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9144000" cy="6858000" type="screen4x3"/>
  <p:notesSz cx="6742113" cy="9872663"/>
  <p:defaultTextStyle>
    <a:defPPr>
      <a:defRPr lang="lv-L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3F9ED2-BED1-450F-ABF8-96FFA8F59E0F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465E8994-E209-4B01-A6EA-5A5A23AA4ADA}">
      <dgm:prSet phldrT="[Teksts]"/>
      <dgm:spPr/>
      <dgm:t>
        <a:bodyPr/>
        <a:lstStyle/>
        <a:p>
          <a:r>
            <a:rPr lang="lv-LV" b="1" dirty="0" smtClean="0"/>
            <a:t>4 – 6 oktobris 2016 </a:t>
          </a:r>
        </a:p>
        <a:p>
          <a:r>
            <a:rPr lang="lv-LV" dirty="0" smtClean="0"/>
            <a:t>Diskusijas mācības oktobrī Briselē (piedalās VUGD) </a:t>
          </a:r>
          <a:endParaRPr lang="lv-LV" dirty="0"/>
        </a:p>
      </dgm:t>
    </dgm:pt>
    <dgm:pt modelId="{7F62814B-27E5-4D13-96EF-E21068248291}" type="parTrans" cxnId="{ADD30B44-F3EA-4FB3-9C56-15A658BA0DE9}">
      <dgm:prSet/>
      <dgm:spPr/>
      <dgm:t>
        <a:bodyPr/>
        <a:lstStyle/>
        <a:p>
          <a:endParaRPr lang="lv-LV"/>
        </a:p>
      </dgm:t>
    </dgm:pt>
    <dgm:pt modelId="{6C42CA1C-53BD-436A-A734-5241CE46B8D9}" type="sibTrans" cxnId="{ADD30B44-F3EA-4FB3-9C56-15A658BA0DE9}">
      <dgm:prSet/>
      <dgm:spPr/>
      <dgm:t>
        <a:bodyPr/>
        <a:lstStyle/>
        <a:p>
          <a:endParaRPr lang="lv-LV"/>
        </a:p>
      </dgm:t>
    </dgm:pt>
    <dgm:pt modelId="{66FE1266-C51E-459D-B6A5-078184D74637}">
      <dgm:prSet phldrT="[Teksts]"/>
      <dgm:spPr/>
      <dgm:t>
        <a:bodyPr/>
        <a:lstStyle/>
        <a:p>
          <a:r>
            <a:rPr lang="lv-LV" b="1" dirty="0" smtClean="0"/>
            <a:t>13 – 17 marts 2017</a:t>
          </a:r>
        </a:p>
        <a:p>
          <a:r>
            <a:rPr lang="lv-LV" dirty="0" smtClean="0"/>
            <a:t>Ekspertu un vadošo amatpersonu mācības</a:t>
          </a:r>
          <a:endParaRPr lang="lv-LV" dirty="0"/>
        </a:p>
      </dgm:t>
    </dgm:pt>
    <dgm:pt modelId="{8BF3B4EE-A628-4F9F-830A-534133D92341}" type="parTrans" cxnId="{A71C1595-07E6-4E56-94DD-E2BCAE4336FE}">
      <dgm:prSet/>
      <dgm:spPr/>
      <dgm:t>
        <a:bodyPr/>
        <a:lstStyle/>
        <a:p>
          <a:endParaRPr lang="lv-LV"/>
        </a:p>
      </dgm:t>
    </dgm:pt>
    <dgm:pt modelId="{E82727D6-A3C7-4399-926E-005AB9A99BC0}" type="sibTrans" cxnId="{A71C1595-07E6-4E56-94DD-E2BCAE4336FE}">
      <dgm:prSet/>
      <dgm:spPr/>
      <dgm:t>
        <a:bodyPr/>
        <a:lstStyle/>
        <a:p>
          <a:endParaRPr lang="lv-LV"/>
        </a:p>
      </dgm:t>
    </dgm:pt>
    <dgm:pt modelId="{D937C7FE-8893-43CB-A6A1-692752506A9A}">
      <dgm:prSet phldrT="[Teksts]"/>
      <dgm:spPr/>
      <dgm:t>
        <a:bodyPr/>
        <a:lstStyle/>
        <a:p>
          <a:r>
            <a:rPr lang="lv-LV" b="1" dirty="0" smtClean="0"/>
            <a:t>Jūnijs 2017</a:t>
          </a:r>
        </a:p>
        <a:p>
          <a:r>
            <a:rPr lang="lv-LV" dirty="0" smtClean="0"/>
            <a:t>Mācību izvērtēšana</a:t>
          </a:r>
          <a:endParaRPr lang="lv-LV" dirty="0"/>
        </a:p>
      </dgm:t>
    </dgm:pt>
    <dgm:pt modelId="{92E8E11A-214D-45BB-A7BD-FDCA640EEE39}" type="parTrans" cxnId="{B1AE6AB2-F188-4A07-82DE-B1FAFD310194}">
      <dgm:prSet/>
      <dgm:spPr/>
      <dgm:t>
        <a:bodyPr/>
        <a:lstStyle/>
        <a:p>
          <a:endParaRPr lang="lv-LV"/>
        </a:p>
      </dgm:t>
    </dgm:pt>
    <dgm:pt modelId="{031FC919-5C01-4BCC-A655-4C25920DA1C1}" type="sibTrans" cxnId="{B1AE6AB2-F188-4A07-82DE-B1FAFD310194}">
      <dgm:prSet/>
      <dgm:spPr/>
      <dgm:t>
        <a:bodyPr/>
        <a:lstStyle/>
        <a:p>
          <a:endParaRPr lang="lv-LV"/>
        </a:p>
      </dgm:t>
    </dgm:pt>
    <dgm:pt modelId="{87550B97-056A-47A8-8D54-58DDAE4CB375}" type="pres">
      <dgm:prSet presAssocID="{A53F9ED2-BED1-450F-ABF8-96FFA8F59E0F}" presName="arrowDiagram" presStyleCnt="0">
        <dgm:presLayoutVars>
          <dgm:chMax val="5"/>
          <dgm:dir/>
          <dgm:resizeHandles val="exact"/>
        </dgm:presLayoutVars>
      </dgm:prSet>
      <dgm:spPr/>
    </dgm:pt>
    <dgm:pt modelId="{D0B760C4-9BC3-414E-84E9-EF7B1D689831}" type="pres">
      <dgm:prSet presAssocID="{A53F9ED2-BED1-450F-ABF8-96FFA8F59E0F}" presName="arrow" presStyleLbl="bgShp" presStyleIdx="0" presStyleCnt="1"/>
      <dgm:spPr>
        <a:solidFill>
          <a:schemeClr val="accent3">
            <a:lumMod val="40000"/>
            <a:lumOff val="60000"/>
          </a:schemeClr>
        </a:solidFill>
      </dgm:spPr>
    </dgm:pt>
    <dgm:pt modelId="{49FA8168-D3AD-486E-AC4B-EE2BC99399F2}" type="pres">
      <dgm:prSet presAssocID="{A53F9ED2-BED1-450F-ABF8-96FFA8F59E0F}" presName="arrowDiagram3" presStyleCnt="0"/>
      <dgm:spPr/>
    </dgm:pt>
    <dgm:pt modelId="{FD863FC6-2805-45EA-895E-D5D99FE95DEC}" type="pres">
      <dgm:prSet presAssocID="{465E8994-E209-4B01-A6EA-5A5A23AA4ADA}" presName="bullet3a" presStyleLbl="node1" presStyleIdx="0" presStyleCnt="3"/>
      <dgm:spPr>
        <a:solidFill>
          <a:schemeClr val="tx1"/>
        </a:solidFill>
      </dgm:spPr>
    </dgm:pt>
    <dgm:pt modelId="{1E7B92A5-9AAB-49CF-A9E4-ED7636AF8F20}" type="pres">
      <dgm:prSet presAssocID="{465E8994-E209-4B01-A6EA-5A5A23AA4ADA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047FD340-BF97-4BA8-ADDE-FA57BC1CD02F}" type="pres">
      <dgm:prSet presAssocID="{66FE1266-C51E-459D-B6A5-078184D74637}" presName="bullet3b" presStyleLbl="node1" presStyleIdx="1" presStyleCnt="3"/>
      <dgm:spPr>
        <a:solidFill>
          <a:srgbClr val="FF0000"/>
        </a:solidFill>
      </dgm:spPr>
    </dgm:pt>
    <dgm:pt modelId="{19111CC0-896E-4A65-B15B-4040F53DBC2E}" type="pres">
      <dgm:prSet presAssocID="{66FE1266-C51E-459D-B6A5-078184D74637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5907E2DF-0A09-45EB-9905-6E6BB357D8D8}" type="pres">
      <dgm:prSet presAssocID="{D937C7FE-8893-43CB-A6A1-692752506A9A}" presName="bullet3c" presStyleLbl="node1" presStyleIdx="2" presStyleCnt="3"/>
      <dgm:spPr>
        <a:solidFill>
          <a:srgbClr val="0070C0"/>
        </a:solidFill>
      </dgm:spPr>
    </dgm:pt>
    <dgm:pt modelId="{BDE3FB43-ACDC-4BEE-BE7B-F6C16DE8ACAF}" type="pres">
      <dgm:prSet presAssocID="{D937C7FE-8893-43CB-A6A1-692752506A9A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85D0B579-7632-44F3-A533-0EBE1FE6BFB0}" type="presOf" srcId="{A53F9ED2-BED1-450F-ABF8-96FFA8F59E0F}" destId="{87550B97-056A-47A8-8D54-58DDAE4CB375}" srcOrd="0" destOrd="0" presId="urn:microsoft.com/office/officeart/2005/8/layout/arrow2"/>
    <dgm:cxn modelId="{03CF2D68-5EA5-4860-B9D7-235ADE05AA44}" type="presOf" srcId="{D937C7FE-8893-43CB-A6A1-692752506A9A}" destId="{BDE3FB43-ACDC-4BEE-BE7B-F6C16DE8ACAF}" srcOrd="0" destOrd="0" presId="urn:microsoft.com/office/officeart/2005/8/layout/arrow2"/>
    <dgm:cxn modelId="{A71C1595-07E6-4E56-94DD-E2BCAE4336FE}" srcId="{A53F9ED2-BED1-450F-ABF8-96FFA8F59E0F}" destId="{66FE1266-C51E-459D-B6A5-078184D74637}" srcOrd="1" destOrd="0" parTransId="{8BF3B4EE-A628-4F9F-830A-534133D92341}" sibTransId="{E82727D6-A3C7-4399-926E-005AB9A99BC0}"/>
    <dgm:cxn modelId="{9AA51B47-9FC9-4993-8F38-810322814EEE}" type="presOf" srcId="{465E8994-E209-4B01-A6EA-5A5A23AA4ADA}" destId="{1E7B92A5-9AAB-49CF-A9E4-ED7636AF8F20}" srcOrd="0" destOrd="0" presId="urn:microsoft.com/office/officeart/2005/8/layout/arrow2"/>
    <dgm:cxn modelId="{B1768748-A417-46AF-9779-C916BA57B366}" type="presOf" srcId="{66FE1266-C51E-459D-B6A5-078184D74637}" destId="{19111CC0-896E-4A65-B15B-4040F53DBC2E}" srcOrd="0" destOrd="0" presId="urn:microsoft.com/office/officeart/2005/8/layout/arrow2"/>
    <dgm:cxn modelId="{B1AE6AB2-F188-4A07-82DE-B1FAFD310194}" srcId="{A53F9ED2-BED1-450F-ABF8-96FFA8F59E0F}" destId="{D937C7FE-8893-43CB-A6A1-692752506A9A}" srcOrd="2" destOrd="0" parTransId="{92E8E11A-214D-45BB-A7BD-FDCA640EEE39}" sibTransId="{031FC919-5C01-4BCC-A655-4C25920DA1C1}"/>
    <dgm:cxn modelId="{ADD30B44-F3EA-4FB3-9C56-15A658BA0DE9}" srcId="{A53F9ED2-BED1-450F-ABF8-96FFA8F59E0F}" destId="{465E8994-E209-4B01-A6EA-5A5A23AA4ADA}" srcOrd="0" destOrd="0" parTransId="{7F62814B-27E5-4D13-96EF-E21068248291}" sibTransId="{6C42CA1C-53BD-436A-A734-5241CE46B8D9}"/>
    <dgm:cxn modelId="{83BE7AA8-C439-449E-AA34-61081334B54B}" type="presParOf" srcId="{87550B97-056A-47A8-8D54-58DDAE4CB375}" destId="{D0B760C4-9BC3-414E-84E9-EF7B1D689831}" srcOrd="0" destOrd="0" presId="urn:microsoft.com/office/officeart/2005/8/layout/arrow2"/>
    <dgm:cxn modelId="{9A6F2C14-6F04-4AE1-AC12-44943D6CC1AE}" type="presParOf" srcId="{87550B97-056A-47A8-8D54-58DDAE4CB375}" destId="{49FA8168-D3AD-486E-AC4B-EE2BC99399F2}" srcOrd="1" destOrd="0" presId="urn:microsoft.com/office/officeart/2005/8/layout/arrow2"/>
    <dgm:cxn modelId="{33B95A90-6174-4335-84AE-E62AB17406CF}" type="presParOf" srcId="{49FA8168-D3AD-486E-AC4B-EE2BC99399F2}" destId="{FD863FC6-2805-45EA-895E-D5D99FE95DEC}" srcOrd="0" destOrd="0" presId="urn:microsoft.com/office/officeart/2005/8/layout/arrow2"/>
    <dgm:cxn modelId="{451C2A70-C81D-49FD-B48F-9ADD0CA0E64C}" type="presParOf" srcId="{49FA8168-D3AD-486E-AC4B-EE2BC99399F2}" destId="{1E7B92A5-9AAB-49CF-A9E4-ED7636AF8F20}" srcOrd="1" destOrd="0" presId="urn:microsoft.com/office/officeart/2005/8/layout/arrow2"/>
    <dgm:cxn modelId="{CB68D2C3-BA1A-4FB5-A236-417A04F09AB2}" type="presParOf" srcId="{49FA8168-D3AD-486E-AC4B-EE2BC99399F2}" destId="{047FD340-BF97-4BA8-ADDE-FA57BC1CD02F}" srcOrd="2" destOrd="0" presId="urn:microsoft.com/office/officeart/2005/8/layout/arrow2"/>
    <dgm:cxn modelId="{EF5C9864-1991-4E93-9974-1740E885FCD1}" type="presParOf" srcId="{49FA8168-D3AD-486E-AC4B-EE2BC99399F2}" destId="{19111CC0-896E-4A65-B15B-4040F53DBC2E}" srcOrd="3" destOrd="0" presId="urn:microsoft.com/office/officeart/2005/8/layout/arrow2"/>
    <dgm:cxn modelId="{33C45C3C-F955-43B2-9AA3-E18F496D7E2A}" type="presParOf" srcId="{49FA8168-D3AD-486E-AC4B-EE2BC99399F2}" destId="{5907E2DF-0A09-45EB-9905-6E6BB357D8D8}" srcOrd="4" destOrd="0" presId="urn:microsoft.com/office/officeart/2005/8/layout/arrow2"/>
    <dgm:cxn modelId="{D86EA07A-F776-439C-9179-8C1E28FE31F2}" type="presParOf" srcId="{49FA8168-D3AD-486E-AC4B-EE2BC99399F2}" destId="{BDE3FB43-ACDC-4BEE-BE7B-F6C16DE8ACAF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B760C4-9BC3-414E-84E9-EF7B1D689831}">
      <dsp:nvSpPr>
        <dsp:cNvPr id="0" name=""/>
        <dsp:cNvSpPr/>
      </dsp:nvSpPr>
      <dsp:spPr>
        <a:xfrm>
          <a:off x="0" y="320402"/>
          <a:ext cx="6409509" cy="4005943"/>
        </a:xfrm>
        <a:prstGeom prst="swooshArrow">
          <a:avLst>
            <a:gd name="adj1" fmla="val 25000"/>
            <a:gd name="adj2" fmla="val 25000"/>
          </a:avLst>
        </a:prstGeom>
        <a:solidFill>
          <a:schemeClr val="accent3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863FC6-2805-45EA-895E-D5D99FE95DEC}">
      <dsp:nvSpPr>
        <dsp:cNvPr id="0" name=""/>
        <dsp:cNvSpPr/>
      </dsp:nvSpPr>
      <dsp:spPr>
        <a:xfrm>
          <a:off x="814007" y="3085304"/>
          <a:ext cx="166647" cy="166647"/>
        </a:xfrm>
        <a:prstGeom prst="ellipse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7B92A5-9AAB-49CF-A9E4-ED7636AF8F20}">
      <dsp:nvSpPr>
        <dsp:cNvPr id="0" name=""/>
        <dsp:cNvSpPr/>
      </dsp:nvSpPr>
      <dsp:spPr>
        <a:xfrm>
          <a:off x="897331" y="3168628"/>
          <a:ext cx="1493415" cy="1157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303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b="1" kern="1200" dirty="0" smtClean="0"/>
            <a:t>4 – 6 oktobris 2016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kern="1200" dirty="0" smtClean="0"/>
            <a:t>Diskusijas mācības oktobrī Briselē (piedalās VUGD) </a:t>
          </a:r>
          <a:endParaRPr lang="lv-LV" sz="1400" kern="1200" dirty="0"/>
        </a:p>
      </dsp:txBody>
      <dsp:txXfrm>
        <a:off x="897331" y="3168628"/>
        <a:ext cx="1493415" cy="1157717"/>
      </dsp:txXfrm>
    </dsp:sp>
    <dsp:sp modelId="{047FD340-BF97-4BA8-ADDE-FA57BC1CD02F}">
      <dsp:nvSpPr>
        <dsp:cNvPr id="0" name=""/>
        <dsp:cNvSpPr/>
      </dsp:nvSpPr>
      <dsp:spPr>
        <a:xfrm>
          <a:off x="2284989" y="1996489"/>
          <a:ext cx="301246" cy="301246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111CC0-896E-4A65-B15B-4040F53DBC2E}">
      <dsp:nvSpPr>
        <dsp:cNvPr id="0" name=""/>
        <dsp:cNvSpPr/>
      </dsp:nvSpPr>
      <dsp:spPr>
        <a:xfrm>
          <a:off x="2435613" y="2147113"/>
          <a:ext cx="1538282" cy="21792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625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b="1" kern="1200" dirty="0" smtClean="0"/>
            <a:t>13 – 17 marts 2017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kern="1200" dirty="0" smtClean="0"/>
            <a:t>Ekspertu un vadošo amatpersonu mācības</a:t>
          </a:r>
          <a:endParaRPr lang="lv-LV" sz="1400" kern="1200" dirty="0"/>
        </a:p>
      </dsp:txBody>
      <dsp:txXfrm>
        <a:off x="2435613" y="2147113"/>
        <a:ext cx="1538282" cy="2179233"/>
      </dsp:txXfrm>
    </dsp:sp>
    <dsp:sp modelId="{5907E2DF-0A09-45EB-9905-6E6BB357D8D8}">
      <dsp:nvSpPr>
        <dsp:cNvPr id="0" name=""/>
        <dsp:cNvSpPr/>
      </dsp:nvSpPr>
      <dsp:spPr>
        <a:xfrm>
          <a:off x="4054014" y="1333906"/>
          <a:ext cx="416618" cy="416618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E3FB43-ACDC-4BEE-BE7B-F6C16DE8ACAF}">
      <dsp:nvSpPr>
        <dsp:cNvPr id="0" name=""/>
        <dsp:cNvSpPr/>
      </dsp:nvSpPr>
      <dsp:spPr>
        <a:xfrm>
          <a:off x="4262323" y="1542215"/>
          <a:ext cx="1538282" cy="2784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757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b="1" kern="1200" dirty="0" smtClean="0"/>
            <a:t>Jūnijs 2017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kern="1200" dirty="0" smtClean="0"/>
            <a:t>Mācību izvērtēšana</a:t>
          </a:r>
          <a:endParaRPr lang="lv-LV" sz="1400" kern="1200" dirty="0"/>
        </a:p>
      </dsp:txBody>
      <dsp:txXfrm>
        <a:off x="4262323" y="1542215"/>
        <a:ext cx="1538282" cy="27841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3819525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CE3F27B-5CD5-4755-BCD1-D453C77A2125}" type="datetimeFigureOut">
              <a:rPr lang="lv-LV"/>
              <a:pPr>
                <a:defRPr/>
              </a:pPr>
              <a:t>20.05.2016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3819525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E03FEEC-F069-4FEE-89AC-D945C5A3E681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2602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63C4477-8FBC-408B-B74F-C33C710FDE50}" type="datetimeFigureOut">
              <a:rPr lang="lv-LV"/>
              <a:pPr>
                <a:defRPr/>
              </a:pPr>
              <a:t>20.05.2016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1233488"/>
            <a:ext cx="4440237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74688" y="4751388"/>
            <a:ext cx="5392737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 noProof="0" smtClean="0"/>
              <a:t>Rediģēt šablona teksta stilus</a:t>
            </a:r>
          </a:p>
          <a:p>
            <a:pPr lvl="1"/>
            <a:r>
              <a:rPr lang="lv-LV" noProof="0" smtClean="0"/>
              <a:t>Otrais līmenis</a:t>
            </a:r>
          </a:p>
          <a:p>
            <a:pPr lvl="2"/>
            <a:r>
              <a:rPr lang="lv-LV" noProof="0" smtClean="0"/>
              <a:t>Trešais līmenis</a:t>
            </a:r>
          </a:p>
          <a:p>
            <a:pPr lvl="3"/>
            <a:r>
              <a:rPr lang="lv-LV" noProof="0" smtClean="0"/>
              <a:t>Ceturtais līmenis</a:t>
            </a:r>
          </a:p>
          <a:p>
            <a:pPr lvl="4"/>
            <a:r>
              <a:rPr lang="lv-LV" noProof="0" smtClean="0"/>
              <a:t>Piektais līmenis</a:t>
            </a:r>
            <a:endParaRPr lang="lv-LV" noProof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19525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F28D18E-D73F-4F85-B3A8-C47C3581FB88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865038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aida attēla vietturi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Piezīmju vietturi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lv-LV" smtClean="0"/>
          </a:p>
        </p:txBody>
      </p:sp>
      <p:sp>
        <p:nvSpPr>
          <p:cNvPr id="16387" name="Slaida numura vietturis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592B7BD-6402-4150-85F0-0CDF364FB6A2}" type="slidenum">
              <a:rPr lang="lv-LV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lv-LV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892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aida attēla vietturi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Piezīmju vietturi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lv-LV" smtClean="0"/>
          </a:p>
        </p:txBody>
      </p:sp>
      <p:sp>
        <p:nvSpPr>
          <p:cNvPr id="18435" name="Slaida numura vietturis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8BC82E2-B087-4CE8-AB0A-350C01771F3A}" type="slidenum">
              <a:rPr lang="lv-LV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lv-LV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352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aida attēla vietturi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Piezīmju vietturi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lv-LV" smtClean="0"/>
          </a:p>
        </p:txBody>
      </p:sp>
      <p:sp>
        <p:nvSpPr>
          <p:cNvPr id="20483" name="Slaida numura vietturis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B240067-DEA2-42A8-9839-B46E5BE72A17}" type="slidenum">
              <a:rPr lang="lv-LV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lv-LV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581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aida attēla vietturi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Piezīmju vietturi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lv-LV" smtClean="0"/>
          </a:p>
        </p:txBody>
      </p:sp>
      <p:sp>
        <p:nvSpPr>
          <p:cNvPr id="22531" name="Slaida numura vietturis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01DA93-C62F-43C9-AB61-A6D90AA99563}" type="slidenum">
              <a:rPr lang="lv-LV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lv-LV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0970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aida attēla vietturi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Piezīmju vietturi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lv-LV" smtClean="0"/>
          </a:p>
        </p:txBody>
      </p:sp>
      <p:sp>
        <p:nvSpPr>
          <p:cNvPr id="24579" name="Slaida numura vietturis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25DCCC5-5E8C-4BAF-89CF-CDC54A033A75}" type="slidenum">
              <a:rPr lang="lv-LV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lv-LV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429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aida attēla vietturi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Piezīmju vietturi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lv-LV" smtClean="0"/>
          </a:p>
        </p:txBody>
      </p:sp>
      <p:sp>
        <p:nvSpPr>
          <p:cNvPr id="26627" name="Slaida numura vietturis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3817A5-3E7B-4633-A5B9-B4527E9423B1}" type="slidenum">
              <a:rPr lang="lv-LV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lv-LV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297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aida attēla vietturi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Piezīmju vietturi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lv-LV" smtClean="0"/>
          </a:p>
        </p:txBody>
      </p:sp>
      <p:sp>
        <p:nvSpPr>
          <p:cNvPr id="32771" name="Slaida numura vietturis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840E55C-AF3A-4063-9414-56B0EFBFAE34}" type="slidenum">
              <a:rPr lang="lv-LV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lv-LV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27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640513"/>
            <a:ext cx="914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 userDrawn="1"/>
        </p:nvSpPr>
        <p:spPr>
          <a:xfrm>
            <a:off x="3917950" y="0"/>
            <a:ext cx="1368425" cy="576263"/>
          </a:xfrm>
          <a:prstGeom prst="rect">
            <a:avLst/>
          </a:prstGeom>
          <a:solidFill>
            <a:srgbClr val="1F2A44"/>
          </a:solidFill>
        </p:spPr>
        <p:txBody>
          <a:bodyPr anchor="b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rgbClr val="1F2A44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Attēls 1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571750" y="836613"/>
            <a:ext cx="40259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143000" y="2658268"/>
            <a:ext cx="6858000" cy="1196975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lv-LV" dirty="0" smtClean="0"/>
              <a:t>Rediģēt šablona virsraksta stilu</a:t>
            </a:r>
            <a:endParaRPr lang="lv-LV" dirty="0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143000" y="4546600"/>
            <a:ext cx="6858000" cy="71120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lv-LV" dirty="0" smtClean="0"/>
              <a:t>Rediģēt šablona apakšvirsraksta stilu</a:t>
            </a:r>
            <a:endParaRPr lang="lv-LV" dirty="0"/>
          </a:p>
        </p:txBody>
      </p:sp>
      <p:sp>
        <p:nvSpPr>
          <p:cNvPr id="7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EC34A-0C24-40F3-A30E-65E69DD26E41}" type="datetime1">
              <a:rPr lang="lv-LV"/>
              <a:pPr>
                <a:defRPr/>
              </a:pPr>
              <a:t>20.05.2016</a:t>
            </a:fld>
            <a:endParaRPr lang="lv-LV"/>
          </a:p>
        </p:txBody>
      </p:sp>
      <p:sp>
        <p:nvSpPr>
          <p:cNvPr id="8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9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B8B98-3A78-409D-AB95-C3C7014A1ED1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68C13-B9F8-4D3E-8365-257F44420291}" type="datetime1">
              <a:rPr lang="lv-LV"/>
              <a:pPr>
                <a:defRPr/>
              </a:pPr>
              <a:t>20.05.2016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E57A4-DB94-4BA8-8734-A39240EFB331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80866-E733-492E-85F3-66E977403C2E}" type="datetime1">
              <a:rPr lang="lv-LV"/>
              <a:pPr>
                <a:defRPr/>
              </a:pPr>
              <a:t>20.05.2016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3D210-0B5B-4637-915D-B88408DD097C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atura vietturis 2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27975" y="428625"/>
            <a:ext cx="715963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Attēls 6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5725" y="1588"/>
            <a:ext cx="1893888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28650" y="1076326"/>
            <a:ext cx="7886700" cy="614363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6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34C90-DBC3-4E2B-BE65-C68DE8D7E13E}" type="datetime1">
              <a:rPr lang="lv-LV"/>
              <a:pPr>
                <a:defRPr/>
              </a:pPr>
              <a:t>20.05.2016</a:t>
            </a:fld>
            <a:endParaRPr lang="lv-LV"/>
          </a:p>
        </p:txBody>
      </p:sp>
      <p:sp>
        <p:nvSpPr>
          <p:cNvPr id="7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8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3C4D2-D5CF-447E-A5B8-4E42FE7C5372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45A3C-9753-4EF8-82F0-496BD3815210}" type="datetime1">
              <a:rPr lang="lv-LV"/>
              <a:pPr>
                <a:defRPr/>
              </a:pPr>
              <a:t>20.05.2016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B04F7-FE70-48C6-AD80-F6C909518EDB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87AFA-FBA8-4130-A79B-D488DAA76742}" type="datetime1">
              <a:rPr lang="lv-LV"/>
              <a:pPr>
                <a:defRPr/>
              </a:pPr>
              <a:t>20.05.2016</a:t>
            </a:fld>
            <a:endParaRPr lang="lv-LV"/>
          </a:p>
        </p:txBody>
      </p:sp>
      <p:sp>
        <p:nvSpPr>
          <p:cNvPr id="6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12BA8-0BF5-4B21-8B22-7D2A7F8524C6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7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886CA-5D20-41C7-A83F-E9583D8AA718}" type="datetime1">
              <a:rPr lang="lv-LV"/>
              <a:pPr>
                <a:defRPr/>
              </a:pPr>
              <a:t>20.05.2016</a:t>
            </a:fld>
            <a:endParaRPr lang="lv-LV"/>
          </a:p>
        </p:txBody>
      </p:sp>
      <p:sp>
        <p:nvSpPr>
          <p:cNvPr id="8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9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865F9-D94C-46FF-B432-136B6AF0E3A6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B16DA-AAAE-4CD1-8555-C9D752394F55}" type="datetime1">
              <a:rPr lang="lv-LV"/>
              <a:pPr>
                <a:defRPr/>
              </a:pPr>
              <a:t>20.05.2016</a:t>
            </a:fld>
            <a:endParaRPr lang="lv-LV"/>
          </a:p>
        </p:txBody>
      </p:sp>
      <p:sp>
        <p:nvSpPr>
          <p:cNvPr id="4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9E2D9-BD7D-49E0-B0D8-E35E5603E049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A10E3-B58C-4F8B-AE74-913024C5035E}" type="datetime1">
              <a:rPr lang="lv-LV"/>
              <a:pPr>
                <a:defRPr/>
              </a:pPr>
              <a:t>20.05.2016</a:t>
            </a:fld>
            <a:endParaRPr lang="lv-LV"/>
          </a:p>
        </p:txBody>
      </p:sp>
      <p:sp>
        <p:nvSpPr>
          <p:cNvPr id="3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D0612-F1F2-48D2-A088-27C846213E8A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F254A-C4F2-4613-AD43-98B6B444A78B}" type="datetime1">
              <a:rPr lang="lv-LV"/>
              <a:pPr>
                <a:defRPr/>
              </a:pPr>
              <a:t>20.05.2016</a:t>
            </a:fld>
            <a:endParaRPr lang="lv-LV"/>
          </a:p>
        </p:txBody>
      </p:sp>
      <p:sp>
        <p:nvSpPr>
          <p:cNvPr id="6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EA789-834E-42DC-9F9E-6862B3EE3A53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lv-LV" noProof="0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B7981-1FA4-4648-B528-3BFB5A4BA474}" type="datetime1">
              <a:rPr lang="lv-LV"/>
              <a:pPr>
                <a:defRPr/>
              </a:pPr>
              <a:t>20.05.2016</a:t>
            </a:fld>
            <a:endParaRPr lang="lv-LV"/>
          </a:p>
        </p:txBody>
      </p:sp>
      <p:sp>
        <p:nvSpPr>
          <p:cNvPr id="6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EC50A-C047-49E0-ADA9-BBD02D20A1A2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Virsraksta vietturis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v-LV" smtClean="0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955325-3383-4A45-9169-0ECD934768D6}" type="datetime1">
              <a:rPr lang="lv-LV"/>
              <a:pPr>
                <a:defRPr/>
              </a:pPr>
              <a:t>20.05.2016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81D412-E705-4508-AB1D-2B4E0E527096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ristaps.eklons@vugd.gov.l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kristaps.eklons@vugd.gov.l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87234" y="2952206"/>
            <a:ext cx="8858250" cy="949234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 defTabSz="685800"/>
            <a:r>
              <a:rPr lang="lv-LV" sz="2700" b="1" dirty="0" smtClean="0">
                <a:latin typeface="Verdana" pitchFamily="34" charset="0"/>
              </a:rPr>
              <a:t>Eiropas Komisijas organizētās civilās</a:t>
            </a:r>
          </a:p>
          <a:p>
            <a:pPr algn="ctr" defTabSz="685800"/>
            <a:r>
              <a:rPr lang="lv-LV" sz="2700" b="1" dirty="0" smtClean="0">
                <a:latin typeface="Verdana" pitchFamily="34" charset="0"/>
              </a:rPr>
              <a:t> aizsardzības mācības (EDREX)</a:t>
            </a:r>
            <a:endParaRPr lang="lv-LV" sz="2700" b="1" dirty="0">
              <a:latin typeface="Verdana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-6350" y="4830763"/>
            <a:ext cx="9144000" cy="49053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defTabSz="685800">
              <a:lnSpc>
                <a:spcPct val="70000"/>
              </a:lnSpc>
              <a:spcBef>
                <a:spcPts val="750"/>
              </a:spcBef>
              <a:buFont typeface="Arial" charset="0"/>
              <a:buNone/>
            </a:pPr>
            <a:r>
              <a:rPr lang="lv-LV" sz="1300" dirty="0" smtClean="0">
                <a:latin typeface="Verdana" pitchFamily="34" charset="0"/>
              </a:rPr>
              <a:t>Mārtiņš Baltmanis, </a:t>
            </a:r>
            <a:r>
              <a:rPr lang="lv-LV" sz="1300" dirty="0">
                <a:latin typeface="Verdana" pitchFamily="34" charset="0"/>
              </a:rPr>
              <a:t>Valsts ugunsdzēsības un glābšanas </a:t>
            </a:r>
            <a:r>
              <a:rPr lang="lv-LV" sz="1300" dirty="0" smtClean="0">
                <a:latin typeface="Verdana" pitchFamily="34" charset="0"/>
              </a:rPr>
              <a:t>dienesta </a:t>
            </a:r>
            <a:r>
              <a:rPr lang="lv-LV" sz="1300" dirty="0" smtClean="0">
                <a:latin typeface="Verdana" pitchFamily="34" charset="0"/>
              </a:rPr>
              <a:t>Civilās aizsardzības pārvaldes priekšnieks, </a:t>
            </a:r>
            <a:endParaRPr lang="lv-LV" sz="1300" dirty="0" smtClean="0">
              <a:latin typeface="Verdana" pitchFamily="34" charset="0"/>
            </a:endParaRPr>
          </a:p>
          <a:p>
            <a:pPr algn="ctr" defTabSz="685800">
              <a:lnSpc>
                <a:spcPct val="70000"/>
              </a:lnSpc>
              <a:spcBef>
                <a:spcPts val="750"/>
              </a:spcBef>
              <a:buFont typeface="Arial" charset="0"/>
              <a:buNone/>
            </a:pPr>
            <a:r>
              <a:rPr lang="lv-LV" sz="1300" dirty="0">
                <a:latin typeface="Verdana" pitchFamily="34" charset="0"/>
              </a:rPr>
              <a:t>tālr.:</a:t>
            </a:r>
            <a:r>
              <a:rPr lang="lv-LV" sz="1300" dirty="0" smtClean="0">
                <a:latin typeface="Verdana" pitchFamily="34" charset="0"/>
              </a:rPr>
              <a:t>67075818, </a:t>
            </a:r>
            <a:r>
              <a:rPr lang="lv-LV" sz="1300" dirty="0">
                <a:latin typeface="Verdana" pitchFamily="34" charset="0"/>
              </a:rPr>
              <a:t>e-pasts: </a:t>
            </a:r>
            <a:r>
              <a:rPr lang="lv-LV" sz="1300" dirty="0" smtClean="0">
                <a:latin typeface="Verdana" pitchFamily="34" charset="0"/>
                <a:hlinkClick r:id="rId3"/>
              </a:rPr>
              <a:t>martins.baltmanis@vugd.gov.lv</a:t>
            </a:r>
            <a:r>
              <a:rPr lang="lv-LV" sz="1300" dirty="0" smtClean="0">
                <a:latin typeface="Verdana" pitchFamily="34" charset="0"/>
              </a:rPr>
              <a:t>  </a:t>
            </a:r>
            <a:endParaRPr lang="lv-LV" sz="1300" dirty="0">
              <a:latin typeface="Verdana" pitchFamily="34" charset="0"/>
            </a:endParaRPr>
          </a:p>
        </p:txBody>
      </p:sp>
      <p:sp>
        <p:nvSpPr>
          <p:cNvPr id="15363" name="Subtitle 2"/>
          <p:cNvSpPr txBox="1">
            <a:spLocks/>
          </p:cNvSpPr>
          <p:nvPr/>
        </p:nvSpPr>
        <p:spPr bwMode="auto">
          <a:xfrm>
            <a:off x="57150" y="5953125"/>
            <a:ext cx="9078913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lv-LV" sz="1400" dirty="0" smtClean="0">
                <a:latin typeface="Verdana" pitchFamily="34" charset="0"/>
              </a:rPr>
              <a:t>2016.gada </a:t>
            </a:r>
            <a:r>
              <a:rPr lang="lv-LV" sz="1400" dirty="0" smtClean="0">
                <a:latin typeface="Verdana" pitchFamily="34" charset="0"/>
              </a:rPr>
              <a:t>25</a:t>
            </a:r>
            <a:r>
              <a:rPr lang="lv-LV" sz="1400" dirty="0" smtClean="0">
                <a:latin typeface="Verdana" pitchFamily="34" charset="0"/>
              </a:rPr>
              <a:t>.maijs, </a:t>
            </a:r>
            <a:r>
              <a:rPr lang="lv-LV" sz="1400" dirty="0" smtClean="0">
                <a:latin typeface="Verdana" pitchFamily="34" charset="0"/>
              </a:rPr>
              <a:t>Brīvības bulvāris 36, </a:t>
            </a:r>
            <a:r>
              <a:rPr lang="lv-LV" sz="1400" dirty="0">
                <a:latin typeface="Verdana" pitchFamily="34" charset="0"/>
              </a:rPr>
              <a:t>Rīga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Virsraksts 1"/>
          <p:cNvSpPr>
            <a:spLocks noGrp="1"/>
          </p:cNvSpPr>
          <p:nvPr>
            <p:ph type="title"/>
          </p:nvPr>
        </p:nvSpPr>
        <p:spPr>
          <a:xfrm>
            <a:off x="3949700" y="479425"/>
            <a:ext cx="3859213" cy="885825"/>
          </a:xfrm>
        </p:spPr>
        <p:txBody>
          <a:bodyPr/>
          <a:lstStyle/>
          <a:p>
            <a:r>
              <a:rPr lang="lv-LV" sz="2800" b="1" smtClean="0">
                <a:latin typeface="Verdana" pitchFamily="34" charset="0"/>
              </a:rPr>
              <a:t>Saturs</a:t>
            </a:r>
          </a:p>
        </p:txBody>
      </p:sp>
      <p:sp>
        <p:nvSpPr>
          <p:cNvPr id="6" name="Slaida numura vietturis 3"/>
          <p:cNvSpPr>
            <a:spLocks noGrp="1"/>
          </p:cNvSpPr>
          <p:nvPr>
            <p:ph type="sldNum" sz="quarter" idx="12"/>
          </p:nvPr>
        </p:nvSpPr>
        <p:spPr>
          <a:xfrm>
            <a:off x="6486525" y="6461125"/>
            <a:ext cx="2574925" cy="244475"/>
          </a:xfrm>
        </p:spPr>
        <p:txBody>
          <a:bodyPr/>
          <a:lstStyle/>
          <a:p>
            <a:pPr>
              <a:defRPr/>
            </a:pPr>
            <a:fld id="{FC46DD0F-9E05-4AC5-9F16-4A1DC81728D6}" type="slidenum">
              <a:rPr lang="lv-LV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2</a:t>
            </a:fld>
            <a:endParaRPr lang="lv-LV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Satura vietturis 2"/>
          <p:cNvSpPr txBox="1">
            <a:spLocks/>
          </p:cNvSpPr>
          <p:nvPr/>
        </p:nvSpPr>
        <p:spPr>
          <a:xfrm>
            <a:off x="900113" y="1701800"/>
            <a:ext cx="6005512" cy="338931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>
              <a:lnSpc>
                <a:spcPct val="190000"/>
              </a:lnSpc>
              <a:spcBef>
                <a:spcPts val="1000"/>
              </a:spcBef>
              <a:buFont typeface="Arial" charset="0"/>
              <a:buAutoNum type="arabicPeriod"/>
            </a:pPr>
            <a:r>
              <a:rPr lang="lv-LV" sz="1900" dirty="0" smtClean="0">
                <a:latin typeface="Verdana" pitchFamily="34" charset="0"/>
              </a:rPr>
              <a:t>Mērķis </a:t>
            </a:r>
            <a:endParaRPr lang="lv-LV" sz="1900" dirty="0">
              <a:latin typeface="Verdana" pitchFamily="34" charset="0"/>
            </a:endParaRPr>
          </a:p>
          <a:p>
            <a:pPr marL="457200" indent="-457200">
              <a:lnSpc>
                <a:spcPct val="190000"/>
              </a:lnSpc>
              <a:spcBef>
                <a:spcPts val="1000"/>
              </a:spcBef>
              <a:buFont typeface="Arial" charset="0"/>
              <a:buAutoNum type="arabicPeriod"/>
            </a:pPr>
            <a:r>
              <a:rPr lang="lv-LV" sz="1900" dirty="0" smtClean="0">
                <a:latin typeface="Verdana" pitchFamily="34" charset="0"/>
              </a:rPr>
              <a:t>Scenārijs</a:t>
            </a:r>
            <a:endParaRPr lang="lv-LV" sz="1900" dirty="0">
              <a:latin typeface="Verdana" pitchFamily="34" charset="0"/>
            </a:endParaRPr>
          </a:p>
          <a:p>
            <a:pPr marL="457200" indent="-457200">
              <a:lnSpc>
                <a:spcPct val="190000"/>
              </a:lnSpc>
              <a:spcBef>
                <a:spcPts val="1000"/>
              </a:spcBef>
              <a:buFont typeface="Arial" charset="0"/>
              <a:buAutoNum type="arabicPeriod"/>
            </a:pPr>
            <a:r>
              <a:rPr lang="lv-LV" sz="1900" dirty="0" smtClean="0">
                <a:latin typeface="Verdana" pitchFamily="34" charset="0"/>
              </a:rPr>
              <a:t>Programma </a:t>
            </a:r>
            <a:endParaRPr lang="lv-LV" sz="1900" dirty="0">
              <a:latin typeface="Verdana" pitchFamily="34" charset="0"/>
            </a:endParaRPr>
          </a:p>
          <a:p>
            <a:pPr marL="457200" indent="-457200">
              <a:lnSpc>
                <a:spcPct val="190000"/>
              </a:lnSpc>
              <a:spcBef>
                <a:spcPts val="1000"/>
              </a:spcBef>
              <a:buFont typeface="Arial" charset="0"/>
              <a:buAutoNum type="arabicPeriod"/>
            </a:pPr>
            <a:r>
              <a:rPr lang="lv-LV" sz="1900" dirty="0" smtClean="0">
                <a:latin typeface="Verdana" pitchFamily="34" charset="0"/>
              </a:rPr>
              <a:t>Latvijas dalība</a:t>
            </a:r>
            <a:endParaRPr lang="lv-LV" sz="1900" dirty="0">
              <a:latin typeface="Verdana" pitchFamily="34" charset="0"/>
            </a:endParaRPr>
          </a:p>
          <a:p>
            <a:pPr marL="457200" indent="-457200" algn="r">
              <a:lnSpc>
                <a:spcPct val="80000"/>
              </a:lnSpc>
              <a:spcBef>
                <a:spcPts val="1000"/>
              </a:spcBef>
              <a:buFont typeface="Arial" charset="0"/>
              <a:buNone/>
            </a:pPr>
            <a:endParaRPr lang="lv-LV" sz="2600" dirty="0">
              <a:latin typeface="Calibri" pitchFamily="34" charset="0"/>
            </a:endParaRPr>
          </a:p>
        </p:txBody>
      </p:sp>
      <p:sp>
        <p:nvSpPr>
          <p:cNvPr id="9" name="Satura vietturis 2"/>
          <p:cNvSpPr txBox="1">
            <a:spLocks/>
          </p:cNvSpPr>
          <p:nvPr/>
        </p:nvSpPr>
        <p:spPr>
          <a:xfrm>
            <a:off x="80963" y="6418263"/>
            <a:ext cx="8767762" cy="26828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r">
              <a:lnSpc>
                <a:spcPct val="70000"/>
              </a:lnSpc>
              <a:spcBef>
                <a:spcPts val="1000"/>
              </a:spcBef>
              <a:buFont typeface="Arial" charset="0"/>
              <a:buNone/>
            </a:pPr>
            <a:r>
              <a:rPr lang="lv-LV" sz="800" dirty="0" smtClean="0">
                <a:latin typeface="Verdana" pitchFamily="34" charset="0"/>
              </a:rPr>
              <a:t>2016.gada </a:t>
            </a:r>
            <a:r>
              <a:rPr lang="lv-LV" sz="800" dirty="0" smtClean="0">
                <a:latin typeface="Verdana" pitchFamily="34" charset="0"/>
              </a:rPr>
              <a:t>25.maijs, </a:t>
            </a:r>
            <a:r>
              <a:rPr lang="lv-LV" sz="800" dirty="0" smtClean="0">
                <a:latin typeface="Verdana" pitchFamily="34" charset="0"/>
              </a:rPr>
              <a:t>Brīvības bulvāris </a:t>
            </a:r>
            <a:r>
              <a:rPr lang="lv-LV" sz="800" dirty="0" smtClean="0">
                <a:latin typeface="Verdana" pitchFamily="34" charset="0"/>
              </a:rPr>
              <a:t>36		</a:t>
            </a:r>
            <a:r>
              <a:rPr lang="lv-LV" sz="800" dirty="0">
                <a:latin typeface="Verdana" pitchFamily="34" charset="0"/>
              </a:rPr>
              <a:t>					</a:t>
            </a:r>
            <a:r>
              <a:rPr lang="lv-LV" sz="800" dirty="0" smtClean="0">
                <a:latin typeface="Verdana" pitchFamily="34" charset="0"/>
              </a:rPr>
              <a:t>EDREX</a:t>
            </a:r>
            <a:endParaRPr lang="lv-LV" sz="8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Virsraksts 1"/>
          <p:cNvSpPr>
            <a:spLocks noGrp="1"/>
          </p:cNvSpPr>
          <p:nvPr>
            <p:ph type="title"/>
          </p:nvPr>
        </p:nvSpPr>
        <p:spPr>
          <a:xfrm>
            <a:off x="2403475" y="279400"/>
            <a:ext cx="5075238" cy="885825"/>
          </a:xfrm>
        </p:spPr>
        <p:txBody>
          <a:bodyPr/>
          <a:lstStyle/>
          <a:p>
            <a:pPr algn="ctr"/>
            <a:r>
              <a:rPr lang="lv-LV" sz="2800" b="1" dirty="0" smtClean="0">
                <a:latin typeface="Verdana" pitchFamily="34" charset="0"/>
              </a:rPr>
              <a:t>Mērķis </a:t>
            </a:r>
            <a:endParaRPr lang="lv-LV" sz="2800" b="1" dirty="0" smtClean="0">
              <a:latin typeface="Verdana" pitchFamily="34" charset="0"/>
            </a:endParaRPr>
          </a:p>
        </p:txBody>
      </p:sp>
      <p:sp>
        <p:nvSpPr>
          <p:cNvPr id="6" name="Slaida numura vietturis 3"/>
          <p:cNvSpPr>
            <a:spLocks noGrp="1"/>
          </p:cNvSpPr>
          <p:nvPr>
            <p:ph type="sldNum" sz="quarter" idx="12"/>
          </p:nvPr>
        </p:nvSpPr>
        <p:spPr>
          <a:xfrm>
            <a:off x="6486525" y="6461125"/>
            <a:ext cx="2574925" cy="244475"/>
          </a:xfrm>
        </p:spPr>
        <p:txBody>
          <a:bodyPr/>
          <a:lstStyle/>
          <a:p>
            <a:pPr>
              <a:defRPr/>
            </a:pPr>
            <a:fld id="{822CFB6C-A9CD-4D7B-8C2A-D2A285783E9F}" type="slidenum">
              <a:rPr lang="lv-LV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3</a:t>
            </a:fld>
            <a:endParaRPr lang="lv-LV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Satura vietturis 2"/>
          <p:cNvSpPr txBox="1">
            <a:spLocks/>
          </p:cNvSpPr>
          <p:nvPr/>
        </p:nvSpPr>
        <p:spPr>
          <a:xfrm>
            <a:off x="1473201" y="1367625"/>
            <a:ext cx="6005512" cy="874712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lv-LV" dirty="0" smtClean="0"/>
              <a:t>Mācību mērķis ir izzināt un novērtēt </a:t>
            </a:r>
            <a:r>
              <a:rPr lang="lv-LV" dirty="0" smtClean="0">
                <a:solidFill>
                  <a:srgbClr val="FF0000"/>
                </a:solidFill>
              </a:rPr>
              <a:t>ERCC </a:t>
            </a:r>
            <a:r>
              <a:rPr lang="lv-LV" dirty="0" smtClean="0"/>
              <a:t>(</a:t>
            </a:r>
            <a:r>
              <a:rPr lang="lv-LV" sz="2900" i="1" dirty="0" smtClean="0">
                <a:solidFill>
                  <a:srgbClr val="FF0000"/>
                </a:solidFill>
              </a:rPr>
              <a:t>ārkārtējos situāciju reaģēšanas un </a:t>
            </a:r>
            <a:r>
              <a:rPr lang="lv-LV" sz="2900" i="1" dirty="0" smtClean="0">
                <a:solidFill>
                  <a:srgbClr val="FF0000"/>
                </a:solidFill>
              </a:rPr>
              <a:t>koordinācijas centra</a:t>
            </a:r>
            <a:r>
              <a:rPr lang="lv-LV" dirty="0" smtClean="0"/>
              <a:t>) un sadarbības partneru spējas reaģēt uz kombinētām krīzēm valsts, Eiropas Savienības un starptautiskā līmenī</a:t>
            </a:r>
            <a:endParaRPr lang="lv-LV" sz="1400" dirty="0">
              <a:solidFill>
                <a:srgbClr val="FF0000"/>
              </a:solidFill>
            </a:endParaRPr>
          </a:p>
        </p:txBody>
      </p:sp>
      <p:sp>
        <p:nvSpPr>
          <p:cNvPr id="2" name="Labā bultiņa ar svītrām 1"/>
          <p:cNvSpPr/>
          <p:nvPr/>
        </p:nvSpPr>
        <p:spPr>
          <a:xfrm rot="5400000">
            <a:off x="3784600" y="2288771"/>
            <a:ext cx="1041400" cy="1131888"/>
          </a:xfrm>
          <a:prstGeom prst="stripedRightArrow">
            <a:avLst/>
          </a:prstGeom>
          <a:gradFill>
            <a:gsLst>
              <a:gs pos="41000">
                <a:srgbClr val="DA6976"/>
              </a:gs>
              <a:gs pos="8000">
                <a:srgbClr val="FF0000"/>
              </a:gs>
              <a:gs pos="60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  <p:sp>
        <p:nvSpPr>
          <p:cNvPr id="19462" name="Satura vietturis 2"/>
          <p:cNvSpPr txBox="1">
            <a:spLocks/>
          </p:cNvSpPr>
          <p:nvPr/>
        </p:nvSpPr>
        <p:spPr bwMode="auto">
          <a:xfrm>
            <a:off x="1329837" y="3613988"/>
            <a:ext cx="1576388" cy="1747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lv-LV" sz="1600" dirty="0" smtClean="0">
                <a:latin typeface="Calibri" pitchFamily="34" charset="0"/>
              </a:rPr>
              <a:t>Sekmēt </a:t>
            </a:r>
            <a:r>
              <a:rPr lang="lv-LV" sz="1600" dirty="0" smtClean="0">
                <a:solidFill>
                  <a:srgbClr val="FF0000"/>
                </a:solidFill>
                <a:latin typeface="Calibri" pitchFamily="34" charset="0"/>
              </a:rPr>
              <a:t>Savienības civilās aizsardzības mehānisma </a:t>
            </a:r>
            <a:r>
              <a:rPr lang="lv-LV" sz="1600" dirty="0" smtClean="0">
                <a:latin typeface="Calibri" pitchFamily="34" charset="0"/>
              </a:rPr>
              <a:t>palīdzības koordināciju</a:t>
            </a:r>
            <a:endParaRPr lang="lv-LV" sz="16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9463" name="Satura vietturis 2"/>
          <p:cNvSpPr txBox="1">
            <a:spLocks/>
          </p:cNvSpPr>
          <p:nvPr/>
        </p:nvSpPr>
        <p:spPr bwMode="auto">
          <a:xfrm>
            <a:off x="3228181" y="3585834"/>
            <a:ext cx="2154238" cy="1747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lv-LV" sz="1600" dirty="0" smtClean="0">
                <a:latin typeface="Calibri" pitchFamily="34" charset="0"/>
              </a:rPr>
              <a:t>Sekmēt humānās palīdzības koordināciju </a:t>
            </a:r>
            <a:r>
              <a:rPr lang="lv-LV" sz="1600" dirty="0" smtClean="0">
                <a:solidFill>
                  <a:srgbClr val="FF0000"/>
                </a:solidFill>
                <a:latin typeface="Calibri" pitchFamily="34" charset="0"/>
              </a:rPr>
              <a:t>DG ECHO (Humānās palīdzības un civilās aizsardzības ģenerāldirektorāts)</a:t>
            </a:r>
            <a:r>
              <a:rPr lang="lv-LV" sz="1600" dirty="0" smtClean="0">
                <a:latin typeface="Calibri" pitchFamily="34" charset="0"/>
              </a:rPr>
              <a:t> un Eiropas Savienībā kopumā</a:t>
            </a:r>
            <a:endParaRPr lang="lv-LV" sz="16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9464" name="Satura vietturis 2"/>
          <p:cNvSpPr txBox="1">
            <a:spLocks/>
          </p:cNvSpPr>
          <p:nvPr/>
        </p:nvSpPr>
        <p:spPr bwMode="auto">
          <a:xfrm>
            <a:off x="5843451" y="3388204"/>
            <a:ext cx="2072640" cy="2068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lv-LV" sz="1600" dirty="0" smtClean="0">
                <a:latin typeface="Calibri" pitchFamily="34" charset="0"/>
              </a:rPr>
              <a:t>Būt Eiropas Savienības katastrofu pārvaldīšanas centrālajai daļai kā Eiropas Komisijas krīžu pārvaldības un </a:t>
            </a:r>
            <a:r>
              <a:rPr lang="lv-LV" sz="1600" dirty="0" smtClean="0">
                <a:solidFill>
                  <a:srgbClr val="FF0000"/>
                </a:solidFill>
                <a:latin typeface="Calibri" pitchFamily="34" charset="0"/>
              </a:rPr>
              <a:t>Solidaritātes klauzulas </a:t>
            </a:r>
            <a:r>
              <a:rPr lang="lv-LV" sz="1600" dirty="0" smtClean="0">
                <a:latin typeface="Calibri" pitchFamily="34" charset="0"/>
              </a:rPr>
              <a:t>piesauk</a:t>
            </a:r>
            <a:r>
              <a:rPr lang="lv-LV" sz="1600" dirty="0" smtClean="0">
                <a:latin typeface="Calibri" pitchFamily="34" charset="0"/>
              </a:rPr>
              <a:t>šanas </a:t>
            </a:r>
            <a:r>
              <a:rPr lang="lv-LV" sz="1600" dirty="0" smtClean="0">
                <a:latin typeface="Calibri" pitchFamily="34" charset="0"/>
              </a:rPr>
              <a:t> platformai</a:t>
            </a:r>
            <a:endParaRPr lang="lv-LV" sz="1600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19470" name="Attēls 1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3201" y="5456238"/>
            <a:ext cx="6547394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Satura vietturis 2"/>
          <p:cNvSpPr txBox="1">
            <a:spLocks/>
          </p:cNvSpPr>
          <p:nvPr/>
        </p:nvSpPr>
        <p:spPr>
          <a:xfrm>
            <a:off x="3739356" y="5807075"/>
            <a:ext cx="1989138" cy="5921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lv-LV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ERCC loma</a:t>
            </a:r>
            <a:r>
              <a:rPr lang="lv-LV" sz="1600" dirty="0" smtClean="0"/>
              <a:t> </a:t>
            </a:r>
            <a:endParaRPr lang="lv-LV" sz="1600" dirty="0">
              <a:solidFill>
                <a:srgbClr val="FF0000"/>
              </a:solidFill>
            </a:endParaRPr>
          </a:p>
        </p:txBody>
      </p:sp>
      <p:sp>
        <p:nvSpPr>
          <p:cNvPr id="17" name="Satura vietturis 2"/>
          <p:cNvSpPr txBox="1">
            <a:spLocks/>
          </p:cNvSpPr>
          <p:nvPr/>
        </p:nvSpPr>
        <p:spPr>
          <a:xfrm>
            <a:off x="80963" y="6418263"/>
            <a:ext cx="8767762" cy="26828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r">
              <a:lnSpc>
                <a:spcPct val="70000"/>
              </a:lnSpc>
              <a:spcBef>
                <a:spcPts val="1000"/>
              </a:spcBef>
              <a:buFont typeface="Arial" charset="0"/>
              <a:buNone/>
            </a:pPr>
            <a:r>
              <a:rPr lang="lv-LV" sz="800" dirty="0" smtClean="0">
                <a:latin typeface="Verdana" pitchFamily="34" charset="0"/>
              </a:rPr>
              <a:t>2016.gada </a:t>
            </a:r>
            <a:r>
              <a:rPr lang="lv-LV" sz="800" dirty="0" smtClean="0">
                <a:latin typeface="Verdana" pitchFamily="34" charset="0"/>
              </a:rPr>
              <a:t>25.maijs, </a:t>
            </a:r>
            <a:r>
              <a:rPr lang="lv-LV" sz="800" dirty="0" smtClean="0">
                <a:latin typeface="Verdana" pitchFamily="34" charset="0"/>
              </a:rPr>
              <a:t>Brīvības bulvāris </a:t>
            </a:r>
            <a:r>
              <a:rPr lang="lv-LV" sz="800" dirty="0" smtClean="0">
                <a:latin typeface="Verdana" pitchFamily="34" charset="0"/>
              </a:rPr>
              <a:t>36		</a:t>
            </a:r>
            <a:r>
              <a:rPr lang="lv-LV" sz="800" dirty="0">
                <a:latin typeface="Verdana" pitchFamily="34" charset="0"/>
              </a:rPr>
              <a:t>					</a:t>
            </a:r>
            <a:r>
              <a:rPr lang="lv-LV" sz="800" dirty="0" smtClean="0">
                <a:latin typeface="Verdana" pitchFamily="34" charset="0"/>
              </a:rPr>
              <a:t>EDREX</a:t>
            </a:r>
            <a:endParaRPr lang="lv-LV" sz="8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Virsraksts 1"/>
          <p:cNvSpPr>
            <a:spLocks noGrp="1"/>
          </p:cNvSpPr>
          <p:nvPr>
            <p:ph type="title"/>
          </p:nvPr>
        </p:nvSpPr>
        <p:spPr>
          <a:xfrm>
            <a:off x="2403475" y="279400"/>
            <a:ext cx="5075238" cy="885825"/>
          </a:xfrm>
        </p:spPr>
        <p:txBody>
          <a:bodyPr/>
          <a:lstStyle/>
          <a:p>
            <a:pPr algn="ctr"/>
            <a:r>
              <a:rPr lang="lv-LV" sz="2800" b="1" dirty="0" smtClean="0">
                <a:latin typeface="Verdana" pitchFamily="34" charset="0"/>
              </a:rPr>
              <a:t>Scenārijs</a:t>
            </a:r>
            <a:endParaRPr lang="lv-LV" sz="2800" b="1" dirty="0" smtClean="0">
              <a:latin typeface="Verdana" pitchFamily="34" charset="0"/>
            </a:endParaRPr>
          </a:p>
        </p:txBody>
      </p:sp>
      <p:sp>
        <p:nvSpPr>
          <p:cNvPr id="6" name="Slaida numura vietturis 3"/>
          <p:cNvSpPr>
            <a:spLocks noGrp="1"/>
          </p:cNvSpPr>
          <p:nvPr>
            <p:ph type="sldNum" sz="quarter" idx="12"/>
          </p:nvPr>
        </p:nvSpPr>
        <p:spPr>
          <a:xfrm>
            <a:off x="6486525" y="6461125"/>
            <a:ext cx="2574925" cy="244475"/>
          </a:xfrm>
        </p:spPr>
        <p:txBody>
          <a:bodyPr/>
          <a:lstStyle/>
          <a:p>
            <a:pPr>
              <a:defRPr/>
            </a:pPr>
            <a:fld id="{B3875444-AE5F-4729-BE8B-C94FF28A87D0}" type="slidenum">
              <a:rPr lang="lv-LV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4</a:t>
            </a:fld>
            <a:endParaRPr lang="lv-LV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Satura vietturis 2"/>
          <p:cNvSpPr txBox="1">
            <a:spLocks/>
          </p:cNvSpPr>
          <p:nvPr/>
        </p:nvSpPr>
        <p:spPr>
          <a:xfrm>
            <a:off x="296090" y="1893888"/>
            <a:ext cx="4702629" cy="3862478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lv-LV" dirty="0" smtClean="0"/>
              <a:t>Scenārijā paredzēts skarts visas </a:t>
            </a:r>
            <a:r>
              <a:rPr lang="lv-LV" dirty="0" smtClean="0">
                <a:solidFill>
                  <a:srgbClr val="FF0000"/>
                </a:solidFill>
              </a:rPr>
              <a:t>34 Savienības civilās aizsardzības mehānisma dalībvalstis un fiktīvu trešo valsti</a:t>
            </a:r>
            <a:r>
              <a:rPr lang="lv-LV" dirty="0" smtClean="0"/>
              <a:t> kam ir robežas ar Eiropas Savienību. </a:t>
            </a:r>
          </a:p>
          <a:p>
            <a:pPr marL="0" indent="0" algn="just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endParaRPr lang="lv-LV" dirty="0" smtClean="0"/>
          </a:p>
          <a:p>
            <a:pPr marL="0" indent="0" algn="just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lv-LV" dirty="0" smtClean="0"/>
              <a:t>1 Fāze – zemestrīce trešās valsts blīvi apdzīvotā teritorijā</a:t>
            </a:r>
          </a:p>
          <a:p>
            <a:pPr marL="0" indent="0" algn="just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lv-LV" dirty="0" smtClean="0"/>
              <a:t>2 </a:t>
            </a:r>
            <a:r>
              <a:rPr lang="lv-LV" dirty="0" smtClean="0"/>
              <a:t>Fāze – zemestrīces sekas izraisa avāriju trešās valsts atomelektrostacijā, kas izraisa kodolsprādzienu</a:t>
            </a:r>
            <a:r>
              <a:rPr lang="lv-LV" dirty="0" smtClean="0"/>
              <a:t>  </a:t>
            </a:r>
            <a:endParaRPr lang="lv-LV" dirty="0" smtClean="0"/>
          </a:p>
        </p:txBody>
      </p:sp>
      <p:sp>
        <p:nvSpPr>
          <p:cNvPr id="8" name="Satura vietturis 2"/>
          <p:cNvSpPr txBox="1">
            <a:spLocks/>
          </p:cNvSpPr>
          <p:nvPr/>
        </p:nvSpPr>
        <p:spPr>
          <a:xfrm>
            <a:off x="80963" y="6418263"/>
            <a:ext cx="8767762" cy="26828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r">
              <a:lnSpc>
                <a:spcPct val="70000"/>
              </a:lnSpc>
              <a:spcBef>
                <a:spcPts val="1000"/>
              </a:spcBef>
              <a:buFont typeface="Arial" charset="0"/>
              <a:buNone/>
            </a:pPr>
            <a:r>
              <a:rPr lang="lv-LV" sz="800" dirty="0" smtClean="0">
                <a:latin typeface="Verdana" pitchFamily="34" charset="0"/>
              </a:rPr>
              <a:t>2016.gada </a:t>
            </a:r>
            <a:r>
              <a:rPr lang="lv-LV" sz="800" dirty="0" smtClean="0">
                <a:latin typeface="Verdana" pitchFamily="34" charset="0"/>
              </a:rPr>
              <a:t>25.maijs, </a:t>
            </a:r>
            <a:r>
              <a:rPr lang="lv-LV" sz="800" dirty="0" smtClean="0">
                <a:latin typeface="Verdana" pitchFamily="34" charset="0"/>
              </a:rPr>
              <a:t>Brīvības bulvāris </a:t>
            </a:r>
            <a:r>
              <a:rPr lang="lv-LV" sz="800" dirty="0" smtClean="0">
                <a:latin typeface="Verdana" pitchFamily="34" charset="0"/>
              </a:rPr>
              <a:t>36		</a:t>
            </a:r>
            <a:r>
              <a:rPr lang="lv-LV" sz="800" dirty="0">
                <a:latin typeface="Verdana" pitchFamily="34" charset="0"/>
              </a:rPr>
              <a:t>					</a:t>
            </a:r>
            <a:r>
              <a:rPr lang="lv-LV" sz="800" dirty="0" smtClean="0">
                <a:latin typeface="Verdana" pitchFamily="34" charset="0"/>
              </a:rPr>
              <a:t>EDREX</a:t>
            </a:r>
            <a:endParaRPr lang="lv-LV" sz="800" dirty="0">
              <a:latin typeface="Verdana" pitchFamily="34" charset="0"/>
            </a:endParaRPr>
          </a:p>
        </p:txBody>
      </p:sp>
      <p:pic>
        <p:nvPicPr>
          <p:cNvPr id="3" name="Attēls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3368437"/>
            <a:ext cx="2924686" cy="24622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Virsraksts 1"/>
          <p:cNvSpPr>
            <a:spLocks noGrp="1"/>
          </p:cNvSpPr>
          <p:nvPr>
            <p:ph type="title"/>
          </p:nvPr>
        </p:nvSpPr>
        <p:spPr>
          <a:xfrm>
            <a:off x="2378075" y="366713"/>
            <a:ext cx="5073650" cy="885825"/>
          </a:xfrm>
        </p:spPr>
        <p:txBody>
          <a:bodyPr/>
          <a:lstStyle/>
          <a:p>
            <a:pPr algn="ctr"/>
            <a:r>
              <a:rPr lang="lv-LV" sz="2800" b="1" dirty="0" smtClean="0">
                <a:latin typeface="Verdana" pitchFamily="34" charset="0"/>
              </a:rPr>
              <a:t>Programma</a:t>
            </a:r>
            <a:endParaRPr lang="lv-LV" sz="2800" b="1" dirty="0" smtClean="0">
              <a:latin typeface="Verdana" pitchFamily="34" charset="0"/>
            </a:endParaRPr>
          </a:p>
        </p:txBody>
      </p:sp>
      <p:sp>
        <p:nvSpPr>
          <p:cNvPr id="6" name="Slaida numura vietturis 3"/>
          <p:cNvSpPr>
            <a:spLocks noGrp="1"/>
          </p:cNvSpPr>
          <p:nvPr>
            <p:ph type="sldNum" sz="quarter" idx="12"/>
          </p:nvPr>
        </p:nvSpPr>
        <p:spPr>
          <a:xfrm>
            <a:off x="6486525" y="6461125"/>
            <a:ext cx="2574925" cy="244475"/>
          </a:xfrm>
        </p:spPr>
        <p:txBody>
          <a:bodyPr/>
          <a:lstStyle/>
          <a:p>
            <a:pPr>
              <a:defRPr/>
            </a:pPr>
            <a:fld id="{F35E5376-33BE-4426-8354-C003D2DBDBF9}" type="slidenum">
              <a:rPr lang="lv-LV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5</a:t>
            </a:fld>
            <a:endParaRPr lang="lv-LV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Satura vietturis 2"/>
          <p:cNvSpPr txBox="1">
            <a:spLocks/>
          </p:cNvSpPr>
          <p:nvPr/>
        </p:nvSpPr>
        <p:spPr>
          <a:xfrm>
            <a:off x="80963" y="6418263"/>
            <a:ext cx="8767762" cy="26828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r">
              <a:lnSpc>
                <a:spcPct val="70000"/>
              </a:lnSpc>
              <a:spcBef>
                <a:spcPts val="1000"/>
              </a:spcBef>
              <a:buFont typeface="Arial" charset="0"/>
              <a:buNone/>
            </a:pPr>
            <a:r>
              <a:rPr lang="lv-LV" sz="800" dirty="0" smtClean="0">
                <a:latin typeface="Verdana" pitchFamily="34" charset="0"/>
              </a:rPr>
              <a:t>2016.gada </a:t>
            </a:r>
            <a:r>
              <a:rPr lang="lv-LV" sz="800" dirty="0" smtClean="0">
                <a:latin typeface="Verdana" pitchFamily="34" charset="0"/>
              </a:rPr>
              <a:t>25.maijs, </a:t>
            </a:r>
            <a:r>
              <a:rPr lang="lv-LV" sz="800" dirty="0" smtClean="0">
                <a:latin typeface="Verdana" pitchFamily="34" charset="0"/>
              </a:rPr>
              <a:t>Brīvības bulvāris </a:t>
            </a:r>
            <a:r>
              <a:rPr lang="lv-LV" sz="800" dirty="0" smtClean="0">
                <a:latin typeface="Verdana" pitchFamily="34" charset="0"/>
              </a:rPr>
              <a:t>36		</a:t>
            </a:r>
            <a:r>
              <a:rPr lang="lv-LV" sz="800" dirty="0">
                <a:latin typeface="Verdana" pitchFamily="34" charset="0"/>
              </a:rPr>
              <a:t>					</a:t>
            </a:r>
            <a:r>
              <a:rPr lang="lv-LV" sz="800" dirty="0" smtClean="0">
                <a:latin typeface="Verdana" pitchFamily="34" charset="0"/>
              </a:rPr>
              <a:t>EDREX</a:t>
            </a:r>
            <a:endParaRPr lang="lv-LV" sz="800" dirty="0">
              <a:latin typeface="Verdana" pitchFamily="34" charset="0"/>
            </a:endParaRPr>
          </a:p>
        </p:txBody>
      </p:sp>
      <p:graphicFrame>
        <p:nvGraphicFramePr>
          <p:cNvPr id="4" name="Shēma 3"/>
          <p:cNvGraphicFramePr/>
          <p:nvPr>
            <p:extLst>
              <p:ext uri="{D42A27DB-BD31-4B8C-83A1-F6EECF244321}">
                <p14:modId xmlns:p14="http://schemas.microsoft.com/office/powerpoint/2010/main" val="2728089751"/>
              </p:ext>
            </p:extLst>
          </p:nvPr>
        </p:nvGraphicFramePr>
        <p:xfrm>
          <a:off x="1210491" y="1396999"/>
          <a:ext cx="6409509" cy="46467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Virsraksts 1"/>
          <p:cNvSpPr>
            <a:spLocks noGrp="1"/>
          </p:cNvSpPr>
          <p:nvPr>
            <p:ph type="title"/>
          </p:nvPr>
        </p:nvSpPr>
        <p:spPr>
          <a:xfrm>
            <a:off x="2378075" y="366713"/>
            <a:ext cx="5073650" cy="885825"/>
          </a:xfrm>
        </p:spPr>
        <p:txBody>
          <a:bodyPr/>
          <a:lstStyle/>
          <a:p>
            <a:pPr algn="ctr"/>
            <a:r>
              <a:rPr lang="lv-LV" sz="2800" b="1" dirty="0" smtClean="0">
                <a:latin typeface="Verdana" pitchFamily="34" charset="0"/>
              </a:rPr>
              <a:t>Latvijas dalība</a:t>
            </a:r>
            <a:endParaRPr lang="lv-LV" sz="2800" b="1" dirty="0" smtClean="0">
              <a:latin typeface="Verdana" pitchFamily="34" charset="0"/>
            </a:endParaRPr>
          </a:p>
        </p:txBody>
      </p:sp>
      <p:sp>
        <p:nvSpPr>
          <p:cNvPr id="6" name="Slaida numura vietturis 3"/>
          <p:cNvSpPr>
            <a:spLocks noGrp="1"/>
          </p:cNvSpPr>
          <p:nvPr>
            <p:ph type="sldNum" sz="quarter" idx="12"/>
          </p:nvPr>
        </p:nvSpPr>
        <p:spPr>
          <a:xfrm>
            <a:off x="6486525" y="6461125"/>
            <a:ext cx="2574925" cy="244475"/>
          </a:xfrm>
        </p:spPr>
        <p:txBody>
          <a:bodyPr/>
          <a:lstStyle/>
          <a:p>
            <a:pPr>
              <a:defRPr/>
            </a:pPr>
            <a:fld id="{D0BCAC83-9AFE-4F6A-9992-67B29E095F5B}" type="slidenum">
              <a:rPr lang="lv-LV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6</a:t>
            </a:fld>
            <a:endParaRPr lang="lv-LV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Satura vietturis 2"/>
          <p:cNvSpPr txBox="1">
            <a:spLocks/>
          </p:cNvSpPr>
          <p:nvPr/>
        </p:nvSpPr>
        <p:spPr>
          <a:xfrm>
            <a:off x="80963" y="6418263"/>
            <a:ext cx="8767762" cy="26828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r">
              <a:lnSpc>
                <a:spcPct val="70000"/>
              </a:lnSpc>
              <a:spcBef>
                <a:spcPts val="1000"/>
              </a:spcBef>
              <a:buFont typeface="Arial" charset="0"/>
              <a:buNone/>
            </a:pPr>
            <a:r>
              <a:rPr lang="lv-LV" sz="800" dirty="0" smtClean="0">
                <a:latin typeface="Verdana" pitchFamily="34" charset="0"/>
              </a:rPr>
              <a:t>2016.gada </a:t>
            </a:r>
            <a:r>
              <a:rPr lang="lv-LV" sz="800" dirty="0" smtClean="0">
                <a:latin typeface="Verdana" pitchFamily="34" charset="0"/>
              </a:rPr>
              <a:t>25.maijs, </a:t>
            </a:r>
            <a:r>
              <a:rPr lang="lv-LV" sz="800" dirty="0" smtClean="0">
                <a:latin typeface="Verdana" pitchFamily="34" charset="0"/>
              </a:rPr>
              <a:t>Brīvības bulvāris </a:t>
            </a:r>
            <a:r>
              <a:rPr lang="lv-LV" sz="800" dirty="0" smtClean="0">
                <a:latin typeface="Verdana" pitchFamily="34" charset="0"/>
              </a:rPr>
              <a:t>36		</a:t>
            </a:r>
            <a:r>
              <a:rPr lang="lv-LV" sz="800" dirty="0">
                <a:latin typeface="Verdana" pitchFamily="34" charset="0"/>
              </a:rPr>
              <a:t>					</a:t>
            </a:r>
            <a:r>
              <a:rPr lang="lv-LV" sz="800" dirty="0" smtClean="0">
                <a:latin typeface="Verdana" pitchFamily="34" charset="0"/>
              </a:rPr>
              <a:t>EDREX</a:t>
            </a:r>
            <a:endParaRPr lang="lv-LV" sz="800" dirty="0">
              <a:latin typeface="Verdana" pitchFamily="34" charset="0"/>
            </a:endParaRPr>
          </a:p>
        </p:txBody>
      </p:sp>
      <p:sp>
        <p:nvSpPr>
          <p:cNvPr id="10" name="Satura vietturis 2"/>
          <p:cNvSpPr txBox="1">
            <a:spLocks/>
          </p:cNvSpPr>
          <p:nvPr/>
        </p:nvSpPr>
        <p:spPr>
          <a:xfrm>
            <a:off x="600890" y="1632631"/>
            <a:ext cx="7820299" cy="3862478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lv-LV" sz="1600" dirty="0" smtClean="0"/>
              <a:t>1.variants </a:t>
            </a:r>
          </a:p>
          <a:p>
            <a:pPr marL="0" indent="0" algn="just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lv-LV" sz="1600" dirty="0" smtClean="0"/>
              <a:t>Latvija pārbauda procedūras </a:t>
            </a:r>
            <a:r>
              <a:rPr lang="lv-LV" sz="1600" dirty="0" smtClean="0">
                <a:solidFill>
                  <a:srgbClr val="FF0000"/>
                </a:solidFill>
              </a:rPr>
              <a:t>pilnā apmērā </a:t>
            </a:r>
            <a:r>
              <a:rPr lang="lv-LV" sz="1600" dirty="0" smtClean="0"/>
              <a:t>attiecibā uz humānās palīdzības sniegšanu vai saņemšanu, ekspertu nosūtīšanu uz skarto valsti. (</a:t>
            </a:r>
            <a:r>
              <a:rPr lang="lv-LV" sz="1600" dirty="0" smtClean="0">
                <a:solidFill>
                  <a:srgbClr val="FF0000"/>
                </a:solidFill>
              </a:rPr>
              <a:t>IEM, ĀM, FM, TM, KVP, citu nozaru ministrijas atkarībā no humānās palīdzības pieprasījuma</a:t>
            </a:r>
            <a:r>
              <a:rPr lang="lv-LV" sz="1600" dirty="0" smtClean="0"/>
              <a:t>). Tiek pārbaudīts Valsts civilās aizsardzības plāna 20.pielikums «</a:t>
            </a:r>
            <a:r>
              <a:rPr lang="lv-LV" sz="1600" dirty="0"/>
              <a:t>R</a:t>
            </a:r>
            <a:r>
              <a:rPr lang="lv-LV" sz="1600" dirty="0" smtClean="0"/>
              <a:t>adiācijas avārijas» (</a:t>
            </a:r>
            <a:r>
              <a:rPr lang="lv-LV" sz="1600" dirty="0" smtClean="0">
                <a:solidFill>
                  <a:srgbClr val="FF0000"/>
                </a:solidFill>
              </a:rPr>
              <a:t>KVP, IEM, ĀM, AM, VARAM, SM, ZM, VM, EM, LM, IZM</a:t>
            </a:r>
            <a:r>
              <a:rPr lang="lv-LV" sz="1600" dirty="0" smtClean="0"/>
              <a:t>).</a:t>
            </a:r>
          </a:p>
          <a:p>
            <a:pPr marL="0" indent="0" algn="just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lv-LV" sz="1600" dirty="0" smtClean="0"/>
              <a:t>2.variants</a:t>
            </a:r>
          </a:p>
          <a:p>
            <a:pPr marL="0" indent="0" algn="just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lv-LV" sz="1600" dirty="0" smtClean="0"/>
              <a:t>Latvija pārbauda </a:t>
            </a:r>
            <a:r>
              <a:rPr lang="lv-LV" sz="1600" dirty="0"/>
              <a:t>procedūras </a:t>
            </a:r>
            <a:r>
              <a:rPr lang="lv-LV" sz="1600" dirty="0" smtClean="0">
                <a:solidFill>
                  <a:srgbClr val="FF0000"/>
                </a:solidFill>
              </a:rPr>
              <a:t>daļēji</a:t>
            </a:r>
            <a:r>
              <a:rPr lang="lv-LV" sz="1600" dirty="0" smtClean="0"/>
              <a:t> attiecibā </a:t>
            </a:r>
            <a:r>
              <a:rPr lang="lv-LV" sz="1600" dirty="0"/>
              <a:t>uz humānās palīdzības sniegšanu vai saņemšanu, ekspertu nosūtīšanu uz skarto </a:t>
            </a:r>
            <a:r>
              <a:rPr lang="lv-LV" sz="1600" dirty="0" smtClean="0"/>
              <a:t>valsti </a:t>
            </a:r>
            <a:r>
              <a:rPr lang="lv-LV" sz="1600" dirty="0"/>
              <a:t>un </a:t>
            </a:r>
            <a:r>
              <a:rPr lang="lv-LV" sz="1600" dirty="0" smtClean="0"/>
              <a:t>pārbaudot Valsts </a:t>
            </a:r>
            <a:r>
              <a:rPr lang="lv-LV" sz="1600" dirty="0"/>
              <a:t>civilās aizsardzības plāna </a:t>
            </a:r>
            <a:r>
              <a:rPr lang="lv-LV" sz="1600" dirty="0" smtClean="0"/>
              <a:t>20.pielikumu </a:t>
            </a:r>
            <a:r>
              <a:rPr lang="lv-LV" sz="1600" dirty="0"/>
              <a:t>«Radiācijas avārijas</a:t>
            </a:r>
            <a:r>
              <a:rPr lang="lv-LV" sz="1600" dirty="0" smtClean="0"/>
              <a:t>». </a:t>
            </a:r>
            <a:r>
              <a:rPr lang="lv-LV" sz="1600" dirty="0" smtClean="0">
                <a:solidFill>
                  <a:srgbClr val="FF0000"/>
                </a:solidFill>
              </a:rPr>
              <a:t>Tiek veidota mācību grupa, kurā ir pārstāvji no ministrijām un iestādēm, kuri izspēlē scenārija ievadus savā starpā.</a:t>
            </a:r>
          </a:p>
          <a:p>
            <a:pPr marL="0" indent="0" algn="just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lv-LV" sz="1600" dirty="0" smtClean="0"/>
              <a:t>3.Variants</a:t>
            </a:r>
          </a:p>
          <a:p>
            <a:pPr marL="0" indent="0" algn="just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lv-LV" sz="1600" dirty="0" smtClean="0"/>
              <a:t>Latvija piedalās </a:t>
            </a:r>
            <a:r>
              <a:rPr lang="lv-LV" sz="1600" dirty="0">
                <a:solidFill>
                  <a:srgbClr val="FF0000"/>
                </a:solidFill>
              </a:rPr>
              <a:t>minimālā </a:t>
            </a:r>
            <a:r>
              <a:rPr lang="lv-LV" sz="1600" dirty="0" smtClean="0">
                <a:solidFill>
                  <a:srgbClr val="FF0000"/>
                </a:solidFill>
              </a:rPr>
              <a:t>apjomā </a:t>
            </a:r>
            <a:r>
              <a:rPr lang="lv-LV" sz="1600" dirty="0" smtClean="0"/>
              <a:t>attiecibā </a:t>
            </a:r>
            <a:r>
              <a:rPr lang="lv-LV" sz="1600" dirty="0"/>
              <a:t>uz humānās palīdzības sniegšanu vai saņemšanu, ekspertu nosūtīšanu uz skarto valsti un </a:t>
            </a:r>
            <a:r>
              <a:rPr lang="lv-LV" sz="1600" dirty="0" smtClean="0"/>
              <a:t>pārbaudot Valsts </a:t>
            </a:r>
            <a:r>
              <a:rPr lang="lv-LV" sz="1600" dirty="0"/>
              <a:t>civilās aizsardzības plāna </a:t>
            </a:r>
            <a:r>
              <a:rPr lang="lv-LV" sz="1600" dirty="0" smtClean="0"/>
              <a:t>20.pielikumu </a:t>
            </a:r>
            <a:r>
              <a:rPr lang="lv-LV" sz="1600" dirty="0"/>
              <a:t>«Radiācijas avārijas</a:t>
            </a:r>
            <a:r>
              <a:rPr lang="lv-LV" sz="1600" dirty="0" smtClean="0"/>
              <a:t>». </a:t>
            </a:r>
            <a:r>
              <a:rPr lang="lv-LV" sz="1600" dirty="0" smtClean="0">
                <a:solidFill>
                  <a:srgbClr val="FF0000"/>
                </a:solidFill>
              </a:rPr>
              <a:t>Scenārija ievadus izspēlē VUGD. </a:t>
            </a:r>
            <a:endParaRPr lang="lv-LV" sz="1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ubtitle 2"/>
          <p:cNvSpPr txBox="1">
            <a:spLocks/>
          </p:cNvSpPr>
          <p:nvPr/>
        </p:nvSpPr>
        <p:spPr bwMode="auto">
          <a:xfrm>
            <a:off x="57150" y="5953125"/>
            <a:ext cx="9078913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lv-LV" sz="1400" dirty="0" smtClean="0">
                <a:latin typeface="Verdana" pitchFamily="34" charset="0"/>
              </a:rPr>
              <a:t>2016.gada </a:t>
            </a:r>
            <a:r>
              <a:rPr lang="lv-LV" sz="1400" dirty="0" smtClean="0">
                <a:latin typeface="Verdana" pitchFamily="34" charset="0"/>
              </a:rPr>
              <a:t>25.maijs</a:t>
            </a:r>
            <a:endParaRPr lang="lv-LV" sz="1400" dirty="0">
              <a:latin typeface="Verdana" pitchFamily="34" charset="0"/>
            </a:endParaRPr>
          </a:p>
        </p:txBody>
      </p:sp>
      <p:sp>
        <p:nvSpPr>
          <p:cNvPr id="2" name="Slaida numura vietturis 1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057400" cy="365125"/>
          </a:xfrm>
        </p:spPr>
        <p:txBody>
          <a:bodyPr/>
          <a:lstStyle/>
          <a:p>
            <a:pPr>
              <a:defRPr/>
            </a:pPr>
            <a:fld id="{B5A7C7B5-790C-4785-B239-9DFE651C87C9}" type="slidenum">
              <a:rPr lang="lv-LV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7</a:t>
            </a:fld>
            <a:endParaRPr lang="lv-LV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1748" name="Attēls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30638" y="2695575"/>
            <a:ext cx="1531937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-6350" y="4830763"/>
            <a:ext cx="9144000" cy="49053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defTabSz="685800">
              <a:lnSpc>
                <a:spcPct val="70000"/>
              </a:lnSpc>
              <a:spcBef>
                <a:spcPts val="750"/>
              </a:spcBef>
              <a:buFont typeface="Arial" charset="0"/>
              <a:buNone/>
            </a:pPr>
            <a:r>
              <a:rPr lang="lv-LV" sz="1300" dirty="0" smtClean="0">
                <a:latin typeface="Verdana" pitchFamily="34" charset="0"/>
              </a:rPr>
              <a:t>Mārtiņš Baltmanis, </a:t>
            </a:r>
            <a:r>
              <a:rPr lang="lv-LV" sz="1300" dirty="0">
                <a:latin typeface="Verdana" pitchFamily="34" charset="0"/>
              </a:rPr>
              <a:t>Valsts ugunsdzēsības un glābšanas </a:t>
            </a:r>
            <a:r>
              <a:rPr lang="lv-LV" sz="1300" dirty="0" smtClean="0">
                <a:latin typeface="Verdana" pitchFamily="34" charset="0"/>
              </a:rPr>
              <a:t>dienesta </a:t>
            </a:r>
            <a:r>
              <a:rPr lang="lv-LV" sz="1300" dirty="0" smtClean="0">
                <a:latin typeface="Verdana" pitchFamily="34" charset="0"/>
              </a:rPr>
              <a:t>Civilās aizsardzības pārvaldes priekšnieks, </a:t>
            </a:r>
            <a:endParaRPr lang="lv-LV" sz="1300" dirty="0" smtClean="0">
              <a:latin typeface="Verdana" pitchFamily="34" charset="0"/>
            </a:endParaRPr>
          </a:p>
          <a:p>
            <a:pPr algn="ctr" defTabSz="685800">
              <a:lnSpc>
                <a:spcPct val="70000"/>
              </a:lnSpc>
              <a:spcBef>
                <a:spcPts val="750"/>
              </a:spcBef>
              <a:buFont typeface="Arial" charset="0"/>
              <a:buNone/>
            </a:pPr>
            <a:r>
              <a:rPr lang="lv-LV" sz="1300" dirty="0">
                <a:latin typeface="Verdana" pitchFamily="34" charset="0"/>
              </a:rPr>
              <a:t>tālr.:</a:t>
            </a:r>
            <a:r>
              <a:rPr lang="lv-LV" sz="1300" dirty="0" smtClean="0">
                <a:latin typeface="Verdana" pitchFamily="34" charset="0"/>
              </a:rPr>
              <a:t>67075818, </a:t>
            </a:r>
            <a:r>
              <a:rPr lang="lv-LV" sz="1300" dirty="0">
                <a:latin typeface="Verdana" pitchFamily="34" charset="0"/>
              </a:rPr>
              <a:t>e-pasts: </a:t>
            </a:r>
            <a:r>
              <a:rPr lang="lv-LV" sz="1300" dirty="0" smtClean="0">
                <a:latin typeface="Verdana" pitchFamily="34" charset="0"/>
                <a:hlinkClick r:id="rId4"/>
              </a:rPr>
              <a:t>martins.baltmanis@vugd.gov.lv</a:t>
            </a:r>
            <a:r>
              <a:rPr lang="lv-LV" sz="1300" dirty="0" smtClean="0">
                <a:latin typeface="Verdana" pitchFamily="34" charset="0"/>
              </a:rPr>
              <a:t>  </a:t>
            </a:r>
            <a:endParaRPr lang="lv-LV" sz="13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1618</TotalTime>
  <Words>416</Words>
  <Application>Microsoft Office PowerPoint</Application>
  <PresentationFormat>Slaidrāde ekrānā (4:3)</PresentationFormat>
  <Paragraphs>56</Paragraphs>
  <Slides>7</Slides>
  <Notes>7</Notes>
  <HiddenSlides>0</HiddenSlides>
  <MMClips>0</MMClips>
  <ScaleCrop>false</ScaleCrop>
  <HeadingPairs>
    <vt:vector size="6" baseType="variant">
      <vt:variant>
        <vt:lpstr>Lietotie fonti</vt:lpstr>
      </vt:variant>
      <vt:variant>
        <vt:i4>4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Verdana</vt:lpstr>
      <vt:lpstr>Office dizains</vt:lpstr>
      <vt:lpstr>PowerPoint prezentācija</vt:lpstr>
      <vt:lpstr>Saturs</vt:lpstr>
      <vt:lpstr>Mērķis </vt:lpstr>
      <vt:lpstr>Scenārijs</vt:lpstr>
      <vt:lpstr>Programma</vt:lpstr>
      <vt:lpstr>Latvijas dalība</vt:lpstr>
      <vt:lpstr>PowerPoint prezentācija</vt:lpstr>
    </vt:vector>
  </TitlesOfParts>
  <Company>VUGD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prezentācija</dc:title>
  <dc:creator>Antra Strāla</dc:creator>
  <cp:lastModifiedBy>Mārtiņš Baltmanis</cp:lastModifiedBy>
  <cp:revision>44</cp:revision>
  <cp:lastPrinted>2016-05-20T12:48:21Z</cp:lastPrinted>
  <dcterms:created xsi:type="dcterms:W3CDTF">2015-07-07T07:11:48Z</dcterms:created>
  <dcterms:modified xsi:type="dcterms:W3CDTF">2016-05-20T13:27:17Z</dcterms:modified>
</cp:coreProperties>
</file>