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9" r:id="rId2"/>
  </p:sldMasterIdLst>
  <p:notesMasterIdLst>
    <p:notesMasterId r:id="rId29"/>
  </p:notesMasterIdLst>
  <p:handoutMasterIdLst>
    <p:handoutMasterId r:id="rId30"/>
  </p:handoutMasterIdLst>
  <p:sldIdLst>
    <p:sldId id="256" r:id="rId3"/>
    <p:sldId id="287" r:id="rId4"/>
    <p:sldId id="272" r:id="rId5"/>
    <p:sldId id="288" r:id="rId6"/>
    <p:sldId id="290" r:id="rId7"/>
    <p:sldId id="289" r:id="rId8"/>
    <p:sldId id="291" r:id="rId9"/>
    <p:sldId id="274" r:id="rId10"/>
    <p:sldId id="293" r:id="rId11"/>
    <p:sldId id="295" r:id="rId12"/>
    <p:sldId id="294" r:id="rId13"/>
    <p:sldId id="296" r:id="rId14"/>
    <p:sldId id="277" r:id="rId15"/>
    <p:sldId id="297" r:id="rId16"/>
    <p:sldId id="278" r:id="rId17"/>
    <p:sldId id="299" r:id="rId18"/>
    <p:sldId id="29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67" r:id="rId28"/>
  </p:sldIdLst>
  <p:sldSz cx="10691813" cy="7561263"/>
  <p:notesSz cx="6797675" cy="9874250"/>
  <p:defaultTextStyle>
    <a:defPPr>
      <a:defRPr lang="da-DK"/>
    </a:defPPr>
    <a:lvl1pPr marL="0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8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965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447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92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41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894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376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85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2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4" d="100"/>
          <a:sy n="104" d="100"/>
        </p:scale>
        <p:origin x="1302" y="96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3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tine%20Tracuma\Dropbox\VUGD_k&#363;la_18\2.%20Izstr&#257;de\Aptauja\LV_Rezult&#257;tu%20apkopojum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104512173182916"/>
          <c:y val="2.5867496204125467E-2"/>
          <c:w val="0.45380597057815369"/>
          <c:h val="0.89447209569307118"/>
        </c:manualLayout>
      </c:layout>
      <c:barChart>
        <c:barDir val="bar"/>
        <c:grouping val="clustered"/>
        <c:varyColors val="0"/>
        <c:ser>
          <c:idx val="0"/>
          <c:order val="1"/>
          <c:tx>
            <c:strRef>
              <c:f>Atbildes!$C$430</c:f>
              <c:strCache>
                <c:ptCount val="1"/>
                <c:pt idx="0">
                  <c:v>Latvijas iedzīvotāji (n=1099)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Atbildes!$B$431:$B$443</c:f>
              <c:strCache>
                <c:ptCount val="13"/>
                <c:pt idx="0">
                  <c:v>Ugunsaizsardzība (buferzona pret lielāku ugunsgrēku)</c:v>
                </c:pt>
                <c:pt idx="1">
                  <c:v>Biodaudzveidības uzlabošana</c:v>
                </c:pt>
                <c:pt idx="2">
                  <c:v>Cits</c:v>
                </c:pt>
                <c:pt idx="3">
                  <c:v>Dabas iemesls (saule, negaiss)</c:v>
                </c:pt>
                <c:pt idx="4">
                  <c:v>Augsnes uzlabošana</c:v>
                </c:pt>
                <c:pt idx="5">
                  <c:v>Kaitēkļu apkarošana</c:v>
                </c:pt>
                <c:pt idx="6">
                  <c:v>Nezāļu apkarošana</c:v>
                </c:pt>
                <c:pt idx="7">
                  <c:v>Laika ietaupījums (nav laika pļaut)</c:v>
                </c:pt>
                <c:pt idx="8">
                  <c:v>Izklaide</c:v>
                </c:pt>
                <c:pt idx="9">
                  <c:v>Tradīcijas un ieradums</c:v>
                </c:pt>
                <c:pt idx="10">
                  <c:v>Nolaidība (nokavēta pļaušana rudenī)</c:v>
                </c:pt>
                <c:pt idx="11">
                  <c:v>Neuzmanība ar uguni (izsmēķi, ugunskuri)</c:v>
                </c:pt>
                <c:pt idx="12">
                  <c:v>Ekonomiskais izdevīgums (lētākais pērnās zāles nokopšanas veids)</c:v>
                </c:pt>
              </c:strCache>
            </c:strRef>
          </c:cat>
          <c:val>
            <c:numRef>
              <c:f>Atbildes!$C$431:$C$443</c:f>
              <c:numCache>
                <c:formatCode>0%</c:formatCode>
                <c:ptCount val="13"/>
                <c:pt idx="0">
                  <c:v>2.9117379435850774E-2</c:v>
                </c:pt>
                <c:pt idx="1">
                  <c:v>3.8216560509554139E-2</c:v>
                </c:pt>
                <c:pt idx="2">
                  <c:v>4.2766151046405826E-2</c:v>
                </c:pt>
                <c:pt idx="3">
                  <c:v>7.0973612374886266E-2</c:v>
                </c:pt>
                <c:pt idx="4">
                  <c:v>8.7352138307552327E-2</c:v>
                </c:pt>
                <c:pt idx="5">
                  <c:v>0.11464968152866242</c:v>
                </c:pt>
                <c:pt idx="6">
                  <c:v>0.12192902638762511</c:v>
                </c:pt>
                <c:pt idx="7">
                  <c:v>0.31574158325750684</c:v>
                </c:pt>
                <c:pt idx="8">
                  <c:v>0.34758871701546862</c:v>
                </c:pt>
                <c:pt idx="9">
                  <c:v>0.40127388535031849</c:v>
                </c:pt>
                <c:pt idx="10">
                  <c:v>0.47588717015468607</c:v>
                </c:pt>
                <c:pt idx="11">
                  <c:v>0.52593266606005462</c:v>
                </c:pt>
                <c:pt idx="12">
                  <c:v>0.64422202001819839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9E-47BB-BE5B-D3E8D65C27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axId val="450969272"/>
        <c:axId val="45096966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Atbildes!$D$430</c15:sqref>
                        </c15:formulaRef>
                      </c:ext>
                    </c:extLst>
                    <c:strCache>
                      <c:ptCount val="1"/>
                      <c:pt idx="0">
                        <c:v>Šauļu iedzīvotāji (n=102)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v-L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Atbildes!$B$431:$B$443</c15:sqref>
                        </c15:formulaRef>
                      </c:ext>
                    </c:extLst>
                    <c:strCache>
                      <c:ptCount val="13"/>
                      <c:pt idx="0">
                        <c:v>Ugunsaizsardzība (buferzona pret lielāku ugunsgrēku)</c:v>
                      </c:pt>
                      <c:pt idx="1">
                        <c:v>Biodaudzveidības uzlabošana</c:v>
                      </c:pt>
                      <c:pt idx="2">
                        <c:v>Cits</c:v>
                      </c:pt>
                      <c:pt idx="3">
                        <c:v>Dabas iemesls (saule, negaiss)</c:v>
                      </c:pt>
                      <c:pt idx="4">
                        <c:v>Augsnes uzlabošana</c:v>
                      </c:pt>
                      <c:pt idx="5">
                        <c:v>Kaitēkļu apkarošana</c:v>
                      </c:pt>
                      <c:pt idx="6">
                        <c:v>Nezāļu apkarošana</c:v>
                      </c:pt>
                      <c:pt idx="7">
                        <c:v>Laika ietaupījums (nav laika pļaut)</c:v>
                      </c:pt>
                      <c:pt idx="8">
                        <c:v>Izklaide</c:v>
                      </c:pt>
                      <c:pt idx="9">
                        <c:v>Tradīcijas un ieradums</c:v>
                      </c:pt>
                      <c:pt idx="10">
                        <c:v>Nolaidība (nokavēta pļaušana rudenī)</c:v>
                      </c:pt>
                      <c:pt idx="11">
                        <c:v>Neuzmanība ar uguni (izsmēķi, ugunskuri)</c:v>
                      </c:pt>
                      <c:pt idx="12">
                        <c:v>Ekonomiskais izdevīgums (lētākais pērnās zāles nokopšanas veids)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Atbildes!$D$431:$D$443</c15:sqref>
                        </c15:formulaRef>
                      </c:ext>
                    </c:extLst>
                    <c:numCache>
                      <c:formatCode>0%</c:formatCode>
                      <c:ptCount val="13"/>
                      <c:pt idx="0">
                        <c:v>1.9607843137254902E-2</c:v>
                      </c:pt>
                      <c:pt idx="1">
                        <c:v>0</c:v>
                      </c:pt>
                      <c:pt idx="2">
                        <c:v>3.9215686274509803E-2</c:v>
                      </c:pt>
                      <c:pt idx="3">
                        <c:v>9.8039215686274508E-2</c:v>
                      </c:pt>
                      <c:pt idx="4">
                        <c:v>0.10784313725490197</c:v>
                      </c:pt>
                      <c:pt idx="5">
                        <c:v>0.14705882352941177</c:v>
                      </c:pt>
                      <c:pt idx="6">
                        <c:v>0.20588235294117646</c:v>
                      </c:pt>
                      <c:pt idx="7">
                        <c:v>0.34313725490196079</c:v>
                      </c:pt>
                      <c:pt idx="8">
                        <c:v>0.18627450980392157</c:v>
                      </c:pt>
                      <c:pt idx="9">
                        <c:v>0.26470588235294118</c:v>
                      </c:pt>
                      <c:pt idx="10">
                        <c:v>0.47058823529411764</c:v>
                      </c:pt>
                      <c:pt idx="11">
                        <c:v>0.60784313725490191</c:v>
                      </c:pt>
                      <c:pt idx="12">
                        <c:v>0.5490196078431373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89E-47BB-BE5B-D3E8D65C2797}"/>
                  </c:ext>
                </c:extLst>
              </c15:ser>
            </c15:filteredBarSeries>
          </c:ext>
        </c:extLst>
      </c:barChart>
      <c:catAx>
        <c:axId val="450969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50969664"/>
        <c:crosses val="autoZero"/>
        <c:auto val="1"/>
        <c:lblAlgn val="ctr"/>
        <c:lblOffset val="100"/>
        <c:noMultiLvlLbl val="0"/>
      </c:catAx>
      <c:valAx>
        <c:axId val="4509696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50969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softEdge rad="0"/>
    </a:effectLst>
  </c:spPr>
  <c:txPr>
    <a:bodyPr/>
    <a:lstStyle/>
    <a:p>
      <a:pPr>
        <a:defRPr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Atbildes!$E$1411</c:f>
              <c:strCache>
                <c:ptCount val="1"/>
                <c:pt idx="0">
                  <c:v>Šauļu iedzīvotāji (n=102)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Atbildes!$C$1412:$C$1418</c:f>
              <c:strCache>
                <c:ptCount val="7"/>
                <c:pt idx="0">
                  <c:v>Cits</c:v>
                </c:pt>
                <c:pt idx="1">
                  <c:v>Kampaņas, kas vērstas uz vietējās kopienas spiedienu uz dedzinātājiem un aktīvāku ziņošanu par pārkāpumiem</c:v>
                </c:pt>
                <c:pt idx="2">
                  <c:v>Bargāki sodi par zālienu laicīgu nesakopšanu</c:v>
                </c:pt>
                <c:pt idx="3">
                  <c:v>Izglītojošie pasākumi par reālajiem ieguvumiem un zaudējumiem</c:v>
                </c:pt>
                <c:pt idx="4">
                  <c:v>Trūcīgajām iedzīvotāju grupām pieejami atbalsta pasākumi zāliena kopšanai rudenī un/vai pavasarī</c:v>
                </c:pt>
                <c:pt idx="5">
                  <c:v>Bargāki sodi dedzinātājiem</c:v>
                </c:pt>
                <c:pt idx="6">
                  <c:v>Stingrāka likumu un pašvaldību noteikumu ievērošanas uzraudzība (komunikācija ar laicīgi nesakopto zālienu īpašniekiem un sankcijas pret tiem)</c:v>
                </c:pt>
              </c:strCache>
            </c:strRef>
          </c:cat>
          <c:val>
            <c:numRef>
              <c:f>Atbildes!$E$1412:$E$1418</c:f>
              <c:numCache>
                <c:formatCode>0%</c:formatCode>
                <c:ptCount val="7"/>
                <c:pt idx="0">
                  <c:v>2.9411764705882353E-2</c:v>
                </c:pt>
                <c:pt idx="1">
                  <c:v>0.23529411764705882</c:v>
                </c:pt>
                <c:pt idx="2">
                  <c:v>0.34313725490196079</c:v>
                </c:pt>
                <c:pt idx="3">
                  <c:v>0.19607843137254902</c:v>
                </c:pt>
                <c:pt idx="4">
                  <c:v>0.28431372549019607</c:v>
                </c:pt>
                <c:pt idx="5">
                  <c:v>0.52941176470588236</c:v>
                </c:pt>
                <c:pt idx="6">
                  <c:v>0.42156862745098039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9C-43C4-BF31-6A72D2160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axId val="548734272"/>
        <c:axId val="54873584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Atbildes!$D$1411</c15:sqref>
                        </c15:formulaRef>
                      </c:ext>
                    </c:extLst>
                    <c:strCache>
                      <c:ptCount val="1"/>
                      <c:pt idx="0">
                        <c:v>Latvijas iedzīvotāji (n=1099)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v-LV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Atbildes!$C$1412:$C$1418</c15:sqref>
                        </c15:formulaRef>
                      </c:ext>
                    </c:extLst>
                    <c:strCache>
                      <c:ptCount val="7"/>
                      <c:pt idx="0">
                        <c:v>Cits</c:v>
                      </c:pt>
                      <c:pt idx="1">
                        <c:v>Kampaņas, kas vērstas uz vietējās kopienas spiedienu uz dedzinātājiem un aktīvāku ziņošanu par pārkāpumiem</c:v>
                      </c:pt>
                      <c:pt idx="2">
                        <c:v>Bargāki sodi par zālienu laicīgu nesakopšanu</c:v>
                      </c:pt>
                      <c:pt idx="3">
                        <c:v>Izglītojošie pasākumi par reālajiem ieguvumiem un zaudējumiem</c:v>
                      </c:pt>
                      <c:pt idx="4">
                        <c:v>Trūcīgajām iedzīvotāju grupām pieejami atbalsta pasākumi zāliena kopšanai rudenī un/vai pavasarī</c:v>
                      </c:pt>
                      <c:pt idx="5">
                        <c:v>Bargāki sodi dedzinātājiem</c:v>
                      </c:pt>
                      <c:pt idx="6">
                        <c:v>Stingrāka likumu un pašvaldību noteikumu ievērošanas uzraudzība (komunikācija ar laicīgi nesakopto zālienu īpašniekiem un sankcijas pret tiem)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Atbildes!$D$1412:$D$1418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5.8234758871701549E-2</c:v>
                      </c:pt>
                      <c:pt idx="1">
                        <c:v>0.2429481346678799</c:v>
                      </c:pt>
                      <c:pt idx="2">
                        <c:v>0.28298453139217472</c:v>
                      </c:pt>
                      <c:pt idx="3">
                        <c:v>0.36578707916287534</c:v>
                      </c:pt>
                      <c:pt idx="4">
                        <c:v>0.37943585077343039</c:v>
                      </c:pt>
                      <c:pt idx="5">
                        <c:v>0.40491355777979982</c:v>
                      </c:pt>
                      <c:pt idx="6">
                        <c:v>0.41310282074613286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699C-43C4-BF31-6A72D2160AFE}"/>
                  </c:ext>
                </c:extLst>
              </c15:ser>
            </c15:filteredBarSeries>
          </c:ext>
        </c:extLst>
      </c:barChart>
      <c:catAx>
        <c:axId val="548734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48735840"/>
        <c:crosses val="autoZero"/>
        <c:auto val="1"/>
        <c:lblAlgn val="ctr"/>
        <c:lblOffset val="100"/>
        <c:noMultiLvlLbl val="0"/>
      </c:catAx>
      <c:valAx>
        <c:axId val="5487358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873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845608281733679"/>
          <c:y val="2.5527134411965923E-2"/>
          <c:w val="0.46758663505813503"/>
          <c:h val="0.8958606207497412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Atbildes!$D$430</c:f>
              <c:strCache>
                <c:ptCount val="1"/>
                <c:pt idx="0">
                  <c:v>Šauļu iedzīvotāji (n=102)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softEdge rad="0"/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Atbildes!$B$431:$B$443</c:f>
              <c:strCache>
                <c:ptCount val="13"/>
                <c:pt idx="0">
                  <c:v>Ugunsaizsardzība (buferzona pret lielāku ugunsgrēku)</c:v>
                </c:pt>
                <c:pt idx="1">
                  <c:v>Biodaudzveidības uzlabošana</c:v>
                </c:pt>
                <c:pt idx="2">
                  <c:v>Cits</c:v>
                </c:pt>
                <c:pt idx="3">
                  <c:v>Dabas iemesls (saule, negaiss)</c:v>
                </c:pt>
                <c:pt idx="4">
                  <c:v>Augsnes uzlabošana</c:v>
                </c:pt>
                <c:pt idx="5">
                  <c:v>Kaitēkļu apkarošana</c:v>
                </c:pt>
                <c:pt idx="6">
                  <c:v>Nezāļu apkarošana</c:v>
                </c:pt>
                <c:pt idx="7">
                  <c:v>Laika ietaupījums (nav laika pļaut)</c:v>
                </c:pt>
                <c:pt idx="8">
                  <c:v>Izklaide</c:v>
                </c:pt>
                <c:pt idx="9">
                  <c:v>Tradīcijas un ieradums</c:v>
                </c:pt>
                <c:pt idx="10">
                  <c:v>Nolaidība (nokavēta pļaušana rudenī)</c:v>
                </c:pt>
                <c:pt idx="11">
                  <c:v>Neuzmanība ar uguni (izsmēķi, ugunskuri)</c:v>
                </c:pt>
                <c:pt idx="12">
                  <c:v>Ekonomiskais izdevīgums (lētākais pērnās zāles nokopšanas veids)</c:v>
                </c:pt>
              </c:strCache>
            </c:strRef>
          </c:cat>
          <c:val>
            <c:numRef>
              <c:f>Atbildes!$D$431:$D$443</c:f>
              <c:numCache>
                <c:formatCode>0%</c:formatCode>
                <c:ptCount val="13"/>
                <c:pt idx="0">
                  <c:v>1.9607843137254902E-2</c:v>
                </c:pt>
                <c:pt idx="1">
                  <c:v>0</c:v>
                </c:pt>
                <c:pt idx="2">
                  <c:v>3.9215686274509803E-2</c:v>
                </c:pt>
                <c:pt idx="3">
                  <c:v>9.8039215686274508E-2</c:v>
                </c:pt>
                <c:pt idx="4">
                  <c:v>0.10784313725490197</c:v>
                </c:pt>
                <c:pt idx="5">
                  <c:v>0.14705882352941177</c:v>
                </c:pt>
                <c:pt idx="6">
                  <c:v>0.20588235294117646</c:v>
                </c:pt>
                <c:pt idx="7">
                  <c:v>0.34313725490196079</c:v>
                </c:pt>
                <c:pt idx="8">
                  <c:v>0.18627450980392157</c:v>
                </c:pt>
                <c:pt idx="9">
                  <c:v>0.26470588235294118</c:v>
                </c:pt>
                <c:pt idx="10">
                  <c:v>0.47058823529411764</c:v>
                </c:pt>
                <c:pt idx="11">
                  <c:v>0.60784313725490191</c:v>
                </c:pt>
                <c:pt idx="12">
                  <c:v>0.5490196078431373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5-4752-9563-77FB07CB62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axId val="450969272"/>
        <c:axId val="450969664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Atbildes!$C$430</c15:sqref>
                        </c15:formulaRef>
                      </c:ext>
                    </c:extLst>
                    <c:strCache>
                      <c:ptCount val="1"/>
                      <c:pt idx="0">
                        <c:v>Latvijas iedzīvotāji (n=1099)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v-L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Atbildes!$B$431:$B$443</c15:sqref>
                        </c15:formulaRef>
                      </c:ext>
                    </c:extLst>
                    <c:strCache>
                      <c:ptCount val="13"/>
                      <c:pt idx="0">
                        <c:v>Ugunsaizsardzība (buferzona pret lielāku ugunsgrēku)</c:v>
                      </c:pt>
                      <c:pt idx="1">
                        <c:v>Biodaudzveidības uzlabošana</c:v>
                      </c:pt>
                      <c:pt idx="2">
                        <c:v>Cits</c:v>
                      </c:pt>
                      <c:pt idx="3">
                        <c:v>Dabas iemesls (saule, negaiss)</c:v>
                      </c:pt>
                      <c:pt idx="4">
                        <c:v>Augsnes uzlabošana</c:v>
                      </c:pt>
                      <c:pt idx="5">
                        <c:v>Kaitēkļu apkarošana</c:v>
                      </c:pt>
                      <c:pt idx="6">
                        <c:v>Nezāļu apkarošana</c:v>
                      </c:pt>
                      <c:pt idx="7">
                        <c:v>Laika ietaupījums (nav laika pļaut)</c:v>
                      </c:pt>
                      <c:pt idx="8">
                        <c:v>Izklaide</c:v>
                      </c:pt>
                      <c:pt idx="9">
                        <c:v>Tradīcijas un ieradums</c:v>
                      </c:pt>
                      <c:pt idx="10">
                        <c:v>Nolaidība (nokavēta pļaušana rudenī)</c:v>
                      </c:pt>
                      <c:pt idx="11">
                        <c:v>Neuzmanība ar uguni (izsmēķi, ugunskuri)</c:v>
                      </c:pt>
                      <c:pt idx="12">
                        <c:v>Ekonomiskais izdevīgums (lētākais pērnās zāles nokopšanas veids)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Atbildes!$C$431:$C$443</c15:sqref>
                        </c15:formulaRef>
                      </c:ext>
                    </c:extLst>
                    <c:numCache>
                      <c:formatCode>0%</c:formatCode>
                      <c:ptCount val="13"/>
                      <c:pt idx="0">
                        <c:v>2.9117379435850774E-2</c:v>
                      </c:pt>
                      <c:pt idx="1">
                        <c:v>3.8216560509554139E-2</c:v>
                      </c:pt>
                      <c:pt idx="2">
                        <c:v>4.2766151046405826E-2</c:v>
                      </c:pt>
                      <c:pt idx="3">
                        <c:v>7.0973612374886266E-2</c:v>
                      </c:pt>
                      <c:pt idx="4">
                        <c:v>8.7352138307552327E-2</c:v>
                      </c:pt>
                      <c:pt idx="5">
                        <c:v>0.11464968152866242</c:v>
                      </c:pt>
                      <c:pt idx="6">
                        <c:v>0.12192902638762511</c:v>
                      </c:pt>
                      <c:pt idx="7">
                        <c:v>0.31574158325750684</c:v>
                      </c:pt>
                      <c:pt idx="8">
                        <c:v>0.34758871701546862</c:v>
                      </c:pt>
                      <c:pt idx="9">
                        <c:v>0.40127388535031849</c:v>
                      </c:pt>
                      <c:pt idx="10">
                        <c:v>0.47588717015468607</c:v>
                      </c:pt>
                      <c:pt idx="11">
                        <c:v>0.52593266606005462</c:v>
                      </c:pt>
                      <c:pt idx="12">
                        <c:v>0.64422202001819839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9525-4752-9563-77FB07CB62BE}"/>
                  </c:ext>
                </c:extLst>
              </c15:ser>
            </c15:filteredBarSeries>
          </c:ext>
        </c:extLst>
      </c:barChart>
      <c:catAx>
        <c:axId val="450969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50969664"/>
        <c:crosses val="autoZero"/>
        <c:auto val="1"/>
        <c:lblAlgn val="ctr"/>
        <c:lblOffset val="100"/>
        <c:noMultiLvlLbl val="0"/>
      </c:catAx>
      <c:valAx>
        <c:axId val="4509696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50969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31012335183361"/>
          <c:y val="3.8938674923565494E-2"/>
          <c:w val="0.50413379994815388"/>
          <c:h val="0.89444661271402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Atbildes!$B$126</c:f>
              <c:strCache>
                <c:ptCount val="1"/>
                <c:pt idx="0">
                  <c:v>Latvijas iedzīvotāji (n=1099)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Atbildes!$A$127:$A$133</c:f>
              <c:strCache>
                <c:ptCount val="7"/>
                <c:pt idx="0">
                  <c:v>Nejaušie aizdedzinātāji (izsmēķi, ugunskuri)</c:v>
                </c:pt>
                <c:pt idx="1">
                  <c:v>Bērni un jaunieši</c:v>
                </c:pt>
                <c:pt idx="2">
                  <c:v>Ar lauksaimniecību un dārzkopību nesaistīti zemju saimnieki</c:v>
                </c:pt>
                <c:pt idx="3">
                  <c:v>Mazie lauksaimnieki</c:v>
                </c:pt>
                <c:pt idx="4">
                  <c:v>Mazdārziņu saimnieki</c:v>
                </c:pt>
                <c:pt idx="5">
                  <c:v>Cits</c:v>
                </c:pt>
                <c:pt idx="6">
                  <c:v>Lielie lauksaimnieki</c:v>
                </c:pt>
              </c:strCache>
            </c:strRef>
          </c:cat>
          <c:val>
            <c:numRef>
              <c:f>Atbildes!$B$127:$B$133</c:f>
              <c:numCache>
                <c:formatCode>0%</c:formatCode>
                <c:ptCount val="7"/>
                <c:pt idx="0">
                  <c:v>0.55232029117379433</c:v>
                </c:pt>
                <c:pt idx="1">
                  <c:v>0.43130118289353958</c:v>
                </c:pt>
                <c:pt idx="2">
                  <c:v>0.39672429481346677</c:v>
                </c:pt>
                <c:pt idx="3">
                  <c:v>0.28207461328480438</c:v>
                </c:pt>
                <c:pt idx="4">
                  <c:v>0.23202911737943585</c:v>
                </c:pt>
                <c:pt idx="5">
                  <c:v>9.6451319381255687E-2</c:v>
                </c:pt>
                <c:pt idx="6">
                  <c:v>4.0946314831665151E-2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0-48CF-A5D3-1C97B8563D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axId val="445679328"/>
        <c:axId val="445681288"/>
      </c:barChart>
      <c:catAx>
        <c:axId val="445679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45681288"/>
        <c:crosses val="autoZero"/>
        <c:auto val="1"/>
        <c:lblAlgn val="ctr"/>
        <c:lblOffset val="100"/>
        <c:noMultiLvlLbl val="0"/>
      </c:catAx>
      <c:valAx>
        <c:axId val="44568128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567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Atbildes!$C$126</c:f>
              <c:strCache>
                <c:ptCount val="1"/>
                <c:pt idx="0">
                  <c:v>Šauļu iedzīvotāji (n=102)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Atbildes!$A$127:$A$133</c:f>
              <c:strCache>
                <c:ptCount val="7"/>
                <c:pt idx="0">
                  <c:v>Nejaušie aizdedzinātāji (izsmēķi, ugunskuri)</c:v>
                </c:pt>
                <c:pt idx="1">
                  <c:v>Bērni un jaunieši</c:v>
                </c:pt>
                <c:pt idx="2">
                  <c:v>Ar lauksaimniecību un dārzkopību nesaistīti zemju saimnieki</c:v>
                </c:pt>
                <c:pt idx="3">
                  <c:v>Mazie lauksaimnieki</c:v>
                </c:pt>
                <c:pt idx="4">
                  <c:v>Mazdārziņu saimnieki</c:v>
                </c:pt>
                <c:pt idx="5">
                  <c:v>Cits</c:v>
                </c:pt>
                <c:pt idx="6">
                  <c:v>Lielie lauksaimnieki</c:v>
                </c:pt>
              </c:strCache>
            </c:strRef>
          </c:cat>
          <c:val>
            <c:numRef>
              <c:f>Atbildes!$C$127:$C$133</c:f>
              <c:numCache>
                <c:formatCode>0%</c:formatCode>
                <c:ptCount val="7"/>
                <c:pt idx="0">
                  <c:v>0.61764705882352944</c:v>
                </c:pt>
                <c:pt idx="1">
                  <c:v>0.50980392156862742</c:v>
                </c:pt>
                <c:pt idx="2">
                  <c:v>0.21568627450980393</c:v>
                </c:pt>
                <c:pt idx="3">
                  <c:v>0.25490196078431371</c:v>
                </c:pt>
                <c:pt idx="4">
                  <c:v>0.25490196078431371</c:v>
                </c:pt>
                <c:pt idx="5">
                  <c:v>3.9215686274509803E-2</c:v>
                </c:pt>
                <c:pt idx="6">
                  <c:v>0.10784313725490197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22-4FB8-970E-AF3AEEA715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axId val="445679328"/>
        <c:axId val="445681288"/>
      </c:barChart>
      <c:catAx>
        <c:axId val="445679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45681288"/>
        <c:crosses val="autoZero"/>
        <c:auto val="1"/>
        <c:lblAlgn val="ctr"/>
        <c:lblOffset val="100"/>
        <c:noMultiLvlLbl val="0"/>
      </c:catAx>
      <c:valAx>
        <c:axId val="44568128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567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Atbildes!$B$251</c:f>
              <c:strCache>
                <c:ptCount val="1"/>
                <c:pt idx="0">
                  <c:v>Latvijas iedzīvotāji (n=1099)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Atbildes!$A$252:$A$256</c:f>
              <c:strCache>
                <c:ptCount val="5"/>
                <c:pt idx="0">
                  <c:v>18 - 24</c:v>
                </c:pt>
                <c:pt idx="1">
                  <c:v>25 - 34</c:v>
                </c:pt>
                <c:pt idx="2">
                  <c:v>35 - 50</c:v>
                </c:pt>
                <c:pt idx="3">
                  <c:v>51 - 64</c:v>
                </c:pt>
                <c:pt idx="4">
                  <c:v>Virs 64</c:v>
                </c:pt>
              </c:strCache>
            </c:strRef>
          </c:cat>
          <c:val>
            <c:numRef>
              <c:f>Atbildes!$B$252:$B$256</c:f>
              <c:numCache>
                <c:formatCode>0%</c:formatCode>
                <c:ptCount val="5"/>
                <c:pt idx="0">
                  <c:v>0.30482256596906276</c:v>
                </c:pt>
                <c:pt idx="1">
                  <c:v>0.21929026387625114</c:v>
                </c:pt>
                <c:pt idx="2">
                  <c:v>0.42584167424931757</c:v>
                </c:pt>
                <c:pt idx="3">
                  <c:v>0.41947224749772521</c:v>
                </c:pt>
                <c:pt idx="4">
                  <c:v>0.26023657870791628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4-4DDA-B4D3-52E347405E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axId val="445679720"/>
        <c:axId val="445680112"/>
      </c:barChart>
      <c:catAx>
        <c:axId val="445679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45680112"/>
        <c:crosses val="autoZero"/>
        <c:auto val="1"/>
        <c:lblAlgn val="ctr"/>
        <c:lblOffset val="100"/>
        <c:noMultiLvlLbl val="0"/>
      </c:catAx>
      <c:valAx>
        <c:axId val="44568011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5679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Atbildes!$C$251</c:f>
              <c:strCache>
                <c:ptCount val="1"/>
                <c:pt idx="0">
                  <c:v>Šauļu iedzīvotāji (n=102)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Atbildes!$A$252:$A$256</c:f>
              <c:strCache>
                <c:ptCount val="5"/>
                <c:pt idx="0">
                  <c:v>18 - 24</c:v>
                </c:pt>
                <c:pt idx="1">
                  <c:v>25 - 34</c:v>
                </c:pt>
                <c:pt idx="2">
                  <c:v>35 - 50</c:v>
                </c:pt>
                <c:pt idx="3">
                  <c:v>51 - 64</c:v>
                </c:pt>
                <c:pt idx="4">
                  <c:v>Virs 64</c:v>
                </c:pt>
              </c:strCache>
            </c:strRef>
          </c:cat>
          <c:val>
            <c:numRef>
              <c:f>Atbildes!$C$252:$C$256</c:f>
              <c:numCache>
                <c:formatCode>0%</c:formatCode>
                <c:ptCount val="5"/>
                <c:pt idx="0">
                  <c:v>0.26470588235294118</c:v>
                </c:pt>
                <c:pt idx="1">
                  <c:v>0.14705882352941177</c:v>
                </c:pt>
                <c:pt idx="2">
                  <c:v>0.29411764705882354</c:v>
                </c:pt>
                <c:pt idx="3">
                  <c:v>0.44117647058823528</c:v>
                </c:pt>
                <c:pt idx="4">
                  <c:v>0.21568627450980393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B-4B67-A592-0C05E0A14A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axId val="445679720"/>
        <c:axId val="445680112"/>
      </c:barChart>
      <c:catAx>
        <c:axId val="445679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45680112"/>
        <c:crosses val="autoZero"/>
        <c:auto val="1"/>
        <c:lblAlgn val="ctr"/>
        <c:lblOffset val="100"/>
        <c:noMultiLvlLbl val="0"/>
      </c:catAx>
      <c:valAx>
        <c:axId val="44568011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45679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1"/>
          <c:tx>
            <c:strRef>
              <c:f>Atbildes!$C$1279</c:f>
              <c:strCache>
                <c:ptCount val="1"/>
                <c:pt idx="0">
                  <c:v>Latvijas iedzīvotāji (n=1099)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Atbildes!$B$1280:$B$1285</c:f>
              <c:strCache>
                <c:ptCount val="6"/>
                <c:pt idx="0">
                  <c:v>Cits</c:v>
                </c:pt>
                <c:pt idx="1">
                  <c:v>Dedzināšana nav pieļaujama uguns risku dēļ</c:v>
                </c:pt>
                <c:pt idx="2">
                  <c:v>Retos gadījumos dedzināšana var būt attaisnojama</c:v>
                </c:pt>
                <c:pt idx="3">
                  <c:v>Dedzināšana nav pieļaujama dzīvai dabai nodarāmā kaitējuma dēļ</c:v>
                </c:pt>
                <c:pt idx="4">
                  <c:v>Virknē gadījumu dedzināšanas ieguvumi pārsniedz zaudējumus, ja dedzināšanas process tiek saskaņots un kontrolēts atbildīgajās iestādēs (VUGD, VVD)</c:v>
                </c:pt>
                <c:pt idx="5">
                  <c:v>Visos gadījumos riski un zaudējumi ir nozīmīgāki par ieguvumiem un dedzināšana nav pieļaujama</c:v>
                </c:pt>
              </c:strCache>
            </c:strRef>
          </c:cat>
          <c:val>
            <c:numRef>
              <c:f>Atbildes!$C$1280:$C$1285</c:f>
              <c:numCache>
                <c:formatCode>0%</c:formatCode>
                <c:ptCount val="6"/>
                <c:pt idx="0">
                  <c:v>1.0919017288444041E-2</c:v>
                </c:pt>
                <c:pt idx="1">
                  <c:v>9.6451319381255687E-2</c:v>
                </c:pt>
                <c:pt idx="2">
                  <c:v>0.14831665150136489</c:v>
                </c:pt>
                <c:pt idx="3">
                  <c:v>0.15013648771610555</c:v>
                </c:pt>
                <c:pt idx="4">
                  <c:v>0.1637852593266606</c:v>
                </c:pt>
                <c:pt idx="5">
                  <c:v>0.43039126478616924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2E-4506-8B25-862D3F7735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axId val="450084000"/>
        <c:axId val="45008517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Atbildes!$D$1279</c15:sqref>
                        </c15:formulaRef>
                      </c:ext>
                    </c:extLst>
                    <c:strCache>
                      <c:ptCount val="1"/>
                      <c:pt idx="0">
                        <c:v>Šauļu iedzīvotāji (n=102)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v-LV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Atbildes!$B$1280:$B$1285</c15:sqref>
                        </c15:formulaRef>
                      </c:ext>
                    </c:extLst>
                    <c:strCache>
                      <c:ptCount val="6"/>
                      <c:pt idx="0">
                        <c:v>Cits</c:v>
                      </c:pt>
                      <c:pt idx="1">
                        <c:v>Dedzināšana nav pieļaujama uguns risku dēļ</c:v>
                      </c:pt>
                      <c:pt idx="2">
                        <c:v>Retos gadījumos dedzināšana var būt attaisnojama</c:v>
                      </c:pt>
                      <c:pt idx="3">
                        <c:v>Dedzināšana nav pieļaujama dzīvai dabai nodarāmā kaitējuma dēļ</c:v>
                      </c:pt>
                      <c:pt idx="4">
                        <c:v>Virknē gadījumu dedzināšanas ieguvumi pārsniedz zaudējumus, ja dedzināšanas process tiek saskaņots un kontrolēts atbildīgajās iestādēs (VUGD, VVD)</c:v>
                      </c:pt>
                      <c:pt idx="5">
                        <c:v>Visos gadījumos riski un zaudējumi ir nozīmīgāki par ieguvumiem un dedzināšana nav pieļaujama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Atbildes!$D$1280:$D$1285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</c:v>
                      </c:pt>
                      <c:pt idx="1">
                        <c:v>7.8431372549019607E-2</c:v>
                      </c:pt>
                      <c:pt idx="2">
                        <c:v>6.8627450980392163E-2</c:v>
                      </c:pt>
                      <c:pt idx="3">
                        <c:v>0.15686274509803921</c:v>
                      </c:pt>
                      <c:pt idx="4">
                        <c:v>7.8431372549019607E-2</c:v>
                      </c:pt>
                      <c:pt idx="5">
                        <c:v>0.61764705882352944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C32E-4506-8B25-862D3F773574}"/>
                  </c:ext>
                </c:extLst>
              </c15:ser>
            </c15:filteredBarSeries>
          </c:ext>
        </c:extLst>
      </c:barChart>
      <c:catAx>
        <c:axId val="450084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50085176"/>
        <c:crosses val="autoZero"/>
        <c:auto val="1"/>
        <c:lblAlgn val="ctr"/>
        <c:lblOffset val="100"/>
        <c:noMultiLvlLbl val="0"/>
      </c:catAx>
      <c:valAx>
        <c:axId val="45008517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5008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Atbildes!$D$1279</c:f>
              <c:strCache>
                <c:ptCount val="1"/>
                <c:pt idx="0">
                  <c:v>Šauļu iedzīvotāji (n=102)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Atbildes!$B$1280:$B$1285</c:f>
              <c:strCache>
                <c:ptCount val="6"/>
                <c:pt idx="0">
                  <c:v>Cits</c:v>
                </c:pt>
                <c:pt idx="1">
                  <c:v>Dedzināšana nav pieļaujama uguns risku dēļ</c:v>
                </c:pt>
                <c:pt idx="2">
                  <c:v>Retos gadījumos dedzināšana var būt attaisnojama</c:v>
                </c:pt>
                <c:pt idx="3">
                  <c:v>Dedzināšana nav pieļaujama dzīvai dabai nodarāmā kaitējuma dēļ</c:v>
                </c:pt>
                <c:pt idx="4">
                  <c:v>Virknē gadījumu dedzināšanas ieguvumi pārsniedz zaudējumus, ja dedzināšanas process tiek saskaņots un kontrolēts atbildīgajās iestādēs (VUGD, VVD)</c:v>
                </c:pt>
                <c:pt idx="5">
                  <c:v>Visos gadījumos riski un zaudējumi ir nozīmīgāki par ieguvumiem un dedzināšana nav pieļaujama</c:v>
                </c:pt>
              </c:strCache>
            </c:strRef>
          </c:cat>
          <c:val>
            <c:numRef>
              <c:f>Atbildes!$D$1280:$D$1285</c:f>
              <c:numCache>
                <c:formatCode>0%</c:formatCode>
                <c:ptCount val="6"/>
                <c:pt idx="0">
                  <c:v>0</c:v>
                </c:pt>
                <c:pt idx="1">
                  <c:v>7.8431372549019607E-2</c:v>
                </c:pt>
                <c:pt idx="2">
                  <c:v>6.8627450980392163E-2</c:v>
                </c:pt>
                <c:pt idx="3">
                  <c:v>0.15686274509803921</c:v>
                </c:pt>
                <c:pt idx="4">
                  <c:v>7.8431372549019607E-2</c:v>
                </c:pt>
                <c:pt idx="5">
                  <c:v>0.61764705882352944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7E-42CD-AD1D-C5E2BFE612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axId val="450084000"/>
        <c:axId val="450085176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Atbildes!$C$1279</c15:sqref>
                        </c15:formulaRef>
                      </c:ext>
                    </c:extLst>
                    <c:strCache>
                      <c:ptCount val="1"/>
                      <c:pt idx="0">
                        <c:v>Latvijas iedzīvotāji (n=1099)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v-LV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Atbildes!$B$1280:$B$1285</c15:sqref>
                        </c15:formulaRef>
                      </c:ext>
                    </c:extLst>
                    <c:strCache>
                      <c:ptCount val="6"/>
                      <c:pt idx="0">
                        <c:v>Cits</c:v>
                      </c:pt>
                      <c:pt idx="1">
                        <c:v>Dedzināšana nav pieļaujama uguns risku dēļ</c:v>
                      </c:pt>
                      <c:pt idx="2">
                        <c:v>Retos gadījumos dedzināšana var būt attaisnojama</c:v>
                      </c:pt>
                      <c:pt idx="3">
                        <c:v>Dedzināšana nav pieļaujama dzīvai dabai nodarāmā kaitējuma dēļ</c:v>
                      </c:pt>
                      <c:pt idx="4">
                        <c:v>Virknē gadījumu dedzināšanas ieguvumi pārsniedz zaudējumus, ja dedzināšanas process tiek saskaņots un kontrolēts atbildīgajās iestādēs (VUGD, VVD)</c:v>
                      </c:pt>
                      <c:pt idx="5">
                        <c:v>Visos gadījumos riski un zaudējumi ir nozīmīgāki par ieguvumiem un dedzināšana nav pieļaujama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Atbildes!$C$1280:$C$1285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1.0919017288444041E-2</c:v>
                      </c:pt>
                      <c:pt idx="1">
                        <c:v>9.6451319381255687E-2</c:v>
                      </c:pt>
                      <c:pt idx="2">
                        <c:v>0.14831665150136489</c:v>
                      </c:pt>
                      <c:pt idx="3">
                        <c:v>0.15013648771610555</c:v>
                      </c:pt>
                      <c:pt idx="4">
                        <c:v>0.1637852593266606</c:v>
                      </c:pt>
                      <c:pt idx="5">
                        <c:v>0.43039126478616924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77E-42CD-AD1D-C5E2BFE61287}"/>
                  </c:ext>
                </c:extLst>
              </c15:ser>
            </c15:filteredBarSeries>
          </c:ext>
        </c:extLst>
      </c:barChart>
      <c:catAx>
        <c:axId val="450084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50085176"/>
        <c:crosses val="autoZero"/>
        <c:auto val="1"/>
        <c:lblAlgn val="ctr"/>
        <c:lblOffset val="100"/>
        <c:noMultiLvlLbl val="0"/>
      </c:catAx>
      <c:valAx>
        <c:axId val="45008517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5008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693792338247314"/>
          <c:y val="2.6945308545964029E-2"/>
          <c:w val="0.45937649180956436"/>
          <c:h val="0.89007509968028242"/>
        </c:manualLayout>
      </c:layout>
      <c:barChart>
        <c:barDir val="bar"/>
        <c:grouping val="clustered"/>
        <c:varyColors val="0"/>
        <c:ser>
          <c:idx val="0"/>
          <c:order val="1"/>
          <c:tx>
            <c:strRef>
              <c:f>Atbildes!$D$1411</c:f>
              <c:strCache>
                <c:ptCount val="1"/>
                <c:pt idx="0">
                  <c:v>Latvijas iedzīvotāji (n=1099)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Atbildes!$C$1412:$C$1418</c:f>
              <c:strCache>
                <c:ptCount val="7"/>
                <c:pt idx="0">
                  <c:v>Cits</c:v>
                </c:pt>
                <c:pt idx="1">
                  <c:v>Kampaņas, kas vērstas uz vietējās kopienas spiedienu uz dedzinātājiem un aktīvāku ziņošanu par pārkāpumiem</c:v>
                </c:pt>
                <c:pt idx="2">
                  <c:v>Bargāki sodi par zālienu laicīgu nesakopšanu</c:v>
                </c:pt>
                <c:pt idx="3">
                  <c:v>Izglītojošie pasākumi par reālajiem ieguvumiem un zaudējumiem</c:v>
                </c:pt>
                <c:pt idx="4">
                  <c:v>Trūcīgajām iedzīvotāju grupām pieejami atbalsta pasākumi zāliena kopšanai rudenī un/vai pavasarī</c:v>
                </c:pt>
                <c:pt idx="5">
                  <c:v>Bargāki sodi dedzinātājiem</c:v>
                </c:pt>
                <c:pt idx="6">
                  <c:v>Stingrāka likumu un pašvaldību noteikumu ievērošanas uzraudzība (komunikācija ar laicīgi nesakopto zālienu īpašniekiem un sankcijas pret tiem)</c:v>
                </c:pt>
              </c:strCache>
            </c:strRef>
          </c:cat>
          <c:val>
            <c:numRef>
              <c:f>Atbildes!$D$1412:$D$1418</c:f>
              <c:numCache>
                <c:formatCode>0%</c:formatCode>
                <c:ptCount val="7"/>
                <c:pt idx="0">
                  <c:v>5.8234758871701549E-2</c:v>
                </c:pt>
                <c:pt idx="1">
                  <c:v>0.2429481346678799</c:v>
                </c:pt>
                <c:pt idx="2">
                  <c:v>0.28298453139217472</c:v>
                </c:pt>
                <c:pt idx="3">
                  <c:v>0.36578707916287534</c:v>
                </c:pt>
                <c:pt idx="4">
                  <c:v>0.37943585077343039</c:v>
                </c:pt>
                <c:pt idx="5">
                  <c:v>0.40491355777979982</c:v>
                </c:pt>
                <c:pt idx="6">
                  <c:v>0.41310282074613286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BE-4994-A036-1726BD264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axId val="548734272"/>
        <c:axId val="548735840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Atbildes!$E$1411</c15:sqref>
                        </c15:formulaRef>
                      </c:ext>
                    </c:extLst>
                    <c:strCache>
                      <c:ptCount val="1"/>
                      <c:pt idx="0">
                        <c:v>Šauļu iedzīvotāji (n=102)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lv-LV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Atbildes!$C$1412:$C$1418</c15:sqref>
                        </c15:formulaRef>
                      </c:ext>
                    </c:extLst>
                    <c:strCache>
                      <c:ptCount val="7"/>
                      <c:pt idx="0">
                        <c:v>Cits</c:v>
                      </c:pt>
                      <c:pt idx="1">
                        <c:v>Kampaņas, kas vērstas uz vietējās kopienas spiedienu uz dedzinātājiem un aktīvāku ziņošanu par pārkāpumiem</c:v>
                      </c:pt>
                      <c:pt idx="2">
                        <c:v>Bargāki sodi par zālienu laicīgu nesakopšanu</c:v>
                      </c:pt>
                      <c:pt idx="3">
                        <c:v>Izglītojošie pasākumi par reālajiem ieguvumiem un zaudējumiem</c:v>
                      </c:pt>
                      <c:pt idx="4">
                        <c:v>Trūcīgajām iedzīvotāju grupām pieejami atbalsta pasākumi zāliena kopšanai rudenī un/vai pavasarī</c:v>
                      </c:pt>
                      <c:pt idx="5">
                        <c:v>Bargāki sodi dedzinātājiem</c:v>
                      </c:pt>
                      <c:pt idx="6">
                        <c:v>Stingrāka likumu un pašvaldību noteikumu ievērošanas uzraudzība (komunikācija ar laicīgi nesakopto zālienu īpašniekiem un sankcijas pret tiem)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Atbildes!$E$1412:$E$1418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2.9411764705882353E-2</c:v>
                      </c:pt>
                      <c:pt idx="1">
                        <c:v>0.23529411764705882</c:v>
                      </c:pt>
                      <c:pt idx="2">
                        <c:v>0.34313725490196079</c:v>
                      </c:pt>
                      <c:pt idx="3">
                        <c:v>0.19607843137254902</c:v>
                      </c:pt>
                      <c:pt idx="4">
                        <c:v>0.28431372549019607</c:v>
                      </c:pt>
                      <c:pt idx="5">
                        <c:v>0.52941176470588236</c:v>
                      </c:pt>
                      <c:pt idx="6">
                        <c:v>0.42156862745098039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2BE-4994-A036-1726BD264942}"/>
                  </c:ext>
                </c:extLst>
              </c15:ser>
            </c15:filteredBarSeries>
          </c:ext>
        </c:extLst>
      </c:barChart>
      <c:catAx>
        <c:axId val="548734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48735840"/>
        <c:crosses val="autoZero"/>
        <c:auto val="1"/>
        <c:lblAlgn val="ctr"/>
        <c:lblOffset val="100"/>
        <c:noMultiLvlLbl val="0"/>
      </c:catAx>
      <c:valAx>
        <c:axId val="5487358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873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E5B70-5935-4E9C-824E-F138CF42E0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70085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2988" y="1233488"/>
            <a:ext cx="47117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9948F-E029-40B4-AD1F-F9D2F7BD262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37879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2744" cy="756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1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med b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2065467"/>
            <a:ext cx="10692595" cy="5495795"/>
          </a:xfrm>
          <a:prstGeom prst="rect">
            <a:avLst/>
          </a:prstGeom>
        </p:spPr>
      </p:pic>
      <p:sp>
        <p:nvSpPr>
          <p:cNvPr id="8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735011" y="1439999"/>
            <a:ext cx="9223200" cy="5148943"/>
          </a:xfrm>
          <a:prstGeom prst="rect">
            <a:avLst/>
          </a:prstGeom>
        </p:spPr>
        <p:txBody>
          <a:bodyPr/>
          <a:lstStyle>
            <a:lvl1pPr marL="496800" indent="-496800">
              <a:buFontTx/>
              <a:buBlip>
                <a:blip r:embed="rId3"/>
              </a:buBlip>
              <a:defRPr/>
            </a:lvl1pPr>
            <a:lvl2pPr marL="777875" indent="-285750">
              <a:buFontTx/>
              <a:buBlip>
                <a:blip r:embed="rId3"/>
              </a:buBlip>
              <a:defRPr sz="2400"/>
            </a:lvl2pPr>
            <a:lvl3pPr marL="1303706" indent="-260741">
              <a:buFontTx/>
              <a:buBlip>
                <a:blip r:embed="rId3"/>
              </a:buBlip>
              <a:defRPr sz="2200"/>
            </a:lvl3pPr>
            <a:lvl4pPr marL="1825188" indent="-260741">
              <a:buFontTx/>
              <a:buBlip>
                <a:blip r:embed="rId3"/>
              </a:buBlip>
              <a:defRPr sz="1800"/>
            </a:lvl4pPr>
            <a:lvl5pPr marL="2346670" indent="-260741">
              <a:buFontTx/>
              <a:buBlip>
                <a:blip r:embed="rId3"/>
              </a:buBlip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192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2 bilder og b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2065467"/>
            <a:ext cx="10692595" cy="5495795"/>
          </a:xfrm>
          <a:prstGeom prst="rect">
            <a:avLst/>
          </a:prstGeom>
        </p:spPr>
      </p:pic>
      <p:sp>
        <p:nvSpPr>
          <p:cNvPr id="8" name="Pladsholder til billede 9"/>
          <p:cNvSpPr>
            <a:spLocks noGrp="1" noChangeAspect="1"/>
          </p:cNvSpPr>
          <p:nvPr>
            <p:ph type="pic" sz="quarter" idx="14"/>
          </p:nvPr>
        </p:nvSpPr>
        <p:spPr>
          <a:xfrm>
            <a:off x="1507966" y="3646841"/>
            <a:ext cx="3860100" cy="24876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a-DK"/>
          </a:p>
        </p:txBody>
      </p:sp>
      <p:sp>
        <p:nvSpPr>
          <p:cNvPr id="9" name="Pladsholder til billede 9"/>
          <p:cNvSpPr>
            <a:spLocks noGrp="1" noChangeAspect="1"/>
          </p:cNvSpPr>
          <p:nvPr>
            <p:ph type="pic" sz="quarter" idx="16"/>
          </p:nvPr>
        </p:nvSpPr>
        <p:spPr>
          <a:xfrm>
            <a:off x="5489922" y="3646841"/>
            <a:ext cx="3860100" cy="24876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a-DK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35013" y="1440000"/>
            <a:ext cx="9221787" cy="14605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8103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tel med blå bakgrunn">
    <p:bg>
      <p:bgPr>
        <a:solidFill>
          <a:srgbClr val="7392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13" y="2896195"/>
            <a:ext cx="9221787" cy="14605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3703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hvit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316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/>
          <p:cNvSpPr>
            <a:spLocks noGrp="1" noChangeAspect="1"/>
          </p:cNvSpPr>
          <p:nvPr>
            <p:ph type="pic" sz="quarter" idx="13"/>
          </p:nvPr>
        </p:nvSpPr>
        <p:spPr>
          <a:xfrm>
            <a:off x="720000" y="3600000"/>
            <a:ext cx="9252000" cy="30682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a-D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20000" y="1800000"/>
            <a:ext cx="9221787" cy="14605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532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20000" y="2880000"/>
            <a:ext cx="9221787" cy="1460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690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735013" y="1440000"/>
            <a:ext cx="9221787" cy="14605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735013" y="3060000"/>
            <a:ext cx="9221787" cy="3689350"/>
          </a:xfrm>
          <a:prstGeom prst="rect">
            <a:avLst/>
          </a:prstGeom>
        </p:spPr>
        <p:txBody>
          <a:bodyPr/>
          <a:lstStyle>
            <a:lvl1pPr marL="496800" indent="-496800">
              <a:buFontTx/>
              <a:buBlip>
                <a:blip r:embed="rId2"/>
              </a:buBlip>
              <a:defRPr/>
            </a:lvl1pPr>
            <a:lvl2pPr marL="777875" indent="-285750">
              <a:buFontTx/>
              <a:buBlip>
                <a:blip r:embed="rId2"/>
              </a:buBlip>
              <a:defRPr sz="2400"/>
            </a:lvl2pPr>
            <a:lvl3pPr marL="1303706" indent="-260741">
              <a:buFontTx/>
              <a:buBlip>
                <a:blip r:embed="rId2"/>
              </a:buBlip>
              <a:defRPr sz="2200"/>
            </a:lvl3pPr>
            <a:lvl4pPr marL="1825188" indent="-260741">
              <a:buFontTx/>
              <a:buBlip>
                <a:blip r:embed="rId2"/>
              </a:buBlip>
              <a:defRPr sz="1800"/>
            </a:lvl4pPr>
            <a:lvl5pPr marL="2346670" indent="-260741">
              <a:buFontTx/>
              <a:buBlip>
                <a:blip r:embed="rId2"/>
              </a:buBlip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239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liste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735013" y="1440000"/>
            <a:ext cx="9221787" cy="14605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62600" y="3060700"/>
            <a:ext cx="4320000" cy="369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735013" y="3060000"/>
            <a:ext cx="4320000" cy="3689350"/>
          </a:xfrm>
          <a:prstGeom prst="rect">
            <a:avLst/>
          </a:prstGeom>
        </p:spPr>
        <p:txBody>
          <a:bodyPr/>
          <a:lstStyle>
            <a:lvl1pPr marL="496800" indent="-496800">
              <a:buFontTx/>
              <a:buBlip>
                <a:blip r:embed="rId2"/>
              </a:buBlip>
              <a:defRPr/>
            </a:lvl1pPr>
            <a:lvl2pPr marL="777875" indent="-285750">
              <a:buFontTx/>
              <a:buBlip>
                <a:blip r:embed="rId2"/>
              </a:buBlip>
              <a:defRPr sz="2400"/>
            </a:lvl2pPr>
            <a:lvl3pPr marL="1303706" indent="-260741">
              <a:buFontTx/>
              <a:buBlip>
                <a:blip r:embed="rId2"/>
              </a:buBlip>
              <a:defRPr sz="2200"/>
            </a:lvl3pPr>
            <a:lvl4pPr marL="1825188" indent="-260741">
              <a:buFontTx/>
              <a:buBlip>
                <a:blip r:embed="rId2"/>
              </a:buBlip>
              <a:defRPr sz="1800"/>
            </a:lvl4pPr>
            <a:lvl5pPr marL="2346670" indent="-260741">
              <a:buFontTx/>
              <a:buBlip>
                <a:blip r:embed="rId2"/>
              </a:buBlip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6660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2 li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735013" y="1440000"/>
            <a:ext cx="9221787" cy="14605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735013" y="3060000"/>
            <a:ext cx="4320000" cy="3689350"/>
          </a:xfrm>
          <a:prstGeom prst="rect">
            <a:avLst/>
          </a:prstGeom>
        </p:spPr>
        <p:txBody>
          <a:bodyPr/>
          <a:lstStyle>
            <a:lvl1pPr marL="496800" indent="-496800">
              <a:buFontTx/>
              <a:buBlip>
                <a:blip r:embed="rId2"/>
              </a:buBlip>
              <a:defRPr/>
            </a:lvl1pPr>
            <a:lvl2pPr marL="777875" indent="-285750">
              <a:buFontTx/>
              <a:buBlip>
                <a:blip r:embed="rId2"/>
              </a:buBlip>
              <a:defRPr sz="2400"/>
            </a:lvl2pPr>
            <a:lvl3pPr marL="1303706" indent="-260741">
              <a:buFontTx/>
              <a:buBlip>
                <a:blip r:embed="rId2"/>
              </a:buBlip>
              <a:defRPr sz="2200"/>
            </a:lvl3pPr>
            <a:lvl4pPr marL="1825188" indent="-260741">
              <a:buFontTx/>
              <a:buBlip>
                <a:blip r:embed="rId2"/>
              </a:buBlip>
              <a:defRPr sz="1800"/>
            </a:lvl4pPr>
            <a:lvl5pPr marL="2346670" indent="-260741">
              <a:buFontTx/>
              <a:buBlip>
                <a:blip r:embed="rId2"/>
              </a:buBlip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5636800" y="3060000"/>
            <a:ext cx="4320000" cy="3689350"/>
          </a:xfrm>
          <a:prstGeom prst="rect">
            <a:avLst/>
          </a:prstGeom>
        </p:spPr>
        <p:txBody>
          <a:bodyPr/>
          <a:lstStyle>
            <a:lvl1pPr marL="496800" indent="-496800">
              <a:buFontTx/>
              <a:buBlip>
                <a:blip r:embed="rId2"/>
              </a:buBlip>
              <a:defRPr/>
            </a:lvl1pPr>
            <a:lvl2pPr marL="777875" indent="-285750">
              <a:buFontTx/>
              <a:buBlip>
                <a:blip r:embed="rId2"/>
              </a:buBlip>
              <a:defRPr sz="2400"/>
            </a:lvl2pPr>
            <a:lvl3pPr marL="1303706" indent="-260741">
              <a:buFontTx/>
              <a:buBlip>
                <a:blip r:embed="rId2"/>
              </a:buBlip>
              <a:defRPr sz="2200"/>
            </a:lvl3pPr>
            <a:lvl4pPr marL="1825188" indent="-260741">
              <a:buFontTx/>
              <a:buBlip>
                <a:blip r:embed="rId2"/>
              </a:buBlip>
              <a:defRPr sz="1800"/>
            </a:lvl4pPr>
            <a:lvl5pPr marL="2346670" indent="-260741">
              <a:buFontTx/>
              <a:buBlip>
                <a:blip r:embed="rId2"/>
              </a:buBlip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401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standar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dsholder til billed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" b="30"/>
          <a:stretch/>
        </p:blipFill>
        <p:spPr>
          <a:xfrm>
            <a:off x="367067" y="3492599"/>
            <a:ext cx="9971088" cy="330676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5013" y="1440000"/>
            <a:ext cx="9221787" cy="1460500"/>
          </a:xfrm>
          <a:prstGeom prst="rect">
            <a:avLst/>
          </a:prstGeom>
        </p:spPr>
        <p:txBody>
          <a:bodyPr anchor="ctr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10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62600" y="1440000"/>
            <a:ext cx="4320000" cy="369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735013" y="1439999"/>
            <a:ext cx="4320000" cy="5148943"/>
          </a:xfrm>
          <a:prstGeom prst="rect">
            <a:avLst/>
          </a:prstGeom>
        </p:spPr>
        <p:txBody>
          <a:bodyPr/>
          <a:lstStyle>
            <a:lvl1pPr marL="496800" indent="-496800">
              <a:buFontTx/>
              <a:buBlip>
                <a:blip r:embed="rId2"/>
              </a:buBlip>
              <a:defRPr/>
            </a:lvl1pPr>
            <a:lvl2pPr marL="777875" indent="-285750">
              <a:buFontTx/>
              <a:buBlip>
                <a:blip r:embed="rId2"/>
              </a:buBlip>
              <a:defRPr sz="2400"/>
            </a:lvl2pPr>
            <a:lvl3pPr marL="1303706" indent="-260741">
              <a:buFontTx/>
              <a:buBlip>
                <a:blip r:embed="rId2"/>
              </a:buBlip>
              <a:defRPr sz="2200"/>
            </a:lvl3pPr>
            <a:lvl4pPr marL="1825188" indent="-260741">
              <a:buFontTx/>
              <a:buBlip>
                <a:blip r:embed="rId2"/>
              </a:buBlip>
              <a:defRPr sz="1800"/>
            </a:lvl4pPr>
            <a:lvl5pPr marL="2346670" indent="-260741">
              <a:buFontTx/>
              <a:buBlip>
                <a:blip r:embed="rId2"/>
              </a:buBlip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2561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735011" y="1439999"/>
            <a:ext cx="9223200" cy="5148943"/>
          </a:xfrm>
          <a:prstGeom prst="rect">
            <a:avLst/>
          </a:prstGeom>
        </p:spPr>
        <p:txBody>
          <a:bodyPr/>
          <a:lstStyle>
            <a:lvl1pPr marL="496800" indent="-496800">
              <a:buFontTx/>
              <a:buBlip>
                <a:blip r:embed="rId2"/>
              </a:buBlip>
              <a:defRPr/>
            </a:lvl1pPr>
            <a:lvl2pPr marL="777875" indent="-285750">
              <a:buFontTx/>
              <a:buBlip>
                <a:blip r:embed="rId2"/>
              </a:buBlip>
              <a:defRPr sz="2400"/>
            </a:lvl2pPr>
            <a:lvl3pPr marL="1303706" indent="-260741">
              <a:buFontTx/>
              <a:buBlip>
                <a:blip r:embed="rId2"/>
              </a:buBlip>
              <a:defRPr sz="2200"/>
            </a:lvl3pPr>
            <a:lvl4pPr marL="1825188" indent="-260741">
              <a:buFontTx/>
              <a:buBlip>
                <a:blip r:embed="rId2"/>
              </a:buBlip>
              <a:defRPr sz="1800"/>
            </a:lvl4pPr>
            <a:lvl5pPr marL="2346670" indent="-260741">
              <a:buFontTx/>
              <a:buBlip>
                <a:blip r:embed="rId2"/>
              </a:buBlip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819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7089289"/>
            <a:ext cx="10692595" cy="235987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333451"/>
            <a:ext cx="10692595" cy="49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8" r:id="rId3"/>
    <p:sldLayoutId id="2147483666" r:id="rId4"/>
    <p:sldLayoutId id="2147483677" r:id="rId5"/>
    <p:sldLayoutId id="2147483678" r:id="rId6"/>
    <p:sldLayoutId id="2147483665" r:id="rId7"/>
    <p:sldLayoutId id="2147483651" r:id="rId8"/>
    <p:sldLayoutId id="2147483660" r:id="rId9"/>
    <p:sldLayoutId id="2147483662" r:id="rId10"/>
    <p:sldLayoutId id="2147483663" r:id="rId11"/>
  </p:sldLayoutIdLst>
  <p:hf sldNum="0" hdr="0" ftr="0" dt="0"/>
  <p:txStyles>
    <p:titleStyle>
      <a:lvl1pPr algn="ctr" defTabSz="1042965" rtl="0" eaLnBrk="1" latinLnBrk="0" hangingPunct="1">
        <a:spcBef>
          <a:spcPct val="0"/>
        </a:spcBef>
        <a:buNone/>
        <a:defRPr sz="5000" kern="1200">
          <a:solidFill>
            <a:srgbClr val="7392A3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496800" indent="-496800" algn="l" defTabSz="1042965" rtl="0" eaLnBrk="1" latinLnBrk="0" hangingPunct="1"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800" b="0" kern="1200">
          <a:solidFill>
            <a:schemeClr val="accent1"/>
          </a:solidFill>
          <a:latin typeface="Candara" panose="020E0502030303020204" pitchFamily="34" charset="0"/>
          <a:ea typeface="+mn-ea"/>
          <a:cs typeface="+mn-cs"/>
        </a:defRPr>
      </a:lvl1pPr>
      <a:lvl2pPr marL="777875" indent="-285750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b="0" kern="1200">
          <a:solidFill>
            <a:schemeClr val="accent1"/>
          </a:solidFill>
          <a:latin typeface="Candara" panose="020E0502030303020204" pitchFamily="34" charset="0"/>
          <a:ea typeface="+mn-ea"/>
          <a:cs typeface="+mn-cs"/>
        </a:defRPr>
      </a:lvl2pPr>
      <a:lvl3pPr marL="1303706" indent="-260741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b="0" kern="1200">
          <a:solidFill>
            <a:schemeClr val="accent1"/>
          </a:solidFill>
          <a:latin typeface="Candara" panose="020E0502030303020204" pitchFamily="34" charset="0"/>
          <a:ea typeface="+mn-ea"/>
          <a:cs typeface="+mn-cs"/>
        </a:defRPr>
      </a:lvl3pPr>
      <a:lvl4pPr marL="1825188" indent="-260741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b="0" kern="1200">
          <a:solidFill>
            <a:schemeClr val="accent1"/>
          </a:solidFill>
          <a:latin typeface="Candara" panose="020E0502030303020204" pitchFamily="34" charset="0"/>
          <a:ea typeface="+mn-ea"/>
          <a:cs typeface="+mn-cs"/>
        </a:defRPr>
      </a:lvl4pPr>
      <a:lvl5pPr marL="2346670" indent="-260741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b="0" kern="1200">
          <a:solidFill>
            <a:schemeClr val="accent1"/>
          </a:solidFill>
          <a:latin typeface="Candara" panose="020E0502030303020204" pitchFamily="34" charset="0"/>
          <a:ea typeface="+mn-ea"/>
          <a:cs typeface="+mn-cs"/>
        </a:defRPr>
      </a:lvl5pPr>
      <a:lvl6pPr marL="2868153" indent="-260741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5" indent="-260741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17" indent="-260741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0" indent="-260741" algn="l" defTabSz="10429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5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7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2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4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6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5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13" y="2896195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70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7392A3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BA79BE-1837-4A75-A152-F9C6D200EDE3}"/>
              </a:ext>
            </a:extLst>
          </p:cNvPr>
          <p:cNvSpPr/>
          <p:nvPr/>
        </p:nvSpPr>
        <p:spPr>
          <a:xfrm>
            <a:off x="593377" y="324247"/>
            <a:ext cx="972108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br>
              <a:rPr lang="lv-LV" sz="4400" b="1" dirty="0">
                <a:solidFill>
                  <a:schemeClr val="bg1"/>
                </a:solidFill>
              </a:rPr>
            </a:br>
            <a:br>
              <a:rPr lang="lv-LV" sz="4400" b="1" dirty="0">
                <a:solidFill>
                  <a:schemeClr val="bg1"/>
                </a:solidFill>
              </a:rPr>
            </a:br>
            <a:r>
              <a:rPr lang="lv-LV" sz="4400" b="1" dirty="0">
                <a:solidFill>
                  <a:schemeClr val="bg1"/>
                </a:solidFill>
              </a:rPr>
              <a:t>         </a:t>
            </a:r>
            <a:r>
              <a:rPr lang="lv-LV" sz="4000" b="1" cap="all" dirty="0">
                <a:solidFill>
                  <a:schemeClr val="bg1"/>
                </a:solidFill>
                <a:latin typeface="Candara" panose="020E0502030303020204" pitchFamily="34" charset="0"/>
              </a:rPr>
              <a:t>PĒTĪJUMS PAR KŪLAS UGUNSGRĒKIEM </a:t>
            </a:r>
          </a:p>
          <a:p>
            <a:pPr algn="r"/>
            <a:r>
              <a:rPr lang="lv-LV" sz="4000" b="1" cap="all" dirty="0">
                <a:solidFill>
                  <a:schemeClr val="bg1"/>
                </a:solidFill>
                <a:latin typeface="Candara" panose="020E0502030303020204" pitchFamily="34" charset="0"/>
              </a:rPr>
              <a:t>LATVIJĀ UN LIETUVĀ (ŠAUĻOS)</a:t>
            </a:r>
          </a:p>
          <a:p>
            <a:pPr algn="ctr"/>
            <a:endParaRPr lang="lv-LV" sz="4000" b="1" cap="all" dirty="0">
              <a:solidFill>
                <a:schemeClr val="bg1"/>
              </a:solidFill>
            </a:endParaRPr>
          </a:p>
          <a:p>
            <a:pPr algn="ctr"/>
            <a:endParaRPr lang="lv-LV" sz="4000" b="1" cap="all" dirty="0">
              <a:solidFill>
                <a:schemeClr val="bg1"/>
              </a:solidFill>
            </a:endParaRPr>
          </a:p>
          <a:p>
            <a:pPr algn="ctr"/>
            <a:endParaRPr lang="lv-LV" sz="4000" b="1" cap="all" dirty="0">
              <a:solidFill>
                <a:schemeClr val="bg1"/>
              </a:solidFill>
            </a:endParaRPr>
          </a:p>
          <a:p>
            <a:pPr algn="ctr"/>
            <a:endParaRPr lang="lv-LV" sz="4000" b="1" cap="all" dirty="0">
              <a:solidFill>
                <a:schemeClr val="bg1"/>
              </a:solidFill>
            </a:endParaRPr>
          </a:p>
          <a:p>
            <a:r>
              <a:rPr lang="lv-LV" sz="2800" b="1" cap="all" dirty="0">
                <a:solidFill>
                  <a:schemeClr val="bg1"/>
                </a:solidFill>
                <a:latin typeface="Candara" panose="020E0502030303020204" pitchFamily="34" charset="0"/>
              </a:rPr>
              <a:t>Izpildītājs: </a:t>
            </a:r>
            <a:r>
              <a:rPr lang="lv-LV" sz="2800" b="1" cap="all" dirty="0" err="1">
                <a:solidFill>
                  <a:schemeClr val="bg1"/>
                </a:solidFill>
                <a:latin typeface="Candara" panose="020E0502030303020204" pitchFamily="34" charset="0"/>
              </a:rPr>
              <a:t>sia</a:t>
            </a:r>
            <a:r>
              <a:rPr lang="lv-LV" sz="2800" b="1" cap="all" dirty="0">
                <a:solidFill>
                  <a:schemeClr val="bg1"/>
                </a:solidFill>
                <a:latin typeface="Candara" panose="020E0502030303020204" pitchFamily="34" charset="0"/>
              </a:rPr>
              <a:t> «</a:t>
            </a:r>
            <a:r>
              <a:rPr lang="lv-LV" sz="2800" b="1" cap="all" dirty="0" err="1">
                <a:solidFill>
                  <a:schemeClr val="bg1"/>
                </a:solidFill>
                <a:latin typeface="Candara" panose="020E0502030303020204" pitchFamily="34" charset="0"/>
              </a:rPr>
              <a:t>Oxford</a:t>
            </a:r>
            <a:r>
              <a:rPr lang="lv-LV" sz="2800" b="1" cap="all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lv-LV" sz="2800" b="1" cap="all" dirty="0" err="1">
                <a:solidFill>
                  <a:schemeClr val="bg1"/>
                </a:solidFill>
                <a:latin typeface="Candara" panose="020E0502030303020204" pitchFamily="34" charset="0"/>
              </a:rPr>
              <a:t>Research</a:t>
            </a:r>
            <a:r>
              <a:rPr lang="lv-LV" sz="2800" b="1" cap="all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lv-LV" sz="2800" b="1" cap="all" dirty="0" err="1">
                <a:solidFill>
                  <a:schemeClr val="bg1"/>
                </a:solidFill>
                <a:latin typeface="Candara" panose="020E0502030303020204" pitchFamily="34" charset="0"/>
              </a:rPr>
              <a:t>baltics</a:t>
            </a:r>
            <a:r>
              <a:rPr lang="lv-LV" sz="2800" b="1" cap="all" dirty="0">
                <a:solidFill>
                  <a:schemeClr val="bg1"/>
                </a:solidFill>
                <a:latin typeface="Candara" panose="020E0502030303020204" pitchFamily="34" charset="0"/>
              </a:rPr>
              <a:t>»</a:t>
            </a:r>
          </a:p>
          <a:p>
            <a:endParaRPr lang="lv-LV" sz="2000" cap="all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r>
              <a:rPr lang="lv-LV" sz="2000" cap="all" dirty="0">
                <a:solidFill>
                  <a:schemeClr val="bg1"/>
                </a:solidFill>
                <a:latin typeface="Candara" panose="020E0502030303020204" pitchFamily="34" charset="0"/>
              </a:rPr>
              <a:t>26.10.2018</a:t>
            </a:r>
            <a:endParaRPr lang="lv-LV" sz="1800" cap="all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85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B074-FBCE-4076-BDEE-BC1449625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2" y="900311"/>
            <a:ext cx="9221787" cy="1460500"/>
          </a:xfrm>
        </p:spPr>
        <p:txBody>
          <a:bodyPr/>
          <a:lstStyle/>
          <a:p>
            <a:r>
              <a:rPr lang="lv-LV" sz="3600" dirty="0"/>
              <a:t>1.3. Apzināto kūlas dedzinātāju vidējais vecums (neieskaitot bērnus un jauniešus)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368CB-05FE-4B51-86A9-DF6099419C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3" y="2556495"/>
            <a:ext cx="4320000" cy="4192855"/>
          </a:xfrm>
        </p:spPr>
        <p:txBody>
          <a:bodyPr/>
          <a:lstStyle/>
          <a:p>
            <a:r>
              <a:rPr lang="lv-LV" dirty="0"/>
              <a:t>Latvijā:</a:t>
            </a: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398DAA1-EB23-45CB-8D17-8C1427A1E9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11533" y="4652922"/>
            <a:ext cx="4320000" cy="4192855"/>
          </a:xfrm>
        </p:spPr>
        <p:txBody>
          <a:bodyPr/>
          <a:lstStyle/>
          <a:p>
            <a:r>
              <a:rPr lang="lv-LV" dirty="0"/>
              <a:t>Šauļos: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0448787"/>
              </p:ext>
            </p:extLst>
          </p:nvPr>
        </p:nvGraphicFramePr>
        <p:xfrm>
          <a:off x="233338" y="3060550"/>
          <a:ext cx="5976664" cy="1889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27236E9-4340-4731-B897-8F05F32DCC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351004"/>
              </p:ext>
            </p:extLst>
          </p:nvPr>
        </p:nvGraphicFramePr>
        <p:xfrm>
          <a:off x="4265786" y="5352662"/>
          <a:ext cx="5878195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094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900311"/>
            <a:ext cx="9221787" cy="1332519"/>
          </a:xfrm>
        </p:spPr>
        <p:txBody>
          <a:bodyPr/>
          <a:lstStyle/>
          <a:p>
            <a:r>
              <a:rPr lang="lv-LV" sz="3600" dirty="0"/>
              <a:t>1.4. Zaudējumi, kas rodas kūlas dedzināšanas rezultātā (Latvija)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2EAD2-17FA-4327-8760-F18B7738DB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3" y="2232830"/>
            <a:ext cx="9221787" cy="4516520"/>
          </a:xfrm>
        </p:spPr>
        <p:txBody>
          <a:bodyPr/>
          <a:lstStyle/>
          <a:p>
            <a:pPr algn="just"/>
            <a:r>
              <a:rPr lang="lv-LV" dirty="0"/>
              <a:t>70% norāda apdraudējumu infrastruktūrai.</a:t>
            </a:r>
          </a:p>
          <a:p>
            <a:pPr algn="just"/>
            <a:r>
              <a:rPr lang="lv-LV" dirty="0"/>
              <a:t>Apdraudējums dzīvībai un veselībai netiek uzskatīts par svarīgāko zaudējumu, kā nozīmīgāko to norāda vien 68%.</a:t>
            </a:r>
          </a:p>
          <a:p>
            <a:pPr algn="just"/>
            <a:r>
              <a:rPr lang="lv-LV" dirty="0"/>
              <a:t>Dzīvības apdraudējumu kā zaudējumu retāk min: vīrieši, respondenti vecumā no 51 – 64 gadiem, strādājošie lauksaimniecībā, zemju īpašnieki, pensionāri, Kurzemes un Latgales plānošanas reģionos dzīvojošie.</a:t>
            </a:r>
          </a:p>
          <a:p>
            <a:pPr algn="just"/>
            <a:r>
              <a:rPr lang="lv-LV" dirty="0"/>
              <a:t>Jo vecāki respondenti, jo vairāk tos satrauc apdraudējums infrastruktūrai, jo jaunāks respondents, jo vairāk to uztrauc apdraudējums dzīvībai un veselībai.</a:t>
            </a:r>
          </a:p>
          <a:p>
            <a:pPr algn="just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95008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900311"/>
            <a:ext cx="9221787" cy="1332519"/>
          </a:xfrm>
        </p:spPr>
        <p:txBody>
          <a:bodyPr/>
          <a:lstStyle/>
          <a:p>
            <a:r>
              <a:rPr lang="lv-LV" sz="3600" dirty="0"/>
              <a:t>1.4. Zaudējumi, kas rodas kūlas dedzināšanas rezultātā (Šauļi)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2EAD2-17FA-4327-8760-F18B7738DB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3" y="2232830"/>
            <a:ext cx="9221787" cy="4516520"/>
          </a:xfrm>
        </p:spPr>
        <p:txBody>
          <a:bodyPr/>
          <a:lstStyle/>
          <a:p>
            <a:pPr algn="just"/>
            <a:r>
              <a:rPr lang="lv-LV" dirty="0"/>
              <a:t>69% norāda apdraudējumu dzīvībai un veselībai.</a:t>
            </a:r>
          </a:p>
          <a:p>
            <a:pPr algn="just"/>
            <a:r>
              <a:rPr lang="lv-LV" dirty="0"/>
              <a:t>64% norāda apdraudējumu infrastruktūrai.</a:t>
            </a:r>
          </a:p>
          <a:p>
            <a:pPr algn="just"/>
            <a:r>
              <a:rPr lang="lv-LV" dirty="0"/>
              <a:t>Dzīvības apdraudējumu kā zaudējumu retāk min: sievietes, respondenti vecumā no 51 – 64 gadiem.</a:t>
            </a:r>
          </a:p>
          <a:p>
            <a:pPr algn="just"/>
            <a:r>
              <a:rPr lang="lv-LV" dirty="0"/>
              <a:t>Jo jaunāks respondents, jo biežāk par kūlas galveno zaudējumu min apdraudējumu dzīvībai un veselībai.</a:t>
            </a:r>
          </a:p>
          <a:p>
            <a:pPr algn="just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1610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900311"/>
            <a:ext cx="10369152" cy="936104"/>
          </a:xfrm>
        </p:spPr>
        <p:txBody>
          <a:bodyPr/>
          <a:lstStyle/>
          <a:p>
            <a:r>
              <a:rPr lang="lv-LV" sz="3600" dirty="0"/>
              <a:t>1.5. Līdzsvars starp kūlas dedzināšanas ieguvumiem un zaudējumiem (Latvija)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7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8977897"/>
              </p:ext>
            </p:extLst>
          </p:nvPr>
        </p:nvGraphicFramePr>
        <p:xfrm>
          <a:off x="233338" y="1836415"/>
          <a:ext cx="103691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4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900311"/>
            <a:ext cx="10369152" cy="936104"/>
          </a:xfrm>
        </p:spPr>
        <p:txBody>
          <a:bodyPr/>
          <a:lstStyle/>
          <a:p>
            <a:r>
              <a:rPr lang="lv-LV" sz="3600" dirty="0"/>
              <a:t>1.5. Līdzsvars starp kūlas dedzināšanas ieguvumiem un zaudējumiem (Šauļi)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E0ECB5D-E9F7-4539-91AE-C33AF17886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3466921"/>
              </p:ext>
            </p:extLst>
          </p:nvPr>
        </p:nvGraphicFramePr>
        <p:xfrm>
          <a:off x="305346" y="1908423"/>
          <a:ext cx="102251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9368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58" y="900311"/>
            <a:ext cx="10369152" cy="936104"/>
          </a:xfrm>
        </p:spPr>
        <p:txBody>
          <a:bodyPr/>
          <a:lstStyle/>
          <a:p>
            <a:r>
              <a:rPr lang="lv-LV" sz="3600" dirty="0"/>
              <a:t>1.6. Efektīvākie līdzekļi kūlas ugunsgrēku risku un zaudējumu samazināšanai (Latvija)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200-00000B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9274270"/>
              </p:ext>
            </p:extLst>
          </p:nvPr>
        </p:nvGraphicFramePr>
        <p:xfrm>
          <a:off x="322660" y="1980431"/>
          <a:ext cx="10207821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597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828230"/>
            <a:ext cx="9221787" cy="1460500"/>
          </a:xfrm>
        </p:spPr>
        <p:txBody>
          <a:bodyPr/>
          <a:lstStyle/>
          <a:p>
            <a:r>
              <a:rPr lang="lv-LV" sz="3600" dirty="0"/>
              <a:t>1.6. Efektīvākie līdzekļi kūlas ugunsgrēku risku un zaudējumu samazināšanai (Latvija)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97D8D0-E9E3-40CA-BD04-EE2C3DEDD4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3" y="2196455"/>
            <a:ext cx="9221787" cy="4552895"/>
          </a:xfrm>
        </p:spPr>
        <p:txBody>
          <a:bodyPr/>
          <a:lstStyle/>
          <a:p>
            <a:pPr algn="just"/>
            <a:r>
              <a:rPr lang="lv-LV" dirty="0"/>
              <a:t>Jo augstāks respondenta izglītības līmenis, jo mazāk atbalsta bargāku sodu ieviešanu un stingrāku likumu un pašvaldības noteikumu ievērošanas uzraudzību. </a:t>
            </a:r>
          </a:p>
          <a:p>
            <a:pPr algn="just"/>
            <a:r>
              <a:rPr lang="lv-LV" dirty="0"/>
              <a:t>Jo augstāka respondentu izglītība, jo vairāk atbalsta izglītojošos pasākumus. </a:t>
            </a:r>
          </a:p>
          <a:p>
            <a:pPr algn="just"/>
            <a:r>
              <a:rPr lang="lv-LV" dirty="0"/>
              <a:t>Zemju īpašnieki vismazāk atbalsta bargākus sodus par zāliena laicīgu nesakopšanu un kampaņas, kas vērstas uz vietējās kopienas spiedienu uz dedzinātājiem un aktīvāku ziņošanu par pārkāpumiem.</a:t>
            </a:r>
          </a:p>
        </p:txBody>
      </p:sp>
    </p:spTree>
    <p:extLst>
      <p:ext uri="{BB962C8B-B14F-4D97-AF65-F5344CB8AC3E}">
        <p14:creationId xmlns:p14="http://schemas.microsoft.com/office/powerpoint/2010/main" val="291263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58" y="900311"/>
            <a:ext cx="10369152" cy="936104"/>
          </a:xfrm>
        </p:spPr>
        <p:txBody>
          <a:bodyPr/>
          <a:lstStyle/>
          <a:p>
            <a:r>
              <a:rPr lang="lv-LV" sz="3600" dirty="0"/>
              <a:t>1.6. Efektīvākie līdzekļi kūlas ugunsgrēku risku un zaudējumu samazināšanai (Šauļi)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4D65084-E908-40E0-BA1A-EB28CD7301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28039"/>
              </p:ext>
            </p:extLst>
          </p:nvPr>
        </p:nvGraphicFramePr>
        <p:xfrm>
          <a:off x="233338" y="1908423"/>
          <a:ext cx="103691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4333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93FE-9AB3-4558-8979-E80D0E8C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2" y="811913"/>
            <a:ext cx="9221787" cy="1460500"/>
          </a:xfrm>
        </p:spPr>
        <p:txBody>
          <a:bodyPr/>
          <a:lstStyle/>
          <a:p>
            <a:pPr lvl="0"/>
            <a:r>
              <a:rPr lang="lv-LV" b="1" dirty="0"/>
              <a:t>2. Fokusa grupu diskusijas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1" y="2052439"/>
            <a:ext cx="9363423" cy="4824536"/>
          </a:xfrm>
        </p:spPr>
        <p:txBody>
          <a:bodyPr/>
          <a:lstStyle/>
          <a:p>
            <a:pPr lvl="0" algn="just"/>
            <a:r>
              <a:rPr lang="lv-LV" b="1" dirty="0"/>
              <a:t>Diskusiju mērķis </a:t>
            </a:r>
            <a:r>
              <a:rPr lang="lv-LV" dirty="0"/>
              <a:t>ir gūt padziļinātu ieskatu kūlas dedzināšanas iemeslos, apstākļos, kā arī preventīvo un </a:t>
            </a:r>
            <a:r>
              <a:rPr lang="lv-LV" dirty="0" err="1"/>
              <a:t>sankcionālo</a:t>
            </a:r>
            <a:r>
              <a:rPr lang="lv-LV" dirty="0"/>
              <a:t> pasākumu potenciālajā efektivitātē.</a:t>
            </a:r>
          </a:p>
          <a:p>
            <a:pPr lvl="0" algn="just"/>
            <a:r>
              <a:rPr lang="lv-LV" b="1" dirty="0"/>
              <a:t>Diskusiju mērķa grupas: </a:t>
            </a:r>
            <a:r>
              <a:rPr lang="lv-LV" dirty="0"/>
              <a:t>Latvijas un Šauļu </a:t>
            </a:r>
            <a:r>
              <a:rPr lang="lv-LV" dirty="0" err="1"/>
              <a:t>apriņķa</a:t>
            </a:r>
            <a:r>
              <a:rPr lang="lv-LV" dirty="0"/>
              <a:t> iedzīvotāji.</a:t>
            </a:r>
          </a:p>
          <a:p>
            <a:pPr lvl="0" algn="just"/>
            <a:r>
              <a:rPr lang="lv-LV" b="1" dirty="0"/>
              <a:t>Diskusiju norises vietas un laiks: </a:t>
            </a:r>
            <a:r>
              <a:rPr lang="lv-LV" dirty="0"/>
              <a:t>(1) Jelgavas pilsēta, 13.08.2018; (2) Šauļu pilsēta, 09.08.2018. </a:t>
            </a:r>
          </a:p>
          <a:p>
            <a:pPr lvl="0" algn="just"/>
            <a:r>
              <a:rPr lang="lv-LV" b="1" dirty="0"/>
              <a:t>Kopējais diskusiju dalībnieku skaits abās valstīs: </a:t>
            </a:r>
            <a:r>
              <a:rPr lang="lv-LV" dirty="0"/>
              <a:t>19 personas.</a:t>
            </a:r>
          </a:p>
        </p:txBody>
      </p:sp>
    </p:spTree>
    <p:extLst>
      <p:ext uri="{BB962C8B-B14F-4D97-AF65-F5344CB8AC3E}">
        <p14:creationId xmlns:p14="http://schemas.microsoft.com/office/powerpoint/2010/main" val="1273594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93FE-9AB3-4558-8979-E80D0E8C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45" y="828303"/>
            <a:ext cx="9221787" cy="884436"/>
          </a:xfrm>
        </p:spPr>
        <p:txBody>
          <a:bodyPr/>
          <a:lstStyle/>
          <a:p>
            <a:pPr lvl="0"/>
            <a:r>
              <a:rPr lang="lv-LV" sz="3600" b="1" dirty="0"/>
              <a:t>2.1. Kūlas ugunsgrēku iemesli un apstākļi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09" y="1764407"/>
            <a:ext cx="9363423" cy="5688632"/>
          </a:xfrm>
        </p:spPr>
        <p:txBody>
          <a:bodyPr/>
          <a:lstStyle/>
          <a:p>
            <a:pPr lvl="0" algn="just"/>
            <a:r>
              <a:rPr lang="lv-LV" sz="3200" dirty="0"/>
              <a:t>Neuzmanīgu rīcību ar uguni, nejaušību.</a:t>
            </a:r>
          </a:p>
          <a:p>
            <a:pPr lvl="0" algn="just"/>
            <a:r>
              <a:rPr lang="lv-LV" sz="3200" dirty="0"/>
              <a:t>Tradīcijas, apzināta pērnās zāles dedzināšana, vēlme ātri un bez papildus izdevumiem nokopt pērno zāli. </a:t>
            </a:r>
          </a:p>
          <a:p>
            <a:pPr lvl="0" algn="just"/>
            <a:r>
              <a:rPr lang="lv-LV" sz="3200" dirty="0"/>
              <a:t>Jaunās zāles labāka un ātrāka augšana.</a:t>
            </a:r>
          </a:p>
          <a:p>
            <a:pPr lvl="0" algn="just"/>
            <a:r>
              <a:rPr lang="lv-LV" sz="3200" dirty="0"/>
              <a:t>Nolaidības rezultāts.</a:t>
            </a:r>
          </a:p>
          <a:p>
            <a:pPr lvl="0" algn="just"/>
            <a:r>
              <a:rPr lang="lv-LV" sz="3200" dirty="0"/>
              <a:t>Augsnes kvalitātes uzlabošana un kaitēkļu apkarošana. </a:t>
            </a:r>
          </a:p>
        </p:txBody>
      </p:sp>
    </p:spTree>
    <p:extLst>
      <p:ext uri="{BB962C8B-B14F-4D97-AF65-F5344CB8AC3E}">
        <p14:creationId xmlns:p14="http://schemas.microsoft.com/office/powerpoint/2010/main" val="245474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706F-5CC8-4C52-84EA-46E5576A9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833522"/>
            <a:ext cx="9221787" cy="1460500"/>
          </a:xfrm>
        </p:spPr>
        <p:txBody>
          <a:bodyPr/>
          <a:lstStyle/>
          <a:p>
            <a:r>
              <a:rPr lang="lv-LV" b="1" dirty="0">
                <a:cs typeface="Calibri" panose="020F0502020204030204" pitchFamily="34" charset="0"/>
              </a:rPr>
              <a:t>Pētījuma apraksts</a:t>
            </a: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DE305-6043-4A86-BB6E-51D9B938FD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9590" y="2412000"/>
            <a:ext cx="9221787" cy="3689350"/>
          </a:xfrm>
        </p:spPr>
        <p:txBody>
          <a:bodyPr/>
          <a:lstStyle/>
          <a:p>
            <a:pPr marL="0" indent="0">
              <a:buNone/>
            </a:pPr>
            <a:r>
              <a:rPr lang="lv-LV" b="1" dirty="0">
                <a:cs typeface="Calibri" panose="020F0502020204030204" pitchFamily="34" charset="0"/>
              </a:rPr>
              <a:t>Pētījuma mērķis </a:t>
            </a:r>
            <a:r>
              <a:rPr lang="lv-LV" dirty="0">
                <a:cs typeface="Calibri" panose="020F0502020204030204" pitchFamily="34" charset="0"/>
              </a:rPr>
              <a:t>ir veikt kvantitatīvo un kvalitatīvo pētījumu par kūlas ugunsgrēkiem Latvijā un Lietuvā (Šauļos). </a:t>
            </a:r>
          </a:p>
          <a:p>
            <a:pPr marL="0" indent="0" algn="just">
              <a:buNone/>
            </a:pPr>
            <a:endParaRPr lang="lv-LV" b="1" dirty="0"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lv-LV" b="1" dirty="0">
                <a:cs typeface="Calibri" panose="020F0502020204030204" pitchFamily="34" charset="0"/>
              </a:rPr>
              <a:t>Datu ieguves metodes: </a:t>
            </a:r>
          </a:p>
          <a:p>
            <a:r>
              <a:rPr lang="lv-LV" dirty="0">
                <a:cs typeface="Calibri" panose="020F0502020204030204" pitchFamily="34" charset="0"/>
              </a:rPr>
              <a:t>Latvijas un Lietuvas (Šauļu) iedzīvotāju aptauja; </a:t>
            </a:r>
          </a:p>
          <a:p>
            <a:r>
              <a:rPr lang="lv-LV" dirty="0">
                <a:cs typeface="Calibri" panose="020F0502020204030204" pitchFamily="34" charset="0"/>
              </a:rPr>
              <a:t>fokusa grupu diskusijas.</a:t>
            </a: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/>
          </a:p>
        </p:txBody>
      </p:sp>
      <p:pic>
        <p:nvPicPr>
          <p:cNvPr id="4" name="Grafika 12" descr="Mērķa centrs">
            <a:extLst>
              <a:ext uri="{FF2B5EF4-FFF2-40B4-BE49-F238E27FC236}">
                <a16:creationId xmlns:a16="http://schemas.microsoft.com/office/drawing/2014/main" id="{7259AE57-9704-485B-A6C3-66D376CB34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53" y="2275832"/>
            <a:ext cx="666344" cy="666344"/>
          </a:xfrm>
          <a:prstGeom prst="rect">
            <a:avLst/>
          </a:prstGeom>
        </p:spPr>
      </p:pic>
      <p:pic>
        <p:nvPicPr>
          <p:cNvPr id="5" name="Grafika 16" descr="Palielināmais stikls">
            <a:extLst>
              <a:ext uri="{FF2B5EF4-FFF2-40B4-BE49-F238E27FC236}">
                <a16:creationId xmlns:a16="http://schemas.microsoft.com/office/drawing/2014/main" id="{038BB29A-1D9F-4A86-8E33-164882E96E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425" y="3608675"/>
            <a:ext cx="648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9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93FE-9AB3-4558-8979-E80D0E8C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828" y="591939"/>
            <a:ext cx="9221787" cy="1460500"/>
          </a:xfrm>
        </p:spPr>
        <p:txBody>
          <a:bodyPr/>
          <a:lstStyle/>
          <a:p>
            <a:pPr lvl="0"/>
            <a:r>
              <a:rPr lang="lv-LV" sz="3600" b="1" dirty="0"/>
              <a:t>2.2. Preventīvie pasākumi kūlas ugunsgrēku risku un zaudējumu samazināšanai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1" y="2052439"/>
            <a:ext cx="9363423" cy="4824536"/>
          </a:xfrm>
        </p:spPr>
        <p:txBody>
          <a:bodyPr/>
          <a:lstStyle/>
          <a:p>
            <a:pPr lvl="0" algn="just"/>
            <a:r>
              <a:rPr lang="lv-LV" sz="3200" dirty="0"/>
              <a:t>Sabiedrības izglītošana.</a:t>
            </a:r>
          </a:p>
          <a:p>
            <a:pPr lvl="0" algn="just"/>
            <a:r>
              <a:rPr lang="lv-LV" sz="3200" dirty="0"/>
              <a:t>Informatīvās kampaņas: sižeti, raidījumi, sociālās reklāmas un kampaņas.</a:t>
            </a:r>
          </a:p>
          <a:p>
            <a:pPr lvl="0" algn="just"/>
            <a:r>
              <a:rPr lang="lv-LV" sz="3200" dirty="0"/>
              <a:t>Skaidrojošs darbs ar bērniem un pieaugušajiem.</a:t>
            </a:r>
          </a:p>
          <a:p>
            <a:pPr lvl="0" algn="just"/>
            <a:r>
              <a:rPr lang="lv-LV" sz="3200" dirty="0"/>
              <a:t>Nodokļu atvieglojumu sistēma/ nodokļu palielināšanas sistēma.</a:t>
            </a:r>
          </a:p>
          <a:p>
            <a:pPr lvl="0" algn="just"/>
            <a:r>
              <a:rPr lang="lv-LV" sz="3200" dirty="0"/>
              <a:t>Kartēt teritoriju un veikt mērķtiecīgākas aktivitātes reģionos, kuros dedzina visvairāk.</a:t>
            </a:r>
          </a:p>
          <a:p>
            <a:pPr lvl="0" algn="just"/>
            <a:r>
              <a:rPr lang="lv-LV" sz="3200" dirty="0" err="1"/>
              <a:t>Starpinstitucionālā</a:t>
            </a:r>
            <a:r>
              <a:rPr lang="lv-LV" sz="3200" dirty="0"/>
              <a:t> sadarbība. </a:t>
            </a:r>
          </a:p>
        </p:txBody>
      </p:sp>
    </p:spTree>
    <p:extLst>
      <p:ext uri="{BB962C8B-B14F-4D97-AF65-F5344CB8AC3E}">
        <p14:creationId xmlns:p14="http://schemas.microsoft.com/office/powerpoint/2010/main" val="214812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93FE-9AB3-4558-8979-E80D0E8C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828" y="468263"/>
            <a:ext cx="9221787" cy="1460500"/>
          </a:xfrm>
        </p:spPr>
        <p:txBody>
          <a:bodyPr/>
          <a:lstStyle/>
          <a:p>
            <a:pPr lvl="0"/>
            <a:r>
              <a:rPr lang="lv-LV" b="1" dirty="0"/>
              <a:t>3. Rekomendācijas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1" y="1620391"/>
            <a:ext cx="9363423" cy="5256584"/>
          </a:xfrm>
        </p:spPr>
        <p:txBody>
          <a:bodyPr/>
          <a:lstStyle/>
          <a:p>
            <a:pPr marL="0" lvl="0" indent="0" algn="ctr">
              <a:buNone/>
            </a:pPr>
            <a:r>
              <a:rPr lang="lv-LV" sz="3500" b="1" dirty="0"/>
              <a:t>3.1. Informēšanas un izglītošanas aktivitātes (I):</a:t>
            </a:r>
          </a:p>
          <a:p>
            <a:pPr marL="0" indent="0" algn="just">
              <a:buNone/>
            </a:pPr>
            <a:r>
              <a:rPr lang="lv-LV" dirty="0"/>
              <a:t>Informatīvie sižeti, raidījumi, sociālā reklāma, organizētas kampaņas par:</a:t>
            </a:r>
            <a:endParaRPr lang="en-US" dirty="0"/>
          </a:p>
          <a:p>
            <a:pPr lvl="0" algn="just"/>
            <a:r>
              <a:rPr lang="lv-LV" dirty="0"/>
              <a:t>kūlas ugunsgrēku reālajiem zaudējumiem;</a:t>
            </a:r>
            <a:endParaRPr lang="en-US" dirty="0"/>
          </a:p>
          <a:p>
            <a:pPr lvl="0" algn="just"/>
            <a:r>
              <a:rPr lang="lv-LV" dirty="0"/>
              <a:t>uguns izplatības ātrumu un sekām, kuras var radīt cilvēka nolaidība;</a:t>
            </a:r>
            <a:endParaRPr lang="en-US" dirty="0"/>
          </a:p>
          <a:p>
            <a:pPr lvl="0" algn="just"/>
            <a:r>
              <a:rPr lang="lv-LV" dirty="0"/>
              <a:t>radītajiem zaudējumiem videi;</a:t>
            </a:r>
            <a:endParaRPr lang="en-US" dirty="0"/>
          </a:p>
          <a:p>
            <a:pPr lvl="0" algn="just"/>
            <a:r>
              <a:rPr lang="lv-LV" dirty="0"/>
              <a:t>kūlas dedzināšanas apdraudējumu, atspoguļojot nodegušo, bojāto īpašumu un negatīvo statistiku;</a:t>
            </a:r>
          </a:p>
          <a:p>
            <a:pPr algn="just"/>
            <a:r>
              <a:rPr lang="lv-LV" dirty="0"/>
              <a:t>risinājums mītu kliedēšanai ir papildināt esošo VUGD izstrādāto informatīvo materiālu “Kūlas dedzināšanas mīti &amp; patiesība”. </a:t>
            </a:r>
          </a:p>
        </p:txBody>
      </p:sp>
    </p:spTree>
    <p:extLst>
      <p:ext uri="{BB962C8B-B14F-4D97-AF65-F5344CB8AC3E}">
        <p14:creationId xmlns:p14="http://schemas.microsoft.com/office/powerpoint/2010/main" val="831918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1" y="972319"/>
            <a:ext cx="9363423" cy="5904656"/>
          </a:xfrm>
        </p:spPr>
        <p:txBody>
          <a:bodyPr/>
          <a:lstStyle/>
          <a:p>
            <a:pPr marL="0" lvl="0" indent="0" algn="ctr">
              <a:buNone/>
            </a:pPr>
            <a:r>
              <a:rPr lang="lv-LV" sz="3500" b="1" dirty="0"/>
              <a:t>3.1. Informēšanas un izglītošanas aktivitātes (II):</a:t>
            </a:r>
          </a:p>
          <a:p>
            <a:pPr marL="0" lvl="0" indent="0" algn="ctr">
              <a:buNone/>
            </a:pPr>
            <a:endParaRPr lang="lv-LV" sz="1600" b="1" dirty="0"/>
          </a:p>
          <a:p>
            <a:pPr lvl="0" algn="just"/>
            <a:r>
              <a:rPr lang="lv-LV" dirty="0"/>
              <a:t>rudenī rīkot “Vislatvijas/Lietuvas zāles pļaušanas dienu”, vai aicināt cilvēkus nokopt zāli Pasaules Lielās talkas “Let’s Do It! World” ietvaros; </a:t>
            </a:r>
            <a:endParaRPr lang="en-US" dirty="0"/>
          </a:p>
          <a:p>
            <a:pPr lvl="0" algn="just"/>
            <a:r>
              <a:rPr lang="lv-LV" dirty="0"/>
              <a:t>kartēt valstu teritorijas;</a:t>
            </a:r>
            <a:endParaRPr lang="en-US" dirty="0"/>
          </a:p>
          <a:p>
            <a:pPr lvl="0" algn="just"/>
            <a:r>
              <a:rPr lang="lv-LV" dirty="0"/>
              <a:t>izvietot kastes nopļautās zāles kompstēšanai;</a:t>
            </a:r>
          </a:p>
          <a:p>
            <a:pPr lvl="0" algn="just"/>
            <a:r>
              <a:rPr lang="lv-LV" dirty="0"/>
              <a:t>turpināt izglītojošo darbu ar skolēniem un bērnudārzu audzēkņiem, apmeklējot izglītības iestādes;</a:t>
            </a:r>
            <a:endParaRPr lang="en-US" dirty="0"/>
          </a:p>
          <a:p>
            <a:pPr lvl="0" algn="just"/>
            <a:r>
              <a:rPr lang="lv-LV" dirty="0"/>
              <a:t>skolās organizēt konkursus, viktorīnas un sacensības. Izstrādāt līdzīgu spēli, kā Pokemonu ķeršanu, kurā uzdevums būtu noķert (nofotografēt) kūlas dedzinātāju vai nesakoptu teritoriju. </a:t>
            </a:r>
          </a:p>
        </p:txBody>
      </p:sp>
    </p:spTree>
    <p:extLst>
      <p:ext uri="{BB962C8B-B14F-4D97-AF65-F5344CB8AC3E}">
        <p14:creationId xmlns:p14="http://schemas.microsoft.com/office/powerpoint/2010/main" val="3292026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1" y="972319"/>
            <a:ext cx="9507439" cy="5904656"/>
          </a:xfrm>
        </p:spPr>
        <p:txBody>
          <a:bodyPr/>
          <a:lstStyle/>
          <a:p>
            <a:pPr marL="0" lvl="0" indent="0" algn="ctr">
              <a:buNone/>
            </a:pPr>
            <a:r>
              <a:rPr lang="lv-LV" sz="3500" b="1" dirty="0"/>
              <a:t>3.1. Informēšanas un izglītošanas aktivitātes (III):</a:t>
            </a:r>
          </a:p>
          <a:p>
            <a:pPr marL="0" lvl="0" indent="0" algn="ctr">
              <a:buNone/>
            </a:pPr>
            <a:endParaRPr lang="lv-LV" sz="3200" b="1" dirty="0"/>
          </a:p>
          <a:p>
            <a:pPr lvl="0" algn="just"/>
            <a:r>
              <a:rPr lang="lv-LV" dirty="0"/>
              <a:t>Mērķa grupas, kuras primāri vēlams sasniegt : bērni un jaunieši kā arī viņu vecāki, cilvēki vecumā no 35 – 64 gadiem, vīrieši, ar lauksaimniecību un dārzkopību nesaistīti zemju saimnieki, lauksaimniecībā strādājošie un zemju īpašnieki.</a:t>
            </a:r>
            <a:endParaRPr lang="en-US" dirty="0"/>
          </a:p>
          <a:p>
            <a:pPr algn="just"/>
            <a:r>
              <a:rPr lang="lv-LV" dirty="0"/>
              <a:t>Mērķa grupas sasniegšanai vēlams iesaistīt: viedokļu līderus, sabiedrībā cienījamas, atpazīstamas personas - aktierus, sportistus, TV personības, dziedātājus, vlogerus, kūlas ugunsgrēkos cietušos cilvēkus, baznīcu (Lietuvā).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44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1" y="900311"/>
            <a:ext cx="9363423" cy="5976664"/>
          </a:xfrm>
        </p:spPr>
        <p:txBody>
          <a:bodyPr/>
          <a:lstStyle/>
          <a:p>
            <a:pPr marL="0" lvl="0" indent="0" algn="ctr">
              <a:buNone/>
            </a:pPr>
            <a:r>
              <a:rPr lang="lv-LV" sz="3500" b="1" dirty="0"/>
              <a:t>3.2. Sodi:</a:t>
            </a:r>
          </a:p>
          <a:p>
            <a:pPr marL="0" lvl="0" indent="0" algn="ctr">
              <a:buNone/>
            </a:pPr>
            <a:endParaRPr lang="lv-LV" sz="3200" b="1" dirty="0"/>
          </a:p>
          <a:p>
            <a:pPr lvl="0" algn="just"/>
            <a:r>
              <a:rPr lang="lv-LV" dirty="0"/>
              <a:t>Sodu lielums nav pietiekami spēcīgs faktors kūlas dedzināšanas novēršanai, svarīgāk ir radīt priekšstatu par soda neizbēgamību;</a:t>
            </a:r>
            <a:endParaRPr lang="en-US" dirty="0"/>
          </a:p>
          <a:p>
            <a:pPr lvl="0" algn="just"/>
            <a:r>
              <a:rPr lang="lv-LV" dirty="0"/>
              <a:t>sodi kopumā būtu vēršami gan pret dedzinātājiem, gan arī potenciālajiem riska radītājiem t.i. tiem kas atstāj pērno zāli nenopļautu;</a:t>
            </a:r>
            <a:endParaRPr lang="en-US" dirty="0"/>
          </a:p>
          <a:p>
            <a:pPr algn="just"/>
            <a:r>
              <a:rPr lang="lv-LV" dirty="0"/>
              <a:t>sadarbībā ar Lauku atbalsta dienestu, kas veic satelītnovērošanu, būtu vēlams izvērtēt iespēju preventīvi brīdināt nesakopto zemju īpašniekus pirms sodu piemērošanas.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20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1" y="900311"/>
            <a:ext cx="9363423" cy="5976664"/>
          </a:xfrm>
        </p:spPr>
        <p:txBody>
          <a:bodyPr/>
          <a:lstStyle/>
          <a:p>
            <a:pPr marL="0" lvl="0" indent="0" algn="ctr">
              <a:buNone/>
            </a:pPr>
            <a:r>
              <a:rPr lang="lv-LV" sz="3500" b="1" dirty="0"/>
              <a:t>3.3. Likumi un pašvaldību noteikumi:</a:t>
            </a:r>
          </a:p>
          <a:p>
            <a:pPr marL="0" lvl="0" indent="0" algn="ctr">
              <a:buNone/>
            </a:pPr>
            <a:endParaRPr lang="lv-LV" b="1" dirty="0"/>
          </a:p>
          <a:p>
            <a:pPr lvl="0" algn="just"/>
            <a:r>
              <a:rPr lang="lv-LV" dirty="0"/>
              <a:t>Pašvaldību saistošajos noteikumos par atbalstu trūcīgām ģimenēm vēlams iekļaut atbalsta pasākumus zālienu kopšanai rudenī un/vai pavasarī;</a:t>
            </a:r>
            <a:endParaRPr lang="en-US" dirty="0"/>
          </a:p>
          <a:p>
            <a:pPr algn="just"/>
            <a:r>
              <a:rPr lang="lv-LV" dirty="0"/>
              <a:t>pašvaldību un valsts iestāžu starpinstitucionālā sadarbība likumu un pašvaldību noteikumu ievērošanas uzraudzībā, nodrošinot komunikāciju ar laicīgi nesakopto zālienu īpašniekiem.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50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dirty="0"/>
              <a:t>Paldies par uzmanību!</a:t>
            </a:r>
            <a:endParaRPr lang="nb-NO" sz="5400" dirty="0"/>
          </a:p>
        </p:txBody>
      </p:sp>
    </p:spTree>
    <p:extLst>
      <p:ext uri="{BB962C8B-B14F-4D97-AF65-F5344CB8AC3E}">
        <p14:creationId xmlns:p14="http://schemas.microsoft.com/office/powerpoint/2010/main" val="145457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93FE-9AB3-4558-8979-E80D0E8C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2" y="811913"/>
            <a:ext cx="9221787" cy="1460500"/>
          </a:xfrm>
        </p:spPr>
        <p:txBody>
          <a:bodyPr/>
          <a:lstStyle/>
          <a:p>
            <a:r>
              <a:rPr lang="lv-LV" dirty="0"/>
              <a:t>1. Aptauja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B526-B764-4C2F-9CAF-5CA26F43D6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1370" y="2052439"/>
            <a:ext cx="9793087" cy="4316531"/>
          </a:xfrm>
        </p:spPr>
        <p:txBody>
          <a:bodyPr/>
          <a:lstStyle/>
          <a:p>
            <a:pPr lvl="0" algn="just"/>
            <a:r>
              <a:rPr lang="lv-LV" sz="2400" b="1" dirty="0">
                <a:solidFill>
                  <a:srgbClr val="7392A3"/>
                </a:solidFill>
              </a:rPr>
              <a:t>Aptaujas mērķis </a:t>
            </a:r>
            <a:r>
              <a:rPr lang="lv-LV" sz="2400" dirty="0">
                <a:solidFill>
                  <a:srgbClr val="7392A3"/>
                </a:solidFill>
              </a:rPr>
              <a:t>ir noskaidrot plašākas publikas viedokli par galvenajiem kūlas dedzināšanas iemesliem, ieguvumiem un zaudējumiem.</a:t>
            </a:r>
          </a:p>
          <a:p>
            <a:pPr lvl="0" algn="just"/>
            <a:r>
              <a:rPr lang="lv-LV" sz="2400" b="1" dirty="0">
                <a:solidFill>
                  <a:srgbClr val="7392A3"/>
                </a:solidFill>
              </a:rPr>
              <a:t>Aptaujas mērķa grupa</a:t>
            </a:r>
            <a:r>
              <a:rPr lang="lv-LV" sz="2400" dirty="0">
                <a:solidFill>
                  <a:srgbClr val="7392A3"/>
                </a:solidFill>
              </a:rPr>
              <a:t>: (1) Latvijas iedzīvotāji vecumā no 18 līdz 74 gadiem; (2) Lietuvas (Šauļu </a:t>
            </a:r>
            <a:r>
              <a:rPr lang="lv-LV" sz="2400" dirty="0" err="1">
                <a:solidFill>
                  <a:srgbClr val="7392A3"/>
                </a:solidFill>
              </a:rPr>
              <a:t>apriņķa</a:t>
            </a:r>
            <a:r>
              <a:rPr lang="lv-LV" sz="2400" dirty="0">
                <a:solidFill>
                  <a:srgbClr val="7392A3"/>
                </a:solidFill>
              </a:rPr>
              <a:t>) iedzīvotāji vecumā no 18 līdz 74 gadiem.</a:t>
            </a:r>
          </a:p>
          <a:p>
            <a:pPr lvl="0" algn="just"/>
            <a:r>
              <a:rPr lang="lv-LV" sz="2400" b="1" dirty="0">
                <a:solidFill>
                  <a:srgbClr val="7392A3"/>
                </a:solidFill>
              </a:rPr>
              <a:t>Ģeogrāfiskais pārklājums: </a:t>
            </a:r>
            <a:r>
              <a:rPr lang="lv-LV" sz="2400" dirty="0">
                <a:solidFill>
                  <a:srgbClr val="7392A3"/>
                </a:solidFill>
              </a:rPr>
              <a:t>(1) visa Latvija; (2) Šauļu </a:t>
            </a:r>
            <a:r>
              <a:rPr lang="lv-LV" sz="2400" dirty="0" err="1">
                <a:solidFill>
                  <a:srgbClr val="7392A3"/>
                </a:solidFill>
              </a:rPr>
              <a:t>apriņķis</a:t>
            </a:r>
            <a:r>
              <a:rPr lang="lv-LV" sz="2400" dirty="0">
                <a:solidFill>
                  <a:srgbClr val="7392A3"/>
                </a:solidFill>
              </a:rPr>
              <a:t> Lietuvā.</a:t>
            </a:r>
          </a:p>
          <a:p>
            <a:pPr lvl="0" algn="just"/>
            <a:r>
              <a:rPr lang="lv-LV" sz="2400" b="1" dirty="0">
                <a:solidFill>
                  <a:srgbClr val="7392A3"/>
                </a:solidFill>
              </a:rPr>
              <a:t>Aptaujas veikšanas metode: </a:t>
            </a:r>
            <a:r>
              <a:rPr lang="lv-LV" sz="2400" dirty="0">
                <a:solidFill>
                  <a:srgbClr val="7392A3"/>
                </a:solidFill>
              </a:rPr>
              <a:t>(1) elektroniskā tiešsaistes aptauja latviešu un krievu valodās; (2) elektroniskā tiešsaistes aptauja lietuviešu valodā.</a:t>
            </a:r>
          </a:p>
          <a:p>
            <a:pPr lvl="0" algn="just"/>
            <a:r>
              <a:rPr lang="lv-LV" sz="2400" b="1" dirty="0">
                <a:solidFill>
                  <a:srgbClr val="7392A3"/>
                </a:solidFill>
              </a:rPr>
              <a:t>Sasniegtās izlases apjoms: </a:t>
            </a:r>
            <a:r>
              <a:rPr lang="lv-LV" sz="2400" dirty="0">
                <a:solidFill>
                  <a:srgbClr val="7392A3"/>
                </a:solidFill>
              </a:rPr>
              <a:t>(1) 1099 derīgas Latvijas iedzīvotāju aptaujas anketas; (2) 102 derīgas Šauļu </a:t>
            </a:r>
            <a:r>
              <a:rPr lang="lv-LV" sz="2400" dirty="0" err="1">
                <a:solidFill>
                  <a:srgbClr val="7392A3"/>
                </a:solidFill>
              </a:rPr>
              <a:t>apriņķa</a:t>
            </a:r>
            <a:r>
              <a:rPr lang="lv-LV" sz="2400" dirty="0">
                <a:solidFill>
                  <a:srgbClr val="7392A3"/>
                </a:solidFill>
              </a:rPr>
              <a:t> iedzīvotāju aptaujas anketas.</a:t>
            </a:r>
          </a:p>
          <a:p>
            <a:pPr algn="just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9663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A11E1-09C4-4680-BFF6-C0A4592AE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85" y="811913"/>
            <a:ext cx="9221787" cy="808478"/>
          </a:xfrm>
        </p:spPr>
        <p:txBody>
          <a:bodyPr/>
          <a:lstStyle/>
          <a:p>
            <a:r>
              <a:rPr lang="lv-LV" sz="3600" dirty="0"/>
              <a:t>1.1. Galvenie kūlas ugunsgrēku iemesli Latvijā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1721579"/>
              </p:ext>
            </p:extLst>
          </p:nvPr>
        </p:nvGraphicFramePr>
        <p:xfrm>
          <a:off x="449362" y="1620391"/>
          <a:ext cx="9869859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892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5B6F8-45B6-4E42-93E0-54450F90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972319"/>
            <a:ext cx="9221787" cy="684447"/>
          </a:xfrm>
        </p:spPr>
        <p:txBody>
          <a:bodyPr/>
          <a:lstStyle/>
          <a:p>
            <a:r>
              <a:rPr lang="lv-LV" sz="3600" dirty="0"/>
              <a:t>1.1. Galvenie kūlas ugunsgrēku iemesli Latvijā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96C81-E6BD-4758-9608-AFE1282273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3" y="1764407"/>
            <a:ext cx="9221787" cy="4984943"/>
          </a:xfrm>
        </p:spPr>
        <p:txBody>
          <a:bodyPr/>
          <a:lstStyle/>
          <a:p>
            <a:pPr algn="just"/>
            <a:r>
              <a:rPr lang="lv-LV" dirty="0"/>
              <a:t>Sievietes biežāk kā vīrieši sliecas domāt, ka kūlas ugunsgrēki galvenokārt rodas netīšas/nejaušas dedzināšanas rezultātā.</a:t>
            </a:r>
          </a:p>
          <a:p>
            <a:pPr algn="just"/>
            <a:r>
              <a:rPr lang="lv-LV" dirty="0"/>
              <a:t>Jo jaunāki respondenti, jo biežāk par galvenajiem kūlas ugunsgrēku iemesliem uzskata netīšu/nejaušu dedzināšanu.</a:t>
            </a:r>
          </a:p>
          <a:p>
            <a:pPr algn="just"/>
            <a:r>
              <a:rPr lang="lv-LV" dirty="0"/>
              <a:t>Strādājošie lauksaimniecībā un zemju īpašnieki retāk saista kūlas ugunsgrēku iemeslus ar netīšu/nejaušu dedzināšanu.</a:t>
            </a:r>
          </a:p>
          <a:p>
            <a:pPr algn="just"/>
            <a:r>
              <a:rPr lang="lv-LV" dirty="0"/>
              <a:t>Jaunieši retāk kā citi saista kūlas dedzināšanu ar tradīcijām un ieradumiem.</a:t>
            </a:r>
          </a:p>
        </p:txBody>
      </p:sp>
    </p:spTree>
    <p:extLst>
      <p:ext uri="{BB962C8B-B14F-4D97-AF65-F5344CB8AC3E}">
        <p14:creationId xmlns:p14="http://schemas.microsoft.com/office/powerpoint/2010/main" val="169741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A11E1-09C4-4680-BFF6-C0A4592AE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85" y="811913"/>
            <a:ext cx="9221787" cy="808478"/>
          </a:xfrm>
        </p:spPr>
        <p:txBody>
          <a:bodyPr/>
          <a:lstStyle/>
          <a:p>
            <a:r>
              <a:rPr lang="lv-LV" sz="3600" dirty="0"/>
              <a:t>1.1. Galvenie kūlas ugunsgrēku iemesli Šauļos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6A9DD89-1706-4955-8710-9DA1F214C3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328851"/>
              </p:ext>
            </p:extLst>
          </p:nvPr>
        </p:nvGraphicFramePr>
        <p:xfrm>
          <a:off x="305346" y="1548383"/>
          <a:ext cx="101531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714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C20CA-FACD-47BF-8955-91D219723A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5013" y="1692399"/>
            <a:ext cx="9221787" cy="5056951"/>
          </a:xfrm>
        </p:spPr>
        <p:txBody>
          <a:bodyPr/>
          <a:lstStyle/>
          <a:p>
            <a:pPr algn="just"/>
            <a:r>
              <a:rPr lang="lv-LV" dirty="0"/>
              <a:t>Jo vecāks respondents, jo mazāk saista kūlas dedzināšanu ar neuzmanību, 92% respondentu vecumā no 24 – 34 gadiem biežāk kā vidēji izlasē norādīja, neuzmanību ar uguni kā galveno iemeslu un tikai 44% respondentu vecumā no 51 – 64.</a:t>
            </a:r>
          </a:p>
          <a:p>
            <a:endParaRPr lang="lv-LV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5643DC-7CD9-4A5B-BCDB-56F1681C2D43}"/>
              </a:ext>
            </a:extLst>
          </p:cNvPr>
          <p:cNvSpPr txBox="1">
            <a:spLocks/>
          </p:cNvSpPr>
          <p:nvPr/>
        </p:nvSpPr>
        <p:spPr>
          <a:xfrm>
            <a:off x="704185" y="811913"/>
            <a:ext cx="9221787" cy="808478"/>
          </a:xfrm>
          <a:prstGeom prst="rect">
            <a:avLst/>
          </a:prstGeom>
        </p:spPr>
        <p:txBody>
          <a:bodyPr anchor="ctr"/>
          <a:lstStyle>
            <a:lvl1pPr algn="ctr" defTabSz="1042965" rtl="0" eaLnBrk="1" latinLnBrk="0" hangingPunct="1">
              <a:spcBef>
                <a:spcPct val="0"/>
              </a:spcBef>
              <a:buNone/>
              <a:defRPr sz="5000" kern="1200">
                <a:solidFill>
                  <a:srgbClr val="7392A3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r>
              <a:rPr lang="lv-LV" sz="3600" dirty="0"/>
              <a:t>1.1. Galvenie kūlas ugunsgrēku iemesli Šauļos</a:t>
            </a:r>
          </a:p>
        </p:txBody>
      </p:sp>
    </p:spTree>
    <p:extLst>
      <p:ext uri="{BB962C8B-B14F-4D97-AF65-F5344CB8AC3E}">
        <p14:creationId xmlns:p14="http://schemas.microsoft.com/office/powerpoint/2010/main" val="2028961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61" y="756295"/>
            <a:ext cx="10369152" cy="1152128"/>
          </a:xfrm>
        </p:spPr>
        <p:txBody>
          <a:bodyPr/>
          <a:lstStyle/>
          <a:p>
            <a:r>
              <a:rPr lang="lv-LV" sz="3600" dirty="0"/>
              <a:t>1.2. Biežākie vaininieki kūlas ugunsgrēkos Latvijā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216481"/>
              </p:ext>
            </p:extLst>
          </p:nvPr>
        </p:nvGraphicFramePr>
        <p:xfrm>
          <a:off x="233338" y="1620392"/>
          <a:ext cx="993710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8119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FF0ED7-A607-4435-96F8-30896DE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61" y="756295"/>
            <a:ext cx="10369152" cy="1152128"/>
          </a:xfrm>
        </p:spPr>
        <p:txBody>
          <a:bodyPr/>
          <a:lstStyle/>
          <a:p>
            <a:r>
              <a:rPr lang="lv-LV" sz="3600" dirty="0"/>
              <a:t>1.2. Biežākie vaininieki kūlas ugunsgrēkos Šauļos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8C8E765-8993-471A-91F7-DDEC1C30D9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670213"/>
              </p:ext>
            </p:extLst>
          </p:nvPr>
        </p:nvGraphicFramePr>
        <p:xfrm>
          <a:off x="161330" y="1692400"/>
          <a:ext cx="102971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4332907"/>
      </p:ext>
    </p:extLst>
  </p:cSld>
  <p:clrMapOvr>
    <a:masterClrMapping/>
  </p:clrMapOvr>
</p:sld>
</file>

<file path=ppt/theme/theme1.xml><?xml version="1.0" encoding="utf-8"?>
<a:theme xmlns:a="http://schemas.openxmlformats.org/drawingml/2006/main" name="PP Præsentation_05">
  <a:themeElements>
    <a:clrScheme name="Oxford Research">
      <a:dk1>
        <a:sysClr val="windowText" lastClr="000000"/>
      </a:dk1>
      <a:lt1>
        <a:sysClr val="window" lastClr="FFFFFF"/>
      </a:lt1>
      <a:dk2>
        <a:srgbClr val="003C64"/>
      </a:dk2>
      <a:lt2>
        <a:srgbClr val="EEECE1"/>
      </a:lt2>
      <a:accent1>
        <a:srgbClr val="7391A2"/>
      </a:accent1>
      <a:accent2>
        <a:srgbClr val="9EAE42"/>
      </a:accent2>
      <a:accent3>
        <a:srgbClr val="CFD7DF"/>
      </a:accent3>
      <a:accent4>
        <a:srgbClr val="7B1231"/>
      </a:accent4>
      <a:accent5>
        <a:srgbClr val="71A7B8"/>
      </a:accent5>
      <a:accent6>
        <a:srgbClr val="BEDBE3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mal.pptx" id="{4B9E7358-94B2-4DB9-B123-4B6A8B29D56E}" vid="{9ED70399-68E7-4011-837F-3C222B6CF7B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mal.pptx" id="{4B9E7358-94B2-4DB9-B123-4B6A8B29D56E}" vid="{451F3A51-5D79-4AC1-8A61-FFC5131E871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Prezentacijas forma</Template>
  <TotalTime>251</TotalTime>
  <Words>1129</Words>
  <Application>Microsoft Office PowerPoint</Application>
  <PresentationFormat>Custom</PresentationFormat>
  <Paragraphs>100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Candara</vt:lpstr>
      <vt:lpstr>PP Præsentation_05</vt:lpstr>
      <vt:lpstr>Custom Design</vt:lpstr>
      <vt:lpstr>PowerPoint Presentation</vt:lpstr>
      <vt:lpstr>Pētījuma apraksts</vt:lpstr>
      <vt:lpstr>1. Aptauja</vt:lpstr>
      <vt:lpstr>1.1. Galvenie kūlas ugunsgrēku iemesli Latvijā</vt:lpstr>
      <vt:lpstr>1.1. Galvenie kūlas ugunsgrēku iemesli Latvijā</vt:lpstr>
      <vt:lpstr>1.1. Galvenie kūlas ugunsgrēku iemesli Šauļos</vt:lpstr>
      <vt:lpstr>PowerPoint Presentation</vt:lpstr>
      <vt:lpstr>1.2. Biežākie vaininieki kūlas ugunsgrēkos Latvijā</vt:lpstr>
      <vt:lpstr>1.2. Biežākie vaininieki kūlas ugunsgrēkos Šauļos</vt:lpstr>
      <vt:lpstr>1.3. Apzināto kūlas dedzinātāju vidējais vecums (neieskaitot bērnus un jauniešus) </vt:lpstr>
      <vt:lpstr>1.4. Zaudējumi, kas rodas kūlas dedzināšanas rezultātā (Latvija)</vt:lpstr>
      <vt:lpstr>1.4. Zaudējumi, kas rodas kūlas dedzināšanas rezultātā (Šauļi)</vt:lpstr>
      <vt:lpstr>1.5. Līdzsvars starp kūlas dedzināšanas ieguvumiem un zaudējumiem (Latvija)</vt:lpstr>
      <vt:lpstr>1.5. Līdzsvars starp kūlas dedzināšanas ieguvumiem un zaudējumiem (Šauļi)</vt:lpstr>
      <vt:lpstr>1.6. Efektīvākie līdzekļi kūlas ugunsgrēku risku un zaudējumu samazināšanai (Latvija)</vt:lpstr>
      <vt:lpstr>1.6. Efektīvākie līdzekļi kūlas ugunsgrēku risku un zaudējumu samazināšanai (Latvija)</vt:lpstr>
      <vt:lpstr>1.6. Efektīvākie līdzekļi kūlas ugunsgrēku risku un zaudējumu samazināšanai (Šauļi)</vt:lpstr>
      <vt:lpstr>2. Fokusa grupu diskusijas</vt:lpstr>
      <vt:lpstr>2.1. Kūlas ugunsgrēku iemesli un apstākļi</vt:lpstr>
      <vt:lpstr>2.2. Preventīvie pasākumi kūlas ugunsgrēku risku un zaudējumu samazināšanai</vt:lpstr>
      <vt:lpstr>3. Rekomendācijas</vt:lpstr>
      <vt:lpstr>PowerPoint Presentation</vt:lpstr>
      <vt:lpstr>PowerPoint Presentation</vt:lpstr>
      <vt:lpstr>PowerPoint Presentation</vt:lpstr>
      <vt:lpstr>PowerPoint Presentation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Santa</dc:creator>
  <cp:lastModifiedBy>Kristine Tracuma</cp:lastModifiedBy>
  <cp:revision>29</cp:revision>
  <cp:lastPrinted>2018-10-26T11:40:36Z</cp:lastPrinted>
  <dcterms:created xsi:type="dcterms:W3CDTF">2017-02-20T14:12:00Z</dcterms:created>
  <dcterms:modified xsi:type="dcterms:W3CDTF">2018-10-26T11:40:43Z</dcterms:modified>
</cp:coreProperties>
</file>