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webextensions/taskpanes.xml" ContentType="application/vnd.ms-office.webextensiontaskpanes+xml"/>
  <Override PartName="/ppt/webextensions/webextension1.xml" ContentType="application/vnd.ms-office.webextension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thumbnail" Target="docProps/thumbnail.jpeg"/><Relationship Id="rId2" Type="http://schemas.openxmlformats.org/officeDocument/2006/relationships/officeDocument" Target="ppt/presentation.xml"/><Relationship Id="rId1" Type="http://schemas.microsoft.com/office/2011/relationships/webextensiontaskpanes" Target="ppt/webextensions/taskpanes.xml"/><Relationship Id="rId5" Type="http://schemas.openxmlformats.org/officeDocument/2006/relationships/extended-properties" Target="docProps/app.xml"/><Relationship Id="rId4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57" r:id="rId2"/>
    <p:sldId id="287" r:id="rId3"/>
    <p:sldId id="310" r:id="rId4"/>
    <p:sldId id="314" r:id="rId5"/>
    <p:sldId id="322" r:id="rId6"/>
    <p:sldId id="327" r:id="rId7"/>
    <p:sldId id="307" r:id="rId8"/>
    <p:sldId id="315" r:id="rId9"/>
    <p:sldId id="316" r:id="rId10"/>
    <p:sldId id="308" r:id="rId11"/>
    <p:sldId id="318" r:id="rId12"/>
    <p:sldId id="263" r:id="rId13"/>
    <p:sldId id="319" r:id="rId14"/>
    <p:sldId id="277" r:id="rId15"/>
    <p:sldId id="325" r:id="rId16"/>
    <p:sldId id="320" r:id="rId17"/>
    <p:sldId id="321" r:id="rId18"/>
    <p:sldId id="300" r:id="rId19"/>
  </p:sldIdLst>
  <p:sldSz cx="12192000" cy="6858000"/>
  <p:notesSz cx="6735763" cy="9866313"/>
  <p:defaultTextStyle>
    <a:defPPr>
      <a:defRPr lang="lv-L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ksims Ivanovs" initials="MI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751CB"/>
    <a:srgbClr val="800080"/>
    <a:srgbClr val="6E2F9D"/>
    <a:srgbClr val="AB51D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81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50" y="31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ommentAuthors" Target="commentAuthor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1034BB6-3B75-4BC8-8B42-8BAA6634D29E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CE21A051-AA63-4EE6-A119-2E988DF8149A}">
      <dgm:prSet phldrT="[Text]" custT="1"/>
      <dgm:spPr/>
      <dgm:t>
        <a:bodyPr/>
        <a:lstStyle/>
        <a:p>
          <a:pPr algn="ctr"/>
          <a:r>
            <a:rPr lang="lv-LV" sz="1800" b="1" dirty="0" smtClean="0">
              <a:solidFill>
                <a:srgbClr val="CC0000"/>
              </a:solidFill>
              <a:latin typeface="+mn-lt"/>
              <a:cs typeface="Times New Roman" panose="02020603050405020304" pitchFamily="18" charset="0"/>
            </a:rPr>
            <a:t>1.posms (sagatavošanās)</a:t>
          </a:r>
        </a:p>
        <a:p>
          <a:pPr algn="ctr"/>
          <a:r>
            <a:rPr lang="lv-LV" sz="1800" b="1" dirty="0" smtClean="0">
              <a:solidFill>
                <a:srgbClr val="CC0000"/>
              </a:solidFill>
              <a:latin typeface="+mn-lt"/>
              <a:cs typeface="Times New Roman" panose="02020603050405020304" pitchFamily="18" charset="0"/>
            </a:rPr>
            <a:t>09.2015. – 03.2016.</a:t>
          </a:r>
        </a:p>
        <a:p>
          <a:pPr algn="ctr"/>
          <a:r>
            <a:rPr lang="lv-LV" sz="1900" dirty="0" smtClean="0">
              <a:latin typeface="+mn-lt"/>
              <a:cs typeface="Times New Roman" panose="02020603050405020304" pitchFamily="18" charset="0"/>
            </a:rPr>
            <a:t>situācijas un organizāciju prakšu analīze; konsultācijas ar uzņēmumiem un atlase; eksperimentālās un kontroles izlases formēšana; datu bāzes veidošana, kuponu līdzfinansējuma shēmas izstrāde; </a:t>
          </a:r>
          <a:r>
            <a:rPr lang="lv-LV" sz="1900" dirty="0" smtClean="0">
              <a:latin typeface="+mn-lt"/>
              <a:cs typeface="Times New Roman" panose="02020603050405020304" pitchFamily="18" charset="0"/>
            </a:rPr>
            <a:t>bērnu uzraudzības pakalpojumu sniedzēju (BUP) </a:t>
          </a:r>
          <a:r>
            <a:rPr lang="lv-LV" sz="1900" dirty="0" smtClean="0">
              <a:latin typeface="+mn-lt"/>
              <a:cs typeface="Times New Roman" panose="02020603050405020304" pitchFamily="18" charset="0"/>
            </a:rPr>
            <a:t>iepirkums </a:t>
          </a:r>
          <a:endParaRPr lang="lv-LV" sz="1900" dirty="0">
            <a:latin typeface="+mn-lt"/>
            <a:cs typeface="Times New Roman" panose="02020603050405020304" pitchFamily="18" charset="0"/>
          </a:endParaRPr>
        </a:p>
      </dgm:t>
    </dgm:pt>
    <dgm:pt modelId="{C01EDD6D-938D-403C-8AD6-70AC4288B523}" type="parTrans" cxnId="{42E58E2F-5AE8-4195-869A-6D5E1B1AF34B}">
      <dgm:prSet/>
      <dgm:spPr/>
      <dgm:t>
        <a:bodyPr/>
        <a:lstStyle/>
        <a:p>
          <a:endParaRPr lang="lv-LV"/>
        </a:p>
      </dgm:t>
    </dgm:pt>
    <dgm:pt modelId="{20399B8B-92F4-44EF-A5F7-DCB19B7F074F}" type="sibTrans" cxnId="{42E58E2F-5AE8-4195-869A-6D5E1B1AF34B}">
      <dgm:prSet/>
      <dgm:spPr/>
      <dgm:t>
        <a:bodyPr/>
        <a:lstStyle/>
        <a:p>
          <a:endParaRPr lang="lv-LV"/>
        </a:p>
      </dgm:t>
    </dgm:pt>
    <dgm:pt modelId="{AED72900-8ADE-4077-948F-44ABD918FAD3}">
      <dgm:prSet phldrT="[Text]" custT="1"/>
      <dgm:spPr/>
      <dgm:t>
        <a:bodyPr/>
        <a:lstStyle/>
        <a:p>
          <a:pPr algn="ctr"/>
          <a:r>
            <a:rPr lang="lv-LV" sz="1800" b="1" dirty="0" smtClean="0">
              <a:solidFill>
                <a:srgbClr val="CC0000"/>
              </a:solidFill>
              <a:latin typeface="+mn-lt"/>
              <a:cs typeface="Times New Roman" panose="02020603050405020304" pitchFamily="18" charset="0"/>
            </a:rPr>
            <a:t>2.posms (pilotprojekts)</a:t>
          </a:r>
        </a:p>
        <a:p>
          <a:pPr algn="ctr"/>
          <a:r>
            <a:rPr lang="lv-LV" sz="1800" b="1" dirty="0" smtClean="0">
              <a:solidFill>
                <a:srgbClr val="CC0000"/>
              </a:solidFill>
              <a:latin typeface="+mn-lt"/>
              <a:cs typeface="Times New Roman" panose="02020603050405020304" pitchFamily="18" charset="0"/>
            </a:rPr>
            <a:t>04.2016. – 01.2017.</a:t>
          </a:r>
        </a:p>
        <a:p>
          <a:pPr algn="ctr"/>
          <a:r>
            <a:rPr lang="lv-LV" sz="1900" b="1" dirty="0" smtClean="0">
              <a:solidFill>
                <a:schemeClr val="bg1"/>
              </a:solidFill>
              <a:latin typeface="+mn-lt"/>
              <a:cs typeface="Times New Roman" panose="02020603050405020304" pitchFamily="18" charset="0"/>
            </a:rPr>
            <a:t>10 </a:t>
          </a:r>
          <a:r>
            <a:rPr lang="lv-LV" sz="1900" b="1" dirty="0" smtClean="0">
              <a:latin typeface="+mn-lt"/>
              <a:cs typeface="Times New Roman" panose="02020603050405020304" pitchFamily="18" charset="0"/>
            </a:rPr>
            <a:t>mēnešus kuponu shēmas ietvaros 150 BUP sniedzēji nodrošina elastīgo BUP 150 </a:t>
          </a:r>
          <a:r>
            <a:rPr lang="lv-LV" sz="1900" dirty="0" smtClean="0">
              <a:latin typeface="+mn-lt"/>
              <a:cs typeface="Times New Roman" panose="02020603050405020304" pitchFamily="18" charset="0"/>
            </a:rPr>
            <a:t>darbiniekiem ar nestandarta darba laiku (5+ uzņēmumos); eksperimenta un kontroles izlases monitorings un korekcijas</a:t>
          </a:r>
          <a:endParaRPr lang="lv-LV" sz="1900" dirty="0">
            <a:latin typeface="+mn-lt"/>
          </a:endParaRPr>
        </a:p>
      </dgm:t>
    </dgm:pt>
    <dgm:pt modelId="{461D0F59-22A3-4D23-B454-6832FE29690A}" type="parTrans" cxnId="{8808A194-9D7B-47E1-9881-16EDB074FC0E}">
      <dgm:prSet/>
      <dgm:spPr/>
      <dgm:t>
        <a:bodyPr/>
        <a:lstStyle/>
        <a:p>
          <a:endParaRPr lang="lv-LV"/>
        </a:p>
      </dgm:t>
    </dgm:pt>
    <dgm:pt modelId="{83393635-AA05-4516-B3AA-427DEC1CFFB7}" type="sibTrans" cxnId="{8808A194-9D7B-47E1-9881-16EDB074FC0E}">
      <dgm:prSet/>
      <dgm:spPr/>
      <dgm:t>
        <a:bodyPr/>
        <a:lstStyle/>
        <a:p>
          <a:endParaRPr lang="lv-LV"/>
        </a:p>
      </dgm:t>
    </dgm:pt>
    <dgm:pt modelId="{0F3CBB1D-268E-406D-ABDB-D33F720F992A}">
      <dgm:prSet phldrT="[Text]" custT="1"/>
      <dgm:spPr/>
      <dgm:t>
        <a:bodyPr/>
        <a:lstStyle/>
        <a:p>
          <a:pPr algn="ctr"/>
          <a:r>
            <a:rPr lang="lv-LV" sz="1800" b="1" dirty="0" smtClean="0">
              <a:solidFill>
                <a:srgbClr val="CC0000"/>
              </a:solidFill>
              <a:latin typeface="+mn-lt"/>
              <a:cs typeface="Times New Roman" panose="02020603050405020304" pitchFamily="18" charset="0"/>
            </a:rPr>
            <a:t>3.posms (novērtēšana un komunikācija)</a:t>
          </a:r>
        </a:p>
        <a:p>
          <a:pPr algn="ctr"/>
          <a:r>
            <a:rPr lang="lv-LV" sz="1800" b="1" dirty="0" smtClean="0">
              <a:solidFill>
                <a:srgbClr val="CC0000"/>
              </a:solidFill>
              <a:latin typeface="+mn-lt"/>
              <a:cs typeface="Times New Roman" panose="02020603050405020304" pitchFamily="18" charset="0"/>
            </a:rPr>
            <a:t>02.2017. – 10.2017.</a:t>
          </a:r>
        </a:p>
        <a:p>
          <a:pPr algn="ctr"/>
          <a:r>
            <a:rPr lang="lv-LV" sz="1900" b="0" dirty="0" smtClean="0">
              <a:solidFill>
                <a:schemeClr val="bg1"/>
              </a:solidFill>
              <a:latin typeface="+mn-lt"/>
              <a:cs typeface="Times New Roman" panose="02020603050405020304" pitchFamily="18" charset="0"/>
            </a:rPr>
            <a:t>intervences </a:t>
          </a:r>
          <a:r>
            <a:rPr lang="lv-LV" sz="1900" dirty="0" smtClean="0">
              <a:latin typeface="+mn-lt"/>
              <a:cs typeface="Times New Roman" panose="02020603050405020304" pitchFamily="18" charset="0"/>
            </a:rPr>
            <a:t>novērtēšana,  eksperimenta un kontroles izlases rādītāju salīdzinošā analīze (darba ņēmēju un darba devēju apmierinātība, darbinieku rotācijas samazināšana, darba un ģimenes dzīves saskaņošana, citas izmaiņas), projekta procesa izvērtējums, informatīvā kampaņa, konference</a:t>
          </a:r>
          <a:r>
            <a:rPr lang="en-US" sz="1900" dirty="0" smtClean="0">
              <a:latin typeface="+mn-lt"/>
              <a:cs typeface="Times New Roman" panose="02020603050405020304" pitchFamily="18" charset="0"/>
            </a:rPr>
            <a:t>s </a:t>
          </a:r>
          <a:r>
            <a:rPr lang="lv-LV" sz="1900" dirty="0" smtClean="0">
              <a:latin typeface="+mn-lt"/>
              <a:cs typeface="Times New Roman" panose="02020603050405020304" pitchFamily="18" charset="0"/>
            </a:rPr>
            <a:t>, seminār</a:t>
          </a:r>
          <a:r>
            <a:rPr lang="en-US" sz="1900" dirty="0" smtClean="0">
              <a:latin typeface="+mn-lt"/>
              <a:cs typeface="Times New Roman" panose="02020603050405020304" pitchFamily="18" charset="0"/>
            </a:rPr>
            <a:t>i</a:t>
          </a:r>
          <a:endParaRPr lang="lv-LV" sz="1900" dirty="0">
            <a:latin typeface="+mn-lt"/>
            <a:cs typeface="Times New Roman" panose="02020603050405020304" pitchFamily="18" charset="0"/>
          </a:endParaRPr>
        </a:p>
      </dgm:t>
    </dgm:pt>
    <dgm:pt modelId="{50D5E5B0-C2A4-4FF4-B083-627DEC19A90B}" type="parTrans" cxnId="{DA5C714C-8220-4EE8-B1C7-6A529B2B1750}">
      <dgm:prSet/>
      <dgm:spPr/>
      <dgm:t>
        <a:bodyPr/>
        <a:lstStyle/>
        <a:p>
          <a:endParaRPr lang="lv-LV"/>
        </a:p>
      </dgm:t>
    </dgm:pt>
    <dgm:pt modelId="{1E9D80C6-39A4-45FA-B185-63CDFDCBE3BD}" type="sibTrans" cxnId="{DA5C714C-8220-4EE8-B1C7-6A529B2B1750}">
      <dgm:prSet/>
      <dgm:spPr/>
      <dgm:t>
        <a:bodyPr/>
        <a:lstStyle/>
        <a:p>
          <a:endParaRPr lang="lv-LV"/>
        </a:p>
      </dgm:t>
    </dgm:pt>
    <dgm:pt modelId="{307F5AED-825C-484D-9AE6-9E5161867C3C}" type="pres">
      <dgm:prSet presAssocID="{01034BB6-3B75-4BC8-8B42-8BAA6634D29E}" presName="CompostProcess" presStyleCnt="0">
        <dgm:presLayoutVars>
          <dgm:dir/>
          <dgm:resizeHandles val="exact"/>
        </dgm:presLayoutVars>
      </dgm:prSet>
      <dgm:spPr/>
    </dgm:pt>
    <dgm:pt modelId="{4A331960-4FDF-4E6E-870D-1908C0179D8B}" type="pres">
      <dgm:prSet presAssocID="{01034BB6-3B75-4BC8-8B42-8BAA6634D29E}" presName="arrow" presStyleLbl="bgShp" presStyleIdx="0" presStyleCnt="1"/>
      <dgm:spPr/>
    </dgm:pt>
    <dgm:pt modelId="{2E6EA79B-D1CC-4A7C-8CF6-E916CBA3FFAC}" type="pres">
      <dgm:prSet presAssocID="{01034BB6-3B75-4BC8-8B42-8BAA6634D29E}" presName="linearProcess" presStyleCnt="0"/>
      <dgm:spPr/>
    </dgm:pt>
    <dgm:pt modelId="{E1EAADA8-2AA9-4CB4-AFEF-C6BA099571B2}" type="pres">
      <dgm:prSet presAssocID="{CE21A051-AA63-4EE6-A119-2E988DF8149A}" presName="textNode" presStyleLbl="node1" presStyleIdx="0" presStyleCnt="3" custScaleX="109083" custScaleY="164210">
        <dgm:presLayoutVars>
          <dgm:bulletEnabled val="1"/>
        </dgm:presLayoutVars>
      </dgm:prSet>
      <dgm:spPr/>
      <dgm:t>
        <a:bodyPr/>
        <a:lstStyle/>
        <a:p>
          <a:endParaRPr lang="lv-LV"/>
        </a:p>
      </dgm:t>
    </dgm:pt>
    <dgm:pt modelId="{C46AC19D-9B54-4A86-91B7-31EC38EFC5DF}" type="pres">
      <dgm:prSet presAssocID="{20399B8B-92F4-44EF-A5F7-DCB19B7F074F}" presName="sibTrans" presStyleCnt="0"/>
      <dgm:spPr/>
    </dgm:pt>
    <dgm:pt modelId="{5CA0915A-150D-441F-AE8C-3EB37C2B5AE4}" type="pres">
      <dgm:prSet presAssocID="{AED72900-8ADE-4077-948F-44ABD918FAD3}" presName="textNode" presStyleLbl="node1" presStyleIdx="1" presStyleCnt="3" custScaleX="110158" custScaleY="143678">
        <dgm:presLayoutVars>
          <dgm:bulletEnabled val="1"/>
        </dgm:presLayoutVars>
      </dgm:prSet>
      <dgm:spPr/>
      <dgm:t>
        <a:bodyPr/>
        <a:lstStyle/>
        <a:p>
          <a:endParaRPr lang="lv-LV"/>
        </a:p>
      </dgm:t>
    </dgm:pt>
    <dgm:pt modelId="{7346FE24-B4D9-44B8-8D62-E8A41121FA9F}" type="pres">
      <dgm:prSet presAssocID="{83393635-AA05-4516-B3AA-427DEC1CFFB7}" presName="sibTrans" presStyleCnt="0"/>
      <dgm:spPr/>
    </dgm:pt>
    <dgm:pt modelId="{16DDE235-C329-4BD2-BE34-3E0D783ED19A}" type="pres">
      <dgm:prSet presAssocID="{0F3CBB1D-268E-406D-ABDB-D33F720F992A}" presName="textNode" presStyleLbl="node1" presStyleIdx="2" presStyleCnt="3" custScaleX="119288" custScaleY="209656" custLinFactNeighborX="-47318" custLinFactNeighborY="-37866">
        <dgm:presLayoutVars>
          <dgm:bulletEnabled val="1"/>
        </dgm:presLayoutVars>
      </dgm:prSet>
      <dgm:spPr/>
      <dgm:t>
        <a:bodyPr/>
        <a:lstStyle/>
        <a:p>
          <a:endParaRPr lang="lv-LV"/>
        </a:p>
      </dgm:t>
    </dgm:pt>
  </dgm:ptLst>
  <dgm:cxnLst>
    <dgm:cxn modelId="{8808A194-9D7B-47E1-9881-16EDB074FC0E}" srcId="{01034BB6-3B75-4BC8-8B42-8BAA6634D29E}" destId="{AED72900-8ADE-4077-948F-44ABD918FAD3}" srcOrd="1" destOrd="0" parTransId="{461D0F59-22A3-4D23-B454-6832FE29690A}" sibTransId="{83393635-AA05-4516-B3AA-427DEC1CFFB7}"/>
    <dgm:cxn modelId="{17DA05CF-9803-47D2-915F-94436B7A095B}" type="presOf" srcId="{AED72900-8ADE-4077-948F-44ABD918FAD3}" destId="{5CA0915A-150D-441F-AE8C-3EB37C2B5AE4}" srcOrd="0" destOrd="0" presId="urn:microsoft.com/office/officeart/2005/8/layout/hProcess9"/>
    <dgm:cxn modelId="{42E58E2F-5AE8-4195-869A-6D5E1B1AF34B}" srcId="{01034BB6-3B75-4BC8-8B42-8BAA6634D29E}" destId="{CE21A051-AA63-4EE6-A119-2E988DF8149A}" srcOrd="0" destOrd="0" parTransId="{C01EDD6D-938D-403C-8AD6-70AC4288B523}" sibTransId="{20399B8B-92F4-44EF-A5F7-DCB19B7F074F}"/>
    <dgm:cxn modelId="{FD557A45-D040-424A-87E9-E78F1C5016B6}" type="presOf" srcId="{01034BB6-3B75-4BC8-8B42-8BAA6634D29E}" destId="{307F5AED-825C-484D-9AE6-9E5161867C3C}" srcOrd="0" destOrd="0" presId="urn:microsoft.com/office/officeart/2005/8/layout/hProcess9"/>
    <dgm:cxn modelId="{3CF63F35-43F9-415B-8405-08FB8413729B}" type="presOf" srcId="{CE21A051-AA63-4EE6-A119-2E988DF8149A}" destId="{E1EAADA8-2AA9-4CB4-AFEF-C6BA099571B2}" srcOrd="0" destOrd="0" presId="urn:microsoft.com/office/officeart/2005/8/layout/hProcess9"/>
    <dgm:cxn modelId="{DA5C714C-8220-4EE8-B1C7-6A529B2B1750}" srcId="{01034BB6-3B75-4BC8-8B42-8BAA6634D29E}" destId="{0F3CBB1D-268E-406D-ABDB-D33F720F992A}" srcOrd="2" destOrd="0" parTransId="{50D5E5B0-C2A4-4FF4-B083-627DEC19A90B}" sibTransId="{1E9D80C6-39A4-45FA-B185-63CDFDCBE3BD}"/>
    <dgm:cxn modelId="{0B83CAD1-5168-4487-AFD2-FE7B086199A1}" type="presOf" srcId="{0F3CBB1D-268E-406D-ABDB-D33F720F992A}" destId="{16DDE235-C329-4BD2-BE34-3E0D783ED19A}" srcOrd="0" destOrd="0" presId="urn:microsoft.com/office/officeart/2005/8/layout/hProcess9"/>
    <dgm:cxn modelId="{1D024614-739C-48CA-BD44-FE8358A81509}" type="presParOf" srcId="{307F5AED-825C-484D-9AE6-9E5161867C3C}" destId="{4A331960-4FDF-4E6E-870D-1908C0179D8B}" srcOrd="0" destOrd="0" presId="urn:microsoft.com/office/officeart/2005/8/layout/hProcess9"/>
    <dgm:cxn modelId="{16EBF47A-734E-423E-92A2-2616AF7F24C9}" type="presParOf" srcId="{307F5AED-825C-484D-9AE6-9E5161867C3C}" destId="{2E6EA79B-D1CC-4A7C-8CF6-E916CBA3FFAC}" srcOrd="1" destOrd="0" presId="urn:microsoft.com/office/officeart/2005/8/layout/hProcess9"/>
    <dgm:cxn modelId="{ACF67D1B-BF56-42AF-9E34-A53BC683A38E}" type="presParOf" srcId="{2E6EA79B-D1CC-4A7C-8CF6-E916CBA3FFAC}" destId="{E1EAADA8-2AA9-4CB4-AFEF-C6BA099571B2}" srcOrd="0" destOrd="0" presId="urn:microsoft.com/office/officeart/2005/8/layout/hProcess9"/>
    <dgm:cxn modelId="{FEF1BD25-B90A-4795-908D-6C931FE391EA}" type="presParOf" srcId="{2E6EA79B-D1CC-4A7C-8CF6-E916CBA3FFAC}" destId="{C46AC19D-9B54-4A86-91B7-31EC38EFC5DF}" srcOrd="1" destOrd="0" presId="urn:microsoft.com/office/officeart/2005/8/layout/hProcess9"/>
    <dgm:cxn modelId="{61041FF2-D196-4203-A85C-37926C58C407}" type="presParOf" srcId="{2E6EA79B-D1CC-4A7C-8CF6-E916CBA3FFAC}" destId="{5CA0915A-150D-441F-AE8C-3EB37C2B5AE4}" srcOrd="2" destOrd="0" presId="urn:microsoft.com/office/officeart/2005/8/layout/hProcess9"/>
    <dgm:cxn modelId="{9312D684-C38E-4464-BCD0-E0D5BC4A5910}" type="presParOf" srcId="{2E6EA79B-D1CC-4A7C-8CF6-E916CBA3FFAC}" destId="{7346FE24-B4D9-44B8-8D62-E8A41121FA9F}" srcOrd="3" destOrd="0" presId="urn:microsoft.com/office/officeart/2005/8/layout/hProcess9"/>
    <dgm:cxn modelId="{D0E732FF-40C1-4E14-A1D9-2838FB0CE7D7}" type="presParOf" srcId="{2E6EA79B-D1CC-4A7C-8CF6-E916CBA3FFAC}" destId="{16DDE235-C329-4BD2-BE34-3E0D783ED19A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A331960-4FDF-4E6E-870D-1908C0179D8B}">
      <dsp:nvSpPr>
        <dsp:cNvPr id="0" name=""/>
        <dsp:cNvSpPr/>
      </dsp:nvSpPr>
      <dsp:spPr>
        <a:xfrm>
          <a:off x="800936" y="0"/>
          <a:ext cx="9077278" cy="6245820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1EAADA8-2AA9-4CB4-AFEF-C6BA099571B2}">
      <dsp:nvSpPr>
        <dsp:cNvPr id="0" name=""/>
        <dsp:cNvSpPr/>
      </dsp:nvSpPr>
      <dsp:spPr>
        <a:xfrm>
          <a:off x="243288" y="1071657"/>
          <a:ext cx="3049420" cy="410250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1800" b="1" kern="1200" dirty="0" smtClean="0">
              <a:solidFill>
                <a:srgbClr val="CC0000"/>
              </a:solidFill>
              <a:latin typeface="+mn-lt"/>
              <a:cs typeface="Times New Roman" panose="02020603050405020304" pitchFamily="18" charset="0"/>
            </a:rPr>
            <a:t>1.posms (sagatavošanās)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1800" b="1" kern="1200" dirty="0" smtClean="0">
              <a:solidFill>
                <a:srgbClr val="CC0000"/>
              </a:solidFill>
              <a:latin typeface="+mn-lt"/>
              <a:cs typeface="Times New Roman" panose="02020603050405020304" pitchFamily="18" charset="0"/>
            </a:rPr>
            <a:t>09.2015. – 03.2016.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1900" kern="1200" dirty="0" smtClean="0">
              <a:latin typeface="+mn-lt"/>
              <a:cs typeface="Times New Roman" panose="02020603050405020304" pitchFamily="18" charset="0"/>
            </a:rPr>
            <a:t>situācijas un organizāciju prakšu analīze; konsultācijas ar uzņēmumiem un atlase; eksperimentālās un kontroles izlases formēšana; datu bāzes veidošana, kuponu līdzfinansējuma shēmas izstrāde; </a:t>
          </a:r>
          <a:r>
            <a:rPr lang="lv-LV" sz="1900" kern="1200" dirty="0" smtClean="0">
              <a:latin typeface="+mn-lt"/>
              <a:cs typeface="Times New Roman" panose="02020603050405020304" pitchFamily="18" charset="0"/>
            </a:rPr>
            <a:t>bērnu uzraudzības pakalpojumu sniedzēju (BUP) </a:t>
          </a:r>
          <a:r>
            <a:rPr lang="lv-LV" sz="1900" kern="1200" dirty="0" smtClean="0">
              <a:latin typeface="+mn-lt"/>
              <a:cs typeface="Times New Roman" panose="02020603050405020304" pitchFamily="18" charset="0"/>
            </a:rPr>
            <a:t>iepirkums </a:t>
          </a:r>
          <a:endParaRPr lang="lv-LV" sz="1900" kern="1200" dirty="0">
            <a:latin typeface="+mn-lt"/>
            <a:cs typeface="Times New Roman" panose="02020603050405020304" pitchFamily="18" charset="0"/>
          </a:endParaRPr>
        </a:p>
      </dsp:txBody>
      <dsp:txXfrm>
        <a:off x="392148" y="1220517"/>
        <a:ext cx="2751700" cy="3804784"/>
      </dsp:txXfrm>
    </dsp:sp>
    <dsp:sp modelId="{5CA0915A-150D-441F-AE8C-3EB37C2B5AE4}">
      <dsp:nvSpPr>
        <dsp:cNvPr id="0" name=""/>
        <dsp:cNvSpPr/>
      </dsp:nvSpPr>
      <dsp:spPr>
        <a:xfrm>
          <a:off x="3657198" y="1328136"/>
          <a:ext cx="3079472" cy="358954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1800" b="1" kern="1200" dirty="0" smtClean="0">
              <a:solidFill>
                <a:srgbClr val="CC0000"/>
              </a:solidFill>
              <a:latin typeface="+mn-lt"/>
              <a:cs typeface="Times New Roman" panose="02020603050405020304" pitchFamily="18" charset="0"/>
            </a:rPr>
            <a:t>2.posms (pilotprojekts)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1800" b="1" kern="1200" dirty="0" smtClean="0">
              <a:solidFill>
                <a:srgbClr val="CC0000"/>
              </a:solidFill>
              <a:latin typeface="+mn-lt"/>
              <a:cs typeface="Times New Roman" panose="02020603050405020304" pitchFamily="18" charset="0"/>
            </a:rPr>
            <a:t>04.2016. – 01.2017.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1900" b="1" kern="1200" dirty="0" smtClean="0">
              <a:solidFill>
                <a:schemeClr val="bg1"/>
              </a:solidFill>
              <a:latin typeface="+mn-lt"/>
              <a:cs typeface="Times New Roman" panose="02020603050405020304" pitchFamily="18" charset="0"/>
            </a:rPr>
            <a:t>10 </a:t>
          </a:r>
          <a:r>
            <a:rPr lang="lv-LV" sz="1900" b="1" kern="1200" dirty="0" smtClean="0">
              <a:latin typeface="+mn-lt"/>
              <a:cs typeface="Times New Roman" panose="02020603050405020304" pitchFamily="18" charset="0"/>
            </a:rPr>
            <a:t>mēnešus kuponu shēmas ietvaros 150 BUP sniedzēji nodrošina elastīgo BUP 150 </a:t>
          </a:r>
          <a:r>
            <a:rPr lang="lv-LV" sz="1900" kern="1200" dirty="0" smtClean="0">
              <a:latin typeface="+mn-lt"/>
              <a:cs typeface="Times New Roman" panose="02020603050405020304" pitchFamily="18" charset="0"/>
            </a:rPr>
            <a:t>darbiniekiem ar nestandarta darba laiku (5+ uzņēmumos); eksperimenta un kontroles izlases monitorings un korekcijas</a:t>
          </a:r>
          <a:endParaRPr lang="lv-LV" sz="1900" kern="1200" dirty="0">
            <a:latin typeface="+mn-lt"/>
          </a:endParaRPr>
        </a:p>
      </dsp:txBody>
      <dsp:txXfrm>
        <a:off x="3807525" y="1478463"/>
        <a:ext cx="2778818" cy="3288893"/>
      </dsp:txXfrm>
    </dsp:sp>
    <dsp:sp modelId="{16DDE235-C329-4BD2-BE34-3E0D783ED19A}">
      <dsp:nvSpPr>
        <dsp:cNvPr id="0" name=""/>
        <dsp:cNvSpPr/>
      </dsp:nvSpPr>
      <dsp:spPr>
        <a:xfrm>
          <a:off x="6928691" y="0"/>
          <a:ext cx="3334702" cy="523789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1800" b="1" kern="1200" dirty="0" smtClean="0">
              <a:solidFill>
                <a:srgbClr val="CC0000"/>
              </a:solidFill>
              <a:latin typeface="+mn-lt"/>
              <a:cs typeface="Times New Roman" panose="02020603050405020304" pitchFamily="18" charset="0"/>
            </a:rPr>
            <a:t>3.posms (novērtēšana un komunikācija)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1800" b="1" kern="1200" dirty="0" smtClean="0">
              <a:solidFill>
                <a:srgbClr val="CC0000"/>
              </a:solidFill>
              <a:latin typeface="+mn-lt"/>
              <a:cs typeface="Times New Roman" panose="02020603050405020304" pitchFamily="18" charset="0"/>
            </a:rPr>
            <a:t>02.2017. – 10.2017.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1900" b="0" kern="1200" dirty="0" smtClean="0">
              <a:solidFill>
                <a:schemeClr val="bg1"/>
              </a:solidFill>
              <a:latin typeface="+mn-lt"/>
              <a:cs typeface="Times New Roman" panose="02020603050405020304" pitchFamily="18" charset="0"/>
            </a:rPr>
            <a:t>intervences </a:t>
          </a:r>
          <a:r>
            <a:rPr lang="lv-LV" sz="1900" kern="1200" dirty="0" smtClean="0">
              <a:latin typeface="+mn-lt"/>
              <a:cs typeface="Times New Roman" panose="02020603050405020304" pitchFamily="18" charset="0"/>
            </a:rPr>
            <a:t>novērtēšana,  eksperimenta un kontroles izlases rādītāju salīdzinošā analīze (darba ņēmēju un darba devēju apmierinātība, darbinieku rotācijas samazināšana, darba un ģimenes dzīves saskaņošana, citas izmaiņas), projekta procesa izvērtējums, informatīvā kampaņa, konference</a:t>
          </a:r>
          <a:r>
            <a:rPr lang="en-US" sz="1900" kern="1200" dirty="0" smtClean="0">
              <a:latin typeface="+mn-lt"/>
              <a:cs typeface="Times New Roman" panose="02020603050405020304" pitchFamily="18" charset="0"/>
            </a:rPr>
            <a:t>s </a:t>
          </a:r>
          <a:r>
            <a:rPr lang="lv-LV" sz="1900" kern="1200" dirty="0" smtClean="0">
              <a:latin typeface="+mn-lt"/>
              <a:cs typeface="Times New Roman" panose="02020603050405020304" pitchFamily="18" charset="0"/>
            </a:rPr>
            <a:t>, seminār</a:t>
          </a:r>
          <a:r>
            <a:rPr lang="en-US" sz="1900" kern="1200" dirty="0" smtClean="0">
              <a:latin typeface="+mn-lt"/>
              <a:cs typeface="Times New Roman" panose="02020603050405020304" pitchFamily="18" charset="0"/>
            </a:rPr>
            <a:t>i</a:t>
          </a:r>
          <a:endParaRPr lang="lv-LV" sz="1900" kern="1200" dirty="0">
            <a:latin typeface="+mn-lt"/>
            <a:cs typeface="Times New Roman" panose="02020603050405020304" pitchFamily="18" charset="0"/>
          </a:endParaRPr>
        </a:p>
      </dsp:txBody>
      <dsp:txXfrm>
        <a:off x="7091478" y="162787"/>
        <a:ext cx="3009128" cy="491232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lv-LV" smtClean="0"/>
              <a:t>05.11.2015.</a:t>
            </a:r>
            <a:endParaRPr lang="lv-LV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71013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14763" y="9371013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3C228B-9419-45DA-A439-27C1BB56565C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74934855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lv-LV" smtClean="0"/>
              <a:t>05.11.2015.</a:t>
            </a:r>
            <a:endParaRPr lang="lv-LV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1233488"/>
            <a:ext cx="591661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lv-LV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3577" y="4748163"/>
            <a:ext cx="5388610" cy="38848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EF37C2-6BEA-4432-97B5-263A8264C996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81427740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EF37C2-6BEA-4432-97B5-263A8264C996}" type="slidenum">
              <a:rPr lang="lv-LV" smtClean="0"/>
              <a:t>1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3902130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CEF37C2-6BEA-4432-97B5-263A8264C996}" type="slidenum">
              <a:rPr lang="lv-LV" smtClean="0"/>
              <a:t>2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5529985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A75AB8-7B23-4834-9B5F-DF6592458DAC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6631371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A75AB8-7B23-4834-9B5F-DF6592458DAC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3653655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A75AB8-7B23-4834-9B5F-DF6592458DAC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7388281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7167" y="0"/>
            <a:ext cx="5037667" cy="416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21463"/>
            <a:ext cx="1219200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itle 1"/>
          <p:cNvSpPr txBox="1">
            <a:spLocks/>
          </p:cNvSpPr>
          <p:nvPr userDrawn="1"/>
        </p:nvSpPr>
        <p:spPr>
          <a:xfrm>
            <a:off x="914400" y="4724400"/>
            <a:ext cx="10363200" cy="1036638"/>
          </a:xfrm>
          <a:prstGeom prst="rect">
            <a:avLst/>
          </a:prstGeom>
        </p:spPr>
        <p:txBody>
          <a:bodyPr lIns="93957" tIns="46979" rIns="93957" bIns="46979">
            <a:normAutofit/>
          </a:bodyPr>
          <a:lstStyle>
            <a:lvl1pPr algn="l" defTabSz="939575" rtl="0" eaLnBrk="1" latinLnBrk="0" hangingPunct="1">
              <a:spcBef>
                <a:spcPct val="0"/>
              </a:spcBef>
              <a:buNone/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defRPr>
            </a:lvl1pPr>
          </a:lstStyle>
          <a:p>
            <a:pPr algn="ctr" fontAlgn="auto">
              <a:spcAft>
                <a:spcPts val="0"/>
              </a:spcAft>
              <a:defRPr/>
            </a:pPr>
            <a:endParaRPr lang="lv-LV" sz="1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914400" y="3505200"/>
            <a:ext cx="10363200" cy="960442"/>
          </a:xfrm>
        </p:spPr>
        <p:txBody>
          <a:bodyPr anchor="t">
            <a:normAutofit/>
          </a:bodyPr>
          <a:lstStyle>
            <a:lvl1pPr algn="ctr">
              <a:defRPr sz="3200" b="1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0"/>
          </p:nvPr>
        </p:nvSpPr>
        <p:spPr>
          <a:xfrm>
            <a:off x="914400" y="4724400"/>
            <a:ext cx="10363200" cy="914400"/>
          </a:xfrm>
        </p:spPr>
        <p:txBody>
          <a:bodyPr>
            <a:normAutofit/>
          </a:bodyPr>
          <a:lstStyle>
            <a:lvl1pPr marL="0" indent="0" algn="ctr">
              <a:buNone/>
              <a:defRPr sz="14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11"/>
          </p:nvPr>
        </p:nvSpPr>
        <p:spPr>
          <a:xfrm>
            <a:off x="914400" y="5761038"/>
            <a:ext cx="10363200" cy="639762"/>
          </a:xfrm>
        </p:spPr>
        <p:txBody>
          <a:bodyPr>
            <a:normAutofit/>
          </a:bodyPr>
          <a:lstStyle>
            <a:lvl1pPr marL="0" indent="0" algn="ctr">
              <a:buNone/>
              <a:defRPr sz="1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7046216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818" y="0"/>
            <a:ext cx="2347383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54400" y="381000"/>
            <a:ext cx="8128000" cy="1036642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54400" y="1752601"/>
            <a:ext cx="8128000" cy="437357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4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3454400" y="6324600"/>
            <a:ext cx="26416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6502400" y="6324600"/>
            <a:ext cx="48768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11379200" y="6324600"/>
            <a:ext cx="406400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361C8BE7-E35D-40BE-B213-5F21F967AE39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393888705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21463"/>
            <a:ext cx="1219200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7167" y="0"/>
            <a:ext cx="5037667" cy="416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 Placeholder 17"/>
          <p:cNvSpPr>
            <a:spLocks noGrp="1"/>
          </p:cNvSpPr>
          <p:nvPr>
            <p:ph type="body" sz="quarter" idx="10"/>
          </p:nvPr>
        </p:nvSpPr>
        <p:spPr>
          <a:xfrm>
            <a:off x="914400" y="4724400"/>
            <a:ext cx="10363200" cy="914400"/>
          </a:xfrm>
        </p:spPr>
        <p:txBody>
          <a:bodyPr>
            <a:normAutofit/>
          </a:bodyPr>
          <a:lstStyle>
            <a:lvl1pPr marL="0" indent="0" algn="ctr">
              <a:buNone/>
              <a:defRPr sz="14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19"/>
          <p:cNvSpPr>
            <a:spLocks noGrp="1"/>
          </p:cNvSpPr>
          <p:nvPr>
            <p:ph type="body" sz="quarter" idx="11"/>
          </p:nvPr>
        </p:nvSpPr>
        <p:spPr>
          <a:xfrm>
            <a:off x="914400" y="5761038"/>
            <a:ext cx="10363200" cy="639762"/>
          </a:xfrm>
        </p:spPr>
        <p:txBody>
          <a:bodyPr>
            <a:normAutofit/>
          </a:bodyPr>
          <a:lstStyle>
            <a:lvl1pPr marL="0" indent="0" algn="ctr">
              <a:buNone/>
              <a:defRPr sz="1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614689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A75AB8-7B23-4834-9B5F-DF6592458DAC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629341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A75AB8-7B23-4834-9B5F-DF6592458DAC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5618426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A75AB8-7B23-4834-9B5F-DF6592458DAC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2467029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A75AB8-7B23-4834-9B5F-DF6592458DAC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7958741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A75AB8-7B23-4834-9B5F-DF6592458DAC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1369422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A75AB8-7B23-4834-9B5F-DF6592458DAC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994832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A75AB8-7B23-4834-9B5F-DF6592458DAC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8651975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lv-LV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A75AB8-7B23-4834-9B5F-DF6592458DAC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7246269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A75AB8-7B23-4834-9B5F-DF6592458DAC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2768614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v-L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3" Type="http://schemas.openxmlformats.org/officeDocument/2006/relationships/image" Target="../media/image4.jp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kvd.gov.lv/bernu-uzraudzibas-pakalpojuma-sniedzeju-registracija.html" TargetMode="Externa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lm.gov.lv/" TargetMode="External"/><Relationship Id="rId2" Type="http://schemas.openxmlformats.org/officeDocument/2006/relationships/hyperlink" Target="mailto:Maksims.Ivanovs@lm.gov.lv" TargetMode="External"/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65965" y="5777067"/>
            <a:ext cx="1002107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lv-LV" sz="2000" i="1" dirty="0" smtClean="0">
                <a:solidFill>
                  <a:schemeClr val="accent1">
                    <a:lumMod val="50000"/>
                  </a:schemeClr>
                </a:solidFill>
                <a:ea typeface="Times New Roman" panose="02020603050405020304" pitchFamily="18" charset="0"/>
              </a:rPr>
              <a:t>ES </a:t>
            </a:r>
            <a:r>
              <a:rPr lang="lv-LV" sz="2000" i="1" dirty="0">
                <a:solidFill>
                  <a:schemeClr val="accent1">
                    <a:lumMod val="50000"/>
                  </a:schemeClr>
                </a:solidFill>
                <a:ea typeface="Times New Roman" panose="02020603050405020304" pitchFamily="18" charset="0"/>
              </a:rPr>
              <a:t>Nodarbinātības un sociālās inovācijas </a:t>
            </a:r>
            <a:r>
              <a:rPr lang="lv-LV" sz="2000" i="1" dirty="0" smtClean="0">
                <a:solidFill>
                  <a:schemeClr val="accent1">
                    <a:lumMod val="50000"/>
                  </a:schemeClr>
                </a:solidFill>
                <a:ea typeface="Times New Roman" panose="02020603050405020304" pitchFamily="18" charset="0"/>
              </a:rPr>
              <a:t>programmas (EaSI) 2014</a:t>
            </a:r>
            <a:r>
              <a:rPr lang="lv-LV" sz="2000" i="1" dirty="0" smtClean="0">
                <a:solidFill>
                  <a:schemeClr val="accent1">
                    <a:lumMod val="50000"/>
                  </a:schemeClr>
                </a:solidFill>
                <a:effectLst/>
                <a:ea typeface="Times New Roman" panose="02020603050405020304" pitchFamily="18" charset="0"/>
              </a:rPr>
              <a:t>.-2020.gadam līdzfinansēt</a:t>
            </a:r>
            <a:r>
              <a:rPr lang="en-US" sz="2000" i="1" dirty="0" err="1" smtClean="0">
                <a:solidFill>
                  <a:schemeClr val="accent1">
                    <a:lumMod val="50000"/>
                  </a:schemeClr>
                </a:solidFill>
                <a:effectLst/>
                <a:ea typeface="Times New Roman" panose="02020603050405020304" pitchFamily="18" charset="0"/>
              </a:rPr>
              <a:t>ais</a:t>
            </a:r>
            <a:r>
              <a:rPr lang="lv-LV" sz="2000" i="1" dirty="0" smtClean="0">
                <a:solidFill>
                  <a:schemeClr val="accent1">
                    <a:lumMod val="50000"/>
                  </a:schemeClr>
                </a:solidFill>
                <a:effectLst/>
                <a:ea typeface="Times New Roman" panose="02020603050405020304" pitchFamily="18" charset="0"/>
              </a:rPr>
              <a:t> projekt</a:t>
            </a:r>
            <a:r>
              <a:rPr lang="en-US" sz="2000" i="1" dirty="0" smtClean="0">
                <a:solidFill>
                  <a:schemeClr val="accent1">
                    <a:lumMod val="50000"/>
                  </a:schemeClr>
                </a:solidFill>
                <a:effectLst/>
                <a:ea typeface="Times New Roman" panose="02020603050405020304" pitchFamily="18" charset="0"/>
              </a:rPr>
              <a:t>s</a:t>
            </a:r>
            <a:r>
              <a:rPr lang="lv-LV" sz="2000" i="1" dirty="0" smtClean="0">
                <a:solidFill>
                  <a:schemeClr val="accent1">
                    <a:lumMod val="50000"/>
                  </a:schemeClr>
                </a:solidFill>
                <a:effectLst/>
                <a:ea typeface="Times New Roman" panose="02020603050405020304" pitchFamily="18" charset="0"/>
              </a:rPr>
              <a:t> VS/2015/0206</a:t>
            </a:r>
          </a:p>
        </p:txBody>
      </p:sp>
      <p:sp>
        <p:nvSpPr>
          <p:cNvPr id="3" name="AutoShape 12" descr="http://incsr.eu/wp-content/uploads/2015/03/InCSR_logo_LV_Positive.sv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AutoShape 14" descr="http://incsr.eu/wp-content/uploads/2015/03/InCSR_logo_LV_Positive.svg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3902299"/>
          </a:xfrm>
          <a:prstGeom prst="rect">
            <a:avLst/>
          </a:prstGeom>
        </p:spPr>
      </p:pic>
      <p:pic>
        <p:nvPicPr>
          <p:cNvPr id="13" name="Picture 12" descr="http://main.turismslatvija.lv/texts/Image/Jelgava/jelgavas_pils_gerbonis.jp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65740" y="5000548"/>
            <a:ext cx="550545" cy="757555"/>
          </a:xfrm>
          <a:prstGeom prst="rect">
            <a:avLst/>
          </a:prstGeom>
          <a:noFill/>
          <a:extLst/>
        </p:spPr>
      </p:pic>
      <p:pic>
        <p:nvPicPr>
          <p:cNvPr id="14" name="Picture 13" descr="http://www.music.lv/upload/pages/22/LogoRigasDome1.jpg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7784" y="4969135"/>
            <a:ext cx="905510" cy="727075"/>
          </a:xfrm>
          <a:prstGeom prst="rect">
            <a:avLst/>
          </a:prstGeom>
          <a:noFill/>
          <a:extLst/>
        </p:spPr>
      </p:pic>
      <p:pic>
        <p:nvPicPr>
          <p:cNvPr id="15" name="Picture 14" descr="http://www.likumi.lv/wwwraksti/2013/229/BILDES/VAL_2.JPG"/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686" y="4972330"/>
            <a:ext cx="621030" cy="706120"/>
          </a:xfrm>
          <a:prstGeom prst="rect">
            <a:avLst/>
          </a:prstGeom>
          <a:noFill/>
          <a:extLst/>
        </p:spPr>
      </p:pic>
      <p:pic>
        <p:nvPicPr>
          <p:cNvPr id="16" name="Picture 15" descr="http://incsr.eu/wp-content/uploads/2015/03/Indeks-atbalstitaji-logo_InCSR.png"/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8258" y="4997810"/>
            <a:ext cx="1568450" cy="518160"/>
          </a:xfrm>
          <a:prstGeom prst="rect">
            <a:avLst/>
          </a:prstGeom>
          <a:noFill/>
          <a:extLst/>
        </p:spPr>
      </p:pic>
      <p:pic>
        <p:nvPicPr>
          <p:cNvPr id="1026" name="Picture 2" descr="http://ljp.lv/wp-content/uploads/2014/12/LM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6591" y="4937119"/>
            <a:ext cx="1078509" cy="8276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090829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54400" y="381000"/>
            <a:ext cx="8128000" cy="598714"/>
          </a:xfrm>
        </p:spPr>
        <p:txBody>
          <a:bodyPr/>
          <a:lstStyle/>
          <a:p>
            <a:r>
              <a:rPr lang="lv-LV" dirty="0" smtClean="0"/>
              <a:t>Kolektīvā BUP organizācija</a:t>
            </a:r>
            <a:endParaRPr lang="lv-LV" dirty="0"/>
          </a:p>
        </p:txBody>
      </p:sp>
      <p:sp>
        <p:nvSpPr>
          <p:cNvPr id="8" name="Flowchart: Alternate Process 7"/>
          <p:cNvSpPr/>
          <p:nvPr/>
        </p:nvSpPr>
        <p:spPr>
          <a:xfrm>
            <a:off x="3751521" y="1162734"/>
            <a:ext cx="1558212" cy="1156996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dirty="0" smtClean="0"/>
              <a:t>Uzņēmuma telpās</a:t>
            </a:r>
            <a:endParaRPr lang="lv-LV" dirty="0"/>
          </a:p>
        </p:txBody>
      </p:sp>
      <p:sp>
        <p:nvSpPr>
          <p:cNvPr id="9" name="Flowchart: Alternate Process 8"/>
          <p:cNvSpPr/>
          <p:nvPr/>
        </p:nvSpPr>
        <p:spPr>
          <a:xfrm>
            <a:off x="3442155" y="2849954"/>
            <a:ext cx="1558212" cy="1156996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dirty="0" smtClean="0"/>
              <a:t>Pašvaldības telpās</a:t>
            </a:r>
            <a:endParaRPr lang="lv-LV" dirty="0"/>
          </a:p>
        </p:txBody>
      </p:sp>
      <p:sp>
        <p:nvSpPr>
          <p:cNvPr id="10" name="Oval 9"/>
          <p:cNvSpPr/>
          <p:nvPr/>
        </p:nvSpPr>
        <p:spPr>
          <a:xfrm>
            <a:off x="810739" y="1593790"/>
            <a:ext cx="1830848" cy="1622161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dirty="0" smtClean="0"/>
              <a:t>Subsidētā BUP organizācija</a:t>
            </a:r>
            <a:endParaRPr lang="lv-LV" dirty="0"/>
          </a:p>
        </p:txBody>
      </p:sp>
      <p:sp>
        <p:nvSpPr>
          <p:cNvPr id="12" name="Right Arrow 11"/>
          <p:cNvSpPr/>
          <p:nvPr/>
        </p:nvSpPr>
        <p:spPr>
          <a:xfrm>
            <a:off x="2697992" y="1830377"/>
            <a:ext cx="942392" cy="44786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sp>
        <p:nvSpPr>
          <p:cNvPr id="13" name="Right Arrow 12"/>
          <p:cNvSpPr/>
          <p:nvPr/>
        </p:nvSpPr>
        <p:spPr>
          <a:xfrm rot="2598916">
            <a:off x="2702858" y="2809018"/>
            <a:ext cx="678025" cy="44786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sp>
        <p:nvSpPr>
          <p:cNvPr id="17" name="Content Placeholder 2"/>
          <p:cNvSpPr>
            <a:spLocks noGrp="1"/>
          </p:cNvSpPr>
          <p:nvPr>
            <p:ph idx="1"/>
          </p:nvPr>
        </p:nvSpPr>
        <p:spPr>
          <a:xfrm>
            <a:off x="265876" y="3821878"/>
            <a:ext cx="9522067" cy="2890213"/>
          </a:xfrm>
        </p:spPr>
        <p:txBody>
          <a:bodyPr>
            <a:noAutofit/>
          </a:bodyPr>
          <a:lstStyle/>
          <a:p>
            <a:pPr algn="just"/>
            <a:r>
              <a:rPr lang="lv-LV" b="1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TRŪKUMI:</a:t>
            </a:r>
          </a:p>
          <a:p>
            <a:pPr marL="285750" indent="-285750" algn="just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lv-LV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prasa infrastruktūru (izdevumi telpām un citi kapitālieguldījumi)</a:t>
            </a:r>
          </a:p>
          <a:p>
            <a:pPr marL="285750" indent="-285750" algn="just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lv-LV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p</a:t>
            </a:r>
            <a:r>
              <a:rPr lang="lv-LV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rasa ilgāku laiku izveidošanai </a:t>
            </a:r>
          </a:p>
          <a:p>
            <a:pPr marL="285750" indent="-285750" algn="just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lv-LV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m</a:t>
            </a:r>
            <a:r>
              <a:rPr lang="lv-LV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azāk elastīgs (mainoties uzņēmuma darbinieku skaitam vai darba specifikai, var zaudēt aktualitāti)</a:t>
            </a:r>
          </a:p>
          <a:p>
            <a:pPr marL="285750" indent="-285750" algn="just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lv-LV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j</a:t>
            </a:r>
            <a:r>
              <a:rPr lang="lv-LV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āievēro higiēnas prasības (prasības teritorijai, ēkai, telpām, telpu iekārtojumam, ēdināšanai u.c.)</a:t>
            </a:r>
          </a:p>
          <a:p>
            <a:pPr marL="285750" indent="-285750" algn="just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lv-LV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j</a:t>
            </a:r>
            <a:r>
              <a:rPr lang="lv-LV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āievēro citas administratīvas prasības (VUGD atzinums</a:t>
            </a:r>
            <a:r>
              <a:rPr lang="lv-LV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, </a:t>
            </a:r>
            <a:r>
              <a:rPr lang="lv-LV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PVD atļauja ēdināšanai u.c.)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lv-LV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u</a:t>
            </a:r>
            <a:r>
              <a:rPr lang="lv-LV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zvēmuma </a:t>
            </a:r>
            <a:r>
              <a:rPr lang="lv-LV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specifika un darba drošības </a:t>
            </a:r>
            <a:r>
              <a:rPr lang="lv-LV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apsvērumi var neatļaut veidot BUP uzņēmuma teritorijā</a:t>
            </a:r>
          </a:p>
          <a:p>
            <a:pPr algn="just"/>
            <a:endParaRPr lang="lv-LV" dirty="0" smtClean="0">
              <a:solidFill>
                <a:schemeClr val="accent1">
                  <a:lumMod val="50000"/>
                </a:schemeClr>
              </a:solidFill>
              <a:latin typeface="+mn-lt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lv-LV" dirty="0">
              <a:solidFill>
                <a:schemeClr val="accent1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5309734" y="835103"/>
            <a:ext cx="677065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lv-LV" sz="2000" b="1" dirty="0" smtClean="0">
                <a:solidFill>
                  <a:schemeClr val="accent1">
                    <a:lumMod val="50000"/>
                  </a:schemeClr>
                </a:solidFill>
              </a:rPr>
              <a:t>PRIEKŠROCĪBAS:</a:t>
            </a: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lv-LV" sz="2000" dirty="0" smtClean="0">
                <a:solidFill>
                  <a:schemeClr val="accent1">
                    <a:lumMod val="50000"/>
                  </a:schemeClr>
                </a:solidFill>
              </a:rPr>
              <a:t>vienreizējie izdevumi BUP infrastruktūras izveidei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lv-LV" sz="2000" dirty="0" smtClean="0">
                <a:solidFill>
                  <a:schemeClr val="accent1">
                    <a:lumMod val="50000"/>
                  </a:schemeClr>
                </a:solidFill>
              </a:rPr>
              <a:t>mazākie izdevumi atlīdzībām (persona drīkst </a:t>
            </a:r>
            <a:r>
              <a:rPr lang="lv-LV" sz="2000" dirty="0">
                <a:solidFill>
                  <a:schemeClr val="accent1">
                    <a:lumMod val="50000"/>
                  </a:schemeClr>
                </a:solidFill>
              </a:rPr>
              <a:t>vienlaikus </a:t>
            </a:r>
            <a:r>
              <a:rPr lang="lv-LV" sz="2000" dirty="0" smtClean="0">
                <a:solidFill>
                  <a:schemeClr val="accent1">
                    <a:lumMod val="50000"/>
                  </a:schemeClr>
                </a:solidFill>
              </a:rPr>
              <a:t>uzraudzīt līdz 5 bērniem uz vietas; juridiska </a:t>
            </a:r>
            <a:r>
              <a:rPr lang="lv-LV" sz="2000" dirty="0">
                <a:solidFill>
                  <a:schemeClr val="accent1">
                    <a:lumMod val="50000"/>
                  </a:schemeClr>
                </a:solidFill>
              </a:rPr>
              <a:t>persona </a:t>
            </a:r>
            <a:r>
              <a:rPr lang="lv-LV" sz="2000" dirty="0" smtClean="0">
                <a:solidFill>
                  <a:schemeClr val="accent1">
                    <a:lumMod val="50000"/>
                  </a:schemeClr>
                </a:solidFill>
              </a:rPr>
              <a:t>- līdz </a:t>
            </a:r>
            <a:r>
              <a:rPr lang="lv-LV" sz="2000" dirty="0">
                <a:solidFill>
                  <a:schemeClr val="accent1">
                    <a:lumMod val="50000"/>
                  </a:schemeClr>
                </a:solidFill>
              </a:rPr>
              <a:t>25 </a:t>
            </a:r>
            <a:r>
              <a:rPr lang="lv-LV" sz="2000" dirty="0" smtClean="0">
                <a:solidFill>
                  <a:schemeClr val="accent1">
                    <a:lumMod val="50000"/>
                  </a:schemeClr>
                </a:solidFill>
              </a:rPr>
              <a:t>bērniem) </a:t>
            </a:r>
            <a:r>
              <a:rPr lang="lv-LV" sz="2000" dirty="0">
                <a:solidFill>
                  <a:schemeClr val="accent1">
                    <a:lumMod val="50000"/>
                  </a:schemeClr>
                </a:solidFill>
              </a:rPr>
              <a:t>uz 25 ģimenēm nepieciešami aptuveni </a:t>
            </a:r>
            <a:r>
              <a:rPr lang="lv-LV" sz="2000" dirty="0" smtClean="0">
                <a:solidFill>
                  <a:schemeClr val="accent1">
                    <a:lumMod val="50000"/>
                  </a:schemeClr>
                </a:solidFill>
              </a:rPr>
              <a:t>5-7 BUPS</a:t>
            </a: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lv-LV" sz="2000" dirty="0">
                <a:solidFill>
                  <a:schemeClr val="accent1">
                    <a:lumMod val="50000"/>
                  </a:schemeClr>
                </a:solidFill>
              </a:rPr>
              <a:t>l</a:t>
            </a:r>
            <a:r>
              <a:rPr lang="lv-LV" sz="2000" dirty="0" smtClean="0">
                <a:solidFill>
                  <a:schemeClr val="accent1">
                    <a:lumMod val="50000"/>
                  </a:schemeClr>
                </a:solidFill>
              </a:rPr>
              <a:t>ielākā stabilitāte investīciju veikšanai un kapacitātes palielināšanai </a:t>
            </a: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lv-LV" sz="2000" dirty="0">
                <a:solidFill>
                  <a:schemeClr val="accent1">
                    <a:lumMod val="50000"/>
                  </a:schemeClr>
                </a:solidFill>
              </a:rPr>
              <a:t>v</a:t>
            </a:r>
            <a:r>
              <a:rPr lang="lv-LV" sz="2000" dirty="0" smtClean="0">
                <a:solidFill>
                  <a:schemeClr val="accent1">
                    <a:lumMod val="50000"/>
                  </a:schemeClr>
                </a:solidFill>
              </a:rPr>
              <a:t>ieglāk sadarboties ar pašvaldību, jo BUP centrs var būt daudzfunkcionāls – tas var sniegt gan standarta laika, gan nestandarta laika pakalpojumu</a:t>
            </a: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endParaRPr lang="lv-LV" sz="1600" dirty="0" smtClean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56806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22100" y="174938"/>
            <a:ext cx="9260300" cy="729343"/>
          </a:xfrm>
          <a:solidFill>
            <a:schemeClr val="bg1">
              <a:lumMod val="65000"/>
            </a:schemeClr>
          </a:solidFill>
        </p:spPr>
        <p:txBody>
          <a:bodyPr>
            <a:normAutofit fontScale="90000"/>
          </a:bodyPr>
          <a:lstStyle/>
          <a:p>
            <a:pPr algn="ctr"/>
            <a:r>
              <a:rPr lang="lv-LV" dirty="0" smtClean="0"/>
              <a:t>BUP atlase projekta dalībniekiem </a:t>
            </a:r>
            <a:br>
              <a:rPr lang="lv-LV" dirty="0" smtClean="0"/>
            </a:br>
            <a:r>
              <a:rPr lang="lv-LV" dirty="0" smtClean="0"/>
              <a:t>un aukļu reģistrācija</a:t>
            </a:r>
            <a:endParaRPr lang="lv-LV" dirty="0"/>
          </a:p>
        </p:txBody>
      </p:sp>
      <p:sp>
        <p:nvSpPr>
          <p:cNvPr id="6" name="Flowchart: Process 5"/>
          <p:cNvSpPr/>
          <p:nvPr/>
        </p:nvSpPr>
        <p:spPr>
          <a:xfrm>
            <a:off x="456745" y="1674254"/>
            <a:ext cx="1719785" cy="1711392"/>
          </a:xfrm>
          <a:prstGeom prst="flowChartProcess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BUPS iepirkums</a:t>
            </a:r>
          </a:p>
          <a:p>
            <a:pPr algn="ctr"/>
            <a:r>
              <a:rPr lang="lv-LV" sz="2000" dirty="0"/>
              <a:t>c</a:t>
            </a:r>
            <a:r>
              <a:rPr lang="lv-LV" sz="2000" dirty="0" smtClean="0"/>
              <a:t>entralizēts konkurss</a:t>
            </a:r>
          </a:p>
          <a:p>
            <a:pPr algn="ctr"/>
            <a:r>
              <a:rPr lang="lv-LV" sz="2000" dirty="0" smtClean="0"/>
              <a:t>LM </a:t>
            </a:r>
          </a:p>
        </p:txBody>
      </p:sp>
      <p:sp>
        <p:nvSpPr>
          <p:cNvPr id="8" name="Right Arrow 7"/>
          <p:cNvSpPr/>
          <p:nvPr/>
        </p:nvSpPr>
        <p:spPr>
          <a:xfrm>
            <a:off x="2322100" y="2086377"/>
            <a:ext cx="724172" cy="602317"/>
          </a:xfrm>
          <a:prstGeom prst="right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sp>
        <p:nvSpPr>
          <p:cNvPr id="10" name="Flowchart: Process 9"/>
          <p:cNvSpPr/>
          <p:nvPr/>
        </p:nvSpPr>
        <p:spPr>
          <a:xfrm>
            <a:off x="3126674" y="1468192"/>
            <a:ext cx="3274126" cy="2099256"/>
          </a:xfrm>
          <a:prstGeom prst="flowChartProcess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2000" b="1" dirty="0" smtClean="0"/>
              <a:t>Bērnu uzraudzības pakalpojumu sniedzēju reģistrs</a:t>
            </a:r>
          </a:p>
          <a:p>
            <a:pPr algn="ctr"/>
            <a:r>
              <a:rPr lang="lv-LV" sz="2000" dirty="0" smtClean="0"/>
              <a:t>BUP pretendentam ir jābūt reģistrētam IKVD un jāatbilst visām prasībām (MK noteikumi Nr.404) </a:t>
            </a:r>
          </a:p>
        </p:txBody>
      </p:sp>
      <p:sp>
        <p:nvSpPr>
          <p:cNvPr id="12" name="Rectangle 11"/>
          <p:cNvSpPr/>
          <p:nvPr/>
        </p:nvSpPr>
        <p:spPr>
          <a:xfrm>
            <a:off x="9636591" y="1912550"/>
            <a:ext cx="2062065" cy="1065842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b="1" dirty="0" smtClean="0"/>
              <a:t>BUP atlase notiek Rīgas vai tuvākajās  teritorijās</a:t>
            </a:r>
            <a:endParaRPr lang="lv-LV" b="1" dirty="0"/>
          </a:p>
        </p:txBody>
      </p:sp>
      <p:sp>
        <p:nvSpPr>
          <p:cNvPr id="15" name="Right Arrow 14"/>
          <p:cNvSpPr/>
          <p:nvPr/>
        </p:nvSpPr>
        <p:spPr>
          <a:xfrm>
            <a:off x="6542466" y="2124654"/>
            <a:ext cx="837128" cy="564040"/>
          </a:xfrm>
          <a:prstGeom prst="right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sp>
        <p:nvSpPr>
          <p:cNvPr id="18" name="Flowchart: Connector 17"/>
          <p:cNvSpPr/>
          <p:nvPr/>
        </p:nvSpPr>
        <p:spPr>
          <a:xfrm>
            <a:off x="7584583" y="1912549"/>
            <a:ext cx="1759619" cy="1065842"/>
          </a:xfrm>
          <a:prstGeom prst="flowChartConnector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2200" b="1" dirty="0" smtClean="0"/>
              <a:t>80 un &gt; BUP</a:t>
            </a:r>
            <a:endParaRPr lang="lv-LV" sz="2200" b="1" dirty="0"/>
          </a:p>
        </p:txBody>
      </p:sp>
      <p:sp>
        <p:nvSpPr>
          <p:cNvPr id="20" name="Flowchart: Alternate Process 19"/>
          <p:cNvSpPr/>
          <p:nvPr/>
        </p:nvSpPr>
        <p:spPr>
          <a:xfrm>
            <a:off x="3555652" y="4312173"/>
            <a:ext cx="2416169" cy="1786753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b="1" dirty="0" smtClean="0"/>
              <a:t>Darbinieku esošās aukles var pieteikties konkursam, ja viņi  ir reģistrētas IKVD</a:t>
            </a:r>
          </a:p>
          <a:p>
            <a:pPr algn="ctr"/>
            <a:r>
              <a:rPr lang="lv-LV" b="1" dirty="0" smtClean="0"/>
              <a:t>(rekomendācijas)</a:t>
            </a:r>
            <a:endParaRPr lang="lv-LV" b="1" dirty="0"/>
          </a:p>
        </p:txBody>
      </p:sp>
      <p:sp>
        <p:nvSpPr>
          <p:cNvPr id="21" name="Curved Down Arrow 20"/>
          <p:cNvSpPr/>
          <p:nvPr/>
        </p:nvSpPr>
        <p:spPr>
          <a:xfrm rot="16200000">
            <a:off x="2269855" y="3902352"/>
            <a:ext cx="1713637" cy="680225"/>
          </a:xfrm>
          <a:prstGeom prst="curvedDownArrow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>
              <a:solidFill>
                <a:schemeClr val="tx1"/>
              </a:solidFill>
            </a:endParaRPr>
          </a:p>
        </p:txBody>
      </p:sp>
      <p:sp>
        <p:nvSpPr>
          <p:cNvPr id="22" name="Up Arrow 21"/>
          <p:cNvSpPr/>
          <p:nvPr/>
        </p:nvSpPr>
        <p:spPr>
          <a:xfrm rot="5400000">
            <a:off x="5532099" y="5082523"/>
            <a:ext cx="1491350" cy="246052"/>
          </a:xfrm>
          <a:prstGeom prst="upArrow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sp>
        <p:nvSpPr>
          <p:cNvPr id="23" name="Flowchart: Alternate Process 22"/>
          <p:cNvSpPr/>
          <p:nvPr/>
        </p:nvSpPr>
        <p:spPr>
          <a:xfrm>
            <a:off x="6556506" y="3908965"/>
            <a:ext cx="2845072" cy="255623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b="1" u="sng" dirty="0" smtClean="0"/>
              <a:t>Reģistrācija IKVD</a:t>
            </a:r>
          </a:p>
          <a:p>
            <a:pPr algn="ctr"/>
            <a:r>
              <a:rPr lang="lv-LV" dirty="0" smtClean="0"/>
              <a:t>- prasmes sniegt pirmo palīdzību</a:t>
            </a:r>
          </a:p>
          <a:p>
            <a:pPr algn="ctr"/>
            <a:r>
              <a:rPr lang="lv-LV" dirty="0" smtClean="0"/>
              <a:t>- 40 stundu profesionālās pilnveides programma</a:t>
            </a:r>
          </a:p>
          <a:p>
            <a:pPr marL="285750" indent="-285750" algn="ctr">
              <a:buFontTx/>
              <a:buChar char="-"/>
            </a:pPr>
            <a:r>
              <a:rPr lang="lv-LV" dirty="0" smtClean="0"/>
              <a:t>pirmreizējā veselības pārbaude</a:t>
            </a:r>
          </a:p>
          <a:p>
            <a:pPr algn="ctr"/>
            <a:r>
              <a:rPr lang="lv-LV" i="1" dirty="0" smtClean="0"/>
              <a:t>Aptuvenas izmaksas reģistrācijai – 170 EUR</a:t>
            </a:r>
            <a:r>
              <a:rPr lang="lv-LV" dirty="0" smtClean="0"/>
              <a:t>  </a:t>
            </a:r>
            <a:endParaRPr lang="lv-LV" dirty="0"/>
          </a:p>
        </p:txBody>
      </p:sp>
      <p:sp>
        <p:nvSpPr>
          <p:cNvPr id="24" name="Up Arrow 23"/>
          <p:cNvSpPr/>
          <p:nvPr/>
        </p:nvSpPr>
        <p:spPr>
          <a:xfrm rot="5400000">
            <a:off x="9306485" y="5276768"/>
            <a:ext cx="666600" cy="311631"/>
          </a:xfrm>
          <a:prstGeom prst="upArrow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sp>
        <p:nvSpPr>
          <p:cNvPr id="25" name="Flowchart: Alternate Process 24"/>
          <p:cNvSpPr/>
          <p:nvPr/>
        </p:nvSpPr>
        <p:spPr>
          <a:xfrm>
            <a:off x="9934074" y="3681917"/>
            <a:ext cx="2062065" cy="2834731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dirty="0">
                <a:solidFill>
                  <a:srgbClr val="C00000"/>
                </a:solidFill>
              </a:rPr>
              <a:t>P</a:t>
            </a:r>
            <a:r>
              <a:rPr lang="lv-LV" dirty="0" smtClean="0">
                <a:solidFill>
                  <a:srgbClr val="C00000"/>
                </a:solidFill>
              </a:rPr>
              <a:t>ar licenzētām BUPS programmām </a:t>
            </a:r>
            <a:r>
              <a:rPr lang="lv-LV" dirty="0">
                <a:solidFill>
                  <a:srgbClr val="C00000"/>
                </a:solidFill>
              </a:rPr>
              <a:t>jāinteresējas IKVD: </a:t>
            </a:r>
            <a:r>
              <a:rPr lang="lv-LV" sz="1400" dirty="0">
                <a:solidFill>
                  <a:srgbClr val="C00000"/>
                </a:solidFill>
                <a:hlinkClick r:id="rId2"/>
              </a:rPr>
              <a:t>http://</a:t>
            </a:r>
            <a:r>
              <a:rPr lang="lv-LV" sz="1400" dirty="0" smtClean="0">
                <a:solidFill>
                  <a:srgbClr val="C00000"/>
                </a:solidFill>
                <a:hlinkClick r:id="rId2"/>
              </a:rPr>
              <a:t>www.ikvd.gov.lv/bernu-uzraudzibas-pakalpojuma-sniedzeju-registracija.html</a:t>
            </a:r>
            <a:r>
              <a:rPr lang="lv-LV" sz="1400" dirty="0" smtClean="0">
                <a:solidFill>
                  <a:srgbClr val="C00000"/>
                </a:solidFill>
              </a:rPr>
              <a:t> </a:t>
            </a:r>
            <a:endParaRPr lang="lv-LV" sz="1400" dirty="0"/>
          </a:p>
        </p:txBody>
      </p:sp>
      <p:sp>
        <p:nvSpPr>
          <p:cNvPr id="16" name="Curved Right Arrow 15"/>
          <p:cNvSpPr/>
          <p:nvPr/>
        </p:nvSpPr>
        <p:spPr>
          <a:xfrm rot="15654659">
            <a:off x="4283472" y="61541"/>
            <a:ext cx="618185" cy="7743659"/>
          </a:xfrm>
          <a:prstGeom prst="curvedRightArrow">
            <a:avLst>
              <a:gd name="adj1" fmla="val 15399"/>
              <a:gd name="adj2" fmla="val 50000"/>
              <a:gd name="adj3" fmla="val 25000"/>
            </a:avLst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>
              <a:solidFill>
                <a:schemeClr val="tx1"/>
              </a:solidFill>
            </a:endParaRPr>
          </a:p>
        </p:txBody>
      </p:sp>
      <p:sp>
        <p:nvSpPr>
          <p:cNvPr id="17" name="Flowchart: Process 16"/>
          <p:cNvSpPr/>
          <p:nvPr/>
        </p:nvSpPr>
        <p:spPr>
          <a:xfrm>
            <a:off x="181350" y="3908964"/>
            <a:ext cx="2502836" cy="2770309"/>
          </a:xfrm>
          <a:prstGeom prst="flowChartProcess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b="1" dirty="0" smtClean="0"/>
              <a:t>1. </a:t>
            </a:r>
            <a:r>
              <a:rPr lang="lv-LV" b="1" dirty="0" err="1" smtClean="0"/>
              <a:t>Pāsvaldība</a:t>
            </a:r>
            <a:r>
              <a:rPr lang="lv-LV" b="1" dirty="0" smtClean="0"/>
              <a:t>, BUPS un darbinieki noslēdz trīspusējus līgumus par 24/7 BUP izmantošanu</a:t>
            </a:r>
          </a:p>
          <a:p>
            <a:pPr algn="ctr"/>
            <a:r>
              <a:rPr lang="lv-LV" b="1" dirty="0" smtClean="0"/>
              <a:t>2. Pašvaldība veic BUP apmaksu</a:t>
            </a:r>
          </a:p>
          <a:p>
            <a:pPr algn="ctr"/>
            <a:r>
              <a:rPr lang="lv-LV" b="1" dirty="0" smtClean="0"/>
              <a:t>3. Projekta vadības grupa un pašvaldības uzrauga līgumu izpildi</a:t>
            </a:r>
          </a:p>
        </p:txBody>
      </p:sp>
    </p:spTree>
    <p:extLst>
      <p:ext uri="{BB962C8B-B14F-4D97-AF65-F5344CB8AC3E}">
        <p14:creationId xmlns:p14="http://schemas.microsoft.com/office/powerpoint/2010/main" val="3904240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49337" y="0"/>
            <a:ext cx="4148253" cy="589156"/>
          </a:xfrm>
        </p:spPr>
        <p:txBody>
          <a:bodyPr>
            <a:normAutofit/>
          </a:bodyPr>
          <a:lstStyle/>
          <a:p>
            <a:pPr algn="ctr"/>
            <a:r>
              <a:rPr lang="lv-LV" dirty="0" smtClean="0"/>
              <a:t>Uzņēmumu atlase</a:t>
            </a:r>
            <a:endParaRPr lang="lv-LV" dirty="0"/>
          </a:p>
        </p:txBody>
      </p:sp>
      <p:sp>
        <p:nvSpPr>
          <p:cNvPr id="3" name="Flowchart: Process 2"/>
          <p:cNvSpPr/>
          <p:nvPr/>
        </p:nvSpPr>
        <p:spPr>
          <a:xfrm>
            <a:off x="7819053" y="587829"/>
            <a:ext cx="2677885" cy="933061"/>
          </a:xfrm>
          <a:prstGeom prst="flowChartProcess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b="1" dirty="0" smtClean="0"/>
              <a:t>5 un &gt; uzņēmumi kontroles izlasē</a:t>
            </a:r>
            <a:endParaRPr lang="lv-LV" b="1" dirty="0"/>
          </a:p>
        </p:txBody>
      </p:sp>
      <p:sp>
        <p:nvSpPr>
          <p:cNvPr id="16" name="Flowchart: Process 15"/>
          <p:cNvSpPr/>
          <p:nvPr/>
        </p:nvSpPr>
        <p:spPr>
          <a:xfrm>
            <a:off x="2932771" y="590939"/>
            <a:ext cx="2734021" cy="933061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5 un &gt; uzņēmumi eksperimenta izlasē</a:t>
            </a:r>
            <a:endParaRPr lang="lv-LV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5" name="Flowchart: Alternate Process 4"/>
          <p:cNvSpPr/>
          <p:nvPr/>
        </p:nvSpPr>
        <p:spPr>
          <a:xfrm>
            <a:off x="4973444" y="1580970"/>
            <a:ext cx="3508310" cy="699796"/>
          </a:xfrm>
          <a:prstGeom prst="flowChartAlternateProcess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dirty="0" smtClean="0"/>
              <a:t>Piemēram: Rīgā (6), Jelgavā (2-4), Valmierā (2-4) </a:t>
            </a:r>
            <a:endParaRPr lang="lv-LV" dirty="0"/>
          </a:p>
        </p:txBody>
      </p:sp>
      <p:sp>
        <p:nvSpPr>
          <p:cNvPr id="18" name="Flowchart: Process 17"/>
          <p:cNvSpPr/>
          <p:nvPr/>
        </p:nvSpPr>
        <p:spPr>
          <a:xfrm>
            <a:off x="2929434" y="2349115"/>
            <a:ext cx="2677885" cy="933061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150  eksperimenta BUP saņēmēji</a:t>
            </a:r>
            <a:endParaRPr lang="lv-LV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6" name="Curved Right Arrow 5"/>
          <p:cNvSpPr/>
          <p:nvPr/>
        </p:nvSpPr>
        <p:spPr>
          <a:xfrm>
            <a:off x="2107581" y="1416205"/>
            <a:ext cx="735980" cy="1126273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>
              <a:solidFill>
                <a:schemeClr val="tx1"/>
              </a:solidFill>
            </a:endParaRPr>
          </a:p>
        </p:txBody>
      </p:sp>
      <p:sp>
        <p:nvSpPr>
          <p:cNvPr id="19" name="Flowchart: Process 18"/>
          <p:cNvSpPr/>
          <p:nvPr/>
        </p:nvSpPr>
        <p:spPr>
          <a:xfrm>
            <a:off x="7865707" y="2367701"/>
            <a:ext cx="2677885" cy="933061"/>
          </a:xfrm>
          <a:prstGeom prst="flowChartProcess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b="1" dirty="0" smtClean="0"/>
              <a:t>150  dalībnieki kontroles izlasē</a:t>
            </a:r>
            <a:endParaRPr lang="lv-LV" b="1" dirty="0"/>
          </a:p>
        </p:txBody>
      </p:sp>
      <p:sp>
        <p:nvSpPr>
          <p:cNvPr id="20" name="Curved Left Arrow 19"/>
          <p:cNvSpPr/>
          <p:nvPr/>
        </p:nvSpPr>
        <p:spPr>
          <a:xfrm>
            <a:off x="10604811" y="1416205"/>
            <a:ext cx="657922" cy="1159727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>
              <a:solidFill>
                <a:schemeClr val="tx1"/>
              </a:solidFill>
            </a:endParaRPr>
          </a:p>
        </p:txBody>
      </p:sp>
      <p:sp>
        <p:nvSpPr>
          <p:cNvPr id="21" name="Rectangular Callout 20"/>
          <p:cNvSpPr/>
          <p:nvPr/>
        </p:nvSpPr>
        <p:spPr>
          <a:xfrm>
            <a:off x="81778" y="3069771"/>
            <a:ext cx="12009863" cy="3649180"/>
          </a:xfrm>
          <a:prstGeom prst="wedgeRectCallout">
            <a:avLst>
              <a:gd name="adj1" fmla="val -20365"/>
              <a:gd name="adj2" fmla="val 5228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buFont typeface="Arial" charset="0"/>
              <a:buChar char="•"/>
              <a:defRPr/>
            </a:pPr>
            <a:r>
              <a:rPr lang="lv-LV" dirty="0" smtClean="0">
                <a:solidFill>
                  <a:srgbClr val="FF0000"/>
                </a:solidFill>
              </a:rPr>
              <a:t> uzņēmumi piesākas iekļaušanai </a:t>
            </a:r>
            <a:r>
              <a:rPr lang="lv-LV" altLang="lv-LV" dirty="0" err="1" smtClean="0">
                <a:solidFill>
                  <a:srgbClr val="FF0000"/>
                </a:solidFill>
              </a:rPr>
              <a:t>ģenerālkopumā</a:t>
            </a:r>
            <a:r>
              <a:rPr lang="lv-LV" altLang="lv-LV" dirty="0" smtClean="0">
                <a:solidFill>
                  <a:srgbClr val="FF0000"/>
                </a:solidFill>
              </a:rPr>
              <a:t>, apzina darbinieku skaitu, kas vēlas izmantot BUP, un nosūta darbinieku kontaktinformāciju Projekta vadības grupai (01/2016)</a:t>
            </a:r>
          </a:p>
          <a:p>
            <a:pPr algn="just">
              <a:defRPr/>
            </a:pPr>
            <a:endParaRPr lang="lv-LV" altLang="lv-LV" dirty="0" smtClean="0"/>
          </a:p>
          <a:p>
            <a:pPr algn="just">
              <a:buFont typeface="Arial" charset="0"/>
              <a:buChar char="•"/>
              <a:defRPr/>
            </a:pPr>
            <a:r>
              <a:rPr lang="lv-LV" altLang="lv-LV" dirty="0">
                <a:solidFill>
                  <a:srgbClr val="FF0000"/>
                </a:solidFill>
              </a:rPr>
              <a:t> </a:t>
            </a:r>
            <a:r>
              <a:rPr lang="lv-LV" altLang="lv-LV" dirty="0" smtClean="0">
                <a:solidFill>
                  <a:srgbClr val="FF0000"/>
                </a:solidFill>
              </a:rPr>
              <a:t>pētījuma komanda intervē darbiniekus un projektē pieprasījuma karti sadarbības partneru teritorijās </a:t>
            </a:r>
            <a:r>
              <a:rPr lang="lv-LV" altLang="lv-LV" dirty="0">
                <a:solidFill>
                  <a:srgbClr val="FF0000"/>
                </a:solidFill>
              </a:rPr>
              <a:t>(01/2016)</a:t>
            </a:r>
          </a:p>
          <a:p>
            <a:pPr algn="just">
              <a:defRPr/>
            </a:pPr>
            <a:endParaRPr lang="lv-LV" altLang="lv-LV" dirty="0" smtClean="0"/>
          </a:p>
          <a:p>
            <a:pPr algn="just">
              <a:buFont typeface="Arial" charset="0"/>
              <a:buChar char="•"/>
              <a:defRPr/>
            </a:pPr>
            <a:r>
              <a:rPr lang="lv-LV" altLang="lv-LV" dirty="0" smtClean="0"/>
              <a:t> projekta vadības grupa, InCSR un pētnieku </a:t>
            </a:r>
            <a:r>
              <a:rPr lang="lv-LV" altLang="lv-LV" dirty="0"/>
              <a:t>komanda </a:t>
            </a:r>
            <a:r>
              <a:rPr lang="lv-LV" altLang="lv-LV" dirty="0" smtClean="0"/>
              <a:t>veic uzņēmumu gala atlasi, piemērojot kvantitatīvus kritērijus (BUP pieprasījums darbinieku vidū) un kvalitatīvus kritērijus (ģimenei </a:t>
            </a:r>
            <a:r>
              <a:rPr lang="lv-LV" altLang="lv-LV" dirty="0"/>
              <a:t>draudzīgās vides rādītāji</a:t>
            </a:r>
            <a:r>
              <a:rPr lang="lv-LV" altLang="lv-LV" dirty="0" smtClean="0"/>
              <a:t>) un paziņo </a:t>
            </a:r>
            <a:r>
              <a:rPr lang="lv-LV" altLang="lv-LV" dirty="0"/>
              <a:t>rezultātus (</a:t>
            </a:r>
            <a:r>
              <a:rPr lang="lv-LV" altLang="lv-LV" dirty="0" smtClean="0"/>
              <a:t>02/2016</a:t>
            </a:r>
            <a:r>
              <a:rPr lang="lv-LV" altLang="lv-LV" dirty="0"/>
              <a:t>)</a:t>
            </a:r>
          </a:p>
          <a:p>
            <a:pPr algn="just">
              <a:buFont typeface="Arial" charset="0"/>
              <a:buChar char="•"/>
              <a:defRPr/>
            </a:pPr>
            <a:endParaRPr lang="lv-LV" altLang="lv-LV" dirty="0"/>
          </a:p>
          <a:p>
            <a:pPr algn="just">
              <a:buFont typeface="Arial" charset="0"/>
              <a:buChar char="•"/>
              <a:defRPr/>
            </a:pPr>
            <a:r>
              <a:rPr lang="lv-LV" altLang="lv-LV" dirty="0" smtClean="0"/>
              <a:t> sadarbība </a:t>
            </a:r>
            <a:r>
              <a:rPr lang="lv-LV" altLang="lv-LV" dirty="0"/>
              <a:t>ar uzņēmumu </a:t>
            </a:r>
            <a:r>
              <a:rPr lang="lv-LV" altLang="lv-LV" dirty="0" smtClean="0"/>
              <a:t>vadību </a:t>
            </a:r>
            <a:r>
              <a:rPr lang="lv-LV" altLang="lv-LV" dirty="0"/>
              <a:t>tiks veidotas </a:t>
            </a:r>
            <a:r>
              <a:rPr lang="lv-LV" altLang="lv-LV" dirty="0" smtClean="0"/>
              <a:t>divas </a:t>
            </a:r>
            <a:r>
              <a:rPr lang="lv-LV" dirty="0" smtClean="0"/>
              <a:t>izlases </a:t>
            </a:r>
            <a:r>
              <a:rPr lang="lv-LV" dirty="0"/>
              <a:t>(</a:t>
            </a:r>
            <a:r>
              <a:rPr lang="lv-LV" dirty="0" smtClean="0"/>
              <a:t>eksperimenta un </a:t>
            </a:r>
            <a:r>
              <a:rPr lang="lv-LV" dirty="0"/>
              <a:t>kontroles) kopumā </a:t>
            </a:r>
            <a:r>
              <a:rPr lang="lv-LV" dirty="0" smtClean="0"/>
              <a:t>300 darbinieki ar bērniem </a:t>
            </a:r>
            <a:r>
              <a:rPr lang="lv-LV" altLang="lv-LV" dirty="0"/>
              <a:t>(</a:t>
            </a:r>
            <a:r>
              <a:rPr lang="lv-LV" altLang="lv-LV" dirty="0" smtClean="0"/>
              <a:t>02/2016) + izsludināts iepirkums BUPS</a:t>
            </a:r>
            <a:endParaRPr lang="lv-LV" altLang="lv-LV" dirty="0"/>
          </a:p>
          <a:p>
            <a:pPr algn="just">
              <a:buFont typeface="Arial" charset="0"/>
              <a:buChar char="•"/>
              <a:defRPr/>
            </a:pPr>
            <a:endParaRPr lang="lv-LV" altLang="lv-LV" dirty="0"/>
          </a:p>
          <a:p>
            <a:pPr algn="just">
              <a:buFont typeface="Arial" charset="0"/>
              <a:buChar char="•"/>
              <a:defRPr/>
            </a:pPr>
            <a:r>
              <a:rPr lang="lv-LV" altLang="lv-LV" dirty="0"/>
              <a:t> tiks parakstīti līgumi starp pašvaldību, pakalpojuma sniedzējiem un saņēmējiem, kā arī uzņēmumiem, ja pakalpojums tiks sniegts uzņēmuma </a:t>
            </a:r>
            <a:r>
              <a:rPr lang="lv-LV" altLang="lv-LV" dirty="0" smtClean="0"/>
              <a:t>telpās </a:t>
            </a:r>
            <a:r>
              <a:rPr lang="lv-LV" altLang="lv-LV" dirty="0"/>
              <a:t>(</a:t>
            </a:r>
            <a:r>
              <a:rPr lang="lv-LV" altLang="lv-LV" dirty="0" smtClean="0"/>
              <a:t>03/2016)</a:t>
            </a:r>
            <a:endParaRPr lang="lv-LV" altLang="lv-LV" dirty="0"/>
          </a:p>
        </p:txBody>
      </p:sp>
      <p:sp>
        <p:nvSpPr>
          <p:cNvPr id="11" name="Up Arrow 10"/>
          <p:cNvSpPr/>
          <p:nvPr/>
        </p:nvSpPr>
        <p:spPr>
          <a:xfrm rot="10800000">
            <a:off x="5020108" y="3657600"/>
            <a:ext cx="632311" cy="121062"/>
          </a:xfrm>
          <a:prstGeom prst="upArrow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sp>
        <p:nvSpPr>
          <p:cNvPr id="12" name="Up Arrow 11"/>
          <p:cNvSpPr/>
          <p:nvPr/>
        </p:nvSpPr>
        <p:spPr>
          <a:xfrm rot="10800000">
            <a:off x="5032549" y="4332514"/>
            <a:ext cx="632311" cy="121062"/>
          </a:xfrm>
          <a:prstGeom prst="upArrow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sp>
        <p:nvSpPr>
          <p:cNvPr id="13" name="Up Arrow 12"/>
          <p:cNvSpPr/>
          <p:nvPr/>
        </p:nvSpPr>
        <p:spPr>
          <a:xfrm rot="10800000">
            <a:off x="5069872" y="5134947"/>
            <a:ext cx="632311" cy="121062"/>
          </a:xfrm>
          <a:prstGeom prst="upArrow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sp>
        <p:nvSpPr>
          <p:cNvPr id="14" name="Up Arrow 13"/>
          <p:cNvSpPr/>
          <p:nvPr/>
        </p:nvSpPr>
        <p:spPr>
          <a:xfrm rot="10800000">
            <a:off x="5082312" y="5819193"/>
            <a:ext cx="632311" cy="121062"/>
          </a:xfrm>
          <a:prstGeom prst="upArrow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9485396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lv-LV" dirty="0" smtClean="0"/>
              <a:t>Mērķgrupa – atlasāmie darbinieki  </a:t>
            </a:r>
            <a:endParaRPr lang="lv-LV" dirty="0"/>
          </a:p>
        </p:txBody>
      </p:sp>
      <p:sp>
        <p:nvSpPr>
          <p:cNvPr id="7" name="Rectangle 6"/>
          <p:cNvSpPr/>
          <p:nvPr/>
        </p:nvSpPr>
        <p:spPr>
          <a:xfrm>
            <a:off x="186613" y="886026"/>
            <a:ext cx="11640128" cy="5663089"/>
          </a:xfrm>
          <a:prstGeom prst="rect">
            <a:avLst/>
          </a:prstGeom>
          <a:solidFill>
            <a:schemeClr val="accent1"/>
          </a:solidFill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lv-LV" b="1" u="sng" dirty="0" smtClean="0">
                <a:solidFill>
                  <a:schemeClr val="bg1"/>
                </a:solidFill>
              </a:rPr>
              <a:t>pētnieki </a:t>
            </a:r>
            <a:r>
              <a:rPr lang="lv-LV" b="1" u="sng" dirty="0">
                <a:solidFill>
                  <a:schemeClr val="bg1"/>
                </a:solidFill>
              </a:rPr>
              <a:t>sadarbībā </a:t>
            </a:r>
            <a:r>
              <a:rPr lang="lv-LV" b="1" u="sng" dirty="0" smtClean="0">
                <a:solidFill>
                  <a:schemeClr val="bg1"/>
                </a:solidFill>
              </a:rPr>
              <a:t>ar uzņēmumu vadību </a:t>
            </a:r>
            <a:r>
              <a:rPr lang="lv-LV" b="1" u="sng" dirty="0">
                <a:solidFill>
                  <a:schemeClr val="bg1"/>
                </a:solidFill>
              </a:rPr>
              <a:t>veic konsultācijas, lai noteiktu:</a:t>
            </a:r>
          </a:p>
          <a:p>
            <a:pPr marL="285750" lvl="0" indent="-285750">
              <a:buFontTx/>
              <a:buChar char="-"/>
            </a:pPr>
            <a:r>
              <a:rPr lang="lv-LV" sz="1700" dirty="0" smtClean="0"/>
              <a:t>nodarbināto </a:t>
            </a:r>
            <a:r>
              <a:rPr lang="lv-LV" sz="1700" dirty="0"/>
              <a:t>vecāku ar nestandarta darbalaiku </a:t>
            </a:r>
            <a:r>
              <a:rPr lang="lv-LV" sz="1700" dirty="0" smtClean="0"/>
              <a:t>kvantitatīvos </a:t>
            </a:r>
            <a:r>
              <a:rPr lang="lv-LV" sz="1700" dirty="0"/>
              <a:t>un </a:t>
            </a:r>
            <a:r>
              <a:rPr lang="lv-LV" sz="1700" dirty="0" smtClean="0"/>
              <a:t>kvalitatīvos rādītājus</a:t>
            </a:r>
          </a:p>
          <a:p>
            <a:pPr marL="285750" lvl="0" indent="-285750">
              <a:buFontTx/>
              <a:buChar char="-"/>
            </a:pPr>
            <a:r>
              <a:rPr lang="lv-LV" sz="1700" dirty="0" smtClean="0"/>
              <a:t>optimālo BUP nodrošināšanas </a:t>
            </a:r>
            <a:r>
              <a:rPr lang="lv-LV" sz="1700" dirty="0"/>
              <a:t>veidu katram atsevišķam </a:t>
            </a:r>
            <a:r>
              <a:rPr lang="lv-LV" sz="1700" dirty="0" smtClean="0"/>
              <a:t>darbiniekam (darbinieka </a:t>
            </a:r>
            <a:r>
              <a:rPr lang="lv-LV" sz="1700" dirty="0"/>
              <a:t>mājās, darbavietā, citā </a:t>
            </a:r>
            <a:r>
              <a:rPr lang="lv-LV" sz="1700" dirty="0" smtClean="0"/>
              <a:t>vietā)</a:t>
            </a:r>
          </a:p>
          <a:p>
            <a:pPr marL="285750" lvl="0" indent="-285750">
              <a:buFontTx/>
              <a:buChar char="-"/>
            </a:pPr>
            <a:r>
              <a:rPr lang="lv-LV" sz="1700" dirty="0" smtClean="0"/>
              <a:t>iesaistīto </a:t>
            </a:r>
            <a:r>
              <a:rPr lang="lv-LV" sz="1700" dirty="0"/>
              <a:t>pušu intereses un </a:t>
            </a:r>
            <a:r>
              <a:rPr lang="lv-LV" sz="1700" dirty="0" smtClean="0"/>
              <a:t>iespējas</a:t>
            </a:r>
            <a:r>
              <a:rPr lang="lv-LV" sz="1700" dirty="0"/>
              <a:t> (</a:t>
            </a:r>
            <a:r>
              <a:rPr lang="lv-LV" sz="1700" dirty="0" smtClean="0"/>
              <a:t>pašvaldības un uzņēmuma iespējas </a:t>
            </a:r>
            <a:r>
              <a:rPr lang="lv-LV" sz="1700" dirty="0"/>
              <a:t>un vēlmi piedalīties ar </a:t>
            </a:r>
            <a:r>
              <a:rPr lang="lv-LV" sz="1700" dirty="0" smtClean="0"/>
              <a:t>līdzfinansējumu un līdzfinansējuma apjomu)</a:t>
            </a:r>
          </a:p>
          <a:p>
            <a:pPr lvl="0"/>
            <a:endParaRPr lang="lv-LV" sz="17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lv-LV" b="1" u="sng" dirty="0">
                <a:solidFill>
                  <a:schemeClr val="bg1"/>
                </a:solidFill>
              </a:rPr>
              <a:t>e</a:t>
            </a:r>
            <a:r>
              <a:rPr lang="lv-LV" b="1" u="sng" dirty="0" smtClean="0">
                <a:solidFill>
                  <a:schemeClr val="bg1"/>
                </a:solidFill>
              </a:rPr>
              <a:t>ksperimentālo un </a:t>
            </a:r>
            <a:r>
              <a:rPr lang="lv-LV" b="1" u="sng" dirty="0">
                <a:solidFill>
                  <a:schemeClr val="bg1"/>
                </a:solidFill>
              </a:rPr>
              <a:t>kontroles grupu nodrošinošie uzņēmumi aizpilda pētījuma anketas un sniedz informāciju par darbiniekiem, kuri atbilst </a:t>
            </a:r>
            <a:r>
              <a:rPr lang="lv-LV" b="1" u="sng" dirty="0" smtClean="0">
                <a:solidFill>
                  <a:schemeClr val="bg1"/>
                </a:solidFill>
              </a:rPr>
              <a:t>šādiem izlases </a:t>
            </a:r>
            <a:r>
              <a:rPr lang="lv-LV" b="1" u="sng" dirty="0">
                <a:solidFill>
                  <a:schemeClr val="bg1"/>
                </a:solidFill>
              </a:rPr>
              <a:t>nosacījumiem</a:t>
            </a:r>
            <a:r>
              <a:rPr lang="lv-LV" b="1" dirty="0">
                <a:solidFill>
                  <a:schemeClr val="bg1"/>
                </a:solidFill>
              </a:rPr>
              <a:t>:</a:t>
            </a:r>
          </a:p>
          <a:p>
            <a:pPr marL="285750" lvl="0" indent="-285750">
              <a:buFontTx/>
              <a:buChar char="-"/>
            </a:pPr>
            <a:r>
              <a:rPr lang="lv-LV" sz="1700" dirty="0" smtClean="0"/>
              <a:t>vismaz </a:t>
            </a:r>
            <a:r>
              <a:rPr lang="lv-LV" sz="1700" dirty="0"/>
              <a:t>viens bērns vecumā </a:t>
            </a:r>
            <a:r>
              <a:rPr lang="lv-LV" sz="1700" dirty="0" smtClean="0"/>
              <a:t>līdz </a:t>
            </a:r>
            <a:r>
              <a:rPr lang="lv-LV" sz="1700" dirty="0"/>
              <a:t>7 </a:t>
            </a:r>
            <a:r>
              <a:rPr lang="lv-LV" sz="1700" dirty="0" smtClean="0"/>
              <a:t>gadiem</a:t>
            </a:r>
          </a:p>
          <a:p>
            <a:pPr marL="285750" lvl="0" indent="-285750">
              <a:buFontTx/>
              <a:buChar char="-"/>
            </a:pPr>
            <a:r>
              <a:rPr lang="lv-LV" sz="1700" dirty="0" smtClean="0"/>
              <a:t>nestandarta </a:t>
            </a:r>
            <a:r>
              <a:rPr lang="lv-LV" sz="1700" dirty="0"/>
              <a:t>darbalaiks vismaz reizi </a:t>
            </a:r>
            <a:r>
              <a:rPr lang="lv-LV" sz="1700" dirty="0" smtClean="0"/>
              <a:t>nedēļā / divās nedēļās</a:t>
            </a:r>
          </a:p>
          <a:p>
            <a:pPr marL="285750" lvl="0" indent="-285750">
              <a:buFontTx/>
              <a:buChar char="-"/>
            </a:pPr>
            <a:r>
              <a:rPr lang="lv-LV" altLang="lv-LV" sz="1700" dirty="0" smtClean="0"/>
              <a:t>papildu mērķgrupas: 1) vientuļie vecāki</a:t>
            </a:r>
            <a:r>
              <a:rPr lang="en-US" altLang="lv-LV" sz="1700" dirty="0" smtClean="0"/>
              <a:t> / </a:t>
            </a:r>
            <a:r>
              <a:rPr lang="en-US" altLang="lv-LV" sz="1700" dirty="0" err="1" smtClean="0"/>
              <a:t>daudzb</a:t>
            </a:r>
            <a:r>
              <a:rPr lang="lv-LV" altLang="lv-LV" sz="1700" dirty="0" smtClean="0"/>
              <a:t>ērnu ģimenes ar bērniem 2) vecāki ar bērniem invalīdiem 3) abi vecāki strādā nestandarta darba laiku t.i. kuriem sarežģītāk saskaņot darba un ģimenes dzīvi </a:t>
            </a:r>
          </a:p>
          <a:p>
            <a:pPr lvl="0"/>
            <a:endParaRPr lang="lv-LV" altLang="lv-LV" sz="17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lv-LV" b="1" u="sng" dirty="0" smtClean="0">
                <a:solidFill>
                  <a:schemeClr val="bg1"/>
                </a:solidFill>
              </a:rPr>
              <a:t>darbiniekiem tiek lūgts regulāri aizpildīt anketas (4-5 reizes) + viena </a:t>
            </a:r>
            <a:r>
              <a:rPr lang="lv-LV" b="1" u="sng" dirty="0" err="1" smtClean="0">
                <a:solidFill>
                  <a:schemeClr val="bg1"/>
                </a:solidFill>
              </a:rPr>
              <a:t>fokus-grupas</a:t>
            </a:r>
            <a:r>
              <a:rPr lang="lv-LV" b="1" u="sng" dirty="0" smtClean="0">
                <a:solidFill>
                  <a:schemeClr val="bg1"/>
                </a:solidFill>
              </a:rPr>
              <a:t> diskusija:</a:t>
            </a:r>
          </a:p>
          <a:p>
            <a:pPr marL="285750" indent="-285750">
              <a:buFontTx/>
              <a:buChar char="-"/>
            </a:pPr>
            <a:r>
              <a:rPr lang="lv-LV" sz="1700" dirty="0" smtClean="0"/>
              <a:t>anketas </a:t>
            </a:r>
            <a:r>
              <a:rPr lang="lv-LV" sz="1700" dirty="0"/>
              <a:t>aizpilda </a:t>
            </a:r>
            <a:r>
              <a:rPr lang="lv-LV" sz="1700" dirty="0" smtClean="0"/>
              <a:t>visi</a:t>
            </a:r>
            <a:r>
              <a:rPr lang="en-US" sz="1700" dirty="0" smtClean="0"/>
              <a:t> </a:t>
            </a:r>
            <a:r>
              <a:rPr lang="lv-LV" sz="1700" dirty="0" smtClean="0"/>
              <a:t>dalībnieki </a:t>
            </a:r>
            <a:r>
              <a:rPr lang="lv-LV" sz="1700" dirty="0"/>
              <a:t>– </a:t>
            </a:r>
            <a:r>
              <a:rPr lang="lv-LV" sz="1700" dirty="0" smtClean="0"/>
              <a:t>eksperimenta grupas </a:t>
            </a:r>
            <a:r>
              <a:rPr lang="lv-LV" sz="1700" dirty="0"/>
              <a:t>un </a:t>
            </a:r>
            <a:r>
              <a:rPr lang="lv-LV" sz="1700" dirty="0" smtClean="0"/>
              <a:t>kontroles grupas </a:t>
            </a:r>
            <a:r>
              <a:rPr lang="lv-LV" sz="1700" dirty="0"/>
              <a:t>darba devēji un daba </a:t>
            </a:r>
            <a:r>
              <a:rPr lang="lv-LV" sz="1700" dirty="0" smtClean="0"/>
              <a:t>ņēmēji</a:t>
            </a:r>
          </a:p>
          <a:p>
            <a:pPr marL="285750" indent="-285750">
              <a:buFontTx/>
              <a:buChar char="-"/>
            </a:pPr>
            <a:r>
              <a:rPr lang="lv-LV" sz="1700" dirty="0" smtClean="0"/>
              <a:t>anketas </a:t>
            </a:r>
            <a:r>
              <a:rPr lang="lv-LV" sz="1700" dirty="0"/>
              <a:t>tiek aizpildītas vairākkārt – </a:t>
            </a:r>
            <a:r>
              <a:rPr lang="lv-LV" sz="1700" dirty="0" smtClean="0"/>
              <a:t>intervencei </a:t>
            </a:r>
            <a:r>
              <a:rPr lang="lv-LV" sz="1700" dirty="0"/>
              <a:t>iesākoties, </a:t>
            </a:r>
            <a:r>
              <a:rPr lang="en-US" sz="1700" dirty="0" smtClean="0"/>
              <a:t>BUP  </a:t>
            </a:r>
            <a:r>
              <a:rPr lang="lv-LV" sz="1700" dirty="0" smtClean="0"/>
              <a:t>saņemšanas gaitā </a:t>
            </a:r>
            <a:r>
              <a:rPr lang="lv-LV" sz="1700" dirty="0"/>
              <a:t>un tā </a:t>
            </a:r>
            <a:r>
              <a:rPr lang="lv-LV" sz="1700" dirty="0" smtClean="0"/>
              <a:t>noslēgumā</a:t>
            </a:r>
          </a:p>
          <a:p>
            <a:endParaRPr lang="lv-LV" sz="17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lv-LV" b="1" u="sng" dirty="0" smtClean="0">
                <a:solidFill>
                  <a:schemeClr val="bg1"/>
                </a:solidFill>
              </a:rPr>
              <a:t>ja darbinieks un </a:t>
            </a:r>
            <a:r>
              <a:rPr lang="lv-LV" b="1" u="sng" dirty="0">
                <a:solidFill>
                  <a:schemeClr val="bg1"/>
                </a:solidFill>
              </a:rPr>
              <a:t>uzņēmums </a:t>
            </a:r>
            <a:r>
              <a:rPr lang="lv-LV" b="1" u="sng" dirty="0" smtClean="0">
                <a:solidFill>
                  <a:schemeClr val="bg1"/>
                </a:solidFill>
              </a:rPr>
              <a:t>piekrīt </a:t>
            </a:r>
            <a:r>
              <a:rPr lang="lv-LV" b="1" u="sng" dirty="0">
                <a:solidFill>
                  <a:schemeClr val="bg1"/>
                </a:solidFill>
              </a:rPr>
              <a:t>aktīvai dalībai </a:t>
            </a:r>
            <a:r>
              <a:rPr lang="lv-LV" b="1" u="sng" dirty="0" smtClean="0">
                <a:solidFill>
                  <a:schemeClr val="bg1"/>
                </a:solidFill>
              </a:rPr>
              <a:t>, darbiniekam </a:t>
            </a:r>
            <a:r>
              <a:rPr lang="lv-LV" b="1" u="sng" dirty="0">
                <a:solidFill>
                  <a:schemeClr val="bg1"/>
                </a:solidFill>
              </a:rPr>
              <a:t>tiek </a:t>
            </a:r>
            <a:r>
              <a:rPr lang="lv-LV" b="1" u="sng" dirty="0" smtClean="0">
                <a:solidFill>
                  <a:schemeClr val="bg1"/>
                </a:solidFill>
              </a:rPr>
              <a:t>izsniegts BUP kupons un nodrošināts BUP:</a:t>
            </a:r>
          </a:p>
          <a:p>
            <a:pPr marL="285750" indent="-285750">
              <a:buFontTx/>
              <a:buChar char="-"/>
            </a:pPr>
            <a:r>
              <a:rPr lang="lv-LV" sz="1700" dirty="0" smtClean="0"/>
              <a:t>eksperimenta </a:t>
            </a:r>
            <a:r>
              <a:rPr lang="lv-LV" sz="1700" dirty="0"/>
              <a:t>grupas dalībnieki saņem bērnu aprūpes </a:t>
            </a:r>
            <a:r>
              <a:rPr lang="lv-LV" sz="1700" dirty="0" smtClean="0"/>
              <a:t>pakalpojumus</a:t>
            </a:r>
          </a:p>
          <a:p>
            <a:pPr marL="285750" indent="-285750">
              <a:buFontTx/>
              <a:buChar char="-"/>
            </a:pPr>
            <a:r>
              <a:rPr lang="lv-LV" sz="1700" dirty="0" smtClean="0"/>
              <a:t>tā </a:t>
            </a:r>
            <a:r>
              <a:rPr lang="lv-LV" sz="1700" dirty="0"/>
              <a:t>kā šie pakalpojumi var tikt pārtraukti nākamajās </a:t>
            </a:r>
            <a:r>
              <a:rPr lang="lv-LV" sz="1700" dirty="0" smtClean="0"/>
              <a:t>intervences fāzēs </a:t>
            </a:r>
            <a:r>
              <a:rPr lang="lv-LV" sz="1700" dirty="0"/>
              <a:t>vai pēc </a:t>
            </a:r>
            <a:r>
              <a:rPr lang="lv-LV" sz="1700" dirty="0" smtClean="0"/>
              <a:t>intervences, </a:t>
            </a:r>
            <a:r>
              <a:rPr lang="lv-LV" sz="1700" dirty="0"/>
              <a:t>dalībniekiem sākumā jābūt informētiem par </a:t>
            </a:r>
            <a:r>
              <a:rPr lang="lv-LV" sz="1700" dirty="0" smtClean="0"/>
              <a:t>BUP nodrošināšanas nosacījumiem</a:t>
            </a:r>
            <a:endParaRPr lang="lv-LV" sz="1700" dirty="0"/>
          </a:p>
        </p:txBody>
      </p:sp>
    </p:spTree>
    <p:extLst>
      <p:ext uri="{BB962C8B-B14F-4D97-AF65-F5344CB8AC3E}">
        <p14:creationId xmlns:p14="http://schemas.microsoft.com/office/powerpoint/2010/main" val="25979886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54943" y="157818"/>
            <a:ext cx="7537993" cy="488953"/>
          </a:xfrm>
        </p:spPr>
        <p:txBody>
          <a:bodyPr>
            <a:normAutofit/>
          </a:bodyPr>
          <a:lstStyle/>
          <a:p>
            <a:r>
              <a:rPr lang="lv-LV" dirty="0" smtClean="0"/>
              <a:t>Eksperimenta izlases uzņēmumu ieguvumi </a:t>
            </a:r>
            <a:endParaRPr lang="lv-LV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789" y="699796"/>
            <a:ext cx="11887200" cy="5804035"/>
          </a:xfrm>
          <a:solidFill>
            <a:schemeClr val="accent1"/>
          </a:solidFill>
        </p:spPr>
        <p:txBody>
          <a:bodyPr>
            <a:noAutofit/>
          </a:bodyPr>
          <a:lstStyle/>
          <a:p>
            <a:pPr lvl="0" algn="ctr"/>
            <a:r>
              <a:rPr lang="lv-LV" b="1" u="sng" dirty="0">
                <a:solidFill>
                  <a:srgbClr val="C00000"/>
                </a:solidFill>
              </a:rPr>
              <a:t>Faktiskie </a:t>
            </a:r>
            <a:r>
              <a:rPr lang="lv-LV" b="1" u="sng" dirty="0" smtClean="0">
                <a:solidFill>
                  <a:srgbClr val="C00000"/>
                </a:solidFill>
              </a:rPr>
              <a:t>ieguvumi</a:t>
            </a:r>
          </a:p>
          <a:p>
            <a:pPr lvl="0" algn="ctr"/>
            <a:endParaRPr lang="lv-LV" b="1" u="sng" dirty="0">
              <a:solidFill>
                <a:srgbClr val="C00000"/>
              </a:solidFill>
            </a:endParaRPr>
          </a:p>
          <a:p>
            <a:pPr marL="342900" indent="-342900">
              <a:buFontTx/>
              <a:buChar char="-"/>
            </a:pPr>
            <a:r>
              <a:rPr lang="lv-LV" b="1" dirty="0">
                <a:solidFill>
                  <a:schemeClr val="bg1"/>
                </a:solidFill>
              </a:rPr>
              <a:t>subsidētā BUP nodrošināšana saviem darbiniekiem no projekta līdzekļiem - labs pamats BUP pastāvīgai ieviešanai </a:t>
            </a:r>
            <a:endParaRPr lang="lv-LV" b="1" dirty="0" smtClean="0">
              <a:solidFill>
                <a:schemeClr val="bg1"/>
              </a:solidFill>
            </a:endParaRP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lv-LV" dirty="0" smtClean="0">
                <a:solidFill>
                  <a:schemeClr val="bg1"/>
                </a:solidFill>
              </a:rPr>
              <a:t>veicina lojalitāti un piesaisti darba devējam</a:t>
            </a: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lv-LV" dirty="0" smtClean="0">
                <a:solidFill>
                  <a:schemeClr val="bg1"/>
                </a:solidFill>
              </a:rPr>
              <a:t>paaugstina </a:t>
            </a:r>
            <a:r>
              <a:rPr lang="lv-LV" dirty="0">
                <a:solidFill>
                  <a:schemeClr val="bg1"/>
                </a:solidFill>
              </a:rPr>
              <a:t>darbinieku un investoru interesi par uzņēmumu</a:t>
            </a: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lv-LV" dirty="0">
                <a:solidFill>
                  <a:schemeClr val="bg1"/>
                </a:solidFill>
              </a:rPr>
              <a:t>sekmē uzņēmuma </a:t>
            </a:r>
            <a:r>
              <a:rPr lang="lv-LV" dirty="0" smtClean="0">
                <a:solidFill>
                  <a:schemeClr val="bg1"/>
                </a:solidFill>
              </a:rPr>
              <a:t>reputāciju</a:t>
            </a: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lv-LV" dirty="0">
                <a:solidFill>
                  <a:schemeClr val="bg1"/>
                </a:solidFill>
              </a:rPr>
              <a:t>m</a:t>
            </a:r>
            <a:r>
              <a:rPr lang="lv-LV" dirty="0" smtClean="0">
                <a:solidFill>
                  <a:schemeClr val="bg1"/>
                </a:solidFill>
              </a:rPr>
              <a:t>azākie izdevumi nodokļiem, ieviešot jaunu atbalsta formu </a:t>
            </a:r>
            <a:endParaRPr lang="lv-LV" dirty="0">
              <a:solidFill>
                <a:schemeClr val="bg1"/>
              </a:solidFill>
            </a:endParaRPr>
          </a:p>
          <a:p>
            <a:r>
              <a:rPr lang="lv-LV" dirty="0">
                <a:solidFill>
                  <a:schemeClr val="bg1"/>
                </a:solidFill>
              </a:rPr>
              <a:t>-   </a:t>
            </a:r>
            <a:r>
              <a:rPr lang="lv-LV" b="1" dirty="0">
                <a:solidFill>
                  <a:schemeClr val="bg1"/>
                </a:solidFill>
              </a:rPr>
              <a:t>publicitāte un uzņēmuma pozitīvā tēla veidošana sabiedrībā </a:t>
            </a:r>
            <a:endParaRPr lang="lv-LV" dirty="0">
              <a:solidFill>
                <a:schemeClr val="bg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lv-LV" dirty="0">
                <a:solidFill>
                  <a:schemeClr val="bg1"/>
                </a:solidFill>
              </a:rPr>
              <a:t>uzņēmuma sociālā reklāma un SA projekta ietvaros </a:t>
            </a:r>
          </a:p>
          <a:p>
            <a:pPr marL="342900" indent="-342900">
              <a:buFontTx/>
              <a:buChar char="-"/>
            </a:pPr>
            <a:r>
              <a:rPr lang="lv-LV" b="1" dirty="0">
                <a:solidFill>
                  <a:schemeClr val="bg1"/>
                </a:solidFill>
              </a:rPr>
              <a:t>rezultātu integrācija un publicitāte Ilgtspējas indeksā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lv-LV" dirty="0">
                <a:solidFill>
                  <a:schemeClr val="bg1"/>
                </a:solidFill>
              </a:rPr>
              <a:t>atlasītiem uzņēmumiem būs iespēja iegūt Ģimenei draudzīgā komersanta statusu</a:t>
            </a:r>
            <a:endParaRPr lang="lv-LV" b="1" dirty="0">
              <a:solidFill>
                <a:schemeClr val="bg1"/>
              </a:solidFill>
            </a:endParaRPr>
          </a:p>
          <a:p>
            <a:pPr marL="342900" lvl="0" indent="-342900">
              <a:buFontTx/>
              <a:buChar char="-"/>
            </a:pPr>
            <a:r>
              <a:rPr lang="lv-LV" b="1" dirty="0">
                <a:solidFill>
                  <a:schemeClr val="bg1"/>
                </a:solidFill>
              </a:rPr>
              <a:t>ekspertu konsultācijas cilvēkresursu, darba procesa organizācijas un optimizācijas jautājumos, </a:t>
            </a:r>
            <a:r>
              <a:rPr lang="lv-LV" dirty="0">
                <a:solidFill>
                  <a:schemeClr val="bg1"/>
                </a:solidFill>
              </a:rPr>
              <a:t>t.sk. </a:t>
            </a:r>
            <a:r>
              <a:rPr lang="lv-LV" altLang="lv-LV" dirty="0">
                <a:solidFill>
                  <a:schemeClr val="bg1"/>
                </a:solidFill>
              </a:rPr>
              <a:t>par darba un ģimenes dzīves saskaņošanas </a:t>
            </a:r>
            <a:r>
              <a:rPr lang="lv-LV" altLang="lv-LV" dirty="0" smtClean="0">
                <a:solidFill>
                  <a:schemeClr val="bg1"/>
                </a:solidFill>
              </a:rPr>
              <a:t>pasākumiem</a:t>
            </a:r>
            <a:endParaRPr lang="vi-VN" sz="1900" dirty="0" smtClean="0">
              <a:solidFill>
                <a:schemeClr val="bg1"/>
              </a:solidFill>
              <a:latin typeface="Calibri" pitchFamily="34" charset="0"/>
            </a:endParaRPr>
          </a:p>
          <a:p>
            <a:endParaRPr lang="lv-LV" sz="1900" b="1" dirty="0" smtClean="0">
              <a:latin typeface="+mn-lt"/>
            </a:endParaRPr>
          </a:p>
          <a:p>
            <a:endParaRPr lang="lv-LV" sz="1900" b="1" dirty="0" smtClean="0">
              <a:latin typeface="+mn-lt"/>
            </a:endParaRPr>
          </a:p>
          <a:p>
            <a:endParaRPr lang="lv-LV" sz="1800" dirty="0" smtClean="0">
              <a:solidFill>
                <a:schemeClr val="bg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8538186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54943" y="157818"/>
            <a:ext cx="7537993" cy="488953"/>
          </a:xfrm>
        </p:spPr>
        <p:txBody>
          <a:bodyPr>
            <a:normAutofit/>
          </a:bodyPr>
          <a:lstStyle/>
          <a:p>
            <a:r>
              <a:rPr lang="lv-LV" dirty="0" smtClean="0"/>
              <a:t>Eksperimenta izlases uzņēmumu ieguvumi </a:t>
            </a:r>
            <a:endParaRPr lang="lv-LV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789" y="869795"/>
            <a:ext cx="11887200" cy="5634036"/>
          </a:xfrm>
          <a:solidFill>
            <a:schemeClr val="accent1"/>
          </a:solidFill>
        </p:spPr>
        <p:txBody>
          <a:bodyPr>
            <a:noAutofit/>
          </a:bodyPr>
          <a:lstStyle/>
          <a:p>
            <a:pPr algn="ctr"/>
            <a:endParaRPr lang="lt-LT" b="1" dirty="0" smtClean="0">
              <a:solidFill>
                <a:srgbClr val="C00000"/>
              </a:solidFill>
              <a:latin typeface="+mn-lt"/>
            </a:endParaRPr>
          </a:p>
          <a:p>
            <a:pPr algn="ctr"/>
            <a:r>
              <a:rPr lang="lt-LT" b="1" dirty="0" smtClean="0">
                <a:solidFill>
                  <a:srgbClr val="C00000"/>
                </a:solidFill>
                <a:latin typeface="+mn-lt"/>
              </a:rPr>
              <a:t>IZMAKSU MAZINĀŠANA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lt-LT" sz="1900" b="1" dirty="0" smtClean="0">
                <a:solidFill>
                  <a:schemeClr val="bg1"/>
                </a:solidFill>
                <a:latin typeface="+mn-lt"/>
              </a:rPr>
              <a:t>organizācijās reti kad ir aprēķinātas izmaksas, ar ko jārēķinās darbinieku </a:t>
            </a:r>
            <a:r>
              <a:rPr lang="lv-LV" sz="1900" b="1" dirty="0" smtClean="0">
                <a:solidFill>
                  <a:schemeClr val="bg1"/>
                </a:solidFill>
                <a:latin typeface="+mn-lt"/>
              </a:rPr>
              <a:t>mainības, biežu slimības atvaļinājumu, ilgstošas prombūtnes, darba kavēšanas vai neapmierinātības ar darbu dēļ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lv-LV" sz="1900" b="1" dirty="0" smtClean="0">
                <a:solidFill>
                  <a:srgbClr val="C00000"/>
                </a:solidFill>
                <a:latin typeface="+mn-lt"/>
              </a:rPr>
              <a:t>pētījuma ietvaros būs iespējams iegūt </a:t>
            </a:r>
            <a:r>
              <a:rPr lang="lt-LT" sz="1900" b="1" dirty="0" smtClean="0">
                <a:solidFill>
                  <a:srgbClr val="C00000"/>
                </a:solidFill>
                <a:latin typeface="+mn-lt"/>
              </a:rPr>
              <a:t>aprēķinus par izmaksu dinamiku vairākās pozīcijās, finansiālu ieguvumu un iniciatīvas rentabilitāti, salīdzinot eksperimenta un kontroles grupu uzņēmumus</a:t>
            </a:r>
          </a:p>
          <a:p>
            <a:pPr marL="342900" indent="-342900" algn="just">
              <a:buFont typeface="Arial" pitchFamily="34" charset="0"/>
              <a:buChar char="•"/>
            </a:pPr>
            <a:r>
              <a:rPr lang="vi-VN" sz="1900" dirty="0" smtClean="0">
                <a:solidFill>
                  <a:schemeClr val="bg1"/>
                </a:solidFill>
                <a:latin typeface="Calibri" pitchFamily="34" charset="0"/>
              </a:rPr>
              <a:t>ārvalstīs veikto pētījumu rezultāti („Reassessing the Family-Friendly workplace: trends and influences in Britain, 1998-2004”, 2007)</a:t>
            </a:r>
            <a:r>
              <a:rPr lang="lv-LV" sz="1900" dirty="0" smtClean="0">
                <a:solidFill>
                  <a:schemeClr val="bg1"/>
                </a:solidFill>
                <a:latin typeface="Calibri" pitchFamily="34" charset="0"/>
              </a:rPr>
              <a:t> liecina, ka  ģ</a:t>
            </a:r>
            <a:r>
              <a:rPr lang="vi-VN" sz="1900" dirty="0" smtClean="0">
                <a:solidFill>
                  <a:schemeClr val="bg1"/>
                </a:solidFill>
                <a:latin typeface="Calibri" pitchFamily="34" charset="0"/>
              </a:rPr>
              <a:t>imenei draudzīgu iniciatīvu ieviešana ir veids, kā organizācij</a:t>
            </a:r>
            <a:r>
              <a:rPr lang="lv-LV" sz="1900" dirty="0" smtClean="0">
                <a:solidFill>
                  <a:schemeClr val="bg1"/>
                </a:solidFill>
                <a:latin typeface="Calibri" pitchFamily="34" charset="0"/>
              </a:rPr>
              <a:t>as var</a:t>
            </a:r>
            <a:r>
              <a:rPr lang="vi-VN" sz="1900" dirty="0" smtClean="0">
                <a:solidFill>
                  <a:schemeClr val="bg1"/>
                </a:solidFill>
                <a:latin typeface="Calibri" pitchFamily="34" charset="0"/>
              </a:rPr>
              <a:t> samazināt ar nodarbinātību</a:t>
            </a:r>
            <a:r>
              <a:rPr lang="lv-LV" sz="1900" dirty="0" smtClean="0">
                <a:solidFill>
                  <a:schemeClr val="bg1"/>
                </a:solidFill>
                <a:latin typeface="Calibri" pitchFamily="34" charset="0"/>
              </a:rPr>
              <a:t> </a:t>
            </a:r>
            <a:r>
              <a:rPr lang="vi-VN" sz="1900" dirty="0" smtClean="0">
                <a:solidFill>
                  <a:schemeClr val="bg1"/>
                </a:solidFill>
                <a:latin typeface="Calibri" pitchFamily="34" charset="0"/>
              </a:rPr>
              <a:t>saistītās izmaksas līdz pat 25 %</a:t>
            </a:r>
            <a:endParaRPr lang="lv-LV" sz="1900" dirty="0" smtClean="0">
              <a:solidFill>
                <a:schemeClr val="bg1"/>
              </a:solidFill>
              <a:latin typeface="Calibri" pitchFamily="34" charset="0"/>
            </a:endParaRPr>
          </a:p>
          <a:p>
            <a:pPr marL="342900" indent="-342900" algn="just">
              <a:buFont typeface="Arial" pitchFamily="34" charset="0"/>
              <a:buChar char="•"/>
            </a:pPr>
            <a:endParaRPr lang="lv-LV" sz="1900" dirty="0">
              <a:solidFill>
                <a:schemeClr val="bg1"/>
              </a:solidFill>
              <a:latin typeface="Calibri" pitchFamily="34" charset="0"/>
            </a:endParaRPr>
          </a:p>
          <a:p>
            <a:pPr lvl="0"/>
            <a:r>
              <a:rPr lang="lv-LV" sz="1800" b="1" u="sng" dirty="0">
                <a:solidFill>
                  <a:srgbClr val="C00000"/>
                </a:solidFill>
              </a:rPr>
              <a:t>Potenciālie ieguvumi</a:t>
            </a:r>
            <a:r>
              <a:rPr lang="lv-LV" sz="1800" dirty="0">
                <a:solidFill>
                  <a:srgbClr val="C00000"/>
                </a:solidFill>
              </a:rPr>
              <a:t> (tiks mērīti eksperimenta laikā)</a:t>
            </a:r>
            <a:endParaRPr lang="lv-LV" sz="1800" b="1" u="sng" dirty="0">
              <a:solidFill>
                <a:srgbClr val="C00000"/>
              </a:solidFill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lv-LV" sz="1800" b="1" dirty="0">
                <a:solidFill>
                  <a:schemeClr val="bg1"/>
                </a:solidFill>
              </a:rPr>
              <a:t>mazākās izmaksas, lielākā produktivitāte</a:t>
            </a:r>
          </a:p>
          <a:p>
            <a:pPr lvl="0"/>
            <a:r>
              <a:rPr lang="lv-LV" sz="1800" dirty="0">
                <a:solidFill>
                  <a:schemeClr val="bg1"/>
                </a:solidFill>
              </a:rPr>
              <a:t>- personāla mainības (darba attiecību pārtraukšanas gadījumu) samazinājums</a:t>
            </a:r>
          </a:p>
          <a:p>
            <a:pPr lvl="0"/>
            <a:r>
              <a:rPr lang="lv-LV" sz="1800" dirty="0">
                <a:solidFill>
                  <a:schemeClr val="bg1"/>
                </a:solidFill>
              </a:rPr>
              <a:t>- darbinieku pārejošās darbnespējas gadījumu samazinājums </a:t>
            </a:r>
          </a:p>
          <a:p>
            <a:pPr lvl="0"/>
            <a:r>
              <a:rPr lang="lv-LV" sz="1800" dirty="0">
                <a:solidFill>
                  <a:schemeClr val="bg1"/>
                </a:solidFill>
              </a:rPr>
              <a:t>- citu darba rezultatīvo rādītāju uzlabojums </a:t>
            </a:r>
          </a:p>
          <a:p>
            <a:pPr algn="just"/>
            <a:endParaRPr lang="vi-VN" sz="1900" dirty="0" smtClean="0">
              <a:solidFill>
                <a:schemeClr val="bg1"/>
              </a:solidFill>
              <a:latin typeface="Calibri" pitchFamily="34" charset="0"/>
            </a:endParaRPr>
          </a:p>
          <a:p>
            <a:endParaRPr lang="lv-LV" sz="1900" b="1" dirty="0" smtClean="0">
              <a:latin typeface="+mn-lt"/>
            </a:endParaRPr>
          </a:p>
          <a:p>
            <a:endParaRPr lang="lv-LV" sz="1900" b="1" dirty="0" smtClean="0">
              <a:latin typeface="+mn-lt"/>
            </a:endParaRPr>
          </a:p>
          <a:p>
            <a:endParaRPr lang="lv-LV" sz="1800" dirty="0" smtClean="0">
              <a:solidFill>
                <a:schemeClr val="bg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0685221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54400" y="381000"/>
            <a:ext cx="8128000" cy="589156"/>
          </a:xfrm>
          <a:solidFill>
            <a:schemeClr val="accent1"/>
          </a:solidFill>
        </p:spPr>
        <p:txBody>
          <a:bodyPr/>
          <a:lstStyle/>
          <a:p>
            <a:pPr algn="ctr"/>
            <a:r>
              <a:rPr lang="lv-LV" dirty="0" smtClean="0"/>
              <a:t>Kontroles izlases uzņēmumu ieguvumi</a:t>
            </a:r>
            <a:endParaRPr lang="lv-LV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82799" y="1588479"/>
            <a:ext cx="9312031" cy="4373573"/>
          </a:xfrm>
          <a:solidFill>
            <a:schemeClr val="bg2"/>
          </a:solidFill>
        </p:spPr>
        <p:txBody>
          <a:bodyPr>
            <a:no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lv-LV" sz="2200" b="1" dirty="0" smtClean="0"/>
              <a:t>publicitāte un uzņēmuma pozitīvā tēla veidošana sabiedrībā </a:t>
            </a:r>
            <a:endParaRPr lang="lv-LV" sz="22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lv-LV" sz="2200" dirty="0" smtClean="0"/>
              <a:t>uzņēmuma sociālā reklāma un SA projekta ietvaros 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lv-LV" sz="2200" b="1" dirty="0" smtClean="0"/>
              <a:t>ekspertu konsultācijas cilvēkresursu, darba procesa organizācijas un optimizācijas jautājumos, </a:t>
            </a:r>
            <a:r>
              <a:rPr lang="lv-LV" sz="2200" dirty="0" smtClean="0"/>
              <a:t>t.sk. </a:t>
            </a:r>
            <a:r>
              <a:rPr lang="lv-LV" altLang="lv-LV" sz="2200" dirty="0" smtClean="0"/>
              <a:t>par darba un ģimenes dzīves saskaņošanas pasākumiem</a:t>
            </a: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lv-LV" altLang="lv-LV" sz="2200" b="1" dirty="0" smtClean="0"/>
              <a:t>zināšanās par savu darbinieku vēlmēm un preferencēm attiecībā uz darba laiku un darba un ģimenes dzīves saskaņošanu</a:t>
            </a: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lv-LV" altLang="lv-LV" sz="2200" b="1" dirty="0" smtClean="0"/>
              <a:t>modeļa piedāvājums pašregulācijas praksei</a:t>
            </a: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lv-LV" altLang="lv-LV" sz="2200" b="1" dirty="0" smtClean="0"/>
              <a:t>papildu stimuli darbiniekiem par dalību pētījumā</a:t>
            </a:r>
          </a:p>
          <a:p>
            <a:endParaRPr lang="lv-LV" sz="2200" dirty="0"/>
          </a:p>
        </p:txBody>
      </p:sp>
    </p:spTree>
    <p:extLst>
      <p:ext uri="{BB962C8B-B14F-4D97-AF65-F5344CB8AC3E}">
        <p14:creationId xmlns:p14="http://schemas.microsoft.com/office/powerpoint/2010/main" val="3140643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 smtClean="0"/>
              <a:t>Elastīgā BUP izmaksu pozīcijas</a:t>
            </a:r>
            <a:endParaRPr lang="lv-LV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94078021"/>
              </p:ext>
            </p:extLst>
          </p:nvPr>
        </p:nvGraphicFramePr>
        <p:xfrm>
          <a:off x="1078522" y="1670538"/>
          <a:ext cx="9437078" cy="3926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18539"/>
                <a:gridCol w="4718539"/>
              </a:tblGrid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lv-LV" dirty="0" smtClean="0"/>
                        <a:t>Pozīcija </a:t>
                      </a:r>
                      <a:endParaRPr lang="lv-L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lv-LV" dirty="0" smtClean="0"/>
                        <a:t>Izmaksas,</a:t>
                      </a:r>
                      <a:r>
                        <a:rPr lang="lv-LV" baseline="0" dirty="0" smtClean="0"/>
                        <a:t> </a:t>
                      </a:r>
                      <a:r>
                        <a:rPr lang="lv-LV" dirty="0" smtClean="0"/>
                        <a:t>EUR</a:t>
                      </a:r>
                      <a:endParaRPr lang="lv-LV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lv-LV" dirty="0" smtClean="0"/>
                        <a:t>BUPS stundas likme</a:t>
                      </a:r>
                      <a:endParaRPr lang="lv-L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lv-LV" dirty="0" smtClean="0"/>
                        <a:t>4.4</a:t>
                      </a:r>
                      <a:endParaRPr lang="lv-LV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lv-LV" dirty="0" smtClean="0"/>
                        <a:t>BUP</a:t>
                      </a:r>
                      <a:r>
                        <a:rPr lang="lv-LV" baseline="0" dirty="0" smtClean="0"/>
                        <a:t> stundu skaits mēnesī uz vienu līgumu</a:t>
                      </a:r>
                      <a:endParaRPr lang="lv-L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lv-LV" dirty="0" smtClean="0"/>
                        <a:t>80</a:t>
                      </a:r>
                      <a:endParaRPr lang="lv-LV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lv-LV" dirty="0" smtClean="0"/>
                        <a:t>BUPS likme mēnesī </a:t>
                      </a:r>
                      <a:endParaRPr lang="lv-L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lv-LV" dirty="0" smtClean="0"/>
                        <a:t>352</a:t>
                      </a:r>
                      <a:endParaRPr lang="lv-LV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lv-LV" dirty="0" smtClean="0"/>
                        <a:t>BUPS (fiziskās</a:t>
                      </a:r>
                      <a:r>
                        <a:rPr lang="lv-LV" baseline="0" dirty="0" smtClean="0"/>
                        <a:t> personas)</a:t>
                      </a:r>
                      <a:r>
                        <a:rPr lang="lv-LV" dirty="0" smtClean="0"/>
                        <a:t> maksimāls atalgojums (2 līgumi)</a:t>
                      </a:r>
                      <a:endParaRPr lang="lv-L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lv-LV" dirty="0" smtClean="0"/>
                        <a:t>704</a:t>
                      </a:r>
                      <a:endParaRPr lang="lv-LV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lv-LV" dirty="0" smtClean="0"/>
                        <a:t>IIN,</a:t>
                      </a:r>
                      <a:r>
                        <a:rPr lang="lv-LV" baseline="0" dirty="0" smtClean="0"/>
                        <a:t> VSAI nomaksa </a:t>
                      </a:r>
                      <a:endParaRPr lang="lv-L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lv-LV" dirty="0" smtClean="0"/>
                        <a:t>veic pats</a:t>
                      </a:r>
                      <a:r>
                        <a:rPr lang="lv-LV" baseline="0" dirty="0" smtClean="0"/>
                        <a:t> BUPS kā pašnodarbinātais </a:t>
                      </a:r>
                      <a:r>
                        <a:rPr lang="lv-LV" sz="1400" baseline="0" dirty="0" smtClean="0"/>
                        <a:t>(atkarīgs no nodokļu režīma – piem. </a:t>
                      </a:r>
                      <a:r>
                        <a:rPr lang="lv-LV" sz="1400" baseline="0" dirty="0" err="1" smtClean="0"/>
                        <a:t>auklis</a:t>
                      </a:r>
                      <a:r>
                        <a:rPr lang="lv-LV" sz="1400" baseline="0" dirty="0" smtClean="0"/>
                        <a:t> patentmaksas maksātājs maksā 43 EUR mēnesī) </a:t>
                      </a:r>
                      <a:endParaRPr lang="lv-LV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lv-LV" baseline="0" dirty="0" smtClean="0"/>
                        <a:t>Likme mēnesī kolektīvā BUP gadījumā (ja darba ņēmējs / PII iestāde)</a:t>
                      </a:r>
                      <a:endParaRPr lang="lv-L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lv-LV" dirty="0" smtClean="0"/>
                        <a:t>0.5</a:t>
                      </a:r>
                      <a:r>
                        <a:rPr lang="lv-LV" baseline="0" dirty="0" smtClean="0"/>
                        <a:t> likme – 20 stundas nedēļā (352 bruto)</a:t>
                      </a:r>
                      <a:endParaRPr lang="lv-LV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lv-LV" dirty="0" smtClean="0"/>
                        <a:t>nodarbinātības forma </a:t>
                      </a:r>
                      <a:r>
                        <a:rPr lang="lv-LV" baseline="0" dirty="0" smtClean="0"/>
                        <a:t>kolektīvā BUP gadījumā </a:t>
                      </a:r>
                      <a:endParaRPr lang="lv-L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lv-LV" dirty="0" smtClean="0"/>
                        <a:t>piem., uzņēmuma līgums</a:t>
                      </a:r>
                      <a:r>
                        <a:rPr lang="lv-LV" baseline="0" dirty="0" smtClean="0"/>
                        <a:t> (pats maksā nodokļus)</a:t>
                      </a:r>
                      <a:endParaRPr lang="lv-LV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57167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2170113" y="2630488"/>
            <a:ext cx="7772400" cy="908050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38213" rtl="0" eaLnBrk="0" fontAlgn="base" hangingPunct="0">
              <a:spcBef>
                <a:spcPct val="0"/>
              </a:spcBef>
              <a:spcAft>
                <a:spcPct val="0"/>
              </a:spcAft>
              <a:defRPr sz="4500" kern="1200">
                <a:solidFill>
                  <a:schemeClr val="tx1"/>
                </a:solidFill>
                <a:latin typeface="+mj-lt"/>
                <a:ea typeface="MS PGothic" pitchFamily="34" charset="-128"/>
                <a:cs typeface="+mj-cs"/>
              </a:defRPr>
            </a:lvl1pPr>
            <a:lvl2pPr algn="ctr" defTabSz="938213" rtl="0" eaLnBrk="0" fontAlgn="base" hangingPunct="0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algn="ctr" defTabSz="938213" rtl="0" eaLnBrk="0" fontAlgn="base" hangingPunct="0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algn="ctr" defTabSz="938213" rtl="0" eaLnBrk="0" fontAlgn="base" hangingPunct="0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algn="ctr" defTabSz="938213" rtl="0" eaLnBrk="0" fontAlgn="base" hangingPunct="0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algn="ctr" defTabSz="938213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6pPr>
            <a:lvl7pPr marL="914400" algn="ctr" defTabSz="938213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7pPr>
            <a:lvl8pPr marL="1371600" algn="ctr" defTabSz="938213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8pPr>
            <a:lvl9pPr marL="1828800" algn="ctr" defTabSz="938213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fontAlgn="auto" hangingPunct="1">
              <a:spcAft>
                <a:spcPts val="0"/>
              </a:spcAft>
              <a:defRPr/>
            </a:pPr>
            <a:r>
              <a:rPr lang="lv-LV" sz="4400" b="1" i="1" dirty="0">
                <a:solidFill>
                  <a:srgbClr val="008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Calibri" panose="020F0502020204030204" pitchFamily="34" charset="0"/>
              </a:rPr>
              <a:t>Paldies par uzmanību!</a:t>
            </a:r>
          </a:p>
        </p:txBody>
      </p:sp>
      <p:sp>
        <p:nvSpPr>
          <p:cNvPr id="37891" name="Virsraksts 4"/>
          <p:cNvSpPr txBox="1">
            <a:spLocks/>
          </p:cNvSpPr>
          <p:nvPr/>
        </p:nvSpPr>
        <p:spPr bwMode="auto">
          <a:xfrm>
            <a:off x="4624388" y="3538539"/>
            <a:ext cx="3097212" cy="898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lv-LV" altLang="lv-LV" sz="1300" dirty="0">
                <a:solidFill>
                  <a:srgbClr val="005927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Runātāja e-pasts: </a:t>
            </a:r>
            <a:r>
              <a:rPr lang="lv-LV" altLang="lv-LV" sz="1300" dirty="0" err="1">
                <a:solidFill>
                  <a:srgbClr val="005927"/>
                </a:solidFill>
                <a:latin typeface="Tahoma" panose="020B0604030504040204" pitchFamily="34" charset="0"/>
                <a:cs typeface="Tahoma" panose="020B0604030504040204" pitchFamily="34" charset="0"/>
                <a:hlinkClick r:id="rId2"/>
              </a:rPr>
              <a:t>Maksims.Ivanovs@lm.gov.lv</a:t>
            </a:r>
            <a:endParaRPr lang="lv-LV" altLang="lv-LV" sz="1300" dirty="0">
              <a:solidFill>
                <a:srgbClr val="005927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lv-LV" altLang="lv-LV" sz="1300" dirty="0">
                <a:solidFill>
                  <a:srgbClr val="005927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Runātāja telefons: </a:t>
            </a:r>
            <a:r>
              <a:rPr lang="lv-LV" altLang="lv-LV" sz="1300" dirty="0" smtClean="0">
                <a:solidFill>
                  <a:srgbClr val="005927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67782961</a:t>
            </a:r>
            <a:endParaRPr lang="lv-LV" altLang="lv-LV" sz="1300" dirty="0">
              <a:solidFill>
                <a:srgbClr val="005927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7892" name="Rectangle 1"/>
          <p:cNvSpPr>
            <a:spLocks noChangeArrowheads="1"/>
          </p:cNvSpPr>
          <p:nvPr/>
        </p:nvSpPr>
        <p:spPr bwMode="auto">
          <a:xfrm>
            <a:off x="3868738" y="4437063"/>
            <a:ext cx="4608512" cy="2062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lv-LV" altLang="lv-LV" sz="1600" dirty="0" err="1">
                <a:solidFill>
                  <a:srgbClr val="005927"/>
                </a:solidFill>
                <a:latin typeface="Tahoma" panose="020B0604030504040204" pitchFamily="34" charset="0"/>
                <a:cs typeface="Tahoma" panose="020B0604030504040204" pitchFamily="34" charset="0"/>
                <a:hlinkClick r:id="rId3"/>
              </a:rPr>
              <a:t>www.lm.gov.lv</a:t>
            </a:r>
            <a:endParaRPr lang="lv-LV" altLang="lv-LV" sz="1600" dirty="0">
              <a:solidFill>
                <a:srgbClr val="005927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endParaRPr lang="lv-LV" altLang="lv-LV" sz="800" dirty="0">
              <a:solidFill>
                <a:srgbClr val="005927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lv-LV" altLang="lv-LV" sz="1600" dirty="0" err="1">
                <a:solidFill>
                  <a:srgbClr val="005927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Twitter:@Lab_min</a:t>
            </a:r>
            <a:endParaRPr lang="lv-LV" altLang="lv-LV" sz="1600" dirty="0">
              <a:solidFill>
                <a:srgbClr val="005927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lv-LV" altLang="lv-LV" sz="1600" dirty="0">
                <a:solidFill>
                  <a:srgbClr val="005927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https://www.facebook.com/labklajibasministrija</a:t>
            </a:r>
          </a:p>
          <a:p>
            <a:pPr algn="ctr"/>
            <a:endParaRPr lang="lv-LV" altLang="lv-LV" sz="800" dirty="0">
              <a:solidFill>
                <a:srgbClr val="005927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lv-LV" altLang="lv-LV" sz="1600" dirty="0" err="1">
                <a:solidFill>
                  <a:srgbClr val="005927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Flickr.com</a:t>
            </a:r>
            <a:r>
              <a:rPr lang="lv-LV" altLang="lv-LV" sz="1600" dirty="0" smtClean="0">
                <a:solidFill>
                  <a:srgbClr val="005927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: </a:t>
            </a:r>
            <a:r>
              <a:rPr lang="lv-LV" altLang="lv-LV" sz="1600" dirty="0" err="1" smtClean="0">
                <a:solidFill>
                  <a:srgbClr val="005927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Labklajibas_ministrija</a:t>
            </a:r>
            <a:endParaRPr lang="lv-LV" altLang="lv-LV" sz="1600" dirty="0">
              <a:solidFill>
                <a:srgbClr val="005927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endParaRPr lang="lv-LV" altLang="lv-LV" sz="800" dirty="0">
              <a:solidFill>
                <a:srgbClr val="005927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lv-LV" altLang="lv-LV" sz="1600" dirty="0" err="1">
                <a:solidFill>
                  <a:srgbClr val="005927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Youtube.com</a:t>
            </a:r>
            <a:r>
              <a:rPr lang="lv-LV" altLang="lv-LV" sz="1600" dirty="0">
                <a:solidFill>
                  <a:srgbClr val="005927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/</a:t>
            </a:r>
            <a:r>
              <a:rPr lang="lv-LV" altLang="lv-LV" sz="1600" dirty="0" err="1">
                <a:solidFill>
                  <a:srgbClr val="005927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labklajibasministrija</a:t>
            </a:r>
            <a:endParaRPr lang="lv-LV" altLang="lv-LV" sz="1600" dirty="0">
              <a:solidFill>
                <a:srgbClr val="005927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endParaRPr lang="lv-LV" altLang="lv-LV" sz="800" dirty="0">
              <a:solidFill>
                <a:srgbClr val="005927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lv-LV" altLang="lv-LV" sz="1600" dirty="0" err="1">
                <a:solidFill>
                  <a:srgbClr val="005927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Draugiem.lv</a:t>
            </a:r>
            <a:r>
              <a:rPr lang="lv-LV" altLang="lv-LV" sz="1600" dirty="0">
                <a:solidFill>
                  <a:srgbClr val="005927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/</a:t>
            </a:r>
            <a:r>
              <a:rPr lang="lv-LV" altLang="lv-LV" sz="1600" dirty="0" err="1">
                <a:solidFill>
                  <a:srgbClr val="005927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labklajiba</a:t>
            </a:r>
            <a:endParaRPr lang="lv-LV" altLang="lv-LV" sz="1600" dirty="0">
              <a:solidFill>
                <a:srgbClr val="005927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1881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 smtClean="0"/>
              <a:t>INFORMĀCIJA PAR PROJEKTU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3225" y="1660848"/>
            <a:ext cx="11302483" cy="4717253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lv-LV" b="1" dirty="0" smtClean="0"/>
              <a:t>Projekts: </a:t>
            </a:r>
            <a:r>
              <a:rPr lang="lv-LV" b="1" dirty="0" smtClean="0">
                <a:solidFill>
                  <a:srgbClr val="9751CB"/>
                </a:solidFill>
              </a:rPr>
              <a:t>Elastīga </a:t>
            </a:r>
            <a:r>
              <a:rPr lang="lv-LV" b="1" dirty="0">
                <a:solidFill>
                  <a:srgbClr val="9751CB"/>
                </a:solidFill>
              </a:rPr>
              <a:t>bērnu uzraudzības pakalpojuma nodrošināšana darbiniekiem, kas strādā nestandarta darba laiku</a:t>
            </a:r>
          </a:p>
          <a:p>
            <a:pPr algn="just"/>
            <a:r>
              <a:rPr lang="lv-LV" dirty="0"/>
              <a:t>Mērķis – izveidot ilgtermiņā funkcionējošu modeli </a:t>
            </a:r>
            <a:r>
              <a:rPr lang="lv-LV" dirty="0" smtClean="0"/>
              <a:t>elastīgu (24/7) </a:t>
            </a:r>
            <a:r>
              <a:rPr lang="lv-LV" dirty="0"/>
              <a:t>bērnu aprūpes pakalpojumu subsidēšanai un attīstībai, veicinot vecāku nodarbinātību, kā arī darba un ģimenes dzīves saskaņošanu </a:t>
            </a:r>
            <a:endParaRPr lang="lv-LV" dirty="0" smtClean="0"/>
          </a:p>
          <a:p>
            <a:endParaRPr lang="lv-LV" dirty="0"/>
          </a:p>
          <a:p>
            <a:pPr algn="just"/>
            <a:r>
              <a:rPr lang="lv-LV" b="1" dirty="0" smtClean="0"/>
              <a:t>Programma: </a:t>
            </a:r>
            <a:r>
              <a:rPr lang="lv-LV" dirty="0" smtClean="0">
                <a:solidFill>
                  <a:srgbClr val="9751CB"/>
                </a:solidFill>
              </a:rPr>
              <a:t>ES </a:t>
            </a:r>
            <a:r>
              <a:rPr lang="lv-LV" dirty="0">
                <a:solidFill>
                  <a:srgbClr val="9751CB"/>
                </a:solidFill>
              </a:rPr>
              <a:t>Nodarbinātības un sociālās inovācijas </a:t>
            </a:r>
            <a:r>
              <a:rPr lang="lv-LV" dirty="0" smtClean="0">
                <a:solidFill>
                  <a:srgbClr val="9751CB"/>
                </a:solidFill>
              </a:rPr>
              <a:t>programma </a:t>
            </a:r>
            <a:r>
              <a:rPr lang="lv-LV" dirty="0">
                <a:solidFill>
                  <a:srgbClr val="9751CB"/>
                </a:solidFill>
              </a:rPr>
              <a:t>(</a:t>
            </a:r>
            <a:r>
              <a:rPr lang="lv-LV" dirty="0" err="1">
                <a:solidFill>
                  <a:srgbClr val="9751CB"/>
                </a:solidFill>
              </a:rPr>
              <a:t>EaSI</a:t>
            </a:r>
            <a:r>
              <a:rPr lang="lv-LV" dirty="0">
                <a:solidFill>
                  <a:srgbClr val="9751CB"/>
                </a:solidFill>
              </a:rPr>
              <a:t>) 2014.-</a:t>
            </a:r>
            <a:r>
              <a:rPr lang="lv-LV" dirty="0" smtClean="0">
                <a:solidFill>
                  <a:srgbClr val="9751CB"/>
                </a:solidFill>
              </a:rPr>
              <a:t>2020.gadam</a:t>
            </a:r>
            <a:r>
              <a:rPr lang="lv-LV" dirty="0">
                <a:solidFill>
                  <a:srgbClr val="9751CB"/>
                </a:solidFill>
              </a:rPr>
              <a:t>; </a:t>
            </a:r>
            <a:r>
              <a:rPr lang="lv-LV" dirty="0" err="1">
                <a:solidFill>
                  <a:srgbClr val="9751CB"/>
                </a:solidFill>
              </a:rPr>
              <a:t>EaSI</a:t>
            </a:r>
            <a:r>
              <a:rPr lang="lv-LV" dirty="0">
                <a:solidFill>
                  <a:srgbClr val="9751CB"/>
                </a:solidFill>
              </a:rPr>
              <a:t> apakšprogramma PROGRESS</a:t>
            </a:r>
            <a:endParaRPr lang="lv-LV" dirty="0" smtClean="0">
              <a:solidFill>
                <a:srgbClr val="9751CB"/>
              </a:solidFill>
            </a:endParaRPr>
          </a:p>
          <a:p>
            <a:pPr algn="just"/>
            <a:r>
              <a:rPr lang="lv-LV" dirty="0"/>
              <a:t>Mērķis –  </a:t>
            </a:r>
            <a:r>
              <a:rPr lang="lv-LV" dirty="0" smtClean="0"/>
              <a:t>atbalstīt </a:t>
            </a:r>
            <a:r>
              <a:rPr lang="lv-LV" dirty="0"/>
              <a:t>augsta līmeņa kvalitatīvu un ilgtspējīgu nodarbinātību, atbilstošu un pienācīgu sociālo aizsardzību, cīņu pret sociālo atstumtību un nabadzību un darba apstākļu </a:t>
            </a:r>
            <a:r>
              <a:rPr lang="lv-LV" dirty="0" smtClean="0"/>
              <a:t>uzlabošanu</a:t>
            </a:r>
          </a:p>
          <a:p>
            <a:pPr algn="just"/>
            <a:endParaRPr lang="lv-LV" dirty="0"/>
          </a:p>
          <a:p>
            <a:r>
              <a:rPr lang="lv-LV" b="1" dirty="0" smtClean="0"/>
              <a:t>Projekta </a:t>
            </a:r>
            <a:r>
              <a:rPr lang="lv-LV" b="1" dirty="0"/>
              <a:t>līguma </a:t>
            </a:r>
            <a:r>
              <a:rPr lang="lv-LV" b="1" dirty="0" smtClean="0"/>
              <a:t>numurs:</a:t>
            </a:r>
            <a:r>
              <a:rPr lang="lv-LV" dirty="0"/>
              <a:t> </a:t>
            </a:r>
            <a:r>
              <a:rPr lang="lv-LV" dirty="0">
                <a:solidFill>
                  <a:srgbClr val="9751CB"/>
                </a:solidFill>
              </a:rPr>
              <a:t>VS/2015/0206 </a:t>
            </a:r>
            <a:endParaRPr lang="lv-LV" dirty="0" smtClean="0">
              <a:solidFill>
                <a:srgbClr val="9751CB"/>
              </a:solidFill>
            </a:endParaRPr>
          </a:p>
          <a:p>
            <a:pPr algn="just"/>
            <a:r>
              <a:rPr lang="lv-LV" b="1" dirty="0" smtClean="0"/>
              <a:t>Projekta </a:t>
            </a:r>
            <a:r>
              <a:rPr lang="lv-LV" b="1" dirty="0"/>
              <a:t>finansējuma apmērs:</a:t>
            </a:r>
            <a:r>
              <a:rPr lang="lv-LV" dirty="0"/>
              <a:t> </a:t>
            </a:r>
            <a:r>
              <a:rPr lang="lv-LV" b="1" dirty="0">
                <a:solidFill>
                  <a:srgbClr val="9751CB"/>
                </a:solidFill>
              </a:rPr>
              <a:t>EUR 1 063 554 </a:t>
            </a:r>
            <a:endParaRPr lang="lv-LV" b="1" dirty="0" smtClean="0">
              <a:solidFill>
                <a:srgbClr val="9751CB"/>
              </a:solidFill>
            </a:endParaRPr>
          </a:p>
          <a:p>
            <a:pPr algn="just"/>
            <a:r>
              <a:rPr lang="lv-LV" b="1" dirty="0" smtClean="0"/>
              <a:t>Projekta </a:t>
            </a:r>
            <a:r>
              <a:rPr lang="lv-LV" b="1" dirty="0"/>
              <a:t>realizācijas laiks:</a:t>
            </a:r>
            <a:r>
              <a:rPr lang="lv-LV" dirty="0"/>
              <a:t> </a:t>
            </a:r>
            <a:r>
              <a:rPr lang="lv-LV" dirty="0" smtClean="0"/>
              <a:t>27 </a:t>
            </a:r>
            <a:r>
              <a:rPr lang="lv-LV" dirty="0"/>
              <a:t>mēneši, sākot no </a:t>
            </a:r>
            <a:r>
              <a:rPr lang="lv-LV" dirty="0" smtClean="0"/>
              <a:t>2015.gada 1.augusta</a:t>
            </a:r>
            <a:endParaRPr lang="lv-LV" dirty="0"/>
          </a:p>
          <a:p>
            <a:endParaRPr lang="en-US" dirty="0"/>
          </a:p>
        </p:txBody>
      </p:sp>
      <p:pic>
        <p:nvPicPr>
          <p:cNvPr id="4" name="Picture 2" descr="http://www.marupe.lv/wp-content/uploads/2013/06/ES-karogs-%C4%ABstais_normal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43107" y="0"/>
            <a:ext cx="1848893" cy="13540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939582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10360" y="122663"/>
            <a:ext cx="5251972" cy="589156"/>
          </a:xfrm>
        </p:spPr>
        <p:txBody>
          <a:bodyPr>
            <a:noAutofit/>
          </a:bodyPr>
          <a:lstStyle/>
          <a:p>
            <a:pPr algn="ctr"/>
            <a:r>
              <a:rPr lang="lv-LV" sz="2600" dirty="0" smtClean="0"/>
              <a:t>Projekta posmi</a:t>
            </a:r>
            <a:endParaRPr lang="lv-LV" sz="2600" dirty="0"/>
          </a:p>
        </p:txBody>
      </p:sp>
      <p:graphicFrame>
        <p:nvGraphicFramePr>
          <p:cNvPr id="12" name="Diagram 11"/>
          <p:cNvGraphicFramePr/>
          <p:nvPr>
            <p:extLst>
              <p:ext uri="{D42A27DB-BD31-4B8C-83A1-F6EECF244321}">
                <p14:modId xmlns:p14="http://schemas.microsoft.com/office/powerpoint/2010/main" val="4078424296"/>
              </p:ext>
            </p:extLst>
          </p:nvPr>
        </p:nvGraphicFramePr>
        <p:xfrm>
          <a:off x="1174596" y="434898"/>
          <a:ext cx="10679151" cy="62458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002652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54400" y="381000"/>
            <a:ext cx="8128000" cy="598714"/>
          </a:xfrm>
        </p:spPr>
        <p:txBody>
          <a:bodyPr/>
          <a:lstStyle/>
          <a:p>
            <a:r>
              <a:rPr lang="lv-LV" dirty="0" smtClean="0"/>
              <a:t>BUP organizācija</a:t>
            </a:r>
            <a:endParaRPr lang="lv-LV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76457" y="867747"/>
            <a:ext cx="4360508" cy="2890213"/>
          </a:xfrm>
        </p:spPr>
        <p:txBody>
          <a:bodyPr>
            <a:no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lv-LV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p</a:t>
            </a:r>
            <a:r>
              <a:rPr lang="lv-LV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ēc uzņēmumu atlases un konsultācijām par piemērotāku BUP organizāciju </a:t>
            </a:r>
            <a:r>
              <a:rPr lang="lv-LV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tiek </a:t>
            </a:r>
            <a:r>
              <a:rPr lang="lv-LV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noslēgta vienošanās ar uzņēmumiem par dalību projektā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lv-LV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p</a:t>
            </a:r>
            <a:r>
              <a:rPr lang="lv-LV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ilotprojektam atlasītie bērnu </a:t>
            </a:r>
            <a:r>
              <a:rPr lang="lv-LV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vecāki </a:t>
            </a:r>
            <a:r>
              <a:rPr lang="lv-LV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saņems </a:t>
            </a:r>
            <a:r>
              <a:rPr lang="lv-LV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BUP </a:t>
            </a:r>
            <a:r>
              <a:rPr lang="lv-LV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kuponus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lv-LV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tiks parakstīti līgumi starp pašvaldību, pakalpojuma sniedzējiem </a:t>
            </a:r>
            <a:r>
              <a:rPr lang="lv-LV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un </a:t>
            </a:r>
            <a:r>
              <a:rPr lang="lv-LV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saņēmējiem, kā arī uzņēmumiem, ja pakalpojums tiks sniegts uzņēmuma telpās</a:t>
            </a:r>
            <a:endParaRPr lang="lv-LV" dirty="0">
              <a:solidFill>
                <a:schemeClr val="accent1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8" name="Flowchart: Alternate Process 7"/>
          <p:cNvSpPr/>
          <p:nvPr/>
        </p:nvSpPr>
        <p:spPr>
          <a:xfrm>
            <a:off x="5928051" y="1085461"/>
            <a:ext cx="1558212" cy="1156996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dirty="0" smtClean="0"/>
              <a:t>Uzņēmuma telpās</a:t>
            </a:r>
            <a:endParaRPr lang="lv-LV" dirty="0"/>
          </a:p>
        </p:txBody>
      </p:sp>
      <p:sp>
        <p:nvSpPr>
          <p:cNvPr id="9" name="Flowchart: Alternate Process 8"/>
          <p:cNvSpPr/>
          <p:nvPr/>
        </p:nvSpPr>
        <p:spPr>
          <a:xfrm>
            <a:off x="5222032" y="2637453"/>
            <a:ext cx="1558212" cy="1156996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dirty="0" smtClean="0"/>
              <a:t>Pašvaldības telpās</a:t>
            </a:r>
            <a:endParaRPr lang="lv-LV" dirty="0"/>
          </a:p>
        </p:txBody>
      </p:sp>
      <p:sp>
        <p:nvSpPr>
          <p:cNvPr id="10" name="Oval 9"/>
          <p:cNvSpPr/>
          <p:nvPr/>
        </p:nvSpPr>
        <p:spPr>
          <a:xfrm>
            <a:off x="2787806" y="1037063"/>
            <a:ext cx="1830848" cy="1622161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dirty="0" smtClean="0"/>
              <a:t>Subsidētā BUP organizācija</a:t>
            </a:r>
            <a:endParaRPr lang="lv-LV" dirty="0"/>
          </a:p>
        </p:txBody>
      </p:sp>
      <p:sp>
        <p:nvSpPr>
          <p:cNvPr id="11" name="Flowchart: Alternate Process 10"/>
          <p:cNvSpPr/>
          <p:nvPr/>
        </p:nvSpPr>
        <p:spPr>
          <a:xfrm>
            <a:off x="903249" y="2861386"/>
            <a:ext cx="1808850" cy="1197657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dirty="0"/>
              <a:t>bērna dzīvesvietā </a:t>
            </a:r>
            <a:r>
              <a:rPr lang="lv-LV" dirty="0" smtClean="0"/>
              <a:t>vai BUP sniedzēja dzīvesvietā</a:t>
            </a:r>
            <a:endParaRPr lang="lv-LV" dirty="0"/>
          </a:p>
        </p:txBody>
      </p:sp>
      <p:sp>
        <p:nvSpPr>
          <p:cNvPr id="12" name="Right Arrow 11"/>
          <p:cNvSpPr/>
          <p:nvPr/>
        </p:nvSpPr>
        <p:spPr>
          <a:xfrm>
            <a:off x="4758612" y="1418253"/>
            <a:ext cx="942392" cy="44786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 dirty="0"/>
          </a:p>
        </p:txBody>
      </p:sp>
      <p:sp>
        <p:nvSpPr>
          <p:cNvPr id="13" name="Right Arrow 12"/>
          <p:cNvSpPr/>
          <p:nvPr/>
        </p:nvSpPr>
        <p:spPr>
          <a:xfrm rot="2598916">
            <a:off x="4584441" y="2307772"/>
            <a:ext cx="678025" cy="44786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 dirty="0"/>
          </a:p>
        </p:txBody>
      </p:sp>
      <p:sp>
        <p:nvSpPr>
          <p:cNvPr id="14" name="Right Arrow 13"/>
          <p:cNvSpPr/>
          <p:nvPr/>
        </p:nvSpPr>
        <p:spPr>
          <a:xfrm rot="9039980">
            <a:off x="2165915" y="2320214"/>
            <a:ext cx="678025" cy="44786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 dirty="0"/>
          </a:p>
        </p:txBody>
      </p:sp>
      <p:sp>
        <p:nvSpPr>
          <p:cNvPr id="15" name="Rectangle 14"/>
          <p:cNvSpPr/>
          <p:nvPr/>
        </p:nvSpPr>
        <p:spPr>
          <a:xfrm>
            <a:off x="1726163" y="4756781"/>
            <a:ext cx="9213183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lv-LV" sz="2000" dirty="0" smtClean="0">
                <a:solidFill>
                  <a:schemeClr val="accent1">
                    <a:lumMod val="50000"/>
                  </a:schemeClr>
                </a:solidFill>
              </a:rPr>
              <a:t>līgumu izpildi un BUP sniedzēju apmaksu no projekta līdzekļiem nodrošina pašvaldības, kuru teritorijā tiek sniegts pakalpojums – Jelgavas pilsētas pašvaldība, Rīgas pilsētas pašvaldība un Valmieras pilsētas pašvaldība</a:t>
            </a: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lv-LV" sz="2000" dirty="0" smtClean="0">
                <a:solidFill>
                  <a:schemeClr val="accent1">
                    <a:lumMod val="50000"/>
                  </a:schemeClr>
                </a:solidFill>
              </a:rPr>
              <a:t>projekta II-IV posmā tiek piesaistīts privātais finansējums</a:t>
            </a:r>
            <a:endParaRPr lang="lv-LV" sz="1600" dirty="0" smtClean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48006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2271" y="1346914"/>
            <a:ext cx="8128000" cy="2220533"/>
          </a:xfrm>
        </p:spPr>
        <p:txBody>
          <a:bodyPr>
            <a:noAutofit/>
          </a:bodyPr>
          <a:lstStyle/>
          <a:p>
            <a:pPr algn="ctr"/>
            <a:r>
              <a:rPr lang="lv-LV" sz="3000" dirty="0" smtClean="0"/>
              <a:t>Projekta ietvaros iespējams īstenot vienu no diviem elastīgā BUP līdzfinansējuma modeļiem</a:t>
            </a:r>
            <a:br>
              <a:rPr lang="lv-LV" sz="3000" dirty="0" smtClean="0"/>
            </a:br>
            <a:r>
              <a:rPr lang="lv-LV" sz="3000" dirty="0">
                <a:solidFill>
                  <a:schemeClr val="tx2"/>
                </a:solidFill>
              </a:rPr>
              <a:t/>
            </a:r>
            <a:br>
              <a:rPr lang="lv-LV" sz="3000" dirty="0">
                <a:solidFill>
                  <a:schemeClr val="tx2"/>
                </a:solidFill>
              </a:rPr>
            </a:br>
            <a:r>
              <a:rPr lang="lv-LV" sz="32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Individuālā BUP līdzfinansējuma </a:t>
            </a:r>
            <a:r>
              <a:rPr lang="lv-LV" sz="32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modelis</a:t>
            </a:r>
            <a:r>
              <a:rPr lang="lv-LV" sz="3200" dirty="0" smtClean="0"/>
              <a:t/>
            </a:r>
            <a:br>
              <a:rPr lang="lv-LV" sz="3200" dirty="0" smtClean="0"/>
            </a:br>
            <a:r>
              <a:rPr lang="lv-LV" sz="3200" dirty="0"/>
              <a:t/>
            </a:r>
            <a:br>
              <a:rPr lang="lv-LV" sz="3200" dirty="0"/>
            </a:br>
            <a:r>
              <a:rPr lang="lv-LV" sz="32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Kolektīvā BUP līdzfinansējuma modelis</a:t>
            </a:r>
            <a:endParaRPr lang="lv-LV" sz="3000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764415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65315"/>
            <a:ext cx="6243476" cy="531844"/>
          </a:xfrm>
          <a:solidFill>
            <a:schemeClr val="bg1">
              <a:lumMod val="65000"/>
            </a:schemeClr>
          </a:solidFill>
        </p:spPr>
        <p:txBody>
          <a:bodyPr>
            <a:normAutofit fontScale="90000"/>
          </a:bodyPr>
          <a:lstStyle/>
          <a:p>
            <a:pPr algn="ctr"/>
            <a:r>
              <a:rPr lang="lv-LV" dirty="0" smtClean="0"/>
              <a:t>Darbinieka dalības projektā piemērs </a:t>
            </a:r>
            <a:endParaRPr lang="lv-LV" dirty="0"/>
          </a:p>
        </p:txBody>
      </p:sp>
      <p:sp>
        <p:nvSpPr>
          <p:cNvPr id="8" name="Rectangle 7"/>
          <p:cNvSpPr/>
          <p:nvPr/>
        </p:nvSpPr>
        <p:spPr>
          <a:xfrm>
            <a:off x="120844" y="842238"/>
            <a:ext cx="1971034" cy="5355312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lv-LV" sz="1900" dirty="0" smtClean="0">
                <a:solidFill>
                  <a:schemeClr val="bg1"/>
                </a:solidFill>
              </a:rPr>
              <a:t>Aukle 20 </a:t>
            </a:r>
            <a:r>
              <a:rPr lang="lv-LV" sz="1900" dirty="0">
                <a:solidFill>
                  <a:schemeClr val="bg1"/>
                </a:solidFill>
              </a:rPr>
              <a:t>stundas </a:t>
            </a:r>
            <a:r>
              <a:rPr lang="lv-LV" sz="1900" dirty="0" smtClean="0">
                <a:solidFill>
                  <a:schemeClr val="bg1"/>
                </a:solidFill>
              </a:rPr>
              <a:t>nedēļā (80 stundas mēnesī) pieskata darbinieka bērnu jebkurā </a:t>
            </a:r>
            <a:r>
              <a:rPr lang="lv-LV" sz="1900" dirty="0">
                <a:solidFill>
                  <a:schemeClr val="bg1"/>
                </a:solidFill>
              </a:rPr>
              <a:t>iepriekš saskaņotajā </a:t>
            </a:r>
            <a:r>
              <a:rPr lang="lv-LV" sz="1900" dirty="0" smtClean="0">
                <a:solidFill>
                  <a:schemeClr val="bg1"/>
                </a:solidFill>
              </a:rPr>
              <a:t>nestandarta  </a:t>
            </a:r>
            <a:r>
              <a:rPr lang="lv-LV" sz="1900" dirty="0">
                <a:solidFill>
                  <a:schemeClr val="bg1"/>
                </a:solidFill>
              </a:rPr>
              <a:t>darba </a:t>
            </a:r>
            <a:r>
              <a:rPr lang="lv-LV" sz="1900" dirty="0" smtClean="0">
                <a:solidFill>
                  <a:schemeClr val="bg1"/>
                </a:solidFill>
              </a:rPr>
              <a:t>laikā (no 19:00 līdz 7:00 darba dienās, brīvdienās vai svētku dienās)</a:t>
            </a:r>
            <a:endParaRPr lang="lv-LV" sz="1900" dirty="0">
              <a:solidFill>
                <a:schemeClr val="bg1"/>
              </a:solidFill>
            </a:endParaRPr>
          </a:p>
          <a:p>
            <a:pPr algn="ctr">
              <a:defRPr/>
            </a:pPr>
            <a:endParaRPr lang="lv-LV" sz="1900" dirty="0" smtClean="0">
              <a:solidFill>
                <a:schemeClr val="bg1"/>
              </a:solidFill>
            </a:endParaRPr>
          </a:p>
          <a:p>
            <a:pPr algn="ctr">
              <a:defRPr/>
            </a:pPr>
            <a:r>
              <a:rPr lang="lv-LV" sz="19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Aukles izdevumi mēnesī: 4.4 EUR x 80 stundas = 352 EUR </a:t>
            </a:r>
          </a:p>
        </p:txBody>
      </p:sp>
      <p:sp>
        <p:nvSpPr>
          <p:cNvPr id="9" name="Flowchart: Alternate Process 8"/>
          <p:cNvSpPr/>
          <p:nvPr/>
        </p:nvSpPr>
        <p:spPr>
          <a:xfrm>
            <a:off x="4772722" y="724829"/>
            <a:ext cx="2705505" cy="1283316"/>
          </a:xfrm>
          <a:prstGeom prst="flowChartAlternateProcess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2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</a:t>
            </a:r>
            <a:r>
              <a:rPr lang="lv-LV" sz="2000" dirty="0" smtClean="0">
                <a:solidFill>
                  <a:srgbClr val="C00000"/>
                </a:solidFill>
              </a:rPr>
              <a:t> </a:t>
            </a:r>
            <a:r>
              <a:rPr lang="lv-LV" sz="1900" b="1" dirty="0" smtClean="0"/>
              <a:t>Noslēdz līgumu ar aukli, darba devēju  un pašvaldību, kura maksā auklei atlīdzību</a:t>
            </a:r>
            <a:endParaRPr lang="lv-LV" sz="1900" b="1" dirty="0"/>
          </a:p>
        </p:txBody>
      </p:sp>
      <p:sp>
        <p:nvSpPr>
          <p:cNvPr id="13" name="Flowchart: Alternate Process 12"/>
          <p:cNvSpPr/>
          <p:nvPr/>
        </p:nvSpPr>
        <p:spPr>
          <a:xfrm>
            <a:off x="4036739" y="5865542"/>
            <a:ext cx="4337826" cy="880946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dirty="0" smtClean="0"/>
              <a:t>Darbinieks apmaksai no projekta var izmantot jau savu esošu aukli, kā arī pats piemaksāt par lielāku stundu skaitu mēnesī</a:t>
            </a:r>
          </a:p>
        </p:txBody>
      </p:sp>
      <p:sp>
        <p:nvSpPr>
          <p:cNvPr id="11" name="Rectangle 10"/>
          <p:cNvSpPr/>
          <p:nvPr/>
        </p:nvSpPr>
        <p:spPr>
          <a:xfrm>
            <a:off x="9132226" y="100361"/>
            <a:ext cx="2877637" cy="665727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 sz="19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lv-LV" sz="19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</a:t>
            </a:r>
            <a:r>
              <a:rPr lang="lv-LV" sz="1900" dirty="0" smtClean="0">
                <a:solidFill>
                  <a:srgbClr val="C00000"/>
                </a:solidFill>
              </a:rPr>
              <a:t> </a:t>
            </a:r>
          </a:p>
          <a:p>
            <a:pPr algn="ctr"/>
            <a:r>
              <a:rPr lang="lv-LV" sz="1900" b="1" dirty="0" smtClean="0"/>
              <a:t>4 mēnešus  saņem aukles pakalpojumu bezmaksas </a:t>
            </a:r>
          </a:p>
          <a:p>
            <a:pPr algn="ctr"/>
            <a:endParaRPr lang="lv-LV" sz="1900" dirty="0" smtClean="0"/>
          </a:p>
          <a:p>
            <a:pPr algn="ctr"/>
            <a:r>
              <a:rPr lang="lv-LV" sz="1900" b="1" dirty="0" smtClean="0"/>
              <a:t>Nākamajos 2 </a:t>
            </a:r>
            <a:r>
              <a:rPr lang="lv-LV" sz="1900" b="1" dirty="0"/>
              <a:t>mēnešus </a:t>
            </a:r>
            <a:r>
              <a:rPr lang="lv-LV" sz="1900" b="1" dirty="0" smtClean="0"/>
              <a:t>kopā ar darba devēju līdzfinansē aukli 20% apmērā</a:t>
            </a:r>
          </a:p>
          <a:p>
            <a:pPr algn="ctr"/>
            <a:r>
              <a:rPr lang="lv-LV" sz="1900" i="1" dirty="0" smtClean="0">
                <a:solidFill>
                  <a:schemeClr val="tx1"/>
                </a:solidFill>
              </a:rPr>
              <a:t>Piemēram, darba devējs maksā mēnesī 5% no 352 EUR (17.6 EUR), bet darbinieks – 15% no 352 (52.8 EUR)</a:t>
            </a:r>
          </a:p>
          <a:p>
            <a:pPr algn="ctr"/>
            <a:endParaRPr lang="lv-LV" sz="1900" u="sng" dirty="0" smtClean="0"/>
          </a:p>
          <a:p>
            <a:pPr algn="ctr"/>
            <a:r>
              <a:rPr lang="lv-LV" sz="1900" b="1" dirty="0"/>
              <a:t>Nākamajos </a:t>
            </a:r>
            <a:r>
              <a:rPr lang="lv-LV" sz="1900" b="1" dirty="0" smtClean="0"/>
              <a:t>4 </a:t>
            </a:r>
            <a:r>
              <a:rPr lang="lv-LV" sz="1900" b="1" dirty="0"/>
              <a:t>mēnešus kopā ar darba devēju līdzfinansē aukli </a:t>
            </a:r>
            <a:r>
              <a:rPr lang="lv-LV" sz="1900" b="1" dirty="0" smtClean="0"/>
              <a:t>40</a:t>
            </a:r>
            <a:r>
              <a:rPr lang="lv-LV" sz="1900" b="1" dirty="0"/>
              <a:t>% </a:t>
            </a:r>
            <a:r>
              <a:rPr lang="lv-LV" sz="1900" b="1" dirty="0" smtClean="0"/>
              <a:t>apmērā</a:t>
            </a:r>
          </a:p>
          <a:p>
            <a:pPr algn="ctr"/>
            <a:r>
              <a:rPr lang="lv-LV" sz="1900" i="1" dirty="0">
                <a:solidFill>
                  <a:schemeClr val="tx1"/>
                </a:solidFill>
              </a:rPr>
              <a:t>Piemēram, darba devējs maksā mēnesī </a:t>
            </a:r>
            <a:r>
              <a:rPr lang="lv-LV" sz="1900" i="1" dirty="0" smtClean="0">
                <a:solidFill>
                  <a:schemeClr val="tx1"/>
                </a:solidFill>
              </a:rPr>
              <a:t>10% </a:t>
            </a:r>
            <a:r>
              <a:rPr lang="lv-LV" sz="1900" i="1" dirty="0">
                <a:solidFill>
                  <a:schemeClr val="tx1"/>
                </a:solidFill>
              </a:rPr>
              <a:t>no 352 EUR </a:t>
            </a:r>
            <a:r>
              <a:rPr lang="lv-LV" sz="1900" i="1" dirty="0" smtClean="0">
                <a:solidFill>
                  <a:schemeClr val="tx1"/>
                </a:solidFill>
              </a:rPr>
              <a:t>(35.2 </a:t>
            </a:r>
            <a:r>
              <a:rPr lang="lv-LV" sz="1900" i="1" dirty="0">
                <a:solidFill>
                  <a:schemeClr val="tx1"/>
                </a:solidFill>
              </a:rPr>
              <a:t>EUR), bet darbinieks – </a:t>
            </a:r>
            <a:r>
              <a:rPr lang="lv-LV" sz="1900" i="1" dirty="0" smtClean="0">
                <a:solidFill>
                  <a:schemeClr val="tx1"/>
                </a:solidFill>
              </a:rPr>
              <a:t>30% </a:t>
            </a:r>
            <a:r>
              <a:rPr lang="lv-LV" sz="1900" i="1" dirty="0">
                <a:solidFill>
                  <a:schemeClr val="tx1"/>
                </a:solidFill>
              </a:rPr>
              <a:t>no 352 </a:t>
            </a:r>
            <a:r>
              <a:rPr lang="lv-LV" sz="1900" i="1" dirty="0" smtClean="0">
                <a:solidFill>
                  <a:schemeClr val="tx1"/>
                </a:solidFill>
              </a:rPr>
              <a:t>(105.6 </a:t>
            </a:r>
            <a:r>
              <a:rPr lang="lv-LV" sz="1900" i="1" dirty="0">
                <a:solidFill>
                  <a:schemeClr val="tx1"/>
                </a:solidFill>
              </a:rPr>
              <a:t>EUR)</a:t>
            </a:r>
          </a:p>
          <a:p>
            <a:pPr algn="ctr"/>
            <a:endParaRPr lang="lv-LV" sz="1900" b="1" dirty="0"/>
          </a:p>
        </p:txBody>
      </p:sp>
      <p:sp>
        <p:nvSpPr>
          <p:cNvPr id="14" name="Chevron 13"/>
          <p:cNvSpPr/>
          <p:nvPr/>
        </p:nvSpPr>
        <p:spPr>
          <a:xfrm>
            <a:off x="2203443" y="2935957"/>
            <a:ext cx="242596" cy="1045028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dirty="0" smtClean="0">
                <a:solidFill>
                  <a:schemeClr val="tx1"/>
                </a:solidFill>
              </a:rPr>
              <a:t>                 </a:t>
            </a:r>
            <a:endParaRPr lang="lv-LV" dirty="0">
              <a:solidFill>
                <a:schemeClr val="tx1"/>
              </a:solidFill>
            </a:endParaRPr>
          </a:p>
        </p:txBody>
      </p:sp>
      <p:sp>
        <p:nvSpPr>
          <p:cNvPr id="17" name="Oval 16"/>
          <p:cNvSpPr/>
          <p:nvPr/>
        </p:nvSpPr>
        <p:spPr>
          <a:xfrm>
            <a:off x="2601420" y="2489453"/>
            <a:ext cx="2159467" cy="2007218"/>
          </a:xfrm>
          <a:prstGeom prst="ellipse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2000" dirty="0" smtClean="0">
                <a:solidFill>
                  <a:srgbClr val="C00000"/>
                </a:solidFill>
              </a:rPr>
              <a:t>Darbinieks ar bērnu no gada līdz 6 gadiem</a:t>
            </a:r>
          </a:p>
          <a:p>
            <a:pPr algn="ctr"/>
            <a:r>
              <a:rPr lang="lv-LV" sz="1400" dirty="0" smtClean="0">
                <a:solidFill>
                  <a:srgbClr val="C00000"/>
                </a:solidFill>
              </a:rPr>
              <a:t>(iesk.)</a:t>
            </a:r>
            <a:r>
              <a:rPr lang="lv-LV" sz="2000" dirty="0" smtClean="0">
                <a:solidFill>
                  <a:srgbClr val="C00000"/>
                </a:solidFill>
              </a:rPr>
              <a:t> </a:t>
            </a:r>
            <a:endParaRPr lang="lv-LV" sz="2000" dirty="0">
              <a:solidFill>
                <a:srgbClr val="C00000"/>
              </a:solidFill>
            </a:endParaRPr>
          </a:p>
        </p:txBody>
      </p:sp>
      <p:sp>
        <p:nvSpPr>
          <p:cNvPr id="18" name="Flowchart: Alternate Process 17"/>
          <p:cNvSpPr/>
          <p:nvPr/>
        </p:nvSpPr>
        <p:spPr>
          <a:xfrm>
            <a:off x="5384900" y="3423424"/>
            <a:ext cx="3446865" cy="2219093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19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3.</a:t>
            </a:r>
          </a:p>
          <a:p>
            <a:pPr algn="ctr"/>
            <a:r>
              <a:rPr lang="lv-LV" sz="1900" b="1" dirty="0" smtClean="0">
                <a:solidFill>
                  <a:schemeClr val="bg1"/>
                </a:solidFill>
              </a:rPr>
              <a:t>piedalās pētījumā: </a:t>
            </a:r>
            <a:r>
              <a:rPr lang="lv-LV" sz="1900" dirty="0" smtClean="0">
                <a:solidFill>
                  <a:schemeClr val="bg1"/>
                </a:solidFill>
              </a:rPr>
              <a:t>sniedz 4 intervijas pētniekiem, piedalās </a:t>
            </a:r>
            <a:r>
              <a:rPr lang="lv-LV" sz="1900" dirty="0" err="1" smtClean="0">
                <a:solidFill>
                  <a:schemeClr val="bg1"/>
                </a:solidFill>
              </a:rPr>
              <a:t>fokusgrupu</a:t>
            </a:r>
            <a:r>
              <a:rPr lang="lv-LV" sz="1900" dirty="0" smtClean="0">
                <a:solidFill>
                  <a:schemeClr val="bg1"/>
                </a:solidFill>
              </a:rPr>
              <a:t> diskusijā</a:t>
            </a:r>
          </a:p>
          <a:p>
            <a:pPr algn="just"/>
            <a:endParaRPr lang="lv-LV" dirty="0" smtClean="0">
              <a:solidFill>
                <a:schemeClr val="bg1"/>
              </a:solidFill>
            </a:endParaRPr>
          </a:p>
          <a:p>
            <a:pPr algn="ctr"/>
            <a:r>
              <a:rPr lang="lv-LV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līdzdalība </a:t>
            </a:r>
            <a:r>
              <a:rPr lang="lv-LV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pētījumā ir </a:t>
            </a:r>
            <a:r>
              <a:rPr lang="lv-LV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brīvprātīga </a:t>
            </a:r>
          </a:p>
          <a:p>
            <a:pPr algn="ctr"/>
            <a:r>
              <a:rPr lang="lv-LV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dalībnieki </a:t>
            </a:r>
            <a:r>
              <a:rPr lang="lv-LV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ir anonīmi visos pētījuma </a:t>
            </a:r>
            <a:r>
              <a:rPr lang="lv-LV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ziņojumus</a:t>
            </a:r>
            <a:endParaRPr lang="lv-LV" sz="19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6" name="Left Arrow 15"/>
          <p:cNvSpPr/>
          <p:nvPr/>
        </p:nvSpPr>
        <p:spPr>
          <a:xfrm>
            <a:off x="8430323" y="6166624"/>
            <a:ext cx="602166" cy="46835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sp>
        <p:nvSpPr>
          <p:cNvPr id="19" name="Left Arrow 18"/>
          <p:cNvSpPr/>
          <p:nvPr/>
        </p:nvSpPr>
        <p:spPr>
          <a:xfrm rot="9148975">
            <a:off x="3660345" y="1861324"/>
            <a:ext cx="1070517" cy="42746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 dirty="0"/>
          </a:p>
        </p:txBody>
      </p:sp>
      <p:sp>
        <p:nvSpPr>
          <p:cNvPr id="15" name="Left Arrow 14"/>
          <p:cNvSpPr/>
          <p:nvPr/>
        </p:nvSpPr>
        <p:spPr>
          <a:xfrm rot="9523284">
            <a:off x="4725078" y="2368492"/>
            <a:ext cx="4458546" cy="42746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cxnSp>
        <p:nvCxnSpPr>
          <p:cNvPr id="5" name="Straight Connector 4"/>
          <p:cNvCxnSpPr/>
          <p:nvPr/>
        </p:nvCxnSpPr>
        <p:spPr>
          <a:xfrm>
            <a:off x="9199756" y="1092819"/>
            <a:ext cx="2698595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9184888" y="4010721"/>
            <a:ext cx="2698595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Left Arrow 21"/>
          <p:cNvSpPr/>
          <p:nvPr/>
        </p:nvSpPr>
        <p:spPr>
          <a:xfrm rot="10800000">
            <a:off x="4460487" y="4132456"/>
            <a:ext cx="857671" cy="42746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 dirty="0"/>
          </a:p>
        </p:txBody>
      </p:sp>
      <p:cxnSp>
        <p:nvCxnSpPr>
          <p:cNvPr id="23" name="Straight Connector 22"/>
          <p:cNvCxnSpPr/>
          <p:nvPr/>
        </p:nvCxnSpPr>
        <p:spPr>
          <a:xfrm>
            <a:off x="5683405" y="4679794"/>
            <a:ext cx="2698595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760561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54400" y="381000"/>
            <a:ext cx="8128000" cy="598714"/>
          </a:xfrm>
        </p:spPr>
        <p:txBody>
          <a:bodyPr/>
          <a:lstStyle/>
          <a:p>
            <a:r>
              <a:rPr lang="lv-LV" dirty="0" smtClean="0"/>
              <a:t>Individuālā BUP organizācija</a:t>
            </a:r>
            <a:endParaRPr lang="lv-LV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45488" y="1168830"/>
            <a:ext cx="6862689" cy="2890213"/>
          </a:xfrm>
        </p:spPr>
        <p:txBody>
          <a:bodyPr>
            <a:noAutofit/>
          </a:bodyPr>
          <a:lstStyle/>
          <a:p>
            <a:pPr algn="ctr"/>
            <a:r>
              <a:rPr lang="lv-LV" b="1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PRIEKŠROCĪBAS: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lv-LV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neprasa infrastruktūru un lielus administratīvus ieguldījumus no uzņēmuma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lv-LV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ātri ieviešams un reorganizējams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lv-LV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e</a:t>
            </a:r>
            <a:r>
              <a:rPr lang="lv-LV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lastīgs un mobils (BUP sniegšanas vietu var ātri nomainīt atkarībā no bērna un vecāku vajadzībām)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lv-LV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n</a:t>
            </a:r>
            <a:r>
              <a:rPr lang="lv-LV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etiek piemērotas higiēnas prasības (ja BUP sniegts bērna dzīvesvietā)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lv-LV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fiziskām personām netiek piemērota virkne citu administratīvu prasību - VUGD atzinums</a:t>
            </a:r>
            <a:r>
              <a:rPr lang="lv-LV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, </a:t>
            </a:r>
            <a:r>
              <a:rPr lang="lv-LV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PVD atļauja ēdināšanai u.c.</a:t>
            </a:r>
          </a:p>
          <a:p>
            <a:pPr algn="just"/>
            <a:endParaRPr lang="lv-LV" dirty="0" smtClean="0">
              <a:solidFill>
                <a:schemeClr val="accent1">
                  <a:lumMod val="50000"/>
                </a:schemeClr>
              </a:solidFill>
              <a:latin typeface="+mn-lt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lv-LV" dirty="0">
              <a:solidFill>
                <a:schemeClr val="accent1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10" name="Oval 9"/>
          <p:cNvSpPr/>
          <p:nvPr/>
        </p:nvSpPr>
        <p:spPr>
          <a:xfrm>
            <a:off x="2787806" y="1037063"/>
            <a:ext cx="1830848" cy="1622161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dirty="0" smtClean="0"/>
              <a:t>Subsidētā BUP organizācija</a:t>
            </a:r>
            <a:endParaRPr lang="lv-LV" dirty="0"/>
          </a:p>
        </p:txBody>
      </p:sp>
      <p:sp>
        <p:nvSpPr>
          <p:cNvPr id="11" name="Flowchart: Alternate Process 10"/>
          <p:cNvSpPr/>
          <p:nvPr/>
        </p:nvSpPr>
        <p:spPr>
          <a:xfrm>
            <a:off x="903249" y="2861386"/>
            <a:ext cx="1808850" cy="1197657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dirty="0"/>
              <a:t>bērna dzīvesvietā </a:t>
            </a:r>
            <a:r>
              <a:rPr lang="lv-LV" dirty="0" smtClean="0"/>
              <a:t>vai BUP sniedzēja dzīvesvietā</a:t>
            </a:r>
            <a:endParaRPr lang="lv-LV" dirty="0"/>
          </a:p>
        </p:txBody>
      </p:sp>
      <p:sp>
        <p:nvSpPr>
          <p:cNvPr id="14" name="Right Arrow 13"/>
          <p:cNvSpPr/>
          <p:nvPr/>
        </p:nvSpPr>
        <p:spPr>
          <a:xfrm rot="9039980">
            <a:off x="2165915" y="2320214"/>
            <a:ext cx="678025" cy="44786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sp>
        <p:nvSpPr>
          <p:cNvPr id="15" name="Rectangle 14"/>
          <p:cNvSpPr/>
          <p:nvPr/>
        </p:nvSpPr>
        <p:spPr>
          <a:xfrm>
            <a:off x="1726163" y="4756781"/>
            <a:ext cx="9213183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lv-LV" sz="2000" b="1" dirty="0" smtClean="0">
                <a:solidFill>
                  <a:schemeClr val="accent1">
                    <a:lumMod val="50000"/>
                  </a:schemeClr>
                </a:solidFill>
              </a:rPr>
              <a:t>TRŪKUMI:</a:t>
            </a: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lv-LV" sz="2000" dirty="0" smtClean="0">
                <a:solidFill>
                  <a:schemeClr val="accent1">
                    <a:lumMod val="50000"/>
                  </a:schemeClr>
                </a:solidFill>
              </a:rPr>
              <a:t>lielākie izdevumi atlīdzībām (uz vietas organizētais  grupveida BUP prasa mazāku darbinieku skaitu) uz 25 ģimenēm nepieciešami aptuveni 10-12 BUPS</a:t>
            </a: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lv-LV" sz="2000" dirty="0">
                <a:solidFill>
                  <a:schemeClr val="accent1">
                    <a:lumMod val="50000"/>
                  </a:schemeClr>
                </a:solidFill>
              </a:rPr>
              <a:t>n</a:t>
            </a:r>
            <a:r>
              <a:rPr lang="lv-LV" sz="2000" dirty="0" smtClean="0">
                <a:solidFill>
                  <a:schemeClr val="accent1">
                    <a:lumMod val="50000"/>
                  </a:schemeClr>
                </a:solidFill>
              </a:rPr>
              <a:t>av stabilas struktūras ilgtermiņa investīcijām  </a:t>
            </a: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endParaRPr lang="lv-LV" sz="1600" dirty="0" smtClean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35138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140579" y="705493"/>
            <a:ext cx="2218035" cy="51415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2100" u="sng" dirty="0" smtClean="0"/>
              <a:t>I </a:t>
            </a:r>
            <a:r>
              <a:rPr lang="lv-LV" sz="2100" u="sng" dirty="0"/>
              <a:t>posmā</a:t>
            </a:r>
          </a:p>
          <a:p>
            <a:pPr algn="ctr"/>
            <a:r>
              <a:rPr lang="lv-LV" sz="2100" dirty="0"/>
              <a:t>4 mēnešus – 100% BUP apmaksā</a:t>
            </a:r>
          </a:p>
          <a:p>
            <a:pPr algn="ctr"/>
            <a:endParaRPr lang="lv-LV" sz="2100" u="sng" dirty="0" smtClean="0"/>
          </a:p>
          <a:p>
            <a:pPr algn="ctr"/>
            <a:r>
              <a:rPr lang="lv-LV" sz="2100" u="sng" dirty="0" smtClean="0"/>
              <a:t>II </a:t>
            </a:r>
            <a:r>
              <a:rPr lang="lv-LV" sz="2100" u="sng" dirty="0"/>
              <a:t>posmā</a:t>
            </a:r>
          </a:p>
          <a:p>
            <a:pPr algn="ctr"/>
            <a:r>
              <a:rPr lang="lv-LV" sz="2100" dirty="0"/>
              <a:t>2 mēnešus – 80% BUP apmaksā</a:t>
            </a:r>
          </a:p>
          <a:p>
            <a:pPr algn="ctr"/>
            <a:endParaRPr lang="lv-LV" sz="2100" u="sng" dirty="0" smtClean="0"/>
          </a:p>
          <a:p>
            <a:pPr algn="ctr"/>
            <a:r>
              <a:rPr lang="lv-LV" sz="2100" u="sng" dirty="0" smtClean="0"/>
              <a:t>III </a:t>
            </a:r>
            <a:r>
              <a:rPr lang="lv-LV" sz="2100" u="sng" dirty="0"/>
              <a:t>posmā</a:t>
            </a:r>
          </a:p>
          <a:p>
            <a:pPr algn="ctr"/>
            <a:r>
              <a:rPr lang="lv-LV" sz="2100" dirty="0"/>
              <a:t>2 mēnešus – 60% BUP apmaksā</a:t>
            </a:r>
          </a:p>
          <a:p>
            <a:pPr algn="ctr"/>
            <a:endParaRPr lang="lv-LV" sz="2100" u="sng" dirty="0" smtClean="0"/>
          </a:p>
          <a:p>
            <a:pPr algn="ctr"/>
            <a:r>
              <a:rPr lang="lv-LV" sz="2100" u="sng" dirty="0" smtClean="0"/>
              <a:t>IV </a:t>
            </a:r>
            <a:r>
              <a:rPr lang="lv-LV" sz="2100" u="sng" dirty="0"/>
              <a:t>posmā</a:t>
            </a:r>
          </a:p>
          <a:p>
            <a:pPr algn="ctr"/>
            <a:r>
              <a:rPr lang="lv-LV" sz="2100" dirty="0"/>
              <a:t>2 mēnešus – 60% un &lt; BUP apmaksa</a:t>
            </a:r>
          </a:p>
        </p:txBody>
      </p:sp>
      <p:sp>
        <p:nvSpPr>
          <p:cNvPr id="14" name="Chevron 13"/>
          <p:cNvSpPr/>
          <p:nvPr/>
        </p:nvSpPr>
        <p:spPr>
          <a:xfrm>
            <a:off x="2407582" y="838168"/>
            <a:ext cx="242596" cy="1045028"/>
          </a:xfrm>
          <a:prstGeom prst="chevron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dirty="0" smtClean="0">
                <a:solidFill>
                  <a:schemeClr val="tx1"/>
                </a:solidFill>
              </a:rPr>
              <a:t>                 </a:t>
            </a:r>
            <a:endParaRPr lang="lv-LV" dirty="0">
              <a:solidFill>
                <a:schemeClr val="tx1"/>
              </a:solidFill>
            </a:endParaRPr>
          </a:p>
        </p:txBody>
      </p:sp>
      <p:sp>
        <p:nvSpPr>
          <p:cNvPr id="22" name="Title 1"/>
          <p:cNvSpPr>
            <a:spLocks noGrp="1"/>
          </p:cNvSpPr>
          <p:nvPr>
            <p:ph type="title"/>
          </p:nvPr>
        </p:nvSpPr>
        <p:spPr>
          <a:xfrm>
            <a:off x="5512158" y="0"/>
            <a:ext cx="6363891" cy="557561"/>
          </a:xfrm>
          <a:solidFill>
            <a:schemeClr val="bg1">
              <a:lumMod val="65000"/>
            </a:schemeClr>
          </a:solidFill>
        </p:spPr>
        <p:txBody>
          <a:bodyPr>
            <a:normAutofit fontScale="90000"/>
          </a:bodyPr>
          <a:lstStyle/>
          <a:p>
            <a:r>
              <a:rPr lang="lv-LV" dirty="0" smtClean="0"/>
              <a:t>Kolektīvā BUP </a:t>
            </a:r>
            <a:r>
              <a:rPr lang="lv-LV" sz="2700" dirty="0"/>
              <a:t>līdzfinansējuma</a:t>
            </a:r>
            <a:r>
              <a:rPr lang="lv-LV" dirty="0"/>
              <a:t> shēma</a:t>
            </a:r>
            <a:endParaRPr lang="lv-LV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3" name="Flowchart: Alternate Process 22"/>
          <p:cNvSpPr/>
          <p:nvPr/>
        </p:nvSpPr>
        <p:spPr>
          <a:xfrm>
            <a:off x="2766811" y="128790"/>
            <a:ext cx="2629437" cy="3235782"/>
          </a:xfrm>
          <a:prstGeom prst="flowChartAlternateProcess">
            <a:avLst/>
          </a:prstGeom>
          <a:solidFill>
            <a:schemeClr val="accent1"/>
          </a:solidFill>
          <a:ln w="285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dirty="0" smtClean="0"/>
              <a:t>Pirmajā posmā uzņēmums / i sadarbībā ar pašvaldību </a:t>
            </a:r>
          </a:p>
          <a:p>
            <a:pPr algn="ctr"/>
            <a:r>
              <a:rPr lang="lv-LV" dirty="0" smtClean="0"/>
              <a:t>investē 24/7 bērnu uzraudzības centrā / pieskatīšanas istabā / vakara un nakts pieskatīšanas grupā bērnudārzā (iepirkums, nomas līgums u.c.)</a:t>
            </a:r>
            <a:endParaRPr lang="lv-LV" dirty="0"/>
          </a:p>
        </p:txBody>
      </p:sp>
      <p:sp>
        <p:nvSpPr>
          <p:cNvPr id="7" name="Rectangle 6"/>
          <p:cNvSpPr/>
          <p:nvPr/>
        </p:nvSpPr>
        <p:spPr>
          <a:xfrm>
            <a:off x="232165" y="838168"/>
            <a:ext cx="2034862" cy="1141244"/>
          </a:xfrm>
          <a:prstGeom prst="rect">
            <a:avLst/>
          </a:prstGeom>
          <a:noFill/>
          <a:ln w="285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Flowchart: Alternate Process 23"/>
          <p:cNvSpPr/>
          <p:nvPr/>
        </p:nvSpPr>
        <p:spPr>
          <a:xfrm>
            <a:off x="2482545" y="3493610"/>
            <a:ext cx="3029613" cy="3199020"/>
          </a:xfrm>
          <a:prstGeom prst="flowChartAlternateProcess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b="1" dirty="0" smtClean="0"/>
              <a:t>Piemērs I</a:t>
            </a:r>
            <a:r>
              <a:rPr lang="en-GB" b="1" dirty="0" smtClean="0"/>
              <a:t>:</a:t>
            </a:r>
          </a:p>
          <a:p>
            <a:pPr algn="ctr"/>
            <a:r>
              <a:rPr lang="lv-LV" dirty="0" smtClean="0"/>
              <a:t>Uzņēmumam / </a:t>
            </a:r>
            <a:r>
              <a:rPr lang="lv-LV" dirty="0" err="1" smtClean="0"/>
              <a:t>iem</a:t>
            </a:r>
            <a:r>
              <a:rPr lang="lv-LV" dirty="0" smtClean="0"/>
              <a:t> vajadzīgs pakalpojums 30 darbiniekiem.</a:t>
            </a:r>
          </a:p>
          <a:p>
            <a:pPr algn="ctr"/>
            <a:r>
              <a:rPr lang="lv-LV" dirty="0" smtClean="0"/>
              <a:t>Pašvaldības un uzņēmumu ieguldījums pieskatīšanas centra izveidošanā  ir </a:t>
            </a:r>
            <a:r>
              <a:rPr lang="en-GB" dirty="0" smtClean="0"/>
              <a:t>1</a:t>
            </a:r>
            <a:r>
              <a:rPr lang="lv-LV" dirty="0" smtClean="0"/>
              <a:t>0</a:t>
            </a:r>
            <a:r>
              <a:rPr lang="en-GB" dirty="0" smtClean="0"/>
              <a:t> 000 EUR</a:t>
            </a:r>
            <a:r>
              <a:rPr lang="en-GB" dirty="0"/>
              <a:t> </a:t>
            </a:r>
            <a:r>
              <a:rPr lang="en-GB" dirty="0" smtClean="0"/>
              <a:t> </a:t>
            </a:r>
            <a:r>
              <a:rPr lang="lv-LV" dirty="0" smtClean="0"/>
              <a:t>jeb </a:t>
            </a:r>
            <a:r>
              <a:rPr lang="en-GB" dirty="0" smtClean="0"/>
              <a:t>2</a:t>
            </a:r>
            <a:r>
              <a:rPr lang="lv-LV" dirty="0" smtClean="0"/>
              <a:t>5</a:t>
            </a:r>
            <a:r>
              <a:rPr lang="en-GB" dirty="0" smtClean="0"/>
              <a:t>% </a:t>
            </a:r>
            <a:r>
              <a:rPr lang="lv-LV" dirty="0" smtClean="0"/>
              <a:t>no kopējās projekta finansētās summas auklēm II-IV posmā (42 240 EUR)</a:t>
            </a:r>
            <a:endParaRPr lang="en-GB" dirty="0" smtClean="0"/>
          </a:p>
        </p:txBody>
      </p:sp>
      <p:sp>
        <p:nvSpPr>
          <p:cNvPr id="15" name="Flowchart: Alternate Process 14"/>
          <p:cNvSpPr/>
          <p:nvPr/>
        </p:nvSpPr>
        <p:spPr>
          <a:xfrm>
            <a:off x="9727736" y="585985"/>
            <a:ext cx="2127234" cy="2786854"/>
          </a:xfrm>
          <a:prstGeom prst="flowChartAlternateProcess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dirty="0" smtClean="0">
                <a:solidFill>
                  <a:srgbClr val="C00000"/>
                </a:solidFill>
              </a:rPr>
              <a:t>Pašvaldībai jāieguldās 24/7 pieskatīšanas  centra / istabas izveidošanā</a:t>
            </a:r>
          </a:p>
          <a:p>
            <a:pPr algn="ctr"/>
            <a:r>
              <a:rPr lang="lv-LV" dirty="0" smtClean="0">
                <a:solidFill>
                  <a:srgbClr val="C00000"/>
                </a:solidFill>
              </a:rPr>
              <a:t>(piem. ēkas un infrastruktūras nodrošināšanā vai nomas līgums ar esošo BUPS)</a:t>
            </a:r>
          </a:p>
        </p:txBody>
      </p:sp>
      <p:sp>
        <p:nvSpPr>
          <p:cNvPr id="16" name="Flowchart: Alternate Process 15"/>
          <p:cNvSpPr/>
          <p:nvPr/>
        </p:nvSpPr>
        <p:spPr>
          <a:xfrm>
            <a:off x="9727736" y="3589488"/>
            <a:ext cx="2127234" cy="3007263"/>
          </a:xfrm>
          <a:prstGeom prst="flowChartAlternateProcess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dirty="0" smtClean="0">
                <a:solidFill>
                  <a:srgbClr val="C00000"/>
                </a:solidFill>
              </a:rPr>
              <a:t>Uzņēmumam  </a:t>
            </a:r>
            <a:r>
              <a:rPr lang="lv-LV" dirty="0">
                <a:solidFill>
                  <a:srgbClr val="C00000"/>
                </a:solidFill>
              </a:rPr>
              <a:t>jāieguldās 24/7 pieskatīšanas  centra / istabas </a:t>
            </a:r>
            <a:r>
              <a:rPr lang="lv-LV" dirty="0" smtClean="0">
                <a:solidFill>
                  <a:srgbClr val="C00000"/>
                </a:solidFill>
              </a:rPr>
              <a:t>izveidošanā </a:t>
            </a:r>
          </a:p>
          <a:p>
            <a:pPr algn="ctr"/>
            <a:r>
              <a:rPr lang="lv-LV" dirty="0">
                <a:solidFill>
                  <a:srgbClr val="C00000"/>
                </a:solidFill>
              </a:rPr>
              <a:t>(</a:t>
            </a:r>
            <a:r>
              <a:rPr lang="lv-LV" dirty="0" smtClean="0">
                <a:solidFill>
                  <a:srgbClr val="C00000"/>
                </a:solidFill>
              </a:rPr>
              <a:t>definē proporcijas sadarbībā ar pašvaldību)</a:t>
            </a:r>
            <a:endParaRPr lang="lv-LV" dirty="0">
              <a:solidFill>
                <a:srgbClr val="C00000"/>
              </a:solidFill>
            </a:endParaRPr>
          </a:p>
        </p:txBody>
      </p:sp>
      <p:sp>
        <p:nvSpPr>
          <p:cNvPr id="18" name="Up Arrow 17"/>
          <p:cNvSpPr/>
          <p:nvPr/>
        </p:nvSpPr>
        <p:spPr>
          <a:xfrm rot="5400000">
            <a:off x="4602540" y="3290028"/>
            <a:ext cx="2291012" cy="410460"/>
          </a:xfrm>
          <a:prstGeom prst="up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sp>
        <p:nvSpPr>
          <p:cNvPr id="21" name="Text Placeholder 4"/>
          <p:cNvSpPr>
            <a:spLocks noGrp="1"/>
          </p:cNvSpPr>
          <p:nvPr>
            <p:ph type="body" sz="quarter" idx="12"/>
          </p:nvPr>
        </p:nvSpPr>
        <p:spPr>
          <a:xfrm>
            <a:off x="5842659" y="1400582"/>
            <a:ext cx="2564637" cy="202588"/>
          </a:xfrm>
        </p:spPr>
        <p:txBody>
          <a:bodyPr>
            <a:noAutofit/>
          </a:bodyPr>
          <a:lstStyle/>
          <a:p>
            <a:pPr algn="ctr"/>
            <a:r>
              <a:rPr lang="en-GB" sz="1200" dirty="0" smtClean="0">
                <a:solidFill>
                  <a:schemeClr val="bg1"/>
                </a:solidFill>
              </a:rPr>
              <a:t>30% for contracting child-minders</a:t>
            </a:r>
            <a:endParaRPr lang="lv-LV" sz="1200" dirty="0">
              <a:solidFill>
                <a:schemeClr val="bg1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6120701" y="769545"/>
            <a:ext cx="2610704" cy="606033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1600" b="1" dirty="0" smtClean="0"/>
              <a:t>Ņemot vērā uzņēmumu / pašvaldības ieguldījumu centrā, tiek samazināts līdzfinansējuma īpatsvars</a:t>
            </a:r>
          </a:p>
          <a:p>
            <a:pPr algn="ctr"/>
            <a:endParaRPr lang="lv-LV" sz="1600" dirty="0" smtClean="0"/>
          </a:p>
          <a:p>
            <a:pPr algn="ctr"/>
            <a:r>
              <a:rPr lang="lv-LV" sz="1600" dirty="0" smtClean="0"/>
              <a:t>Piemērām: </a:t>
            </a:r>
            <a:r>
              <a:rPr lang="en-US" sz="1600" dirty="0" smtClean="0"/>
              <a:t>I</a:t>
            </a:r>
            <a:r>
              <a:rPr lang="lv-LV" sz="1600" dirty="0" smtClean="0"/>
              <a:t> - III</a:t>
            </a:r>
            <a:r>
              <a:rPr lang="en-US" sz="1600" dirty="0" smtClean="0"/>
              <a:t> </a:t>
            </a:r>
            <a:r>
              <a:rPr lang="en-US" sz="1600" dirty="0" err="1"/>
              <a:t>posmā</a:t>
            </a:r>
            <a:endParaRPr lang="en-US" sz="1600" dirty="0"/>
          </a:p>
          <a:p>
            <a:pPr algn="ctr"/>
            <a:r>
              <a:rPr lang="en-US" sz="1600" dirty="0" smtClean="0"/>
              <a:t>– </a:t>
            </a:r>
            <a:r>
              <a:rPr lang="lv-LV" sz="1600" dirty="0" smtClean="0"/>
              <a:t>aukļu pakalpojums centrā ir pilnīgi apmaksāts no projekta</a:t>
            </a:r>
            <a:endParaRPr lang="en-US" sz="1600" dirty="0"/>
          </a:p>
          <a:p>
            <a:pPr algn="ctr"/>
            <a:endParaRPr lang="en-US" sz="1600" dirty="0" smtClean="0"/>
          </a:p>
          <a:p>
            <a:pPr algn="ctr"/>
            <a:r>
              <a:rPr lang="lv-LV" sz="1600" dirty="0" smtClean="0"/>
              <a:t>IV – posmā tiek pieprasīts līdzfinansējums no pakalpojuma saņēmējiem (darbiniekiem)</a:t>
            </a:r>
            <a:endParaRPr lang="en-US" sz="1600" dirty="0"/>
          </a:p>
          <a:p>
            <a:pPr algn="ctr"/>
            <a:endParaRPr lang="lv-LV" sz="1600" dirty="0" smtClean="0"/>
          </a:p>
          <a:p>
            <a:pPr algn="ctr"/>
            <a:r>
              <a:rPr lang="lv-LV" sz="1600" dirty="0" smtClean="0"/>
              <a:t>Pēc projekta uzņēmums / i sadarbībā ar pašvaldību var pāriet uz 25/25/50 vai citu līdzfinansējuma modeli</a:t>
            </a:r>
          </a:p>
          <a:p>
            <a:pPr algn="ctr"/>
            <a:endParaRPr lang="lv-LV" sz="1600" dirty="0"/>
          </a:p>
          <a:p>
            <a:pPr algn="ctr"/>
            <a:r>
              <a:rPr lang="lv-LV" sz="1600" b="1" dirty="0" smtClean="0"/>
              <a:t>Papildus no projekta līdzekļiem tiks veikts ieguldījums pieskatīšanas centrā </a:t>
            </a:r>
            <a:r>
              <a:rPr lang="lv-LV" sz="1600" b="1" dirty="0"/>
              <a:t>(</a:t>
            </a:r>
            <a:r>
              <a:rPr lang="lv-LV" sz="1600" b="1" dirty="0" smtClean="0"/>
              <a:t>inventārs, mācību līdzekļi, rotaļlietas u.c.)    </a:t>
            </a:r>
            <a:endParaRPr lang="en-GB" sz="1600" b="1" dirty="0" smtClean="0"/>
          </a:p>
        </p:txBody>
      </p:sp>
      <p:sp>
        <p:nvSpPr>
          <p:cNvPr id="2" name="Curved Right Arrow 1"/>
          <p:cNvSpPr/>
          <p:nvPr/>
        </p:nvSpPr>
        <p:spPr>
          <a:xfrm rot="5400000">
            <a:off x="6916352" y="76835"/>
            <a:ext cx="933855" cy="4546577"/>
          </a:xfrm>
          <a:prstGeom prst="curvedRightArrow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>
              <a:solidFill>
                <a:schemeClr val="tx1"/>
              </a:solidFill>
            </a:endParaRPr>
          </a:p>
        </p:txBody>
      </p:sp>
      <p:sp>
        <p:nvSpPr>
          <p:cNvPr id="3" name="Minus 2"/>
          <p:cNvSpPr/>
          <p:nvPr/>
        </p:nvSpPr>
        <p:spPr>
          <a:xfrm rot="3424367">
            <a:off x="-1501036" y="3591625"/>
            <a:ext cx="5539992" cy="367232"/>
          </a:xfrm>
          <a:prstGeom prst="mathMinus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2794104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1"/>
          <p:cNvSpPr>
            <a:spLocks noGrp="1"/>
          </p:cNvSpPr>
          <p:nvPr>
            <p:ph type="title"/>
          </p:nvPr>
        </p:nvSpPr>
        <p:spPr>
          <a:xfrm>
            <a:off x="5512159" y="0"/>
            <a:ext cx="4353062" cy="557561"/>
          </a:xfrm>
          <a:solidFill>
            <a:schemeClr val="bg1">
              <a:lumMod val="65000"/>
            </a:schemeClr>
          </a:solidFill>
        </p:spPr>
        <p:txBody>
          <a:bodyPr>
            <a:normAutofit fontScale="90000"/>
          </a:bodyPr>
          <a:lstStyle/>
          <a:p>
            <a:pPr algn="ctr"/>
            <a:r>
              <a:rPr lang="lv-LV" dirty="0" smtClean="0"/>
              <a:t>Kolektīv</a:t>
            </a:r>
            <a:r>
              <a:rPr lang="lv-LV" dirty="0"/>
              <a:t>ā</a:t>
            </a:r>
            <a:r>
              <a:rPr lang="lv-LV" dirty="0" smtClean="0"/>
              <a:t> BUP II piemērs</a:t>
            </a:r>
            <a:endParaRPr lang="lv-LV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3" name="Flowchart: Alternate Process 22"/>
          <p:cNvSpPr/>
          <p:nvPr/>
        </p:nvSpPr>
        <p:spPr>
          <a:xfrm>
            <a:off x="200892" y="1080512"/>
            <a:ext cx="2629437" cy="1886623"/>
          </a:xfrm>
          <a:prstGeom prst="flowChartAlternateProcess">
            <a:avLst/>
          </a:prstGeom>
          <a:solidFill>
            <a:schemeClr val="accent1"/>
          </a:solidFill>
          <a:ln w="285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b="1" dirty="0" smtClean="0"/>
              <a:t>Pašvaldība sadarbībā ar uzņēmumiem organizē vakara, nakts un brīvdienu pieskatīšanas grupu pašvaldības PII vai citur</a:t>
            </a:r>
            <a:endParaRPr lang="lv-LV" b="1" dirty="0"/>
          </a:p>
        </p:txBody>
      </p:sp>
      <p:sp>
        <p:nvSpPr>
          <p:cNvPr id="24" name="Flowchart: Alternate Process 23"/>
          <p:cNvSpPr/>
          <p:nvPr/>
        </p:nvSpPr>
        <p:spPr>
          <a:xfrm>
            <a:off x="2397512" y="2961765"/>
            <a:ext cx="3456878" cy="3517093"/>
          </a:xfrm>
          <a:prstGeom prst="flowChartAlternateProcess">
            <a:avLst/>
          </a:prstGeom>
          <a:solidFill>
            <a:schemeClr val="accent1"/>
          </a:solidFill>
          <a:ln w="317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dirty="0" smtClean="0"/>
              <a:t>PII tika izveidota speciālā grupa / pieskatīšanas centrs, kura ietvaros iepirktie BUPS pieskatīs bērnus jebkurā nestandarta darba laikā</a:t>
            </a:r>
          </a:p>
          <a:p>
            <a:pPr algn="ctr"/>
            <a:r>
              <a:rPr lang="lv-LV" i="1" dirty="0" smtClean="0"/>
              <a:t>Piemērām: 6 BUPS, strādājot pēc maiņu grafika, nodrošina 35 bērnu pieskatīšanu (80 stundas mēnesī katram bērnam)</a:t>
            </a:r>
          </a:p>
          <a:p>
            <a:pPr algn="ctr"/>
            <a:r>
              <a:rPr lang="lv-LV" b="1" dirty="0" smtClean="0"/>
              <a:t>izdevumi BUPS: 2 112 mēnesī</a:t>
            </a:r>
            <a:endParaRPr lang="en-GB" b="1" dirty="0" smtClean="0"/>
          </a:p>
        </p:txBody>
      </p:sp>
      <p:sp>
        <p:nvSpPr>
          <p:cNvPr id="15" name="Flowchart: Alternate Process 14"/>
          <p:cNvSpPr/>
          <p:nvPr/>
        </p:nvSpPr>
        <p:spPr>
          <a:xfrm>
            <a:off x="9727736" y="585985"/>
            <a:ext cx="2127234" cy="2786854"/>
          </a:xfrm>
          <a:prstGeom prst="flowChartAlternateProcess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dirty="0" smtClean="0"/>
              <a:t>Papildus no </a:t>
            </a:r>
            <a:r>
              <a:rPr lang="lv-LV" dirty="0"/>
              <a:t>projekta līdzekļiem tiks </a:t>
            </a:r>
            <a:r>
              <a:rPr lang="lv-LV" dirty="0" smtClean="0"/>
              <a:t>veikti </a:t>
            </a:r>
            <a:r>
              <a:rPr lang="lv-LV" dirty="0" err="1" smtClean="0"/>
              <a:t>soft</a:t>
            </a:r>
            <a:r>
              <a:rPr lang="lv-LV" dirty="0" smtClean="0"/>
              <a:t> </a:t>
            </a:r>
            <a:r>
              <a:rPr lang="lv-LV" dirty="0" err="1" smtClean="0"/>
              <a:t>investments</a:t>
            </a:r>
            <a:r>
              <a:rPr lang="lv-LV" dirty="0" smtClean="0"/>
              <a:t> (inventārs</a:t>
            </a:r>
            <a:r>
              <a:rPr lang="lv-LV" dirty="0"/>
              <a:t>, mācību līdzekļi, </a:t>
            </a:r>
            <a:r>
              <a:rPr lang="lv-LV" dirty="0" smtClean="0"/>
              <a:t>rotaļlietas, personāla kvalifikācijā u.c.)    </a:t>
            </a:r>
            <a:endParaRPr lang="en-GB" dirty="0"/>
          </a:p>
        </p:txBody>
      </p:sp>
      <p:sp>
        <p:nvSpPr>
          <p:cNvPr id="16" name="Flowchart: Alternate Process 15"/>
          <p:cNvSpPr/>
          <p:nvPr/>
        </p:nvSpPr>
        <p:spPr>
          <a:xfrm>
            <a:off x="9727736" y="3589488"/>
            <a:ext cx="2127234" cy="3007263"/>
          </a:xfrm>
          <a:prstGeom prst="flowChartAlternateProcess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dirty="0" smtClean="0">
                <a:solidFill>
                  <a:schemeClr val="bg1"/>
                </a:solidFill>
              </a:rPr>
              <a:t>Atlasītie uzņēmumi ieguldās līdzfinansējumā vai centra izveidošanā (piem. infrastruktūrā vai inventārā)</a:t>
            </a:r>
            <a:endParaRPr lang="lv-LV" dirty="0">
              <a:solidFill>
                <a:schemeClr val="bg1"/>
              </a:solidFill>
            </a:endParaRPr>
          </a:p>
        </p:txBody>
      </p:sp>
      <p:sp>
        <p:nvSpPr>
          <p:cNvPr id="18" name="Up Arrow 17"/>
          <p:cNvSpPr/>
          <p:nvPr/>
        </p:nvSpPr>
        <p:spPr>
          <a:xfrm rot="5400000">
            <a:off x="7880999" y="3702623"/>
            <a:ext cx="2291012" cy="410460"/>
          </a:xfrm>
          <a:prstGeom prst="up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sp>
        <p:nvSpPr>
          <p:cNvPr id="21" name="Text Placeholder 4"/>
          <p:cNvSpPr>
            <a:spLocks noGrp="1"/>
          </p:cNvSpPr>
          <p:nvPr>
            <p:ph type="body" sz="quarter" idx="12"/>
          </p:nvPr>
        </p:nvSpPr>
        <p:spPr>
          <a:xfrm>
            <a:off x="5842659" y="1400582"/>
            <a:ext cx="2564637" cy="202588"/>
          </a:xfrm>
        </p:spPr>
        <p:txBody>
          <a:bodyPr>
            <a:noAutofit/>
          </a:bodyPr>
          <a:lstStyle/>
          <a:p>
            <a:pPr algn="ctr"/>
            <a:r>
              <a:rPr lang="en-GB" sz="1200" dirty="0" smtClean="0">
                <a:solidFill>
                  <a:schemeClr val="bg1"/>
                </a:solidFill>
              </a:rPr>
              <a:t>30% for contracting child-minders</a:t>
            </a:r>
            <a:endParaRPr lang="lv-LV" sz="1200" dirty="0">
              <a:solidFill>
                <a:schemeClr val="bg1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6544447" y="797670"/>
            <a:ext cx="2218035" cy="59483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1600" dirty="0" smtClean="0"/>
              <a:t>Aprēķinot pašvaldības un uzņēmuma / u kapitālieguldījumus centra izveidošanā, tiek samazināts privātais līdzfinansējums  </a:t>
            </a:r>
          </a:p>
          <a:p>
            <a:pPr algn="ctr"/>
            <a:r>
              <a:rPr lang="lv-LV" sz="1600" i="1" dirty="0" smtClean="0"/>
              <a:t>Piemēram: pašvaldības un / vai uzņēmumu ieguldījums – 2 500 EUR</a:t>
            </a:r>
          </a:p>
          <a:p>
            <a:pPr algn="ctr"/>
            <a:endParaRPr lang="lv-LV" sz="1600" dirty="0" smtClean="0"/>
          </a:p>
          <a:p>
            <a:pPr algn="ctr"/>
            <a:r>
              <a:rPr lang="lv-LV" sz="1600" dirty="0" smtClean="0"/>
              <a:t>I-II posmā (6 mēneši)</a:t>
            </a:r>
          </a:p>
          <a:p>
            <a:pPr algn="ctr"/>
            <a:r>
              <a:rPr lang="lv-LV" sz="1600" dirty="0" smtClean="0"/>
              <a:t>aukļu pakalpojums centrā ir pilnīgi apmaksāts no projekta</a:t>
            </a:r>
            <a:endParaRPr lang="en-US" sz="1600" dirty="0"/>
          </a:p>
          <a:p>
            <a:pPr algn="ctr"/>
            <a:endParaRPr lang="lv-LV" sz="1600" dirty="0" smtClean="0"/>
          </a:p>
          <a:p>
            <a:pPr algn="ctr"/>
            <a:r>
              <a:rPr lang="lv-LV" sz="1600" dirty="0"/>
              <a:t>III-IV posmā (4 mēneši) </a:t>
            </a:r>
            <a:r>
              <a:rPr lang="lv-LV" sz="1600" dirty="0" smtClean="0"/>
              <a:t>tiek pieprasīts 30-35% līdzfinansējums no pakalpojuma saņēmējiem (darbiniekiem) un uzņēmuma </a:t>
            </a:r>
            <a:endParaRPr lang="en-US" sz="1600" dirty="0"/>
          </a:p>
          <a:p>
            <a:pPr algn="ctr"/>
            <a:endParaRPr lang="lv-LV" sz="1600" dirty="0"/>
          </a:p>
        </p:txBody>
      </p:sp>
      <p:sp>
        <p:nvSpPr>
          <p:cNvPr id="2" name="Curved Right Arrow 1"/>
          <p:cNvSpPr/>
          <p:nvPr/>
        </p:nvSpPr>
        <p:spPr>
          <a:xfrm rot="5400000">
            <a:off x="6929324" y="-994819"/>
            <a:ext cx="933855" cy="4546577"/>
          </a:xfrm>
          <a:prstGeom prst="curvedRightArrow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>
              <a:solidFill>
                <a:schemeClr val="tx1"/>
              </a:solidFill>
            </a:endParaRPr>
          </a:p>
        </p:txBody>
      </p:sp>
      <p:sp>
        <p:nvSpPr>
          <p:cNvPr id="17" name="Oval 16"/>
          <p:cNvSpPr/>
          <p:nvPr/>
        </p:nvSpPr>
        <p:spPr>
          <a:xfrm>
            <a:off x="3292115" y="1212742"/>
            <a:ext cx="1830848" cy="1622161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dirty="0" smtClean="0"/>
              <a:t>Kolektīvs 24/7 BUP</a:t>
            </a:r>
          </a:p>
        </p:txBody>
      </p:sp>
      <p:sp>
        <p:nvSpPr>
          <p:cNvPr id="19" name="Up Arrow 18"/>
          <p:cNvSpPr/>
          <p:nvPr/>
        </p:nvSpPr>
        <p:spPr>
          <a:xfrm rot="5400000">
            <a:off x="2279172" y="1921152"/>
            <a:ext cx="1491350" cy="246052"/>
          </a:xfrm>
          <a:prstGeom prst="up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sp>
        <p:nvSpPr>
          <p:cNvPr id="3" name="Curved Down Arrow 2"/>
          <p:cNvSpPr/>
          <p:nvPr/>
        </p:nvSpPr>
        <p:spPr>
          <a:xfrm rot="10800000">
            <a:off x="5602310" y="5954751"/>
            <a:ext cx="4522998" cy="76943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>
              <a:solidFill>
                <a:schemeClr val="tx1"/>
              </a:solidFill>
            </a:endParaRPr>
          </a:p>
        </p:txBody>
      </p:sp>
      <p:sp>
        <p:nvSpPr>
          <p:cNvPr id="26" name="Curved Down Arrow 25"/>
          <p:cNvSpPr/>
          <p:nvPr/>
        </p:nvSpPr>
        <p:spPr>
          <a:xfrm rot="10800000">
            <a:off x="6559421" y="6092889"/>
            <a:ext cx="3457030" cy="382479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>
              <a:solidFill>
                <a:schemeClr val="tx1"/>
              </a:solidFill>
            </a:endParaRPr>
          </a:p>
        </p:txBody>
      </p:sp>
      <p:sp>
        <p:nvSpPr>
          <p:cNvPr id="20" name="Flowchart: Alternate Process 19"/>
          <p:cNvSpPr/>
          <p:nvPr/>
        </p:nvSpPr>
        <p:spPr>
          <a:xfrm>
            <a:off x="173991" y="3771851"/>
            <a:ext cx="1835113" cy="2512278"/>
          </a:xfrm>
          <a:prstGeom prst="flowChartAlternateProcess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dirty="0" smtClean="0"/>
              <a:t>Iespējams paredzēt, ka BUP sniegs (tiks iepirkti) konkrētās PII pedagogi un saņems atalgojumu no projekta </a:t>
            </a:r>
            <a:endParaRPr lang="en-GB" dirty="0"/>
          </a:p>
        </p:txBody>
      </p:sp>
      <p:sp>
        <p:nvSpPr>
          <p:cNvPr id="27" name="Up Arrow 26"/>
          <p:cNvSpPr/>
          <p:nvPr/>
        </p:nvSpPr>
        <p:spPr>
          <a:xfrm rot="5400000">
            <a:off x="1783141" y="4904964"/>
            <a:ext cx="856501" cy="246052"/>
          </a:xfrm>
          <a:prstGeom prst="upArrow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7882196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webextensions/_rels/taskpanes.xml.rels><?xml version="1.0" encoding="UTF-8" standalone="yes"?>
<Relationships xmlns="http://schemas.openxmlformats.org/package/2006/relationships"><Relationship Id="rId1" Type="http://schemas.microsoft.com/office/2011/relationships/webextension" Target="webextension1.xml"/></Relationships>
</file>

<file path=ppt/webextensions/taskpanes.xml><?xml version="1.0" encoding="utf-8"?>
<wetp:taskpanes xmlns:wetp="http://schemas.microsoft.com/office/webextensions/taskpanes/2010/11">
  <wetp:taskpane dockstate="right" visibility="0" width="350" row="5">
    <wetp:webextensionref xmlns:r="http://schemas.openxmlformats.org/officeDocument/2006/relationships" r:id="rId1"/>
  </wetp:taskpane>
</wetp:taskpanes>
</file>

<file path=ppt/webextensions/webextension1.xml><?xml version="1.0" encoding="utf-8"?>
<we:webextension xmlns:we="http://schemas.microsoft.com/office/webextensions/webextension/2010/11" id="{31BF95A0-1352-4C37-AC8F-627846962E26}">
  <we:reference id="wa104187952" version="1.1.0.0" store="en-US" storeType="OMEX"/>
  <we:alternateReferences>
    <we:reference id="WA104187952" version="1.1.0.0" store="WA104187952" storeType="OMEX"/>
  </we:alternateReferences>
  <we:properties/>
  <we:bindings/>
  <we:snapshot xmlns:r="http://schemas.openxmlformats.org/officeDocument/2006/relationships"/>
</we:webextension>
</file>

<file path=docProps/app.xml><?xml version="1.0" encoding="utf-8"?>
<Properties xmlns="http://schemas.openxmlformats.org/officeDocument/2006/extended-properties" xmlns:vt="http://schemas.openxmlformats.org/officeDocument/2006/docPropsVTypes">
  <TotalTime>5917</TotalTime>
  <Words>2132</Words>
  <Application>Microsoft Office PowerPoint</Application>
  <PresentationFormat>Widescreen</PresentationFormat>
  <Paragraphs>252</Paragraphs>
  <Slides>18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6" baseType="lpstr">
      <vt:lpstr>MS PGothic</vt:lpstr>
      <vt:lpstr>Arial</vt:lpstr>
      <vt:lpstr>Calibri</vt:lpstr>
      <vt:lpstr>Calibri Light</vt:lpstr>
      <vt:lpstr>Tahoma</vt:lpstr>
      <vt:lpstr>Times New Roman</vt:lpstr>
      <vt:lpstr>Verdana</vt:lpstr>
      <vt:lpstr>Office Theme</vt:lpstr>
      <vt:lpstr>PowerPoint Presentation</vt:lpstr>
      <vt:lpstr>INFORMĀCIJA PAR PROJEKTU</vt:lpstr>
      <vt:lpstr>Projekta posmi</vt:lpstr>
      <vt:lpstr>BUP organizācija</vt:lpstr>
      <vt:lpstr>Projekta ietvaros iespējams īstenot vienu no diviem elastīgā BUP līdzfinansējuma modeļiem  Individuālā BUP līdzfinansējuma modelis  Kolektīvā BUP līdzfinansējuma modelis</vt:lpstr>
      <vt:lpstr>Darbinieka dalības projektā piemērs </vt:lpstr>
      <vt:lpstr>Individuālā BUP organizācija</vt:lpstr>
      <vt:lpstr>Kolektīvā BUP līdzfinansējuma shēma</vt:lpstr>
      <vt:lpstr>Kolektīvā BUP II piemērs</vt:lpstr>
      <vt:lpstr>Kolektīvā BUP organizācija</vt:lpstr>
      <vt:lpstr>BUP atlase projekta dalībniekiem  un aukļu reģistrācija</vt:lpstr>
      <vt:lpstr>Uzņēmumu atlase</vt:lpstr>
      <vt:lpstr>Mērķgrupa – atlasāmie darbinieki  </vt:lpstr>
      <vt:lpstr>Eksperimenta izlases uzņēmumu ieguvumi </vt:lpstr>
      <vt:lpstr>Eksperimenta izlases uzņēmumu ieguvumi </vt:lpstr>
      <vt:lpstr>Kontroles izlases uzņēmumu ieguvumi</vt:lpstr>
      <vt:lpstr>Elastīgā BUP izmaksu pozīcijas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VS/2015/0206 – Vouchers for the provision of  child minders service to workers with nonstandard work schedules</dc:title>
  <dc:creator>Maksims Ivanovs</dc:creator>
  <cp:lastModifiedBy>Maksims Ivanovs</cp:lastModifiedBy>
  <cp:revision>333</cp:revision>
  <cp:lastPrinted>2016-01-11T11:59:53Z</cp:lastPrinted>
  <dcterms:created xsi:type="dcterms:W3CDTF">2015-08-25T12:14:33Z</dcterms:created>
  <dcterms:modified xsi:type="dcterms:W3CDTF">2016-02-01T14:33:47Z</dcterms:modified>
</cp:coreProperties>
</file>