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3" r:id="rId4"/>
  </p:sldMasterIdLst>
  <p:notesMasterIdLst>
    <p:notesMasterId r:id="rId48"/>
  </p:notesMasterIdLst>
  <p:handoutMasterIdLst>
    <p:handoutMasterId r:id="rId49"/>
  </p:handoutMasterIdLst>
  <p:sldIdLst>
    <p:sldId id="2147481909" r:id="rId5"/>
    <p:sldId id="2147481881" r:id="rId6"/>
    <p:sldId id="2147481877" r:id="rId7"/>
    <p:sldId id="2147481935" r:id="rId8"/>
    <p:sldId id="925" r:id="rId9"/>
    <p:sldId id="711" r:id="rId10"/>
    <p:sldId id="2147481900" r:id="rId11"/>
    <p:sldId id="2147481893" r:id="rId12"/>
    <p:sldId id="2147481872" r:id="rId13"/>
    <p:sldId id="2147481940" r:id="rId14"/>
    <p:sldId id="2147481874" r:id="rId15"/>
    <p:sldId id="2147481878" r:id="rId16"/>
    <p:sldId id="2147481870" r:id="rId17"/>
    <p:sldId id="2147481936" r:id="rId18"/>
    <p:sldId id="2147481879" r:id="rId19"/>
    <p:sldId id="2147481908" r:id="rId20"/>
    <p:sldId id="2147481875" r:id="rId21"/>
    <p:sldId id="2147481892" r:id="rId22"/>
    <p:sldId id="2147481885" r:id="rId23"/>
    <p:sldId id="743" r:id="rId24"/>
    <p:sldId id="2147481889" r:id="rId25"/>
    <p:sldId id="2147481902" r:id="rId26"/>
    <p:sldId id="2147481910" r:id="rId27"/>
    <p:sldId id="2147481888" r:id="rId28"/>
    <p:sldId id="2147481923" r:id="rId29"/>
    <p:sldId id="752" r:id="rId30"/>
    <p:sldId id="2147481901" r:id="rId31"/>
    <p:sldId id="757" r:id="rId32"/>
    <p:sldId id="2147481905" r:id="rId33"/>
    <p:sldId id="758" r:id="rId34"/>
    <p:sldId id="2147481895" r:id="rId35"/>
    <p:sldId id="767" r:id="rId36"/>
    <p:sldId id="2147481891" r:id="rId37"/>
    <p:sldId id="2147481896" r:id="rId38"/>
    <p:sldId id="2147481929" r:id="rId39"/>
    <p:sldId id="2147481899" r:id="rId40"/>
    <p:sldId id="2147481898" r:id="rId41"/>
    <p:sldId id="2147481904" r:id="rId42"/>
    <p:sldId id="2147481941" r:id="rId43"/>
    <p:sldId id="2147481942" r:id="rId44"/>
    <p:sldId id="2147481931" r:id="rId45"/>
    <p:sldId id="2147481932" r:id="rId46"/>
    <p:sldId id="2147481933" r:id="rId47"/>
  </p:sldIdLst>
  <p:sldSz cx="12192000" cy="6858000"/>
  <p:notesSz cx="6858000" cy="9144000"/>
  <p:custDataLst>
    <p:tags r:id="rId50"/>
  </p:custDataLst>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8D85"/>
    <a:srgbClr val="525A72"/>
    <a:srgbClr val="EBEBEB"/>
    <a:srgbClr val="CFD6E8"/>
    <a:srgbClr val="0060D7"/>
    <a:srgbClr val="175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5" autoAdjust="0"/>
    <p:restoredTop sz="88015" autoAdjust="0"/>
  </p:normalViewPr>
  <p:slideViewPr>
    <p:cSldViewPr snapToGrid="0">
      <p:cViewPr varScale="1">
        <p:scale>
          <a:sx n="99" d="100"/>
          <a:sy n="99" d="100"/>
        </p:scale>
        <p:origin x="840" y="90"/>
      </p:cViewPr>
      <p:guideLst/>
    </p:cSldViewPr>
  </p:slideViewPr>
  <p:outlineViewPr>
    <p:cViewPr>
      <p:scale>
        <a:sx n="33" d="100"/>
        <a:sy n="33" d="100"/>
      </p:scale>
      <p:origin x="0" y="-14246"/>
    </p:cViewPr>
  </p:outlineViewPr>
  <p:notesTextViewPr>
    <p:cViewPr>
      <p:scale>
        <a:sx n="75" d="100"/>
        <a:sy n="7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70301B5-88AD-1849-891D-EA2905EB5A88}" type="datetimeFigureOut">
              <a:rPr lang="en-US" smtClean="0"/>
              <a:t>9/2/2024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850AB23-24A6-494C-BA00-B87242B78CB4}" type="datetimeFigureOut">
              <a:rPr lang="en-GB" smtClean="0"/>
              <a:t>02/09/2024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latin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a:t>
            </a:fld>
            <a:endParaRPr lang="en-GB" dirty="0"/>
          </a:p>
        </p:txBody>
      </p:sp>
    </p:spTree>
    <p:extLst>
      <p:ext uri="{BB962C8B-B14F-4D97-AF65-F5344CB8AC3E}">
        <p14:creationId xmlns:p14="http://schemas.microsoft.com/office/powerpoint/2010/main" val="15516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dirty="0"/>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10</a:t>
            </a:fld>
            <a:endParaRPr lang="en-GB"/>
          </a:p>
        </p:txBody>
      </p:sp>
    </p:spTree>
    <p:extLst>
      <p:ext uri="{BB962C8B-B14F-4D97-AF65-F5344CB8AC3E}">
        <p14:creationId xmlns:p14="http://schemas.microsoft.com/office/powerpoint/2010/main" val="2733792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24285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45976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endParaRPr lang="lv-LV" dirty="0"/>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8445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endParaRPr lang="lv-LV" dirty="0"/>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2426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23422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32658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41642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1058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082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dirty="0"/>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a:t>
            </a:fld>
            <a:endParaRPr lang="en-GB"/>
          </a:p>
        </p:txBody>
      </p:sp>
    </p:spTree>
    <p:extLst>
      <p:ext uri="{BB962C8B-B14F-4D97-AF65-F5344CB8AC3E}">
        <p14:creationId xmlns:p14="http://schemas.microsoft.com/office/powerpoint/2010/main" val="3541955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aida attēla vietturis 1">
            <a:extLst>
              <a:ext uri="{FF2B5EF4-FFF2-40B4-BE49-F238E27FC236}">
                <a16:creationId xmlns:a16="http://schemas.microsoft.com/office/drawing/2014/main" id="{871F9FD9-5C1F-03CD-2B1C-FD30699ABC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iezīmju vietturis 2">
            <a:extLst>
              <a:ext uri="{FF2B5EF4-FFF2-40B4-BE49-F238E27FC236}">
                <a16:creationId xmlns:a16="http://schemas.microsoft.com/office/drawing/2014/main" id="{F7592C8F-2FFC-4CE5-B9F2-70FC964009C0}"/>
              </a:ext>
            </a:extLst>
          </p:cNvPr>
          <p:cNvSpPr>
            <a:spLocks noGrp="1"/>
          </p:cNvSpPr>
          <p:nvPr>
            <p:ph type="body" idx="1"/>
          </p:nvPr>
        </p:nvSpPr>
        <p:spPr/>
        <p:txBody>
          <a:bodyPr rtlCol="0"/>
          <a:lstStyle/>
          <a:p>
            <a:pPr marL="171450" indent="-171450" algn="just" rtl="0">
              <a:buFont typeface="Arial" panose="020B0604020202020204" pitchFamily="34" charset="0"/>
              <a:buChar char="•"/>
              <a:defRPr/>
            </a:pPr>
            <a:endParaRPr lang="lv-LV">
              <a:cs typeface="Arial"/>
            </a:endParaRPr>
          </a:p>
        </p:txBody>
      </p:sp>
      <p:sp>
        <p:nvSpPr>
          <p:cNvPr id="4" name="Slaida numura vietturis 3">
            <a:extLst>
              <a:ext uri="{FF2B5EF4-FFF2-40B4-BE49-F238E27FC236}">
                <a16:creationId xmlns:a16="http://schemas.microsoft.com/office/drawing/2014/main" id="{8D4BB152-E738-4650-CBC1-F0BEDA0A6DE2}"/>
              </a:ext>
            </a:extLst>
          </p:cNvPr>
          <p:cNvSpPr>
            <a:spLocks noGrp="1"/>
          </p:cNvSpPr>
          <p:nvPr>
            <p:ph type="sldNum" sz="quarter" idx="5"/>
          </p:nvPr>
        </p:nvSpPr>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a:fld id="{5BBD2F87-ED98-4125-A1D8-B172DCB27C0B}" type="slidenum">
              <a:rPr lang="lv-LV" altLang="en-US">
                <a:latin typeface="Calibri" panose="020F0502020204030204" pitchFamily="34" charset="0"/>
              </a:rPr>
              <a:pPr/>
              <a:t>20</a:t>
            </a:fld>
            <a:endParaRPr lang="lv-LV"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21</a:t>
            </a:fld>
            <a:endParaRPr lang="en-GB"/>
          </a:p>
        </p:txBody>
      </p:sp>
    </p:spTree>
    <p:extLst>
      <p:ext uri="{BB962C8B-B14F-4D97-AF65-F5344CB8AC3E}">
        <p14:creationId xmlns:p14="http://schemas.microsoft.com/office/powerpoint/2010/main" val="585725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22</a:t>
            </a:fld>
            <a:endParaRPr lang="en-GB"/>
          </a:p>
        </p:txBody>
      </p:sp>
    </p:spTree>
    <p:extLst>
      <p:ext uri="{BB962C8B-B14F-4D97-AF65-F5344CB8AC3E}">
        <p14:creationId xmlns:p14="http://schemas.microsoft.com/office/powerpoint/2010/main" val="592901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786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92878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aida attēla vietturis 1">
            <a:extLst>
              <a:ext uri="{FF2B5EF4-FFF2-40B4-BE49-F238E27FC236}">
                <a16:creationId xmlns:a16="http://schemas.microsoft.com/office/drawing/2014/main" id="{3C79C298-CE4A-7ED2-55A5-8C3A8DD5C3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Piezīmju vietturis 2">
            <a:extLst>
              <a:ext uri="{FF2B5EF4-FFF2-40B4-BE49-F238E27FC236}">
                <a16:creationId xmlns:a16="http://schemas.microsoft.com/office/drawing/2014/main" id="{595BB5F9-1560-5BED-ACB0-280B3976888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aida numura vietturis 3">
            <a:extLst>
              <a:ext uri="{FF2B5EF4-FFF2-40B4-BE49-F238E27FC236}">
                <a16:creationId xmlns:a16="http://schemas.microsoft.com/office/drawing/2014/main" id="{4223CE6A-BFB3-6FA3-966E-DA1210B67059}"/>
              </a:ext>
            </a:extLst>
          </p:cNvPr>
          <p:cNvSpPr>
            <a:spLocks noGrp="1"/>
          </p:cNvSpPr>
          <p:nvPr>
            <p:ph type="sldNum" sz="quarter" idx="5"/>
          </p:nvPr>
        </p:nvSpPr>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28C123D-93CE-4664-B8D8-05644DDC2755}"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37496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aida attēla vietturis 1">
            <a:extLst>
              <a:ext uri="{FF2B5EF4-FFF2-40B4-BE49-F238E27FC236}">
                <a16:creationId xmlns:a16="http://schemas.microsoft.com/office/drawing/2014/main" id="{3C79C298-CE4A-7ED2-55A5-8C3A8DD5C3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Piezīmju vietturis 2">
            <a:extLst>
              <a:ext uri="{FF2B5EF4-FFF2-40B4-BE49-F238E27FC236}">
                <a16:creationId xmlns:a16="http://schemas.microsoft.com/office/drawing/2014/main" id="{595BB5F9-1560-5BED-ACB0-280B3976888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marL="228600" indent="-228600" algn="just" rtl="0">
              <a:buFontTx/>
              <a:buAutoNum type="arabicPeriod"/>
              <a:defRPr/>
            </a:pPr>
            <a:endParaRPr lang="lv-LV" altLang="lv-LV" dirty="0"/>
          </a:p>
        </p:txBody>
      </p:sp>
      <p:sp>
        <p:nvSpPr>
          <p:cNvPr id="4" name="Slaida numura vietturis 3">
            <a:extLst>
              <a:ext uri="{FF2B5EF4-FFF2-40B4-BE49-F238E27FC236}">
                <a16:creationId xmlns:a16="http://schemas.microsoft.com/office/drawing/2014/main" id="{4223CE6A-BFB3-6FA3-966E-DA1210B67059}"/>
              </a:ext>
            </a:extLst>
          </p:cNvPr>
          <p:cNvSpPr>
            <a:spLocks noGrp="1"/>
          </p:cNvSpPr>
          <p:nvPr>
            <p:ph type="sldNum" sz="quarter" idx="5"/>
          </p:nvPr>
        </p:nvSpPr>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28C123D-93CE-4664-B8D8-05644DDC2755}"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8166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10534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aida attēla vietturis 1">
            <a:extLst>
              <a:ext uri="{FF2B5EF4-FFF2-40B4-BE49-F238E27FC236}">
                <a16:creationId xmlns:a16="http://schemas.microsoft.com/office/drawing/2014/main" id="{F344178A-F91D-E595-D066-758DF8C763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iezīmju vietturis 2">
            <a:extLst>
              <a:ext uri="{FF2B5EF4-FFF2-40B4-BE49-F238E27FC236}">
                <a16:creationId xmlns:a16="http://schemas.microsoft.com/office/drawing/2014/main" id="{F5D3BE6B-FBDE-795D-94F8-2E364E3A86A7}"/>
              </a:ext>
            </a:extLst>
          </p:cNvPr>
          <p:cNvSpPr>
            <a:spLocks noGrp="1"/>
          </p:cNvSpPr>
          <p:nvPr>
            <p:ph type="body" idx="1"/>
          </p:nvPr>
        </p:nvSpPr>
        <p:spPr/>
        <p:txBody>
          <a:bodyPr rtlCol="0"/>
          <a:lstStyle/>
          <a:p>
            <a:pPr rtl="0">
              <a:defRPr/>
            </a:pPr>
            <a:endParaRPr lang="lv-LV" dirty="0"/>
          </a:p>
        </p:txBody>
      </p:sp>
      <p:sp>
        <p:nvSpPr>
          <p:cNvPr id="4" name="Slaida numura vietturis 3">
            <a:extLst>
              <a:ext uri="{FF2B5EF4-FFF2-40B4-BE49-F238E27FC236}">
                <a16:creationId xmlns:a16="http://schemas.microsoft.com/office/drawing/2014/main" id="{9D7B1630-03A4-DEA1-3B85-A7954F09AE25}"/>
              </a:ext>
            </a:extLst>
          </p:cNvPr>
          <p:cNvSpPr>
            <a:spLocks noGrp="1"/>
          </p:cNvSpPr>
          <p:nvPr>
            <p:ph type="sldNum" sz="quarter" idx="5"/>
          </p:nvPr>
        </p:nvSpPr>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DC418E1-E2A0-49FF-860D-64E15A88CB85}"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53659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aida attēla vietturis 1">
            <a:extLst>
              <a:ext uri="{FF2B5EF4-FFF2-40B4-BE49-F238E27FC236}">
                <a16:creationId xmlns:a16="http://schemas.microsoft.com/office/drawing/2014/main" id="{F344178A-F91D-E595-D066-758DF8C763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iezīmju vietturis 2">
            <a:extLst>
              <a:ext uri="{FF2B5EF4-FFF2-40B4-BE49-F238E27FC236}">
                <a16:creationId xmlns:a16="http://schemas.microsoft.com/office/drawing/2014/main" id="{F5D3BE6B-FBDE-795D-94F8-2E364E3A86A7}"/>
              </a:ext>
            </a:extLst>
          </p:cNvPr>
          <p:cNvSpPr>
            <a:spLocks noGrp="1"/>
          </p:cNvSpPr>
          <p:nvPr>
            <p:ph type="body" idx="1"/>
          </p:nvPr>
        </p:nvSpPr>
        <p:spPr/>
        <p:txBody>
          <a:bodyPr rtlCol="0"/>
          <a:lstStyle/>
          <a:p>
            <a:pPr rtl="0">
              <a:defRPr/>
            </a:pPr>
            <a:endParaRPr lang="lv-LV" dirty="0"/>
          </a:p>
        </p:txBody>
      </p:sp>
      <p:sp>
        <p:nvSpPr>
          <p:cNvPr id="4" name="Slaida numura vietturis 3">
            <a:extLst>
              <a:ext uri="{FF2B5EF4-FFF2-40B4-BE49-F238E27FC236}">
                <a16:creationId xmlns:a16="http://schemas.microsoft.com/office/drawing/2014/main" id="{9D7B1630-03A4-DEA1-3B85-A7954F09AE25}"/>
              </a:ext>
            </a:extLst>
          </p:cNvPr>
          <p:cNvSpPr>
            <a:spLocks noGrp="1"/>
          </p:cNvSpPr>
          <p:nvPr>
            <p:ph type="sldNum" sz="quarter" idx="5"/>
          </p:nvPr>
        </p:nvSpPr>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DC418E1-E2A0-49FF-860D-64E15A88CB85}"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2414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a:t>
            </a:fld>
            <a:endParaRPr lang="en-GB"/>
          </a:p>
        </p:txBody>
      </p:sp>
    </p:spTree>
    <p:extLst>
      <p:ext uri="{BB962C8B-B14F-4D97-AF65-F5344CB8AC3E}">
        <p14:creationId xmlns:p14="http://schemas.microsoft.com/office/powerpoint/2010/main" val="1711434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aida attēla vietturis 1">
            <a:extLst>
              <a:ext uri="{FF2B5EF4-FFF2-40B4-BE49-F238E27FC236}">
                <a16:creationId xmlns:a16="http://schemas.microsoft.com/office/drawing/2014/main" id="{6AE8DF18-8135-8232-6BD9-616E374949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Piezīmju vietturis 2">
            <a:extLst>
              <a:ext uri="{FF2B5EF4-FFF2-40B4-BE49-F238E27FC236}">
                <a16:creationId xmlns:a16="http://schemas.microsoft.com/office/drawing/2014/main" id="{DA56CA2D-38BE-5E90-DABC-50C900B519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endParaRPr lang="lv-LV" altLang="lv-LV" dirty="0"/>
          </a:p>
        </p:txBody>
      </p:sp>
      <p:sp>
        <p:nvSpPr>
          <p:cNvPr id="4" name="Slaida numura vietturis 3">
            <a:extLst>
              <a:ext uri="{FF2B5EF4-FFF2-40B4-BE49-F238E27FC236}">
                <a16:creationId xmlns:a16="http://schemas.microsoft.com/office/drawing/2014/main" id="{1372A97D-6FB5-4C3E-7C83-C687532055CB}"/>
              </a:ext>
            </a:extLst>
          </p:cNvPr>
          <p:cNvSpPr>
            <a:spLocks noGrp="1"/>
          </p:cNvSpPr>
          <p:nvPr>
            <p:ph type="sldNum" sz="quarter" idx="5"/>
          </p:nvPr>
        </p:nvSpPr>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A1C826-69A8-400C-9E57-1ABE1E675C7A}"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24528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31</a:t>
            </a:fld>
            <a:endParaRPr lang="en-GB"/>
          </a:p>
        </p:txBody>
      </p:sp>
    </p:spTree>
    <p:extLst>
      <p:ext uri="{BB962C8B-B14F-4D97-AF65-F5344CB8AC3E}">
        <p14:creationId xmlns:p14="http://schemas.microsoft.com/office/powerpoint/2010/main" val="1497079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cs-CZ" dirty="0"/>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32</a:t>
            </a:fld>
            <a:endParaRPr lang="en-GB"/>
          </a:p>
        </p:txBody>
      </p:sp>
    </p:spTree>
    <p:extLst>
      <p:ext uri="{BB962C8B-B14F-4D97-AF65-F5344CB8AC3E}">
        <p14:creationId xmlns:p14="http://schemas.microsoft.com/office/powerpoint/2010/main" val="3790243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60893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34</a:t>
            </a:fld>
            <a:endParaRPr lang="en-GB"/>
          </a:p>
        </p:txBody>
      </p:sp>
    </p:spTree>
    <p:extLst>
      <p:ext uri="{BB962C8B-B14F-4D97-AF65-F5344CB8AC3E}">
        <p14:creationId xmlns:p14="http://schemas.microsoft.com/office/powerpoint/2010/main" val="3558123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5BE32FC-046A-2D9F-B815-5BCD74F97E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ED507F56-88D0-16D9-226E-72C1CEB53A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endParaRPr lang="en-US" altLang="lv-LV" dirty="0"/>
          </a:p>
        </p:txBody>
      </p:sp>
      <p:sp>
        <p:nvSpPr>
          <p:cNvPr id="4" name="Slide Number Placeholder 3">
            <a:extLst>
              <a:ext uri="{FF2B5EF4-FFF2-40B4-BE49-F238E27FC236}">
                <a16:creationId xmlns:a16="http://schemas.microsoft.com/office/drawing/2014/main" id="{2BC230BA-DCC5-49F0-0582-CCC7C4429ADD}"/>
              </a:ext>
            </a:extLst>
          </p:cNvPr>
          <p:cNvSpPr>
            <a:spLocks noGrp="1"/>
          </p:cNvSpPr>
          <p:nvPr>
            <p:ph type="sldNum" sz="quarter" idx="5"/>
          </p:nvPr>
        </p:nvSpPr>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a:fld id="{21860365-CE13-458F-8567-3C12276B7761}" type="slidenum">
              <a:rPr lang="lv-LV" altLang="en-US">
                <a:latin typeface="Calibri" panose="020F0502020204030204" pitchFamily="34" charset="0"/>
              </a:rPr>
              <a:pPr/>
              <a:t>35</a:t>
            </a:fld>
            <a:endParaRPr lang="lv-LV" altLang="en-US">
              <a:latin typeface="Calibri" panose="020F0502020204030204" pitchFamily="34" charset="0"/>
            </a:endParaRPr>
          </a:p>
        </p:txBody>
      </p:sp>
    </p:spTree>
    <p:extLst>
      <p:ext uri="{BB962C8B-B14F-4D97-AF65-F5344CB8AC3E}">
        <p14:creationId xmlns:p14="http://schemas.microsoft.com/office/powerpoint/2010/main" val="2969325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36</a:t>
            </a:fld>
            <a:endParaRPr lang="en-GB"/>
          </a:p>
        </p:txBody>
      </p:sp>
    </p:spTree>
    <p:extLst>
      <p:ext uri="{BB962C8B-B14F-4D97-AF65-F5344CB8AC3E}">
        <p14:creationId xmlns:p14="http://schemas.microsoft.com/office/powerpoint/2010/main" val="3624127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37</a:t>
            </a:fld>
            <a:endParaRPr lang="en-GB"/>
          </a:p>
        </p:txBody>
      </p:sp>
    </p:spTree>
    <p:extLst>
      <p:ext uri="{BB962C8B-B14F-4D97-AF65-F5344CB8AC3E}">
        <p14:creationId xmlns:p14="http://schemas.microsoft.com/office/powerpoint/2010/main" val="1846298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38</a:t>
            </a:fld>
            <a:endParaRPr lang="en-GB"/>
          </a:p>
        </p:txBody>
      </p:sp>
    </p:spTree>
    <p:extLst>
      <p:ext uri="{BB962C8B-B14F-4D97-AF65-F5344CB8AC3E}">
        <p14:creationId xmlns:p14="http://schemas.microsoft.com/office/powerpoint/2010/main" val="3474574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39</a:t>
            </a:fld>
            <a:endParaRPr lang="en-GB"/>
          </a:p>
        </p:txBody>
      </p:sp>
    </p:spTree>
    <p:extLst>
      <p:ext uri="{BB962C8B-B14F-4D97-AF65-F5344CB8AC3E}">
        <p14:creationId xmlns:p14="http://schemas.microsoft.com/office/powerpoint/2010/main" val="3041046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4</a:t>
            </a:fld>
            <a:endParaRPr lang="en-GB" dirty="0"/>
          </a:p>
        </p:txBody>
      </p:sp>
    </p:spTree>
    <p:extLst>
      <p:ext uri="{BB962C8B-B14F-4D97-AF65-F5344CB8AC3E}">
        <p14:creationId xmlns:p14="http://schemas.microsoft.com/office/powerpoint/2010/main" val="1117997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3620291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171660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3443702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2898239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5</a:t>
            </a:fld>
            <a:endParaRPr lang="en-GB" dirty="0"/>
          </a:p>
        </p:txBody>
      </p:sp>
    </p:spTree>
    <p:extLst>
      <p:ext uri="{BB962C8B-B14F-4D97-AF65-F5344CB8AC3E}">
        <p14:creationId xmlns:p14="http://schemas.microsoft.com/office/powerpoint/2010/main" val="15516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6</a:t>
            </a:fld>
            <a:endParaRPr lang="en-GB" dirty="0"/>
          </a:p>
        </p:txBody>
      </p:sp>
    </p:spTree>
    <p:extLst>
      <p:ext uri="{BB962C8B-B14F-4D97-AF65-F5344CB8AC3E}">
        <p14:creationId xmlns:p14="http://schemas.microsoft.com/office/powerpoint/2010/main" val="378199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7</a:t>
            </a:fld>
            <a:endParaRPr lang="en-GB" dirty="0"/>
          </a:p>
        </p:txBody>
      </p:sp>
    </p:spTree>
    <p:extLst>
      <p:ext uri="{BB962C8B-B14F-4D97-AF65-F5344CB8AC3E}">
        <p14:creationId xmlns:p14="http://schemas.microsoft.com/office/powerpoint/2010/main" val="3051286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4886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22435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NULL"/><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rtlCol="0" anchor="b" anchorCtr="0"/>
          <a:lstStyle>
            <a:lvl1pPr algn="l">
              <a:lnSpc>
                <a:spcPct val="85000"/>
              </a:lnSpc>
              <a:defRPr sz="6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4" name="Content Placeholder 3"/>
          <p:cNvSpPr>
            <a:spLocks noGrp="1"/>
          </p:cNvSpPr>
          <p:nvPr>
            <p:ph sz="half" idx="2"/>
          </p:nvPr>
        </p:nvSpPr>
        <p:spPr>
          <a:xfrm>
            <a:off x="2777045"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Content Placeholder 3"/>
          <p:cNvSpPr>
            <a:spLocks noGrp="1"/>
          </p:cNvSpPr>
          <p:nvPr>
            <p:ph sz="half" idx="13"/>
          </p:nvPr>
        </p:nvSpPr>
        <p:spPr>
          <a:xfrm>
            <a:off x="5111177"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7" name="Content Placeholder 3"/>
          <p:cNvSpPr>
            <a:spLocks noGrp="1"/>
          </p:cNvSpPr>
          <p:nvPr>
            <p:ph sz="half" idx="14"/>
          </p:nvPr>
        </p:nvSpPr>
        <p:spPr>
          <a:xfrm>
            <a:off x="7445309"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9" name="Content Placeholder 3"/>
          <p:cNvSpPr>
            <a:spLocks noGrp="1"/>
          </p:cNvSpPr>
          <p:nvPr>
            <p:ph sz="half" idx="15"/>
          </p:nvPr>
        </p:nvSpPr>
        <p:spPr>
          <a:xfrm>
            <a:off x="9779443"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10" name="Title 9"/>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11" name="Slide Number Placeholder 10">
            <a:extLst>
              <a:ext uri="{FF2B5EF4-FFF2-40B4-BE49-F238E27FC236}">
                <a16:creationId xmlns:a16="http://schemas.microsoft.com/office/drawing/2014/main" id="{BC0705E1-E330-8C4F-A023-40952CF24C94}"/>
              </a:ext>
            </a:extLst>
          </p:cNvPr>
          <p:cNvSpPr>
            <a:spLocks noGrp="1"/>
          </p:cNvSpPr>
          <p:nvPr>
            <p:ph type="sldNum" sz="quarter" idx="17"/>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222D3CEF-2FE9-6541-A411-8712E77FDE9D}"/>
              </a:ext>
            </a:extLst>
          </p:cNvPr>
          <p:cNvSpPr>
            <a:spLocks noGrp="1"/>
          </p:cNvSpPr>
          <p:nvPr>
            <p:ph type="dt" sz="half" idx="18"/>
          </p:nvPr>
        </p:nvSpPr>
        <p:spPr/>
        <p:txBody>
          <a:bodyPr rtlCol="0"/>
          <a:lstStyle/>
          <a:p>
            <a:pPr rtl="0"/>
            <a:r>
              <a:rPr lang="en-gb"/>
              <a:t>Date</a:t>
            </a:r>
          </a:p>
        </p:txBody>
      </p:sp>
      <p:sp>
        <p:nvSpPr>
          <p:cNvPr id="5" name="Footer Placeholder 4">
            <a:extLst>
              <a:ext uri="{FF2B5EF4-FFF2-40B4-BE49-F238E27FC236}">
                <a16:creationId xmlns:a16="http://schemas.microsoft.com/office/drawing/2014/main" id="{4F60C409-BC93-7948-9808-660EF10182CF}"/>
              </a:ext>
            </a:extLst>
          </p:cNvPr>
          <p:cNvSpPr>
            <a:spLocks noGrp="1"/>
          </p:cNvSpPr>
          <p:nvPr>
            <p:ph type="ftr" sz="quarter" idx="19"/>
          </p:nvPr>
        </p:nvSpPr>
        <p:spPr/>
        <p:txBody>
          <a:bodyPr rtlCol="0"/>
          <a:lstStyle/>
          <a:p>
            <a:pPr algn="l" rtl="0"/>
            <a:r>
              <a:rPr lang="en-gb"/>
              <a:t>Presentation Title</a:t>
            </a:r>
          </a:p>
        </p:txBody>
      </p:sp>
    </p:spTree>
    <p:extLst>
      <p:ext uri="{BB962C8B-B14F-4D97-AF65-F5344CB8AC3E}">
        <p14:creationId xmlns:p14="http://schemas.microsoft.com/office/powerpoint/2010/main" val="1045707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4" name="Title 3"/>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0FA63A94-C8E2-FB44-885B-EB683E5F6866}"/>
              </a:ext>
            </a:extLst>
          </p:cNvPr>
          <p:cNvSpPr>
            <a:spLocks noGrp="1"/>
          </p:cNvSpPr>
          <p:nvPr>
            <p:ph type="sldNum" sz="quarter" idx="20"/>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055A3E01-BC1E-FC45-9A3B-16FFF0CD47EE}"/>
              </a:ext>
            </a:extLst>
          </p:cNvPr>
          <p:cNvSpPr>
            <a:spLocks noGrp="1"/>
          </p:cNvSpPr>
          <p:nvPr>
            <p:ph type="dt" sz="half" idx="21"/>
          </p:nvPr>
        </p:nvSpPr>
        <p:spPr/>
        <p:txBody>
          <a:bodyPr rtlCol="0"/>
          <a:lstStyle/>
          <a:p>
            <a:pPr rtl="0"/>
            <a:r>
              <a:rPr lang="en-gb"/>
              <a:t>Date</a:t>
            </a:r>
          </a:p>
        </p:txBody>
      </p:sp>
      <p:sp>
        <p:nvSpPr>
          <p:cNvPr id="3" name="Footer Placeholder 2">
            <a:extLst>
              <a:ext uri="{FF2B5EF4-FFF2-40B4-BE49-F238E27FC236}">
                <a16:creationId xmlns:a16="http://schemas.microsoft.com/office/drawing/2014/main" id="{616CD684-D4FE-F645-A29A-2F42832D27B2}"/>
              </a:ext>
            </a:extLst>
          </p:cNvPr>
          <p:cNvSpPr>
            <a:spLocks noGrp="1"/>
          </p:cNvSpPr>
          <p:nvPr>
            <p:ph type="ftr" sz="quarter" idx="22"/>
          </p:nvPr>
        </p:nvSpPr>
        <p:spPr/>
        <p:txBody>
          <a:bodyPr rtlCol="0"/>
          <a:lstStyle/>
          <a:p>
            <a:pPr algn="l" rtl="0"/>
            <a:r>
              <a:rPr lang="en-gb"/>
              <a:t>Presentation Title</a:t>
            </a:r>
          </a:p>
        </p:txBody>
      </p:sp>
    </p:spTree>
    <p:extLst>
      <p:ext uri="{BB962C8B-B14F-4D97-AF65-F5344CB8AC3E}">
        <p14:creationId xmlns:p14="http://schemas.microsoft.com/office/powerpoint/2010/main" val="2335327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Text Boxes for Icons">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7" name="Text Placeholder 12"/>
          <p:cNvSpPr>
            <a:spLocks noGrp="1"/>
          </p:cNvSpPr>
          <p:nvPr>
            <p:ph type="body" sz="quarter" idx="16" hasCustomPrompt="1"/>
          </p:nvPr>
        </p:nvSpPr>
        <p:spPr>
          <a:xfrm>
            <a:off x="3359638"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9" name="Text Placeholder 12"/>
          <p:cNvSpPr>
            <a:spLocks noGrp="1"/>
          </p:cNvSpPr>
          <p:nvPr>
            <p:ph type="body" sz="quarter" idx="18" hasCustomPrompt="1"/>
          </p:nvPr>
        </p:nvSpPr>
        <p:spPr>
          <a:xfrm>
            <a:off x="6276363"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5" name="Text Placeholder 12"/>
          <p:cNvSpPr>
            <a:spLocks noGrp="1"/>
          </p:cNvSpPr>
          <p:nvPr>
            <p:ph type="body" sz="quarter" idx="20" hasCustomPrompt="1"/>
          </p:nvPr>
        </p:nvSpPr>
        <p:spPr>
          <a:xfrm>
            <a:off x="9193088"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Title 3"/>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A3D2E598-676F-DE44-A364-05E35FEB3110}"/>
              </a:ext>
            </a:extLst>
          </p:cNvPr>
          <p:cNvSpPr>
            <a:spLocks noGrp="1"/>
          </p:cNvSpPr>
          <p:nvPr>
            <p:ph type="sldNum" sz="quarter" idx="22"/>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4EE7D73-CC34-F34E-8E0D-FE9EFCAB5B6D}"/>
              </a:ext>
            </a:extLst>
          </p:cNvPr>
          <p:cNvSpPr>
            <a:spLocks noGrp="1"/>
          </p:cNvSpPr>
          <p:nvPr>
            <p:ph type="dt" sz="half" idx="23"/>
          </p:nvPr>
        </p:nvSpPr>
        <p:spPr/>
        <p:txBody>
          <a:bodyPr rtlCol="0"/>
          <a:lstStyle/>
          <a:p>
            <a:pPr rtl="0"/>
            <a:r>
              <a:rPr lang="en-gb"/>
              <a:t>Date</a:t>
            </a:r>
          </a:p>
        </p:txBody>
      </p:sp>
      <p:sp>
        <p:nvSpPr>
          <p:cNvPr id="3" name="Footer Placeholder 2">
            <a:extLst>
              <a:ext uri="{FF2B5EF4-FFF2-40B4-BE49-F238E27FC236}">
                <a16:creationId xmlns:a16="http://schemas.microsoft.com/office/drawing/2014/main" id="{3D69DEA3-5E99-424B-BE2E-8D9202AD4FC0}"/>
              </a:ext>
            </a:extLst>
          </p:cNvPr>
          <p:cNvSpPr>
            <a:spLocks noGrp="1"/>
          </p:cNvSpPr>
          <p:nvPr>
            <p:ph type="ftr" sz="quarter" idx="24"/>
          </p:nvPr>
        </p:nvSpPr>
        <p:spPr/>
        <p:txBody>
          <a:bodyPr rtlCol="0"/>
          <a:lstStyle/>
          <a:p>
            <a:pPr algn="l" rtl="0"/>
            <a:r>
              <a:rPr lang="en-gb"/>
              <a:t>Presentation Title</a:t>
            </a:r>
          </a:p>
        </p:txBody>
      </p:sp>
    </p:spTree>
    <p:extLst>
      <p:ext uri="{BB962C8B-B14F-4D97-AF65-F5344CB8AC3E}">
        <p14:creationId xmlns:p14="http://schemas.microsoft.com/office/powerpoint/2010/main" val="159377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Team Images">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1" y="2103120"/>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6" name="Picture Placeholder 9"/>
          <p:cNvSpPr>
            <a:spLocks noGrp="1" noChangeAspect="1"/>
          </p:cNvSpPr>
          <p:nvPr>
            <p:ph type="pic" sz="quarter" idx="15"/>
          </p:nvPr>
        </p:nvSpPr>
        <p:spPr>
          <a:xfrm>
            <a:off x="3359638" y="2103120"/>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7" name="Text Placeholder 12"/>
          <p:cNvSpPr>
            <a:spLocks noGrp="1"/>
          </p:cNvSpPr>
          <p:nvPr>
            <p:ph type="body" sz="quarter" idx="16" hasCustomPrompt="1"/>
          </p:nvPr>
        </p:nvSpPr>
        <p:spPr>
          <a:xfrm>
            <a:off x="3359638"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8" name="Picture Placeholder 9"/>
          <p:cNvSpPr>
            <a:spLocks noGrp="1" noChangeAspect="1"/>
          </p:cNvSpPr>
          <p:nvPr>
            <p:ph type="pic" sz="quarter" idx="17"/>
          </p:nvPr>
        </p:nvSpPr>
        <p:spPr>
          <a:xfrm>
            <a:off x="6276363" y="2103120"/>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9" name="Text Placeholder 12"/>
          <p:cNvSpPr>
            <a:spLocks noGrp="1"/>
          </p:cNvSpPr>
          <p:nvPr>
            <p:ph type="body" sz="quarter" idx="18" hasCustomPrompt="1"/>
          </p:nvPr>
        </p:nvSpPr>
        <p:spPr>
          <a:xfrm>
            <a:off x="6276362"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4" name="Picture Placeholder 9"/>
          <p:cNvSpPr>
            <a:spLocks noGrp="1" noChangeAspect="1"/>
          </p:cNvSpPr>
          <p:nvPr>
            <p:ph type="pic" sz="quarter" idx="19"/>
          </p:nvPr>
        </p:nvSpPr>
        <p:spPr>
          <a:xfrm>
            <a:off x="9193088" y="2103120"/>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5" name="Text Placeholder 12"/>
          <p:cNvSpPr>
            <a:spLocks noGrp="1"/>
          </p:cNvSpPr>
          <p:nvPr>
            <p:ph type="body" sz="quarter" idx="20" hasCustomPrompt="1"/>
          </p:nvPr>
        </p:nvSpPr>
        <p:spPr>
          <a:xfrm>
            <a:off x="9193088"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Title 3"/>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0AEC188F-17FB-9741-A681-A3C06DA3BEA1}"/>
              </a:ext>
            </a:extLst>
          </p:cNvPr>
          <p:cNvSpPr>
            <a:spLocks noGrp="1"/>
          </p:cNvSpPr>
          <p:nvPr>
            <p:ph type="sldNum" sz="quarter" idx="22"/>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4C7FE2CE-7430-B14C-8AB3-DE28B3871F56}"/>
              </a:ext>
            </a:extLst>
          </p:cNvPr>
          <p:cNvSpPr>
            <a:spLocks noGrp="1"/>
          </p:cNvSpPr>
          <p:nvPr>
            <p:ph type="dt" sz="half" idx="23"/>
          </p:nvPr>
        </p:nvSpPr>
        <p:spPr/>
        <p:txBody>
          <a:bodyPr rtlCol="0"/>
          <a:lstStyle/>
          <a:p>
            <a:pPr rtl="0"/>
            <a:r>
              <a:rPr lang="en-gb"/>
              <a:t>Date</a:t>
            </a:r>
          </a:p>
        </p:txBody>
      </p:sp>
      <p:sp>
        <p:nvSpPr>
          <p:cNvPr id="3" name="Footer Placeholder 2">
            <a:extLst>
              <a:ext uri="{FF2B5EF4-FFF2-40B4-BE49-F238E27FC236}">
                <a16:creationId xmlns:a16="http://schemas.microsoft.com/office/drawing/2014/main" id="{B0226472-611E-0C4D-B900-2140DFE78BD1}"/>
              </a:ext>
            </a:extLst>
          </p:cNvPr>
          <p:cNvSpPr>
            <a:spLocks noGrp="1"/>
          </p:cNvSpPr>
          <p:nvPr>
            <p:ph type="ftr" sz="quarter" idx="24"/>
          </p:nvPr>
        </p:nvSpPr>
        <p:spPr/>
        <p:txBody>
          <a:bodyPr rtlCol="0"/>
          <a:lstStyle/>
          <a:p>
            <a:pPr algn="l" rtl="0"/>
            <a:r>
              <a:rPr lang="en-gb"/>
              <a:t>Presentation Title</a:t>
            </a:r>
          </a:p>
        </p:txBody>
      </p:sp>
    </p:spTree>
    <p:extLst>
      <p:ext uri="{BB962C8B-B14F-4D97-AF65-F5344CB8AC3E}">
        <p14:creationId xmlns:p14="http://schemas.microsoft.com/office/powerpoint/2010/main" val="3532200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Chart Placeholder 8"/>
          <p:cNvSpPr>
            <a:spLocks noGrp="1"/>
          </p:cNvSpPr>
          <p:nvPr>
            <p:ph type="chart" sz="quarter" idx="13"/>
          </p:nvPr>
        </p:nvSpPr>
        <p:spPr>
          <a:xfrm>
            <a:off x="5600701" y="1428750"/>
            <a:ext cx="6148387" cy="4743450"/>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5" name="Title 4"/>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FD397FBE-5CF3-D24C-9080-6E833FFE25D2}"/>
              </a:ext>
            </a:extLst>
          </p:cNvPr>
          <p:cNvSpPr>
            <a:spLocks noGrp="1"/>
          </p:cNvSpPr>
          <p:nvPr>
            <p:ph type="sldNum" sz="quarter" idx="15"/>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E2C69D5E-619A-7A4D-B6D5-5294509D7143}"/>
              </a:ext>
            </a:extLst>
          </p:cNvPr>
          <p:cNvSpPr>
            <a:spLocks noGrp="1"/>
          </p:cNvSpPr>
          <p:nvPr>
            <p:ph type="dt" sz="half" idx="16"/>
          </p:nvPr>
        </p:nvSpPr>
        <p:spPr/>
        <p:txBody>
          <a:bodyPr rtlCol="0"/>
          <a:lstStyle/>
          <a:p>
            <a:pPr rtl="0"/>
            <a:r>
              <a:rPr lang="en-gb"/>
              <a:t>Date</a:t>
            </a:r>
          </a:p>
        </p:txBody>
      </p:sp>
      <p:sp>
        <p:nvSpPr>
          <p:cNvPr id="4" name="Footer Placeholder 3">
            <a:extLst>
              <a:ext uri="{FF2B5EF4-FFF2-40B4-BE49-F238E27FC236}">
                <a16:creationId xmlns:a16="http://schemas.microsoft.com/office/drawing/2014/main" id="{728D71E4-CBC9-3648-9D74-CDE027F0E958}"/>
              </a:ext>
            </a:extLst>
          </p:cNvPr>
          <p:cNvSpPr>
            <a:spLocks noGrp="1"/>
          </p:cNvSpPr>
          <p:nvPr>
            <p:ph type="ftr" sz="quarter" idx="17"/>
          </p:nvPr>
        </p:nvSpPr>
        <p:spPr/>
        <p:txBody>
          <a:bodyPr rtlCol="0"/>
          <a:lstStyle/>
          <a:p>
            <a:pPr algn="l" rtl="0"/>
            <a:r>
              <a:rPr lang="en-gb"/>
              <a:t>Presentation Title</a:t>
            </a:r>
          </a:p>
        </p:txBody>
      </p:sp>
    </p:spTree>
    <p:extLst>
      <p:ext uri="{BB962C8B-B14F-4D97-AF65-F5344CB8AC3E}">
        <p14:creationId xmlns:p14="http://schemas.microsoft.com/office/powerpoint/2010/main" val="1034817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438"/>
            <a:ext cx="7418387"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8" name="Slide Number Placeholder 7">
            <a:extLst>
              <a:ext uri="{FF2B5EF4-FFF2-40B4-BE49-F238E27FC236}">
                <a16:creationId xmlns:a16="http://schemas.microsoft.com/office/drawing/2014/main" id="{C9242D6C-75F6-2B45-8341-980F99E5DA74}"/>
              </a:ext>
            </a:extLst>
          </p:cNvPr>
          <p:cNvSpPr>
            <a:spLocks noGrp="1"/>
          </p:cNvSpPr>
          <p:nvPr>
            <p:ph type="sldNum" sz="quarter" idx="15"/>
          </p:nvPr>
        </p:nvSpPr>
        <p:spPr/>
        <p:txBody>
          <a:bodyPr rtlCol="0"/>
          <a:lstStyle/>
          <a:p>
            <a:pPr rtl="0"/>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E226BB03-6EF6-F445-88B0-A7B24602567C}"/>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4" name="Date Placeholder 3">
            <a:extLst>
              <a:ext uri="{FF2B5EF4-FFF2-40B4-BE49-F238E27FC236}">
                <a16:creationId xmlns:a16="http://schemas.microsoft.com/office/drawing/2014/main" id="{3F8846DF-B557-F249-A820-B138A17441DC}"/>
              </a:ext>
            </a:extLst>
          </p:cNvPr>
          <p:cNvSpPr>
            <a:spLocks noGrp="1"/>
          </p:cNvSpPr>
          <p:nvPr>
            <p:ph type="dt" sz="half" idx="17"/>
          </p:nvPr>
        </p:nvSpPr>
        <p:spPr/>
        <p:txBody>
          <a:bodyPr rtlCol="0"/>
          <a:lstStyle/>
          <a:p>
            <a:pPr rtl="0"/>
            <a:r>
              <a:rPr lang="en-gb"/>
              <a:t>Date</a:t>
            </a:r>
          </a:p>
        </p:txBody>
      </p:sp>
      <p:sp>
        <p:nvSpPr>
          <p:cNvPr id="5" name="Footer Placeholder 4">
            <a:extLst>
              <a:ext uri="{FF2B5EF4-FFF2-40B4-BE49-F238E27FC236}">
                <a16:creationId xmlns:a16="http://schemas.microsoft.com/office/drawing/2014/main" id="{515B6EC7-613B-094E-83F4-DA4B13BB5333}"/>
              </a:ext>
            </a:extLst>
          </p:cNvPr>
          <p:cNvSpPr>
            <a:spLocks noGrp="1"/>
          </p:cNvSpPr>
          <p:nvPr>
            <p:ph type="ftr" sz="quarter" idx="18"/>
          </p:nvPr>
        </p:nvSpPr>
        <p:spPr/>
        <p:txBody>
          <a:bodyPr rtlCol="0"/>
          <a:lstStyle/>
          <a:p>
            <a:pPr algn="l" rtl="0"/>
            <a:r>
              <a:rPr lang="en-gb"/>
              <a:t>Presentation Title</a:t>
            </a:r>
          </a:p>
        </p:txBody>
      </p:sp>
    </p:spTree>
    <p:extLst>
      <p:ext uri="{BB962C8B-B14F-4D97-AF65-F5344CB8AC3E}">
        <p14:creationId xmlns:p14="http://schemas.microsoft.com/office/powerpoint/2010/main" val="2919097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Full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3" y="2103438"/>
            <a:ext cx="11306175"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0"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A78C6408-9684-F649-A01B-20A1E9A52ED4}"/>
              </a:ext>
            </a:extLst>
          </p:cNvPr>
          <p:cNvSpPr>
            <a:spLocks noGrp="1"/>
          </p:cNvSpPr>
          <p:nvPr>
            <p:ph type="sldNum" sz="quarter" idx="15"/>
          </p:nvPr>
        </p:nvSpPr>
        <p:spPr/>
        <p:txBody>
          <a:bodyPr rtlCol="0"/>
          <a:lstStyle/>
          <a:p>
            <a:pPr rtl="0"/>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06D22B17-E9E9-3842-A116-5C0D59C56C8F}"/>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2709AE37-4C0E-9449-8811-AF627111A71F}"/>
              </a:ext>
            </a:extLst>
          </p:cNvPr>
          <p:cNvSpPr>
            <a:spLocks noGrp="1"/>
          </p:cNvSpPr>
          <p:nvPr>
            <p:ph type="dt" sz="half" idx="17"/>
          </p:nvPr>
        </p:nvSpPr>
        <p:spPr/>
        <p:txBody>
          <a:bodyPr rtlCol="0"/>
          <a:lstStyle/>
          <a:p>
            <a:pPr rtl="0"/>
            <a:r>
              <a:rPr lang="en-gb"/>
              <a:t>Date</a:t>
            </a:r>
          </a:p>
        </p:txBody>
      </p:sp>
      <p:sp>
        <p:nvSpPr>
          <p:cNvPr id="4" name="Footer Placeholder 3">
            <a:extLst>
              <a:ext uri="{FF2B5EF4-FFF2-40B4-BE49-F238E27FC236}">
                <a16:creationId xmlns:a16="http://schemas.microsoft.com/office/drawing/2014/main" id="{0E5A4581-58A2-5947-96BD-212EB8536951}"/>
              </a:ext>
            </a:extLst>
          </p:cNvPr>
          <p:cNvSpPr>
            <a:spLocks noGrp="1"/>
          </p:cNvSpPr>
          <p:nvPr>
            <p:ph type="ftr" sz="quarter" idx="18"/>
          </p:nvPr>
        </p:nvSpPr>
        <p:spPr/>
        <p:txBody>
          <a:bodyPr rtlCol="0"/>
          <a:lstStyle/>
          <a:p>
            <a:pPr algn="l" rtl="0"/>
            <a:r>
              <a:rPr lang="en-gb"/>
              <a:t>Presentation Title</a:t>
            </a:r>
          </a:p>
        </p:txBody>
      </p:sp>
    </p:spTree>
    <p:extLst>
      <p:ext uri="{BB962C8B-B14F-4D97-AF65-F5344CB8AC3E}">
        <p14:creationId xmlns:p14="http://schemas.microsoft.com/office/powerpoint/2010/main" val="4663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0"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C8CAC806-7708-6C42-A901-982FA119C086}"/>
              </a:ext>
            </a:extLst>
          </p:cNvPr>
          <p:cNvSpPr>
            <a:spLocks noGrp="1"/>
          </p:cNvSpPr>
          <p:nvPr>
            <p:ph type="sldNum" sz="quarter" idx="15"/>
          </p:nvPr>
        </p:nvSpPr>
        <p:spPr/>
        <p:txBody>
          <a:bodyPr rtlCol="0"/>
          <a:lstStyle/>
          <a:p>
            <a:pPr rtl="0"/>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1C758DF0-2055-C446-AF59-8BED8AF86DAB}"/>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F75A8AA7-C631-FC48-B78E-A7C28CBFC4D6}"/>
              </a:ext>
            </a:extLst>
          </p:cNvPr>
          <p:cNvSpPr>
            <a:spLocks noGrp="1"/>
          </p:cNvSpPr>
          <p:nvPr>
            <p:ph type="dt" sz="half" idx="17"/>
          </p:nvPr>
        </p:nvSpPr>
        <p:spPr/>
        <p:txBody>
          <a:bodyPr rtlCol="0"/>
          <a:lstStyle/>
          <a:p>
            <a:pPr rtl="0"/>
            <a:r>
              <a:rPr lang="en-gb"/>
              <a:t>Date</a:t>
            </a:r>
          </a:p>
        </p:txBody>
      </p:sp>
      <p:sp>
        <p:nvSpPr>
          <p:cNvPr id="4" name="Footer Placeholder 3">
            <a:extLst>
              <a:ext uri="{FF2B5EF4-FFF2-40B4-BE49-F238E27FC236}">
                <a16:creationId xmlns:a16="http://schemas.microsoft.com/office/drawing/2014/main" id="{6039EA78-0E25-1E49-9BAA-8BB4D19EDF64}"/>
              </a:ext>
            </a:extLst>
          </p:cNvPr>
          <p:cNvSpPr>
            <a:spLocks noGrp="1"/>
          </p:cNvSpPr>
          <p:nvPr>
            <p:ph type="ftr" sz="quarter" idx="18"/>
          </p:nvPr>
        </p:nvSpPr>
        <p:spPr/>
        <p:txBody>
          <a:bodyPr rtlCol="0"/>
          <a:lstStyle/>
          <a:p>
            <a:pPr algn="l" rtl="0"/>
            <a:r>
              <a:rPr lang="en-gb"/>
              <a:t>Presentation Title</a:t>
            </a:r>
          </a:p>
        </p:txBody>
      </p:sp>
    </p:spTree>
    <p:extLst>
      <p:ext uri="{BB962C8B-B14F-4D97-AF65-F5344CB8AC3E}">
        <p14:creationId xmlns:p14="http://schemas.microsoft.com/office/powerpoint/2010/main" val="11233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6275388" y="2103437"/>
            <a:ext cx="5473699" cy="4068761"/>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1"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E7945371-B6F9-F541-89EE-24D897592CA4}"/>
              </a:ext>
            </a:extLst>
          </p:cNvPr>
          <p:cNvSpPr>
            <a:spLocks noGrp="1"/>
          </p:cNvSpPr>
          <p:nvPr>
            <p:ph type="sldNum" sz="quarter" idx="15"/>
          </p:nvPr>
        </p:nvSpPr>
        <p:spPr/>
        <p:txBody>
          <a:bodyPr rtlCol="0"/>
          <a:lstStyle/>
          <a:p>
            <a:pPr rtl="0"/>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2E0820E-E86A-4245-AF6A-000EBF442F6A}"/>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701872E8-5749-484B-9C68-8AF6F238E4A1}"/>
              </a:ext>
            </a:extLst>
          </p:cNvPr>
          <p:cNvSpPr>
            <a:spLocks noGrp="1"/>
          </p:cNvSpPr>
          <p:nvPr>
            <p:ph type="dt" sz="half" idx="17"/>
          </p:nvPr>
        </p:nvSpPr>
        <p:spPr/>
        <p:txBody>
          <a:bodyPr rtlCol="0"/>
          <a:lstStyle/>
          <a:p>
            <a:pPr rtl="0"/>
            <a:r>
              <a:rPr lang="en-gb"/>
              <a:t>Date</a:t>
            </a:r>
          </a:p>
        </p:txBody>
      </p:sp>
      <p:sp>
        <p:nvSpPr>
          <p:cNvPr id="5" name="Footer Placeholder 4">
            <a:extLst>
              <a:ext uri="{FF2B5EF4-FFF2-40B4-BE49-F238E27FC236}">
                <a16:creationId xmlns:a16="http://schemas.microsoft.com/office/drawing/2014/main" id="{00AD96B6-4E2D-5D4D-9281-01075C08C040}"/>
              </a:ext>
            </a:extLst>
          </p:cNvPr>
          <p:cNvSpPr>
            <a:spLocks noGrp="1"/>
          </p:cNvSpPr>
          <p:nvPr>
            <p:ph type="ftr" sz="quarter" idx="18"/>
          </p:nvPr>
        </p:nvSpPr>
        <p:spPr/>
        <p:txBody>
          <a:bodyPr rtlCol="0"/>
          <a:lstStyle/>
          <a:p>
            <a:pPr algn="l" rtl="0"/>
            <a:r>
              <a:rPr lang="en-gb"/>
              <a:t>Presentation Title</a:t>
            </a:r>
          </a:p>
        </p:txBody>
      </p:sp>
    </p:spTree>
    <p:extLst>
      <p:ext uri="{BB962C8B-B14F-4D97-AF65-F5344CB8AC3E}">
        <p14:creationId xmlns:p14="http://schemas.microsoft.com/office/powerpoint/2010/main" val="3641426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Image - Subtitl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3" name="Content Placeholder 2"/>
          <p:cNvSpPr>
            <a:spLocks noGrp="1"/>
          </p:cNvSpPr>
          <p:nvPr>
            <p:ph sz="half" idx="1" hasCustomPrompt="1"/>
          </p:nvPr>
        </p:nvSpPr>
        <p:spPr>
          <a:xfrm>
            <a:off x="442913" y="2103438"/>
            <a:ext cx="5317807"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2" name="Title 1"/>
          <p:cNvSpPr>
            <a:spLocks noGrp="1"/>
          </p:cNvSpPr>
          <p:nvPr>
            <p:ph type="title" hasCustomPrompt="1"/>
          </p:nvPr>
        </p:nvSpPr>
        <p:spPr>
          <a:xfrm>
            <a:off x="442914" y="430514"/>
            <a:ext cx="5317806" cy="502920"/>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F064736F-99D3-5349-B4BB-3F5BE96B5885}"/>
              </a:ext>
            </a:extLst>
          </p:cNvPr>
          <p:cNvSpPr>
            <a:spLocks noGrp="1"/>
          </p:cNvSpPr>
          <p:nvPr>
            <p:ph type="sldNum" sz="quarter" idx="18"/>
          </p:nvPr>
        </p:nvSpPr>
        <p:spPr bwMode="gray"/>
        <p:txBody>
          <a:bodyPr rtlCol="0"/>
          <a:lstStyle>
            <a:lvl1pPr>
              <a:defRPr>
                <a:solidFill>
                  <a:schemeClr val="bg1"/>
                </a:solidFill>
              </a:defRPr>
            </a:lvl1pPr>
          </a:lstStyle>
          <a:p>
            <a:pPr rtl="0"/>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39845CC-465C-0147-BB19-41367E39D82E}"/>
              </a:ext>
            </a:extLst>
          </p:cNvPr>
          <p:cNvSpPr>
            <a:spLocks noGrp="1"/>
          </p:cNvSpPr>
          <p:nvPr>
            <p:ph type="subTitle" idx="16" hasCustomPrompt="1"/>
          </p:nvPr>
        </p:nvSpPr>
        <p:spPr>
          <a:xfrm>
            <a:off x="442912" y="933433"/>
            <a:ext cx="5317808"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CAF02CD0-5DDD-1F41-AEB4-55BDD643AC82}"/>
              </a:ext>
            </a:extLst>
          </p:cNvPr>
          <p:cNvSpPr>
            <a:spLocks noGrp="1"/>
          </p:cNvSpPr>
          <p:nvPr>
            <p:ph type="dt" sz="half" idx="19"/>
          </p:nvPr>
        </p:nvSpPr>
        <p:spPr/>
        <p:txBody>
          <a:bodyPr rtlCol="0"/>
          <a:lstStyle>
            <a:lvl1pPr>
              <a:defRPr>
                <a:solidFill>
                  <a:schemeClr val="bg1"/>
                </a:solidFill>
              </a:defRPr>
            </a:lvl1pPr>
          </a:lstStyle>
          <a:p>
            <a:pPr rtl="0"/>
            <a:r>
              <a:rPr lang="en-gb"/>
              <a:t>Date</a:t>
            </a:r>
          </a:p>
        </p:txBody>
      </p:sp>
      <p:sp>
        <p:nvSpPr>
          <p:cNvPr id="4" name="Footer Placeholder 3">
            <a:extLst>
              <a:ext uri="{FF2B5EF4-FFF2-40B4-BE49-F238E27FC236}">
                <a16:creationId xmlns:a16="http://schemas.microsoft.com/office/drawing/2014/main" id="{978E0517-3586-2A46-900E-429A592FD731}"/>
              </a:ext>
            </a:extLst>
          </p:cNvPr>
          <p:cNvSpPr>
            <a:spLocks noGrp="1"/>
          </p:cNvSpPr>
          <p:nvPr>
            <p:ph type="ftr" sz="quarter" idx="20"/>
          </p:nvPr>
        </p:nvSpPr>
        <p:spPr/>
        <p:txBody>
          <a:bodyPr rtlCol="0"/>
          <a:lstStyle/>
          <a:p>
            <a:pPr algn="l" rtl="0"/>
            <a:r>
              <a:rPr lang="en-gb"/>
              <a:t>Presentation Title</a:t>
            </a:r>
          </a:p>
        </p:txBody>
      </p:sp>
    </p:spTree>
    <p:extLst>
      <p:ext uri="{BB962C8B-B14F-4D97-AF65-F5344CB8AC3E}">
        <p14:creationId xmlns:p14="http://schemas.microsoft.com/office/powerpoint/2010/main" val="1556111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rtlCol="0"/>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9"/>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4332288" y="2103439"/>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2" name="Content Placeholder 3"/>
          <p:cNvSpPr>
            <a:spLocks noGrp="1"/>
          </p:cNvSpPr>
          <p:nvPr>
            <p:ph sz="half" idx="13" hasCustomPrompt="1"/>
          </p:nvPr>
        </p:nvSpPr>
        <p:spPr>
          <a:xfrm>
            <a:off x="8220076" y="2103439"/>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5"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C8D01178-C346-1B4F-8DFA-F5B5E0660B1A}"/>
              </a:ext>
            </a:extLst>
          </p:cNvPr>
          <p:cNvSpPr>
            <a:spLocks noGrp="1"/>
          </p:cNvSpPr>
          <p:nvPr>
            <p:ph type="sldNum" sz="quarter" idx="18"/>
          </p:nvPr>
        </p:nvSpPr>
        <p:spPr/>
        <p:txBody>
          <a:bodyPr rtlCol="0"/>
          <a:lstStyle/>
          <a:p>
            <a:pPr rtl="0"/>
            <a:fld id="{7870704B-CE94-48CC-AF30-84932A1262A7}" type="slidenum">
              <a:rPr lang="en-GB" smtClean="0"/>
              <a:pPr/>
              <a:t>‹#›</a:t>
            </a:fld>
            <a:endParaRPr lang="en-GB"/>
          </a:p>
        </p:txBody>
      </p:sp>
      <p:sp>
        <p:nvSpPr>
          <p:cNvPr id="8" name="Subtitle 2">
            <a:extLst>
              <a:ext uri="{FF2B5EF4-FFF2-40B4-BE49-F238E27FC236}">
                <a16:creationId xmlns:a16="http://schemas.microsoft.com/office/drawing/2014/main" id="{B56B3548-5EB8-714F-93B3-BD8CE8C6C99A}"/>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CF957D98-A9BD-6147-8C17-F6034346BCFA}"/>
              </a:ext>
            </a:extLst>
          </p:cNvPr>
          <p:cNvSpPr>
            <a:spLocks noGrp="1"/>
          </p:cNvSpPr>
          <p:nvPr>
            <p:ph type="dt" sz="half" idx="19"/>
          </p:nvPr>
        </p:nvSpPr>
        <p:spPr/>
        <p:txBody>
          <a:bodyPr rtlCol="0"/>
          <a:lstStyle/>
          <a:p>
            <a:pPr rtl="0"/>
            <a:r>
              <a:rPr lang="en-gb"/>
              <a:t>Date</a:t>
            </a:r>
          </a:p>
        </p:txBody>
      </p:sp>
      <p:sp>
        <p:nvSpPr>
          <p:cNvPr id="5" name="Footer Placeholder 4">
            <a:extLst>
              <a:ext uri="{FF2B5EF4-FFF2-40B4-BE49-F238E27FC236}">
                <a16:creationId xmlns:a16="http://schemas.microsoft.com/office/drawing/2014/main" id="{6B079912-E66E-9D45-8060-9249926E269D}"/>
              </a:ext>
            </a:extLst>
          </p:cNvPr>
          <p:cNvSpPr>
            <a:spLocks noGrp="1"/>
          </p:cNvSpPr>
          <p:nvPr>
            <p:ph type="ftr" sz="quarter" idx="20"/>
          </p:nvPr>
        </p:nvSpPr>
        <p:spPr/>
        <p:txBody>
          <a:bodyPr rtlCol="0"/>
          <a:lstStyle/>
          <a:p>
            <a:pPr algn="l" rtl="0"/>
            <a:r>
              <a:rPr lang="en-gb"/>
              <a:t>Presentation Title</a:t>
            </a:r>
          </a:p>
        </p:txBody>
      </p:sp>
    </p:spTree>
    <p:extLst>
      <p:ext uri="{BB962C8B-B14F-4D97-AF65-F5344CB8AC3E}">
        <p14:creationId xmlns:p14="http://schemas.microsoft.com/office/powerpoint/2010/main" val="552856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336061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Content Placeholder 3"/>
          <p:cNvSpPr>
            <a:spLocks noGrp="1"/>
          </p:cNvSpPr>
          <p:nvPr>
            <p:ph sz="half" idx="13" hasCustomPrompt="1"/>
          </p:nvPr>
        </p:nvSpPr>
        <p:spPr>
          <a:xfrm>
            <a:off x="6275388"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7" name="Content Placeholder 3"/>
          <p:cNvSpPr>
            <a:spLocks noGrp="1"/>
          </p:cNvSpPr>
          <p:nvPr>
            <p:ph sz="half" idx="14" hasCustomPrompt="1"/>
          </p:nvPr>
        </p:nvSpPr>
        <p:spPr>
          <a:xfrm>
            <a:off x="919016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0"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9" name="Slide Number Placeholder 8">
            <a:extLst>
              <a:ext uri="{FF2B5EF4-FFF2-40B4-BE49-F238E27FC236}">
                <a16:creationId xmlns:a16="http://schemas.microsoft.com/office/drawing/2014/main" id="{0FAD9719-920C-B64C-90D2-E337E9E7C112}"/>
              </a:ext>
            </a:extLst>
          </p:cNvPr>
          <p:cNvSpPr>
            <a:spLocks noGrp="1"/>
          </p:cNvSpPr>
          <p:nvPr>
            <p:ph type="sldNum" sz="quarter" idx="19"/>
          </p:nvPr>
        </p:nvSpPr>
        <p:spPr/>
        <p:txBody>
          <a:bodyPr rtlCol="0"/>
          <a:lstStyle/>
          <a:p>
            <a:pPr rtl="0"/>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42F08066-BCE7-3945-BE4E-1DEA43569B7F}"/>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9B41EFB3-11D6-AA4B-8128-47D7D7AFAE91}"/>
              </a:ext>
            </a:extLst>
          </p:cNvPr>
          <p:cNvSpPr>
            <a:spLocks noGrp="1"/>
          </p:cNvSpPr>
          <p:nvPr>
            <p:ph type="dt" sz="half" idx="20"/>
          </p:nvPr>
        </p:nvSpPr>
        <p:spPr/>
        <p:txBody>
          <a:bodyPr rtlCol="0"/>
          <a:lstStyle/>
          <a:p>
            <a:pPr rtl="0"/>
            <a:r>
              <a:rPr lang="en-gb"/>
              <a:t>Date</a:t>
            </a:r>
          </a:p>
        </p:txBody>
      </p:sp>
      <p:sp>
        <p:nvSpPr>
          <p:cNvPr id="5" name="Footer Placeholder 4">
            <a:extLst>
              <a:ext uri="{FF2B5EF4-FFF2-40B4-BE49-F238E27FC236}">
                <a16:creationId xmlns:a16="http://schemas.microsoft.com/office/drawing/2014/main" id="{2669CF68-145B-AD42-A079-345D6E783D1E}"/>
              </a:ext>
            </a:extLst>
          </p:cNvPr>
          <p:cNvSpPr>
            <a:spLocks noGrp="1"/>
          </p:cNvSpPr>
          <p:nvPr>
            <p:ph type="ftr" sz="quarter" idx="21"/>
          </p:nvPr>
        </p:nvSpPr>
        <p:spPr/>
        <p:txBody>
          <a:bodyPr rtlCol="0"/>
          <a:lstStyle/>
          <a:p>
            <a:pPr algn="l" rtl="0"/>
            <a:r>
              <a:rPr lang="en-gb"/>
              <a:t>Presentation Title</a:t>
            </a:r>
          </a:p>
        </p:txBody>
      </p:sp>
    </p:spTree>
    <p:extLst>
      <p:ext uri="{BB962C8B-B14F-4D97-AF65-F5344CB8AC3E}">
        <p14:creationId xmlns:p14="http://schemas.microsoft.com/office/powerpoint/2010/main" val="2543479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Content - Sub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4" name="Content Placeholder 3"/>
          <p:cNvSpPr>
            <a:spLocks noGrp="1"/>
          </p:cNvSpPr>
          <p:nvPr>
            <p:ph sz="half" idx="2"/>
          </p:nvPr>
        </p:nvSpPr>
        <p:spPr>
          <a:xfrm>
            <a:off x="2777045"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Content Placeholder 3"/>
          <p:cNvSpPr>
            <a:spLocks noGrp="1"/>
          </p:cNvSpPr>
          <p:nvPr>
            <p:ph sz="half" idx="13"/>
          </p:nvPr>
        </p:nvSpPr>
        <p:spPr>
          <a:xfrm>
            <a:off x="5111177"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7" name="Content Placeholder 3"/>
          <p:cNvSpPr>
            <a:spLocks noGrp="1"/>
          </p:cNvSpPr>
          <p:nvPr>
            <p:ph sz="half" idx="14"/>
          </p:nvPr>
        </p:nvSpPr>
        <p:spPr>
          <a:xfrm>
            <a:off x="7445309"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9" name="Content Placeholder 3"/>
          <p:cNvSpPr>
            <a:spLocks noGrp="1"/>
          </p:cNvSpPr>
          <p:nvPr>
            <p:ph sz="half" idx="15"/>
          </p:nvPr>
        </p:nvSpPr>
        <p:spPr>
          <a:xfrm>
            <a:off x="9779443" y="2103438"/>
            <a:ext cx="1972800"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11"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10" name="Slide Number Placeholder 9">
            <a:extLst>
              <a:ext uri="{FF2B5EF4-FFF2-40B4-BE49-F238E27FC236}">
                <a16:creationId xmlns:a16="http://schemas.microsoft.com/office/drawing/2014/main" id="{4B2DB5C5-A275-6447-991C-726CD70A52A9}"/>
              </a:ext>
            </a:extLst>
          </p:cNvPr>
          <p:cNvSpPr>
            <a:spLocks noGrp="1"/>
          </p:cNvSpPr>
          <p:nvPr>
            <p:ph type="sldNum" sz="quarter" idx="20"/>
          </p:nvPr>
        </p:nvSpPr>
        <p:spPr/>
        <p:txBody>
          <a:bodyPr rtlCol="0"/>
          <a:lstStyle/>
          <a:p>
            <a:pPr rtl="0"/>
            <a:fld id="{7870704B-CE94-48CC-AF30-84932A1262A7}" type="slidenum">
              <a:rPr lang="en-GB" smtClean="0"/>
              <a:pPr/>
              <a:t>‹#›</a:t>
            </a:fld>
            <a:endParaRPr lang="en-GB"/>
          </a:p>
        </p:txBody>
      </p:sp>
      <p:sp>
        <p:nvSpPr>
          <p:cNvPr id="12" name="Subtitle 2">
            <a:extLst>
              <a:ext uri="{FF2B5EF4-FFF2-40B4-BE49-F238E27FC236}">
                <a16:creationId xmlns:a16="http://schemas.microsoft.com/office/drawing/2014/main" id="{BCBFC701-7287-1F4F-B6FA-1BECCBF324C6}"/>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9A06189D-4BB2-3A4B-BC60-C76CE65FA0CC}"/>
              </a:ext>
            </a:extLst>
          </p:cNvPr>
          <p:cNvSpPr>
            <a:spLocks noGrp="1"/>
          </p:cNvSpPr>
          <p:nvPr>
            <p:ph type="dt" sz="half" idx="21"/>
          </p:nvPr>
        </p:nvSpPr>
        <p:spPr/>
        <p:txBody>
          <a:bodyPr rtlCol="0"/>
          <a:lstStyle/>
          <a:p>
            <a:pPr rtl="0"/>
            <a:r>
              <a:rPr lang="en-gb"/>
              <a:t>Date</a:t>
            </a:r>
          </a:p>
        </p:txBody>
      </p:sp>
      <p:sp>
        <p:nvSpPr>
          <p:cNvPr id="5" name="Footer Placeholder 4">
            <a:extLst>
              <a:ext uri="{FF2B5EF4-FFF2-40B4-BE49-F238E27FC236}">
                <a16:creationId xmlns:a16="http://schemas.microsoft.com/office/drawing/2014/main" id="{E698595F-E08B-3E4B-8E63-3152F1690C5D}"/>
              </a:ext>
            </a:extLst>
          </p:cNvPr>
          <p:cNvSpPr>
            <a:spLocks noGrp="1"/>
          </p:cNvSpPr>
          <p:nvPr>
            <p:ph type="ftr" sz="quarter" idx="22"/>
          </p:nvPr>
        </p:nvSpPr>
        <p:spPr/>
        <p:txBody>
          <a:bodyPr rtlCol="0"/>
          <a:lstStyle/>
          <a:p>
            <a:pPr algn="l" rtl="0"/>
            <a:r>
              <a:rPr lang="en-gb"/>
              <a:t>Presentation Title</a:t>
            </a:r>
          </a:p>
        </p:txBody>
      </p:sp>
    </p:spTree>
    <p:extLst>
      <p:ext uri="{BB962C8B-B14F-4D97-AF65-F5344CB8AC3E}">
        <p14:creationId xmlns:p14="http://schemas.microsoft.com/office/powerpoint/2010/main" val="3129817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Images - Subtitl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p:txBody>
      </p:sp>
      <p:sp>
        <p:nvSpPr>
          <p:cNvPr id="14"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4" name="Slide Number Placeholder 3">
            <a:extLst>
              <a:ext uri="{FF2B5EF4-FFF2-40B4-BE49-F238E27FC236}">
                <a16:creationId xmlns:a16="http://schemas.microsoft.com/office/drawing/2014/main" id="{ECB03D1A-AA63-224E-A7F2-44C5BFC3BB18}"/>
              </a:ext>
            </a:extLst>
          </p:cNvPr>
          <p:cNvSpPr>
            <a:spLocks noGrp="1"/>
          </p:cNvSpPr>
          <p:nvPr>
            <p:ph type="sldNum" sz="quarter" idx="23"/>
          </p:nvPr>
        </p:nvSpPr>
        <p:spPr/>
        <p:txBody>
          <a:bodyPr rtlCol="0"/>
          <a:lstStyle/>
          <a:p>
            <a:pPr rtl="0"/>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5CE153FD-285A-D647-ADE4-833E86A9CF52}"/>
              </a:ext>
            </a:extLst>
          </p:cNvPr>
          <p:cNvSpPr>
            <a:spLocks noGrp="1"/>
          </p:cNvSpPr>
          <p:nvPr>
            <p:ph type="subTitle" idx="24"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689EEA72-3A8E-454B-8611-EF7B92A8D01E}"/>
              </a:ext>
            </a:extLst>
          </p:cNvPr>
          <p:cNvSpPr>
            <a:spLocks noGrp="1"/>
          </p:cNvSpPr>
          <p:nvPr>
            <p:ph type="dt" sz="half" idx="25"/>
          </p:nvPr>
        </p:nvSpPr>
        <p:spPr/>
        <p:txBody>
          <a:bodyPr rtlCol="0"/>
          <a:lstStyle/>
          <a:p>
            <a:pPr rtl="0"/>
            <a:r>
              <a:rPr lang="en-gb"/>
              <a:t>Date</a:t>
            </a:r>
          </a:p>
        </p:txBody>
      </p:sp>
      <p:sp>
        <p:nvSpPr>
          <p:cNvPr id="3" name="Footer Placeholder 2">
            <a:extLst>
              <a:ext uri="{FF2B5EF4-FFF2-40B4-BE49-F238E27FC236}">
                <a16:creationId xmlns:a16="http://schemas.microsoft.com/office/drawing/2014/main" id="{4FA46C5C-0050-F948-8DC9-450AE0734966}"/>
              </a:ext>
            </a:extLst>
          </p:cNvPr>
          <p:cNvSpPr>
            <a:spLocks noGrp="1"/>
          </p:cNvSpPr>
          <p:nvPr>
            <p:ph type="ftr" sz="quarter" idx="26"/>
          </p:nvPr>
        </p:nvSpPr>
        <p:spPr/>
        <p:txBody>
          <a:bodyPr rtlCol="0"/>
          <a:lstStyle/>
          <a:p>
            <a:pPr algn="l" rtl="0"/>
            <a:r>
              <a:rPr lang="en-gb"/>
              <a:t>Presentation Title</a:t>
            </a:r>
          </a:p>
        </p:txBody>
      </p:sp>
    </p:spTree>
    <p:extLst>
      <p:ext uri="{BB962C8B-B14F-4D97-AF65-F5344CB8AC3E}">
        <p14:creationId xmlns:p14="http://schemas.microsoft.com/office/powerpoint/2010/main" val="1127466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Text Boxes for Icons - Subtitle">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7" name="Text Placeholder 12"/>
          <p:cNvSpPr>
            <a:spLocks noGrp="1"/>
          </p:cNvSpPr>
          <p:nvPr>
            <p:ph type="body" sz="quarter" idx="16" hasCustomPrompt="1"/>
          </p:nvPr>
        </p:nvSpPr>
        <p:spPr>
          <a:xfrm>
            <a:off x="3358198"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9" name="Text Placeholder 12"/>
          <p:cNvSpPr>
            <a:spLocks noGrp="1"/>
          </p:cNvSpPr>
          <p:nvPr>
            <p:ph type="body" sz="quarter" idx="18" hasCustomPrompt="1"/>
          </p:nvPr>
        </p:nvSpPr>
        <p:spPr>
          <a:xfrm>
            <a:off x="6273483"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5" name="Text Placeholder 12"/>
          <p:cNvSpPr>
            <a:spLocks noGrp="1"/>
          </p:cNvSpPr>
          <p:nvPr>
            <p:ph type="body" sz="quarter" idx="20" hasCustomPrompt="1"/>
          </p:nvPr>
        </p:nvSpPr>
        <p:spPr>
          <a:xfrm>
            <a:off x="9188767" y="3429000"/>
            <a:ext cx="2560320" cy="2743200"/>
          </a:xfrm>
        </p:spPr>
        <p:txBody>
          <a:bodyPr rtlCol="0"/>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4"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4" name="Slide Number Placeholder 3">
            <a:extLst>
              <a:ext uri="{FF2B5EF4-FFF2-40B4-BE49-F238E27FC236}">
                <a16:creationId xmlns:a16="http://schemas.microsoft.com/office/drawing/2014/main" id="{B53B37F2-903B-D544-93F5-C52542E06C38}"/>
              </a:ext>
            </a:extLst>
          </p:cNvPr>
          <p:cNvSpPr>
            <a:spLocks noGrp="1"/>
          </p:cNvSpPr>
          <p:nvPr>
            <p:ph type="sldNum" sz="quarter" idx="22"/>
          </p:nvPr>
        </p:nvSpPr>
        <p:spPr/>
        <p:txBody>
          <a:bodyPr rtlCol="0"/>
          <a:lstStyle/>
          <a:p>
            <a:pPr rtl="0"/>
            <a:fld id="{7870704B-CE94-48CC-AF30-84932A1262A7}" type="slidenum">
              <a:rPr lang="en-GB" smtClean="0"/>
              <a:pPr/>
              <a:t>‹#›</a:t>
            </a:fld>
            <a:endParaRPr lang="en-GB"/>
          </a:p>
        </p:txBody>
      </p:sp>
      <p:sp>
        <p:nvSpPr>
          <p:cNvPr id="9" name="Subtitle 2">
            <a:extLst>
              <a:ext uri="{FF2B5EF4-FFF2-40B4-BE49-F238E27FC236}">
                <a16:creationId xmlns:a16="http://schemas.microsoft.com/office/drawing/2014/main" id="{DA3591F7-EFF5-C649-BCF8-906639EFF4C9}"/>
              </a:ext>
            </a:extLst>
          </p:cNvPr>
          <p:cNvSpPr>
            <a:spLocks noGrp="1"/>
          </p:cNvSpPr>
          <p:nvPr>
            <p:ph type="subTitle" idx="23"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0460D960-D902-2048-954B-F454F3A9AB3B}"/>
              </a:ext>
            </a:extLst>
          </p:cNvPr>
          <p:cNvSpPr>
            <a:spLocks noGrp="1"/>
          </p:cNvSpPr>
          <p:nvPr>
            <p:ph type="dt" sz="half" idx="24"/>
          </p:nvPr>
        </p:nvSpPr>
        <p:spPr/>
        <p:txBody>
          <a:bodyPr rtlCol="0"/>
          <a:lstStyle/>
          <a:p>
            <a:pPr rtl="0"/>
            <a:r>
              <a:rPr lang="en-gb"/>
              <a:t>Date</a:t>
            </a:r>
          </a:p>
        </p:txBody>
      </p:sp>
      <p:sp>
        <p:nvSpPr>
          <p:cNvPr id="3" name="Footer Placeholder 2">
            <a:extLst>
              <a:ext uri="{FF2B5EF4-FFF2-40B4-BE49-F238E27FC236}">
                <a16:creationId xmlns:a16="http://schemas.microsoft.com/office/drawing/2014/main" id="{07FAA743-55F3-AE49-BD56-1FC09BDF7C6A}"/>
              </a:ext>
            </a:extLst>
          </p:cNvPr>
          <p:cNvSpPr>
            <a:spLocks noGrp="1"/>
          </p:cNvSpPr>
          <p:nvPr>
            <p:ph type="ftr" sz="quarter" idx="25"/>
          </p:nvPr>
        </p:nvSpPr>
        <p:spPr/>
        <p:txBody>
          <a:bodyPr rtlCol="0"/>
          <a:lstStyle/>
          <a:p>
            <a:pPr algn="l" rtl="0"/>
            <a:r>
              <a:rPr lang="en-gb"/>
              <a:t>Presentation Title</a:t>
            </a:r>
          </a:p>
        </p:txBody>
      </p:sp>
    </p:spTree>
    <p:extLst>
      <p:ext uri="{BB962C8B-B14F-4D97-AF65-F5344CB8AC3E}">
        <p14:creationId xmlns:p14="http://schemas.microsoft.com/office/powerpoint/2010/main" val="726970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Team Images - Subtitle">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2" y="2103438"/>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6" name="Picture Placeholder 9"/>
          <p:cNvSpPr>
            <a:spLocks noGrp="1" noChangeAspect="1"/>
          </p:cNvSpPr>
          <p:nvPr>
            <p:ph type="pic" sz="quarter" idx="15"/>
          </p:nvPr>
        </p:nvSpPr>
        <p:spPr>
          <a:xfrm>
            <a:off x="3358197" y="2103438"/>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7" name="Text Placeholder 12"/>
          <p:cNvSpPr>
            <a:spLocks noGrp="1"/>
          </p:cNvSpPr>
          <p:nvPr>
            <p:ph type="body" sz="quarter" idx="16" hasCustomPrompt="1"/>
          </p:nvPr>
        </p:nvSpPr>
        <p:spPr>
          <a:xfrm>
            <a:off x="3358197"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8" name="Picture Placeholder 9"/>
          <p:cNvSpPr>
            <a:spLocks noGrp="1" noChangeAspect="1"/>
          </p:cNvSpPr>
          <p:nvPr>
            <p:ph type="pic" sz="quarter" idx="17"/>
          </p:nvPr>
        </p:nvSpPr>
        <p:spPr>
          <a:xfrm>
            <a:off x="6273482" y="2103438"/>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9" name="Text Placeholder 12"/>
          <p:cNvSpPr>
            <a:spLocks noGrp="1"/>
          </p:cNvSpPr>
          <p:nvPr>
            <p:ph type="body" sz="quarter" idx="18" hasCustomPrompt="1"/>
          </p:nvPr>
        </p:nvSpPr>
        <p:spPr>
          <a:xfrm>
            <a:off x="6273482"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4" name="Picture Placeholder 9"/>
          <p:cNvSpPr>
            <a:spLocks noGrp="1" noChangeAspect="1"/>
          </p:cNvSpPr>
          <p:nvPr>
            <p:ph type="pic" sz="quarter" idx="19"/>
          </p:nvPr>
        </p:nvSpPr>
        <p:spPr>
          <a:xfrm>
            <a:off x="9188767" y="2103438"/>
            <a:ext cx="1325880" cy="132588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15" name="Text Placeholder 12"/>
          <p:cNvSpPr>
            <a:spLocks noGrp="1"/>
          </p:cNvSpPr>
          <p:nvPr>
            <p:ph type="body" sz="quarter" idx="20" hasCustomPrompt="1"/>
          </p:nvPr>
        </p:nvSpPr>
        <p:spPr>
          <a:xfrm>
            <a:off x="9188767" y="3657600"/>
            <a:ext cx="2560320" cy="2514600"/>
          </a:xfrm>
        </p:spPr>
        <p:txBody>
          <a:bodyPr rtlCol="0"/>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21"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4" name="Slide Number Placeholder 3">
            <a:extLst>
              <a:ext uri="{FF2B5EF4-FFF2-40B4-BE49-F238E27FC236}">
                <a16:creationId xmlns:a16="http://schemas.microsoft.com/office/drawing/2014/main" id="{FE0022E1-5A19-8748-8180-279AACB6BB63}"/>
              </a:ext>
            </a:extLst>
          </p:cNvPr>
          <p:cNvSpPr>
            <a:spLocks noGrp="1"/>
          </p:cNvSpPr>
          <p:nvPr>
            <p:ph type="sldNum" sz="quarter" idx="25"/>
          </p:nvPr>
        </p:nvSpPr>
        <p:spPr/>
        <p:txBody>
          <a:bodyPr rtlCol="0"/>
          <a:lstStyle/>
          <a:p>
            <a:pPr rtl="0"/>
            <a:fld id="{7870704B-CE94-48CC-AF30-84932A1262A7}" type="slidenum">
              <a:rPr lang="en-GB" smtClean="0"/>
              <a:pPr/>
              <a:t>‹#›</a:t>
            </a:fld>
            <a:endParaRPr lang="en-GB"/>
          </a:p>
        </p:txBody>
      </p:sp>
      <p:sp>
        <p:nvSpPr>
          <p:cNvPr id="20" name="Subtitle 2">
            <a:extLst>
              <a:ext uri="{FF2B5EF4-FFF2-40B4-BE49-F238E27FC236}">
                <a16:creationId xmlns:a16="http://schemas.microsoft.com/office/drawing/2014/main" id="{5194D818-D8E8-5342-BDE8-319BC1FCE4A9}"/>
              </a:ext>
            </a:extLst>
          </p:cNvPr>
          <p:cNvSpPr>
            <a:spLocks noGrp="1"/>
          </p:cNvSpPr>
          <p:nvPr>
            <p:ph type="subTitle" idx="2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0CB65038-8636-4945-8B6F-709A62BEACF1}"/>
              </a:ext>
            </a:extLst>
          </p:cNvPr>
          <p:cNvSpPr>
            <a:spLocks noGrp="1"/>
          </p:cNvSpPr>
          <p:nvPr>
            <p:ph type="dt" sz="half" idx="27"/>
          </p:nvPr>
        </p:nvSpPr>
        <p:spPr/>
        <p:txBody>
          <a:bodyPr rtlCol="0"/>
          <a:lstStyle/>
          <a:p>
            <a:pPr rtl="0"/>
            <a:r>
              <a:rPr lang="en-gb"/>
              <a:t>Date</a:t>
            </a:r>
          </a:p>
        </p:txBody>
      </p:sp>
      <p:sp>
        <p:nvSpPr>
          <p:cNvPr id="3" name="Footer Placeholder 2">
            <a:extLst>
              <a:ext uri="{FF2B5EF4-FFF2-40B4-BE49-F238E27FC236}">
                <a16:creationId xmlns:a16="http://schemas.microsoft.com/office/drawing/2014/main" id="{C9625D97-D89C-574F-8C1D-AA1E4D4B3FAB}"/>
              </a:ext>
            </a:extLst>
          </p:cNvPr>
          <p:cNvSpPr>
            <a:spLocks noGrp="1"/>
          </p:cNvSpPr>
          <p:nvPr>
            <p:ph type="ftr" sz="quarter" idx="28"/>
          </p:nvPr>
        </p:nvSpPr>
        <p:spPr/>
        <p:txBody>
          <a:bodyPr rtlCol="0"/>
          <a:lstStyle/>
          <a:p>
            <a:pPr algn="l" rtl="0"/>
            <a:r>
              <a:rPr lang="en-gb"/>
              <a:t>Presentation Title</a:t>
            </a:r>
          </a:p>
        </p:txBody>
      </p:sp>
    </p:spTree>
    <p:extLst>
      <p:ext uri="{BB962C8B-B14F-4D97-AF65-F5344CB8AC3E}">
        <p14:creationId xmlns:p14="http://schemas.microsoft.com/office/powerpoint/2010/main" val="1512142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Char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Chart Placeholder 8"/>
          <p:cNvSpPr>
            <a:spLocks noGrp="1"/>
          </p:cNvSpPr>
          <p:nvPr>
            <p:ph type="chart" sz="quarter" idx="13"/>
          </p:nvPr>
        </p:nvSpPr>
        <p:spPr>
          <a:xfrm>
            <a:off x="5600701" y="1428750"/>
            <a:ext cx="6148387" cy="4743450"/>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12" name="Title 1"/>
          <p:cNvSpPr>
            <a:spLocks noGrp="1"/>
          </p:cNvSpPr>
          <p:nvPr>
            <p:ph type="title" hasCustomPrompt="1"/>
          </p:nvPr>
        </p:nvSpPr>
        <p:spPr>
          <a:xfrm>
            <a:off x="442913" y="430514"/>
            <a:ext cx="11306175" cy="502920"/>
          </a:xfrm>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80C256F8-EAA0-F045-A569-920F86A13F1E}"/>
              </a:ext>
            </a:extLst>
          </p:cNvPr>
          <p:cNvSpPr>
            <a:spLocks noGrp="1"/>
          </p:cNvSpPr>
          <p:nvPr>
            <p:ph type="sldNum" sz="quarter" idx="18"/>
          </p:nvPr>
        </p:nvSpPr>
        <p:spPr/>
        <p:txBody>
          <a:bodyPr rtlCol="0"/>
          <a:lstStyle/>
          <a:p>
            <a:pPr rtl="0"/>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E168D6DA-542B-6F48-A3F4-9AAC02852C7A}"/>
              </a:ext>
            </a:extLst>
          </p:cNvPr>
          <p:cNvSpPr>
            <a:spLocks noGrp="1"/>
          </p:cNvSpPr>
          <p:nvPr>
            <p:ph type="subTitle" idx="16" hasCustomPrompt="1"/>
          </p:nvPr>
        </p:nvSpPr>
        <p:spPr>
          <a:xfrm>
            <a:off x="442912" y="933433"/>
            <a:ext cx="11306176" cy="885842"/>
          </a:xfrm>
        </p:spPr>
        <p:txBody>
          <a:bodyPr rtlCol="0"/>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pPr rtl="0"/>
            <a:r>
              <a:rPr lang="en-gb"/>
              <a:t>[Optional slide subtitle]</a:t>
            </a:r>
          </a:p>
        </p:txBody>
      </p:sp>
      <p:sp>
        <p:nvSpPr>
          <p:cNvPr id="2" name="Date Placeholder 1">
            <a:extLst>
              <a:ext uri="{FF2B5EF4-FFF2-40B4-BE49-F238E27FC236}">
                <a16:creationId xmlns:a16="http://schemas.microsoft.com/office/drawing/2014/main" id="{DF212C7E-F059-4B46-B4D7-79D6BA8599BE}"/>
              </a:ext>
            </a:extLst>
          </p:cNvPr>
          <p:cNvSpPr>
            <a:spLocks noGrp="1"/>
          </p:cNvSpPr>
          <p:nvPr>
            <p:ph type="dt" sz="half" idx="19"/>
          </p:nvPr>
        </p:nvSpPr>
        <p:spPr/>
        <p:txBody>
          <a:bodyPr rtlCol="0"/>
          <a:lstStyle/>
          <a:p>
            <a:pPr rtl="0"/>
            <a:r>
              <a:rPr lang="en-gb"/>
              <a:t>Date</a:t>
            </a:r>
          </a:p>
        </p:txBody>
      </p:sp>
      <p:sp>
        <p:nvSpPr>
          <p:cNvPr id="4" name="Footer Placeholder 3">
            <a:extLst>
              <a:ext uri="{FF2B5EF4-FFF2-40B4-BE49-F238E27FC236}">
                <a16:creationId xmlns:a16="http://schemas.microsoft.com/office/drawing/2014/main" id="{9089E013-6DD8-C341-9F6F-8AA53BE6CA02}"/>
              </a:ext>
            </a:extLst>
          </p:cNvPr>
          <p:cNvSpPr>
            <a:spLocks noGrp="1"/>
          </p:cNvSpPr>
          <p:nvPr>
            <p:ph type="ftr" sz="quarter" idx="20"/>
          </p:nvPr>
        </p:nvSpPr>
        <p:spPr/>
        <p:txBody>
          <a:bodyPr rtlCol="0"/>
          <a:lstStyle/>
          <a:p>
            <a:pPr algn="l" rtl="0"/>
            <a:r>
              <a:rPr lang="en-gb"/>
              <a:t>Presentation Title</a:t>
            </a:r>
          </a:p>
        </p:txBody>
      </p:sp>
    </p:spTree>
    <p:extLst>
      <p:ext uri="{BB962C8B-B14F-4D97-AF65-F5344CB8AC3E}">
        <p14:creationId xmlns:p14="http://schemas.microsoft.com/office/powerpoint/2010/main" val="911374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and Chart">
    <p:spTree>
      <p:nvGrpSpPr>
        <p:cNvPr id="1" name=""/>
        <p:cNvGrpSpPr/>
        <p:nvPr/>
      </p:nvGrpSpPr>
      <p:grpSpPr>
        <a:xfrm>
          <a:off x="0" y="0"/>
          <a:ext cx="0" cy="0"/>
          <a:chOff x="0" y="0"/>
          <a:chExt cx="0" cy="0"/>
        </a:xfrm>
      </p:grpSpPr>
      <p:sp>
        <p:nvSpPr>
          <p:cNvPr id="8" name="Rectangle 7"/>
          <p:cNvSpPr/>
          <p:nvPr/>
        </p:nvSpPr>
        <p:spPr bwMode="hidden">
          <a:xfrm>
            <a:off x="0" y="2103438"/>
            <a:ext cx="3971925" cy="4068762"/>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0" name="Text Placeholder 9"/>
          <p:cNvSpPr>
            <a:spLocks noGrp="1"/>
          </p:cNvSpPr>
          <p:nvPr>
            <p:ph type="body" sz="quarter" idx="14" hasCustomPrompt="1"/>
          </p:nvPr>
        </p:nvSpPr>
        <p:spPr>
          <a:xfrm>
            <a:off x="360370" y="2377440"/>
            <a:ext cx="3611880" cy="1737360"/>
          </a:xfrm>
        </p:spPr>
        <p:txBody>
          <a:bodyPr tIns="0" bIns="0" rtlCol="0" anchor="t" anchorCtr="0"/>
          <a:lstStyle>
            <a:lvl1pPr>
              <a:lnSpc>
                <a:spcPct val="80000"/>
              </a:lnSpc>
              <a:spcBef>
                <a:spcPts val="0"/>
              </a:spcBef>
              <a:spcAft>
                <a:spcPts val="0"/>
              </a:spcAft>
              <a:defRPr sz="13600" b="1" spc="-100" baseline="0">
                <a:solidFill>
                  <a:schemeClr val="bg1"/>
                </a:solidFill>
              </a:defRPr>
            </a:lvl1pPr>
          </a:lstStyle>
          <a:p>
            <a:pPr lvl="0" rtl="0"/>
            <a:r>
              <a:rPr lang="en-gb"/>
              <a:t>00%</a:t>
            </a:r>
            <a:endParaRPr lang="en-GB"/>
          </a:p>
        </p:txBody>
      </p:sp>
      <p:sp>
        <p:nvSpPr>
          <p:cNvPr id="3" name="Content Placeholder 2"/>
          <p:cNvSpPr>
            <a:spLocks noGrp="1"/>
          </p:cNvSpPr>
          <p:nvPr>
            <p:ph idx="1" hasCustomPrompt="1"/>
          </p:nvPr>
        </p:nvSpPr>
        <p:spPr>
          <a:xfrm>
            <a:off x="442914" y="3931920"/>
            <a:ext cx="3328986" cy="2061784"/>
          </a:xfrm>
        </p:spPr>
        <p:txBody>
          <a:bodyPr rtlCol="0"/>
          <a:lstStyle>
            <a:lvl1pPr>
              <a:lnSpc>
                <a:spcPct val="100000"/>
              </a:lnSpc>
              <a:spcBef>
                <a:spcPts val="0"/>
              </a:spcBef>
              <a:spcAft>
                <a:spcPts val="0"/>
              </a:spcAft>
              <a:defRPr sz="1600" b="0">
                <a:solidFill>
                  <a:schemeClr val="bg1"/>
                </a:solidFill>
              </a:defRPr>
            </a:lvl1pPr>
            <a:lvl2pPr marL="182880" indent="-182880">
              <a:lnSpc>
                <a:spcPct val="100000"/>
              </a:lnSpc>
              <a:spcBef>
                <a:spcPts val="0"/>
              </a:spcBef>
              <a:spcAft>
                <a:spcPts val="0"/>
              </a:spcAft>
              <a:buFont typeface="Arial" panose="020B0604020202020204" pitchFamily="34" charset="0"/>
              <a:buChar char="•"/>
              <a:defRPr b="0">
                <a:solidFill>
                  <a:schemeClr val="bg1"/>
                </a:solidFill>
              </a:defRPr>
            </a:lvl2pPr>
            <a:lvl3pPr marL="365760" indent="-182880">
              <a:lnSpc>
                <a:spcPct val="100000"/>
              </a:lnSpc>
              <a:spcBef>
                <a:spcPts val="0"/>
              </a:spcBef>
              <a:spcAft>
                <a:spcPts val="0"/>
              </a:spcAft>
              <a:buFont typeface="Arial" panose="020B0604020202020204" pitchFamily="34" charset="0"/>
              <a:buChar char="–"/>
              <a:defRPr b="0">
                <a:solidFill>
                  <a:schemeClr val="bg1"/>
                </a:solidFill>
              </a:defRPr>
            </a:lvl3pPr>
            <a:lvl4pPr marL="548640" indent="-182880">
              <a:lnSpc>
                <a:spcPct val="100000"/>
              </a:lnSpc>
              <a:spcBef>
                <a:spcPts val="0"/>
              </a:spcBef>
              <a:spcAft>
                <a:spcPts val="0"/>
              </a:spcAft>
              <a:buFont typeface="Arial" panose="020B0604020202020204" pitchFamily="34" charset="0"/>
              <a:buChar char="•"/>
              <a:defRPr b="0">
                <a:solidFill>
                  <a:schemeClr val="bg1"/>
                </a:solidFill>
              </a:defRPr>
            </a:lvl4pPr>
            <a:lvl5pPr marL="731520" indent="-182880">
              <a:lnSpc>
                <a:spcPct val="100000"/>
              </a:lnSpc>
              <a:spcBef>
                <a:spcPts val="0"/>
              </a:spcBef>
              <a:spcAft>
                <a:spcPts val="0"/>
              </a:spcAft>
              <a:buFont typeface="Arial" panose="020B0604020202020204" pitchFamily="34" charset="0"/>
              <a:buChar char="–"/>
              <a:defRPr b="0">
                <a:solidFill>
                  <a:schemeClr val="bg1"/>
                </a:solidFill>
              </a:defRPr>
            </a:lvl5pPr>
            <a:lvl6pPr marL="914400" indent="-182880">
              <a:spcBef>
                <a:spcPts val="0"/>
              </a:spcBef>
              <a:buFont typeface="Arial" panose="020B0604020202020204" pitchFamily="34" charset="0"/>
              <a:buChar char="•"/>
              <a:defRPr>
                <a:solidFill>
                  <a:schemeClr val="bg1"/>
                </a:solidFill>
              </a:defRPr>
            </a:lvl6pPr>
            <a:lvl7pPr marL="1097280" indent="-182880">
              <a:spcBef>
                <a:spcPts val="0"/>
              </a:spcBef>
              <a:buFont typeface="Arial" panose="020B0604020202020204" pitchFamily="34" charset="0"/>
              <a:buChar char="–"/>
              <a:defRPr>
                <a:solidFill>
                  <a:schemeClr val="bg1"/>
                </a:solidFill>
              </a:defRPr>
            </a:lvl7pPr>
            <a:lvl8pPr marL="1280160" indent="-182880">
              <a:spcBef>
                <a:spcPts val="0"/>
              </a:spcBef>
              <a:buFont typeface="Arial" panose="020B0604020202020204" pitchFamily="34" charset="0"/>
              <a:buChar char="•"/>
              <a:defRPr>
                <a:solidFill>
                  <a:schemeClr val="bg1"/>
                </a:solidFill>
              </a:defRPr>
            </a:lvl8pPr>
            <a:lvl9pPr marL="1463040" indent="-182880">
              <a:spcBef>
                <a:spcPts val="0"/>
              </a:spcBef>
              <a:buFont typeface="Arial" panose="020B0604020202020204" pitchFamily="34" charset="0"/>
              <a:buChar char="–"/>
              <a:defRPr>
                <a:solidFill>
                  <a:schemeClr val="bg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9" name="Chart Placeholder 8"/>
          <p:cNvSpPr>
            <a:spLocks noGrp="1"/>
          </p:cNvSpPr>
          <p:nvPr>
            <p:ph type="chart" sz="quarter" idx="13"/>
          </p:nvPr>
        </p:nvSpPr>
        <p:spPr>
          <a:xfrm>
            <a:off x="4327525" y="2095500"/>
            <a:ext cx="7421563" cy="4076699"/>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5" name="Title 4"/>
          <p:cNvSpPr>
            <a:spLocks noGrp="1"/>
          </p:cNvSpPr>
          <p:nvPr>
            <p:ph type="title" hasCustomPrompt="1"/>
          </p:nvPr>
        </p:nvSpPr>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696E2E86-965C-BE4A-BDD2-8C3B0C7986E3}"/>
              </a:ext>
            </a:extLst>
          </p:cNvPr>
          <p:cNvSpPr>
            <a:spLocks noGrp="1"/>
          </p:cNvSpPr>
          <p:nvPr>
            <p:ph type="sldNum" sz="quarter" idx="16"/>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14EA5A5-893B-6B4B-80D2-49FFC81C88C2}"/>
              </a:ext>
            </a:extLst>
          </p:cNvPr>
          <p:cNvSpPr>
            <a:spLocks noGrp="1"/>
          </p:cNvSpPr>
          <p:nvPr>
            <p:ph type="dt" sz="half" idx="17"/>
          </p:nvPr>
        </p:nvSpPr>
        <p:spPr/>
        <p:txBody>
          <a:bodyPr rtlCol="0"/>
          <a:lstStyle/>
          <a:p>
            <a:pPr rtl="0"/>
            <a:r>
              <a:rPr lang="en-gb"/>
              <a:t>Date</a:t>
            </a:r>
          </a:p>
        </p:txBody>
      </p:sp>
      <p:sp>
        <p:nvSpPr>
          <p:cNvPr id="4" name="Footer Placeholder 3">
            <a:extLst>
              <a:ext uri="{FF2B5EF4-FFF2-40B4-BE49-F238E27FC236}">
                <a16:creationId xmlns:a16="http://schemas.microsoft.com/office/drawing/2014/main" id="{694F96C2-47B6-4747-B231-79A630D24A95}"/>
              </a:ext>
            </a:extLst>
          </p:cNvPr>
          <p:cNvSpPr>
            <a:spLocks noGrp="1"/>
          </p:cNvSpPr>
          <p:nvPr>
            <p:ph type="ftr" sz="quarter" idx="18"/>
          </p:nvPr>
        </p:nvSpPr>
        <p:spPr/>
        <p:txBody>
          <a:bodyPr rtlCol="0"/>
          <a:lstStyle/>
          <a:p>
            <a:pPr algn="l" rtl="0"/>
            <a:r>
              <a:rPr lang="en-gb"/>
              <a:t>Presentation Title</a:t>
            </a:r>
          </a:p>
        </p:txBody>
      </p:sp>
    </p:spTree>
    <p:extLst>
      <p:ext uri="{BB962C8B-B14F-4D97-AF65-F5344CB8AC3E}">
        <p14:creationId xmlns:p14="http://schemas.microsoft.com/office/powerpoint/2010/main" val="1444418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ntent Infographic">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3599542"/>
            <a:ext cx="3529012" cy="2578057"/>
          </a:xfrm>
        </p:spPr>
        <p:txBody>
          <a:bodyPr rtlCol="0"/>
          <a:lstStyle>
            <a:lvl1pPr>
              <a:spcBef>
                <a:spcPts val="0"/>
              </a:spcBef>
              <a:spcAft>
                <a:spcPts val="600"/>
              </a:spcAft>
              <a:defRPr>
                <a:solidFill>
                  <a:schemeClr val="accent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10" name="Text Placeholder 9"/>
          <p:cNvSpPr>
            <a:spLocks noGrp="1"/>
          </p:cNvSpPr>
          <p:nvPr>
            <p:ph type="body" sz="quarter" idx="14" hasCustomPrompt="1"/>
          </p:nvPr>
        </p:nvSpPr>
        <p:spPr>
          <a:xfrm>
            <a:off x="442913" y="2095500"/>
            <a:ext cx="3529012" cy="1333500"/>
          </a:xfrm>
        </p:spPr>
        <p:txBody>
          <a:bodyPr rtlCol="0" anchor="ctr" anchorCtr="0"/>
          <a:lstStyle>
            <a:lvl1pPr>
              <a:lnSpc>
                <a:spcPct val="100000"/>
              </a:lnSpc>
              <a:defRPr sz="8500" b="0" spc="-100" baseline="0">
                <a:solidFill>
                  <a:schemeClr val="accent3"/>
                </a:solidFill>
              </a:defRPr>
            </a:lvl1pPr>
          </a:lstStyle>
          <a:p>
            <a:pPr lvl="0" rtl="0"/>
            <a:r>
              <a:rPr lang="en-gb"/>
              <a:t>00%</a:t>
            </a:r>
            <a:endParaRPr lang="en-GB"/>
          </a:p>
        </p:txBody>
      </p:sp>
      <p:sp>
        <p:nvSpPr>
          <p:cNvPr id="13" name="Text Placeholder 9"/>
          <p:cNvSpPr>
            <a:spLocks noGrp="1"/>
          </p:cNvSpPr>
          <p:nvPr>
            <p:ph type="body" sz="quarter" idx="15" hasCustomPrompt="1"/>
          </p:nvPr>
        </p:nvSpPr>
        <p:spPr>
          <a:xfrm>
            <a:off x="4327524" y="2095500"/>
            <a:ext cx="3533775" cy="1333500"/>
          </a:xfrm>
        </p:spPr>
        <p:txBody>
          <a:bodyPr rtlCol="0" anchor="ctr" anchorCtr="0"/>
          <a:lstStyle>
            <a:lvl1pPr>
              <a:lnSpc>
                <a:spcPct val="100000"/>
              </a:lnSpc>
              <a:defRPr sz="8500" b="0" spc="-100" baseline="0">
                <a:solidFill>
                  <a:schemeClr val="tx2"/>
                </a:solidFill>
              </a:defRPr>
            </a:lvl1pPr>
          </a:lstStyle>
          <a:p>
            <a:pPr lvl="0" rtl="0"/>
            <a:r>
              <a:rPr lang="en-gb"/>
              <a:t>00%</a:t>
            </a:r>
            <a:endParaRPr lang="en-GB"/>
          </a:p>
        </p:txBody>
      </p:sp>
      <p:sp>
        <p:nvSpPr>
          <p:cNvPr id="14" name="Text Placeholder 9"/>
          <p:cNvSpPr>
            <a:spLocks noGrp="1"/>
          </p:cNvSpPr>
          <p:nvPr>
            <p:ph type="body" sz="quarter" idx="16" hasCustomPrompt="1"/>
          </p:nvPr>
        </p:nvSpPr>
        <p:spPr>
          <a:xfrm>
            <a:off x="8222571" y="2095500"/>
            <a:ext cx="3529012" cy="1333500"/>
          </a:xfrm>
        </p:spPr>
        <p:txBody>
          <a:bodyPr rtlCol="0" anchor="ctr" anchorCtr="0"/>
          <a:lstStyle>
            <a:lvl1pPr>
              <a:lnSpc>
                <a:spcPct val="100000"/>
              </a:lnSpc>
              <a:defRPr sz="8500" b="0" spc="-100" baseline="0">
                <a:solidFill>
                  <a:schemeClr val="accent1"/>
                </a:solidFill>
              </a:defRPr>
            </a:lvl1pPr>
          </a:lstStyle>
          <a:p>
            <a:pPr lvl="0" rtl="0"/>
            <a:r>
              <a:rPr lang="en-gb"/>
              <a:t>00%</a:t>
            </a:r>
            <a:endParaRPr lang="en-GB"/>
          </a:p>
        </p:txBody>
      </p:sp>
      <p:sp>
        <p:nvSpPr>
          <p:cNvPr id="6" name="Title 5"/>
          <p:cNvSpPr>
            <a:spLocks noGrp="1"/>
          </p:cNvSpPr>
          <p:nvPr>
            <p:ph type="title" hasCustomPrompt="1"/>
          </p:nvPr>
        </p:nvSpPr>
        <p:spPr/>
        <p:txBody>
          <a:bodyPr rtlCol="0"/>
          <a:lstStyle>
            <a:lvl1pPr>
              <a:defRPr/>
            </a:lvl1pPr>
          </a:lstStyle>
          <a:p>
            <a:pPr rtl="0"/>
            <a:r>
              <a:rPr lang="en-gb"/>
              <a:t>[Slide title]</a:t>
            </a:r>
            <a:endParaRPr lang="en-GB"/>
          </a:p>
        </p:txBody>
      </p:sp>
      <p:sp>
        <p:nvSpPr>
          <p:cNvPr id="7" name="Slide Number Placeholder 6">
            <a:extLst>
              <a:ext uri="{FF2B5EF4-FFF2-40B4-BE49-F238E27FC236}">
                <a16:creationId xmlns:a16="http://schemas.microsoft.com/office/drawing/2014/main" id="{6BC21E25-BA96-8149-8793-205BDC263584}"/>
              </a:ext>
            </a:extLst>
          </p:cNvPr>
          <p:cNvSpPr>
            <a:spLocks noGrp="1"/>
          </p:cNvSpPr>
          <p:nvPr>
            <p:ph type="sldNum" sz="quarter" idx="18"/>
          </p:nvPr>
        </p:nvSpPr>
        <p:spPr/>
        <p:txBody>
          <a:bodyPr rtlCol="0"/>
          <a:lstStyle/>
          <a:p>
            <a:pPr rtl="0"/>
            <a:fld id="{7870704B-CE94-48CC-AF30-84932A1262A7}" type="slidenum">
              <a:rPr lang="en-GB" smtClean="0"/>
              <a:pPr/>
              <a:t>‹#›</a:t>
            </a:fld>
            <a:endParaRPr lang="en-GB"/>
          </a:p>
        </p:txBody>
      </p:sp>
      <p:sp>
        <p:nvSpPr>
          <p:cNvPr id="15" name="Content Placeholder 2">
            <a:extLst>
              <a:ext uri="{FF2B5EF4-FFF2-40B4-BE49-F238E27FC236}">
                <a16:creationId xmlns:a16="http://schemas.microsoft.com/office/drawing/2014/main" id="{904FBFED-85D0-8C43-84C6-BADD19241EDC}"/>
              </a:ext>
            </a:extLst>
          </p:cNvPr>
          <p:cNvSpPr>
            <a:spLocks noGrp="1"/>
          </p:cNvSpPr>
          <p:nvPr>
            <p:ph sz="half" idx="19" hasCustomPrompt="1"/>
          </p:nvPr>
        </p:nvSpPr>
        <p:spPr>
          <a:xfrm>
            <a:off x="4327525" y="3599542"/>
            <a:ext cx="3533775" cy="2578057"/>
          </a:xfrm>
        </p:spPr>
        <p:txBody>
          <a:bodyPr rtlCol="0"/>
          <a:lstStyle>
            <a:lvl1pPr>
              <a:spcBef>
                <a:spcPts val="0"/>
              </a:spcBef>
              <a:spcAft>
                <a:spcPts val="600"/>
              </a:spcAft>
              <a:defRPr>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16" name="Content Placeholder 2">
            <a:extLst>
              <a:ext uri="{FF2B5EF4-FFF2-40B4-BE49-F238E27FC236}">
                <a16:creationId xmlns:a16="http://schemas.microsoft.com/office/drawing/2014/main" id="{C7D43B0B-6C29-D449-BC95-219F98DA27E0}"/>
              </a:ext>
            </a:extLst>
          </p:cNvPr>
          <p:cNvSpPr>
            <a:spLocks noGrp="1"/>
          </p:cNvSpPr>
          <p:nvPr>
            <p:ph sz="half" idx="20" hasCustomPrompt="1"/>
          </p:nvPr>
        </p:nvSpPr>
        <p:spPr>
          <a:xfrm>
            <a:off x="8222571" y="3599542"/>
            <a:ext cx="3529012" cy="2578057"/>
          </a:xfrm>
        </p:spPr>
        <p:txBody>
          <a:bodyPr rtlCol="0"/>
          <a:lstStyle>
            <a:lvl1pPr>
              <a:spcBef>
                <a:spcPts val="0"/>
              </a:spcBef>
              <a:spcAft>
                <a:spcPts val="60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2" name="Date Placeholder 1">
            <a:extLst>
              <a:ext uri="{FF2B5EF4-FFF2-40B4-BE49-F238E27FC236}">
                <a16:creationId xmlns:a16="http://schemas.microsoft.com/office/drawing/2014/main" id="{33F3B578-7307-3B4F-9573-5B25CD8634E9}"/>
              </a:ext>
            </a:extLst>
          </p:cNvPr>
          <p:cNvSpPr>
            <a:spLocks noGrp="1"/>
          </p:cNvSpPr>
          <p:nvPr>
            <p:ph type="dt" sz="half" idx="21"/>
          </p:nvPr>
        </p:nvSpPr>
        <p:spPr/>
        <p:txBody>
          <a:bodyPr rtlCol="0"/>
          <a:lstStyle/>
          <a:p>
            <a:pPr rtl="0"/>
            <a:r>
              <a:rPr lang="en-gb"/>
              <a:t>Date</a:t>
            </a:r>
          </a:p>
        </p:txBody>
      </p:sp>
      <p:sp>
        <p:nvSpPr>
          <p:cNvPr id="4" name="Footer Placeholder 3">
            <a:extLst>
              <a:ext uri="{FF2B5EF4-FFF2-40B4-BE49-F238E27FC236}">
                <a16:creationId xmlns:a16="http://schemas.microsoft.com/office/drawing/2014/main" id="{A4D65346-FB7D-7243-B361-2D5958F844E6}"/>
              </a:ext>
            </a:extLst>
          </p:cNvPr>
          <p:cNvSpPr>
            <a:spLocks noGrp="1"/>
          </p:cNvSpPr>
          <p:nvPr>
            <p:ph type="ftr" sz="quarter" idx="22"/>
          </p:nvPr>
        </p:nvSpPr>
        <p:spPr/>
        <p:txBody>
          <a:bodyPr rtlCol="0"/>
          <a:lstStyle/>
          <a:p>
            <a:pPr algn="l" rtl="0"/>
            <a:r>
              <a:rPr lang="en-gb"/>
              <a:t>Presentation Title</a:t>
            </a:r>
          </a:p>
        </p:txBody>
      </p:sp>
    </p:spTree>
    <p:extLst>
      <p:ext uri="{BB962C8B-B14F-4D97-AF65-F5344CB8AC3E}">
        <p14:creationId xmlns:p14="http://schemas.microsoft.com/office/powerpoint/2010/main" val="626635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Conten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5" name="Title 4"/>
          <p:cNvSpPr>
            <a:spLocks noGrp="1"/>
          </p:cNvSpPr>
          <p:nvPr>
            <p:ph type="title" hasCustomPrompt="1"/>
          </p:nvPr>
        </p:nvSpPr>
        <p:spPr/>
        <p:txBody>
          <a:bodyPr rtlCol="0"/>
          <a:lstStyle>
            <a:lvl1pPr>
              <a:defRPr>
                <a:solidFill>
                  <a:schemeClr val="tx1"/>
                </a:solidFill>
              </a:defRPr>
            </a:lvl1pPr>
          </a:lstStyle>
          <a:p>
            <a:pPr rtl="0"/>
            <a:r>
              <a:rPr lang="en-gb"/>
              <a:t>[Slide title]</a:t>
            </a:r>
            <a:endParaRPr lang="en-GB"/>
          </a:p>
        </p:txBody>
      </p:sp>
      <p:sp>
        <p:nvSpPr>
          <p:cNvPr id="9" name="Date Placeholder 8">
            <a:extLst>
              <a:ext uri="{FF2B5EF4-FFF2-40B4-BE49-F238E27FC236}">
                <a16:creationId xmlns:a16="http://schemas.microsoft.com/office/drawing/2014/main" id="{534FC478-2103-444D-A788-6C385FEADA19}"/>
              </a:ext>
            </a:extLst>
          </p:cNvPr>
          <p:cNvSpPr>
            <a:spLocks noGrp="1"/>
          </p:cNvSpPr>
          <p:nvPr>
            <p:ph type="dt" sz="half" idx="10"/>
          </p:nvPr>
        </p:nvSpPr>
        <p:spPr/>
        <p:txBody>
          <a:bodyPr rtlCol="0"/>
          <a:lstStyle/>
          <a:p>
            <a:pPr rtl="0"/>
            <a:r>
              <a:rPr lang="en-gb"/>
              <a:t>Date</a:t>
            </a:r>
          </a:p>
        </p:txBody>
      </p:sp>
      <p:sp>
        <p:nvSpPr>
          <p:cNvPr id="10" name="Footer Placeholder 9">
            <a:extLst>
              <a:ext uri="{FF2B5EF4-FFF2-40B4-BE49-F238E27FC236}">
                <a16:creationId xmlns:a16="http://schemas.microsoft.com/office/drawing/2014/main" id="{50208723-B803-0D42-8863-6E0ACA5FA811}"/>
              </a:ext>
            </a:extLst>
          </p:cNvPr>
          <p:cNvSpPr>
            <a:spLocks noGrp="1"/>
          </p:cNvSpPr>
          <p:nvPr>
            <p:ph type="ftr" sz="quarter" idx="11"/>
          </p:nvPr>
        </p:nvSpPr>
        <p:spPr/>
        <p:txBody>
          <a:bodyPr rtlCol="0"/>
          <a:lstStyle/>
          <a:p>
            <a:pPr algn="l" rtl="0"/>
            <a:r>
              <a:rPr lang="en-gb"/>
              <a:t>Presentation Title</a:t>
            </a:r>
          </a:p>
        </p:txBody>
      </p:sp>
      <p:sp>
        <p:nvSpPr>
          <p:cNvPr id="11" name="Slide Number Placeholder 10">
            <a:extLst>
              <a:ext uri="{FF2B5EF4-FFF2-40B4-BE49-F238E27FC236}">
                <a16:creationId xmlns:a16="http://schemas.microsoft.com/office/drawing/2014/main" id="{B9D3C748-DE6A-F649-888F-43A3773D1D4D}"/>
              </a:ext>
            </a:extLst>
          </p:cNvPr>
          <p:cNvSpPr>
            <a:spLocks noGrp="1"/>
          </p:cNvSpPr>
          <p:nvPr>
            <p:ph type="sldNum" sz="quarter" idx="12"/>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76774683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120"/>
            <a:ext cx="7418387" cy="407384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Char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Chart Placeholder 8"/>
          <p:cNvSpPr>
            <a:spLocks noGrp="1"/>
          </p:cNvSpPr>
          <p:nvPr>
            <p:ph type="chart" sz="quarter" idx="13"/>
          </p:nvPr>
        </p:nvSpPr>
        <p:spPr>
          <a:xfrm>
            <a:off x="5600701" y="1428750"/>
            <a:ext cx="6148387" cy="4743450"/>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5" name="Title 4"/>
          <p:cNvSpPr>
            <a:spLocks noGrp="1"/>
          </p:cNvSpPr>
          <p:nvPr>
            <p:ph type="title" hasCustomPrompt="1"/>
          </p:nvPr>
        </p:nvSpPr>
        <p:spPr/>
        <p:txBody>
          <a:bodyPr rtlCol="0"/>
          <a:lstStyle>
            <a:lvl1pPr>
              <a:defRPr>
                <a:solidFill>
                  <a:schemeClr val="tx1"/>
                </a:solidFill>
              </a:defRPr>
            </a:lvl1pPr>
          </a:lstStyle>
          <a:p>
            <a:pPr rtl="0"/>
            <a:r>
              <a:rPr lang="en-gb"/>
              <a:t>[Slide title]</a:t>
            </a:r>
            <a:endParaRPr lang="en-GB"/>
          </a:p>
        </p:txBody>
      </p:sp>
      <p:sp>
        <p:nvSpPr>
          <p:cNvPr id="2" name="Date Placeholder 1">
            <a:extLst>
              <a:ext uri="{FF2B5EF4-FFF2-40B4-BE49-F238E27FC236}">
                <a16:creationId xmlns:a16="http://schemas.microsoft.com/office/drawing/2014/main" id="{240EE541-D951-5343-8A19-5BC13B8C9665}"/>
              </a:ext>
            </a:extLst>
          </p:cNvPr>
          <p:cNvSpPr>
            <a:spLocks noGrp="1"/>
          </p:cNvSpPr>
          <p:nvPr>
            <p:ph type="dt" sz="half" idx="14"/>
          </p:nvPr>
        </p:nvSpPr>
        <p:spPr/>
        <p:txBody>
          <a:bodyPr rtlCol="0"/>
          <a:lstStyle/>
          <a:p>
            <a:pPr rtl="0"/>
            <a:r>
              <a:rPr lang="en-gb"/>
              <a:t>Date</a:t>
            </a:r>
          </a:p>
        </p:txBody>
      </p:sp>
      <p:sp>
        <p:nvSpPr>
          <p:cNvPr id="4" name="Footer Placeholder 3">
            <a:extLst>
              <a:ext uri="{FF2B5EF4-FFF2-40B4-BE49-F238E27FC236}">
                <a16:creationId xmlns:a16="http://schemas.microsoft.com/office/drawing/2014/main" id="{7C4A7C0D-ED32-3C4A-A6FA-92C1A14555DB}"/>
              </a:ext>
            </a:extLst>
          </p:cNvPr>
          <p:cNvSpPr>
            <a:spLocks noGrp="1"/>
          </p:cNvSpPr>
          <p:nvPr>
            <p:ph type="ftr" sz="quarter" idx="15"/>
          </p:nvPr>
        </p:nvSpPr>
        <p:spPr/>
        <p:txBody>
          <a:bodyPr rtlCol="0"/>
          <a:lstStyle/>
          <a:p>
            <a:pPr algn="l" rtl="0"/>
            <a:r>
              <a:rPr lang="en-gb"/>
              <a:t>Presentation Title</a:t>
            </a:r>
          </a:p>
        </p:txBody>
      </p:sp>
      <p:sp>
        <p:nvSpPr>
          <p:cNvPr id="10" name="Slide Number Placeholder 9">
            <a:extLst>
              <a:ext uri="{FF2B5EF4-FFF2-40B4-BE49-F238E27FC236}">
                <a16:creationId xmlns:a16="http://schemas.microsoft.com/office/drawing/2014/main" id="{2C2BE143-A791-F940-BA69-8C99703B699E}"/>
              </a:ext>
            </a:extLst>
          </p:cNvPr>
          <p:cNvSpPr>
            <a:spLocks noGrp="1"/>
          </p:cNvSpPr>
          <p:nvPr>
            <p:ph type="sldNum" sz="quarter" idx="16"/>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358168160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hart Dark">
    <p:bg>
      <p:bgPr>
        <a:solidFill>
          <a:srgbClr val="464646"/>
        </a:solidFill>
        <a:effectLst/>
      </p:bgPr>
    </p:bg>
    <p:spTree>
      <p:nvGrpSpPr>
        <p:cNvPr id="1" name=""/>
        <p:cNvGrpSpPr/>
        <p:nvPr/>
      </p:nvGrpSpPr>
      <p:grpSpPr>
        <a:xfrm>
          <a:off x="0" y="0"/>
          <a:ext cx="0" cy="0"/>
          <a:chOff x="0" y="0"/>
          <a:chExt cx="0" cy="0"/>
        </a:xfrm>
      </p:grpSpPr>
      <p:sp>
        <p:nvSpPr>
          <p:cNvPr id="8" name="Chart Placeholder 7"/>
          <p:cNvSpPr>
            <a:spLocks noGrp="1"/>
          </p:cNvSpPr>
          <p:nvPr>
            <p:ph type="chart" sz="quarter" idx="13"/>
          </p:nvPr>
        </p:nvSpPr>
        <p:spPr>
          <a:xfrm>
            <a:off x="442913" y="2103438"/>
            <a:ext cx="11306175" cy="4068762"/>
          </a:xfrm>
        </p:spPr>
        <p:txBody>
          <a:bodyPr rtlCol="0" anchor="ctr" anchorCtr="0"/>
          <a:lstStyle>
            <a:lvl1pPr algn="ctr">
              <a:defRPr sz="1200" b="0">
                <a:solidFill>
                  <a:schemeClr val="tx1"/>
                </a:solidFill>
              </a:defRPr>
            </a:lvl1pPr>
          </a:lstStyle>
          <a:p>
            <a:pPr rtl="0"/>
            <a:r>
              <a:rPr lang="en-gb"/>
              <a:t>Click icon to add chart</a:t>
            </a:r>
            <a:endParaRPr lang="en-GB"/>
          </a:p>
        </p:txBody>
      </p:sp>
      <p:sp>
        <p:nvSpPr>
          <p:cNvPr id="4" name="Title 3"/>
          <p:cNvSpPr>
            <a:spLocks noGrp="1"/>
          </p:cNvSpPr>
          <p:nvPr>
            <p:ph type="title" hasCustomPrompt="1"/>
          </p:nvPr>
        </p:nvSpPr>
        <p:spPr/>
        <p:txBody>
          <a:bodyPr rtlCol="0"/>
          <a:lstStyle>
            <a:lvl1pPr>
              <a:defRPr>
                <a:solidFill>
                  <a:schemeClr val="tx1"/>
                </a:solidFill>
              </a:defRPr>
            </a:lvl1pPr>
          </a:lstStyle>
          <a:p>
            <a:pPr rtl="0"/>
            <a:r>
              <a:rPr lang="en-gb"/>
              <a:t>[Slide title]</a:t>
            </a:r>
            <a:endParaRPr lang="en-GB"/>
          </a:p>
        </p:txBody>
      </p:sp>
      <p:sp>
        <p:nvSpPr>
          <p:cNvPr id="2" name="Date Placeholder 1">
            <a:extLst>
              <a:ext uri="{FF2B5EF4-FFF2-40B4-BE49-F238E27FC236}">
                <a16:creationId xmlns:a16="http://schemas.microsoft.com/office/drawing/2014/main" id="{3368A692-B2AF-6448-8025-A2D10476E94B}"/>
              </a:ext>
            </a:extLst>
          </p:cNvPr>
          <p:cNvSpPr>
            <a:spLocks noGrp="1"/>
          </p:cNvSpPr>
          <p:nvPr>
            <p:ph type="dt" sz="half" idx="14"/>
          </p:nvPr>
        </p:nvSpPr>
        <p:spPr/>
        <p:txBody>
          <a:bodyPr rtlCol="0"/>
          <a:lstStyle/>
          <a:p>
            <a:pPr rtl="0"/>
            <a:r>
              <a:rPr lang="en-gb"/>
              <a:t>Date</a:t>
            </a:r>
          </a:p>
        </p:txBody>
      </p:sp>
      <p:sp>
        <p:nvSpPr>
          <p:cNvPr id="3" name="Footer Placeholder 2">
            <a:extLst>
              <a:ext uri="{FF2B5EF4-FFF2-40B4-BE49-F238E27FC236}">
                <a16:creationId xmlns:a16="http://schemas.microsoft.com/office/drawing/2014/main" id="{EF6BD465-CD15-EC45-83F1-C724AC166A8A}"/>
              </a:ext>
            </a:extLst>
          </p:cNvPr>
          <p:cNvSpPr>
            <a:spLocks noGrp="1"/>
          </p:cNvSpPr>
          <p:nvPr>
            <p:ph type="ftr" sz="quarter" idx="15"/>
          </p:nvPr>
        </p:nvSpPr>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C8247A16-A0E7-4A40-BC88-A10C50CA51F4}"/>
              </a:ext>
            </a:extLst>
          </p:cNvPr>
          <p:cNvSpPr>
            <a:spLocks noGrp="1"/>
          </p:cNvSpPr>
          <p:nvPr>
            <p:ph type="sldNum" sz="quarter" idx="16"/>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1735232353"/>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1 Image Full">
    <p:bg>
      <p:bgPr>
        <a:solidFill>
          <a:srgbClr val="DEDEDE"/>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12192000" cy="6858000"/>
          </a:xfrm>
          <a:solidFill>
            <a:schemeClr val="tx2"/>
          </a:solidFill>
        </p:spPr>
        <p:txBody>
          <a:bodyPr rtlCol="0" anchor="ctr" anchorCtr="0"/>
          <a:lstStyle>
            <a:lvl1pPr algn="ctr">
              <a:defRPr sz="1200" b="0">
                <a:solidFill>
                  <a:schemeClr val="bg1"/>
                </a:solidFill>
              </a:defRPr>
            </a:lvl1pPr>
          </a:lstStyle>
          <a:p>
            <a:pPr rtl="0"/>
            <a:r>
              <a:rPr lang="en-gb"/>
              <a:t>Click icon to add picture</a:t>
            </a:r>
            <a:endParaRPr lang="en-GB"/>
          </a:p>
        </p:txBody>
      </p:sp>
      <p:sp>
        <p:nvSpPr>
          <p:cNvPr id="3" name="Content Placeholder 2"/>
          <p:cNvSpPr>
            <a:spLocks noGrp="1"/>
          </p:cNvSpPr>
          <p:nvPr>
            <p:ph idx="1" hasCustomPrompt="1"/>
          </p:nvPr>
        </p:nvSpPr>
        <p:spPr>
          <a:xfrm>
            <a:off x="0" y="1143000"/>
            <a:ext cx="4572000" cy="4572000"/>
          </a:xfrm>
          <a:solidFill>
            <a:srgbClr val="E0301E"/>
          </a:solidFill>
        </p:spPr>
        <p:txBody>
          <a:bodyPr lIns="438912" tIns="1440000" rIns="252000" bIns="180000" rtlCol="0"/>
          <a:lstStyle>
            <a:lvl1pPr marL="0" indent="0">
              <a:lnSpc>
                <a:spcPct val="90000"/>
              </a:lnSpc>
              <a:spcBef>
                <a:spcPts val="0"/>
              </a:spcBef>
              <a:spcAft>
                <a:spcPts val="3000"/>
              </a:spcAft>
              <a:buFont typeface="Arial" panose="020B0604020202020204" pitchFamily="34" charset="0"/>
              <a:buNone/>
              <a:defRPr sz="2600" b="0">
                <a:solidFill>
                  <a:schemeClr val="tx1"/>
                </a:solidFill>
                <a:latin typeface="+mj-lt"/>
              </a:defRPr>
            </a:lvl1pPr>
            <a:lvl2pPr marL="0" indent="0">
              <a:spcBef>
                <a:spcPts val="0"/>
              </a:spcBef>
              <a:spcAft>
                <a:spcPts val="0"/>
              </a:spcAft>
              <a:buFontTx/>
              <a:buNone/>
              <a:defRPr sz="1600" b="1">
                <a:solidFill>
                  <a:schemeClr val="tx1"/>
                </a:solidFill>
                <a:latin typeface="+mn-lt"/>
              </a:defRPr>
            </a:lvl2pPr>
            <a:lvl3pPr marL="0" indent="0">
              <a:spcBef>
                <a:spcPts val="0"/>
              </a:spcBef>
              <a:spcAft>
                <a:spcPts val="0"/>
              </a:spcAft>
              <a:buFontTx/>
              <a:buNone/>
              <a:defRPr sz="1600" b="0">
                <a:solidFill>
                  <a:schemeClr val="tx1"/>
                </a:solidFill>
                <a:latin typeface="+mn-lt"/>
              </a:defRPr>
            </a:lvl3pPr>
            <a:lvl4pPr marL="0" indent="0">
              <a:spcBef>
                <a:spcPts val="0"/>
              </a:spcBef>
              <a:spcAft>
                <a:spcPts val="0"/>
              </a:spcAft>
              <a:buFontTx/>
              <a:buNone/>
              <a:defRPr sz="1600" b="0">
                <a:solidFill>
                  <a:schemeClr val="tx1"/>
                </a:solidFill>
                <a:latin typeface="+mn-lt"/>
              </a:defRPr>
            </a:lvl4pPr>
            <a:lvl5pPr marL="0" indent="0">
              <a:spcBef>
                <a:spcPts val="0"/>
              </a:spcBef>
              <a:spcAft>
                <a:spcPts val="0"/>
              </a:spcAft>
              <a:buFontTx/>
              <a:buNone/>
              <a:defRPr sz="1600" b="0">
                <a:solidFill>
                  <a:schemeClr val="tx1"/>
                </a:solidFill>
                <a:latin typeface="+mn-lt"/>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11" name="Freeform 5">
            <a:extLst>
              <a:ext uri="{FF2B5EF4-FFF2-40B4-BE49-F238E27FC236}">
                <a16:creationId xmlns:a16="http://schemas.microsoft.com/office/drawing/2014/main" id="{5E9DA768-B963-3547-B650-2E77ED7439D3}"/>
              </a:ext>
            </a:extLst>
          </p:cNvPr>
          <p:cNvSpPr>
            <a:spLocks noChangeAspect="1" noEditPoints="1"/>
          </p:cNvSpPr>
          <p:nvPr userDrawn="1"/>
        </p:nvSpPr>
        <p:spPr bwMode="white">
          <a:xfrm>
            <a:off x="442913" y="1623703"/>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7" name="Date Placeholder 6">
            <a:extLst>
              <a:ext uri="{FF2B5EF4-FFF2-40B4-BE49-F238E27FC236}">
                <a16:creationId xmlns:a16="http://schemas.microsoft.com/office/drawing/2014/main" id="{A1D36D47-D12A-3142-B681-815978E85E77}"/>
              </a:ext>
            </a:extLst>
          </p:cNvPr>
          <p:cNvSpPr>
            <a:spLocks noGrp="1"/>
          </p:cNvSpPr>
          <p:nvPr>
            <p:ph type="dt" sz="half" idx="15"/>
          </p:nvPr>
        </p:nvSpPr>
        <p:spPr/>
        <p:txBody>
          <a:bodyPr rtlCol="0"/>
          <a:lstStyle/>
          <a:p>
            <a:pPr rtl="0"/>
            <a:r>
              <a:rPr lang="en-gb"/>
              <a:t>Date</a:t>
            </a:r>
          </a:p>
        </p:txBody>
      </p:sp>
      <p:sp>
        <p:nvSpPr>
          <p:cNvPr id="8" name="Footer Placeholder 7">
            <a:extLst>
              <a:ext uri="{FF2B5EF4-FFF2-40B4-BE49-F238E27FC236}">
                <a16:creationId xmlns:a16="http://schemas.microsoft.com/office/drawing/2014/main" id="{3042CAE4-1315-134B-A97D-6331422E4046}"/>
              </a:ext>
            </a:extLst>
          </p:cNvPr>
          <p:cNvSpPr>
            <a:spLocks noGrp="1"/>
          </p:cNvSpPr>
          <p:nvPr>
            <p:ph type="ftr" sz="quarter" idx="16"/>
          </p:nvPr>
        </p:nvSpPr>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4751649C-08F4-D84A-9E3B-1FCB427D60BF}"/>
              </a:ext>
            </a:extLst>
          </p:cNvPr>
          <p:cNvSpPr>
            <a:spLocks noGrp="1"/>
          </p:cNvSpPr>
          <p:nvPr>
            <p:ph type="sldNum" sz="quarter" idx="17"/>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5544718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1 Image Orange">
    <p:bg>
      <p:bgPr>
        <a:solidFill>
          <a:srgbClr val="D04A0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tx2"/>
          </a:solidFill>
        </p:spPr>
        <p:txBody>
          <a:bodyPr rtlCol="0" anchor="ctr" anchorCtr="0"/>
          <a:lstStyle>
            <a:lvl1pPr algn="ctr">
              <a:defRPr sz="1200" b="0">
                <a:solidFill>
                  <a:schemeClr val="bg1"/>
                </a:solidFill>
              </a:defRPr>
            </a:lvl1pPr>
          </a:lstStyle>
          <a:p>
            <a:pPr rtl="0"/>
            <a:r>
              <a:rPr lang="en-gb"/>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Freeform 5">
            <a:extLst>
              <a:ext uri="{FF2B5EF4-FFF2-40B4-BE49-F238E27FC236}">
                <a16:creationId xmlns:a16="http://schemas.microsoft.com/office/drawing/2014/main" id="{EBA5CA3E-5ADF-C84E-8B6D-07C039516DFE}"/>
              </a:ext>
            </a:extLst>
          </p:cNvPr>
          <p:cNvSpPr>
            <a:spLocks noChangeAspect="1" noEditPoints="1"/>
          </p:cNvSpPr>
          <p:nvPr userDrawn="1"/>
        </p:nvSpPr>
        <p:spPr bwMode="black">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08ACB6F4-A2A7-6E4D-A8EB-50B5B35AADEB}"/>
              </a:ext>
            </a:extLst>
          </p:cNvPr>
          <p:cNvSpPr>
            <a:spLocks noGrp="1"/>
          </p:cNvSpPr>
          <p:nvPr>
            <p:ph type="dt" sz="half" idx="15"/>
          </p:nvPr>
        </p:nvSpPr>
        <p:spPr/>
        <p:txBody>
          <a:bodyPr rtlCol="0"/>
          <a:lstStyle/>
          <a:p>
            <a:pPr rtl="0"/>
            <a:r>
              <a:rPr lang="en-gb"/>
              <a:t>Date</a:t>
            </a:r>
          </a:p>
        </p:txBody>
      </p:sp>
      <p:sp>
        <p:nvSpPr>
          <p:cNvPr id="4" name="Footer Placeholder 3">
            <a:extLst>
              <a:ext uri="{FF2B5EF4-FFF2-40B4-BE49-F238E27FC236}">
                <a16:creationId xmlns:a16="http://schemas.microsoft.com/office/drawing/2014/main" id="{37FC6095-B1C7-6143-B9FD-C545A6D03573}"/>
              </a:ext>
            </a:extLst>
          </p:cNvPr>
          <p:cNvSpPr>
            <a:spLocks noGrp="1"/>
          </p:cNvSpPr>
          <p:nvPr>
            <p:ph type="ftr" sz="quarter" idx="16"/>
          </p:nvPr>
        </p:nvSpPr>
        <p:spPr/>
        <p:txBody>
          <a:bodyPr rtlCol="0"/>
          <a:lstStyle/>
          <a:p>
            <a:pPr algn="l" rtl="0"/>
            <a:r>
              <a:rPr lang="en-gb"/>
              <a:t>Presentation Title</a:t>
            </a:r>
          </a:p>
        </p:txBody>
      </p:sp>
      <p:sp>
        <p:nvSpPr>
          <p:cNvPr id="5" name="Slide Number Placeholder 4">
            <a:extLst>
              <a:ext uri="{FF2B5EF4-FFF2-40B4-BE49-F238E27FC236}">
                <a16:creationId xmlns:a16="http://schemas.microsoft.com/office/drawing/2014/main" id="{DAF7A802-0AAE-FA43-8858-03590E764031}"/>
              </a:ext>
            </a:extLst>
          </p:cNvPr>
          <p:cNvSpPr>
            <a:spLocks noGrp="1"/>
          </p:cNvSpPr>
          <p:nvPr>
            <p:ph type="sldNum" sz="quarter" idx="17"/>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38743013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1 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bg2"/>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10" name="Freeform 5">
            <a:extLst>
              <a:ext uri="{FF2B5EF4-FFF2-40B4-BE49-F238E27FC236}">
                <a16:creationId xmlns:a16="http://schemas.microsoft.com/office/drawing/2014/main" id="{751F50DC-1032-F848-8EFD-503462F60157}"/>
              </a:ext>
            </a:extLst>
          </p:cNvPr>
          <p:cNvSpPr>
            <a:spLocks noChangeAspect="1" noEditPoints="1"/>
          </p:cNvSpPr>
          <p:nvPr userDrawn="1"/>
        </p:nvSpPr>
        <p:spPr bwMode="auto">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6" name="Slide Number Placeholder 5">
            <a:extLst>
              <a:ext uri="{FF2B5EF4-FFF2-40B4-BE49-F238E27FC236}">
                <a16:creationId xmlns:a16="http://schemas.microsoft.com/office/drawing/2014/main" id="{C0618CEB-562C-EF47-A905-BA1BD3BB0B4A}"/>
              </a:ext>
            </a:extLst>
          </p:cNvPr>
          <p:cNvSpPr>
            <a:spLocks noGrp="1"/>
          </p:cNvSpPr>
          <p:nvPr>
            <p:ph type="sldNum" sz="quarter" idx="16"/>
          </p:nvPr>
        </p:nvSpPr>
        <p:spPr bwMode="gray"/>
        <p:txBody>
          <a:bodyPr rtlCol="0"/>
          <a:lstStyle>
            <a:lvl1pPr>
              <a:defRPr>
                <a:solidFill>
                  <a:schemeClr val="bg1"/>
                </a:solidFill>
              </a:defRPr>
            </a:lvl1pPr>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B7BEC181-486E-E441-8900-B8446C2DF2CE}"/>
              </a:ext>
            </a:extLst>
          </p:cNvPr>
          <p:cNvSpPr>
            <a:spLocks noGrp="1"/>
          </p:cNvSpPr>
          <p:nvPr>
            <p:ph type="dt" sz="half" idx="17"/>
          </p:nvPr>
        </p:nvSpPr>
        <p:spPr/>
        <p:txBody>
          <a:bodyPr rtlCol="0"/>
          <a:lstStyle>
            <a:lvl1pPr>
              <a:defRPr>
                <a:solidFill>
                  <a:schemeClr val="bg1"/>
                </a:solidFill>
              </a:defRPr>
            </a:lvl1pPr>
          </a:lstStyle>
          <a:p>
            <a:pPr rtl="0"/>
            <a:r>
              <a:rPr lang="en-gb"/>
              <a:t>Date</a:t>
            </a:r>
          </a:p>
        </p:txBody>
      </p:sp>
      <p:sp>
        <p:nvSpPr>
          <p:cNvPr id="4" name="Footer Placeholder 3">
            <a:extLst>
              <a:ext uri="{FF2B5EF4-FFF2-40B4-BE49-F238E27FC236}">
                <a16:creationId xmlns:a16="http://schemas.microsoft.com/office/drawing/2014/main" id="{761E6323-CD0D-424F-880F-557372819009}"/>
              </a:ext>
            </a:extLst>
          </p:cNvPr>
          <p:cNvSpPr>
            <a:spLocks noGrp="1"/>
          </p:cNvSpPr>
          <p:nvPr>
            <p:ph type="ftr" sz="quarter" idx="18"/>
          </p:nvPr>
        </p:nvSpPr>
        <p:spPr/>
        <p:txBody>
          <a:bodyPr rtlCol="0"/>
          <a:lstStyle/>
          <a:p>
            <a:pPr algn="l" rtl="0"/>
            <a:r>
              <a:rPr lang="en-gb"/>
              <a:t>Presentation Title</a:t>
            </a:r>
          </a:p>
        </p:txBody>
      </p:sp>
    </p:spTree>
    <p:extLst>
      <p:ext uri="{BB962C8B-B14F-4D97-AF65-F5344CB8AC3E}">
        <p14:creationId xmlns:p14="http://schemas.microsoft.com/office/powerpoint/2010/main" val="87328598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Freeform 5">
            <a:extLst>
              <a:ext uri="{FF2B5EF4-FFF2-40B4-BE49-F238E27FC236}">
                <a16:creationId xmlns:a16="http://schemas.microsoft.com/office/drawing/2014/main" id="{07AD3661-A443-F74F-9528-11F7BA264BF5}"/>
              </a:ext>
            </a:extLst>
          </p:cNvPr>
          <p:cNvSpPr>
            <a:spLocks noChangeAspect="1" noEditPoints="1"/>
          </p:cNvSpPr>
          <p:nvPr userDrawn="1"/>
        </p:nvSpPr>
        <p:spPr bwMode="auto">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7E5DC986-4502-464F-A426-50A70EA2E41A}"/>
              </a:ext>
            </a:extLst>
          </p:cNvPr>
          <p:cNvSpPr>
            <a:spLocks noGrp="1"/>
          </p:cNvSpPr>
          <p:nvPr>
            <p:ph type="dt" sz="half" idx="10"/>
          </p:nvPr>
        </p:nvSpPr>
        <p:spPr/>
        <p:txBody>
          <a:bodyPr rtlCol="0"/>
          <a:lstStyle/>
          <a:p>
            <a:pPr rtl="0"/>
            <a:r>
              <a:rPr lang="en-gb"/>
              <a:t>Date</a:t>
            </a:r>
          </a:p>
        </p:txBody>
      </p:sp>
      <p:sp>
        <p:nvSpPr>
          <p:cNvPr id="4" name="Footer Placeholder 3">
            <a:extLst>
              <a:ext uri="{FF2B5EF4-FFF2-40B4-BE49-F238E27FC236}">
                <a16:creationId xmlns:a16="http://schemas.microsoft.com/office/drawing/2014/main" id="{FE17195B-4456-9145-8D6E-97A5EBDF8090}"/>
              </a:ext>
            </a:extLst>
          </p:cNvPr>
          <p:cNvSpPr>
            <a:spLocks noGrp="1"/>
          </p:cNvSpPr>
          <p:nvPr>
            <p:ph type="ftr" sz="quarter" idx="11"/>
          </p:nvPr>
        </p:nvSpPr>
        <p:spPr/>
        <p:txBody>
          <a:bodyPr rtlCol="0"/>
          <a:lstStyle/>
          <a:p>
            <a:pPr algn="l" rtl="0"/>
            <a:r>
              <a:rPr lang="en-gb"/>
              <a:t>Presentation Title</a:t>
            </a:r>
          </a:p>
        </p:txBody>
      </p:sp>
      <p:sp>
        <p:nvSpPr>
          <p:cNvPr id="7" name="Slide Number Placeholder 6">
            <a:extLst>
              <a:ext uri="{FF2B5EF4-FFF2-40B4-BE49-F238E27FC236}">
                <a16:creationId xmlns:a16="http://schemas.microsoft.com/office/drawing/2014/main" id="{FC67263F-492F-7F4E-9E89-2A38E1B27F39}"/>
              </a:ext>
            </a:extLst>
          </p:cNvPr>
          <p:cNvSpPr>
            <a:spLocks noGrp="1"/>
          </p:cNvSpPr>
          <p:nvPr>
            <p:ph type="sldNum" sz="quarter" idx="12"/>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315615330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2 Orange">
    <p:bg>
      <p:bgPr>
        <a:solidFill>
          <a:srgbClr val="D04A0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Freeform 5">
            <a:extLst>
              <a:ext uri="{FF2B5EF4-FFF2-40B4-BE49-F238E27FC236}">
                <a16:creationId xmlns:a16="http://schemas.microsoft.com/office/drawing/2014/main" id="{753C6A26-069C-C142-8C96-315DE67FAD09}"/>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0" name="Date Placeholder 9">
            <a:extLst>
              <a:ext uri="{FF2B5EF4-FFF2-40B4-BE49-F238E27FC236}">
                <a16:creationId xmlns:a16="http://schemas.microsoft.com/office/drawing/2014/main" id="{F95925A0-A65A-B94F-AD42-4A17D5E9B63B}"/>
              </a:ext>
            </a:extLst>
          </p:cNvPr>
          <p:cNvSpPr>
            <a:spLocks noGrp="1"/>
          </p:cNvSpPr>
          <p:nvPr>
            <p:ph type="dt" sz="half" idx="10"/>
          </p:nvPr>
        </p:nvSpPr>
        <p:spPr/>
        <p:txBody>
          <a:bodyPr rtlCol="0"/>
          <a:lstStyle/>
          <a:p>
            <a:pPr rtl="0"/>
            <a:r>
              <a:rPr lang="en-gb"/>
              <a:t>Date</a:t>
            </a:r>
          </a:p>
        </p:txBody>
      </p:sp>
      <p:sp>
        <p:nvSpPr>
          <p:cNvPr id="11" name="Footer Placeholder 10">
            <a:extLst>
              <a:ext uri="{FF2B5EF4-FFF2-40B4-BE49-F238E27FC236}">
                <a16:creationId xmlns:a16="http://schemas.microsoft.com/office/drawing/2014/main" id="{01CB2D71-BA29-2E4C-A7F8-AB7C48FCE919}"/>
              </a:ext>
            </a:extLst>
          </p:cNvPr>
          <p:cNvSpPr>
            <a:spLocks noGrp="1"/>
          </p:cNvSpPr>
          <p:nvPr>
            <p:ph type="ftr" sz="quarter" idx="11"/>
          </p:nvPr>
        </p:nvSpPr>
        <p:spPr/>
        <p:txBody>
          <a:bodyPr rtlCol="0"/>
          <a:lstStyle/>
          <a:p>
            <a:pPr algn="l" rtl="0"/>
            <a:r>
              <a:rPr lang="en-gb"/>
              <a:t>Presentation Title</a:t>
            </a:r>
          </a:p>
        </p:txBody>
      </p:sp>
      <p:sp>
        <p:nvSpPr>
          <p:cNvPr id="12" name="Slide Number Placeholder 11">
            <a:extLst>
              <a:ext uri="{FF2B5EF4-FFF2-40B4-BE49-F238E27FC236}">
                <a16:creationId xmlns:a16="http://schemas.microsoft.com/office/drawing/2014/main" id="{1E0FBAD1-BD7F-C249-B609-9F42DAA28A2B}"/>
              </a:ext>
            </a:extLst>
          </p:cNvPr>
          <p:cNvSpPr>
            <a:spLocks noGrp="1"/>
          </p:cNvSpPr>
          <p:nvPr>
            <p:ph type="sldNum" sz="quarter" idx="12"/>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224423923"/>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2 Red">
    <p:bg>
      <p:bgPr>
        <a:solidFill>
          <a:srgbClr val="E0301E"/>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Freeform 5">
            <a:extLst>
              <a:ext uri="{FF2B5EF4-FFF2-40B4-BE49-F238E27FC236}">
                <a16:creationId xmlns:a16="http://schemas.microsoft.com/office/drawing/2014/main" id="{75C37678-6A0A-C84B-9A52-9B7F891FFFD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75944E79-860F-9542-986D-3F487E112641}"/>
              </a:ext>
            </a:extLst>
          </p:cNvPr>
          <p:cNvSpPr>
            <a:spLocks noGrp="1"/>
          </p:cNvSpPr>
          <p:nvPr>
            <p:ph type="dt" sz="half" idx="10"/>
          </p:nvPr>
        </p:nvSpPr>
        <p:spPr/>
        <p:txBody>
          <a:bodyPr rtlCol="0"/>
          <a:lstStyle/>
          <a:p>
            <a:pPr rtl="0"/>
            <a:r>
              <a:rPr lang="en-gb"/>
              <a:t>Date</a:t>
            </a:r>
          </a:p>
        </p:txBody>
      </p:sp>
      <p:sp>
        <p:nvSpPr>
          <p:cNvPr id="4" name="Footer Placeholder 3">
            <a:extLst>
              <a:ext uri="{FF2B5EF4-FFF2-40B4-BE49-F238E27FC236}">
                <a16:creationId xmlns:a16="http://schemas.microsoft.com/office/drawing/2014/main" id="{6503EA61-A2A9-8D46-A8C8-F5D81CC931C5}"/>
              </a:ext>
            </a:extLst>
          </p:cNvPr>
          <p:cNvSpPr>
            <a:spLocks noGrp="1"/>
          </p:cNvSpPr>
          <p:nvPr>
            <p:ph type="ftr" sz="quarter" idx="11"/>
          </p:nvPr>
        </p:nvSpPr>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E4410A1E-B181-CB46-A25E-398B598C5B78}"/>
              </a:ext>
            </a:extLst>
          </p:cNvPr>
          <p:cNvSpPr>
            <a:spLocks noGrp="1"/>
          </p:cNvSpPr>
          <p:nvPr>
            <p:ph type="sldNum" sz="quarter" idx="12"/>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3838994459"/>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2 Rose">
    <p:bg>
      <p:bgPr>
        <a:solidFill>
          <a:srgbClr val="DB536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Freeform 5">
            <a:extLst>
              <a:ext uri="{FF2B5EF4-FFF2-40B4-BE49-F238E27FC236}">
                <a16:creationId xmlns:a16="http://schemas.microsoft.com/office/drawing/2014/main" id="{F3D58181-4255-CF4B-AEC5-6ADD879A60CA}"/>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33DF2FE2-E936-7745-91D2-A6D8CA7F5D95}"/>
              </a:ext>
            </a:extLst>
          </p:cNvPr>
          <p:cNvSpPr>
            <a:spLocks noGrp="1"/>
          </p:cNvSpPr>
          <p:nvPr>
            <p:ph type="dt" sz="half" idx="10"/>
          </p:nvPr>
        </p:nvSpPr>
        <p:spPr/>
        <p:txBody>
          <a:bodyPr rtlCol="0"/>
          <a:lstStyle/>
          <a:p>
            <a:pPr rtl="0"/>
            <a:r>
              <a:rPr lang="en-gb"/>
              <a:t>Date</a:t>
            </a:r>
          </a:p>
        </p:txBody>
      </p:sp>
      <p:sp>
        <p:nvSpPr>
          <p:cNvPr id="4" name="Footer Placeholder 3">
            <a:extLst>
              <a:ext uri="{FF2B5EF4-FFF2-40B4-BE49-F238E27FC236}">
                <a16:creationId xmlns:a16="http://schemas.microsoft.com/office/drawing/2014/main" id="{A54FEE05-057D-214D-903C-F8FD6A36D286}"/>
              </a:ext>
            </a:extLst>
          </p:cNvPr>
          <p:cNvSpPr>
            <a:spLocks noGrp="1"/>
          </p:cNvSpPr>
          <p:nvPr>
            <p:ph type="ftr" sz="quarter" idx="11"/>
          </p:nvPr>
        </p:nvSpPr>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4DD12AF3-FC08-E446-85E1-796189A84898}"/>
              </a:ext>
            </a:extLst>
          </p:cNvPr>
          <p:cNvSpPr>
            <a:spLocks noGrp="1"/>
          </p:cNvSpPr>
          <p:nvPr>
            <p:ph type="sldNum" sz="quarter" idx="12"/>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956678414"/>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2 Grey">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rtlCol="0"/>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Freeform 5">
            <a:extLst>
              <a:ext uri="{FF2B5EF4-FFF2-40B4-BE49-F238E27FC236}">
                <a16:creationId xmlns:a16="http://schemas.microsoft.com/office/drawing/2014/main" id="{056180B7-FBDB-F345-B5D1-21FE86D79BA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2" name="Date Placeholder 1">
            <a:extLst>
              <a:ext uri="{FF2B5EF4-FFF2-40B4-BE49-F238E27FC236}">
                <a16:creationId xmlns:a16="http://schemas.microsoft.com/office/drawing/2014/main" id="{9BB60EFE-B508-D848-9B02-A73119F1803A}"/>
              </a:ext>
            </a:extLst>
          </p:cNvPr>
          <p:cNvSpPr>
            <a:spLocks noGrp="1"/>
          </p:cNvSpPr>
          <p:nvPr>
            <p:ph type="dt" sz="half" idx="10"/>
          </p:nvPr>
        </p:nvSpPr>
        <p:spPr/>
        <p:txBody>
          <a:bodyPr rtlCol="0"/>
          <a:lstStyle/>
          <a:p>
            <a:pPr rtl="0"/>
            <a:r>
              <a:rPr lang="en-gb"/>
              <a:t>Date</a:t>
            </a:r>
          </a:p>
        </p:txBody>
      </p:sp>
      <p:sp>
        <p:nvSpPr>
          <p:cNvPr id="4" name="Footer Placeholder 3">
            <a:extLst>
              <a:ext uri="{FF2B5EF4-FFF2-40B4-BE49-F238E27FC236}">
                <a16:creationId xmlns:a16="http://schemas.microsoft.com/office/drawing/2014/main" id="{DC3B4447-C39F-954F-B842-43560F6E9D0C}"/>
              </a:ext>
            </a:extLst>
          </p:cNvPr>
          <p:cNvSpPr>
            <a:spLocks noGrp="1"/>
          </p:cNvSpPr>
          <p:nvPr>
            <p:ph type="ftr" sz="quarter" idx="11"/>
          </p:nvPr>
        </p:nvSpPr>
        <p:spPr/>
        <p:txBody>
          <a:bodyPr rtlCol="0"/>
          <a:lstStyle/>
          <a:p>
            <a:pPr algn="l" rtl="0"/>
            <a:r>
              <a:rPr lang="en-gb"/>
              <a:t>Presentation Title</a:t>
            </a:r>
          </a:p>
        </p:txBody>
      </p:sp>
      <p:sp>
        <p:nvSpPr>
          <p:cNvPr id="9" name="Slide Number Placeholder 8">
            <a:extLst>
              <a:ext uri="{FF2B5EF4-FFF2-40B4-BE49-F238E27FC236}">
                <a16:creationId xmlns:a16="http://schemas.microsoft.com/office/drawing/2014/main" id="{F9D7BB50-999D-5745-BB53-011066651024}"/>
              </a:ext>
            </a:extLst>
          </p:cNvPr>
          <p:cNvSpPr>
            <a:spLocks noGrp="1"/>
          </p:cNvSpPr>
          <p:nvPr>
            <p:ph type="sldNum" sz="quarter" idx="12"/>
          </p:nvPr>
        </p:nvSpPr>
        <p:spPr/>
        <p:txBody>
          <a:bodyPr rtlCol="0"/>
          <a:lstStyle/>
          <a:p>
            <a:pPr rtl="0"/>
            <a:fld id="{7870704B-CE94-48CC-AF30-84932A1262A7}" type="slidenum">
              <a:rPr lang="en-GB" smtClean="0"/>
              <a:pPr/>
              <a:t>‹#›</a:t>
            </a:fld>
            <a:endParaRPr lang="en-GB"/>
          </a:p>
        </p:txBody>
      </p:sp>
    </p:spTree>
    <p:extLst>
      <p:ext uri="{BB962C8B-B14F-4D97-AF65-F5344CB8AC3E}">
        <p14:creationId xmlns:p14="http://schemas.microsoft.com/office/powerpoint/2010/main" val="26927266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120"/>
            <a:ext cx="11306175" cy="407384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D04A0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1413" y="2103438"/>
            <a:ext cx="4936658" cy="2564265"/>
          </a:xfrm>
        </p:spPr>
        <p:txBody>
          <a:bodyPr rtlCol="0" anchor="t" anchorCtr="0">
            <a:noAutofit/>
          </a:bodyPr>
          <a:lstStyle>
            <a:lvl1pPr>
              <a:lnSpc>
                <a:spcPct val="85000"/>
              </a:lnSpc>
              <a:defRPr sz="4000" b="0">
                <a:solidFill>
                  <a:schemeClr val="bg1"/>
                </a:solidFill>
                <a:latin typeface="+mn-lt"/>
              </a:defRPr>
            </a:lvl1pPr>
          </a:lstStyle>
          <a:p>
            <a:pPr rtl="0"/>
            <a:r>
              <a:rPr lang="en-gb"/>
              <a:t>[Section header title]</a:t>
            </a:r>
            <a:endParaRPr lang="en-GB"/>
          </a:p>
        </p:txBody>
      </p:sp>
      <p:sp>
        <p:nvSpPr>
          <p:cNvPr id="4" name="Subtitle 2">
            <a:extLst>
              <a:ext uri="{FF2B5EF4-FFF2-40B4-BE49-F238E27FC236}">
                <a16:creationId xmlns:a16="http://schemas.microsoft.com/office/drawing/2014/main" id="{A1971A9E-1347-2E4A-8F01-32BA5D5488B1}"/>
              </a:ext>
            </a:extLst>
          </p:cNvPr>
          <p:cNvSpPr>
            <a:spLocks noGrp="1"/>
          </p:cNvSpPr>
          <p:nvPr>
            <p:ph type="subTitle" idx="1" hasCustomPrompt="1"/>
          </p:nvPr>
        </p:nvSpPr>
        <p:spPr>
          <a:xfrm>
            <a:off x="442912" y="0"/>
            <a:ext cx="4344987" cy="6858000"/>
          </a:xfrm>
          <a:noFill/>
        </p:spPr>
        <p:txBody>
          <a:bodyPr rtlCol="0"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pPr rtl="0"/>
            <a:r>
              <a:rPr lang="en-gb"/>
              <a:t>0</a:t>
            </a:r>
          </a:p>
        </p:txBody>
      </p:sp>
    </p:spTree>
    <p:extLst>
      <p:ext uri="{BB962C8B-B14F-4D97-AF65-F5344CB8AC3E}">
        <p14:creationId xmlns:p14="http://schemas.microsoft.com/office/powerpoint/2010/main" val="237519768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rgbClr val="E0301E"/>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rtlCol="0" anchor="t" anchorCtr="0">
            <a:noAutofit/>
          </a:bodyPr>
          <a:lstStyle>
            <a:lvl1pPr>
              <a:lnSpc>
                <a:spcPct val="85000"/>
              </a:lnSpc>
              <a:defRPr sz="4000" b="0">
                <a:solidFill>
                  <a:schemeClr val="bg1"/>
                </a:solidFill>
                <a:latin typeface="+mn-lt"/>
              </a:defRPr>
            </a:lvl1pPr>
          </a:lstStyle>
          <a:p>
            <a:pPr rtl="0"/>
            <a:r>
              <a:rPr lang="en-gb"/>
              <a:t>[Section header title]</a:t>
            </a:r>
            <a:endParaRPr lang="en-GB"/>
          </a:p>
        </p:txBody>
      </p:sp>
      <p:sp>
        <p:nvSpPr>
          <p:cNvPr id="5" name="Subtitle 2">
            <a:extLst>
              <a:ext uri="{FF2B5EF4-FFF2-40B4-BE49-F238E27FC236}">
                <a16:creationId xmlns:a16="http://schemas.microsoft.com/office/drawing/2014/main" id="{C60A2100-6DF1-414A-91DA-B6027C61BAAC}"/>
              </a:ext>
            </a:extLst>
          </p:cNvPr>
          <p:cNvSpPr>
            <a:spLocks noGrp="1"/>
          </p:cNvSpPr>
          <p:nvPr>
            <p:ph type="subTitle" idx="1" hasCustomPrompt="1"/>
          </p:nvPr>
        </p:nvSpPr>
        <p:spPr>
          <a:xfrm>
            <a:off x="442912" y="0"/>
            <a:ext cx="4344987" cy="6858000"/>
          </a:xfrm>
          <a:noFill/>
        </p:spPr>
        <p:txBody>
          <a:bodyPr rtlCol="0"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pPr rtl="0"/>
            <a:r>
              <a:rPr lang="en-gb"/>
              <a:t>0</a:t>
            </a:r>
          </a:p>
        </p:txBody>
      </p:sp>
    </p:spTree>
    <p:extLst>
      <p:ext uri="{BB962C8B-B14F-4D97-AF65-F5344CB8AC3E}">
        <p14:creationId xmlns:p14="http://schemas.microsoft.com/office/powerpoint/2010/main" val="9925268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p:bg>
      <p:bgPr>
        <a:solidFill>
          <a:srgbClr val="DB536A"/>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rtlCol="0" anchor="t" anchorCtr="0">
            <a:noAutofit/>
          </a:bodyPr>
          <a:lstStyle>
            <a:lvl1pPr>
              <a:lnSpc>
                <a:spcPct val="85000"/>
              </a:lnSpc>
              <a:defRPr sz="4000" b="0">
                <a:solidFill>
                  <a:schemeClr val="bg1"/>
                </a:solidFill>
                <a:latin typeface="+mn-lt"/>
              </a:defRPr>
            </a:lvl1pPr>
          </a:lstStyle>
          <a:p>
            <a:pPr rtl="0"/>
            <a:r>
              <a:rPr lang="en-gb"/>
              <a:t>[Section header title]</a:t>
            </a:r>
            <a:endParaRPr lang="en-GB"/>
          </a:p>
        </p:txBody>
      </p:sp>
      <p:sp>
        <p:nvSpPr>
          <p:cNvPr id="5" name="Subtitle 2">
            <a:extLst>
              <a:ext uri="{FF2B5EF4-FFF2-40B4-BE49-F238E27FC236}">
                <a16:creationId xmlns:a16="http://schemas.microsoft.com/office/drawing/2014/main" id="{96D911B5-C441-B44D-9980-56426B1A1974}"/>
              </a:ext>
            </a:extLst>
          </p:cNvPr>
          <p:cNvSpPr>
            <a:spLocks noGrp="1"/>
          </p:cNvSpPr>
          <p:nvPr>
            <p:ph type="subTitle" idx="1" hasCustomPrompt="1"/>
          </p:nvPr>
        </p:nvSpPr>
        <p:spPr>
          <a:xfrm>
            <a:off x="442912" y="0"/>
            <a:ext cx="4344987" cy="6858000"/>
          </a:xfrm>
          <a:noFill/>
        </p:spPr>
        <p:txBody>
          <a:bodyPr rtlCol="0"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pPr rtl="0"/>
            <a:r>
              <a:rPr lang="en-gb"/>
              <a:t>0</a:t>
            </a:r>
          </a:p>
        </p:txBody>
      </p:sp>
    </p:spTree>
    <p:extLst>
      <p:ext uri="{BB962C8B-B14F-4D97-AF65-F5344CB8AC3E}">
        <p14:creationId xmlns:p14="http://schemas.microsoft.com/office/powerpoint/2010/main" val="42285408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rgbClr val="464646"/>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rtlCol="0" anchor="t" anchorCtr="0">
            <a:noAutofit/>
          </a:bodyPr>
          <a:lstStyle>
            <a:lvl1pPr>
              <a:lnSpc>
                <a:spcPct val="85000"/>
              </a:lnSpc>
              <a:defRPr sz="4000" b="0">
                <a:solidFill>
                  <a:schemeClr val="bg1"/>
                </a:solidFill>
                <a:latin typeface="+mn-lt"/>
              </a:defRPr>
            </a:lvl1pPr>
          </a:lstStyle>
          <a:p>
            <a:pPr rtl="0"/>
            <a:r>
              <a:rPr lang="en-gb"/>
              <a:t>[Section header title]</a:t>
            </a:r>
            <a:endParaRPr lang="en-GB"/>
          </a:p>
        </p:txBody>
      </p:sp>
      <p:sp>
        <p:nvSpPr>
          <p:cNvPr id="5" name="Subtitle 2">
            <a:extLst>
              <a:ext uri="{FF2B5EF4-FFF2-40B4-BE49-F238E27FC236}">
                <a16:creationId xmlns:a16="http://schemas.microsoft.com/office/drawing/2014/main" id="{4F941B13-F925-1C4F-8990-F4149ED1B18B}"/>
              </a:ext>
            </a:extLst>
          </p:cNvPr>
          <p:cNvSpPr>
            <a:spLocks noGrp="1"/>
          </p:cNvSpPr>
          <p:nvPr>
            <p:ph type="subTitle" idx="1" hasCustomPrompt="1"/>
          </p:nvPr>
        </p:nvSpPr>
        <p:spPr>
          <a:xfrm>
            <a:off x="442912" y="0"/>
            <a:ext cx="4344987" cy="6858000"/>
          </a:xfrm>
          <a:noFill/>
        </p:spPr>
        <p:txBody>
          <a:bodyPr rtlCol="0"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pPr rtl="0"/>
            <a:r>
              <a:rPr lang="en-gb"/>
              <a:t>0</a:t>
            </a:r>
          </a:p>
        </p:txBody>
      </p:sp>
    </p:spTree>
    <p:extLst>
      <p:ext uri="{BB962C8B-B14F-4D97-AF65-F5344CB8AC3E}">
        <p14:creationId xmlns:p14="http://schemas.microsoft.com/office/powerpoint/2010/main" val="121026635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Manual">
    <p:bg>
      <p:bgPr>
        <a:solidFill>
          <a:srgbClr val="D04A0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D68526-5625-1E4A-90D0-6166C1CB098D}"/>
              </a:ext>
            </a:extLst>
          </p:cNvPr>
          <p:cNvSpPr>
            <a:spLocks noGrp="1"/>
          </p:cNvSpPr>
          <p:nvPr>
            <p:ph type="title" hasCustomPrompt="1"/>
          </p:nvPr>
        </p:nvSpPr>
        <p:spPr>
          <a:xfrm>
            <a:off x="442913" y="428625"/>
            <a:ext cx="1374457" cy="1965960"/>
          </a:xfrm>
        </p:spPr>
        <p:txBody>
          <a:bodyPr rtlCol="0" anchor="t" anchorCtr="0">
            <a:noAutofit/>
          </a:bodyPr>
          <a:lstStyle>
            <a:lvl1pPr>
              <a:lnSpc>
                <a:spcPct val="80000"/>
              </a:lnSpc>
              <a:defRPr sz="14400" b="0">
                <a:solidFill>
                  <a:schemeClr val="bg1"/>
                </a:solidFill>
                <a:latin typeface="+mn-lt"/>
              </a:defRPr>
            </a:lvl1pPr>
          </a:lstStyle>
          <a:p>
            <a:pPr rtl="0"/>
            <a:r>
              <a:rPr lang="en-gb"/>
              <a:t>0</a:t>
            </a:r>
            <a:endParaRPr lang="en-GB"/>
          </a:p>
        </p:txBody>
      </p:sp>
    </p:spTree>
    <p:extLst>
      <p:ext uri="{BB962C8B-B14F-4D97-AF65-F5344CB8AC3E}">
        <p14:creationId xmlns:p14="http://schemas.microsoft.com/office/powerpoint/2010/main" val="23785889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Manual">
    <p:bg>
      <p:bgPr>
        <a:solidFill>
          <a:srgbClr val="E03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054294-58FB-3646-A032-19FD697995B5}"/>
              </a:ext>
            </a:extLst>
          </p:cNvPr>
          <p:cNvSpPr>
            <a:spLocks noGrp="1"/>
          </p:cNvSpPr>
          <p:nvPr>
            <p:ph type="title" hasCustomPrompt="1"/>
          </p:nvPr>
        </p:nvSpPr>
        <p:spPr>
          <a:xfrm>
            <a:off x="442913" y="428625"/>
            <a:ext cx="1374457" cy="1965960"/>
          </a:xfrm>
        </p:spPr>
        <p:txBody>
          <a:bodyPr rtlCol="0" anchor="t" anchorCtr="0">
            <a:noAutofit/>
          </a:bodyPr>
          <a:lstStyle>
            <a:lvl1pPr>
              <a:lnSpc>
                <a:spcPct val="80000"/>
              </a:lnSpc>
              <a:defRPr sz="14400" b="0">
                <a:solidFill>
                  <a:schemeClr val="bg1"/>
                </a:solidFill>
                <a:latin typeface="+mn-lt"/>
              </a:defRPr>
            </a:lvl1pPr>
          </a:lstStyle>
          <a:p>
            <a:pPr rtl="0"/>
            <a:r>
              <a:rPr lang="en-gb"/>
              <a:t>0</a:t>
            </a:r>
            <a:endParaRPr lang="en-GB"/>
          </a:p>
        </p:txBody>
      </p:sp>
    </p:spTree>
    <p:extLst>
      <p:ext uri="{BB962C8B-B14F-4D97-AF65-F5344CB8AC3E}">
        <p14:creationId xmlns:p14="http://schemas.microsoft.com/office/powerpoint/2010/main" val="2558926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Manual">
    <p:bg>
      <p:bgPr>
        <a:solidFill>
          <a:srgbClr val="DB536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F4BCE9-03B0-5C4D-A70B-519F67263FF7}"/>
              </a:ext>
            </a:extLst>
          </p:cNvPr>
          <p:cNvSpPr>
            <a:spLocks noGrp="1"/>
          </p:cNvSpPr>
          <p:nvPr>
            <p:ph type="title" hasCustomPrompt="1"/>
          </p:nvPr>
        </p:nvSpPr>
        <p:spPr>
          <a:xfrm>
            <a:off x="442913" y="428625"/>
            <a:ext cx="1374457" cy="1965960"/>
          </a:xfrm>
        </p:spPr>
        <p:txBody>
          <a:bodyPr rtlCol="0" anchor="t" anchorCtr="0">
            <a:noAutofit/>
          </a:bodyPr>
          <a:lstStyle>
            <a:lvl1pPr>
              <a:lnSpc>
                <a:spcPct val="80000"/>
              </a:lnSpc>
              <a:defRPr sz="14400" b="0">
                <a:solidFill>
                  <a:schemeClr val="bg1"/>
                </a:solidFill>
                <a:latin typeface="+mn-lt"/>
              </a:defRPr>
            </a:lvl1pPr>
          </a:lstStyle>
          <a:p>
            <a:pPr rtl="0"/>
            <a:r>
              <a:rPr lang="en-gb"/>
              <a:t>0</a:t>
            </a:r>
            <a:endParaRPr lang="en-GB"/>
          </a:p>
        </p:txBody>
      </p:sp>
    </p:spTree>
    <p:extLst>
      <p:ext uri="{BB962C8B-B14F-4D97-AF65-F5344CB8AC3E}">
        <p14:creationId xmlns:p14="http://schemas.microsoft.com/office/powerpoint/2010/main" val="1686717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Manual">
    <p:bg>
      <p:bgPr>
        <a:solidFill>
          <a:srgbClr val="46464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146EE5-5980-A84E-9311-F5B9956E43AB}"/>
              </a:ext>
            </a:extLst>
          </p:cNvPr>
          <p:cNvSpPr>
            <a:spLocks noGrp="1"/>
          </p:cNvSpPr>
          <p:nvPr>
            <p:ph type="title" hasCustomPrompt="1"/>
          </p:nvPr>
        </p:nvSpPr>
        <p:spPr>
          <a:xfrm>
            <a:off x="442913" y="428625"/>
            <a:ext cx="1374457" cy="1965960"/>
          </a:xfrm>
        </p:spPr>
        <p:txBody>
          <a:bodyPr rtlCol="0" anchor="t" anchorCtr="0">
            <a:noAutofit/>
          </a:bodyPr>
          <a:lstStyle>
            <a:lvl1pPr>
              <a:lnSpc>
                <a:spcPct val="80000"/>
              </a:lnSpc>
              <a:defRPr sz="14400" b="0">
                <a:solidFill>
                  <a:schemeClr val="bg1"/>
                </a:solidFill>
                <a:latin typeface="+mn-lt"/>
              </a:defRPr>
            </a:lvl1pPr>
          </a:lstStyle>
          <a:p>
            <a:pPr rtl="0"/>
            <a:r>
              <a:rPr lang="en-gb"/>
              <a:t>0</a:t>
            </a:r>
            <a:endParaRPr lang="en-GB"/>
          </a:p>
        </p:txBody>
      </p:sp>
    </p:spTree>
    <p:extLst>
      <p:ext uri="{BB962C8B-B14F-4D97-AF65-F5344CB8AC3E}">
        <p14:creationId xmlns:p14="http://schemas.microsoft.com/office/powerpoint/2010/main" val="38744447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rtlCol="0"/>
          <a:lstStyle/>
          <a:p>
            <a:pPr rtl="0"/>
            <a:r>
              <a:rPr lang="en-gb"/>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15315883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A7832B2-839B-A6D2-7F8F-018DAA9236DD}"/>
              </a:ext>
            </a:extLst>
          </p:cNvPr>
          <p:cNvGraphicFramePr>
            <a:graphicFrameLocks noChangeAspect="1"/>
          </p:cNvGraphicFramePr>
          <p:nvPr userDrawn="1">
            <p:custDataLst>
              <p:tags r:id="rId1"/>
            </p:custDataLst>
            <p:extLst>
              <p:ext uri="{D42A27DB-BD31-4B8C-83A1-F6EECF244321}">
                <p14:modId xmlns:p14="http://schemas.microsoft.com/office/powerpoint/2010/main" val="2282121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7" name="think-cell data - do not delete" hidden="1">
                        <a:extLst>
                          <a:ext uri="{FF2B5EF4-FFF2-40B4-BE49-F238E27FC236}">
                            <a16:creationId xmlns:a16="http://schemas.microsoft.com/office/drawing/2014/main" id="{CA7832B2-839B-A6D2-7F8F-018DAA9236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102014" y="432001"/>
            <a:ext cx="8647074" cy="1387274"/>
          </a:xfrm>
        </p:spPr>
        <p:txBody>
          <a:bodyPr vert="horz"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rtlCol="0"/>
          <a:lstStyle/>
          <a:p>
            <a:pPr rtl="0"/>
            <a:r>
              <a:rPr lang="en-gb"/>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3603663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5" name="Title 4"/>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p:txBody>
          <a:bodyPr rtlCol="0"/>
          <a:lstStyle/>
          <a:p>
            <a:pPr rtl="0"/>
            <a:r>
              <a:rPr lang="en-gb"/>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p:txBody>
          <a:bodyPr rtlCol="0"/>
          <a:lstStyle/>
          <a:p>
            <a:pPr rtl="0"/>
            <a:r>
              <a:rPr lang="en-gb"/>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Dark">
    <p:bg>
      <p:bgPr>
        <a:solidFill>
          <a:srgbClr val="464646"/>
        </a:solidFill>
        <a:effectLst/>
      </p:bgPr>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p:cNvSpPr>
            <a:spLocks noGrp="1"/>
          </p:cNvSpPr>
          <p:nvPr>
            <p:ph type="ctrTitle" hasCustomPrompt="1"/>
          </p:nvPr>
        </p:nvSpPr>
        <p:spPr>
          <a:xfrm>
            <a:off x="442914" y="428625"/>
            <a:ext cx="5473699" cy="2428874"/>
          </a:xfrm>
        </p:spPr>
        <p:txBody>
          <a:bodyPr rtlCol="0" anchor="b" anchorCtr="0"/>
          <a:lstStyle>
            <a:lvl1pPr algn="l">
              <a:lnSpc>
                <a:spcPct val="85000"/>
              </a:lnSpc>
              <a:defRPr sz="5800">
                <a:solidFill>
                  <a:schemeClr val="bg1"/>
                </a:solidFill>
              </a:defRPr>
            </a:lvl1pPr>
          </a:lstStyle>
          <a:p>
            <a:pPr rtl="0"/>
            <a:r>
              <a:rPr lang="en-gb"/>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GB"/>
          </a:p>
        </p:txBody>
      </p:sp>
      <p:sp>
        <p:nvSpPr>
          <p:cNvPr id="6" name="Text Placeholder 5"/>
          <p:cNvSpPr>
            <a:spLocks noGrp="1"/>
          </p:cNvSpPr>
          <p:nvPr>
            <p:ph type="body" sz="quarter" idx="10" hasCustomPrompt="1"/>
          </p:nvPr>
        </p:nvSpPr>
        <p:spPr>
          <a:xfrm>
            <a:off x="442912" y="5259600"/>
            <a:ext cx="11306176" cy="1451610"/>
          </a:xfrm>
        </p:spPr>
        <p:txBody>
          <a:bodyPr rtlCol="0"/>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rtl="0"/>
            <a:r>
              <a:rPr lang="en-gb"/>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GB"/>
          </a:p>
        </p:txBody>
      </p:sp>
      <p:sp>
        <p:nvSpPr>
          <p:cNvPr id="4" name="TextBox 3">
            <a:extLst>
              <a:ext uri="{FF2B5EF4-FFF2-40B4-BE49-F238E27FC236}">
                <a16:creationId xmlns:a16="http://schemas.microsoft.com/office/drawing/2014/main" id="{97A53FBC-337E-0D4B-8811-6E0EEC0A9293}"/>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rtl="0">
              <a:lnSpc>
                <a:spcPct val="100000"/>
              </a:lnSpc>
              <a:spcBef>
                <a:spcPts val="0"/>
              </a:spcBef>
              <a:buSzPct val="100000"/>
              <a:buFont typeface="Arial"/>
              <a:buNone/>
            </a:pPr>
            <a:r>
              <a:rPr lang="en-gb" sz="1200">
                <a:solidFill>
                  <a:schemeClr val="bg1"/>
                </a:solidFill>
              </a:rPr>
              <a:t>pwc.com</a:t>
            </a:r>
            <a:endParaRPr lang="en-US" sz="1200">
              <a:solidFill>
                <a:schemeClr val="bg1"/>
              </a:solidFill>
            </a:endParaRPr>
          </a:p>
        </p:txBody>
      </p:sp>
    </p:spTree>
    <p:extLst>
      <p:ext uri="{BB962C8B-B14F-4D97-AF65-F5344CB8AC3E}">
        <p14:creationId xmlns:p14="http://schemas.microsoft.com/office/powerpoint/2010/main" val="869499770"/>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Light">
    <p:bg>
      <p:bgRef idx="1001">
        <a:schemeClr val="bg1"/>
      </p:bgRef>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p:cNvSpPr>
            <a:spLocks noGrp="1"/>
          </p:cNvSpPr>
          <p:nvPr>
            <p:ph type="ctrTitle" hasCustomPrompt="1"/>
          </p:nvPr>
        </p:nvSpPr>
        <p:spPr>
          <a:xfrm>
            <a:off x="442914" y="428625"/>
            <a:ext cx="5473699" cy="2428874"/>
          </a:xfrm>
        </p:spPr>
        <p:txBody>
          <a:bodyPr rtlCol="0" anchor="b" anchorCtr="0"/>
          <a:lstStyle>
            <a:lvl1pPr algn="l">
              <a:lnSpc>
                <a:spcPct val="85000"/>
              </a:lnSpc>
              <a:defRPr sz="5800">
                <a:solidFill>
                  <a:schemeClr val="tx1"/>
                </a:solidFill>
              </a:defRPr>
            </a:lvl1pPr>
          </a:lstStyle>
          <a:p>
            <a:pPr rtl="0"/>
            <a:r>
              <a:rPr lang="en-gb"/>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GB"/>
          </a:p>
        </p:txBody>
      </p:sp>
      <p:sp>
        <p:nvSpPr>
          <p:cNvPr id="6" name="Text Placeholder 5"/>
          <p:cNvSpPr>
            <a:spLocks noGrp="1"/>
          </p:cNvSpPr>
          <p:nvPr>
            <p:ph type="body" sz="quarter" idx="10" hasCustomPrompt="1"/>
          </p:nvPr>
        </p:nvSpPr>
        <p:spPr>
          <a:xfrm>
            <a:off x="442912" y="5259600"/>
            <a:ext cx="11306176" cy="1451610"/>
          </a:xfrm>
        </p:spPr>
        <p:txBody>
          <a:bodyPr rtlCol="0"/>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rtl="0"/>
            <a:r>
              <a:rPr lang="en-gb"/>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GB"/>
          </a:p>
        </p:txBody>
      </p:sp>
      <p:sp>
        <p:nvSpPr>
          <p:cNvPr id="8" name="TextBox 7">
            <a:extLst>
              <a:ext uri="{FF2B5EF4-FFF2-40B4-BE49-F238E27FC236}">
                <a16:creationId xmlns:a16="http://schemas.microsoft.com/office/drawing/2014/main" id="{3745B5A1-1961-2549-9AC7-6FB51905A5F2}"/>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rtl="0">
              <a:lnSpc>
                <a:spcPct val="100000"/>
              </a:lnSpc>
              <a:spcBef>
                <a:spcPts val="0"/>
              </a:spcBef>
              <a:buSzPct val="100000"/>
              <a:buFont typeface="Arial"/>
              <a:buNone/>
            </a:pPr>
            <a:r>
              <a:rPr lang="en-gb" sz="1200">
                <a:solidFill>
                  <a:schemeClr val="tx1"/>
                </a:solidFill>
              </a:rPr>
              <a:t>pwc.com</a:t>
            </a:r>
            <a:endParaRPr lang="en-US" sz="1200">
              <a:solidFill>
                <a:schemeClr val="tx1"/>
              </a:solidFill>
            </a:endParaRPr>
          </a:p>
        </p:txBody>
      </p:sp>
    </p:spTree>
    <p:extLst>
      <p:ext uri="{BB962C8B-B14F-4D97-AF65-F5344CB8AC3E}">
        <p14:creationId xmlns:p14="http://schemas.microsoft.com/office/powerpoint/2010/main" val="32706512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ekst 2021">
    <p:bg>
      <p:bgPr>
        <a:solidFill>
          <a:srgbClr val="F8F8F8"/>
        </a:solidFill>
        <a:effectLst/>
      </p:bgPr>
    </p:bg>
    <p:spTree>
      <p:nvGrpSpPr>
        <p:cNvPr id="1" name=""/>
        <p:cNvGrpSpPr/>
        <p:nvPr/>
      </p:nvGrpSpPr>
      <p:grpSpPr>
        <a:xfrm>
          <a:off x="0" y="0"/>
          <a:ext cx="0" cy="0"/>
          <a:chOff x="0" y="0"/>
          <a:chExt cx="0" cy="0"/>
        </a:xfrm>
      </p:grpSpPr>
      <p:pic>
        <p:nvPicPr>
          <p:cNvPr id="17" name="Image" descr="Image"/>
          <p:cNvPicPr>
            <a:picLocks noChangeAspect="1"/>
          </p:cNvPicPr>
          <p:nvPr userDrawn="1"/>
        </p:nvPicPr>
        <p:blipFill>
          <a:blip r:embed="rId2"/>
          <a:stretch>
            <a:fillRect/>
          </a:stretch>
        </p:blipFill>
        <p:spPr>
          <a:xfrm>
            <a:off x="10898604" y="5571684"/>
            <a:ext cx="1076552" cy="1076926"/>
          </a:xfrm>
          <a:prstGeom prst="rect">
            <a:avLst/>
          </a:prstGeom>
          <a:ln w="12700" cap="flat">
            <a:noFill/>
            <a:miter lim="400000"/>
          </a:ln>
          <a:effectLst/>
        </p:spPr>
      </p:pic>
      <p:sp>
        <p:nvSpPr>
          <p:cNvPr id="19" name="Body Level One…"/>
          <p:cNvSpPr txBox="1">
            <a:spLocks noGrp="1"/>
          </p:cNvSpPr>
          <p:nvPr>
            <p:ph type="body" sz="quarter" idx="1" hasCustomPrompt="1"/>
          </p:nvPr>
        </p:nvSpPr>
        <p:spPr>
          <a:xfrm>
            <a:off x="247585" y="350320"/>
            <a:ext cx="10339279" cy="546495"/>
          </a:xfrm>
          <a:prstGeom prst="rect">
            <a:avLst/>
          </a:prstGeom>
        </p:spPr>
        <p:txBody>
          <a:bodyPr rtlCol="0"/>
          <a:lstStyle>
            <a:lvl1pPr>
              <a:defRPr b="1">
                <a:solidFill>
                  <a:srgbClr val="104FA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rtl="0"/>
            <a:r>
              <a:t>Presentation Subtitle</a:t>
            </a:r>
          </a:p>
        </p:txBody>
      </p:sp>
      <p:pic>
        <p:nvPicPr>
          <p:cNvPr id="8" name="image1.png" descr="image1.png"/>
          <p:cNvPicPr>
            <a:picLocks noChangeAspect="1"/>
          </p:cNvPicPr>
          <p:nvPr/>
        </p:nvPicPr>
        <p:blipFill>
          <a:blip r:embed="rId3"/>
          <a:stretch>
            <a:fillRect/>
          </a:stretch>
        </p:blipFill>
        <p:spPr>
          <a:xfrm>
            <a:off x="9762929" y="2527969"/>
            <a:ext cx="2488535" cy="4755590"/>
          </a:xfrm>
          <a:prstGeom prst="rect">
            <a:avLst/>
          </a:prstGeom>
          <a:ln w="12700" cap="flat">
            <a:noFill/>
            <a:miter lim="400000"/>
          </a:ln>
          <a:effectLst/>
        </p:spPr>
      </p:pic>
      <p:pic>
        <p:nvPicPr>
          <p:cNvPr id="10" name="Image"/>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898604" y="5564019"/>
            <a:ext cx="1083855" cy="1083855"/>
          </a:xfrm>
          <a:prstGeom prst="rect">
            <a:avLst/>
          </a:prstGeom>
          <a:ln w="12700" cap="flat">
            <a:noFill/>
            <a:miter lim="400000"/>
          </a:ln>
          <a:effectLst/>
        </p:spPr>
      </p:pic>
      <p:sp>
        <p:nvSpPr>
          <p:cNvPr id="9" name="Author and Date">
            <a:extLst>
              <a:ext uri="{FF2B5EF4-FFF2-40B4-BE49-F238E27FC236}">
                <a16:creationId xmlns:a16="http://schemas.microsoft.com/office/drawing/2014/main" id="{C8F1EBA5-2F8F-2E43-B30A-F27E8E0562F6}"/>
              </a:ext>
            </a:extLst>
          </p:cNvPr>
          <p:cNvSpPr txBox="1">
            <a:spLocks noGrp="1"/>
          </p:cNvSpPr>
          <p:nvPr>
            <p:ph type="body" sz="quarter" idx="13" hasCustomPrompt="1"/>
          </p:nvPr>
        </p:nvSpPr>
        <p:spPr>
          <a:xfrm>
            <a:off x="462656" y="1189893"/>
            <a:ext cx="9718837" cy="5251939"/>
          </a:xfrm>
          <a:prstGeom prst="rect">
            <a:avLst/>
          </a:prstGeom>
        </p:spPr>
        <p:txBody>
          <a:bodyPr lIns="45719" tIns="45719" rIns="45719" bIns="45719" rtlCol="0">
            <a:normAutofit/>
          </a:bodyPr>
          <a:lstStyle>
            <a:lvl1pPr marL="285750" indent="-285750" defTabSz="367347">
              <a:buFont typeface="Arial" pitchFamily="34" charset="0"/>
              <a:buChar char="•"/>
              <a:defRPr sz="2000">
                <a:solidFill>
                  <a:schemeClr val="tx1"/>
                </a:solidFill>
              </a:defRPr>
            </a:lvl1pPr>
            <a:lvl2pPr marL="450057" indent="-285750">
              <a:buFont typeface="Arial" pitchFamily="34" charset="0"/>
              <a:buChar char="•"/>
              <a:tabLst/>
              <a:defRPr sz="2000" b="0"/>
            </a:lvl2pPr>
            <a:lvl3pPr marL="626269" indent="-285750">
              <a:buFont typeface="Arial" pitchFamily="34" charset="0"/>
              <a:buChar char="•"/>
              <a:tabLst/>
              <a:defRPr sz="2000" b="0"/>
            </a:lvl3pPr>
          </a:lstStyle>
          <a:p>
            <a:pPr rtl="0"/>
            <a:r>
              <a:rPr lang="en-gb"/>
              <a:t>Presentation Text</a:t>
            </a:r>
            <a:endParaRPr lang="et-EE"/>
          </a:p>
          <a:p>
            <a:pPr lvl="1" rtl="0"/>
            <a:r>
              <a:rPr lang="en-gb"/>
              <a:t>Level 2</a:t>
            </a:r>
          </a:p>
          <a:p>
            <a:pPr lvl="2" rtl="0"/>
            <a:r>
              <a:rPr lang="en-gb"/>
              <a:t>Level 3</a:t>
            </a:r>
            <a:endParaRPr/>
          </a:p>
        </p:txBody>
      </p:sp>
    </p:spTree>
    <p:extLst>
      <p:ext uri="{BB962C8B-B14F-4D97-AF65-F5344CB8AC3E}">
        <p14:creationId xmlns:p14="http://schemas.microsoft.com/office/powerpoint/2010/main" val="1199961356"/>
      </p:ext>
    </p:extLst>
  </p:cSld>
  <p:clrMapOvr>
    <a:overrideClrMapping bg1="lt1" tx1="dk1" bg2="lt2" tx2="dk2" accent1="accent1" accent2="accent2" accent3="accent3" accent4="accent4" accent5="accent5" accent6="accent6" hlink="hlink" folHlink="folHlink"/>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 Whit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BBE3A3-2B31-4304-B1E5-8DE07735D3C2}"/>
              </a:ext>
            </a:extLst>
          </p:cNvPr>
          <p:cNvSpPr/>
          <p:nvPr userDrawn="1">
            <p:custDataLst>
              <p:tags r:id="rId2"/>
            </p:custDataLst>
          </p:nvPr>
        </p:nvSpPr>
        <p:spPr>
          <a:xfrm>
            <a:off x="0" y="0"/>
            <a:ext cx="158750" cy="158750"/>
          </a:xfrm>
          <a:prstGeom prst="rect">
            <a:avLst/>
          </a:prstGeom>
          <a:ln>
            <a:noFill/>
          </a:ln>
        </p:spPr>
        <p:style>
          <a:lnRef idx="0">
            <a:schemeClr val="accent1"/>
          </a:lnRef>
          <a:fillRef idx="1">
            <a:schemeClr val="accent1"/>
          </a:fillRef>
          <a:effectRef idx="0">
            <a:schemeClr val="dk1"/>
          </a:effectRef>
          <a:fontRef idx="minor">
            <a:schemeClr val="lt1"/>
          </a:fontRef>
        </p:style>
        <p:txBody>
          <a:bodyPr vert="horz" wrap="none" lIns="0" tIns="0" rIns="0" bIns="0" numCol="1" spcCol="0" rtlCol="0" anchor="ctr" anchorCtr="0">
            <a:noAutofit/>
          </a:bodyPr>
          <a:lstStyle/>
          <a:p>
            <a:pPr marL="0" lvl="0" indent="0" algn="ctr" rtl="0">
              <a:lnSpc>
                <a:spcPct val="100000"/>
              </a:lnSpc>
            </a:pPr>
            <a:endParaRPr lang="en-US" sz="3200" b="0" i="0" baseline="0">
              <a:latin typeface="Georgia" panose="02040502050405020303" pitchFamily="18" charset="0"/>
              <a:ea typeface="+mj-ea"/>
              <a:cs typeface="+mj-cs"/>
              <a:sym typeface="Georgia" panose="02040502050405020303" pitchFamily="18" charset="0"/>
            </a:endParaRPr>
          </a:p>
        </p:txBody>
      </p:sp>
      <p:sp>
        <p:nvSpPr>
          <p:cNvPr id="3" name="Title">
            <a:extLst>
              <a:ext uri="{FF2B5EF4-FFF2-40B4-BE49-F238E27FC236}">
                <a16:creationId xmlns:a16="http://schemas.microsoft.com/office/drawing/2014/main" id="{87CAB1A9-F515-884B-906F-F80430ACA23E}"/>
              </a:ext>
            </a:extLst>
          </p:cNvPr>
          <p:cNvSpPr>
            <a:spLocks noGrp="1"/>
          </p:cNvSpPr>
          <p:nvPr>
            <p:ph type="title" hasCustomPrompt="1"/>
          </p:nvPr>
        </p:nvSpPr>
        <p:spPr/>
        <p:txBody>
          <a:bodyPr vert="horz" rtlCol="0"/>
          <a:lstStyle>
            <a:lvl1pPr rtl="0">
              <a:defRPr/>
            </a:lvl1pPr>
          </a:lstStyle>
          <a:p>
            <a:pPr rtl="0"/>
            <a:r>
              <a:rPr lang="en-gb"/>
              <a:t>[Slide title]</a:t>
            </a:r>
          </a:p>
        </p:txBody>
      </p:sp>
      <p:sp>
        <p:nvSpPr>
          <p:cNvPr id="6" name="Subtitle">
            <a:extLst>
              <a:ext uri="{FF2B5EF4-FFF2-40B4-BE49-F238E27FC236}">
                <a16:creationId xmlns:a16="http://schemas.microsoft.com/office/drawing/2014/main" id="{298DDE95-B1C5-FB4C-8BF7-12046F6A30F2}"/>
              </a:ext>
            </a:extLst>
          </p:cNvPr>
          <p:cNvSpPr>
            <a:spLocks noGrp="1"/>
          </p:cNvSpPr>
          <p:nvPr>
            <p:ph type="subTitle" idx="13" hasCustomPrompt="1"/>
          </p:nvPr>
        </p:nvSpPr>
        <p:spPr>
          <a:xfrm>
            <a:off x="442913" y="1276212"/>
            <a:ext cx="11306173" cy="320177"/>
          </a:xfrm>
        </p:spPr>
        <p:txBody>
          <a:bodyPr rtlCol="0">
            <a:noAutofit/>
          </a:bodyPr>
          <a:lstStyle>
            <a:lvl1pPr marL="0" indent="0" algn="l" rtl="0">
              <a:lnSpc>
                <a:spcPct val="100000"/>
              </a:lnSpc>
              <a:spcBef>
                <a:spcPts val="0"/>
              </a:spcBef>
              <a:spcAft>
                <a:spcPts val="0"/>
              </a:spcAft>
              <a:buNone/>
              <a:defRPr sz="1800" b="1">
                <a:solidFill>
                  <a:schemeClr val="tx2"/>
                </a:solidFill>
              </a:defRPr>
            </a:lvl1pPr>
            <a:lvl2pPr marL="0" indent="0" algn="l">
              <a:lnSpc>
                <a:spcPct val="100000"/>
              </a:lnSpc>
              <a:spcBef>
                <a:spcPts val="0"/>
              </a:spcBef>
              <a:spcAft>
                <a:spcPts val="0"/>
              </a:spcAft>
              <a:buNone/>
              <a:defRPr sz="1800" b="1">
                <a:solidFill>
                  <a:schemeClr val="tx2"/>
                </a:solidFill>
              </a:defRPr>
            </a:lvl2pPr>
            <a:lvl3pPr marL="0" indent="0" algn="l">
              <a:lnSpc>
                <a:spcPct val="100000"/>
              </a:lnSpc>
              <a:spcBef>
                <a:spcPts val="0"/>
              </a:spcBef>
              <a:spcAft>
                <a:spcPts val="0"/>
              </a:spcAft>
              <a:buNone/>
              <a:defRPr sz="1800" b="1">
                <a:solidFill>
                  <a:schemeClr val="tx2"/>
                </a:solidFill>
              </a:defRPr>
            </a:lvl3pPr>
            <a:lvl4pPr marL="0" indent="0" algn="l">
              <a:lnSpc>
                <a:spcPct val="100000"/>
              </a:lnSpc>
              <a:spcBef>
                <a:spcPts val="0"/>
              </a:spcBef>
              <a:spcAft>
                <a:spcPts val="0"/>
              </a:spcAft>
              <a:buNone/>
              <a:defRPr sz="1800" b="1">
                <a:solidFill>
                  <a:schemeClr val="tx2"/>
                </a:solidFill>
              </a:defRPr>
            </a:lvl4pPr>
            <a:lvl5pPr marL="0" indent="0" algn="l">
              <a:lnSpc>
                <a:spcPct val="100000"/>
              </a:lnSpc>
              <a:spcBef>
                <a:spcPts val="0"/>
              </a:spcBef>
              <a:spcAft>
                <a:spcPts val="0"/>
              </a:spcAft>
              <a:buNone/>
              <a:defRPr sz="1800" b="1">
                <a:solidFill>
                  <a:schemeClr val="tx2"/>
                </a:solidFill>
              </a:defRPr>
            </a:lvl5pPr>
            <a:lvl6pPr marL="0" indent="0" algn="l">
              <a:lnSpc>
                <a:spcPct val="100000"/>
              </a:lnSpc>
              <a:spcBef>
                <a:spcPts val="0"/>
              </a:spcBef>
              <a:spcAft>
                <a:spcPts val="0"/>
              </a:spcAft>
              <a:buNone/>
              <a:defRPr sz="1800" b="1">
                <a:solidFill>
                  <a:schemeClr val="tx2"/>
                </a:solidFill>
              </a:defRPr>
            </a:lvl6pPr>
            <a:lvl7pPr marL="0" indent="0" algn="l">
              <a:lnSpc>
                <a:spcPct val="100000"/>
              </a:lnSpc>
              <a:spcBef>
                <a:spcPts val="0"/>
              </a:spcBef>
              <a:spcAft>
                <a:spcPts val="0"/>
              </a:spcAft>
              <a:buNone/>
              <a:defRPr sz="1800" b="1">
                <a:solidFill>
                  <a:schemeClr val="tx2"/>
                </a:solidFill>
              </a:defRPr>
            </a:lvl7pPr>
            <a:lvl8pPr marL="0" indent="0" algn="l">
              <a:lnSpc>
                <a:spcPct val="100000"/>
              </a:lnSpc>
              <a:spcBef>
                <a:spcPts val="0"/>
              </a:spcBef>
              <a:spcAft>
                <a:spcPts val="0"/>
              </a:spcAft>
              <a:buNone/>
              <a:defRPr sz="1800" b="1">
                <a:solidFill>
                  <a:schemeClr val="tx2"/>
                </a:solidFill>
              </a:defRPr>
            </a:lvl8pPr>
            <a:lvl9pPr marL="0" indent="0" algn="l">
              <a:lnSpc>
                <a:spcPct val="100000"/>
              </a:lnSpc>
              <a:spcBef>
                <a:spcPts val="0"/>
              </a:spcBef>
              <a:spcAft>
                <a:spcPts val="0"/>
              </a:spcAft>
              <a:buNone/>
              <a:defRPr sz="1800" b="1">
                <a:solidFill>
                  <a:schemeClr val="tx2"/>
                </a:solidFill>
              </a:defRPr>
            </a:lvl9pPr>
          </a:lstStyle>
          <a:p>
            <a:pPr rtl="0"/>
            <a:r>
              <a:rPr lang="en-gb"/>
              <a:t>[Optional slide subtitle]</a:t>
            </a:r>
          </a:p>
        </p:txBody>
      </p:sp>
      <p:sp>
        <p:nvSpPr>
          <p:cNvPr id="7" name="Footer Placeholder">
            <a:extLst>
              <a:ext uri="{FF2B5EF4-FFF2-40B4-BE49-F238E27FC236}">
                <a16:creationId xmlns:a16="http://schemas.microsoft.com/office/drawing/2014/main" id="{39824D97-CFC5-B740-BB2A-7151A01897E8}"/>
              </a:ext>
            </a:extLst>
          </p:cNvPr>
          <p:cNvSpPr>
            <a:spLocks noGrp="1"/>
          </p:cNvSpPr>
          <p:nvPr>
            <p:ph type="ftr" sz="quarter" idx="11"/>
          </p:nvPr>
        </p:nvSpPr>
        <p:spPr/>
        <p:txBody>
          <a:bodyPr rtlCol="0"/>
          <a:lstStyle>
            <a:lvl1pPr rtl="0">
              <a:defRPr/>
            </a:lvl1pPr>
          </a:lstStyle>
          <a:p>
            <a:pPr rtl="0"/>
            <a:endParaRPr lang="en-US"/>
          </a:p>
        </p:txBody>
      </p:sp>
      <p:sp>
        <p:nvSpPr>
          <p:cNvPr id="10" name="Footnotes">
            <a:extLst>
              <a:ext uri="{FF2B5EF4-FFF2-40B4-BE49-F238E27FC236}">
                <a16:creationId xmlns:a16="http://schemas.microsoft.com/office/drawing/2014/main" id="{B85135FE-5CD1-40E8-8312-B6FE7B4FD826}"/>
              </a:ext>
            </a:extLst>
          </p:cNvPr>
          <p:cNvSpPr>
            <a:spLocks noGrp="1"/>
          </p:cNvSpPr>
          <p:nvPr>
            <p:ph type="body" sz="quarter" idx="17" hasCustomPrompt="1"/>
          </p:nvPr>
        </p:nvSpPr>
        <p:spPr>
          <a:xfrm>
            <a:off x="2432304" y="6355077"/>
            <a:ext cx="7315200" cy="274322"/>
          </a:xfrm>
        </p:spPr>
        <p:txBody>
          <a:bodyPr rtlCol="0" anchor="b" anchorCtr="0">
            <a:noAutofit/>
          </a:bodyPr>
          <a:lstStyle>
            <a:lvl1pPr marL="0" indent="0" rtl="0">
              <a:spcAft>
                <a:spcPts val="0"/>
              </a:spcAft>
              <a:buFontTx/>
              <a:buNone/>
              <a:defRPr sz="750"/>
            </a:lvl1pPr>
            <a:lvl2pPr marL="0" indent="0">
              <a:spcAft>
                <a:spcPts val="0"/>
              </a:spcAft>
              <a:buFontTx/>
              <a:buNone/>
              <a:defRPr sz="750"/>
            </a:lvl2pPr>
            <a:lvl3pPr marL="0" indent="0">
              <a:spcAft>
                <a:spcPts val="0"/>
              </a:spcAft>
              <a:buFontTx/>
              <a:buNone/>
              <a:defRPr sz="750"/>
            </a:lvl3pPr>
            <a:lvl4pPr marL="0" indent="0">
              <a:spcAft>
                <a:spcPts val="0"/>
              </a:spcAft>
              <a:buFontTx/>
              <a:buNone/>
              <a:defRPr sz="750"/>
            </a:lvl4pPr>
            <a:lvl5pPr marL="0" indent="0">
              <a:spcAft>
                <a:spcPts val="0"/>
              </a:spcAft>
              <a:buFontTx/>
              <a:buNone/>
              <a:defRPr sz="750"/>
            </a:lvl5pPr>
            <a:lvl6pPr marL="0" indent="0">
              <a:spcAft>
                <a:spcPts val="0"/>
              </a:spcAft>
              <a:buFontTx/>
              <a:buNone/>
              <a:defRPr sz="750"/>
            </a:lvl6pPr>
            <a:lvl7pPr marL="0" indent="0">
              <a:spcAft>
                <a:spcPts val="0"/>
              </a:spcAft>
              <a:buFontTx/>
              <a:buNone/>
              <a:defRPr sz="750"/>
            </a:lvl7pPr>
            <a:lvl8pPr marL="0" indent="0">
              <a:spcAft>
                <a:spcPts val="0"/>
              </a:spcAft>
              <a:buFontTx/>
              <a:buNone/>
              <a:defRPr sz="750"/>
            </a:lvl8pPr>
            <a:lvl9pPr marL="0" indent="0">
              <a:spcAft>
                <a:spcPts val="0"/>
              </a:spcAft>
              <a:buFontTx/>
              <a:buNone/>
              <a:defRPr sz="750"/>
            </a:lvl9pPr>
          </a:lstStyle>
          <a:p>
            <a:pPr lvl="0" rtl="0"/>
            <a:r>
              <a:rPr lang="en-gb"/>
              <a:t>[Optional footnotes/references]</a:t>
            </a:r>
          </a:p>
        </p:txBody>
      </p:sp>
      <p:sp>
        <p:nvSpPr>
          <p:cNvPr id="15" name="Page Number">
            <a:extLst>
              <a:ext uri="{FF2B5EF4-FFF2-40B4-BE49-F238E27FC236}">
                <a16:creationId xmlns:a16="http://schemas.microsoft.com/office/drawing/2014/main" id="{FC9DB13E-98FE-37DA-6906-D114B81C058D}"/>
              </a:ext>
            </a:extLst>
          </p:cNvPr>
          <p:cNvSpPr txBox="1"/>
          <p:nvPr userDrawn="1">
            <p:custDataLst>
              <p:tags r:id="rId3"/>
            </p:custDataLst>
          </p:nvPr>
        </p:nvSpPr>
        <p:spPr>
          <a:xfrm>
            <a:off x="11343697" y="6519672"/>
            <a:ext cx="387927" cy="109728"/>
          </a:xfrm>
          <a:prstGeom prst="rect">
            <a:avLst/>
          </a:prstGeom>
          <a:noFill/>
        </p:spPr>
        <p:txBody>
          <a:bodyPr wrap="none" lIns="0" tIns="0" rIns="0" bIns="0" rtlCol="0" anchor="b">
            <a:noAutofit/>
          </a:bodyPr>
          <a:lstStyle/>
          <a:p>
            <a:pPr algn="r" rtl="0">
              <a:lnSpc>
                <a:spcPts val="882"/>
              </a:lnSpc>
            </a:pPr>
            <a:endParaRPr lang="en-GB" sz="750" noProof="1">
              <a:solidFill>
                <a:schemeClr val="tx1"/>
              </a:solidFill>
            </a:endParaRPr>
          </a:p>
        </p:txBody>
      </p:sp>
      <p:sp>
        <p:nvSpPr>
          <p:cNvPr id="2" name="Google Shape;638;p47">
            <a:extLst>
              <a:ext uri="{FF2B5EF4-FFF2-40B4-BE49-F238E27FC236}">
                <a16:creationId xmlns:a16="http://schemas.microsoft.com/office/drawing/2014/main" id="{F884B962-512C-7A57-D14F-907A6AA2CA92}"/>
              </a:ext>
            </a:extLst>
          </p:cNvPr>
          <p:cNvSpPr txBox="1"/>
          <p:nvPr userDrawn="1"/>
        </p:nvSpPr>
        <p:spPr>
          <a:xfrm>
            <a:off x="442913" y="6492240"/>
            <a:ext cx="1764792" cy="137160"/>
          </a:xfrm>
          <a:prstGeom prst="rect">
            <a:avLst/>
          </a:prstGeom>
          <a:noFill/>
          <a:ln>
            <a:noFill/>
          </a:ln>
        </p:spPr>
        <p:txBody>
          <a:bodyPr spcFirstLastPara="1" wrap="square" lIns="0" tIns="0" rIns="0" bIns="0" rtlCol="0" anchor="b" anchorCtr="0">
            <a:noAutofit/>
          </a:bodyPr>
          <a:lstStyle/>
          <a:p>
            <a:pPr rtl="0"/>
            <a:r>
              <a:rPr lang="en-gb" sz="700"/>
              <a:t>PwC, AC &amp; ELLE</a:t>
            </a:r>
          </a:p>
        </p:txBody>
      </p:sp>
    </p:spTree>
    <p:extLst>
      <p:ext uri="{BB962C8B-B14F-4D97-AF65-F5344CB8AC3E}">
        <p14:creationId xmlns:p14="http://schemas.microsoft.com/office/powerpoint/2010/main" val="3948674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1981240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rtlCol="0"/>
          <a:lstStyle/>
          <a:p>
            <a:pPr rtl="0"/>
            <a:endParaRPr lang="en-GB"/>
          </a:p>
        </p:txBody>
      </p:sp>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hasCustomPrompt="1"/>
          </p:nvPr>
        </p:nvSpPr>
        <p:spPr>
          <a:xfrm>
            <a:off x="442912" y="428625"/>
            <a:ext cx="7418388" cy="2428874"/>
          </a:xfrm>
        </p:spPr>
        <p:txBody>
          <a:bodyPr vert="horz" rtlCol="0" anchor="b" anchorCtr="0"/>
          <a:lstStyle>
            <a:lvl1pPr algn="l">
              <a:lnSpc>
                <a:spcPct val="85000"/>
              </a:lnSpc>
              <a:defRPr sz="6000">
                <a:solidFill>
                  <a:schemeClr val="bg1"/>
                </a:solidFill>
              </a:defRPr>
            </a:lvl1pPr>
          </a:lstStyle>
          <a:p>
            <a:pPr rtl="0"/>
            <a:r>
              <a:rPr lang="en-gb"/>
              <a:t>[Divider]</a:t>
            </a:r>
            <a:endParaRPr lang="en-GB"/>
          </a:p>
        </p:txBody>
      </p:sp>
    </p:spTree>
    <p:extLst>
      <p:ext uri="{BB962C8B-B14F-4D97-AF65-F5344CB8AC3E}">
        <p14:creationId xmlns:p14="http://schemas.microsoft.com/office/powerpoint/2010/main" val="2039633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Title 5"/>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rtlCol="0" anchor="ctr" anchorCtr="0"/>
          <a:lstStyle>
            <a:lvl1pPr algn="ctr">
              <a:defRPr sz="1200" b="0">
                <a:solidFill>
                  <a:schemeClr val="tx1"/>
                </a:solidFill>
              </a:defRPr>
            </a:lvl1pPr>
          </a:lstStyle>
          <a:p>
            <a:pPr rtl="0"/>
            <a:r>
              <a:rPr lang="en-gb"/>
              <a:t>Click icon to add picture</a:t>
            </a:r>
            <a:endParaRPr lang="en-GB"/>
          </a:p>
        </p:txBody>
      </p:sp>
      <p:sp>
        <p:nvSpPr>
          <p:cNvPr id="3" name="Content Placeholder 2"/>
          <p:cNvSpPr>
            <a:spLocks noGrp="1"/>
          </p:cNvSpPr>
          <p:nvPr>
            <p:ph sz="half" idx="1" hasCustomPrompt="1"/>
          </p:nvPr>
        </p:nvSpPr>
        <p:spPr>
          <a:xfrm>
            <a:off x="442913" y="2103438"/>
            <a:ext cx="5317807" cy="4068761"/>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2" name="Title 1"/>
          <p:cNvSpPr>
            <a:spLocks noGrp="1"/>
          </p:cNvSpPr>
          <p:nvPr>
            <p:ph type="title" hasCustomPrompt="1"/>
          </p:nvPr>
        </p:nvSpPr>
        <p:spPr>
          <a:xfrm>
            <a:off x="442913" y="432000"/>
            <a:ext cx="5317807"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D3536595-57B2-5848-8E3C-E2D5B4D0F21A}"/>
              </a:ext>
            </a:extLst>
          </p:cNvPr>
          <p:cNvSpPr>
            <a:spLocks noGrp="1"/>
          </p:cNvSpPr>
          <p:nvPr>
            <p:ph type="sldNum" sz="quarter" idx="15"/>
          </p:nvPr>
        </p:nvSpPr>
        <p:spPr bwMode="gray"/>
        <p:txBody>
          <a:bodyPr rtlCol="0"/>
          <a:lstStyle>
            <a:lvl1pPr>
              <a:defRPr>
                <a:solidFill>
                  <a:schemeClr val="bg1"/>
                </a:solidFill>
              </a:defRPr>
            </a:lvl1pPr>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A3DF40C9-D7F9-A14D-8F2B-F46833A0170E}"/>
              </a:ext>
            </a:extLst>
          </p:cNvPr>
          <p:cNvSpPr>
            <a:spLocks noGrp="1"/>
          </p:cNvSpPr>
          <p:nvPr>
            <p:ph type="dt" sz="half" idx="16"/>
          </p:nvPr>
        </p:nvSpPr>
        <p:spPr/>
        <p:txBody>
          <a:bodyPr rtlCol="0"/>
          <a:lstStyle>
            <a:lvl1pPr>
              <a:defRPr>
                <a:solidFill>
                  <a:schemeClr val="bg1"/>
                </a:solidFill>
              </a:defRPr>
            </a:lvl1pPr>
          </a:lstStyle>
          <a:p>
            <a:pPr rtl="0"/>
            <a:r>
              <a:rPr lang="en-gb"/>
              <a:t>Date</a:t>
            </a:r>
          </a:p>
        </p:txBody>
      </p:sp>
      <p:sp>
        <p:nvSpPr>
          <p:cNvPr id="5" name="Footer Placeholder 4">
            <a:extLst>
              <a:ext uri="{FF2B5EF4-FFF2-40B4-BE49-F238E27FC236}">
                <a16:creationId xmlns:a16="http://schemas.microsoft.com/office/drawing/2014/main" id="{B2913943-67C1-A441-988B-505B7F0D23BF}"/>
              </a:ext>
            </a:extLst>
          </p:cNvPr>
          <p:cNvSpPr>
            <a:spLocks noGrp="1"/>
          </p:cNvSpPr>
          <p:nvPr>
            <p:ph type="ftr" sz="quarter" idx="17"/>
          </p:nvPr>
        </p:nvSpPr>
        <p:spPr/>
        <p:txBody>
          <a:bodyPr rtlCol="0"/>
          <a:lstStyle/>
          <a:p>
            <a:pPr algn="l" rtl="0"/>
            <a:r>
              <a:rPr lang="en-gb"/>
              <a:t>Presentation Title</a:t>
            </a:r>
          </a:p>
        </p:txBody>
      </p:sp>
    </p:spTree>
    <p:extLst>
      <p:ext uri="{BB962C8B-B14F-4D97-AF65-F5344CB8AC3E}">
        <p14:creationId xmlns:p14="http://schemas.microsoft.com/office/powerpoint/2010/main" val="31623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4332288"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12" name="Content Placeholder 3"/>
          <p:cNvSpPr>
            <a:spLocks noGrp="1"/>
          </p:cNvSpPr>
          <p:nvPr>
            <p:ph sz="half" idx="13" hasCustomPrompt="1"/>
          </p:nvPr>
        </p:nvSpPr>
        <p:spPr>
          <a:xfrm>
            <a:off x="8220076" y="2103438"/>
            <a:ext cx="3529012"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Title 5"/>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7" name="Slide Number Placeholder 6">
            <a:extLst>
              <a:ext uri="{FF2B5EF4-FFF2-40B4-BE49-F238E27FC236}">
                <a16:creationId xmlns:a16="http://schemas.microsoft.com/office/drawing/2014/main" id="{2DE0F926-F4BA-044E-B97A-AA8668B032A8}"/>
              </a:ext>
            </a:extLst>
          </p:cNvPr>
          <p:cNvSpPr>
            <a:spLocks noGrp="1"/>
          </p:cNvSpPr>
          <p:nvPr>
            <p:ph type="sldNum" sz="quarter" idx="15"/>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92EB6748-91CD-EA44-B3CB-A9D864D8B207}"/>
              </a:ext>
            </a:extLst>
          </p:cNvPr>
          <p:cNvSpPr>
            <a:spLocks noGrp="1"/>
          </p:cNvSpPr>
          <p:nvPr>
            <p:ph type="dt" sz="half" idx="16"/>
          </p:nvPr>
        </p:nvSpPr>
        <p:spPr/>
        <p:txBody>
          <a:bodyPr rtlCol="0"/>
          <a:lstStyle/>
          <a:p>
            <a:pPr rtl="0"/>
            <a:r>
              <a:rPr lang="en-gb"/>
              <a:t>Date</a:t>
            </a:r>
          </a:p>
        </p:txBody>
      </p:sp>
      <p:sp>
        <p:nvSpPr>
          <p:cNvPr id="5" name="Footer Placeholder 4">
            <a:extLst>
              <a:ext uri="{FF2B5EF4-FFF2-40B4-BE49-F238E27FC236}">
                <a16:creationId xmlns:a16="http://schemas.microsoft.com/office/drawing/2014/main" id="{D1B9031D-3AD3-5746-B707-659608332137}"/>
              </a:ext>
            </a:extLst>
          </p:cNvPr>
          <p:cNvSpPr>
            <a:spLocks noGrp="1"/>
          </p:cNvSpPr>
          <p:nvPr>
            <p:ph type="ftr" sz="quarter" idx="17"/>
          </p:nvPr>
        </p:nvSpPr>
        <p:spPr/>
        <p:txBody>
          <a:bodyPr rtlCol="0"/>
          <a:lstStyle/>
          <a:p>
            <a:pPr algn="l" rtl="0"/>
            <a:r>
              <a:rPr lang="en-gb"/>
              <a:t>Presentation Title</a:t>
            </a:r>
          </a:p>
        </p:txBody>
      </p:sp>
    </p:spTree>
    <p:extLst>
      <p:ext uri="{BB962C8B-B14F-4D97-AF65-F5344CB8AC3E}">
        <p14:creationId xmlns:p14="http://schemas.microsoft.com/office/powerpoint/2010/main" val="2323019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4" name="Content Placeholder 3"/>
          <p:cNvSpPr>
            <a:spLocks noGrp="1"/>
          </p:cNvSpPr>
          <p:nvPr>
            <p:ph sz="half" idx="2" hasCustomPrompt="1"/>
          </p:nvPr>
        </p:nvSpPr>
        <p:spPr>
          <a:xfrm>
            <a:off x="336061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Content Placeholder 3"/>
          <p:cNvSpPr>
            <a:spLocks noGrp="1"/>
          </p:cNvSpPr>
          <p:nvPr>
            <p:ph sz="half" idx="13" hasCustomPrompt="1"/>
          </p:nvPr>
        </p:nvSpPr>
        <p:spPr>
          <a:xfrm>
            <a:off x="6275388"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7" name="Content Placeholder 3"/>
          <p:cNvSpPr>
            <a:spLocks noGrp="1"/>
          </p:cNvSpPr>
          <p:nvPr>
            <p:ph sz="half" idx="14" hasCustomPrompt="1"/>
          </p:nvPr>
        </p:nvSpPr>
        <p:spPr>
          <a:xfrm>
            <a:off x="9190163" y="2103438"/>
            <a:ext cx="25560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9" name="Title 8"/>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10" name="Slide Number Placeholder 9">
            <a:extLst>
              <a:ext uri="{FF2B5EF4-FFF2-40B4-BE49-F238E27FC236}">
                <a16:creationId xmlns:a16="http://schemas.microsoft.com/office/drawing/2014/main" id="{CD6E0CB0-5FCA-9E41-ACFD-7D08A524DF43}"/>
              </a:ext>
            </a:extLst>
          </p:cNvPr>
          <p:cNvSpPr>
            <a:spLocks noGrp="1"/>
          </p:cNvSpPr>
          <p:nvPr>
            <p:ph type="sldNum" sz="quarter" idx="16"/>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E638E35-65AD-4243-B284-707345D47D7E}"/>
              </a:ext>
            </a:extLst>
          </p:cNvPr>
          <p:cNvSpPr>
            <a:spLocks noGrp="1"/>
          </p:cNvSpPr>
          <p:nvPr>
            <p:ph type="dt" sz="half" idx="17"/>
          </p:nvPr>
        </p:nvSpPr>
        <p:spPr/>
        <p:txBody>
          <a:bodyPr rtlCol="0"/>
          <a:lstStyle/>
          <a:p>
            <a:pPr rtl="0"/>
            <a:r>
              <a:rPr lang="en-gb"/>
              <a:t>Date</a:t>
            </a:r>
          </a:p>
        </p:txBody>
      </p:sp>
      <p:sp>
        <p:nvSpPr>
          <p:cNvPr id="5" name="Footer Placeholder 4">
            <a:extLst>
              <a:ext uri="{FF2B5EF4-FFF2-40B4-BE49-F238E27FC236}">
                <a16:creationId xmlns:a16="http://schemas.microsoft.com/office/drawing/2014/main" id="{A31698C3-BF03-D940-AA4E-1704020681B6}"/>
              </a:ext>
            </a:extLst>
          </p:cNvPr>
          <p:cNvSpPr>
            <a:spLocks noGrp="1"/>
          </p:cNvSpPr>
          <p:nvPr>
            <p:ph type="ftr" sz="quarter" idx="18"/>
          </p:nvPr>
        </p:nvSpPr>
        <p:spPr/>
        <p:txBody>
          <a:bodyPr rtlCol="0"/>
          <a:lstStyle/>
          <a:p>
            <a:pPr algn="l" rtl="0"/>
            <a:r>
              <a:rPr lang="en-gb"/>
              <a:t>Presentation Title</a:t>
            </a:r>
          </a:p>
        </p:txBody>
      </p:sp>
    </p:spTree>
    <p:extLst>
      <p:ext uri="{BB962C8B-B14F-4D97-AF65-F5344CB8AC3E}">
        <p14:creationId xmlns:p14="http://schemas.microsoft.com/office/powerpoint/2010/main" val="11396647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oleObject" Target="../embeddings/oleObject1.bin"/><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ags" Target="../tags/tag2.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AB2B6F9E-C9C1-BAFE-38EF-5E56276EF4FA}"/>
              </a:ext>
            </a:extLst>
          </p:cNvPr>
          <p:cNvGraphicFramePr>
            <a:graphicFrameLocks noChangeAspect="1"/>
          </p:cNvGraphicFramePr>
          <p:nvPr userDrawn="1">
            <p:custDataLst>
              <p:tags r:id="rId57"/>
            </p:custDataLst>
            <p:extLst>
              <p:ext uri="{D42A27DB-BD31-4B8C-83A1-F6EECF244321}">
                <p14:modId xmlns:p14="http://schemas.microsoft.com/office/powerpoint/2010/main" val="3194825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8" imgW="473" imgH="476" progId="TCLayout.ActiveDocument.1">
                  <p:embed/>
                </p:oleObj>
              </mc:Choice>
              <mc:Fallback>
                <p:oleObj name="think-cell Slide" r:id="rId58" imgW="473" imgH="476" progId="TCLayout.ActiveDocument.1">
                  <p:embed/>
                  <p:pic>
                    <p:nvPicPr>
                      <p:cNvPr id="9" name="think-cell data - do not delete" hidden="1">
                        <a:extLst>
                          <a:ext uri="{FF2B5EF4-FFF2-40B4-BE49-F238E27FC236}">
                            <a16:creationId xmlns:a16="http://schemas.microsoft.com/office/drawing/2014/main" id="{AB2B6F9E-C9C1-BAFE-38EF-5E56276EF4FA}"/>
                          </a:ext>
                        </a:extLst>
                      </p:cNvPr>
                      <p:cNvPicPr/>
                      <p:nvPr/>
                    </p:nvPicPr>
                    <p:blipFill>
                      <a:blip r:embed="rId5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pPr rtl="0"/>
            <a:r>
              <a:rPr lang="en-gb"/>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sz="750">
                <a:solidFill>
                  <a:schemeClr val="tx1"/>
                </a:solidFill>
              </a:defRPr>
            </a:lvl1pPr>
          </a:lstStyle>
          <a:p>
            <a:pPr rtl="0"/>
            <a:r>
              <a:rPr lang="en-gb"/>
              <a:t>Date</a:t>
            </a:r>
          </a:p>
        </p:txBody>
      </p:sp>
      <p:sp>
        <p:nvSpPr>
          <p:cNvPr id="5" name="Footer Placeholder 4">
            <a:extLst>
              <a:ext uri="{FF2B5EF4-FFF2-40B4-BE49-F238E27FC236}">
                <a16:creationId xmlns:a16="http://schemas.microsoft.com/office/drawing/2014/main" id="{BE929DBE-EF12-9845-B0FD-DF795B823DF1}"/>
              </a:ext>
            </a:extLst>
          </p:cNvPr>
          <p:cNvSpPr>
            <a:spLocks noGrp="1"/>
          </p:cNvSpPr>
          <p:nvPr>
            <p:ph type="ftr" sz="quarter" idx="3"/>
          </p:nvPr>
        </p:nvSpPr>
        <p:spPr>
          <a:xfrm>
            <a:off x="442912" y="6355080"/>
            <a:ext cx="5473701" cy="137160"/>
          </a:xfrm>
          <a:prstGeom prst="rect">
            <a:avLst/>
          </a:prstGeom>
        </p:spPr>
        <p:txBody>
          <a:bodyPr vert="horz" lIns="0" tIns="0" rIns="0" bIns="0" rtlCol="0" anchor="b" anchorCtr="0"/>
          <a:lstStyle>
            <a:lvl1pPr algn="ctr">
              <a:defRPr sz="750">
                <a:solidFill>
                  <a:schemeClr val="tx1"/>
                </a:solidFill>
              </a:defRPr>
            </a:lvl1pPr>
          </a:lstStyle>
          <a:p>
            <a:pPr algn="l" rtl="0"/>
            <a:r>
              <a:rPr lang="en-gb"/>
              <a:t>Presentation Title</a:t>
            </a:r>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8"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 id="2147483771" r:id="rId33"/>
    <p:sldLayoutId id="2147483772" r:id="rId34"/>
    <p:sldLayoutId id="2147483773" r:id="rId35"/>
    <p:sldLayoutId id="2147483774" r:id="rId36"/>
    <p:sldLayoutId id="2147483775" r:id="rId37"/>
    <p:sldLayoutId id="2147483776" r:id="rId38"/>
    <p:sldLayoutId id="2147483777" r:id="rId39"/>
    <p:sldLayoutId id="2147483778" r:id="rId40"/>
    <p:sldLayoutId id="2147483779" r:id="rId41"/>
    <p:sldLayoutId id="2147483780" r:id="rId42"/>
    <p:sldLayoutId id="2147483781" r:id="rId43"/>
    <p:sldLayoutId id="2147483782" r:id="rId44"/>
    <p:sldLayoutId id="2147483783" r:id="rId45"/>
    <p:sldLayoutId id="2147483784" r:id="rId46"/>
    <p:sldLayoutId id="2147483785" r:id="rId47"/>
    <p:sldLayoutId id="2147483786" r:id="rId48"/>
    <p:sldLayoutId id="2147483819" r:id="rId49"/>
    <p:sldLayoutId id="2147483787" r:id="rId50"/>
    <p:sldLayoutId id="2147483788" r:id="rId51"/>
    <p:sldLayoutId id="2147483789" r:id="rId52"/>
    <p:sldLayoutId id="2147483790" r:id="rId53"/>
    <p:sldLayoutId id="2147483791" r:id="rId54"/>
    <p:sldLayoutId id="2147483818" r:id="rId55"/>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0.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emergency.unhcr.org/coordination-and-communication/cluster-system/cluster-approach" TargetMode="External"/><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9.xml"/><Relationship Id="rId5" Type="http://schemas.openxmlformats.org/officeDocument/2006/relationships/image" Target="../media/image17.png"/><Relationship Id="rId4" Type="http://schemas.openxmlformats.org/officeDocument/2006/relationships/hyperlink" Target="https://www.unocha.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9.xml"/><Relationship Id="rId5" Type="http://schemas.openxmlformats.org/officeDocument/2006/relationships/image" Target="../media/image18.png"/><Relationship Id="rId4" Type="http://schemas.openxmlformats.org/officeDocument/2006/relationships/hyperlink" Target="http://www.undrr.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hyperlink" Target="https://www.undrr.org/publication/sendai-framework-disaster-risk-reduction-2015-203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hyperlink" Target="https://www.undrr.org/publication/sendai-framework-disaster-risk-reduction-2015-20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nato.int/" TargetMode="External"/><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20.jpeg"/><Relationship Id="rId5" Type="http://schemas.openxmlformats.org/officeDocument/2006/relationships/hyperlink" Target="https://likumi.lv/ta/id/85273"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s://www.nato.int/cps/en/natohq/topics_50093.htm" TargetMode="External"/><Relationship Id="rId2" Type="http://schemas.openxmlformats.org/officeDocument/2006/relationships/notesSlide" Target="../notesSlides/notesSlide16.xml"/><Relationship Id="rId1" Type="http://schemas.openxmlformats.org/officeDocument/2006/relationships/slideLayout" Target="../slideLayouts/slideLayout49.xml"/><Relationship Id="rId5" Type="http://schemas.openxmlformats.org/officeDocument/2006/relationships/image" Target="../media/image20.jpe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hyperlink" Target="https://www.nato.int/cps/en/natohq/topics_52057.htm?" TargetMode="External"/><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image" Target="../media/image23.jpeg"/><Relationship Id="rId5" Type="http://schemas.openxmlformats.org/officeDocument/2006/relationships/image" Target="../media/image16.png"/><Relationship Id="rId4" Type="http://schemas.openxmlformats.org/officeDocument/2006/relationships/image" Target="../media/image22.svg"/><Relationship Id="rId9"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hyperlink" Target="https://www.nato.int/nato_static_fl2014/assets/pdf/2022/6/pdf/290622-strategic-concept.pdf" TargetMode="External"/><Relationship Id="rId2" Type="http://schemas.openxmlformats.org/officeDocument/2006/relationships/notesSlide" Target="../notesSlides/notesSlide18.xml"/><Relationship Id="rId1" Type="http://schemas.openxmlformats.org/officeDocument/2006/relationships/slideLayout" Target="../slideLayouts/slideLayout49.xml"/><Relationship Id="rId5" Type="http://schemas.openxmlformats.org/officeDocument/2006/relationships/image" Target="../media/image20.jpe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https://www.nato.int/docu/review/articles/2019/02/27/resilience-the-first-line-of-defence/index.html" TargetMode="External"/><Relationship Id="rId2" Type="http://schemas.openxmlformats.org/officeDocument/2006/relationships/notesSlide" Target="../notesSlides/notesSlide19.xml"/><Relationship Id="rId1" Type="http://schemas.openxmlformats.org/officeDocument/2006/relationships/slideLayout" Target="../slideLayouts/slideLayout49.xml"/><Relationship Id="rId5" Type="http://schemas.openxmlformats.org/officeDocument/2006/relationships/image" Target="../media/image20.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8.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9.xml"/><Relationship Id="rId5" Type="http://schemas.openxmlformats.org/officeDocument/2006/relationships/image" Target="../media/image28.png"/><Relationship Id="rId4" Type="http://schemas.openxmlformats.org/officeDocument/2006/relationships/hyperlink" Target="https://civil-protection-humanitarian-aid.ec.europa.eu/who/about-echo_en?prefLang=l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9.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hyperlink" Target="https://civil-protection-humanitarian-aid.ec.europa.eu/what/civil-protection/eu-civil-protection-mechanism_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49.xml"/><Relationship Id="rId5" Type="http://schemas.openxmlformats.org/officeDocument/2006/relationships/image" Target="../media/image28.png"/><Relationship Id="rId4" Type="http://schemas.openxmlformats.org/officeDocument/2006/relationships/hyperlink" Target="https://eur-lex.europa.eu/legal-content/LV/TXT/?uri=CELEX:32013D131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8.xml"/><Relationship Id="rId4" Type="http://schemas.openxmlformats.org/officeDocument/2006/relationships/hyperlink" Target="https://erccportal.jrc.ec.europa.eu/ERCC-Response/CP-Poo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48.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likumi.lv/ta/id/317006-par-valsts-civilas-aizsardzibas-planu" TargetMode="Externa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4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hyperlink" Target="https://cbss.org/about-us/" TargetMode="External"/><Relationship Id="rId2" Type="http://schemas.openxmlformats.org/officeDocument/2006/relationships/notesSlide" Target="../notesSlides/notesSlide33.xml"/><Relationship Id="rId1" Type="http://schemas.openxmlformats.org/officeDocument/2006/relationships/slideLayout" Target="../slideLayouts/slideLayout49.xml"/><Relationship Id="rId5" Type="http://schemas.openxmlformats.org/officeDocument/2006/relationships/image" Target="../media/image45.jpe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hyperlink" Target="https://likumi.lv/ta/id/295780-valsts-civilas-aizsardzibas-kontaktpunkta-noteikumi" TargetMode="External"/><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48.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hyperlink" Target="https://likumi.lv/ta/id/295778-humanas-palidzibas-sanemsanas-un-sniegsanas-kartiba"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hyperlink" Target="https://likumi.lv/ta/id/295779-starptautiskas-palidzibas-pieprasisanas-kartiba"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48.xml"/><Relationship Id="rId6" Type="http://schemas.openxmlformats.org/officeDocument/2006/relationships/hyperlink" Target="https://likumi.lv/ta/id/295778-humanas-palidzibas-sanemsanas-un-sniegsanas-kartiba" TargetMode="External"/><Relationship Id="rId5" Type="http://schemas.openxmlformats.org/officeDocument/2006/relationships/hyperlink" Target="https://likumi.lv/ta/id/295779-starptautiskas-palidzibas-pieprasisanas-kartiba" TargetMode="External"/><Relationship Id="rId4" Type="http://schemas.openxmlformats.org/officeDocument/2006/relationships/image" Target="../media/image61.svg"/></Relationships>
</file>

<file path=ppt/slides/_rels/slide38.xml.rels><?xml version="1.0" encoding="UTF-8" standalone="yes"?>
<Relationships xmlns="http://schemas.openxmlformats.org/package/2006/relationships"><Relationship Id="rId3" Type="http://schemas.openxmlformats.org/officeDocument/2006/relationships/hyperlink" Target="https://likumi.lv/ta/id/295778-humanas-palidzibas-sanemsanas-un-sniegsanas-kartiba" TargetMode="External"/><Relationship Id="rId2" Type="http://schemas.openxmlformats.org/officeDocument/2006/relationships/notesSlide" Target="../notesSlides/notesSlide38.xml"/><Relationship Id="rId1" Type="http://schemas.openxmlformats.org/officeDocument/2006/relationships/slideLayout" Target="../slideLayouts/slideLayout48.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48.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hyperlink" Target="http://www.un.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hyperlink" Target="https://www.un.org/en/about-us/universal-declaration-of-human-righ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1">
            <a:extLst>
              <a:ext uri="{FF2B5EF4-FFF2-40B4-BE49-F238E27FC236}">
                <a16:creationId xmlns:a16="http://schemas.microsoft.com/office/drawing/2014/main" id="{29ED857F-DAC2-926C-9204-3182A052763D}"/>
              </a:ext>
            </a:extLst>
          </p:cNvPr>
          <p:cNvPicPr>
            <a:picLocks noChangeAspect="1"/>
          </p:cNvPicPr>
          <p:nvPr/>
        </p:nvPicPr>
        <p:blipFill>
          <a:blip r:embed="rId3"/>
          <a:srcRect t="7813" b="781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1939FF2-569A-72B9-1C94-B3025AF08C84}"/>
              </a:ext>
            </a:extLst>
          </p:cNvPr>
          <p:cNvSpPr>
            <a:spLocks/>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3" name="Taisnstūris 6">
            <a:extLst>
              <a:ext uri="{FF2B5EF4-FFF2-40B4-BE49-F238E27FC236}">
                <a16:creationId xmlns:a16="http://schemas.microsoft.com/office/drawing/2014/main" id="{58C90A11-E18D-6436-9282-985D7CA599E0}"/>
              </a:ext>
            </a:extLst>
          </p:cNvPr>
          <p:cNvSpPr/>
          <p:nvPr/>
        </p:nvSpPr>
        <p:spPr>
          <a:xfrm>
            <a:off x="12398077"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lv-LV" dirty="0"/>
          </a:p>
        </p:txBody>
      </p:sp>
      <p:sp>
        <p:nvSpPr>
          <p:cNvPr id="14" name="Taisnstūris 3">
            <a:extLst>
              <a:ext uri="{FF2B5EF4-FFF2-40B4-BE49-F238E27FC236}">
                <a16:creationId xmlns:a16="http://schemas.microsoft.com/office/drawing/2014/main" id="{F35BDD96-236E-CA9B-4A74-8F941EE7D2BD}"/>
              </a:ext>
            </a:extLst>
          </p:cNvPr>
          <p:cNvSpPr/>
          <p:nvPr/>
        </p:nvSpPr>
        <p:spPr>
          <a:xfrm>
            <a:off x="12398125" y="956285"/>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lv-LV" dirty="0"/>
          </a:p>
        </p:txBody>
      </p:sp>
      <p:sp>
        <p:nvSpPr>
          <p:cNvPr id="15" name="Taisnstūris 4">
            <a:extLst>
              <a:ext uri="{FF2B5EF4-FFF2-40B4-BE49-F238E27FC236}">
                <a16:creationId xmlns:a16="http://schemas.microsoft.com/office/drawing/2014/main" id="{9655B05C-7954-9C50-C309-307FC0AEA150}"/>
              </a:ext>
            </a:extLst>
          </p:cNvPr>
          <p:cNvSpPr/>
          <p:nvPr/>
        </p:nvSpPr>
        <p:spPr>
          <a:xfrm>
            <a:off x="12398125" y="1912302"/>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lv-LV" dirty="0"/>
          </a:p>
        </p:txBody>
      </p:sp>
      <p:sp>
        <p:nvSpPr>
          <p:cNvPr id="16" name="Taisnstūris 7">
            <a:extLst>
              <a:ext uri="{FF2B5EF4-FFF2-40B4-BE49-F238E27FC236}">
                <a16:creationId xmlns:a16="http://schemas.microsoft.com/office/drawing/2014/main" id="{A43D5FD0-E34E-5C0D-4848-93AD86354A2E}"/>
              </a:ext>
            </a:extLst>
          </p:cNvPr>
          <p:cNvSpPr/>
          <p:nvPr/>
        </p:nvSpPr>
        <p:spPr>
          <a:xfrm>
            <a:off x="12398125" y="2868319"/>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lv-LV" dirty="0"/>
          </a:p>
        </p:txBody>
      </p:sp>
      <p:sp>
        <p:nvSpPr>
          <p:cNvPr id="17" name="Taisnstūris 5">
            <a:extLst>
              <a:ext uri="{FF2B5EF4-FFF2-40B4-BE49-F238E27FC236}">
                <a16:creationId xmlns:a16="http://schemas.microsoft.com/office/drawing/2014/main" id="{3E8FB98C-4734-5364-3129-B17D10224A57}"/>
              </a:ext>
            </a:extLst>
          </p:cNvPr>
          <p:cNvSpPr/>
          <p:nvPr/>
        </p:nvSpPr>
        <p:spPr>
          <a:xfrm>
            <a:off x="12398125" y="3824336"/>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lv-LV" dirty="0"/>
          </a:p>
        </p:txBody>
      </p:sp>
      <p:sp>
        <p:nvSpPr>
          <p:cNvPr id="18" name="Rectangle 17">
            <a:extLst>
              <a:ext uri="{FF2B5EF4-FFF2-40B4-BE49-F238E27FC236}">
                <a16:creationId xmlns:a16="http://schemas.microsoft.com/office/drawing/2014/main" id="{D32B30B3-163B-67BF-379D-024EB210B221}"/>
              </a:ext>
            </a:extLst>
          </p:cNvPr>
          <p:cNvSpPr/>
          <p:nvPr/>
        </p:nvSpPr>
        <p:spPr>
          <a:xfrm>
            <a:off x="1239812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lv-LV" dirty="0"/>
          </a:p>
        </p:txBody>
      </p:sp>
      <p:sp>
        <p:nvSpPr>
          <p:cNvPr id="2" name="Rectangle 1">
            <a:extLst>
              <a:ext uri="{FF2B5EF4-FFF2-40B4-BE49-F238E27FC236}">
                <a16:creationId xmlns:a16="http://schemas.microsoft.com/office/drawing/2014/main" id="{9DF857FF-D0B6-9BF3-824B-F3AAB1FED084}"/>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3" name="Rectangle 2">
            <a:extLst>
              <a:ext uri="{FF2B5EF4-FFF2-40B4-BE49-F238E27FC236}">
                <a16:creationId xmlns:a16="http://schemas.microsoft.com/office/drawing/2014/main" id="{20DBB94A-6362-B960-76F5-FA03D9112547}"/>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5" name="Rectangle 4">
            <a:extLst>
              <a:ext uri="{FF2B5EF4-FFF2-40B4-BE49-F238E27FC236}">
                <a16:creationId xmlns:a16="http://schemas.microsoft.com/office/drawing/2014/main" id="{C6467396-F12C-3F3D-E8E4-B5B74F29F288}"/>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2" name="Rectangle 21">
            <a:extLst>
              <a:ext uri="{FF2B5EF4-FFF2-40B4-BE49-F238E27FC236}">
                <a16:creationId xmlns:a16="http://schemas.microsoft.com/office/drawing/2014/main" id="{3019D167-C7CB-708D-FCE1-CD679AF61542}"/>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3" name="Rectangle 22">
            <a:extLst>
              <a:ext uri="{FF2B5EF4-FFF2-40B4-BE49-F238E27FC236}">
                <a16:creationId xmlns:a16="http://schemas.microsoft.com/office/drawing/2014/main" id="{F61AEF6E-B18B-384F-DF55-15FFDADB80F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4" name="Rectangle 23">
            <a:extLst>
              <a:ext uri="{FF2B5EF4-FFF2-40B4-BE49-F238E27FC236}">
                <a16:creationId xmlns:a16="http://schemas.microsoft.com/office/drawing/2014/main" id="{44D69CF9-2BF5-77F9-6E53-B97DEAD7D436}"/>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7" name="TextBox 26">
            <a:extLst>
              <a:ext uri="{FF2B5EF4-FFF2-40B4-BE49-F238E27FC236}">
                <a16:creationId xmlns:a16="http://schemas.microsoft.com/office/drawing/2014/main" id="{E5F6EA1B-A967-D34F-22B1-0FF1CBB87841}"/>
              </a:ext>
            </a:extLst>
          </p:cNvPr>
          <p:cNvSpPr txBox="1"/>
          <p:nvPr/>
        </p:nvSpPr>
        <p:spPr>
          <a:xfrm>
            <a:off x="0" y="857851"/>
            <a:ext cx="10113199" cy="1415120"/>
          </a:xfrm>
          <a:prstGeom prst="rect">
            <a:avLst/>
          </a:prstGeom>
          <a:solidFill>
            <a:srgbClr val="525A72"/>
          </a:solidFill>
        </p:spPr>
        <p:txBody>
          <a:bodyPr wrap="square" lIns="468000" tIns="108000" rIns="108000" bIns="108000" rtlCol="0" anchor="ctr">
            <a:noAutofit/>
          </a:bodyPr>
          <a:lstStyle/>
          <a:p>
            <a:pPr rtl="0">
              <a:lnSpc>
                <a:spcPct val="90000"/>
              </a:lnSpc>
            </a:pPr>
            <a:r>
              <a:rPr lang="en-gb" sz="4400" dirty="0">
                <a:solidFill>
                  <a:schemeClr val="bg1"/>
                </a:solidFill>
                <a:latin typeface="+mj-lt"/>
              </a:rPr>
              <a:t>4. International </a:t>
            </a:r>
            <a:r>
              <a:rPr lang="lv-LV" sz="4400" dirty="0">
                <a:solidFill>
                  <a:schemeClr val="bg1"/>
                </a:solidFill>
                <a:latin typeface="+mj-lt"/>
              </a:rPr>
              <a:t>A</a:t>
            </a:r>
            <a:r>
              <a:rPr lang="en-gb" sz="4400" dirty="0" err="1">
                <a:solidFill>
                  <a:schemeClr val="bg1"/>
                </a:solidFill>
                <a:latin typeface="+mj-lt"/>
              </a:rPr>
              <a:t>ssistance</a:t>
            </a:r>
            <a:endParaRPr lang="en-gb" sz="4400" dirty="0">
              <a:solidFill>
                <a:schemeClr val="bg1"/>
              </a:solidFill>
              <a:latin typeface="+mj-lt"/>
            </a:endParaRPr>
          </a:p>
        </p:txBody>
      </p:sp>
      <p:sp>
        <p:nvSpPr>
          <p:cNvPr id="7" name="TextBox 6">
            <a:extLst>
              <a:ext uri="{FF2B5EF4-FFF2-40B4-BE49-F238E27FC236}">
                <a16:creationId xmlns:a16="http://schemas.microsoft.com/office/drawing/2014/main" id="{830D7A23-4D8B-8E7A-5B12-7D39D9E5DD30}"/>
              </a:ext>
            </a:extLst>
          </p:cNvPr>
          <p:cNvSpPr txBox="1"/>
          <p:nvPr/>
        </p:nvSpPr>
        <p:spPr>
          <a:xfrm>
            <a:off x="0" y="435446"/>
            <a:ext cx="8940800" cy="422405"/>
          </a:xfrm>
          <a:prstGeom prst="rect">
            <a:avLst/>
          </a:prstGeom>
          <a:solidFill>
            <a:srgbClr val="CFD6E8"/>
          </a:solidFill>
        </p:spPr>
        <p:txBody>
          <a:bodyPr wrap="square" lIns="468000" tIns="72000" rIns="72000" bIns="72000" rtlCol="0">
            <a:spAutoFit/>
          </a:bodyPr>
          <a:lstStyle/>
          <a:p>
            <a:pPr rtl="0"/>
            <a:r>
              <a:rPr lang="en-gb" sz="1800" b="0" i="0" u="none" strike="noStrike" dirty="0">
                <a:solidFill>
                  <a:srgbClr val="000000"/>
                </a:solidFill>
                <a:effectLst/>
                <a:latin typeface="Georgia" panose="02040502050405020303" pitchFamily="18" charset="0"/>
              </a:rPr>
              <a:t>Study </a:t>
            </a:r>
            <a:r>
              <a:rPr lang="lv-LV" dirty="0">
                <a:solidFill>
                  <a:srgbClr val="000000"/>
                </a:solidFill>
                <a:latin typeface="Georgia" panose="02040502050405020303" pitchFamily="18" charset="0"/>
              </a:rPr>
              <a:t>c</a:t>
            </a:r>
            <a:r>
              <a:rPr lang="en-gb" sz="1800" b="0" i="0" u="none" strike="noStrike" dirty="0" err="1">
                <a:solidFill>
                  <a:srgbClr val="000000"/>
                </a:solidFill>
                <a:effectLst/>
                <a:latin typeface="Georgia" panose="02040502050405020303" pitchFamily="18" charset="0"/>
              </a:rPr>
              <a:t>ourse</a:t>
            </a:r>
            <a:r>
              <a:rPr lang="en-gb" sz="1800" b="0" i="0" u="none" strike="noStrike" dirty="0">
                <a:solidFill>
                  <a:srgbClr val="000000"/>
                </a:solidFill>
                <a:effectLst/>
                <a:latin typeface="Georgia" panose="02040502050405020303" pitchFamily="18" charset="0"/>
              </a:rPr>
              <a:t> "Civil Protection"</a:t>
            </a:r>
            <a:r>
              <a:rPr lang="en-gb" sz="1800" b="0" i="0" dirty="0">
                <a:solidFill>
                  <a:srgbClr val="000000"/>
                </a:solidFill>
                <a:effectLst/>
                <a:latin typeface="Georgia" panose="02040502050405020303" pitchFamily="18" charset="0"/>
              </a:rPr>
              <a:t>​</a:t>
            </a:r>
            <a:endParaRPr lang="lv-LV" sz="1800" dirty="0">
              <a:latin typeface="+mj-lt"/>
            </a:endParaRPr>
          </a:p>
        </p:txBody>
      </p:sp>
      <p:sp>
        <p:nvSpPr>
          <p:cNvPr id="8" name="TextBox 7">
            <a:extLst>
              <a:ext uri="{FF2B5EF4-FFF2-40B4-BE49-F238E27FC236}">
                <a16:creationId xmlns:a16="http://schemas.microsoft.com/office/drawing/2014/main" id="{DFCCFEF4-FA13-F325-E87A-EDB0D4332E82}"/>
              </a:ext>
            </a:extLst>
          </p:cNvPr>
          <p:cNvSpPr txBox="1"/>
          <p:nvPr/>
        </p:nvSpPr>
        <p:spPr>
          <a:xfrm>
            <a:off x="442911" y="3456928"/>
            <a:ext cx="10113199" cy="1007181"/>
          </a:xfrm>
          <a:prstGeom prst="rect">
            <a:avLst/>
          </a:prstGeom>
          <a:noFill/>
        </p:spPr>
        <p:txBody>
          <a:bodyPr wrap="square" lIns="72000" tIns="72000" rIns="72000" bIns="72000" rtlCol="0">
            <a:spAutoFit/>
          </a:bodyPr>
          <a:lstStyle/>
          <a:p>
            <a:pPr rtl="0"/>
            <a:r>
              <a:rPr lang="en-gb" sz="1400" b="0" i="0" dirty="0">
                <a:solidFill>
                  <a:schemeClr val="bg1"/>
                </a:solidFill>
                <a:effectLst/>
                <a:latin typeface="+mj-lt"/>
              </a:rPr>
              <a:t>Developed in the framework of the European Commission</a:t>
            </a:r>
            <a:r>
              <a:rPr lang="lv-LV" sz="1400" b="0" i="0" dirty="0">
                <a:solidFill>
                  <a:schemeClr val="bg1"/>
                </a:solidFill>
                <a:effectLst/>
                <a:latin typeface="+mj-lt"/>
              </a:rPr>
              <a:t>’s</a:t>
            </a:r>
            <a:r>
              <a:rPr lang="en-gb" sz="1400" b="0" i="0" dirty="0">
                <a:solidFill>
                  <a:schemeClr val="bg1"/>
                </a:solidFill>
                <a:effectLst/>
                <a:latin typeface="+mj-lt"/>
              </a:rPr>
              <a:t> Civil Protection Financial Instrument "Track1" project "</a:t>
            </a:r>
            <a:r>
              <a:rPr lang="en-US" sz="1400" b="0" i="0" dirty="0">
                <a:solidFill>
                  <a:schemeClr val="bg1"/>
                </a:solidFill>
                <a:effectLst/>
                <a:latin typeface="+mj-lt"/>
              </a:rPr>
              <a:t>Establishment of comprehensive civil protection and disaster management training for governmental institutions, civil protection commissions of municipalities, universities, Fire Safety and Civil Protection College, as well as establishing safety advice for the public</a:t>
            </a:r>
            <a:r>
              <a:rPr lang="en-gb" sz="1400" b="0" i="0" dirty="0">
                <a:solidFill>
                  <a:schemeClr val="bg1"/>
                </a:solidFill>
                <a:effectLst/>
                <a:latin typeface="+mj-lt"/>
              </a:rPr>
              <a:t>" (ECHO/SUB/2022/TRACK1/884396)</a:t>
            </a:r>
            <a:endParaRPr lang="lv-LV" sz="1400" dirty="0">
              <a:solidFill>
                <a:schemeClr val="bg1"/>
              </a:solidFill>
              <a:latin typeface="+mj-lt"/>
            </a:endParaRPr>
          </a:p>
        </p:txBody>
      </p:sp>
      <p:grpSp>
        <p:nvGrpSpPr>
          <p:cNvPr id="11" name="Group 10">
            <a:extLst>
              <a:ext uri="{FF2B5EF4-FFF2-40B4-BE49-F238E27FC236}">
                <a16:creationId xmlns:a16="http://schemas.microsoft.com/office/drawing/2014/main" id="{3D60898F-188C-D85A-8E53-294E2C6CBBF9}"/>
              </a:ext>
            </a:extLst>
          </p:cNvPr>
          <p:cNvGrpSpPr/>
          <p:nvPr/>
        </p:nvGrpSpPr>
        <p:grpSpPr>
          <a:xfrm>
            <a:off x="442911" y="5065037"/>
            <a:ext cx="1482156" cy="1591461"/>
            <a:chOff x="82521" y="-202019"/>
            <a:chExt cx="1610979" cy="1816914"/>
          </a:xfrm>
        </p:grpSpPr>
        <p:pic>
          <p:nvPicPr>
            <p:cNvPr id="12" name="Picture 11" descr="A blue and black flag with black text&#10;&#10;Description automatically generated">
              <a:extLst>
                <a:ext uri="{FF2B5EF4-FFF2-40B4-BE49-F238E27FC236}">
                  <a16:creationId xmlns:a16="http://schemas.microsoft.com/office/drawing/2014/main" id="{8906F70F-A346-CE1C-604E-C814C368EDB5}"/>
                </a:ext>
              </a:extLst>
            </p:cNvPr>
            <p:cNvPicPr>
              <a:picLocks noChangeAspect="1"/>
            </p:cNvPicPr>
            <p:nvPr/>
          </p:nvPicPr>
          <p:blipFill>
            <a:blip r:embed="rId4"/>
            <a:stretch>
              <a:fillRect/>
            </a:stretch>
          </p:blipFill>
          <p:spPr>
            <a:xfrm>
              <a:off x="127590" y="-202019"/>
              <a:ext cx="1565910" cy="1586865"/>
            </a:xfrm>
            <a:prstGeom prst="rect">
              <a:avLst/>
            </a:prstGeom>
          </p:spPr>
        </p:pic>
        <p:sp>
          <p:nvSpPr>
            <p:cNvPr id="19" name="Text Box 2">
              <a:extLst>
                <a:ext uri="{FF2B5EF4-FFF2-40B4-BE49-F238E27FC236}">
                  <a16:creationId xmlns:a16="http://schemas.microsoft.com/office/drawing/2014/main" id="{66E52BC5-00A5-AE4D-9895-0481A0892F0F}"/>
                </a:ext>
              </a:extLst>
            </p:cNvPr>
            <p:cNvSpPr txBox="1">
              <a:spLocks noChangeArrowheads="1"/>
            </p:cNvSpPr>
            <p:nvPr/>
          </p:nvSpPr>
          <p:spPr bwMode="auto">
            <a:xfrm>
              <a:off x="82521" y="861625"/>
              <a:ext cx="1523999" cy="753270"/>
            </a:xfrm>
            <a:prstGeom prst="rect">
              <a:avLst/>
            </a:prstGeom>
            <a:solidFill>
              <a:schemeClr val="bg1"/>
            </a:solidFill>
            <a:ln w="9525">
              <a:noFill/>
              <a:miter lim="800000"/>
              <a:headEnd/>
              <a:tailEnd/>
            </a:ln>
          </p:spPr>
          <p:txBody>
            <a:bodyPr rot="0" vert="horz" wrap="square" lIns="91440" tIns="45720" rIns="91440" bIns="0" anchor="t" anchorCtr="0">
              <a:noAutofit/>
            </a:bodyPr>
            <a:lstStyle/>
            <a:p>
              <a:pPr algn="ctr">
                <a:lnSpc>
                  <a:spcPct val="107000"/>
                </a:lnSpc>
                <a:spcAft>
                  <a:spcPts val="800"/>
                </a:spcAft>
              </a:pPr>
              <a:r>
                <a:rPr lang="en-GB" sz="1200" b="1" kern="100" dirty="0">
                  <a:solidFill>
                    <a:srgbClr val="003399"/>
                  </a:solidFill>
                  <a:effectLst/>
                  <a:latin typeface="Arial" panose="020B0604020202020204" pitchFamily="34" charset="0"/>
                  <a:ea typeface="Arial" panose="020B0604020202020204" pitchFamily="34" charset="0"/>
                  <a:cs typeface="Times New Roman" panose="02020603050405020304" pitchFamily="18" charset="0"/>
                </a:rPr>
                <a:t>Funded by</a:t>
              </a:r>
              <a:br>
                <a:rPr lang="en-GB" sz="1200" b="1" kern="100" dirty="0">
                  <a:solidFill>
                    <a:srgbClr val="003399"/>
                  </a:solidFill>
                  <a:effectLst/>
                  <a:latin typeface="Arial" panose="020B0604020202020204" pitchFamily="34" charset="0"/>
                  <a:ea typeface="Arial" panose="020B0604020202020204" pitchFamily="34" charset="0"/>
                  <a:cs typeface="Times New Roman" panose="02020603050405020304" pitchFamily="18" charset="0"/>
                </a:rPr>
              </a:br>
              <a:r>
                <a:rPr lang="en-GB" sz="1200" b="1" kern="100" dirty="0">
                  <a:solidFill>
                    <a:srgbClr val="003399"/>
                  </a:solidFill>
                  <a:effectLst/>
                  <a:latin typeface="Arial" panose="020B0604020202020204" pitchFamily="34" charset="0"/>
                  <a:ea typeface="Arial" panose="020B0604020202020204" pitchFamily="34" charset="0"/>
                  <a:cs typeface="Times New Roman" panose="02020603050405020304" pitchFamily="18" charset="0"/>
                </a:rPr>
                <a:t>The European Union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96391A0D-C6BC-D7FA-04A9-DE8D105465D5}"/>
              </a:ext>
            </a:extLst>
          </p:cNvPr>
          <p:cNvGrpSpPr/>
          <p:nvPr/>
        </p:nvGrpSpPr>
        <p:grpSpPr>
          <a:xfrm>
            <a:off x="2036496" y="5185164"/>
            <a:ext cx="1570991" cy="1356995"/>
            <a:chOff x="0" y="0"/>
            <a:chExt cx="1571080" cy="1357086"/>
          </a:xfrm>
        </p:grpSpPr>
        <p:pic>
          <p:nvPicPr>
            <p:cNvPr id="21" name="Picture 20" descr="Valsts ugunsdzēsības un glābšanas dienests">
              <a:extLst>
                <a:ext uri="{FF2B5EF4-FFF2-40B4-BE49-F238E27FC236}">
                  <a16:creationId xmlns:a16="http://schemas.microsoft.com/office/drawing/2014/main" id="{D3834ACF-3CA3-E767-EFCC-DCB3CB76CC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943" y="0"/>
              <a:ext cx="1422400" cy="127825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2">
              <a:extLst>
                <a:ext uri="{FF2B5EF4-FFF2-40B4-BE49-F238E27FC236}">
                  <a16:creationId xmlns:a16="http://schemas.microsoft.com/office/drawing/2014/main" id="{07A81CED-435C-4318-7E98-64498C761362}"/>
                </a:ext>
              </a:extLst>
            </p:cNvPr>
            <p:cNvSpPr txBox="1">
              <a:spLocks noChangeArrowheads="1"/>
            </p:cNvSpPr>
            <p:nvPr/>
          </p:nvSpPr>
          <p:spPr bwMode="auto">
            <a:xfrm>
              <a:off x="0" y="889000"/>
              <a:ext cx="1571080" cy="468086"/>
            </a:xfrm>
            <a:prstGeom prst="rect">
              <a:avLst/>
            </a:prstGeom>
            <a:solidFill>
              <a:schemeClr val="bg1"/>
            </a:solidFill>
            <a:ln w="9525">
              <a:noFill/>
              <a:miter lim="800000"/>
              <a:headEnd/>
              <a:tailEnd/>
            </a:ln>
          </p:spPr>
          <p:txBody>
            <a:bodyPr rot="0" vert="horz" wrap="square" lIns="91440" tIns="45720" rIns="91440" bIns="0" anchor="t" anchorCtr="0">
              <a:noAutofit/>
            </a:bodyPr>
            <a:lstStyle/>
            <a:p>
              <a:pPr algn="ctr">
                <a:lnSpc>
                  <a:spcPct val="106000"/>
                </a:lnSpc>
                <a:spcAft>
                  <a:spcPts val="800"/>
                </a:spcAft>
              </a:pPr>
              <a:r>
                <a:rPr lang="en-GB" sz="1100" b="1" kern="100" dirty="0">
                  <a:solidFill>
                    <a:srgbClr val="000000"/>
                  </a:solidFill>
                  <a:effectLst/>
                  <a:ea typeface="Arial Narrow" panose="020B0606020202030204" pitchFamily="34" charset="0"/>
                  <a:cs typeface="Arial" panose="020B0604020202020204" pitchFamily="34" charset="0"/>
                </a:rPr>
                <a:t>State Fire and Rescue Service</a:t>
              </a:r>
              <a:endParaRPr lang="en-US" sz="1100" kern="100" dirty="0">
                <a:effectLst/>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55275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F7771F1-9C7E-E1A8-9653-6F96453DA97E}"/>
              </a:ext>
            </a:extLst>
          </p:cNvPr>
          <p:cNvSpPr/>
          <p:nvPr/>
        </p:nvSpPr>
        <p:spPr>
          <a:xfrm>
            <a:off x="442912"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31" name="Title 30">
            <a:extLst>
              <a:ext uri="{FF2B5EF4-FFF2-40B4-BE49-F238E27FC236}">
                <a16:creationId xmlns:a16="http://schemas.microsoft.com/office/drawing/2014/main" id="{1EB71EF2-424C-740C-A2A2-1A4EB2A42D4D}"/>
              </a:ext>
            </a:extLst>
          </p:cNvPr>
          <p:cNvSpPr>
            <a:spLocks noGrp="1"/>
          </p:cNvSpPr>
          <p:nvPr>
            <p:ph type="title"/>
          </p:nvPr>
        </p:nvSpPr>
        <p:spPr>
          <a:xfrm>
            <a:off x="442913" y="432001"/>
            <a:ext cx="11306175" cy="1387274"/>
          </a:xfrm>
        </p:spPr>
        <p:txBody>
          <a:bodyPr vert="horz" rtlCol="0"/>
          <a:lstStyle/>
          <a:p>
            <a:pPr rtl="0"/>
            <a:r>
              <a:rPr lang="en-US" noProof="0" dirty="0"/>
              <a:t>The United Nations Cluster Approach to Humanitarian Crises and Main </a:t>
            </a:r>
            <a:r>
              <a:rPr lang="en-US" noProof="0" dirty="0" err="1"/>
              <a:t>Organisations</a:t>
            </a:r>
            <a:endParaRPr lang="en-gb" noProof="0" dirty="0"/>
          </a:p>
        </p:txBody>
      </p:sp>
      <p:sp>
        <p:nvSpPr>
          <p:cNvPr id="3078" name="Slide Number Placeholder 4">
            <a:extLst>
              <a:ext uri="{FF2B5EF4-FFF2-40B4-BE49-F238E27FC236}">
                <a16:creationId xmlns:a16="http://schemas.microsoft.com/office/drawing/2014/main" id="{0B39FF4A-01EC-27AB-E220-49BD032EF520}"/>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lv-LV" smtClean="0"/>
              <a:pPr/>
              <a:t>10</a:t>
            </a:fld>
            <a:endParaRPr lang="lv-LV" dirty="0"/>
          </a:p>
        </p:txBody>
      </p:sp>
      <p:sp>
        <p:nvSpPr>
          <p:cNvPr id="33" name="Rectangle 32">
            <a:extLst>
              <a:ext uri="{FF2B5EF4-FFF2-40B4-BE49-F238E27FC236}">
                <a16:creationId xmlns:a16="http://schemas.microsoft.com/office/drawing/2014/main" id="{124DBDED-43A0-5D5A-65D1-8B5E230F8659}"/>
              </a:ext>
            </a:extLst>
          </p:cNvPr>
          <p:cNvSpPr/>
          <p:nvPr/>
        </p:nvSpPr>
        <p:spPr>
          <a:xfrm>
            <a:off x="0" y="5588000"/>
            <a:ext cx="2499360" cy="5842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4" name="Freeform 50">
            <a:extLst>
              <a:ext uri="{FF2B5EF4-FFF2-40B4-BE49-F238E27FC236}">
                <a16:creationId xmlns:a16="http://schemas.microsoft.com/office/drawing/2014/main" id="{D5AC19B2-23A6-7464-57BC-E0633FB19937}"/>
              </a:ext>
            </a:extLst>
          </p:cNvPr>
          <p:cNvSpPr>
            <a:spLocks noChangeAspect="1"/>
          </p:cNvSpPr>
          <p:nvPr/>
        </p:nvSpPr>
        <p:spPr bwMode="auto">
          <a:xfrm>
            <a:off x="448735" y="573849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35" name="Google Shape;2685;p25">
            <a:hlinkClick r:id="rId3"/>
            <a:extLst>
              <a:ext uri="{FF2B5EF4-FFF2-40B4-BE49-F238E27FC236}">
                <a16:creationId xmlns:a16="http://schemas.microsoft.com/office/drawing/2014/main" id="{70FC4BD1-E40D-D18E-0F9D-A0572A5FDFBD}"/>
              </a:ext>
            </a:extLst>
          </p:cNvPr>
          <p:cNvSpPr txBox="1"/>
          <p:nvPr/>
        </p:nvSpPr>
        <p:spPr>
          <a:xfrm>
            <a:off x="874395" y="5797000"/>
            <a:ext cx="1624965" cy="1661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gb" sz="1200" u="sng">
                <a:solidFill>
                  <a:schemeClr val="bg1"/>
                </a:solidFill>
                <a:latin typeface="Arial"/>
                <a:ea typeface="Arial"/>
                <a:cs typeface="Arial"/>
                <a:sym typeface="Arial"/>
              </a:rPr>
              <a:t>Cluster approach</a:t>
            </a:r>
          </a:p>
        </p:txBody>
      </p:sp>
      <p:sp>
        <p:nvSpPr>
          <p:cNvPr id="14" name="TextBox 13">
            <a:extLst>
              <a:ext uri="{FF2B5EF4-FFF2-40B4-BE49-F238E27FC236}">
                <a16:creationId xmlns:a16="http://schemas.microsoft.com/office/drawing/2014/main" id="{9209F6C1-F299-6E93-F486-2085C95DE9DA}"/>
              </a:ext>
            </a:extLst>
          </p:cNvPr>
          <p:cNvSpPr txBox="1"/>
          <p:nvPr/>
        </p:nvSpPr>
        <p:spPr>
          <a:xfrm>
            <a:off x="447145" y="1819274"/>
            <a:ext cx="4950236" cy="3618235"/>
          </a:xfrm>
          <a:prstGeom prst="rect">
            <a:avLst/>
          </a:prstGeom>
          <a:solidFill>
            <a:schemeClr val="bg1">
              <a:lumMod val="95000"/>
            </a:schemeClr>
          </a:solidFill>
        </p:spPr>
        <p:txBody>
          <a:bodyPr wrap="square" lIns="72000" tIns="72000" rIns="3096000" bIns="72000" rtlCol="0">
            <a:noAutofit/>
          </a:bodyPr>
          <a:lstStyle/>
          <a:p>
            <a:pPr marL="12700" rtl="0">
              <a:spcBef>
                <a:spcPts val="100"/>
              </a:spcBef>
            </a:pPr>
            <a:endParaRPr lang="lv-LV" sz="1200">
              <a:ea typeface="+mn-lt"/>
              <a:cs typeface="+mn-lt"/>
            </a:endParaRPr>
          </a:p>
        </p:txBody>
      </p:sp>
      <p:grpSp>
        <p:nvGrpSpPr>
          <p:cNvPr id="30" name="Group 29">
            <a:extLst>
              <a:ext uri="{FF2B5EF4-FFF2-40B4-BE49-F238E27FC236}">
                <a16:creationId xmlns:a16="http://schemas.microsoft.com/office/drawing/2014/main" id="{9A159161-7D66-B22D-D5CE-D1196D78A2D0}"/>
              </a:ext>
            </a:extLst>
          </p:cNvPr>
          <p:cNvGrpSpPr/>
          <p:nvPr/>
        </p:nvGrpSpPr>
        <p:grpSpPr>
          <a:xfrm>
            <a:off x="571526" y="1914525"/>
            <a:ext cx="648000" cy="1031875"/>
            <a:chOff x="571526" y="1914525"/>
            <a:chExt cx="648000" cy="1031875"/>
          </a:xfrm>
        </p:grpSpPr>
        <p:sp>
          <p:nvSpPr>
            <p:cNvPr id="22" name="Rectangle 21">
              <a:extLst>
                <a:ext uri="{FF2B5EF4-FFF2-40B4-BE49-F238E27FC236}">
                  <a16:creationId xmlns:a16="http://schemas.microsoft.com/office/drawing/2014/main" id="{8A97B8EA-5519-751A-7627-F7AD724B9D7E}"/>
                </a:ext>
              </a:extLst>
            </p:cNvPr>
            <p:cNvSpPr/>
            <p:nvPr/>
          </p:nvSpPr>
          <p:spPr>
            <a:xfrm>
              <a:off x="571526" y="1914525"/>
              <a:ext cx="648000" cy="10318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3" name="L-Shape 22">
              <a:extLst>
                <a:ext uri="{FF2B5EF4-FFF2-40B4-BE49-F238E27FC236}">
                  <a16:creationId xmlns:a16="http://schemas.microsoft.com/office/drawing/2014/main" id="{5FBC531A-BB5D-CCFC-5C69-AE18FF10E4C7}"/>
                </a:ext>
              </a:extLst>
            </p:cNvPr>
            <p:cNvSpPr/>
            <p:nvPr/>
          </p:nvSpPr>
          <p:spPr>
            <a:xfrm rot="13500000">
              <a:off x="711822" y="2284535"/>
              <a:ext cx="291855" cy="291855"/>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grpSp>
      <p:grpSp>
        <p:nvGrpSpPr>
          <p:cNvPr id="27" name="Group 26">
            <a:extLst>
              <a:ext uri="{FF2B5EF4-FFF2-40B4-BE49-F238E27FC236}">
                <a16:creationId xmlns:a16="http://schemas.microsoft.com/office/drawing/2014/main" id="{2724E6A9-97FC-A4E0-339D-FE531489E6EE}"/>
              </a:ext>
            </a:extLst>
          </p:cNvPr>
          <p:cNvGrpSpPr/>
          <p:nvPr/>
        </p:nvGrpSpPr>
        <p:grpSpPr>
          <a:xfrm>
            <a:off x="571526" y="4310236"/>
            <a:ext cx="648000" cy="1032455"/>
            <a:chOff x="571526" y="4310236"/>
            <a:chExt cx="648000" cy="1032455"/>
          </a:xfrm>
        </p:grpSpPr>
        <p:sp>
          <p:nvSpPr>
            <p:cNvPr id="19" name="Rectangle 18">
              <a:extLst>
                <a:ext uri="{FF2B5EF4-FFF2-40B4-BE49-F238E27FC236}">
                  <a16:creationId xmlns:a16="http://schemas.microsoft.com/office/drawing/2014/main" id="{E8F6525D-2943-4371-D691-DF2782561DE1}"/>
                </a:ext>
              </a:extLst>
            </p:cNvPr>
            <p:cNvSpPr/>
            <p:nvPr/>
          </p:nvSpPr>
          <p:spPr>
            <a:xfrm>
              <a:off x="571526" y="4310236"/>
              <a:ext cx="648000" cy="103245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4" name="L-Shape 23">
              <a:extLst>
                <a:ext uri="{FF2B5EF4-FFF2-40B4-BE49-F238E27FC236}">
                  <a16:creationId xmlns:a16="http://schemas.microsoft.com/office/drawing/2014/main" id="{DF202F79-F78A-5AB1-A449-E941094D704F}"/>
                </a:ext>
              </a:extLst>
            </p:cNvPr>
            <p:cNvSpPr/>
            <p:nvPr/>
          </p:nvSpPr>
          <p:spPr>
            <a:xfrm rot="13500000">
              <a:off x="711823" y="4680536"/>
              <a:ext cx="291855" cy="291855"/>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grpSp>
      <p:grpSp>
        <p:nvGrpSpPr>
          <p:cNvPr id="29" name="Group 28">
            <a:extLst>
              <a:ext uri="{FF2B5EF4-FFF2-40B4-BE49-F238E27FC236}">
                <a16:creationId xmlns:a16="http://schemas.microsoft.com/office/drawing/2014/main" id="{7A7CC8CA-BA71-3095-916A-C819EA775902}"/>
              </a:ext>
            </a:extLst>
          </p:cNvPr>
          <p:cNvGrpSpPr/>
          <p:nvPr/>
        </p:nvGrpSpPr>
        <p:grpSpPr>
          <a:xfrm>
            <a:off x="571526" y="3112380"/>
            <a:ext cx="648000" cy="1031875"/>
            <a:chOff x="571526" y="3112380"/>
            <a:chExt cx="648000" cy="1031875"/>
          </a:xfrm>
        </p:grpSpPr>
        <p:sp>
          <p:nvSpPr>
            <p:cNvPr id="20" name="Rectangle 19">
              <a:extLst>
                <a:ext uri="{FF2B5EF4-FFF2-40B4-BE49-F238E27FC236}">
                  <a16:creationId xmlns:a16="http://schemas.microsoft.com/office/drawing/2014/main" id="{AFEFC29E-0855-247D-009A-4B93BFA3BF4D}"/>
                </a:ext>
              </a:extLst>
            </p:cNvPr>
            <p:cNvSpPr/>
            <p:nvPr/>
          </p:nvSpPr>
          <p:spPr>
            <a:xfrm>
              <a:off x="571526" y="3112380"/>
              <a:ext cx="648000" cy="1031875"/>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5" name="L-Shape 24">
              <a:extLst>
                <a:ext uri="{FF2B5EF4-FFF2-40B4-BE49-F238E27FC236}">
                  <a16:creationId xmlns:a16="http://schemas.microsoft.com/office/drawing/2014/main" id="{CAB67964-4514-C3E9-8E96-DBBD9ACAF92D}"/>
                </a:ext>
              </a:extLst>
            </p:cNvPr>
            <p:cNvSpPr/>
            <p:nvPr/>
          </p:nvSpPr>
          <p:spPr>
            <a:xfrm rot="13500000">
              <a:off x="711825" y="3482390"/>
              <a:ext cx="291855" cy="291855"/>
            </a:xfrm>
            <a:prstGeom prst="corner">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grpSp>
      <p:sp>
        <p:nvSpPr>
          <p:cNvPr id="6" name="TextBox 5">
            <a:extLst>
              <a:ext uri="{FF2B5EF4-FFF2-40B4-BE49-F238E27FC236}">
                <a16:creationId xmlns:a16="http://schemas.microsoft.com/office/drawing/2014/main" id="{AF8DF3CE-53EF-8718-54A4-7B46F757759D}"/>
              </a:ext>
            </a:extLst>
          </p:cNvPr>
          <p:cNvSpPr txBox="1"/>
          <p:nvPr/>
        </p:nvSpPr>
        <p:spPr>
          <a:xfrm>
            <a:off x="1344453" y="2168852"/>
            <a:ext cx="4052888" cy="523220"/>
          </a:xfrm>
          <a:prstGeom prst="rect">
            <a:avLst/>
          </a:prstGeom>
          <a:noFill/>
        </p:spPr>
        <p:txBody>
          <a:bodyPr wrap="square" lIns="0" tIns="0" rIns="72000" bIns="0" rtlCol="0" anchor="ctr">
            <a:noAutofit/>
          </a:bodyPr>
          <a:lstStyle/>
          <a:p>
            <a:pPr rtl="0">
              <a:defRPr/>
            </a:pPr>
            <a:r>
              <a:rPr lang="en-US" sz="1400" dirty="0">
                <a:cs typeface="Arial"/>
              </a:rPr>
              <a:t>The Cluster Approach is used for coordinating in non-refugee humanitarian emergencies</a:t>
            </a:r>
            <a:endParaRPr lang="lv-LV" sz="1400" b="0" dirty="0">
              <a:solidFill>
                <a:schemeClr val="tx1"/>
              </a:solidFill>
              <a:cs typeface="Arial"/>
            </a:endParaRPr>
          </a:p>
        </p:txBody>
      </p:sp>
      <p:sp>
        <p:nvSpPr>
          <p:cNvPr id="7" name="TextBox 6">
            <a:extLst>
              <a:ext uri="{FF2B5EF4-FFF2-40B4-BE49-F238E27FC236}">
                <a16:creationId xmlns:a16="http://schemas.microsoft.com/office/drawing/2014/main" id="{27122C97-5CAC-4EF3-7782-D05A562DBDCF}"/>
              </a:ext>
            </a:extLst>
          </p:cNvPr>
          <p:cNvSpPr txBox="1"/>
          <p:nvPr/>
        </p:nvSpPr>
        <p:spPr>
          <a:xfrm>
            <a:off x="1344453" y="3197430"/>
            <a:ext cx="4052888" cy="861774"/>
          </a:xfrm>
          <a:prstGeom prst="rect">
            <a:avLst/>
          </a:prstGeom>
          <a:noFill/>
        </p:spPr>
        <p:txBody>
          <a:bodyPr wrap="square" lIns="0" tIns="0" rIns="72000" bIns="0" rtlCol="0" anchor="ctr">
            <a:noAutofit/>
          </a:bodyPr>
          <a:lstStyle/>
          <a:p>
            <a:pPr rtl="0">
              <a:defRPr/>
            </a:pPr>
            <a:r>
              <a:rPr lang="en-US" sz="1400" b="0" dirty="0">
                <a:solidFill>
                  <a:schemeClr val="tx1"/>
                </a:solidFill>
                <a:cs typeface="Arial"/>
              </a:rPr>
              <a:t>The cluster system spreads accountability for the delivery of services (health, shelter, etc.) across different cluster lead agencies, so that no single agency is accountable for the entire response</a:t>
            </a:r>
            <a:endParaRPr lang="en-gb" sz="1400" b="0" dirty="0">
              <a:solidFill>
                <a:schemeClr val="tx1"/>
              </a:solidFill>
              <a:cs typeface="Arial"/>
            </a:endParaRPr>
          </a:p>
        </p:txBody>
      </p:sp>
      <p:sp>
        <p:nvSpPr>
          <p:cNvPr id="15" name="TextBox 14">
            <a:extLst>
              <a:ext uri="{FF2B5EF4-FFF2-40B4-BE49-F238E27FC236}">
                <a16:creationId xmlns:a16="http://schemas.microsoft.com/office/drawing/2014/main" id="{966CA7DE-8452-5FA1-ABAB-06D84E235C32}"/>
              </a:ext>
            </a:extLst>
          </p:cNvPr>
          <p:cNvSpPr txBox="1"/>
          <p:nvPr/>
        </p:nvSpPr>
        <p:spPr>
          <a:xfrm>
            <a:off x="1344453" y="4565319"/>
            <a:ext cx="4052888" cy="522288"/>
          </a:xfrm>
          <a:prstGeom prst="rect">
            <a:avLst/>
          </a:prstGeom>
          <a:noFill/>
        </p:spPr>
        <p:txBody>
          <a:bodyPr wrap="square" lIns="0" tIns="0" rIns="72000" bIns="0" rtlCol="0" anchor="ctr">
            <a:noAutofit/>
          </a:bodyPr>
          <a:lstStyle/>
          <a:p>
            <a:pPr rtl="0">
              <a:defRPr/>
            </a:pPr>
            <a:r>
              <a:rPr lang="en-gb" sz="1400">
                <a:solidFill>
                  <a:schemeClr val="accent2"/>
                </a:solidFill>
                <a:cs typeface="Arial"/>
              </a:rPr>
              <a:t>The following slides summarise the most important agencies in the field of civil protection </a:t>
            </a:r>
            <a:endParaRPr lang="lv-LV" sz="1400" b="0" dirty="0">
              <a:solidFill>
                <a:schemeClr val="accent2"/>
              </a:solidFill>
              <a:cs typeface="Arial"/>
            </a:endParaRPr>
          </a:p>
        </p:txBody>
      </p:sp>
      <p:cxnSp>
        <p:nvCxnSpPr>
          <p:cNvPr id="16" name="Straight Connector 15">
            <a:extLst>
              <a:ext uri="{FF2B5EF4-FFF2-40B4-BE49-F238E27FC236}">
                <a16:creationId xmlns:a16="http://schemas.microsoft.com/office/drawing/2014/main" id="{8480F7DD-C0B2-BB02-5999-0A702F81544A}"/>
              </a:ext>
            </a:extLst>
          </p:cNvPr>
          <p:cNvCxnSpPr>
            <a:cxnSpLocks/>
          </p:cNvCxnSpPr>
          <p:nvPr/>
        </p:nvCxnSpPr>
        <p:spPr>
          <a:xfrm>
            <a:off x="1344453" y="3029390"/>
            <a:ext cx="3926091" cy="0"/>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0FE49CF6-C8D1-9690-9DE7-B46E71646686}"/>
              </a:ext>
            </a:extLst>
          </p:cNvPr>
          <p:cNvCxnSpPr>
            <a:cxnSpLocks/>
          </p:cNvCxnSpPr>
          <p:nvPr/>
        </p:nvCxnSpPr>
        <p:spPr>
          <a:xfrm>
            <a:off x="1344453" y="4227245"/>
            <a:ext cx="3926091" cy="0"/>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3" name="Rectangle 42">
            <a:extLst>
              <a:ext uri="{FF2B5EF4-FFF2-40B4-BE49-F238E27FC236}">
                <a16:creationId xmlns:a16="http://schemas.microsoft.com/office/drawing/2014/main" id="{94AE0B08-F382-52D1-5F65-9ABBFC4735A4}"/>
              </a:ext>
            </a:extLst>
          </p:cNvPr>
          <p:cNvSpPr/>
          <p:nvPr/>
        </p:nvSpPr>
        <p:spPr>
          <a:xfrm>
            <a:off x="5753526" y="1641231"/>
            <a:ext cx="5991329" cy="610044"/>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540000" tIns="72000" rIns="72000" bIns="72000" rtlCol="0" anchor="ctr"/>
          <a:lstStyle/>
          <a:p>
            <a:pPr rtl="0">
              <a:defRPr/>
            </a:pPr>
            <a:r>
              <a:rPr lang="en-gb" sz="1400" b="1">
                <a:solidFill>
                  <a:schemeClr val="bg1"/>
                </a:solidFill>
                <a:cs typeface="Arial"/>
              </a:rPr>
              <a:t>The United Nations Office for the Coordination of Humanitarian Affairs (OCHA) is responsible for coordinating information across all clusters.</a:t>
            </a:r>
          </a:p>
        </p:txBody>
      </p:sp>
      <p:sp>
        <p:nvSpPr>
          <p:cNvPr id="44" name="Freeform 49">
            <a:extLst>
              <a:ext uri="{FF2B5EF4-FFF2-40B4-BE49-F238E27FC236}">
                <a16:creationId xmlns:a16="http://schemas.microsoft.com/office/drawing/2014/main" id="{C3492810-FF03-32CB-DFE1-03FFFB31B987}"/>
              </a:ext>
            </a:extLst>
          </p:cNvPr>
          <p:cNvSpPr>
            <a:spLocks noChangeAspect="1"/>
          </p:cNvSpPr>
          <p:nvPr/>
        </p:nvSpPr>
        <p:spPr bwMode="auto">
          <a:xfrm flipH="1">
            <a:off x="5840413" y="1886150"/>
            <a:ext cx="301220" cy="298250"/>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rtlCol="0" anchor="t" anchorCtr="0" compatLnSpc="1">
            <a:prstTxWarp prst="textNoShape">
              <a:avLst/>
            </a:prstTxWarp>
          </a:bodyPr>
          <a:lstStyle/>
          <a:p>
            <a:pPr rtl="0"/>
            <a:endParaRPr lang="lv-LV" sz="800" dirty="0"/>
          </a:p>
        </p:txBody>
      </p:sp>
      <p:grpSp>
        <p:nvGrpSpPr>
          <p:cNvPr id="3" name="Group 2">
            <a:extLst>
              <a:ext uri="{FF2B5EF4-FFF2-40B4-BE49-F238E27FC236}">
                <a16:creationId xmlns:a16="http://schemas.microsoft.com/office/drawing/2014/main" id="{4D771E8F-4833-F895-1767-AC48AEAD292D}"/>
              </a:ext>
            </a:extLst>
          </p:cNvPr>
          <p:cNvGrpSpPr/>
          <p:nvPr/>
        </p:nvGrpSpPr>
        <p:grpSpPr>
          <a:xfrm>
            <a:off x="6593583" y="2360048"/>
            <a:ext cx="4311215" cy="3955393"/>
            <a:chOff x="6998939" y="2482322"/>
            <a:chExt cx="4040357" cy="3706890"/>
          </a:xfrm>
        </p:grpSpPr>
        <p:grpSp>
          <p:nvGrpSpPr>
            <p:cNvPr id="49" name="Group 48">
              <a:extLst>
                <a:ext uri="{FF2B5EF4-FFF2-40B4-BE49-F238E27FC236}">
                  <a16:creationId xmlns:a16="http://schemas.microsoft.com/office/drawing/2014/main" id="{80D37D08-2DE2-5320-0F66-EAC87041E83B}"/>
                </a:ext>
              </a:extLst>
            </p:cNvPr>
            <p:cNvGrpSpPr/>
            <p:nvPr/>
          </p:nvGrpSpPr>
          <p:grpSpPr>
            <a:xfrm>
              <a:off x="6998939" y="2482322"/>
              <a:ext cx="4040357" cy="3706890"/>
              <a:chOff x="4013581" y="2250942"/>
              <a:chExt cx="4040357" cy="3706890"/>
            </a:xfrm>
          </p:grpSpPr>
          <p:sp>
            <p:nvSpPr>
              <p:cNvPr id="50" name="TextBox 127">
                <a:extLst>
                  <a:ext uri="{FF2B5EF4-FFF2-40B4-BE49-F238E27FC236}">
                    <a16:creationId xmlns:a16="http://schemas.microsoft.com/office/drawing/2014/main" id="{56DA93C9-7782-B6D2-F9E6-B2FD0A694765}"/>
                  </a:ext>
                </a:extLst>
              </p:cNvPr>
              <p:cNvSpPr txBox="1"/>
              <p:nvPr/>
            </p:nvSpPr>
            <p:spPr>
              <a:xfrm>
                <a:off x="5842344" y="2767821"/>
                <a:ext cx="206819" cy="213406"/>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spcAft>
                    <a:spcPts val="770"/>
                  </a:spcAft>
                </a:pPr>
                <a:r>
                  <a:rPr lang="en-gb" sz="898">
                    <a:solidFill>
                      <a:schemeClr val="bg1"/>
                    </a:solidFill>
                  </a:rPr>
                  <a:t>12</a:t>
                </a:r>
              </a:p>
            </p:txBody>
          </p:sp>
          <p:grpSp>
            <p:nvGrpSpPr>
              <p:cNvPr id="51" name="Group 50">
                <a:extLst>
                  <a:ext uri="{FF2B5EF4-FFF2-40B4-BE49-F238E27FC236}">
                    <a16:creationId xmlns:a16="http://schemas.microsoft.com/office/drawing/2014/main" id="{C32092B3-383A-7811-CEE3-16357A144C52}"/>
                  </a:ext>
                </a:extLst>
              </p:cNvPr>
              <p:cNvGrpSpPr/>
              <p:nvPr/>
            </p:nvGrpSpPr>
            <p:grpSpPr>
              <a:xfrm rot="900000">
                <a:off x="4761944" y="2511623"/>
                <a:ext cx="2543626" cy="2543628"/>
                <a:chOff x="8089317" y="2775923"/>
                <a:chExt cx="2543626" cy="2543628"/>
              </a:xfrm>
            </p:grpSpPr>
            <p:grpSp>
              <p:nvGrpSpPr>
                <p:cNvPr id="1039" name="Group 1038">
                  <a:extLst>
                    <a:ext uri="{FF2B5EF4-FFF2-40B4-BE49-F238E27FC236}">
                      <a16:creationId xmlns:a16="http://schemas.microsoft.com/office/drawing/2014/main" id="{2C2111AD-4C4A-7706-DF26-2FFA893A8DC6}"/>
                    </a:ext>
                  </a:extLst>
                </p:cNvPr>
                <p:cNvGrpSpPr>
                  <a:grpSpLocks noChangeAspect="1"/>
                </p:cNvGrpSpPr>
                <p:nvPr/>
              </p:nvGrpSpPr>
              <p:grpSpPr bwMode="auto">
                <a:xfrm>
                  <a:off x="8089317" y="2775923"/>
                  <a:ext cx="2543626" cy="2543628"/>
                  <a:chOff x="4953" y="3214"/>
                  <a:chExt cx="1050" cy="1050"/>
                </a:xfrm>
                <a:solidFill>
                  <a:schemeClr val="accent3"/>
                </a:solidFill>
              </p:grpSpPr>
              <p:sp>
                <p:nvSpPr>
                  <p:cNvPr id="1041" name="Freeform 103">
                    <a:extLst>
                      <a:ext uri="{FF2B5EF4-FFF2-40B4-BE49-F238E27FC236}">
                        <a16:creationId xmlns:a16="http://schemas.microsoft.com/office/drawing/2014/main" id="{48997063-B514-5EEE-AD8F-EF1C61D4E315}"/>
                      </a:ext>
                    </a:extLst>
                  </p:cNvPr>
                  <p:cNvSpPr>
                    <a:spLocks/>
                  </p:cNvSpPr>
                  <p:nvPr/>
                </p:nvSpPr>
                <p:spPr bwMode="auto">
                  <a:xfrm>
                    <a:off x="5478" y="3214"/>
                    <a:ext cx="262" cy="525"/>
                  </a:xfrm>
                  <a:custGeom>
                    <a:avLst/>
                    <a:gdLst/>
                    <a:ahLst/>
                    <a:cxnLst>
                      <a:cxn ang="0">
                        <a:pos x="700" y="188"/>
                      </a:cxn>
                      <a:cxn ang="0">
                        <a:pos x="0" y="0"/>
                      </a:cxn>
                      <a:cxn ang="0">
                        <a:pos x="0" y="1400"/>
                      </a:cxn>
                      <a:cxn ang="0">
                        <a:pos x="700" y="188"/>
                      </a:cxn>
                    </a:cxnLst>
                    <a:rect l="0" t="0" r="r" b="b"/>
                    <a:pathLst>
                      <a:path w="700" h="1400">
                        <a:moveTo>
                          <a:pt x="700" y="188"/>
                        </a:moveTo>
                        <a:cubicBezTo>
                          <a:pt x="488" y="65"/>
                          <a:pt x="246" y="0"/>
                          <a:pt x="0" y="0"/>
                        </a:cubicBezTo>
                        <a:lnTo>
                          <a:pt x="0" y="1400"/>
                        </a:lnTo>
                        <a:lnTo>
                          <a:pt x="700" y="188"/>
                        </a:lnTo>
                        <a:close/>
                      </a:path>
                    </a:pathLst>
                  </a:custGeom>
                  <a:grpFill/>
                  <a:ln w="38100">
                    <a:solidFill>
                      <a:schemeClr val="bg1"/>
                    </a:solidFill>
                    <a:prstDash val="solid"/>
                    <a:round/>
                    <a:headEnd/>
                    <a:tailEnd/>
                  </a:ln>
                </p:spPr>
                <p:txBody>
                  <a:bodyPr vert="horz" wrap="square" lIns="78191" tIns="39096" rIns="78191" bIns="39096"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898" dirty="0"/>
                  </a:p>
                </p:txBody>
              </p:sp>
              <p:sp>
                <p:nvSpPr>
                  <p:cNvPr id="1042" name="Freeform 104">
                    <a:extLst>
                      <a:ext uri="{FF2B5EF4-FFF2-40B4-BE49-F238E27FC236}">
                        <a16:creationId xmlns:a16="http://schemas.microsoft.com/office/drawing/2014/main" id="{3F76C18A-72FE-EE7D-B452-F0A8034D2A4B}"/>
                      </a:ext>
                    </a:extLst>
                  </p:cNvPr>
                  <p:cNvSpPr>
                    <a:spLocks/>
                  </p:cNvSpPr>
                  <p:nvPr/>
                </p:nvSpPr>
                <p:spPr bwMode="auto">
                  <a:xfrm>
                    <a:off x="5478" y="3284"/>
                    <a:ext cx="455" cy="455"/>
                  </a:xfrm>
                  <a:custGeom>
                    <a:avLst/>
                    <a:gdLst/>
                    <a:ahLst/>
                    <a:cxnLst>
                      <a:cxn ang="0">
                        <a:pos x="1213" y="512"/>
                      </a:cxn>
                      <a:cxn ang="0">
                        <a:pos x="700" y="0"/>
                      </a:cxn>
                      <a:cxn ang="0">
                        <a:pos x="0" y="1212"/>
                      </a:cxn>
                      <a:cxn ang="0">
                        <a:pos x="1213" y="512"/>
                      </a:cxn>
                    </a:cxnLst>
                    <a:rect l="0" t="0" r="r" b="b"/>
                    <a:pathLst>
                      <a:path w="1213" h="1212">
                        <a:moveTo>
                          <a:pt x="1213" y="512"/>
                        </a:moveTo>
                        <a:cubicBezTo>
                          <a:pt x="1090" y="300"/>
                          <a:pt x="913" y="123"/>
                          <a:pt x="700" y="0"/>
                        </a:cubicBezTo>
                        <a:lnTo>
                          <a:pt x="0" y="1212"/>
                        </a:lnTo>
                        <a:lnTo>
                          <a:pt x="1213" y="512"/>
                        </a:lnTo>
                        <a:close/>
                      </a:path>
                    </a:pathLst>
                  </a:custGeom>
                  <a:grpFill/>
                  <a:ln w="38100">
                    <a:solidFill>
                      <a:schemeClr val="bg1"/>
                    </a:solidFill>
                    <a:prstDash val="solid"/>
                    <a:round/>
                    <a:headEnd/>
                    <a:tailEnd/>
                  </a:ln>
                </p:spPr>
                <p:txBody>
                  <a:bodyPr vert="horz" wrap="square" lIns="78191" tIns="39096" rIns="78191" bIns="39096"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898" dirty="0"/>
                  </a:p>
                </p:txBody>
              </p:sp>
              <p:sp>
                <p:nvSpPr>
                  <p:cNvPr id="1043" name="Freeform 105">
                    <a:extLst>
                      <a:ext uri="{FF2B5EF4-FFF2-40B4-BE49-F238E27FC236}">
                        <a16:creationId xmlns:a16="http://schemas.microsoft.com/office/drawing/2014/main" id="{0B7F392D-8DBE-63C5-7B34-1342ED932BA5}"/>
                      </a:ext>
                    </a:extLst>
                  </p:cNvPr>
                  <p:cNvSpPr>
                    <a:spLocks/>
                  </p:cNvSpPr>
                  <p:nvPr/>
                </p:nvSpPr>
                <p:spPr bwMode="auto">
                  <a:xfrm>
                    <a:off x="5478" y="3476"/>
                    <a:ext cx="525" cy="263"/>
                  </a:xfrm>
                  <a:custGeom>
                    <a:avLst/>
                    <a:gdLst/>
                    <a:ahLst/>
                    <a:cxnLst>
                      <a:cxn ang="0">
                        <a:pos x="1400" y="700"/>
                      </a:cxn>
                      <a:cxn ang="0">
                        <a:pos x="1213" y="0"/>
                      </a:cxn>
                      <a:cxn ang="0">
                        <a:pos x="0" y="700"/>
                      </a:cxn>
                      <a:cxn ang="0">
                        <a:pos x="1400" y="700"/>
                      </a:cxn>
                    </a:cxnLst>
                    <a:rect l="0" t="0" r="r" b="b"/>
                    <a:pathLst>
                      <a:path w="1400" h="700">
                        <a:moveTo>
                          <a:pt x="1400" y="700"/>
                        </a:moveTo>
                        <a:cubicBezTo>
                          <a:pt x="1400" y="455"/>
                          <a:pt x="1336" y="213"/>
                          <a:pt x="1213" y="0"/>
                        </a:cubicBezTo>
                        <a:lnTo>
                          <a:pt x="0" y="700"/>
                        </a:lnTo>
                        <a:lnTo>
                          <a:pt x="1400" y="700"/>
                        </a:lnTo>
                        <a:close/>
                      </a:path>
                    </a:pathLst>
                  </a:custGeom>
                  <a:grpFill/>
                  <a:ln w="38100">
                    <a:solidFill>
                      <a:schemeClr val="bg1"/>
                    </a:solidFill>
                    <a:prstDash val="solid"/>
                    <a:round/>
                    <a:headEnd/>
                    <a:tailEnd/>
                  </a:ln>
                </p:spPr>
                <p:txBody>
                  <a:bodyPr vert="horz" wrap="square" lIns="78191" tIns="39096" rIns="78191" bIns="39096"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898" dirty="0"/>
                  </a:p>
                </p:txBody>
              </p:sp>
              <p:sp>
                <p:nvSpPr>
                  <p:cNvPr id="1044" name="Freeform 106">
                    <a:extLst>
                      <a:ext uri="{FF2B5EF4-FFF2-40B4-BE49-F238E27FC236}">
                        <a16:creationId xmlns:a16="http://schemas.microsoft.com/office/drawing/2014/main" id="{486D9884-208F-E96C-F6F6-38CDA0644164}"/>
                      </a:ext>
                    </a:extLst>
                  </p:cNvPr>
                  <p:cNvSpPr>
                    <a:spLocks/>
                  </p:cNvSpPr>
                  <p:nvPr/>
                </p:nvSpPr>
                <p:spPr bwMode="auto">
                  <a:xfrm>
                    <a:off x="5478" y="3739"/>
                    <a:ext cx="525" cy="262"/>
                  </a:xfrm>
                  <a:custGeom>
                    <a:avLst/>
                    <a:gdLst/>
                    <a:ahLst/>
                    <a:cxnLst>
                      <a:cxn ang="0">
                        <a:pos x="1213" y="700"/>
                      </a:cxn>
                      <a:cxn ang="0">
                        <a:pos x="1400" y="0"/>
                      </a:cxn>
                      <a:cxn ang="0">
                        <a:pos x="0" y="0"/>
                      </a:cxn>
                      <a:cxn ang="0">
                        <a:pos x="1213" y="700"/>
                      </a:cxn>
                    </a:cxnLst>
                    <a:rect l="0" t="0" r="r" b="b"/>
                    <a:pathLst>
                      <a:path w="1400" h="700">
                        <a:moveTo>
                          <a:pt x="1213" y="700"/>
                        </a:moveTo>
                        <a:cubicBezTo>
                          <a:pt x="1336" y="488"/>
                          <a:pt x="1400" y="246"/>
                          <a:pt x="1400" y="0"/>
                        </a:cubicBezTo>
                        <a:lnTo>
                          <a:pt x="0" y="0"/>
                        </a:lnTo>
                        <a:lnTo>
                          <a:pt x="1213" y="700"/>
                        </a:lnTo>
                        <a:close/>
                      </a:path>
                    </a:pathLst>
                  </a:custGeom>
                  <a:grpFill/>
                  <a:ln w="38100">
                    <a:solidFill>
                      <a:schemeClr val="bg1"/>
                    </a:solidFill>
                    <a:prstDash val="solid"/>
                    <a:round/>
                    <a:headEnd/>
                    <a:tailEnd/>
                  </a:ln>
                </p:spPr>
                <p:txBody>
                  <a:bodyPr vert="horz" wrap="square" lIns="78191" tIns="39096" rIns="78191" bIns="39096"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898" dirty="0"/>
                  </a:p>
                </p:txBody>
              </p:sp>
              <p:sp>
                <p:nvSpPr>
                  <p:cNvPr id="1045" name="Freeform 107">
                    <a:extLst>
                      <a:ext uri="{FF2B5EF4-FFF2-40B4-BE49-F238E27FC236}">
                        <a16:creationId xmlns:a16="http://schemas.microsoft.com/office/drawing/2014/main" id="{3D1F9F2D-0E5D-EF72-2F36-7916B1177552}"/>
                      </a:ext>
                    </a:extLst>
                  </p:cNvPr>
                  <p:cNvSpPr>
                    <a:spLocks/>
                  </p:cNvSpPr>
                  <p:nvPr/>
                </p:nvSpPr>
                <p:spPr bwMode="auto">
                  <a:xfrm>
                    <a:off x="5478" y="3739"/>
                    <a:ext cx="455" cy="455"/>
                  </a:xfrm>
                  <a:custGeom>
                    <a:avLst/>
                    <a:gdLst/>
                    <a:ahLst/>
                    <a:cxnLst>
                      <a:cxn ang="0">
                        <a:pos x="700" y="1213"/>
                      </a:cxn>
                      <a:cxn ang="0">
                        <a:pos x="1213" y="700"/>
                      </a:cxn>
                      <a:cxn ang="0">
                        <a:pos x="0" y="0"/>
                      </a:cxn>
                      <a:cxn ang="0">
                        <a:pos x="700" y="1213"/>
                      </a:cxn>
                    </a:cxnLst>
                    <a:rect l="0" t="0" r="r" b="b"/>
                    <a:pathLst>
                      <a:path w="1213" h="1213">
                        <a:moveTo>
                          <a:pt x="700" y="1213"/>
                        </a:moveTo>
                        <a:cubicBezTo>
                          <a:pt x="913" y="1090"/>
                          <a:pt x="1090" y="913"/>
                          <a:pt x="1213" y="700"/>
                        </a:cubicBezTo>
                        <a:lnTo>
                          <a:pt x="0" y="0"/>
                        </a:lnTo>
                        <a:lnTo>
                          <a:pt x="700" y="1213"/>
                        </a:lnTo>
                        <a:close/>
                      </a:path>
                    </a:pathLst>
                  </a:custGeom>
                  <a:grpFill/>
                  <a:ln w="38100">
                    <a:solidFill>
                      <a:schemeClr val="bg1"/>
                    </a:solidFill>
                    <a:prstDash val="solid"/>
                    <a:round/>
                    <a:headEnd/>
                    <a:tailEnd/>
                  </a:ln>
                </p:spPr>
                <p:txBody>
                  <a:bodyPr vert="horz" wrap="square" lIns="78191" tIns="39096" rIns="78191" bIns="39096"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898" dirty="0"/>
                  </a:p>
                </p:txBody>
              </p:sp>
              <p:sp>
                <p:nvSpPr>
                  <p:cNvPr id="1046" name="Freeform 108">
                    <a:extLst>
                      <a:ext uri="{FF2B5EF4-FFF2-40B4-BE49-F238E27FC236}">
                        <a16:creationId xmlns:a16="http://schemas.microsoft.com/office/drawing/2014/main" id="{C3369D8A-D7D7-8F0C-C46A-3060839131F4}"/>
                      </a:ext>
                    </a:extLst>
                  </p:cNvPr>
                  <p:cNvSpPr>
                    <a:spLocks/>
                  </p:cNvSpPr>
                  <p:nvPr/>
                </p:nvSpPr>
                <p:spPr bwMode="auto">
                  <a:xfrm>
                    <a:off x="5478" y="3739"/>
                    <a:ext cx="262" cy="525"/>
                  </a:xfrm>
                  <a:custGeom>
                    <a:avLst/>
                    <a:gdLst/>
                    <a:ahLst/>
                    <a:cxnLst>
                      <a:cxn ang="0">
                        <a:pos x="0" y="1400"/>
                      </a:cxn>
                      <a:cxn ang="0">
                        <a:pos x="700" y="1213"/>
                      </a:cxn>
                      <a:cxn ang="0">
                        <a:pos x="0" y="0"/>
                      </a:cxn>
                      <a:cxn ang="0">
                        <a:pos x="0" y="1400"/>
                      </a:cxn>
                    </a:cxnLst>
                    <a:rect l="0" t="0" r="r" b="b"/>
                    <a:pathLst>
                      <a:path w="700" h="1400">
                        <a:moveTo>
                          <a:pt x="0" y="1400"/>
                        </a:moveTo>
                        <a:cubicBezTo>
                          <a:pt x="246" y="1400"/>
                          <a:pt x="488" y="1336"/>
                          <a:pt x="700" y="1213"/>
                        </a:cubicBezTo>
                        <a:lnTo>
                          <a:pt x="0" y="0"/>
                        </a:lnTo>
                        <a:lnTo>
                          <a:pt x="0" y="1400"/>
                        </a:lnTo>
                        <a:close/>
                      </a:path>
                    </a:pathLst>
                  </a:custGeom>
                  <a:solidFill>
                    <a:schemeClr val="bg1"/>
                  </a:solidFill>
                  <a:ln w="38100">
                    <a:solidFill>
                      <a:schemeClr val="bg1"/>
                    </a:solidFill>
                    <a:prstDash val="solid"/>
                    <a:round/>
                    <a:headEnd/>
                    <a:tailEnd/>
                  </a:ln>
                </p:spPr>
                <p:txBody>
                  <a:bodyPr vert="horz" wrap="square" lIns="78191" tIns="39096" rIns="78191" bIns="39096"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898" dirty="0"/>
                  </a:p>
                </p:txBody>
              </p:sp>
              <p:sp>
                <p:nvSpPr>
                  <p:cNvPr id="1047" name="Freeform 109">
                    <a:extLst>
                      <a:ext uri="{FF2B5EF4-FFF2-40B4-BE49-F238E27FC236}">
                        <a16:creationId xmlns:a16="http://schemas.microsoft.com/office/drawing/2014/main" id="{28A6A983-6533-C152-0A60-DC2D9EB7A5E1}"/>
                      </a:ext>
                    </a:extLst>
                  </p:cNvPr>
                  <p:cNvSpPr>
                    <a:spLocks/>
                  </p:cNvSpPr>
                  <p:nvPr/>
                </p:nvSpPr>
                <p:spPr bwMode="auto">
                  <a:xfrm>
                    <a:off x="5215" y="3739"/>
                    <a:ext cx="263" cy="525"/>
                  </a:xfrm>
                  <a:custGeom>
                    <a:avLst/>
                    <a:gdLst/>
                    <a:ahLst/>
                    <a:cxnLst>
                      <a:cxn ang="0">
                        <a:pos x="0" y="1213"/>
                      </a:cxn>
                      <a:cxn ang="0">
                        <a:pos x="700" y="1400"/>
                      </a:cxn>
                      <a:cxn ang="0">
                        <a:pos x="700" y="0"/>
                      </a:cxn>
                      <a:cxn ang="0">
                        <a:pos x="0" y="1213"/>
                      </a:cxn>
                    </a:cxnLst>
                    <a:rect l="0" t="0" r="r" b="b"/>
                    <a:pathLst>
                      <a:path w="700" h="1400">
                        <a:moveTo>
                          <a:pt x="0" y="1213"/>
                        </a:moveTo>
                        <a:cubicBezTo>
                          <a:pt x="213" y="1336"/>
                          <a:pt x="455" y="1400"/>
                          <a:pt x="700" y="1400"/>
                        </a:cubicBezTo>
                        <a:lnTo>
                          <a:pt x="700" y="0"/>
                        </a:lnTo>
                        <a:lnTo>
                          <a:pt x="0" y="1213"/>
                        </a:lnTo>
                        <a:close/>
                      </a:path>
                    </a:pathLst>
                  </a:custGeom>
                  <a:grpFill/>
                  <a:ln w="38100">
                    <a:solidFill>
                      <a:schemeClr val="bg1"/>
                    </a:solidFill>
                    <a:prstDash val="solid"/>
                    <a:round/>
                    <a:headEnd/>
                    <a:tailEnd/>
                  </a:ln>
                </p:spPr>
                <p:txBody>
                  <a:bodyPr vert="horz" wrap="square" lIns="78191" tIns="39096" rIns="78191" bIns="39096"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898" dirty="0"/>
                  </a:p>
                </p:txBody>
              </p:sp>
              <p:sp>
                <p:nvSpPr>
                  <p:cNvPr id="1048" name="Freeform 110">
                    <a:extLst>
                      <a:ext uri="{FF2B5EF4-FFF2-40B4-BE49-F238E27FC236}">
                        <a16:creationId xmlns:a16="http://schemas.microsoft.com/office/drawing/2014/main" id="{C5158F55-8E43-9FD5-6A53-D80AB8F48045}"/>
                      </a:ext>
                    </a:extLst>
                  </p:cNvPr>
                  <p:cNvSpPr>
                    <a:spLocks/>
                  </p:cNvSpPr>
                  <p:nvPr/>
                </p:nvSpPr>
                <p:spPr bwMode="auto">
                  <a:xfrm>
                    <a:off x="5023" y="3739"/>
                    <a:ext cx="455" cy="455"/>
                  </a:xfrm>
                  <a:custGeom>
                    <a:avLst/>
                    <a:gdLst/>
                    <a:ahLst/>
                    <a:cxnLst>
                      <a:cxn ang="0">
                        <a:pos x="0" y="700"/>
                      </a:cxn>
                      <a:cxn ang="0">
                        <a:pos x="512" y="1213"/>
                      </a:cxn>
                      <a:cxn ang="0">
                        <a:pos x="1212" y="0"/>
                      </a:cxn>
                      <a:cxn ang="0">
                        <a:pos x="0" y="700"/>
                      </a:cxn>
                    </a:cxnLst>
                    <a:rect l="0" t="0" r="r" b="b"/>
                    <a:pathLst>
                      <a:path w="1212" h="1213">
                        <a:moveTo>
                          <a:pt x="0" y="700"/>
                        </a:moveTo>
                        <a:cubicBezTo>
                          <a:pt x="123" y="913"/>
                          <a:pt x="300" y="1090"/>
                          <a:pt x="512" y="1213"/>
                        </a:cubicBezTo>
                        <a:lnTo>
                          <a:pt x="1212" y="0"/>
                        </a:lnTo>
                        <a:lnTo>
                          <a:pt x="0" y="700"/>
                        </a:lnTo>
                        <a:close/>
                      </a:path>
                    </a:pathLst>
                  </a:custGeom>
                  <a:grpFill/>
                  <a:ln w="38100">
                    <a:solidFill>
                      <a:schemeClr val="bg1"/>
                    </a:solidFill>
                    <a:prstDash val="solid"/>
                    <a:round/>
                    <a:headEnd/>
                    <a:tailEnd/>
                  </a:ln>
                </p:spPr>
                <p:txBody>
                  <a:bodyPr vert="horz" wrap="square" lIns="78191" tIns="39096" rIns="78191" bIns="39096"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898" dirty="0"/>
                  </a:p>
                </p:txBody>
              </p:sp>
              <p:sp>
                <p:nvSpPr>
                  <p:cNvPr id="1049" name="Freeform 111">
                    <a:extLst>
                      <a:ext uri="{FF2B5EF4-FFF2-40B4-BE49-F238E27FC236}">
                        <a16:creationId xmlns:a16="http://schemas.microsoft.com/office/drawing/2014/main" id="{A3D6D966-BCE3-B3E4-896A-090B05BA32B3}"/>
                      </a:ext>
                    </a:extLst>
                  </p:cNvPr>
                  <p:cNvSpPr>
                    <a:spLocks/>
                  </p:cNvSpPr>
                  <p:nvPr/>
                </p:nvSpPr>
                <p:spPr bwMode="auto">
                  <a:xfrm>
                    <a:off x="4953" y="3739"/>
                    <a:ext cx="525" cy="262"/>
                  </a:xfrm>
                  <a:custGeom>
                    <a:avLst/>
                    <a:gdLst/>
                    <a:ahLst/>
                    <a:cxnLst>
                      <a:cxn ang="0">
                        <a:pos x="0" y="0"/>
                      </a:cxn>
                      <a:cxn ang="0">
                        <a:pos x="188" y="700"/>
                      </a:cxn>
                      <a:cxn ang="0">
                        <a:pos x="1400" y="0"/>
                      </a:cxn>
                      <a:cxn ang="0">
                        <a:pos x="0" y="0"/>
                      </a:cxn>
                    </a:cxnLst>
                    <a:rect l="0" t="0" r="r" b="b"/>
                    <a:pathLst>
                      <a:path w="1400" h="700">
                        <a:moveTo>
                          <a:pt x="0" y="0"/>
                        </a:moveTo>
                        <a:cubicBezTo>
                          <a:pt x="0" y="246"/>
                          <a:pt x="65" y="488"/>
                          <a:pt x="188" y="700"/>
                        </a:cubicBezTo>
                        <a:lnTo>
                          <a:pt x="1400" y="0"/>
                        </a:lnTo>
                        <a:lnTo>
                          <a:pt x="0" y="0"/>
                        </a:lnTo>
                        <a:close/>
                      </a:path>
                    </a:pathLst>
                  </a:custGeom>
                  <a:grpFill/>
                  <a:ln w="38100">
                    <a:solidFill>
                      <a:schemeClr val="bg1"/>
                    </a:solidFill>
                    <a:prstDash val="solid"/>
                    <a:round/>
                    <a:headEnd/>
                    <a:tailEnd/>
                  </a:ln>
                </p:spPr>
                <p:txBody>
                  <a:bodyPr vert="horz" wrap="square" lIns="78191" tIns="39096" rIns="78191" bIns="39096"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898" dirty="0"/>
                  </a:p>
                </p:txBody>
              </p:sp>
              <p:sp>
                <p:nvSpPr>
                  <p:cNvPr id="1050" name="Freeform 112">
                    <a:extLst>
                      <a:ext uri="{FF2B5EF4-FFF2-40B4-BE49-F238E27FC236}">
                        <a16:creationId xmlns:a16="http://schemas.microsoft.com/office/drawing/2014/main" id="{9AA3C6C2-BB30-637F-569C-0BFBBD871173}"/>
                      </a:ext>
                    </a:extLst>
                  </p:cNvPr>
                  <p:cNvSpPr>
                    <a:spLocks/>
                  </p:cNvSpPr>
                  <p:nvPr/>
                </p:nvSpPr>
                <p:spPr bwMode="auto">
                  <a:xfrm>
                    <a:off x="4953" y="3476"/>
                    <a:ext cx="525" cy="263"/>
                  </a:xfrm>
                  <a:custGeom>
                    <a:avLst/>
                    <a:gdLst/>
                    <a:ahLst/>
                    <a:cxnLst>
                      <a:cxn ang="0">
                        <a:pos x="188" y="0"/>
                      </a:cxn>
                      <a:cxn ang="0">
                        <a:pos x="0" y="700"/>
                      </a:cxn>
                      <a:cxn ang="0">
                        <a:pos x="1400" y="700"/>
                      </a:cxn>
                      <a:cxn ang="0">
                        <a:pos x="188" y="0"/>
                      </a:cxn>
                    </a:cxnLst>
                    <a:rect l="0" t="0" r="r" b="b"/>
                    <a:pathLst>
                      <a:path w="1400" h="700">
                        <a:moveTo>
                          <a:pt x="188" y="0"/>
                        </a:moveTo>
                        <a:cubicBezTo>
                          <a:pt x="65" y="213"/>
                          <a:pt x="0" y="455"/>
                          <a:pt x="0" y="700"/>
                        </a:cubicBezTo>
                        <a:lnTo>
                          <a:pt x="1400" y="700"/>
                        </a:lnTo>
                        <a:lnTo>
                          <a:pt x="188" y="0"/>
                        </a:lnTo>
                        <a:close/>
                      </a:path>
                    </a:pathLst>
                  </a:custGeom>
                  <a:grpFill/>
                  <a:ln w="38100">
                    <a:solidFill>
                      <a:schemeClr val="bg1"/>
                    </a:solidFill>
                    <a:prstDash val="solid"/>
                    <a:round/>
                    <a:headEnd/>
                    <a:tailEnd/>
                  </a:ln>
                </p:spPr>
                <p:txBody>
                  <a:bodyPr vert="horz" wrap="square" lIns="78191" tIns="39096" rIns="78191" bIns="39096"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898" dirty="0"/>
                  </a:p>
                </p:txBody>
              </p:sp>
              <p:sp>
                <p:nvSpPr>
                  <p:cNvPr id="1051" name="Freeform 113">
                    <a:extLst>
                      <a:ext uri="{FF2B5EF4-FFF2-40B4-BE49-F238E27FC236}">
                        <a16:creationId xmlns:a16="http://schemas.microsoft.com/office/drawing/2014/main" id="{7D598E48-A83D-285B-649C-DBE8277A2322}"/>
                      </a:ext>
                    </a:extLst>
                  </p:cNvPr>
                  <p:cNvSpPr>
                    <a:spLocks/>
                  </p:cNvSpPr>
                  <p:nvPr/>
                </p:nvSpPr>
                <p:spPr bwMode="auto">
                  <a:xfrm>
                    <a:off x="5023" y="3284"/>
                    <a:ext cx="455" cy="455"/>
                  </a:xfrm>
                  <a:custGeom>
                    <a:avLst/>
                    <a:gdLst/>
                    <a:ahLst/>
                    <a:cxnLst>
                      <a:cxn ang="0">
                        <a:pos x="512" y="0"/>
                      </a:cxn>
                      <a:cxn ang="0">
                        <a:pos x="0" y="512"/>
                      </a:cxn>
                      <a:cxn ang="0">
                        <a:pos x="1212" y="1212"/>
                      </a:cxn>
                      <a:cxn ang="0">
                        <a:pos x="512" y="0"/>
                      </a:cxn>
                    </a:cxnLst>
                    <a:rect l="0" t="0" r="r" b="b"/>
                    <a:pathLst>
                      <a:path w="1212" h="1212">
                        <a:moveTo>
                          <a:pt x="512" y="0"/>
                        </a:moveTo>
                        <a:cubicBezTo>
                          <a:pt x="300" y="123"/>
                          <a:pt x="123" y="300"/>
                          <a:pt x="0" y="512"/>
                        </a:cubicBezTo>
                        <a:lnTo>
                          <a:pt x="1212" y="1212"/>
                        </a:lnTo>
                        <a:lnTo>
                          <a:pt x="512" y="0"/>
                        </a:lnTo>
                        <a:close/>
                      </a:path>
                    </a:pathLst>
                  </a:custGeom>
                  <a:grpFill/>
                  <a:ln w="38100">
                    <a:solidFill>
                      <a:schemeClr val="bg1"/>
                    </a:solidFill>
                    <a:prstDash val="solid"/>
                    <a:round/>
                    <a:headEnd/>
                    <a:tailEnd/>
                  </a:ln>
                </p:spPr>
                <p:txBody>
                  <a:bodyPr vert="horz" wrap="square" lIns="78191" tIns="39096" rIns="78191" bIns="39096"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898" dirty="0"/>
                  </a:p>
                </p:txBody>
              </p:sp>
              <p:sp>
                <p:nvSpPr>
                  <p:cNvPr id="1052" name="Freeform 114">
                    <a:extLst>
                      <a:ext uri="{FF2B5EF4-FFF2-40B4-BE49-F238E27FC236}">
                        <a16:creationId xmlns:a16="http://schemas.microsoft.com/office/drawing/2014/main" id="{A9F437C9-02B4-F2DD-0D96-ADD1D9927F59}"/>
                      </a:ext>
                    </a:extLst>
                  </p:cNvPr>
                  <p:cNvSpPr>
                    <a:spLocks/>
                  </p:cNvSpPr>
                  <p:nvPr/>
                </p:nvSpPr>
                <p:spPr bwMode="auto">
                  <a:xfrm>
                    <a:off x="5215" y="3214"/>
                    <a:ext cx="263" cy="525"/>
                  </a:xfrm>
                  <a:custGeom>
                    <a:avLst/>
                    <a:gdLst/>
                    <a:ahLst/>
                    <a:cxnLst>
                      <a:cxn ang="0">
                        <a:pos x="700" y="0"/>
                      </a:cxn>
                      <a:cxn ang="0">
                        <a:pos x="0" y="188"/>
                      </a:cxn>
                      <a:cxn ang="0">
                        <a:pos x="700" y="1400"/>
                      </a:cxn>
                      <a:cxn ang="0">
                        <a:pos x="700" y="0"/>
                      </a:cxn>
                    </a:cxnLst>
                    <a:rect l="0" t="0" r="r" b="b"/>
                    <a:pathLst>
                      <a:path w="700" h="1400">
                        <a:moveTo>
                          <a:pt x="700" y="0"/>
                        </a:moveTo>
                        <a:cubicBezTo>
                          <a:pt x="455" y="0"/>
                          <a:pt x="213" y="65"/>
                          <a:pt x="0" y="188"/>
                        </a:cubicBezTo>
                        <a:lnTo>
                          <a:pt x="700" y="1400"/>
                        </a:lnTo>
                        <a:lnTo>
                          <a:pt x="700" y="0"/>
                        </a:lnTo>
                        <a:close/>
                      </a:path>
                    </a:pathLst>
                  </a:custGeom>
                  <a:grpFill/>
                  <a:ln w="38100">
                    <a:solidFill>
                      <a:schemeClr val="bg1"/>
                    </a:solidFill>
                    <a:prstDash val="solid"/>
                    <a:round/>
                    <a:headEnd/>
                    <a:tailEnd/>
                  </a:ln>
                </p:spPr>
                <p:txBody>
                  <a:bodyPr vert="horz" wrap="square" lIns="78191" tIns="39096" rIns="78191" bIns="39096"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sz="898" dirty="0"/>
                  </a:p>
                </p:txBody>
              </p:sp>
            </p:grpSp>
            <p:sp>
              <p:nvSpPr>
                <p:cNvPr id="1040" name="Oval 1039">
                  <a:extLst>
                    <a:ext uri="{FF2B5EF4-FFF2-40B4-BE49-F238E27FC236}">
                      <a16:creationId xmlns:a16="http://schemas.microsoft.com/office/drawing/2014/main" id="{2229384E-14EA-1208-3CE8-F40A1FE3DAA6}"/>
                    </a:ext>
                  </a:extLst>
                </p:cNvPr>
                <p:cNvSpPr/>
                <p:nvPr/>
              </p:nvSpPr>
              <p:spPr>
                <a:xfrm>
                  <a:off x="8856306" y="3542908"/>
                  <a:ext cx="1009650" cy="1009650"/>
                </a:xfrm>
                <a:prstGeom prst="ellipse">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grpSp>
          <p:grpSp>
            <p:nvGrpSpPr>
              <p:cNvPr id="52" name="Group 51">
                <a:extLst>
                  <a:ext uri="{FF2B5EF4-FFF2-40B4-BE49-F238E27FC236}">
                    <a16:creationId xmlns:a16="http://schemas.microsoft.com/office/drawing/2014/main" id="{26FF9C2F-0F80-0161-ECA5-CD82BE67DC0A}"/>
                  </a:ext>
                </a:extLst>
              </p:cNvPr>
              <p:cNvGrpSpPr/>
              <p:nvPr/>
            </p:nvGrpSpPr>
            <p:grpSpPr>
              <a:xfrm>
                <a:off x="4013581" y="3225232"/>
                <a:ext cx="4040357" cy="2732600"/>
                <a:chOff x="4013581" y="3225232"/>
                <a:chExt cx="4040357" cy="2732600"/>
              </a:xfrm>
              <a:solidFill>
                <a:schemeClr val="accent5"/>
              </a:solidFill>
            </p:grpSpPr>
            <p:sp>
              <p:nvSpPr>
                <p:cNvPr id="1032" name="Arrow: Chevron 1030">
                  <a:extLst>
                    <a:ext uri="{FF2B5EF4-FFF2-40B4-BE49-F238E27FC236}">
                      <a16:creationId xmlns:a16="http://schemas.microsoft.com/office/drawing/2014/main" id="{9EF276E0-0806-8327-2265-97C6B1654991}"/>
                    </a:ext>
                  </a:extLst>
                </p:cNvPr>
                <p:cNvSpPr/>
                <p:nvPr/>
              </p:nvSpPr>
              <p:spPr>
                <a:xfrm rot="6300000">
                  <a:off x="3679720" y="3576744"/>
                  <a:ext cx="1081117" cy="413396"/>
                </a:xfrm>
                <a:custGeom>
                  <a:avLst/>
                  <a:gdLst>
                    <a:gd name="connsiteX0" fmla="*/ 0 w 1059143"/>
                    <a:gd name="connsiteY0" fmla="*/ 0 h 254002"/>
                    <a:gd name="connsiteX1" fmla="*/ 932142 w 1059143"/>
                    <a:gd name="connsiteY1" fmla="*/ 0 h 254002"/>
                    <a:gd name="connsiteX2" fmla="*/ 1059143 w 1059143"/>
                    <a:gd name="connsiteY2" fmla="*/ 127001 h 254002"/>
                    <a:gd name="connsiteX3" fmla="*/ 932142 w 1059143"/>
                    <a:gd name="connsiteY3" fmla="*/ 254002 h 254002"/>
                    <a:gd name="connsiteX4" fmla="*/ 0 w 1059143"/>
                    <a:gd name="connsiteY4" fmla="*/ 254002 h 254002"/>
                    <a:gd name="connsiteX5" fmla="*/ 127001 w 1059143"/>
                    <a:gd name="connsiteY5" fmla="*/ 127001 h 254002"/>
                    <a:gd name="connsiteX6" fmla="*/ 0 w 1059143"/>
                    <a:gd name="connsiteY6" fmla="*/ 0 h 254002"/>
                    <a:gd name="connsiteX0" fmla="*/ 0 w 1081117"/>
                    <a:gd name="connsiteY0" fmla="*/ 105033 h 359035"/>
                    <a:gd name="connsiteX1" fmla="*/ 932142 w 1081117"/>
                    <a:gd name="connsiteY1" fmla="*/ 105033 h 359035"/>
                    <a:gd name="connsiteX2" fmla="*/ 1081117 w 1081117"/>
                    <a:gd name="connsiteY2" fmla="*/ 0 h 359035"/>
                    <a:gd name="connsiteX3" fmla="*/ 932142 w 1081117"/>
                    <a:gd name="connsiteY3" fmla="*/ 359035 h 359035"/>
                    <a:gd name="connsiteX4" fmla="*/ 0 w 1081117"/>
                    <a:gd name="connsiteY4" fmla="*/ 359035 h 359035"/>
                    <a:gd name="connsiteX5" fmla="*/ 127001 w 1081117"/>
                    <a:gd name="connsiteY5" fmla="*/ 232034 h 359035"/>
                    <a:gd name="connsiteX6" fmla="*/ 0 w 1081117"/>
                    <a:gd name="connsiteY6" fmla="*/ 105033 h 359035"/>
                    <a:gd name="connsiteX0" fmla="*/ 0 w 1081117"/>
                    <a:gd name="connsiteY0" fmla="*/ 159394 h 413396"/>
                    <a:gd name="connsiteX1" fmla="*/ 907512 w 1081117"/>
                    <a:gd name="connsiteY1" fmla="*/ 0 h 413396"/>
                    <a:gd name="connsiteX2" fmla="*/ 1081117 w 1081117"/>
                    <a:gd name="connsiteY2" fmla="*/ 54361 h 413396"/>
                    <a:gd name="connsiteX3" fmla="*/ 932142 w 1081117"/>
                    <a:gd name="connsiteY3" fmla="*/ 413396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0 w 1081117"/>
                    <a:gd name="connsiteY6" fmla="*/ 159394 h 41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1117" h="413396">
                      <a:moveTo>
                        <a:pt x="0" y="159394"/>
                      </a:moveTo>
                      <a:cubicBezTo>
                        <a:pt x="70849" y="161761"/>
                        <a:pt x="315751" y="255544"/>
                        <a:pt x="907512" y="0"/>
                      </a:cubicBezTo>
                      <a:lnTo>
                        <a:pt x="1081117" y="54361"/>
                      </a:lnTo>
                      <a:lnTo>
                        <a:pt x="1024842" y="201198"/>
                      </a:lnTo>
                      <a:cubicBezTo>
                        <a:pt x="442029" y="469685"/>
                        <a:pt x="199337" y="400508"/>
                        <a:pt x="0" y="413396"/>
                      </a:cubicBezTo>
                      <a:lnTo>
                        <a:pt x="117911" y="295405"/>
                      </a:lnTo>
                      <a:lnTo>
                        <a:pt x="0" y="159394"/>
                      </a:lnTo>
                      <a:close/>
                    </a:path>
                  </a:pathLst>
                </a:custGeom>
                <a:solidFill>
                  <a:schemeClr val="bg1">
                    <a:lumMod val="8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dirty="0">
                    <a:solidFill>
                      <a:schemeClr val="tx1"/>
                    </a:solidFill>
                  </a:endParaRPr>
                </a:p>
              </p:txBody>
            </p:sp>
            <p:sp>
              <p:nvSpPr>
                <p:cNvPr id="1033" name="Arrow: Chevron 1030">
                  <a:extLst>
                    <a:ext uri="{FF2B5EF4-FFF2-40B4-BE49-F238E27FC236}">
                      <a16:creationId xmlns:a16="http://schemas.microsoft.com/office/drawing/2014/main" id="{2072390A-C18E-B52C-D468-AE5769979278}"/>
                    </a:ext>
                  </a:extLst>
                </p:cNvPr>
                <p:cNvSpPr/>
                <p:nvPr/>
              </p:nvSpPr>
              <p:spPr>
                <a:xfrm rot="4324565">
                  <a:off x="3960281" y="4530723"/>
                  <a:ext cx="938032" cy="368163"/>
                </a:xfrm>
                <a:custGeom>
                  <a:avLst/>
                  <a:gdLst>
                    <a:gd name="connsiteX0" fmla="*/ 0 w 1059143"/>
                    <a:gd name="connsiteY0" fmla="*/ 0 h 254002"/>
                    <a:gd name="connsiteX1" fmla="*/ 932142 w 1059143"/>
                    <a:gd name="connsiteY1" fmla="*/ 0 h 254002"/>
                    <a:gd name="connsiteX2" fmla="*/ 1059143 w 1059143"/>
                    <a:gd name="connsiteY2" fmla="*/ 127001 h 254002"/>
                    <a:gd name="connsiteX3" fmla="*/ 932142 w 1059143"/>
                    <a:gd name="connsiteY3" fmla="*/ 254002 h 254002"/>
                    <a:gd name="connsiteX4" fmla="*/ 0 w 1059143"/>
                    <a:gd name="connsiteY4" fmla="*/ 254002 h 254002"/>
                    <a:gd name="connsiteX5" fmla="*/ 127001 w 1059143"/>
                    <a:gd name="connsiteY5" fmla="*/ 127001 h 254002"/>
                    <a:gd name="connsiteX6" fmla="*/ 0 w 1059143"/>
                    <a:gd name="connsiteY6" fmla="*/ 0 h 254002"/>
                    <a:gd name="connsiteX0" fmla="*/ 0 w 1081117"/>
                    <a:gd name="connsiteY0" fmla="*/ 105033 h 359035"/>
                    <a:gd name="connsiteX1" fmla="*/ 932142 w 1081117"/>
                    <a:gd name="connsiteY1" fmla="*/ 105033 h 359035"/>
                    <a:gd name="connsiteX2" fmla="*/ 1081117 w 1081117"/>
                    <a:gd name="connsiteY2" fmla="*/ 0 h 359035"/>
                    <a:gd name="connsiteX3" fmla="*/ 932142 w 1081117"/>
                    <a:gd name="connsiteY3" fmla="*/ 359035 h 359035"/>
                    <a:gd name="connsiteX4" fmla="*/ 0 w 1081117"/>
                    <a:gd name="connsiteY4" fmla="*/ 359035 h 359035"/>
                    <a:gd name="connsiteX5" fmla="*/ 127001 w 1081117"/>
                    <a:gd name="connsiteY5" fmla="*/ 232034 h 359035"/>
                    <a:gd name="connsiteX6" fmla="*/ 0 w 1081117"/>
                    <a:gd name="connsiteY6" fmla="*/ 105033 h 359035"/>
                    <a:gd name="connsiteX0" fmla="*/ 0 w 1081117"/>
                    <a:gd name="connsiteY0" fmla="*/ 159394 h 413396"/>
                    <a:gd name="connsiteX1" fmla="*/ 907512 w 1081117"/>
                    <a:gd name="connsiteY1" fmla="*/ 0 h 413396"/>
                    <a:gd name="connsiteX2" fmla="*/ 1081117 w 1081117"/>
                    <a:gd name="connsiteY2" fmla="*/ 54361 h 413396"/>
                    <a:gd name="connsiteX3" fmla="*/ 932142 w 1081117"/>
                    <a:gd name="connsiteY3" fmla="*/ 413396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0 w 1081117"/>
                    <a:gd name="connsiteY6" fmla="*/ 159394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1067 w 1081117"/>
                    <a:gd name="connsiteY6" fmla="*/ 166413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07382 w 1081117"/>
                    <a:gd name="connsiteY5" fmla="*/ 297006 h 413396"/>
                    <a:gd name="connsiteX6" fmla="*/ 1067 w 1081117"/>
                    <a:gd name="connsiteY6" fmla="*/ 166413 h 413396"/>
                    <a:gd name="connsiteX0" fmla="*/ 9153 w 1089203"/>
                    <a:gd name="connsiteY0" fmla="*/ 166413 h 407975"/>
                    <a:gd name="connsiteX1" fmla="*/ 915598 w 1089203"/>
                    <a:gd name="connsiteY1" fmla="*/ 0 h 407975"/>
                    <a:gd name="connsiteX2" fmla="*/ 1089203 w 1089203"/>
                    <a:gd name="connsiteY2" fmla="*/ 54361 h 407975"/>
                    <a:gd name="connsiteX3" fmla="*/ 1032928 w 1089203"/>
                    <a:gd name="connsiteY3" fmla="*/ 201198 h 407975"/>
                    <a:gd name="connsiteX4" fmla="*/ 0 w 1089203"/>
                    <a:gd name="connsiteY4" fmla="*/ 407444 h 407975"/>
                    <a:gd name="connsiteX5" fmla="*/ 115468 w 1089203"/>
                    <a:gd name="connsiteY5" fmla="*/ 297006 h 407975"/>
                    <a:gd name="connsiteX6" fmla="*/ 9153 w 1089203"/>
                    <a:gd name="connsiteY6" fmla="*/ 166413 h 407975"/>
                    <a:gd name="connsiteX0" fmla="*/ 9153 w 1089203"/>
                    <a:gd name="connsiteY0" fmla="*/ 166413 h 415168"/>
                    <a:gd name="connsiteX1" fmla="*/ 915598 w 1089203"/>
                    <a:gd name="connsiteY1" fmla="*/ 0 h 415168"/>
                    <a:gd name="connsiteX2" fmla="*/ 1089203 w 1089203"/>
                    <a:gd name="connsiteY2" fmla="*/ 54361 h 415168"/>
                    <a:gd name="connsiteX3" fmla="*/ 1032928 w 1089203"/>
                    <a:gd name="connsiteY3" fmla="*/ 201198 h 415168"/>
                    <a:gd name="connsiteX4" fmla="*/ 0 w 1089203"/>
                    <a:gd name="connsiteY4" fmla="*/ 407444 h 415168"/>
                    <a:gd name="connsiteX5" fmla="*/ 115468 w 1089203"/>
                    <a:gd name="connsiteY5" fmla="*/ 297006 h 415168"/>
                    <a:gd name="connsiteX6" fmla="*/ 9153 w 1089203"/>
                    <a:gd name="connsiteY6" fmla="*/ 166413 h 415168"/>
                    <a:gd name="connsiteX0" fmla="*/ 9153 w 1089203"/>
                    <a:gd name="connsiteY0" fmla="*/ 123578 h 372333"/>
                    <a:gd name="connsiteX1" fmla="*/ 784950 w 1089203"/>
                    <a:gd name="connsiteY1" fmla="*/ 0 h 372333"/>
                    <a:gd name="connsiteX2" fmla="*/ 1089203 w 1089203"/>
                    <a:gd name="connsiteY2" fmla="*/ 11526 h 372333"/>
                    <a:gd name="connsiteX3" fmla="*/ 1032928 w 1089203"/>
                    <a:gd name="connsiteY3" fmla="*/ 158363 h 372333"/>
                    <a:gd name="connsiteX4" fmla="*/ 0 w 1089203"/>
                    <a:gd name="connsiteY4" fmla="*/ 364609 h 372333"/>
                    <a:gd name="connsiteX5" fmla="*/ 115468 w 1089203"/>
                    <a:gd name="connsiteY5" fmla="*/ 254171 h 372333"/>
                    <a:gd name="connsiteX6" fmla="*/ 9153 w 1089203"/>
                    <a:gd name="connsiteY6" fmla="*/ 123578 h 372333"/>
                    <a:gd name="connsiteX0" fmla="*/ 9153 w 1089203"/>
                    <a:gd name="connsiteY0" fmla="*/ 123578 h 398036"/>
                    <a:gd name="connsiteX1" fmla="*/ 784950 w 1089203"/>
                    <a:gd name="connsiteY1" fmla="*/ 0 h 398036"/>
                    <a:gd name="connsiteX2" fmla="*/ 1089203 w 1089203"/>
                    <a:gd name="connsiteY2" fmla="*/ 11526 h 398036"/>
                    <a:gd name="connsiteX3" fmla="*/ 875405 w 1089203"/>
                    <a:gd name="connsiteY3" fmla="*/ 227542 h 398036"/>
                    <a:gd name="connsiteX4" fmla="*/ 0 w 1089203"/>
                    <a:gd name="connsiteY4" fmla="*/ 364609 h 398036"/>
                    <a:gd name="connsiteX5" fmla="*/ 115468 w 1089203"/>
                    <a:gd name="connsiteY5" fmla="*/ 254171 h 398036"/>
                    <a:gd name="connsiteX6" fmla="*/ 9153 w 1089203"/>
                    <a:gd name="connsiteY6" fmla="*/ 123578 h 398036"/>
                    <a:gd name="connsiteX0" fmla="*/ 9153 w 938032"/>
                    <a:gd name="connsiteY0" fmla="*/ 123578 h 398036"/>
                    <a:gd name="connsiteX1" fmla="*/ 784950 w 938032"/>
                    <a:gd name="connsiteY1" fmla="*/ 0 h 398036"/>
                    <a:gd name="connsiteX2" fmla="*/ 938032 w 938032"/>
                    <a:gd name="connsiteY2" fmla="*/ 61070 h 398036"/>
                    <a:gd name="connsiteX3" fmla="*/ 875405 w 938032"/>
                    <a:gd name="connsiteY3" fmla="*/ 227542 h 398036"/>
                    <a:gd name="connsiteX4" fmla="*/ 0 w 938032"/>
                    <a:gd name="connsiteY4" fmla="*/ 364609 h 398036"/>
                    <a:gd name="connsiteX5" fmla="*/ 115468 w 938032"/>
                    <a:gd name="connsiteY5" fmla="*/ 254171 h 398036"/>
                    <a:gd name="connsiteX6" fmla="*/ 9153 w 938032"/>
                    <a:gd name="connsiteY6" fmla="*/ 123578 h 398036"/>
                    <a:gd name="connsiteX0" fmla="*/ 9153 w 938032"/>
                    <a:gd name="connsiteY0" fmla="*/ 123578 h 396576"/>
                    <a:gd name="connsiteX1" fmla="*/ 784950 w 938032"/>
                    <a:gd name="connsiteY1" fmla="*/ 0 h 396576"/>
                    <a:gd name="connsiteX2" fmla="*/ 938032 w 938032"/>
                    <a:gd name="connsiteY2" fmla="*/ 61070 h 396576"/>
                    <a:gd name="connsiteX3" fmla="*/ 876382 w 938032"/>
                    <a:gd name="connsiteY3" fmla="*/ 224521 h 396576"/>
                    <a:gd name="connsiteX4" fmla="*/ 0 w 938032"/>
                    <a:gd name="connsiteY4" fmla="*/ 364609 h 396576"/>
                    <a:gd name="connsiteX5" fmla="*/ 115468 w 938032"/>
                    <a:gd name="connsiteY5" fmla="*/ 254171 h 396576"/>
                    <a:gd name="connsiteX6" fmla="*/ 9153 w 938032"/>
                    <a:gd name="connsiteY6" fmla="*/ 123578 h 396576"/>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069 w 938032"/>
                    <a:gd name="connsiteY5" fmla="*/ 265721 h 368163"/>
                    <a:gd name="connsiteX6" fmla="*/ 9153 w 938032"/>
                    <a:gd name="connsiteY6" fmla="*/ 123578 h 36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032" h="368163">
                      <a:moveTo>
                        <a:pt x="9153" y="123578"/>
                      </a:moveTo>
                      <a:cubicBezTo>
                        <a:pt x="80002" y="125945"/>
                        <a:pt x="354531" y="164241"/>
                        <a:pt x="784950" y="0"/>
                      </a:cubicBezTo>
                      <a:lnTo>
                        <a:pt x="938032" y="61070"/>
                      </a:lnTo>
                      <a:lnTo>
                        <a:pt x="876382" y="224521"/>
                      </a:lnTo>
                      <a:cubicBezTo>
                        <a:pt x="403645" y="395134"/>
                        <a:pt x="125683" y="367942"/>
                        <a:pt x="0" y="364609"/>
                      </a:cubicBezTo>
                      <a:lnTo>
                        <a:pt x="115069" y="265721"/>
                      </a:lnTo>
                      <a:lnTo>
                        <a:pt x="9153" y="123578"/>
                      </a:lnTo>
                      <a:close/>
                    </a:path>
                  </a:pathLst>
                </a:custGeom>
                <a:solidFill>
                  <a:schemeClr val="bg1">
                    <a:lumMod val="8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solidFill>
                      <a:schemeClr val="tx1"/>
                    </a:solidFill>
                  </a:endParaRPr>
                </a:p>
              </p:txBody>
            </p:sp>
            <p:sp>
              <p:nvSpPr>
                <p:cNvPr id="1034" name="Arrow: Chevron 1030">
                  <a:extLst>
                    <a:ext uri="{FF2B5EF4-FFF2-40B4-BE49-F238E27FC236}">
                      <a16:creationId xmlns:a16="http://schemas.microsoft.com/office/drawing/2014/main" id="{52190A18-940D-1026-E228-DD6FBFB0B195}"/>
                    </a:ext>
                  </a:extLst>
                </p:cNvPr>
                <p:cNvSpPr/>
                <p:nvPr/>
              </p:nvSpPr>
              <p:spPr>
                <a:xfrm rot="2726263">
                  <a:off x="4565542" y="5155119"/>
                  <a:ext cx="1123138" cy="482288"/>
                </a:xfrm>
                <a:custGeom>
                  <a:avLst/>
                  <a:gdLst>
                    <a:gd name="connsiteX0" fmla="*/ 0 w 1059143"/>
                    <a:gd name="connsiteY0" fmla="*/ 0 h 254002"/>
                    <a:gd name="connsiteX1" fmla="*/ 932142 w 1059143"/>
                    <a:gd name="connsiteY1" fmla="*/ 0 h 254002"/>
                    <a:gd name="connsiteX2" fmla="*/ 1059143 w 1059143"/>
                    <a:gd name="connsiteY2" fmla="*/ 127001 h 254002"/>
                    <a:gd name="connsiteX3" fmla="*/ 932142 w 1059143"/>
                    <a:gd name="connsiteY3" fmla="*/ 254002 h 254002"/>
                    <a:gd name="connsiteX4" fmla="*/ 0 w 1059143"/>
                    <a:gd name="connsiteY4" fmla="*/ 254002 h 254002"/>
                    <a:gd name="connsiteX5" fmla="*/ 127001 w 1059143"/>
                    <a:gd name="connsiteY5" fmla="*/ 127001 h 254002"/>
                    <a:gd name="connsiteX6" fmla="*/ 0 w 1059143"/>
                    <a:gd name="connsiteY6" fmla="*/ 0 h 254002"/>
                    <a:gd name="connsiteX0" fmla="*/ 0 w 1081117"/>
                    <a:gd name="connsiteY0" fmla="*/ 105033 h 359035"/>
                    <a:gd name="connsiteX1" fmla="*/ 932142 w 1081117"/>
                    <a:gd name="connsiteY1" fmla="*/ 105033 h 359035"/>
                    <a:gd name="connsiteX2" fmla="*/ 1081117 w 1081117"/>
                    <a:gd name="connsiteY2" fmla="*/ 0 h 359035"/>
                    <a:gd name="connsiteX3" fmla="*/ 932142 w 1081117"/>
                    <a:gd name="connsiteY3" fmla="*/ 359035 h 359035"/>
                    <a:gd name="connsiteX4" fmla="*/ 0 w 1081117"/>
                    <a:gd name="connsiteY4" fmla="*/ 359035 h 359035"/>
                    <a:gd name="connsiteX5" fmla="*/ 127001 w 1081117"/>
                    <a:gd name="connsiteY5" fmla="*/ 232034 h 359035"/>
                    <a:gd name="connsiteX6" fmla="*/ 0 w 1081117"/>
                    <a:gd name="connsiteY6" fmla="*/ 105033 h 359035"/>
                    <a:gd name="connsiteX0" fmla="*/ 0 w 1081117"/>
                    <a:gd name="connsiteY0" fmla="*/ 159394 h 413396"/>
                    <a:gd name="connsiteX1" fmla="*/ 907512 w 1081117"/>
                    <a:gd name="connsiteY1" fmla="*/ 0 h 413396"/>
                    <a:gd name="connsiteX2" fmla="*/ 1081117 w 1081117"/>
                    <a:gd name="connsiteY2" fmla="*/ 54361 h 413396"/>
                    <a:gd name="connsiteX3" fmla="*/ 932142 w 1081117"/>
                    <a:gd name="connsiteY3" fmla="*/ 413396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0 w 1081117"/>
                    <a:gd name="connsiteY6" fmla="*/ 159394 h 413396"/>
                    <a:gd name="connsiteX0" fmla="*/ 0 w 1081117"/>
                    <a:gd name="connsiteY0" fmla="*/ 228303 h 482305"/>
                    <a:gd name="connsiteX1" fmla="*/ 964237 w 1081117"/>
                    <a:gd name="connsiteY1" fmla="*/ 0 h 482305"/>
                    <a:gd name="connsiteX2" fmla="*/ 1081117 w 1081117"/>
                    <a:gd name="connsiteY2" fmla="*/ 123270 h 482305"/>
                    <a:gd name="connsiteX3" fmla="*/ 1024842 w 1081117"/>
                    <a:gd name="connsiteY3" fmla="*/ 270107 h 482305"/>
                    <a:gd name="connsiteX4" fmla="*/ 0 w 1081117"/>
                    <a:gd name="connsiteY4" fmla="*/ 482305 h 482305"/>
                    <a:gd name="connsiteX5" fmla="*/ 117911 w 1081117"/>
                    <a:gd name="connsiteY5" fmla="*/ 364314 h 482305"/>
                    <a:gd name="connsiteX6" fmla="*/ 0 w 1081117"/>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24842 w 1123138"/>
                    <a:gd name="connsiteY3" fmla="*/ 270107 h 482305"/>
                    <a:gd name="connsiteX4" fmla="*/ 0 w 1123138"/>
                    <a:gd name="connsiteY4" fmla="*/ 482305 h 482305"/>
                    <a:gd name="connsiteX5" fmla="*/ 117911 w 1123138"/>
                    <a:gd name="connsiteY5" fmla="*/ 364314 h 482305"/>
                    <a:gd name="connsiteX6" fmla="*/ 0 w 1123138"/>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78344 w 1123138"/>
                    <a:gd name="connsiteY3" fmla="*/ 220306 h 482305"/>
                    <a:gd name="connsiteX4" fmla="*/ 0 w 1123138"/>
                    <a:gd name="connsiteY4" fmla="*/ 482305 h 482305"/>
                    <a:gd name="connsiteX5" fmla="*/ 117911 w 1123138"/>
                    <a:gd name="connsiteY5" fmla="*/ 364314 h 482305"/>
                    <a:gd name="connsiteX6" fmla="*/ 0 w 1123138"/>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75002 w 1123138"/>
                    <a:gd name="connsiteY3" fmla="*/ 223699 h 482305"/>
                    <a:gd name="connsiteX4" fmla="*/ 0 w 1123138"/>
                    <a:gd name="connsiteY4" fmla="*/ 482305 h 482305"/>
                    <a:gd name="connsiteX5" fmla="*/ 117911 w 1123138"/>
                    <a:gd name="connsiteY5" fmla="*/ 364314 h 482305"/>
                    <a:gd name="connsiteX6" fmla="*/ 0 w 1123138"/>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75002 w 1123138"/>
                    <a:gd name="connsiteY3" fmla="*/ 223699 h 482305"/>
                    <a:gd name="connsiteX4" fmla="*/ 0 w 1123138"/>
                    <a:gd name="connsiteY4" fmla="*/ 482305 h 482305"/>
                    <a:gd name="connsiteX5" fmla="*/ 117911 w 1123138"/>
                    <a:gd name="connsiteY5" fmla="*/ 364314 h 482305"/>
                    <a:gd name="connsiteX6" fmla="*/ 0 w 1123138"/>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75002 w 1123138"/>
                    <a:gd name="connsiteY3" fmla="*/ 223699 h 482305"/>
                    <a:gd name="connsiteX4" fmla="*/ 0 w 1123138"/>
                    <a:gd name="connsiteY4" fmla="*/ 482305 h 482305"/>
                    <a:gd name="connsiteX5" fmla="*/ 117911 w 1123138"/>
                    <a:gd name="connsiteY5" fmla="*/ 364314 h 482305"/>
                    <a:gd name="connsiteX6" fmla="*/ 0 w 1123138"/>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75002 w 1123138"/>
                    <a:gd name="connsiteY3" fmla="*/ 223699 h 482305"/>
                    <a:gd name="connsiteX4" fmla="*/ 0 w 1123138"/>
                    <a:gd name="connsiteY4" fmla="*/ 482305 h 482305"/>
                    <a:gd name="connsiteX5" fmla="*/ 117911 w 1123138"/>
                    <a:gd name="connsiteY5" fmla="*/ 364314 h 482305"/>
                    <a:gd name="connsiteX6" fmla="*/ 0 w 1123138"/>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75002 w 1123138"/>
                    <a:gd name="connsiteY3" fmla="*/ 223699 h 482305"/>
                    <a:gd name="connsiteX4" fmla="*/ 0 w 1123138"/>
                    <a:gd name="connsiteY4" fmla="*/ 482305 h 482305"/>
                    <a:gd name="connsiteX5" fmla="*/ 132496 w 1123138"/>
                    <a:gd name="connsiteY5" fmla="*/ 363079 h 482305"/>
                    <a:gd name="connsiteX6" fmla="*/ 0 w 1123138"/>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75002 w 1123138"/>
                    <a:gd name="connsiteY3" fmla="*/ 223699 h 482305"/>
                    <a:gd name="connsiteX4" fmla="*/ 0 w 1123138"/>
                    <a:gd name="connsiteY4" fmla="*/ 482305 h 482305"/>
                    <a:gd name="connsiteX5" fmla="*/ 128006 w 1123138"/>
                    <a:gd name="connsiteY5" fmla="*/ 363113 h 482305"/>
                    <a:gd name="connsiteX6" fmla="*/ 0 w 1123138"/>
                    <a:gd name="connsiteY6" fmla="*/ 228303 h 482305"/>
                    <a:gd name="connsiteX0" fmla="*/ 1148 w 1124286"/>
                    <a:gd name="connsiteY0" fmla="*/ 228303 h 478946"/>
                    <a:gd name="connsiteX1" fmla="*/ 965385 w 1124286"/>
                    <a:gd name="connsiteY1" fmla="*/ 0 h 478946"/>
                    <a:gd name="connsiteX2" fmla="*/ 1124286 w 1124286"/>
                    <a:gd name="connsiteY2" fmla="*/ 39879 h 478946"/>
                    <a:gd name="connsiteX3" fmla="*/ 1076150 w 1124286"/>
                    <a:gd name="connsiteY3" fmla="*/ 223699 h 478946"/>
                    <a:gd name="connsiteX4" fmla="*/ 0 w 1124286"/>
                    <a:gd name="connsiteY4" fmla="*/ 478946 h 478946"/>
                    <a:gd name="connsiteX5" fmla="*/ 129154 w 1124286"/>
                    <a:gd name="connsiteY5" fmla="*/ 363113 h 478946"/>
                    <a:gd name="connsiteX6" fmla="*/ 1148 w 1124286"/>
                    <a:gd name="connsiteY6" fmla="*/ 228303 h 478946"/>
                    <a:gd name="connsiteX0" fmla="*/ 0 w 1123138"/>
                    <a:gd name="connsiteY0" fmla="*/ 228303 h 482288"/>
                    <a:gd name="connsiteX1" fmla="*/ 964237 w 1123138"/>
                    <a:gd name="connsiteY1" fmla="*/ 0 h 482288"/>
                    <a:gd name="connsiteX2" fmla="*/ 1123138 w 1123138"/>
                    <a:gd name="connsiteY2" fmla="*/ 39879 h 482288"/>
                    <a:gd name="connsiteX3" fmla="*/ 1075002 w 1123138"/>
                    <a:gd name="connsiteY3" fmla="*/ 223699 h 482288"/>
                    <a:gd name="connsiteX4" fmla="*/ 2246 w 1123138"/>
                    <a:gd name="connsiteY4" fmla="*/ 482288 h 482288"/>
                    <a:gd name="connsiteX5" fmla="*/ 128006 w 1123138"/>
                    <a:gd name="connsiteY5" fmla="*/ 363113 h 482288"/>
                    <a:gd name="connsiteX6" fmla="*/ 0 w 1123138"/>
                    <a:gd name="connsiteY6" fmla="*/ 228303 h 48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138" h="482288">
                      <a:moveTo>
                        <a:pt x="0" y="228303"/>
                      </a:moveTo>
                      <a:cubicBezTo>
                        <a:pt x="70849" y="230670"/>
                        <a:pt x="462499" y="284043"/>
                        <a:pt x="964237" y="0"/>
                      </a:cubicBezTo>
                      <a:lnTo>
                        <a:pt x="1123138" y="39879"/>
                      </a:lnTo>
                      <a:lnTo>
                        <a:pt x="1075002" y="223699"/>
                      </a:lnTo>
                      <a:cubicBezTo>
                        <a:pt x="454366" y="537378"/>
                        <a:pt x="201583" y="469400"/>
                        <a:pt x="2246" y="482288"/>
                      </a:cubicBezTo>
                      <a:lnTo>
                        <a:pt x="128006" y="363113"/>
                      </a:lnTo>
                      <a:lnTo>
                        <a:pt x="0" y="228303"/>
                      </a:lnTo>
                      <a:close/>
                    </a:path>
                  </a:pathLst>
                </a:cu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dirty="0">
                    <a:solidFill>
                      <a:schemeClr val="tx1"/>
                    </a:solidFill>
                  </a:endParaRPr>
                </a:p>
              </p:txBody>
            </p:sp>
            <p:sp>
              <p:nvSpPr>
                <p:cNvPr id="1035" name="Arrow: Chevron 1030">
                  <a:extLst>
                    <a:ext uri="{FF2B5EF4-FFF2-40B4-BE49-F238E27FC236}">
                      <a16:creationId xmlns:a16="http://schemas.microsoft.com/office/drawing/2014/main" id="{9E0D40CF-D006-261B-2448-C3BAA926BA76}"/>
                    </a:ext>
                  </a:extLst>
                </p:cNvPr>
                <p:cNvSpPr/>
                <p:nvPr/>
              </p:nvSpPr>
              <p:spPr>
                <a:xfrm rot="546212">
                  <a:off x="5589493" y="5484360"/>
                  <a:ext cx="944554" cy="364005"/>
                </a:xfrm>
                <a:custGeom>
                  <a:avLst/>
                  <a:gdLst>
                    <a:gd name="connsiteX0" fmla="*/ 0 w 1059143"/>
                    <a:gd name="connsiteY0" fmla="*/ 0 h 254002"/>
                    <a:gd name="connsiteX1" fmla="*/ 932142 w 1059143"/>
                    <a:gd name="connsiteY1" fmla="*/ 0 h 254002"/>
                    <a:gd name="connsiteX2" fmla="*/ 1059143 w 1059143"/>
                    <a:gd name="connsiteY2" fmla="*/ 127001 h 254002"/>
                    <a:gd name="connsiteX3" fmla="*/ 932142 w 1059143"/>
                    <a:gd name="connsiteY3" fmla="*/ 254002 h 254002"/>
                    <a:gd name="connsiteX4" fmla="*/ 0 w 1059143"/>
                    <a:gd name="connsiteY4" fmla="*/ 254002 h 254002"/>
                    <a:gd name="connsiteX5" fmla="*/ 127001 w 1059143"/>
                    <a:gd name="connsiteY5" fmla="*/ 127001 h 254002"/>
                    <a:gd name="connsiteX6" fmla="*/ 0 w 1059143"/>
                    <a:gd name="connsiteY6" fmla="*/ 0 h 254002"/>
                    <a:gd name="connsiteX0" fmla="*/ 0 w 1081117"/>
                    <a:gd name="connsiteY0" fmla="*/ 105033 h 359035"/>
                    <a:gd name="connsiteX1" fmla="*/ 932142 w 1081117"/>
                    <a:gd name="connsiteY1" fmla="*/ 105033 h 359035"/>
                    <a:gd name="connsiteX2" fmla="*/ 1081117 w 1081117"/>
                    <a:gd name="connsiteY2" fmla="*/ 0 h 359035"/>
                    <a:gd name="connsiteX3" fmla="*/ 932142 w 1081117"/>
                    <a:gd name="connsiteY3" fmla="*/ 359035 h 359035"/>
                    <a:gd name="connsiteX4" fmla="*/ 0 w 1081117"/>
                    <a:gd name="connsiteY4" fmla="*/ 359035 h 359035"/>
                    <a:gd name="connsiteX5" fmla="*/ 127001 w 1081117"/>
                    <a:gd name="connsiteY5" fmla="*/ 232034 h 359035"/>
                    <a:gd name="connsiteX6" fmla="*/ 0 w 1081117"/>
                    <a:gd name="connsiteY6" fmla="*/ 105033 h 359035"/>
                    <a:gd name="connsiteX0" fmla="*/ 0 w 1081117"/>
                    <a:gd name="connsiteY0" fmla="*/ 159394 h 413396"/>
                    <a:gd name="connsiteX1" fmla="*/ 907512 w 1081117"/>
                    <a:gd name="connsiteY1" fmla="*/ 0 h 413396"/>
                    <a:gd name="connsiteX2" fmla="*/ 1081117 w 1081117"/>
                    <a:gd name="connsiteY2" fmla="*/ 54361 h 413396"/>
                    <a:gd name="connsiteX3" fmla="*/ 932142 w 1081117"/>
                    <a:gd name="connsiteY3" fmla="*/ 413396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0 w 1081117"/>
                    <a:gd name="connsiteY6" fmla="*/ 159394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1067 w 1081117"/>
                    <a:gd name="connsiteY6" fmla="*/ 166413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07382 w 1081117"/>
                    <a:gd name="connsiteY5" fmla="*/ 297006 h 413396"/>
                    <a:gd name="connsiteX6" fmla="*/ 1067 w 1081117"/>
                    <a:gd name="connsiteY6" fmla="*/ 166413 h 413396"/>
                    <a:gd name="connsiteX0" fmla="*/ 9153 w 1089203"/>
                    <a:gd name="connsiteY0" fmla="*/ 166413 h 407975"/>
                    <a:gd name="connsiteX1" fmla="*/ 915598 w 1089203"/>
                    <a:gd name="connsiteY1" fmla="*/ 0 h 407975"/>
                    <a:gd name="connsiteX2" fmla="*/ 1089203 w 1089203"/>
                    <a:gd name="connsiteY2" fmla="*/ 54361 h 407975"/>
                    <a:gd name="connsiteX3" fmla="*/ 1032928 w 1089203"/>
                    <a:gd name="connsiteY3" fmla="*/ 201198 h 407975"/>
                    <a:gd name="connsiteX4" fmla="*/ 0 w 1089203"/>
                    <a:gd name="connsiteY4" fmla="*/ 407444 h 407975"/>
                    <a:gd name="connsiteX5" fmla="*/ 115468 w 1089203"/>
                    <a:gd name="connsiteY5" fmla="*/ 297006 h 407975"/>
                    <a:gd name="connsiteX6" fmla="*/ 9153 w 1089203"/>
                    <a:gd name="connsiteY6" fmla="*/ 166413 h 407975"/>
                    <a:gd name="connsiteX0" fmla="*/ 9153 w 1089203"/>
                    <a:gd name="connsiteY0" fmla="*/ 166413 h 415168"/>
                    <a:gd name="connsiteX1" fmla="*/ 915598 w 1089203"/>
                    <a:gd name="connsiteY1" fmla="*/ 0 h 415168"/>
                    <a:gd name="connsiteX2" fmla="*/ 1089203 w 1089203"/>
                    <a:gd name="connsiteY2" fmla="*/ 54361 h 415168"/>
                    <a:gd name="connsiteX3" fmla="*/ 1032928 w 1089203"/>
                    <a:gd name="connsiteY3" fmla="*/ 201198 h 415168"/>
                    <a:gd name="connsiteX4" fmla="*/ 0 w 1089203"/>
                    <a:gd name="connsiteY4" fmla="*/ 407444 h 415168"/>
                    <a:gd name="connsiteX5" fmla="*/ 115468 w 1089203"/>
                    <a:gd name="connsiteY5" fmla="*/ 297006 h 415168"/>
                    <a:gd name="connsiteX6" fmla="*/ 9153 w 1089203"/>
                    <a:gd name="connsiteY6" fmla="*/ 166413 h 415168"/>
                    <a:gd name="connsiteX0" fmla="*/ 9153 w 1089203"/>
                    <a:gd name="connsiteY0" fmla="*/ 123578 h 372333"/>
                    <a:gd name="connsiteX1" fmla="*/ 784950 w 1089203"/>
                    <a:gd name="connsiteY1" fmla="*/ 0 h 372333"/>
                    <a:gd name="connsiteX2" fmla="*/ 1089203 w 1089203"/>
                    <a:gd name="connsiteY2" fmla="*/ 11526 h 372333"/>
                    <a:gd name="connsiteX3" fmla="*/ 1032928 w 1089203"/>
                    <a:gd name="connsiteY3" fmla="*/ 158363 h 372333"/>
                    <a:gd name="connsiteX4" fmla="*/ 0 w 1089203"/>
                    <a:gd name="connsiteY4" fmla="*/ 364609 h 372333"/>
                    <a:gd name="connsiteX5" fmla="*/ 115468 w 1089203"/>
                    <a:gd name="connsiteY5" fmla="*/ 254171 h 372333"/>
                    <a:gd name="connsiteX6" fmla="*/ 9153 w 1089203"/>
                    <a:gd name="connsiteY6" fmla="*/ 123578 h 372333"/>
                    <a:gd name="connsiteX0" fmla="*/ 9153 w 1089203"/>
                    <a:gd name="connsiteY0" fmla="*/ 123578 h 398036"/>
                    <a:gd name="connsiteX1" fmla="*/ 784950 w 1089203"/>
                    <a:gd name="connsiteY1" fmla="*/ 0 h 398036"/>
                    <a:gd name="connsiteX2" fmla="*/ 1089203 w 1089203"/>
                    <a:gd name="connsiteY2" fmla="*/ 11526 h 398036"/>
                    <a:gd name="connsiteX3" fmla="*/ 875405 w 1089203"/>
                    <a:gd name="connsiteY3" fmla="*/ 227542 h 398036"/>
                    <a:gd name="connsiteX4" fmla="*/ 0 w 1089203"/>
                    <a:gd name="connsiteY4" fmla="*/ 364609 h 398036"/>
                    <a:gd name="connsiteX5" fmla="*/ 115468 w 1089203"/>
                    <a:gd name="connsiteY5" fmla="*/ 254171 h 398036"/>
                    <a:gd name="connsiteX6" fmla="*/ 9153 w 1089203"/>
                    <a:gd name="connsiteY6" fmla="*/ 123578 h 398036"/>
                    <a:gd name="connsiteX0" fmla="*/ 9153 w 938032"/>
                    <a:gd name="connsiteY0" fmla="*/ 123578 h 398036"/>
                    <a:gd name="connsiteX1" fmla="*/ 784950 w 938032"/>
                    <a:gd name="connsiteY1" fmla="*/ 0 h 398036"/>
                    <a:gd name="connsiteX2" fmla="*/ 938032 w 938032"/>
                    <a:gd name="connsiteY2" fmla="*/ 61070 h 398036"/>
                    <a:gd name="connsiteX3" fmla="*/ 875405 w 938032"/>
                    <a:gd name="connsiteY3" fmla="*/ 227542 h 398036"/>
                    <a:gd name="connsiteX4" fmla="*/ 0 w 938032"/>
                    <a:gd name="connsiteY4" fmla="*/ 364609 h 398036"/>
                    <a:gd name="connsiteX5" fmla="*/ 115468 w 938032"/>
                    <a:gd name="connsiteY5" fmla="*/ 254171 h 398036"/>
                    <a:gd name="connsiteX6" fmla="*/ 9153 w 938032"/>
                    <a:gd name="connsiteY6" fmla="*/ 123578 h 398036"/>
                    <a:gd name="connsiteX0" fmla="*/ 9153 w 938032"/>
                    <a:gd name="connsiteY0" fmla="*/ 123578 h 396576"/>
                    <a:gd name="connsiteX1" fmla="*/ 784950 w 938032"/>
                    <a:gd name="connsiteY1" fmla="*/ 0 h 396576"/>
                    <a:gd name="connsiteX2" fmla="*/ 938032 w 938032"/>
                    <a:gd name="connsiteY2" fmla="*/ 61070 h 396576"/>
                    <a:gd name="connsiteX3" fmla="*/ 876382 w 938032"/>
                    <a:gd name="connsiteY3" fmla="*/ 224521 h 396576"/>
                    <a:gd name="connsiteX4" fmla="*/ 0 w 938032"/>
                    <a:gd name="connsiteY4" fmla="*/ 364609 h 396576"/>
                    <a:gd name="connsiteX5" fmla="*/ 115468 w 938032"/>
                    <a:gd name="connsiteY5" fmla="*/ 254171 h 396576"/>
                    <a:gd name="connsiteX6" fmla="*/ 9153 w 938032"/>
                    <a:gd name="connsiteY6" fmla="*/ 123578 h 396576"/>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069 w 938032"/>
                    <a:gd name="connsiteY5" fmla="*/ 26572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43656 w 938032"/>
                    <a:gd name="connsiteY5" fmla="*/ 243455 h 368163"/>
                    <a:gd name="connsiteX6" fmla="*/ 9153 w 938032"/>
                    <a:gd name="connsiteY6" fmla="*/ 123578 h 368163"/>
                    <a:gd name="connsiteX0" fmla="*/ 43076 w 938032"/>
                    <a:gd name="connsiteY0" fmla="*/ 124573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43656 w 938032"/>
                    <a:gd name="connsiteY5" fmla="*/ 243455 h 368163"/>
                    <a:gd name="connsiteX6" fmla="*/ 43076 w 938032"/>
                    <a:gd name="connsiteY6" fmla="*/ 124573 h 368163"/>
                    <a:gd name="connsiteX0" fmla="*/ 43076 w 938032"/>
                    <a:gd name="connsiteY0" fmla="*/ 124573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37385 w 938032"/>
                    <a:gd name="connsiteY5" fmla="*/ 244460 h 368163"/>
                    <a:gd name="connsiteX6" fmla="*/ 43076 w 938032"/>
                    <a:gd name="connsiteY6" fmla="*/ 124573 h 368163"/>
                    <a:gd name="connsiteX0" fmla="*/ 38123 w 938032"/>
                    <a:gd name="connsiteY0" fmla="*/ 12375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37385 w 938032"/>
                    <a:gd name="connsiteY5" fmla="*/ 244460 h 368163"/>
                    <a:gd name="connsiteX6" fmla="*/ 38123 w 938032"/>
                    <a:gd name="connsiteY6" fmla="*/ 123758 h 368163"/>
                    <a:gd name="connsiteX0" fmla="*/ 44645 w 944554"/>
                    <a:gd name="connsiteY0" fmla="*/ 123758 h 367703"/>
                    <a:gd name="connsiteX1" fmla="*/ 791472 w 944554"/>
                    <a:gd name="connsiteY1" fmla="*/ 0 h 367703"/>
                    <a:gd name="connsiteX2" fmla="*/ 944554 w 944554"/>
                    <a:gd name="connsiteY2" fmla="*/ 61070 h 367703"/>
                    <a:gd name="connsiteX3" fmla="*/ 882904 w 944554"/>
                    <a:gd name="connsiteY3" fmla="*/ 224521 h 367703"/>
                    <a:gd name="connsiteX4" fmla="*/ 0 w 944554"/>
                    <a:gd name="connsiteY4" fmla="*/ 364046 h 367703"/>
                    <a:gd name="connsiteX5" fmla="*/ 143907 w 944554"/>
                    <a:gd name="connsiteY5" fmla="*/ 244460 h 367703"/>
                    <a:gd name="connsiteX6" fmla="*/ 44645 w 944554"/>
                    <a:gd name="connsiteY6" fmla="*/ 123758 h 367703"/>
                    <a:gd name="connsiteX0" fmla="*/ 44645 w 944554"/>
                    <a:gd name="connsiteY0" fmla="*/ 123758 h 370277"/>
                    <a:gd name="connsiteX1" fmla="*/ 791472 w 944554"/>
                    <a:gd name="connsiteY1" fmla="*/ 0 h 370277"/>
                    <a:gd name="connsiteX2" fmla="*/ 944554 w 944554"/>
                    <a:gd name="connsiteY2" fmla="*/ 61070 h 370277"/>
                    <a:gd name="connsiteX3" fmla="*/ 860646 w 944554"/>
                    <a:gd name="connsiteY3" fmla="*/ 236127 h 370277"/>
                    <a:gd name="connsiteX4" fmla="*/ 0 w 944554"/>
                    <a:gd name="connsiteY4" fmla="*/ 364046 h 370277"/>
                    <a:gd name="connsiteX5" fmla="*/ 143907 w 944554"/>
                    <a:gd name="connsiteY5" fmla="*/ 244460 h 370277"/>
                    <a:gd name="connsiteX6" fmla="*/ 44645 w 944554"/>
                    <a:gd name="connsiteY6" fmla="*/ 123758 h 370277"/>
                    <a:gd name="connsiteX0" fmla="*/ 44645 w 944554"/>
                    <a:gd name="connsiteY0" fmla="*/ 119557 h 366076"/>
                    <a:gd name="connsiteX1" fmla="*/ 795360 w 944554"/>
                    <a:gd name="connsiteY1" fmla="*/ 0 h 366076"/>
                    <a:gd name="connsiteX2" fmla="*/ 944554 w 944554"/>
                    <a:gd name="connsiteY2" fmla="*/ 56869 h 366076"/>
                    <a:gd name="connsiteX3" fmla="*/ 860646 w 944554"/>
                    <a:gd name="connsiteY3" fmla="*/ 231926 h 366076"/>
                    <a:gd name="connsiteX4" fmla="*/ 0 w 944554"/>
                    <a:gd name="connsiteY4" fmla="*/ 359845 h 366076"/>
                    <a:gd name="connsiteX5" fmla="*/ 143907 w 944554"/>
                    <a:gd name="connsiteY5" fmla="*/ 240259 h 366076"/>
                    <a:gd name="connsiteX6" fmla="*/ 44645 w 944554"/>
                    <a:gd name="connsiteY6" fmla="*/ 119557 h 366076"/>
                    <a:gd name="connsiteX0" fmla="*/ 44645 w 944554"/>
                    <a:gd name="connsiteY0" fmla="*/ 119557 h 366076"/>
                    <a:gd name="connsiteX1" fmla="*/ 795360 w 944554"/>
                    <a:gd name="connsiteY1" fmla="*/ 0 h 366076"/>
                    <a:gd name="connsiteX2" fmla="*/ 944554 w 944554"/>
                    <a:gd name="connsiteY2" fmla="*/ 56869 h 366076"/>
                    <a:gd name="connsiteX3" fmla="*/ 860646 w 944554"/>
                    <a:gd name="connsiteY3" fmla="*/ 231926 h 366076"/>
                    <a:gd name="connsiteX4" fmla="*/ 0 w 944554"/>
                    <a:gd name="connsiteY4" fmla="*/ 359845 h 366076"/>
                    <a:gd name="connsiteX5" fmla="*/ 143907 w 944554"/>
                    <a:gd name="connsiteY5" fmla="*/ 240259 h 366076"/>
                    <a:gd name="connsiteX6" fmla="*/ 44645 w 944554"/>
                    <a:gd name="connsiteY6" fmla="*/ 119557 h 366076"/>
                    <a:gd name="connsiteX0" fmla="*/ 44645 w 944554"/>
                    <a:gd name="connsiteY0" fmla="*/ 119557 h 364005"/>
                    <a:gd name="connsiteX1" fmla="*/ 795360 w 944554"/>
                    <a:gd name="connsiteY1" fmla="*/ 0 h 364005"/>
                    <a:gd name="connsiteX2" fmla="*/ 944554 w 944554"/>
                    <a:gd name="connsiteY2" fmla="*/ 56869 h 364005"/>
                    <a:gd name="connsiteX3" fmla="*/ 860646 w 944554"/>
                    <a:gd name="connsiteY3" fmla="*/ 231926 h 364005"/>
                    <a:gd name="connsiteX4" fmla="*/ 0 w 944554"/>
                    <a:gd name="connsiteY4" fmla="*/ 359845 h 364005"/>
                    <a:gd name="connsiteX5" fmla="*/ 143907 w 944554"/>
                    <a:gd name="connsiteY5" fmla="*/ 240259 h 364005"/>
                    <a:gd name="connsiteX6" fmla="*/ 44645 w 944554"/>
                    <a:gd name="connsiteY6" fmla="*/ 119557 h 36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554" h="364005">
                      <a:moveTo>
                        <a:pt x="44645" y="119557"/>
                      </a:moveTo>
                      <a:cubicBezTo>
                        <a:pt x="115494" y="121924"/>
                        <a:pt x="363746" y="146747"/>
                        <a:pt x="795360" y="0"/>
                      </a:cubicBezTo>
                      <a:lnTo>
                        <a:pt x="944554" y="56869"/>
                      </a:lnTo>
                      <a:lnTo>
                        <a:pt x="860646" y="231926"/>
                      </a:lnTo>
                      <a:cubicBezTo>
                        <a:pt x="381448" y="392320"/>
                        <a:pt x="125683" y="363178"/>
                        <a:pt x="0" y="359845"/>
                      </a:cubicBezTo>
                      <a:lnTo>
                        <a:pt x="143907" y="240259"/>
                      </a:lnTo>
                      <a:lnTo>
                        <a:pt x="44645" y="119557"/>
                      </a:lnTo>
                      <a:close/>
                    </a:path>
                  </a:pathLst>
                </a:cu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solidFill>
                      <a:schemeClr val="tx1"/>
                    </a:solidFill>
                  </a:endParaRPr>
                </a:p>
              </p:txBody>
            </p:sp>
            <p:sp>
              <p:nvSpPr>
                <p:cNvPr id="1036" name="Arrow: Chevron 1030">
                  <a:extLst>
                    <a:ext uri="{FF2B5EF4-FFF2-40B4-BE49-F238E27FC236}">
                      <a16:creationId xmlns:a16="http://schemas.microsoft.com/office/drawing/2014/main" id="{EFCF5F60-9B59-1F8B-8AAF-1E353AAF06AA}"/>
                    </a:ext>
                  </a:extLst>
                </p:cNvPr>
                <p:cNvSpPr/>
                <p:nvPr/>
              </p:nvSpPr>
              <p:spPr>
                <a:xfrm rot="20437971">
                  <a:off x="6433375" y="5264951"/>
                  <a:ext cx="927422" cy="354829"/>
                </a:xfrm>
                <a:custGeom>
                  <a:avLst/>
                  <a:gdLst>
                    <a:gd name="connsiteX0" fmla="*/ 0 w 1059143"/>
                    <a:gd name="connsiteY0" fmla="*/ 0 h 254002"/>
                    <a:gd name="connsiteX1" fmla="*/ 932142 w 1059143"/>
                    <a:gd name="connsiteY1" fmla="*/ 0 h 254002"/>
                    <a:gd name="connsiteX2" fmla="*/ 1059143 w 1059143"/>
                    <a:gd name="connsiteY2" fmla="*/ 127001 h 254002"/>
                    <a:gd name="connsiteX3" fmla="*/ 932142 w 1059143"/>
                    <a:gd name="connsiteY3" fmla="*/ 254002 h 254002"/>
                    <a:gd name="connsiteX4" fmla="*/ 0 w 1059143"/>
                    <a:gd name="connsiteY4" fmla="*/ 254002 h 254002"/>
                    <a:gd name="connsiteX5" fmla="*/ 127001 w 1059143"/>
                    <a:gd name="connsiteY5" fmla="*/ 127001 h 254002"/>
                    <a:gd name="connsiteX6" fmla="*/ 0 w 1059143"/>
                    <a:gd name="connsiteY6" fmla="*/ 0 h 254002"/>
                    <a:gd name="connsiteX0" fmla="*/ 0 w 1081117"/>
                    <a:gd name="connsiteY0" fmla="*/ 105033 h 359035"/>
                    <a:gd name="connsiteX1" fmla="*/ 932142 w 1081117"/>
                    <a:gd name="connsiteY1" fmla="*/ 105033 h 359035"/>
                    <a:gd name="connsiteX2" fmla="*/ 1081117 w 1081117"/>
                    <a:gd name="connsiteY2" fmla="*/ 0 h 359035"/>
                    <a:gd name="connsiteX3" fmla="*/ 932142 w 1081117"/>
                    <a:gd name="connsiteY3" fmla="*/ 359035 h 359035"/>
                    <a:gd name="connsiteX4" fmla="*/ 0 w 1081117"/>
                    <a:gd name="connsiteY4" fmla="*/ 359035 h 359035"/>
                    <a:gd name="connsiteX5" fmla="*/ 127001 w 1081117"/>
                    <a:gd name="connsiteY5" fmla="*/ 232034 h 359035"/>
                    <a:gd name="connsiteX6" fmla="*/ 0 w 1081117"/>
                    <a:gd name="connsiteY6" fmla="*/ 105033 h 359035"/>
                    <a:gd name="connsiteX0" fmla="*/ 0 w 1081117"/>
                    <a:gd name="connsiteY0" fmla="*/ 159394 h 413396"/>
                    <a:gd name="connsiteX1" fmla="*/ 907512 w 1081117"/>
                    <a:gd name="connsiteY1" fmla="*/ 0 h 413396"/>
                    <a:gd name="connsiteX2" fmla="*/ 1081117 w 1081117"/>
                    <a:gd name="connsiteY2" fmla="*/ 54361 h 413396"/>
                    <a:gd name="connsiteX3" fmla="*/ 932142 w 1081117"/>
                    <a:gd name="connsiteY3" fmla="*/ 413396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0 w 1081117"/>
                    <a:gd name="connsiteY6" fmla="*/ 159394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1067 w 1081117"/>
                    <a:gd name="connsiteY6" fmla="*/ 166413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07382 w 1081117"/>
                    <a:gd name="connsiteY5" fmla="*/ 297006 h 413396"/>
                    <a:gd name="connsiteX6" fmla="*/ 1067 w 1081117"/>
                    <a:gd name="connsiteY6" fmla="*/ 166413 h 413396"/>
                    <a:gd name="connsiteX0" fmla="*/ 9153 w 1089203"/>
                    <a:gd name="connsiteY0" fmla="*/ 166413 h 407975"/>
                    <a:gd name="connsiteX1" fmla="*/ 915598 w 1089203"/>
                    <a:gd name="connsiteY1" fmla="*/ 0 h 407975"/>
                    <a:gd name="connsiteX2" fmla="*/ 1089203 w 1089203"/>
                    <a:gd name="connsiteY2" fmla="*/ 54361 h 407975"/>
                    <a:gd name="connsiteX3" fmla="*/ 1032928 w 1089203"/>
                    <a:gd name="connsiteY3" fmla="*/ 201198 h 407975"/>
                    <a:gd name="connsiteX4" fmla="*/ 0 w 1089203"/>
                    <a:gd name="connsiteY4" fmla="*/ 407444 h 407975"/>
                    <a:gd name="connsiteX5" fmla="*/ 115468 w 1089203"/>
                    <a:gd name="connsiteY5" fmla="*/ 297006 h 407975"/>
                    <a:gd name="connsiteX6" fmla="*/ 9153 w 1089203"/>
                    <a:gd name="connsiteY6" fmla="*/ 166413 h 407975"/>
                    <a:gd name="connsiteX0" fmla="*/ 9153 w 1089203"/>
                    <a:gd name="connsiteY0" fmla="*/ 166413 h 415168"/>
                    <a:gd name="connsiteX1" fmla="*/ 915598 w 1089203"/>
                    <a:gd name="connsiteY1" fmla="*/ 0 h 415168"/>
                    <a:gd name="connsiteX2" fmla="*/ 1089203 w 1089203"/>
                    <a:gd name="connsiteY2" fmla="*/ 54361 h 415168"/>
                    <a:gd name="connsiteX3" fmla="*/ 1032928 w 1089203"/>
                    <a:gd name="connsiteY3" fmla="*/ 201198 h 415168"/>
                    <a:gd name="connsiteX4" fmla="*/ 0 w 1089203"/>
                    <a:gd name="connsiteY4" fmla="*/ 407444 h 415168"/>
                    <a:gd name="connsiteX5" fmla="*/ 115468 w 1089203"/>
                    <a:gd name="connsiteY5" fmla="*/ 297006 h 415168"/>
                    <a:gd name="connsiteX6" fmla="*/ 9153 w 1089203"/>
                    <a:gd name="connsiteY6" fmla="*/ 166413 h 415168"/>
                    <a:gd name="connsiteX0" fmla="*/ 9153 w 1089203"/>
                    <a:gd name="connsiteY0" fmla="*/ 123578 h 372333"/>
                    <a:gd name="connsiteX1" fmla="*/ 784950 w 1089203"/>
                    <a:gd name="connsiteY1" fmla="*/ 0 h 372333"/>
                    <a:gd name="connsiteX2" fmla="*/ 1089203 w 1089203"/>
                    <a:gd name="connsiteY2" fmla="*/ 11526 h 372333"/>
                    <a:gd name="connsiteX3" fmla="*/ 1032928 w 1089203"/>
                    <a:gd name="connsiteY3" fmla="*/ 158363 h 372333"/>
                    <a:gd name="connsiteX4" fmla="*/ 0 w 1089203"/>
                    <a:gd name="connsiteY4" fmla="*/ 364609 h 372333"/>
                    <a:gd name="connsiteX5" fmla="*/ 115468 w 1089203"/>
                    <a:gd name="connsiteY5" fmla="*/ 254171 h 372333"/>
                    <a:gd name="connsiteX6" fmla="*/ 9153 w 1089203"/>
                    <a:gd name="connsiteY6" fmla="*/ 123578 h 372333"/>
                    <a:gd name="connsiteX0" fmla="*/ 9153 w 1089203"/>
                    <a:gd name="connsiteY0" fmla="*/ 123578 h 398036"/>
                    <a:gd name="connsiteX1" fmla="*/ 784950 w 1089203"/>
                    <a:gd name="connsiteY1" fmla="*/ 0 h 398036"/>
                    <a:gd name="connsiteX2" fmla="*/ 1089203 w 1089203"/>
                    <a:gd name="connsiteY2" fmla="*/ 11526 h 398036"/>
                    <a:gd name="connsiteX3" fmla="*/ 875405 w 1089203"/>
                    <a:gd name="connsiteY3" fmla="*/ 227542 h 398036"/>
                    <a:gd name="connsiteX4" fmla="*/ 0 w 1089203"/>
                    <a:gd name="connsiteY4" fmla="*/ 364609 h 398036"/>
                    <a:gd name="connsiteX5" fmla="*/ 115468 w 1089203"/>
                    <a:gd name="connsiteY5" fmla="*/ 254171 h 398036"/>
                    <a:gd name="connsiteX6" fmla="*/ 9153 w 1089203"/>
                    <a:gd name="connsiteY6" fmla="*/ 123578 h 398036"/>
                    <a:gd name="connsiteX0" fmla="*/ 9153 w 938032"/>
                    <a:gd name="connsiteY0" fmla="*/ 123578 h 398036"/>
                    <a:gd name="connsiteX1" fmla="*/ 784950 w 938032"/>
                    <a:gd name="connsiteY1" fmla="*/ 0 h 398036"/>
                    <a:gd name="connsiteX2" fmla="*/ 938032 w 938032"/>
                    <a:gd name="connsiteY2" fmla="*/ 61070 h 398036"/>
                    <a:gd name="connsiteX3" fmla="*/ 875405 w 938032"/>
                    <a:gd name="connsiteY3" fmla="*/ 227542 h 398036"/>
                    <a:gd name="connsiteX4" fmla="*/ 0 w 938032"/>
                    <a:gd name="connsiteY4" fmla="*/ 364609 h 398036"/>
                    <a:gd name="connsiteX5" fmla="*/ 115468 w 938032"/>
                    <a:gd name="connsiteY5" fmla="*/ 254171 h 398036"/>
                    <a:gd name="connsiteX6" fmla="*/ 9153 w 938032"/>
                    <a:gd name="connsiteY6" fmla="*/ 123578 h 398036"/>
                    <a:gd name="connsiteX0" fmla="*/ 9153 w 938032"/>
                    <a:gd name="connsiteY0" fmla="*/ 123578 h 396576"/>
                    <a:gd name="connsiteX1" fmla="*/ 784950 w 938032"/>
                    <a:gd name="connsiteY1" fmla="*/ 0 h 396576"/>
                    <a:gd name="connsiteX2" fmla="*/ 938032 w 938032"/>
                    <a:gd name="connsiteY2" fmla="*/ 61070 h 396576"/>
                    <a:gd name="connsiteX3" fmla="*/ 876382 w 938032"/>
                    <a:gd name="connsiteY3" fmla="*/ 224521 h 396576"/>
                    <a:gd name="connsiteX4" fmla="*/ 0 w 938032"/>
                    <a:gd name="connsiteY4" fmla="*/ 364609 h 396576"/>
                    <a:gd name="connsiteX5" fmla="*/ 115468 w 938032"/>
                    <a:gd name="connsiteY5" fmla="*/ 254171 h 396576"/>
                    <a:gd name="connsiteX6" fmla="*/ 9153 w 938032"/>
                    <a:gd name="connsiteY6" fmla="*/ 123578 h 396576"/>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069 w 938032"/>
                    <a:gd name="connsiteY5" fmla="*/ 265721 h 368163"/>
                    <a:gd name="connsiteX6" fmla="*/ 9153 w 938032"/>
                    <a:gd name="connsiteY6" fmla="*/ 123578 h 368163"/>
                    <a:gd name="connsiteX0" fmla="*/ 20608 w 949487"/>
                    <a:gd name="connsiteY0" fmla="*/ 123578 h 363590"/>
                    <a:gd name="connsiteX1" fmla="*/ 796405 w 949487"/>
                    <a:gd name="connsiteY1" fmla="*/ 0 h 363590"/>
                    <a:gd name="connsiteX2" fmla="*/ 949487 w 949487"/>
                    <a:gd name="connsiteY2" fmla="*/ 61070 h 363590"/>
                    <a:gd name="connsiteX3" fmla="*/ 887837 w 949487"/>
                    <a:gd name="connsiteY3" fmla="*/ 224521 h 363590"/>
                    <a:gd name="connsiteX4" fmla="*/ 0 w 949487"/>
                    <a:gd name="connsiteY4" fmla="*/ 358900 h 363590"/>
                    <a:gd name="connsiteX5" fmla="*/ 126524 w 949487"/>
                    <a:gd name="connsiteY5" fmla="*/ 265721 h 363590"/>
                    <a:gd name="connsiteX6" fmla="*/ 20608 w 949487"/>
                    <a:gd name="connsiteY6" fmla="*/ 123578 h 363590"/>
                    <a:gd name="connsiteX0" fmla="*/ 14091 w 942970"/>
                    <a:gd name="connsiteY0" fmla="*/ 123578 h 364066"/>
                    <a:gd name="connsiteX1" fmla="*/ 789888 w 942970"/>
                    <a:gd name="connsiteY1" fmla="*/ 0 h 364066"/>
                    <a:gd name="connsiteX2" fmla="*/ 942970 w 942970"/>
                    <a:gd name="connsiteY2" fmla="*/ 61070 h 364066"/>
                    <a:gd name="connsiteX3" fmla="*/ 881320 w 942970"/>
                    <a:gd name="connsiteY3" fmla="*/ 224521 h 364066"/>
                    <a:gd name="connsiteX4" fmla="*/ 0 w 942970"/>
                    <a:gd name="connsiteY4" fmla="*/ 359508 h 364066"/>
                    <a:gd name="connsiteX5" fmla="*/ 120007 w 942970"/>
                    <a:gd name="connsiteY5" fmla="*/ 265721 h 364066"/>
                    <a:gd name="connsiteX6" fmla="*/ 14091 w 942970"/>
                    <a:gd name="connsiteY6" fmla="*/ 123578 h 364066"/>
                    <a:gd name="connsiteX0" fmla="*/ 40604 w 942970"/>
                    <a:gd name="connsiteY0" fmla="*/ 129532 h 364066"/>
                    <a:gd name="connsiteX1" fmla="*/ 789888 w 942970"/>
                    <a:gd name="connsiteY1" fmla="*/ 0 h 364066"/>
                    <a:gd name="connsiteX2" fmla="*/ 942970 w 942970"/>
                    <a:gd name="connsiteY2" fmla="*/ 61070 h 364066"/>
                    <a:gd name="connsiteX3" fmla="*/ 881320 w 942970"/>
                    <a:gd name="connsiteY3" fmla="*/ 224521 h 364066"/>
                    <a:gd name="connsiteX4" fmla="*/ 0 w 942970"/>
                    <a:gd name="connsiteY4" fmla="*/ 359508 h 364066"/>
                    <a:gd name="connsiteX5" fmla="*/ 120007 w 942970"/>
                    <a:gd name="connsiteY5" fmla="*/ 265721 h 364066"/>
                    <a:gd name="connsiteX6" fmla="*/ 40604 w 942970"/>
                    <a:gd name="connsiteY6" fmla="*/ 129532 h 364066"/>
                    <a:gd name="connsiteX0" fmla="*/ 40604 w 942970"/>
                    <a:gd name="connsiteY0" fmla="*/ 129532 h 364066"/>
                    <a:gd name="connsiteX1" fmla="*/ 789888 w 942970"/>
                    <a:gd name="connsiteY1" fmla="*/ 0 h 364066"/>
                    <a:gd name="connsiteX2" fmla="*/ 942970 w 942970"/>
                    <a:gd name="connsiteY2" fmla="*/ 61070 h 364066"/>
                    <a:gd name="connsiteX3" fmla="*/ 881320 w 942970"/>
                    <a:gd name="connsiteY3" fmla="*/ 224521 h 364066"/>
                    <a:gd name="connsiteX4" fmla="*/ 0 w 942970"/>
                    <a:gd name="connsiteY4" fmla="*/ 359508 h 364066"/>
                    <a:gd name="connsiteX5" fmla="*/ 142354 w 942970"/>
                    <a:gd name="connsiteY5" fmla="*/ 250018 h 364066"/>
                    <a:gd name="connsiteX6" fmla="*/ 40604 w 942970"/>
                    <a:gd name="connsiteY6" fmla="*/ 129532 h 364066"/>
                    <a:gd name="connsiteX0" fmla="*/ 34695 w 942970"/>
                    <a:gd name="connsiteY0" fmla="*/ 122406 h 364066"/>
                    <a:gd name="connsiteX1" fmla="*/ 789888 w 942970"/>
                    <a:gd name="connsiteY1" fmla="*/ 0 h 364066"/>
                    <a:gd name="connsiteX2" fmla="*/ 942970 w 942970"/>
                    <a:gd name="connsiteY2" fmla="*/ 61070 h 364066"/>
                    <a:gd name="connsiteX3" fmla="*/ 881320 w 942970"/>
                    <a:gd name="connsiteY3" fmla="*/ 224521 h 364066"/>
                    <a:gd name="connsiteX4" fmla="*/ 0 w 942970"/>
                    <a:gd name="connsiteY4" fmla="*/ 359508 h 364066"/>
                    <a:gd name="connsiteX5" fmla="*/ 142354 w 942970"/>
                    <a:gd name="connsiteY5" fmla="*/ 250018 h 364066"/>
                    <a:gd name="connsiteX6" fmla="*/ 34695 w 942970"/>
                    <a:gd name="connsiteY6" fmla="*/ 122406 h 364066"/>
                    <a:gd name="connsiteX0" fmla="*/ 34695 w 942970"/>
                    <a:gd name="connsiteY0" fmla="*/ 122406 h 373512"/>
                    <a:gd name="connsiteX1" fmla="*/ 789888 w 942970"/>
                    <a:gd name="connsiteY1" fmla="*/ 0 h 373512"/>
                    <a:gd name="connsiteX2" fmla="*/ 942970 w 942970"/>
                    <a:gd name="connsiteY2" fmla="*/ 61070 h 373512"/>
                    <a:gd name="connsiteX3" fmla="*/ 843670 w 942970"/>
                    <a:gd name="connsiteY3" fmla="*/ 255037 h 373512"/>
                    <a:gd name="connsiteX4" fmla="*/ 0 w 942970"/>
                    <a:gd name="connsiteY4" fmla="*/ 359508 h 373512"/>
                    <a:gd name="connsiteX5" fmla="*/ 142354 w 942970"/>
                    <a:gd name="connsiteY5" fmla="*/ 250018 h 373512"/>
                    <a:gd name="connsiteX6" fmla="*/ 34695 w 942970"/>
                    <a:gd name="connsiteY6" fmla="*/ 122406 h 373512"/>
                    <a:gd name="connsiteX0" fmla="*/ 34695 w 927422"/>
                    <a:gd name="connsiteY0" fmla="*/ 122406 h 373512"/>
                    <a:gd name="connsiteX1" fmla="*/ 789888 w 927422"/>
                    <a:gd name="connsiteY1" fmla="*/ 0 h 373512"/>
                    <a:gd name="connsiteX2" fmla="*/ 927422 w 927422"/>
                    <a:gd name="connsiteY2" fmla="*/ 90942 h 373512"/>
                    <a:gd name="connsiteX3" fmla="*/ 843670 w 927422"/>
                    <a:gd name="connsiteY3" fmla="*/ 255037 h 373512"/>
                    <a:gd name="connsiteX4" fmla="*/ 0 w 927422"/>
                    <a:gd name="connsiteY4" fmla="*/ 359508 h 373512"/>
                    <a:gd name="connsiteX5" fmla="*/ 142354 w 927422"/>
                    <a:gd name="connsiteY5" fmla="*/ 250018 h 373512"/>
                    <a:gd name="connsiteX6" fmla="*/ 34695 w 927422"/>
                    <a:gd name="connsiteY6" fmla="*/ 122406 h 373512"/>
                    <a:gd name="connsiteX0" fmla="*/ 34695 w 927422"/>
                    <a:gd name="connsiteY0" fmla="*/ 105931 h 357037"/>
                    <a:gd name="connsiteX1" fmla="*/ 784097 w 927422"/>
                    <a:gd name="connsiteY1" fmla="*/ 0 h 357037"/>
                    <a:gd name="connsiteX2" fmla="*/ 927422 w 927422"/>
                    <a:gd name="connsiteY2" fmla="*/ 74467 h 357037"/>
                    <a:gd name="connsiteX3" fmla="*/ 843670 w 927422"/>
                    <a:gd name="connsiteY3" fmla="*/ 238562 h 357037"/>
                    <a:gd name="connsiteX4" fmla="*/ 0 w 927422"/>
                    <a:gd name="connsiteY4" fmla="*/ 343033 h 357037"/>
                    <a:gd name="connsiteX5" fmla="*/ 142354 w 927422"/>
                    <a:gd name="connsiteY5" fmla="*/ 233543 h 357037"/>
                    <a:gd name="connsiteX6" fmla="*/ 34695 w 927422"/>
                    <a:gd name="connsiteY6" fmla="*/ 105931 h 357037"/>
                    <a:gd name="connsiteX0" fmla="*/ 34695 w 927422"/>
                    <a:gd name="connsiteY0" fmla="*/ 105931 h 357037"/>
                    <a:gd name="connsiteX1" fmla="*/ 784097 w 927422"/>
                    <a:gd name="connsiteY1" fmla="*/ 0 h 357037"/>
                    <a:gd name="connsiteX2" fmla="*/ 927422 w 927422"/>
                    <a:gd name="connsiteY2" fmla="*/ 74467 h 357037"/>
                    <a:gd name="connsiteX3" fmla="*/ 843670 w 927422"/>
                    <a:gd name="connsiteY3" fmla="*/ 238562 h 357037"/>
                    <a:gd name="connsiteX4" fmla="*/ 0 w 927422"/>
                    <a:gd name="connsiteY4" fmla="*/ 343033 h 357037"/>
                    <a:gd name="connsiteX5" fmla="*/ 142354 w 927422"/>
                    <a:gd name="connsiteY5" fmla="*/ 233543 h 357037"/>
                    <a:gd name="connsiteX6" fmla="*/ 34695 w 927422"/>
                    <a:gd name="connsiteY6" fmla="*/ 105931 h 357037"/>
                    <a:gd name="connsiteX0" fmla="*/ 34695 w 927422"/>
                    <a:gd name="connsiteY0" fmla="*/ 105931 h 351602"/>
                    <a:gd name="connsiteX1" fmla="*/ 784097 w 927422"/>
                    <a:gd name="connsiteY1" fmla="*/ 0 h 351602"/>
                    <a:gd name="connsiteX2" fmla="*/ 927422 w 927422"/>
                    <a:gd name="connsiteY2" fmla="*/ 74467 h 351602"/>
                    <a:gd name="connsiteX3" fmla="*/ 843670 w 927422"/>
                    <a:gd name="connsiteY3" fmla="*/ 238562 h 351602"/>
                    <a:gd name="connsiteX4" fmla="*/ 0 w 927422"/>
                    <a:gd name="connsiteY4" fmla="*/ 343033 h 351602"/>
                    <a:gd name="connsiteX5" fmla="*/ 142354 w 927422"/>
                    <a:gd name="connsiteY5" fmla="*/ 233543 h 351602"/>
                    <a:gd name="connsiteX6" fmla="*/ 34695 w 927422"/>
                    <a:gd name="connsiteY6" fmla="*/ 105931 h 351602"/>
                    <a:gd name="connsiteX0" fmla="*/ 34695 w 927422"/>
                    <a:gd name="connsiteY0" fmla="*/ 105931 h 354829"/>
                    <a:gd name="connsiteX1" fmla="*/ 784097 w 927422"/>
                    <a:gd name="connsiteY1" fmla="*/ 0 h 354829"/>
                    <a:gd name="connsiteX2" fmla="*/ 927422 w 927422"/>
                    <a:gd name="connsiteY2" fmla="*/ 74467 h 354829"/>
                    <a:gd name="connsiteX3" fmla="*/ 843670 w 927422"/>
                    <a:gd name="connsiteY3" fmla="*/ 238562 h 354829"/>
                    <a:gd name="connsiteX4" fmla="*/ 0 w 927422"/>
                    <a:gd name="connsiteY4" fmla="*/ 343033 h 354829"/>
                    <a:gd name="connsiteX5" fmla="*/ 142354 w 927422"/>
                    <a:gd name="connsiteY5" fmla="*/ 233543 h 354829"/>
                    <a:gd name="connsiteX6" fmla="*/ 34695 w 927422"/>
                    <a:gd name="connsiteY6" fmla="*/ 105931 h 3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7422" h="354829">
                      <a:moveTo>
                        <a:pt x="34695" y="105931"/>
                      </a:moveTo>
                      <a:cubicBezTo>
                        <a:pt x="105544" y="108298"/>
                        <a:pt x="376633" y="142021"/>
                        <a:pt x="784097" y="0"/>
                      </a:cubicBezTo>
                      <a:lnTo>
                        <a:pt x="927422" y="74467"/>
                      </a:lnTo>
                      <a:lnTo>
                        <a:pt x="843670" y="238562"/>
                      </a:lnTo>
                      <a:cubicBezTo>
                        <a:pt x="385791" y="390840"/>
                        <a:pt x="84393" y="353727"/>
                        <a:pt x="0" y="343033"/>
                      </a:cubicBezTo>
                      <a:lnTo>
                        <a:pt x="142354" y="233543"/>
                      </a:lnTo>
                      <a:lnTo>
                        <a:pt x="34695" y="105931"/>
                      </a:lnTo>
                      <a:close/>
                    </a:path>
                  </a:pathLst>
                </a:cu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solidFill>
                      <a:schemeClr val="tx1"/>
                    </a:solidFill>
                  </a:endParaRPr>
                </a:p>
              </p:txBody>
            </p:sp>
            <p:sp>
              <p:nvSpPr>
                <p:cNvPr id="1037" name="Arrow: Chevron 1030">
                  <a:extLst>
                    <a:ext uri="{FF2B5EF4-FFF2-40B4-BE49-F238E27FC236}">
                      <a16:creationId xmlns:a16="http://schemas.microsoft.com/office/drawing/2014/main" id="{08DF94D1-0A29-A414-70A6-BCEBBC273F30}"/>
                    </a:ext>
                  </a:extLst>
                </p:cNvPr>
                <p:cNvSpPr/>
                <p:nvPr/>
              </p:nvSpPr>
              <p:spPr>
                <a:xfrm rot="18859275">
                  <a:off x="7063868" y="4682391"/>
                  <a:ext cx="938032" cy="358432"/>
                </a:xfrm>
                <a:custGeom>
                  <a:avLst/>
                  <a:gdLst>
                    <a:gd name="connsiteX0" fmla="*/ 0 w 1059143"/>
                    <a:gd name="connsiteY0" fmla="*/ 0 h 254002"/>
                    <a:gd name="connsiteX1" fmla="*/ 932142 w 1059143"/>
                    <a:gd name="connsiteY1" fmla="*/ 0 h 254002"/>
                    <a:gd name="connsiteX2" fmla="*/ 1059143 w 1059143"/>
                    <a:gd name="connsiteY2" fmla="*/ 127001 h 254002"/>
                    <a:gd name="connsiteX3" fmla="*/ 932142 w 1059143"/>
                    <a:gd name="connsiteY3" fmla="*/ 254002 h 254002"/>
                    <a:gd name="connsiteX4" fmla="*/ 0 w 1059143"/>
                    <a:gd name="connsiteY4" fmla="*/ 254002 h 254002"/>
                    <a:gd name="connsiteX5" fmla="*/ 127001 w 1059143"/>
                    <a:gd name="connsiteY5" fmla="*/ 127001 h 254002"/>
                    <a:gd name="connsiteX6" fmla="*/ 0 w 1059143"/>
                    <a:gd name="connsiteY6" fmla="*/ 0 h 254002"/>
                    <a:gd name="connsiteX0" fmla="*/ 0 w 1081117"/>
                    <a:gd name="connsiteY0" fmla="*/ 105033 h 359035"/>
                    <a:gd name="connsiteX1" fmla="*/ 932142 w 1081117"/>
                    <a:gd name="connsiteY1" fmla="*/ 105033 h 359035"/>
                    <a:gd name="connsiteX2" fmla="*/ 1081117 w 1081117"/>
                    <a:gd name="connsiteY2" fmla="*/ 0 h 359035"/>
                    <a:gd name="connsiteX3" fmla="*/ 932142 w 1081117"/>
                    <a:gd name="connsiteY3" fmla="*/ 359035 h 359035"/>
                    <a:gd name="connsiteX4" fmla="*/ 0 w 1081117"/>
                    <a:gd name="connsiteY4" fmla="*/ 359035 h 359035"/>
                    <a:gd name="connsiteX5" fmla="*/ 127001 w 1081117"/>
                    <a:gd name="connsiteY5" fmla="*/ 232034 h 359035"/>
                    <a:gd name="connsiteX6" fmla="*/ 0 w 1081117"/>
                    <a:gd name="connsiteY6" fmla="*/ 105033 h 359035"/>
                    <a:gd name="connsiteX0" fmla="*/ 0 w 1081117"/>
                    <a:gd name="connsiteY0" fmla="*/ 159394 h 413396"/>
                    <a:gd name="connsiteX1" fmla="*/ 907512 w 1081117"/>
                    <a:gd name="connsiteY1" fmla="*/ 0 h 413396"/>
                    <a:gd name="connsiteX2" fmla="*/ 1081117 w 1081117"/>
                    <a:gd name="connsiteY2" fmla="*/ 54361 h 413396"/>
                    <a:gd name="connsiteX3" fmla="*/ 932142 w 1081117"/>
                    <a:gd name="connsiteY3" fmla="*/ 413396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0 w 1081117"/>
                    <a:gd name="connsiteY6" fmla="*/ 159394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1067 w 1081117"/>
                    <a:gd name="connsiteY6" fmla="*/ 166413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07382 w 1081117"/>
                    <a:gd name="connsiteY5" fmla="*/ 297006 h 413396"/>
                    <a:gd name="connsiteX6" fmla="*/ 1067 w 1081117"/>
                    <a:gd name="connsiteY6" fmla="*/ 166413 h 413396"/>
                    <a:gd name="connsiteX0" fmla="*/ 9153 w 1089203"/>
                    <a:gd name="connsiteY0" fmla="*/ 166413 h 407975"/>
                    <a:gd name="connsiteX1" fmla="*/ 915598 w 1089203"/>
                    <a:gd name="connsiteY1" fmla="*/ 0 h 407975"/>
                    <a:gd name="connsiteX2" fmla="*/ 1089203 w 1089203"/>
                    <a:gd name="connsiteY2" fmla="*/ 54361 h 407975"/>
                    <a:gd name="connsiteX3" fmla="*/ 1032928 w 1089203"/>
                    <a:gd name="connsiteY3" fmla="*/ 201198 h 407975"/>
                    <a:gd name="connsiteX4" fmla="*/ 0 w 1089203"/>
                    <a:gd name="connsiteY4" fmla="*/ 407444 h 407975"/>
                    <a:gd name="connsiteX5" fmla="*/ 115468 w 1089203"/>
                    <a:gd name="connsiteY5" fmla="*/ 297006 h 407975"/>
                    <a:gd name="connsiteX6" fmla="*/ 9153 w 1089203"/>
                    <a:gd name="connsiteY6" fmla="*/ 166413 h 407975"/>
                    <a:gd name="connsiteX0" fmla="*/ 9153 w 1089203"/>
                    <a:gd name="connsiteY0" fmla="*/ 166413 h 415168"/>
                    <a:gd name="connsiteX1" fmla="*/ 915598 w 1089203"/>
                    <a:gd name="connsiteY1" fmla="*/ 0 h 415168"/>
                    <a:gd name="connsiteX2" fmla="*/ 1089203 w 1089203"/>
                    <a:gd name="connsiteY2" fmla="*/ 54361 h 415168"/>
                    <a:gd name="connsiteX3" fmla="*/ 1032928 w 1089203"/>
                    <a:gd name="connsiteY3" fmla="*/ 201198 h 415168"/>
                    <a:gd name="connsiteX4" fmla="*/ 0 w 1089203"/>
                    <a:gd name="connsiteY4" fmla="*/ 407444 h 415168"/>
                    <a:gd name="connsiteX5" fmla="*/ 115468 w 1089203"/>
                    <a:gd name="connsiteY5" fmla="*/ 297006 h 415168"/>
                    <a:gd name="connsiteX6" fmla="*/ 9153 w 1089203"/>
                    <a:gd name="connsiteY6" fmla="*/ 166413 h 415168"/>
                    <a:gd name="connsiteX0" fmla="*/ 9153 w 1089203"/>
                    <a:gd name="connsiteY0" fmla="*/ 123578 h 372333"/>
                    <a:gd name="connsiteX1" fmla="*/ 784950 w 1089203"/>
                    <a:gd name="connsiteY1" fmla="*/ 0 h 372333"/>
                    <a:gd name="connsiteX2" fmla="*/ 1089203 w 1089203"/>
                    <a:gd name="connsiteY2" fmla="*/ 11526 h 372333"/>
                    <a:gd name="connsiteX3" fmla="*/ 1032928 w 1089203"/>
                    <a:gd name="connsiteY3" fmla="*/ 158363 h 372333"/>
                    <a:gd name="connsiteX4" fmla="*/ 0 w 1089203"/>
                    <a:gd name="connsiteY4" fmla="*/ 364609 h 372333"/>
                    <a:gd name="connsiteX5" fmla="*/ 115468 w 1089203"/>
                    <a:gd name="connsiteY5" fmla="*/ 254171 h 372333"/>
                    <a:gd name="connsiteX6" fmla="*/ 9153 w 1089203"/>
                    <a:gd name="connsiteY6" fmla="*/ 123578 h 372333"/>
                    <a:gd name="connsiteX0" fmla="*/ 9153 w 1089203"/>
                    <a:gd name="connsiteY0" fmla="*/ 123578 h 398036"/>
                    <a:gd name="connsiteX1" fmla="*/ 784950 w 1089203"/>
                    <a:gd name="connsiteY1" fmla="*/ 0 h 398036"/>
                    <a:gd name="connsiteX2" fmla="*/ 1089203 w 1089203"/>
                    <a:gd name="connsiteY2" fmla="*/ 11526 h 398036"/>
                    <a:gd name="connsiteX3" fmla="*/ 875405 w 1089203"/>
                    <a:gd name="connsiteY3" fmla="*/ 227542 h 398036"/>
                    <a:gd name="connsiteX4" fmla="*/ 0 w 1089203"/>
                    <a:gd name="connsiteY4" fmla="*/ 364609 h 398036"/>
                    <a:gd name="connsiteX5" fmla="*/ 115468 w 1089203"/>
                    <a:gd name="connsiteY5" fmla="*/ 254171 h 398036"/>
                    <a:gd name="connsiteX6" fmla="*/ 9153 w 1089203"/>
                    <a:gd name="connsiteY6" fmla="*/ 123578 h 398036"/>
                    <a:gd name="connsiteX0" fmla="*/ 9153 w 938032"/>
                    <a:gd name="connsiteY0" fmla="*/ 123578 h 398036"/>
                    <a:gd name="connsiteX1" fmla="*/ 784950 w 938032"/>
                    <a:gd name="connsiteY1" fmla="*/ 0 h 398036"/>
                    <a:gd name="connsiteX2" fmla="*/ 938032 w 938032"/>
                    <a:gd name="connsiteY2" fmla="*/ 61070 h 398036"/>
                    <a:gd name="connsiteX3" fmla="*/ 875405 w 938032"/>
                    <a:gd name="connsiteY3" fmla="*/ 227542 h 398036"/>
                    <a:gd name="connsiteX4" fmla="*/ 0 w 938032"/>
                    <a:gd name="connsiteY4" fmla="*/ 364609 h 398036"/>
                    <a:gd name="connsiteX5" fmla="*/ 115468 w 938032"/>
                    <a:gd name="connsiteY5" fmla="*/ 254171 h 398036"/>
                    <a:gd name="connsiteX6" fmla="*/ 9153 w 938032"/>
                    <a:gd name="connsiteY6" fmla="*/ 123578 h 398036"/>
                    <a:gd name="connsiteX0" fmla="*/ 9153 w 938032"/>
                    <a:gd name="connsiteY0" fmla="*/ 123578 h 396576"/>
                    <a:gd name="connsiteX1" fmla="*/ 784950 w 938032"/>
                    <a:gd name="connsiteY1" fmla="*/ 0 h 396576"/>
                    <a:gd name="connsiteX2" fmla="*/ 938032 w 938032"/>
                    <a:gd name="connsiteY2" fmla="*/ 61070 h 396576"/>
                    <a:gd name="connsiteX3" fmla="*/ 876382 w 938032"/>
                    <a:gd name="connsiteY3" fmla="*/ 224521 h 396576"/>
                    <a:gd name="connsiteX4" fmla="*/ 0 w 938032"/>
                    <a:gd name="connsiteY4" fmla="*/ 364609 h 396576"/>
                    <a:gd name="connsiteX5" fmla="*/ 115468 w 938032"/>
                    <a:gd name="connsiteY5" fmla="*/ 254171 h 396576"/>
                    <a:gd name="connsiteX6" fmla="*/ 9153 w 938032"/>
                    <a:gd name="connsiteY6" fmla="*/ 123578 h 396576"/>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069 w 938032"/>
                    <a:gd name="connsiteY5" fmla="*/ 26572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38787 w 938032"/>
                    <a:gd name="connsiteY5" fmla="*/ 253653 h 368163"/>
                    <a:gd name="connsiteX6" fmla="*/ 9153 w 938032"/>
                    <a:gd name="connsiteY6" fmla="*/ 123578 h 368163"/>
                    <a:gd name="connsiteX0" fmla="*/ 33821 w 938032"/>
                    <a:gd name="connsiteY0" fmla="*/ 126116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38787 w 938032"/>
                    <a:gd name="connsiteY5" fmla="*/ 253653 h 368163"/>
                    <a:gd name="connsiteX6" fmla="*/ 33821 w 938032"/>
                    <a:gd name="connsiteY6" fmla="*/ 126116 h 368163"/>
                    <a:gd name="connsiteX0" fmla="*/ 33821 w 938032"/>
                    <a:gd name="connsiteY0" fmla="*/ 119382 h 361429"/>
                    <a:gd name="connsiteX1" fmla="*/ 784870 w 938032"/>
                    <a:gd name="connsiteY1" fmla="*/ 0 h 361429"/>
                    <a:gd name="connsiteX2" fmla="*/ 938032 w 938032"/>
                    <a:gd name="connsiteY2" fmla="*/ 54336 h 361429"/>
                    <a:gd name="connsiteX3" fmla="*/ 876382 w 938032"/>
                    <a:gd name="connsiteY3" fmla="*/ 217787 h 361429"/>
                    <a:gd name="connsiteX4" fmla="*/ 0 w 938032"/>
                    <a:gd name="connsiteY4" fmla="*/ 357875 h 361429"/>
                    <a:gd name="connsiteX5" fmla="*/ 138787 w 938032"/>
                    <a:gd name="connsiteY5" fmla="*/ 246919 h 361429"/>
                    <a:gd name="connsiteX6" fmla="*/ 33821 w 938032"/>
                    <a:gd name="connsiteY6" fmla="*/ 119382 h 361429"/>
                    <a:gd name="connsiteX0" fmla="*/ 33821 w 938032"/>
                    <a:gd name="connsiteY0" fmla="*/ 123658 h 365705"/>
                    <a:gd name="connsiteX1" fmla="*/ 802882 w 938032"/>
                    <a:gd name="connsiteY1" fmla="*/ 0 h 365705"/>
                    <a:gd name="connsiteX2" fmla="*/ 938032 w 938032"/>
                    <a:gd name="connsiteY2" fmla="*/ 58612 h 365705"/>
                    <a:gd name="connsiteX3" fmla="*/ 876382 w 938032"/>
                    <a:gd name="connsiteY3" fmla="*/ 222063 h 365705"/>
                    <a:gd name="connsiteX4" fmla="*/ 0 w 938032"/>
                    <a:gd name="connsiteY4" fmla="*/ 362151 h 365705"/>
                    <a:gd name="connsiteX5" fmla="*/ 138787 w 938032"/>
                    <a:gd name="connsiteY5" fmla="*/ 251195 h 365705"/>
                    <a:gd name="connsiteX6" fmla="*/ 33821 w 938032"/>
                    <a:gd name="connsiteY6" fmla="*/ 123658 h 365705"/>
                    <a:gd name="connsiteX0" fmla="*/ 33821 w 938032"/>
                    <a:gd name="connsiteY0" fmla="*/ 119247 h 361294"/>
                    <a:gd name="connsiteX1" fmla="*/ 796094 w 938032"/>
                    <a:gd name="connsiteY1" fmla="*/ 0 h 361294"/>
                    <a:gd name="connsiteX2" fmla="*/ 938032 w 938032"/>
                    <a:gd name="connsiteY2" fmla="*/ 54201 h 361294"/>
                    <a:gd name="connsiteX3" fmla="*/ 876382 w 938032"/>
                    <a:gd name="connsiteY3" fmla="*/ 217652 h 361294"/>
                    <a:gd name="connsiteX4" fmla="*/ 0 w 938032"/>
                    <a:gd name="connsiteY4" fmla="*/ 357740 h 361294"/>
                    <a:gd name="connsiteX5" fmla="*/ 138787 w 938032"/>
                    <a:gd name="connsiteY5" fmla="*/ 246784 h 361294"/>
                    <a:gd name="connsiteX6" fmla="*/ 33821 w 938032"/>
                    <a:gd name="connsiteY6" fmla="*/ 119247 h 361294"/>
                    <a:gd name="connsiteX0" fmla="*/ 33821 w 938032"/>
                    <a:gd name="connsiteY0" fmla="*/ 119247 h 363715"/>
                    <a:gd name="connsiteX1" fmla="*/ 796094 w 938032"/>
                    <a:gd name="connsiteY1" fmla="*/ 0 h 363715"/>
                    <a:gd name="connsiteX2" fmla="*/ 938032 w 938032"/>
                    <a:gd name="connsiteY2" fmla="*/ 54201 h 363715"/>
                    <a:gd name="connsiteX3" fmla="*/ 871758 w 938032"/>
                    <a:gd name="connsiteY3" fmla="*/ 228823 h 363715"/>
                    <a:gd name="connsiteX4" fmla="*/ 0 w 938032"/>
                    <a:gd name="connsiteY4" fmla="*/ 357740 h 363715"/>
                    <a:gd name="connsiteX5" fmla="*/ 138787 w 938032"/>
                    <a:gd name="connsiteY5" fmla="*/ 246784 h 363715"/>
                    <a:gd name="connsiteX6" fmla="*/ 33821 w 938032"/>
                    <a:gd name="connsiteY6" fmla="*/ 119247 h 363715"/>
                    <a:gd name="connsiteX0" fmla="*/ 33821 w 938032"/>
                    <a:gd name="connsiteY0" fmla="*/ 119247 h 358432"/>
                    <a:gd name="connsiteX1" fmla="*/ 796094 w 938032"/>
                    <a:gd name="connsiteY1" fmla="*/ 0 h 358432"/>
                    <a:gd name="connsiteX2" fmla="*/ 938032 w 938032"/>
                    <a:gd name="connsiteY2" fmla="*/ 54201 h 358432"/>
                    <a:gd name="connsiteX3" fmla="*/ 871758 w 938032"/>
                    <a:gd name="connsiteY3" fmla="*/ 228823 h 358432"/>
                    <a:gd name="connsiteX4" fmla="*/ 0 w 938032"/>
                    <a:gd name="connsiteY4" fmla="*/ 357740 h 358432"/>
                    <a:gd name="connsiteX5" fmla="*/ 138787 w 938032"/>
                    <a:gd name="connsiteY5" fmla="*/ 246784 h 358432"/>
                    <a:gd name="connsiteX6" fmla="*/ 33821 w 938032"/>
                    <a:gd name="connsiteY6" fmla="*/ 119247 h 35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032" h="358432">
                      <a:moveTo>
                        <a:pt x="33821" y="119247"/>
                      </a:moveTo>
                      <a:cubicBezTo>
                        <a:pt x="104670" y="121614"/>
                        <a:pt x="365675" y="164241"/>
                        <a:pt x="796094" y="0"/>
                      </a:cubicBezTo>
                      <a:lnTo>
                        <a:pt x="938032" y="54201"/>
                      </a:lnTo>
                      <a:lnTo>
                        <a:pt x="871758" y="228823"/>
                      </a:lnTo>
                      <a:cubicBezTo>
                        <a:pt x="544337" y="357376"/>
                        <a:pt x="125683" y="361073"/>
                        <a:pt x="0" y="357740"/>
                      </a:cubicBezTo>
                      <a:lnTo>
                        <a:pt x="138787" y="246784"/>
                      </a:lnTo>
                      <a:lnTo>
                        <a:pt x="33821" y="119247"/>
                      </a:lnTo>
                      <a:close/>
                    </a:path>
                  </a:pathLst>
                </a:cu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dirty="0">
                    <a:solidFill>
                      <a:schemeClr val="tx1"/>
                    </a:solidFill>
                  </a:endParaRPr>
                </a:p>
              </p:txBody>
            </p:sp>
            <p:sp>
              <p:nvSpPr>
                <p:cNvPr id="1038" name="Arrow: Chevron 1030">
                  <a:extLst>
                    <a:ext uri="{FF2B5EF4-FFF2-40B4-BE49-F238E27FC236}">
                      <a16:creationId xmlns:a16="http://schemas.microsoft.com/office/drawing/2014/main" id="{12AE14E8-D95E-2326-BB1B-63252A729A21}"/>
                    </a:ext>
                  </a:extLst>
                </p:cNvPr>
                <p:cNvSpPr/>
                <p:nvPr/>
              </p:nvSpPr>
              <p:spPr>
                <a:xfrm rot="17100000">
                  <a:off x="7164714" y="3615698"/>
                  <a:ext cx="1279689" cy="498758"/>
                </a:xfrm>
                <a:custGeom>
                  <a:avLst/>
                  <a:gdLst>
                    <a:gd name="connsiteX0" fmla="*/ 0 w 1059143"/>
                    <a:gd name="connsiteY0" fmla="*/ 0 h 254002"/>
                    <a:gd name="connsiteX1" fmla="*/ 932142 w 1059143"/>
                    <a:gd name="connsiteY1" fmla="*/ 0 h 254002"/>
                    <a:gd name="connsiteX2" fmla="*/ 1059143 w 1059143"/>
                    <a:gd name="connsiteY2" fmla="*/ 127001 h 254002"/>
                    <a:gd name="connsiteX3" fmla="*/ 932142 w 1059143"/>
                    <a:gd name="connsiteY3" fmla="*/ 254002 h 254002"/>
                    <a:gd name="connsiteX4" fmla="*/ 0 w 1059143"/>
                    <a:gd name="connsiteY4" fmla="*/ 254002 h 254002"/>
                    <a:gd name="connsiteX5" fmla="*/ 127001 w 1059143"/>
                    <a:gd name="connsiteY5" fmla="*/ 127001 h 254002"/>
                    <a:gd name="connsiteX6" fmla="*/ 0 w 1059143"/>
                    <a:gd name="connsiteY6" fmla="*/ 0 h 254002"/>
                    <a:gd name="connsiteX0" fmla="*/ 0 w 1081117"/>
                    <a:gd name="connsiteY0" fmla="*/ 105033 h 359035"/>
                    <a:gd name="connsiteX1" fmla="*/ 932142 w 1081117"/>
                    <a:gd name="connsiteY1" fmla="*/ 105033 h 359035"/>
                    <a:gd name="connsiteX2" fmla="*/ 1081117 w 1081117"/>
                    <a:gd name="connsiteY2" fmla="*/ 0 h 359035"/>
                    <a:gd name="connsiteX3" fmla="*/ 932142 w 1081117"/>
                    <a:gd name="connsiteY3" fmla="*/ 359035 h 359035"/>
                    <a:gd name="connsiteX4" fmla="*/ 0 w 1081117"/>
                    <a:gd name="connsiteY4" fmla="*/ 359035 h 359035"/>
                    <a:gd name="connsiteX5" fmla="*/ 127001 w 1081117"/>
                    <a:gd name="connsiteY5" fmla="*/ 232034 h 359035"/>
                    <a:gd name="connsiteX6" fmla="*/ 0 w 1081117"/>
                    <a:gd name="connsiteY6" fmla="*/ 105033 h 359035"/>
                    <a:gd name="connsiteX0" fmla="*/ 0 w 1081117"/>
                    <a:gd name="connsiteY0" fmla="*/ 159394 h 413396"/>
                    <a:gd name="connsiteX1" fmla="*/ 907512 w 1081117"/>
                    <a:gd name="connsiteY1" fmla="*/ 0 h 413396"/>
                    <a:gd name="connsiteX2" fmla="*/ 1081117 w 1081117"/>
                    <a:gd name="connsiteY2" fmla="*/ 54361 h 413396"/>
                    <a:gd name="connsiteX3" fmla="*/ 932142 w 1081117"/>
                    <a:gd name="connsiteY3" fmla="*/ 413396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0 w 1081117"/>
                    <a:gd name="connsiteY6" fmla="*/ 159394 h 413396"/>
                    <a:gd name="connsiteX0" fmla="*/ 52686 w 1081117"/>
                    <a:gd name="connsiteY0" fmla="*/ 178147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52686 w 1081117"/>
                    <a:gd name="connsiteY6" fmla="*/ 178147 h 413396"/>
                    <a:gd name="connsiteX0" fmla="*/ 52686 w 1081117"/>
                    <a:gd name="connsiteY0" fmla="*/ 178147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40009 w 1081117"/>
                    <a:gd name="connsiteY5" fmla="*/ 304275 h 413396"/>
                    <a:gd name="connsiteX6" fmla="*/ 52686 w 1081117"/>
                    <a:gd name="connsiteY6" fmla="*/ 178147 h 413396"/>
                    <a:gd name="connsiteX0" fmla="*/ 52686 w 1279689"/>
                    <a:gd name="connsiteY0" fmla="*/ 223011 h 458260"/>
                    <a:gd name="connsiteX1" fmla="*/ 907512 w 1279689"/>
                    <a:gd name="connsiteY1" fmla="*/ 44864 h 458260"/>
                    <a:gd name="connsiteX2" fmla="*/ 1279689 w 1279689"/>
                    <a:gd name="connsiteY2" fmla="*/ 0 h 458260"/>
                    <a:gd name="connsiteX3" fmla="*/ 1024842 w 1279689"/>
                    <a:gd name="connsiteY3" fmla="*/ 246062 h 458260"/>
                    <a:gd name="connsiteX4" fmla="*/ 0 w 1279689"/>
                    <a:gd name="connsiteY4" fmla="*/ 458260 h 458260"/>
                    <a:gd name="connsiteX5" fmla="*/ 140009 w 1279689"/>
                    <a:gd name="connsiteY5" fmla="*/ 349139 h 458260"/>
                    <a:gd name="connsiteX6" fmla="*/ 52686 w 1279689"/>
                    <a:gd name="connsiteY6" fmla="*/ 223011 h 458260"/>
                    <a:gd name="connsiteX0" fmla="*/ 52686 w 1279689"/>
                    <a:gd name="connsiteY0" fmla="*/ 223011 h 458260"/>
                    <a:gd name="connsiteX1" fmla="*/ 907512 w 1279689"/>
                    <a:gd name="connsiteY1" fmla="*/ 44864 h 458260"/>
                    <a:gd name="connsiteX2" fmla="*/ 1279689 w 1279689"/>
                    <a:gd name="connsiteY2" fmla="*/ 0 h 458260"/>
                    <a:gd name="connsiteX3" fmla="*/ 1240722 w 1279689"/>
                    <a:gd name="connsiteY3" fmla="*/ 168496 h 458260"/>
                    <a:gd name="connsiteX4" fmla="*/ 0 w 1279689"/>
                    <a:gd name="connsiteY4" fmla="*/ 458260 h 458260"/>
                    <a:gd name="connsiteX5" fmla="*/ 140009 w 1279689"/>
                    <a:gd name="connsiteY5" fmla="*/ 349139 h 458260"/>
                    <a:gd name="connsiteX6" fmla="*/ 52686 w 1279689"/>
                    <a:gd name="connsiteY6" fmla="*/ 223011 h 458260"/>
                    <a:gd name="connsiteX0" fmla="*/ 52686 w 1279689"/>
                    <a:gd name="connsiteY0" fmla="*/ 255825 h 491074"/>
                    <a:gd name="connsiteX1" fmla="*/ 1129937 w 1279689"/>
                    <a:gd name="connsiteY1" fmla="*/ 0 h 491074"/>
                    <a:gd name="connsiteX2" fmla="*/ 1279689 w 1279689"/>
                    <a:gd name="connsiteY2" fmla="*/ 32814 h 491074"/>
                    <a:gd name="connsiteX3" fmla="*/ 1240722 w 1279689"/>
                    <a:gd name="connsiteY3" fmla="*/ 201310 h 491074"/>
                    <a:gd name="connsiteX4" fmla="*/ 0 w 1279689"/>
                    <a:gd name="connsiteY4" fmla="*/ 491074 h 491074"/>
                    <a:gd name="connsiteX5" fmla="*/ 140009 w 1279689"/>
                    <a:gd name="connsiteY5" fmla="*/ 381953 h 491074"/>
                    <a:gd name="connsiteX6" fmla="*/ 52686 w 1279689"/>
                    <a:gd name="connsiteY6" fmla="*/ 255825 h 491074"/>
                    <a:gd name="connsiteX0" fmla="*/ 52686 w 1279689"/>
                    <a:gd name="connsiteY0" fmla="*/ 255825 h 491074"/>
                    <a:gd name="connsiteX1" fmla="*/ 1129937 w 1279689"/>
                    <a:gd name="connsiteY1" fmla="*/ 0 h 491074"/>
                    <a:gd name="connsiteX2" fmla="*/ 1279689 w 1279689"/>
                    <a:gd name="connsiteY2" fmla="*/ 32814 h 491074"/>
                    <a:gd name="connsiteX3" fmla="*/ 1240722 w 1279689"/>
                    <a:gd name="connsiteY3" fmla="*/ 201310 h 491074"/>
                    <a:gd name="connsiteX4" fmla="*/ 0 w 1279689"/>
                    <a:gd name="connsiteY4" fmla="*/ 491074 h 491074"/>
                    <a:gd name="connsiteX5" fmla="*/ 140009 w 1279689"/>
                    <a:gd name="connsiteY5" fmla="*/ 381953 h 491074"/>
                    <a:gd name="connsiteX6" fmla="*/ 52686 w 1279689"/>
                    <a:gd name="connsiteY6" fmla="*/ 255825 h 491074"/>
                    <a:gd name="connsiteX0" fmla="*/ 52686 w 1279689"/>
                    <a:gd name="connsiteY0" fmla="*/ 255825 h 498758"/>
                    <a:gd name="connsiteX1" fmla="*/ 1129937 w 1279689"/>
                    <a:gd name="connsiteY1" fmla="*/ 0 h 498758"/>
                    <a:gd name="connsiteX2" fmla="*/ 1279689 w 1279689"/>
                    <a:gd name="connsiteY2" fmla="*/ 32814 h 498758"/>
                    <a:gd name="connsiteX3" fmla="*/ 1240722 w 1279689"/>
                    <a:gd name="connsiteY3" fmla="*/ 201310 h 498758"/>
                    <a:gd name="connsiteX4" fmla="*/ 0 w 1279689"/>
                    <a:gd name="connsiteY4" fmla="*/ 491074 h 498758"/>
                    <a:gd name="connsiteX5" fmla="*/ 140009 w 1279689"/>
                    <a:gd name="connsiteY5" fmla="*/ 381953 h 498758"/>
                    <a:gd name="connsiteX6" fmla="*/ 52686 w 1279689"/>
                    <a:gd name="connsiteY6" fmla="*/ 255825 h 49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89" h="498758">
                      <a:moveTo>
                        <a:pt x="52686" y="255825"/>
                      </a:moveTo>
                      <a:cubicBezTo>
                        <a:pt x="123535" y="258192"/>
                        <a:pt x="546452" y="335501"/>
                        <a:pt x="1129937" y="0"/>
                      </a:cubicBezTo>
                      <a:lnTo>
                        <a:pt x="1279689" y="32814"/>
                      </a:lnTo>
                      <a:lnTo>
                        <a:pt x="1240722" y="201310"/>
                      </a:lnTo>
                      <a:cubicBezTo>
                        <a:pt x="567666" y="599162"/>
                        <a:pt x="199337" y="478186"/>
                        <a:pt x="0" y="491074"/>
                      </a:cubicBezTo>
                      <a:lnTo>
                        <a:pt x="140009" y="381953"/>
                      </a:lnTo>
                      <a:lnTo>
                        <a:pt x="52686" y="255825"/>
                      </a:lnTo>
                      <a:close/>
                    </a:path>
                  </a:pathLst>
                </a:custGeom>
                <a:solidFill>
                  <a:schemeClr val="bg1">
                    <a:lumMod val="8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solidFill>
                      <a:schemeClr val="tx1"/>
                    </a:solidFill>
                  </a:endParaRPr>
                </a:p>
              </p:txBody>
            </p:sp>
          </p:grpSp>
          <p:sp>
            <p:nvSpPr>
              <p:cNvPr id="53" name="TextBox 52">
                <a:extLst>
                  <a:ext uri="{FF2B5EF4-FFF2-40B4-BE49-F238E27FC236}">
                    <a16:creationId xmlns:a16="http://schemas.microsoft.com/office/drawing/2014/main" id="{F0E9D4D5-EF9C-85F1-D4C4-C823E796EB31}"/>
                  </a:ext>
                </a:extLst>
              </p:cNvPr>
              <p:cNvSpPr txBox="1"/>
              <p:nvPr/>
            </p:nvSpPr>
            <p:spPr>
              <a:xfrm rot="5400000">
                <a:off x="3808869" y="3935764"/>
                <a:ext cx="766677" cy="100954"/>
              </a:xfrm>
              <a:prstGeom prst="rect">
                <a:avLst/>
              </a:prstGeom>
              <a:noFill/>
            </p:spPr>
            <p:txBody>
              <a:bodyPr wrap="square" lIns="0" tIns="0" rIns="0" bIns="0" rtlCol="0">
                <a:spAutoFit/>
              </a:bodyPr>
              <a:lstStyle/>
              <a:p>
                <a:pPr rtl="0">
                  <a:lnSpc>
                    <a:spcPct val="100000"/>
                  </a:lnSpc>
                  <a:spcAft>
                    <a:spcPts val="600"/>
                  </a:spcAft>
                  <a:buSzPct val="100000"/>
                </a:pPr>
                <a:r>
                  <a:rPr lang="en-gb" sz="700" b="1"/>
                  <a:t>Prevention</a:t>
                </a:r>
                <a:endParaRPr lang="en-US" sz="700" b="1" dirty="0"/>
              </a:p>
            </p:txBody>
          </p:sp>
          <p:sp>
            <p:nvSpPr>
              <p:cNvPr id="54" name="TextBox 53">
                <a:extLst>
                  <a:ext uri="{FF2B5EF4-FFF2-40B4-BE49-F238E27FC236}">
                    <a16:creationId xmlns:a16="http://schemas.microsoft.com/office/drawing/2014/main" id="{FE8A29B6-9DF5-D4FF-C9E3-88D8A279B322}"/>
                  </a:ext>
                </a:extLst>
              </p:cNvPr>
              <p:cNvSpPr txBox="1"/>
              <p:nvPr/>
            </p:nvSpPr>
            <p:spPr>
              <a:xfrm rot="3576439">
                <a:off x="4033069" y="4631556"/>
                <a:ext cx="766677" cy="201908"/>
              </a:xfrm>
              <a:prstGeom prst="rect">
                <a:avLst/>
              </a:prstGeom>
              <a:noFill/>
            </p:spPr>
            <p:txBody>
              <a:bodyPr wrap="square" lIns="0" tIns="0" rIns="0" bIns="0" rtlCol="0">
                <a:spAutoFit/>
              </a:bodyPr>
              <a:lstStyle/>
              <a:p>
                <a:pPr algn="ctr" rtl="0">
                  <a:lnSpc>
                    <a:spcPct val="100000"/>
                  </a:lnSpc>
                  <a:spcAft>
                    <a:spcPts val="600"/>
                  </a:spcAft>
                  <a:buSzPct val="100000"/>
                </a:pPr>
                <a:r>
                  <a:rPr lang="en-gb" sz="700" b="1"/>
                  <a:t>Mitigation</a:t>
                </a:r>
                <a:endParaRPr lang="en-US" sz="700" b="1" dirty="0"/>
              </a:p>
            </p:txBody>
          </p:sp>
          <p:sp>
            <p:nvSpPr>
              <p:cNvPr id="55" name="TextBox 54">
                <a:extLst>
                  <a:ext uri="{FF2B5EF4-FFF2-40B4-BE49-F238E27FC236}">
                    <a16:creationId xmlns:a16="http://schemas.microsoft.com/office/drawing/2014/main" id="{4208E922-8208-D211-ED96-78C2480190C9}"/>
                  </a:ext>
                </a:extLst>
              </p:cNvPr>
              <p:cNvSpPr txBox="1"/>
              <p:nvPr/>
            </p:nvSpPr>
            <p:spPr>
              <a:xfrm rot="1811837">
                <a:off x="4853597" y="5476603"/>
                <a:ext cx="766677" cy="100954"/>
              </a:xfrm>
              <a:prstGeom prst="rect">
                <a:avLst/>
              </a:prstGeom>
              <a:noFill/>
            </p:spPr>
            <p:txBody>
              <a:bodyPr wrap="square" lIns="0" tIns="0" rIns="0" bIns="0" rtlCol="0">
                <a:spAutoFit/>
              </a:bodyPr>
              <a:lstStyle/>
              <a:p>
                <a:pPr rtl="0">
                  <a:lnSpc>
                    <a:spcPct val="100000"/>
                  </a:lnSpc>
                  <a:spcAft>
                    <a:spcPts val="600"/>
                  </a:spcAft>
                  <a:buSzPct val="100000"/>
                </a:pPr>
                <a:r>
                  <a:rPr lang="lv-LV" sz="700" b="1" dirty="0" err="1"/>
                  <a:t>Preparedness</a:t>
                </a:r>
                <a:endParaRPr lang="en-US" sz="700" b="1" dirty="0"/>
              </a:p>
            </p:txBody>
          </p:sp>
          <p:sp>
            <p:nvSpPr>
              <p:cNvPr id="56" name="TextBox 55">
                <a:extLst>
                  <a:ext uri="{FF2B5EF4-FFF2-40B4-BE49-F238E27FC236}">
                    <a16:creationId xmlns:a16="http://schemas.microsoft.com/office/drawing/2014/main" id="{3E21983A-3377-6131-95AC-CA1B49B1D60B}"/>
                  </a:ext>
                </a:extLst>
              </p:cNvPr>
              <p:cNvSpPr txBox="1"/>
              <p:nvPr/>
            </p:nvSpPr>
            <p:spPr>
              <a:xfrm>
                <a:off x="5877392" y="5627328"/>
                <a:ext cx="766677" cy="100954"/>
              </a:xfrm>
              <a:prstGeom prst="rect">
                <a:avLst/>
              </a:prstGeom>
              <a:noFill/>
            </p:spPr>
            <p:txBody>
              <a:bodyPr wrap="square" lIns="0" tIns="0" rIns="0" bIns="0" rtlCol="0">
                <a:spAutoFit/>
              </a:bodyPr>
              <a:lstStyle/>
              <a:p>
                <a:pPr rtl="0">
                  <a:lnSpc>
                    <a:spcPct val="100000"/>
                  </a:lnSpc>
                  <a:spcAft>
                    <a:spcPts val="600"/>
                  </a:spcAft>
                  <a:buSzPct val="100000"/>
                </a:pPr>
                <a:r>
                  <a:rPr lang="en-gb" sz="700" b="1"/>
                  <a:t>Disaster</a:t>
                </a:r>
                <a:endParaRPr lang="en-US" sz="700" b="1" dirty="0"/>
              </a:p>
            </p:txBody>
          </p:sp>
          <p:sp>
            <p:nvSpPr>
              <p:cNvPr id="57" name="TextBox 56">
                <a:extLst>
                  <a:ext uri="{FF2B5EF4-FFF2-40B4-BE49-F238E27FC236}">
                    <a16:creationId xmlns:a16="http://schemas.microsoft.com/office/drawing/2014/main" id="{BAEABD82-B43D-88F7-93B5-F70FD76E30ED}"/>
                  </a:ext>
                </a:extLst>
              </p:cNvPr>
              <p:cNvSpPr txBox="1"/>
              <p:nvPr/>
            </p:nvSpPr>
            <p:spPr>
              <a:xfrm rot="19928271">
                <a:off x="6681176" y="5337502"/>
                <a:ext cx="688536" cy="100954"/>
              </a:xfrm>
              <a:prstGeom prst="rect">
                <a:avLst/>
              </a:prstGeom>
              <a:noFill/>
            </p:spPr>
            <p:txBody>
              <a:bodyPr wrap="square" lIns="0" tIns="0" rIns="0" bIns="0" rtlCol="0">
                <a:spAutoFit/>
              </a:bodyPr>
              <a:lstStyle/>
              <a:p>
                <a:pPr rtl="0">
                  <a:lnSpc>
                    <a:spcPct val="100000"/>
                  </a:lnSpc>
                  <a:spcAft>
                    <a:spcPts val="600"/>
                  </a:spcAft>
                  <a:buSzPct val="100000"/>
                </a:pPr>
                <a:r>
                  <a:rPr lang="lv-LV" sz="700" b="1" dirty="0" err="1"/>
                  <a:t>Response</a:t>
                </a:r>
                <a:endParaRPr lang="en-US" sz="700" b="1" dirty="0"/>
              </a:p>
            </p:txBody>
          </p:sp>
          <p:sp>
            <p:nvSpPr>
              <p:cNvPr id="58" name="TextBox 57">
                <a:extLst>
                  <a:ext uri="{FF2B5EF4-FFF2-40B4-BE49-F238E27FC236}">
                    <a16:creationId xmlns:a16="http://schemas.microsoft.com/office/drawing/2014/main" id="{ECF26EEB-EDCA-A410-D552-F421FCCE996A}"/>
                  </a:ext>
                </a:extLst>
              </p:cNvPr>
              <p:cNvSpPr txBox="1"/>
              <p:nvPr/>
            </p:nvSpPr>
            <p:spPr>
              <a:xfrm rot="18262501">
                <a:off x="7221923" y="4747118"/>
                <a:ext cx="688536" cy="100954"/>
              </a:xfrm>
              <a:prstGeom prst="rect">
                <a:avLst/>
              </a:prstGeom>
              <a:noFill/>
            </p:spPr>
            <p:txBody>
              <a:bodyPr wrap="square" lIns="0" tIns="0" rIns="0" bIns="0" rtlCol="0">
                <a:spAutoFit/>
              </a:bodyPr>
              <a:lstStyle/>
              <a:p>
                <a:pPr rtl="0">
                  <a:lnSpc>
                    <a:spcPct val="100000"/>
                  </a:lnSpc>
                  <a:spcAft>
                    <a:spcPts val="600"/>
                  </a:spcAft>
                  <a:buSzPct val="100000"/>
                </a:pPr>
                <a:r>
                  <a:rPr lang="lv-LV" sz="700" b="1" dirty="0" err="1"/>
                  <a:t>Recovery</a:t>
                </a:r>
                <a:endParaRPr lang="en-US" sz="700" b="1" dirty="0"/>
              </a:p>
            </p:txBody>
          </p:sp>
          <p:sp>
            <p:nvSpPr>
              <p:cNvPr id="59" name="TextBox 58">
                <a:extLst>
                  <a:ext uri="{FF2B5EF4-FFF2-40B4-BE49-F238E27FC236}">
                    <a16:creationId xmlns:a16="http://schemas.microsoft.com/office/drawing/2014/main" id="{018674C2-E97C-0CFD-605F-6E3FCBD5363F}"/>
                  </a:ext>
                </a:extLst>
              </p:cNvPr>
              <p:cNvSpPr txBox="1"/>
              <p:nvPr/>
            </p:nvSpPr>
            <p:spPr>
              <a:xfrm rot="16200000">
                <a:off x="7394727" y="3586968"/>
                <a:ext cx="944579" cy="100954"/>
              </a:xfrm>
              <a:prstGeom prst="rect">
                <a:avLst/>
              </a:prstGeom>
              <a:noFill/>
            </p:spPr>
            <p:txBody>
              <a:bodyPr wrap="square" lIns="0" tIns="0" rIns="0" bIns="0" rtlCol="0">
                <a:spAutoFit/>
              </a:bodyPr>
              <a:lstStyle/>
              <a:p>
                <a:pPr rtl="0">
                  <a:lnSpc>
                    <a:spcPct val="100000"/>
                  </a:lnSpc>
                  <a:spcAft>
                    <a:spcPts val="600"/>
                  </a:spcAft>
                  <a:buSzPct val="100000"/>
                </a:pPr>
                <a:r>
                  <a:rPr lang="lv-LV" sz="700" b="1" dirty="0" err="1"/>
                  <a:t>Reconstruction</a:t>
                </a:r>
                <a:endParaRPr lang="en-US" sz="700" b="1" dirty="0"/>
              </a:p>
            </p:txBody>
          </p:sp>
          <p:sp>
            <p:nvSpPr>
              <p:cNvPr id="60" name="TextBox 59">
                <a:extLst>
                  <a:ext uri="{FF2B5EF4-FFF2-40B4-BE49-F238E27FC236}">
                    <a16:creationId xmlns:a16="http://schemas.microsoft.com/office/drawing/2014/main" id="{D152C64A-5E64-BCD1-B906-A7A75E1768AD}"/>
                  </a:ext>
                </a:extLst>
              </p:cNvPr>
              <p:cNvSpPr txBox="1"/>
              <p:nvPr/>
            </p:nvSpPr>
            <p:spPr>
              <a:xfrm>
                <a:off x="5663177" y="2250942"/>
                <a:ext cx="741377" cy="201908"/>
              </a:xfrm>
              <a:prstGeom prst="rect">
                <a:avLst/>
              </a:prstGeom>
              <a:noFill/>
            </p:spPr>
            <p:txBody>
              <a:bodyPr wrap="square" lIns="0" tIns="0" rIns="0" bIns="0" rtlCol="0">
                <a:spAutoFit/>
              </a:bodyPr>
              <a:lstStyle/>
              <a:p>
                <a:pPr algn="ctr" rtl="0">
                  <a:lnSpc>
                    <a:spcPct val="100000"/>
                  </a:lnSpc>
                  <a:spcAft>
                    <a:spcPts val="600"/>
                  </a:spcAft>
                  <a:buSzPct val="100000"/>
                </a:pPr>
                <a:r>
                  <a:rPr lang="en-gb" sz="700" dirty="0">
                    <a:solidFill>
                      <a:schemeClr val="accent2"/>
                    </a:solidFill>
                  </a:rPr>
                  <a:t>Health</a:t>
                </a:r>
                <a:br>
                  <a:rPr lang="en-US" sz="700" dirty="0"/>
                </a:br>
                <a:r>
                  <a:rPr lang="en-gb" sz="700" dirty="0"/>
                  <a:t>WHO</a:t>
                </a:r>
                <a:endParaRPr lang="en-US" sz="700" dirty="0"/>
              </a:p>
            </p:txBody>
          </p:sp>
          <p:sp>
            <p:nvSpPr>
              <p:cNvPr id="61" name="TextBox 60">
                <a:extLst>
                  <a:ext uri="{FF2B5EF4-FFF2-40B4-BE49-F238E27FC236}">
                    <a16:creationId xmlns:a16="http://schemas.microsoft.com/office/drawing/2014/main" id="{EC6D8A40-73CD-E884-0E73-9D35467B15E7}"/>
                  </a:ext>
                </a:extLst>
              </p:cNvPr>
              <p:cNvSpPr txBox="1"/>
              <p:nvPr/>
            </p:nvSpPr>
            <p:spPr>
              <a:xfrm>
                <a:off x="4533193" y="2427935"/>
                <a:ext cx="1159775" cy="201908"/>
              </a:xfrm>
              <a:prstGeom prst="rect">
                <a:avLst/>
              </a:prstGeom>
              <a:noFill/>
            </p:spPr>
            <p:txBody>
              <a:bodyPr wrap="square" lIns="0" tIns="0" rIns="0" bIns="0" rtlCol="0">
                <a:spAutoFit/>
              </a:bodyPr>
              <a:lstStyle/>
              <a:p>
                <a:pPr algn="ctr" rtl="0">
                  <a:lnSpc>
                    <a:spcPct val="100000"/>
                  </a:lnSpc>
                  <a:spcAft>
                    <a:spcPts val="600"/>
                  </a:spcAft>
                  <a:buSzPct val="100000"/>
                </a:pPr>
                <a:r>
                  <a:rPr lang="en-gb" sz="700" dirty="0">
                    <a:solidFill>
                      <a:schemeClr val="accent2"/>
                    </a:solidFill>
                  </a:rPr>
                  <a:t>Food </a:t>
                </a:r>
                <a:r>
                  <a:rPr lang="lv-LV" sz="700" dirty="0">
                    <a:solidFill>
                      <a:schemeClr val="accent2"/>
                    </a:solidFill>
                  </a:rPr>
                  <a:t>S</a:t>
                </a:r>
                <a:r>
                  <a:rPr lang="en-gb" sz="700" dirty="0" err="1">
                    <a:solidFill>
                      <a:schemeClr val="accent2"/>
                    </a:solidFill>
                  </a:rPr>
                  <a:t>ecurity</a:t>
                </a:r>
                <a:br>
                  <a:rPr lang="en-US" sz="700" dirty="0"/>
                </a:br>
                <a:r>
                  <a:rPr lang="en-gb" sz="700" dirty="0"/>
                  <a:t>WFP and FAO</a:t>
                </a:r>
                <a:endParaRPr lang="en-US" sz="700" dirty="0"/>
              </a:p>
            </p:txBody>
          </p:sp>
          <p:sp>
            <p:nvSpPr>
              <p:cNvPr id="62" name="TextBox 61">
                <a:extLst>
                  <a:ext uri="{FF2B5EF4-FFF2-40B4-BE49-F238E27FC236}">
                    <a16:creationId xmlns:a16="http://schemas.microsoft.com/office/drawing/2014/main" id="{D9EB264E-8A75-14CA-1440-1D0A2E89E463}"/>
                  </a:ext>
                </a:extLst>
              </p:cNvPr>
              <p:cNvSpPr txBox="1"/>
              <p:nvPr/>
            </p:nvSpPr>
            <p:spPr>
              <a:xfrm>
                <a:off x="4070317" y="2817924"/>
                <a:ext cx="944578" cy="302862"/>
              </a:xfrm>
              <a:prstGeom prst="rect">
                <a:avLst/>
              </a:prstGeom>
              <a:noFill/>
            </p:spPr>
            <p:txBody>
              <a:bodyPr wrap="square" lIns="0" tIns="0" rIns="0" bIns="0" rtlCol="0">
                <a:spAutoFit/>
              </a:bodyPr>
              <a:lstStyle/>
              <a:p>
                <a:pPr algn="ctr" rtl="0">
                  <a:lnSpc>
                    <a:spcPct val="100000"/>
                  </a:lnSpc>
                  <a:spcAft>
                    <a:spcPts val="600"/>
                  </a:spcAft>
                  <a:buSzPct val="100000"/>
                </a:pPr>
                <a:r>
                  <a:rPr lang="en-gb" sz="700" dirty="0">
                    <a:solidFill>
                      <a:schemeClr val="accent2"/>
                    </a:solidFill>
                  </a:rPr>
                  <a:t>Emergency </a:t>
                </a:r>
                <a:r>
                  <a:rPr lang="lv-LV" sz="700" dirty="0">
                    <a:solidFill>
                      <a:schemeClr val="accent2"/>
                    </a:solidFill>
                  </a:rPr>
                  <a:t>T</a:t>
                </a:r>
                <a:r>
                  <a:rPr lang="en-gb" sz="700" dirty="0" err="1">
                    <a:solidFill>
                      <a:schemeClr val="accent2"/>
                    </a:solidFill>
                  </a:rPr>
                  <a:t>elecommunication</a:t>
                </a:r>
                <a:r>
                  <a:rPr lang="lv-LV" sz="700" dirty="0">
                    <a:solidFill>
                      <a:schemeClr val="accent2"/>
                    </a:solidFill>
                  </a:rPr>
                  <a:t>s</a:t>
                </a:r>
                <a:br>
                  <a:rPr lang="en-US" sz="700" dirty="0"/>
                </a:br>
                <a:r>
                  <a:rPr lang="en-gb" sz="700" dirty="0"/>
                  <a:t>WFP</a:t>
                </a:r>
                <a:endParaRPr lang="en-US" sz="700" dirty="0"/>
              </a:p>
            </p:txBody>
          </p:sp>
          <p:sp>
            <p:nvSpPr>
              <p:cNvPr id="63" name="TextBox 62">
                <a:extLst>
                  <a:ext uri="{FF2B5EF4-FFF2-40B4-BE49-F238E27FC236}">
                    <a16:creationId xmlns:a16="http://schemas.microsoft.com/office/drawing/2014/main" id="{C2635840-C432-6059-359E-988493285BBF}"/>
                  </a:ext>
                </a:extLst>
              </p:cNvPr>
              <p:cNvSpPr txBox="1"/>
              <p:nvPr/>
            </p:nvSpPr>
            <p:spPr>
              <a:xfrm>
                <a:off x="4245250" y="3553805"/>
                <a:ext cx="586687" cy="403816"/>
              </a:xfrm>
              <a:prstGeom prst="rect">
                <a:avLst/>
              </a:prstGeom>
              <a:noFill/>
            </p:spPr>
            <p:txBody>
              <a:bodyPr wrap="square" lIns="0" tIns="0" rIns="0" bIns="0" rtlCol="0">
                <a:spAutoFit/>
              </a:bodyPr>
              <a:lstStyle/>
              <a:p>
                <a:pPr algn="ctr" rtl="0">
                  <a:lnSpc>
                    <a:spcPct val="100000"/>
                  </a:lnSpc>
                  <a:spcAft>
                    <a:spcPts val="600"/>
                  </a:spcAft>
                  <a:buSzPct val="100000"/>
                </a:pPr>
                <a:r>
                  <a:rPr lang="en-gb" sz="700" dirty="0">
                    <a:solidFill>
                      <a:schemeClr val="accent2"/>
                    </a:solidFill>
                  </a:rPr>
                  <a:t>Education</a:t>
                </a:r>
                <a:br>
                  <a:rPr lang="en-US" sz="700" dirty="0"/>
                </a:br>
                <a:r>
                  <a:rPr lang="en-gb" sz="700" dirty="0"/>
                  <a:t>UNICEF</a:t>
                </a:r>
                <a:r>
                  <a:rPr lang="lv-LV" sz="700" dirty="0"/>
                  <a:t> </a:t>
                </a:r>
                <a:r>
                  <a:rPr lang="en-gb" sz="700" dirty="0"/>
                  <a:t>and </a:t>
                </a:r>
                <a:r>
                  <a:rPr lang="lv-LV" sz="700" dirty="0" err="1"/>
                  <a:t>Save</a:t>
                </a:r>
                <a:r>
                  <a:rPr lang="lv-LV" sz="700" dirty="0"/>
                  <a:t> the </a:t>
                </a:r>
                <a:r>
                  <a:rPr lang="lv-LV" sz="700" dirty="0" err="1"/>
                  <a:t>Children</a:t>
                </a:r>
                <a:endParaRPr lang="en-US" sz="700" dirty="0"/>
              </a:p>
            </p:txBody>
          </p:sp>
          <p:sp>
            <p:nvSpPr>
              <p:cNvPr id="1024" name="TextBox 1023">
                <a:extLst>
                  <a:ext uri="{FF2B5EF4-FFF2-40B4-BE49-F238E27FC236}">
                    <a16:creationId xmlns:a16="http://schemas.microsoft.com/office/drawing/2014/main" id="{C599BE8D-EE00-1E55-DD16-F595C98EF214}"/>
                  </a:ext>
                </a:extLst>
              </p:cNvPr>
              <p:cNvSpPr txBox="1"/>
              <p:nvPr/>
            </p:nvSpPr>
            <p:spPr>
              <a:xfrm>
                <a:off x="4385012" y="4273414"/>
                <a:ext cx="586687" cy="302862"/>
              </a:xfrm>
              <a:prstGeom prst="rect">
                <a:avLst/>
              </a:prstGeom>
              <a:noFill/>
            </p:spPr>
            <p:txBody>
              <a:bodyPr wrap="square" lIns="0" tIns="0" rIns="0" bIns="0" rtlCol="0">
                <a:spAutoFit/>
              </a:bodyPr>
              <a:lstStyle/>
              <a:p>
                <a:pPr algn="ctr" rtl="0">
                  <a:lnSpc>
                    <a:spcPct val="100000"/>
                  </a:lnSpc>
                  <a:buSzPct val="100000"/>
                </a:pPr>
                <a:r>
                  <a:rPr lang="en-gb" sz="700" dirty="0">
                    <a:solidFill>
                      <a:schemeClr val="accent2"/>
                    </a:solidFill>
                  </a:rPr>
                  <a:t>Early </a:t>
                </a:r>
                <a:endParaRPr lang="lv-LV" sz="700" dirty="0">
                  <a:solidFill>
                    <a:schemeClr val="accent2"/>
                  </a:solidFill>
                </a:endParaRPr>
              </a:p>
              <a:p>
                <a:pPr algn="ctr" rtl="0">
                  <a:lnSpc>
                    <a:spcPct val="100000"/>
                  </a:lnSpc>
                  <a:spcAft>
                    <a:spcPts val="600"/>
                  </a:spcAft>
                  <a:buSzPct val="100000"/>
                </a:pPr>
                <a:r>
                  <a:rPr lang="lv-LV" sz="700" dirty="0">
                    <a:solidFill>
                      <a:schemeClr val="accent2"/>
                    </a:solidFill>
                  </a:rPr>
                  <a:t>R</a:t>
                </a:r>
                <a:r>
                  <a:rPr lang="en-gb" sz="700" dirty="0" err="1">
                    <a:solidFill>
                      <a:schemeClr val="accent2"/>
                    </a:solidFill>
                  </a:rPr>
                  <a:t>ecovery</a:t>
                </a:r>
                <a:br>
                  <a:rPr lang="en-US" sz="700" dirty="0"/>
                </a:br>
                <a:r>
                  <a:rPr lang="en-gb" sz="700" dirty="0"/>
                  <a:t>UNDP</a:t>
                </a:r>
                <a:endParaRPr lang="en-US" sz="700" dirty="0"/>
              </a:p>
            </p:txBody>
          </p:sp>
          <p:sp>
            <p:nvSpPr>
              <p:cNvPr id="1025" name="TextBox 1024">
                <a:extLst>
                  <a:ext uri="{FF2B5EF4-FFF2-40B4-BE49-F238E27FC236}">
                    <a16:creationId xmlns:a16="http://schemas.microsoft.com/office/drawing/2014/main" id="{FE9B56BC-9140-DA5C-08D3-0897F9953D22}"/>
                  </a:ext>
                </a:extLst>
              </p:cNvPr>
              <p:cNvSpPr txBox="1"/>
              <p:nvPr/>
            </p:nvSpPr>
            <p:spPr>
              <a:xfrm>
                <a:off x="4994144" y="4980256"/>
                <a:ext cx="886991" cy="302862"/>
              </a:xfrm>
              <a:prstGeom prst="rect">
                <a:avLst/>
              </a:prstGeom>
              <a:noFill/>
            </p:spPr>
            <p:txBody>
              <a:bodyPr wrap="square" lIns="0" tIns="0" rIns="0" bIns="0" rtlCol="0">
                <a:spAutoFit/>
              </a:bodyPr>
              <a:lstStyle/>
              <a:p>
                <a:pPr algn="ctr" rtl="0">
                  <a:lnSpc>
                    <a:spcPct val="100000"/>
                  </a:lnSpc>
                  <a:buSzPct val="100000"/>
                </a:pPr>
                <a:r>
                  <a:rPr lang="lv-LV" sz="700" dirty="0" err="1">
                    <a:solidFill>
                      <a:schemeClr val="accent2"/>
                    </a:solidFill>
                  </a:rPr>
                  <a:t>Camp</a:t>
                </a:r>
                <a:r>
                  <a:rPr lang="lv-LV" sz="700" dirty="0">
                    <a:solidFill>
                      <a:schemeClr val="accent2"/>
                    </a:solidFill>
                  </a:rPr>
                  <a:t> </a:t>
                </a:r>
                <a:r>
                  <a:rPr lang="lv-LV" sz="700" dirty="0" err="1">
                    <a:solidFill>
                      <a:schemeClr val="accent2"/>
                    </a:solidFill>
                  </a:rPr>
                  <a:t>Coordination</a:t>
                </a:r>
                <a:r>
                  <a:rPr lang="lv-LV" sz="700" dirty="0">
                    <a:solidFill>
                      <a:schemeClr val="accent2"/>
                    </a:solidFill>
                  </a:rPr>
                  <a:t> </a:t>
                </a:r>
                <a:r>
                  <a:rPr lang="lv-LV" sz="700" dirty="0" err="1">
                    <a:solidFill>
                      <a:schemeClr val="accent2"/>
                    </a:solidFill>
                  </a:rPr>
                  <a:t>and</a:t>
                </a:r>
                <a:r>
                  <a:rPr lang="lv-LV" sz="700" dirty="0">
                    <a:solidFill>
                      <a:schemeClr val="accent2"/>
                    </a:solidFill>
                  </a:rPr>
                  <a:t> </a:t>
                </a:r>
                <a:r>
                  <a:rPr lang="lv-LV" sz="700" dirty="0" err="1">
                    <a:solidFill>
                      <a:schemeClr val="accent2"/>
                    </a:solidFill>
                  </a:rPr>
                  <a:t>Camp</a:t>
                </a:r>
                <a:r>
                  <a:rPr lang="lv-LV" sz="700" dirty="0">
                    <a:solidFill>
                      <a:schemeClr val="accent2"/>
                    </a:solidFill>
                  </a:rPr>
                  <a:t> M</a:t>
                </a:r>
                <a:r>
                  <a:rPr lang="en-gb" sz="700" dirty="0" err="1">
                    <a:solidFill>
                      <a:schemeClr val="accent2"/>
                    </a:solidFill>
                  </a:rPr>
                  <a:t>anagement</a:t>
                </a:r>
                <a:endParaRPr lang="lv-LV" sz="700" dirty="0">
                  <a:solidFill>
                    <a:schemeClr val="accent2"/>
                  </a:solidFill>
                </a:endParaRPr>
              </a:p>
              <a:p>
                <a:pPr algn="ctr" rtl="0">
                  <a:lnSpc>
                    <a:spcPct val="100000"/>
                  </a:lnSpc>
                  <a:spcAft>
                    <a:spcPts val="600"/>
                  </a:spcAft>
                  <a:buSzPct val="100000"/>
                </a:pPr>
                <a:r>
                  <a:rPr lang="en-gb" sz="700" dirty="0"/>
                  <a:t>IOM/UNHCR</a:t>
                </a:r>
                <a:endParaRPr lang="en-US" sz="700" dirty="0"/>
              </a:p>
            </p:txBody>
          </p:sp>
          <p:sp>
            <p:nvSpPr>
              <p:cNvPr id="1027" name="TextBox 1026">
                <a:extLst>
                  <a:ext uri="{FF2B5EF4-FFF2-40B4-BE49-F238E27FC236}">
                    <a16:creationId xmlns:a16="http://schemas.microsoft.com/office/drawing/2014/main" id="{43F997EB-433E-629E-9196-71B397EF9510}"/>
                  </a:ext>
                </a:extLst>
              </p:cNvPr>
              <p:cNvSpPr txBox="1"/>
              <p:nvPr/>
            </p:nvSpPr>
            <p:spPr>
              <a:xfrm>
                <a:off x="6380219" y="4980256"/>
                <a:ext cx="696755" cy="302862"/>
              </a:xfrm>
              <a:prstGeom prst="rect">
                <a:avLst/>
              </a:prstGeom>
              <a:noFill/>
            </p:spPr>
            <p:txBody>
              <a:bodyPr wrap="square" lIns="0" tIns="0" rIns="0" bIns="0" rtlCol="0">
                <a:spAutoFit/>
              </a:bodyPr>
              <a:lstStyle/>
              <a:p>
                <a:pPr algn="ctr" rtl="0">
                  <a:lnSpc>
                    <a:spcPct val="100000"/>
                  </a:lnSpc>
                  <a:spcAft>
                    <a:spcPts val="600"/>
                  </a:spcAft>
                  <a:buSzPct val="100000"/>
                </a:pPr>
                <a:r>
                  <a:rPr lang="en-gb" sz="700" dirty="0">
                    <a:solidFill>
                      <a:schemeClr val="accent2"/>
                    </a:solidFill>
                  </a:rPr>
                  <a:t>Water, </a:t>
                </a:r>
                <a:r>
                  <a:rPr lang="lv-LV" sz="700" dirty="0">
                    <a:solidFill>
                      <a:schemeClr val="accent2"/>
                    </a:solidFill>
                  </a:rPr>
                  <a:t>S</a:t>
                </a:r>
                <a:r>
                  <a:rPr lang="en-gb" sz="700" dirty="0" err="1">
                    <a:solidFill>
                      <a:schemeClr val="accent2"/>
                    </a:solidFill>
                  </a:rPr>
                  <a:t>anitation</a:t>
                </a:r>
                <a:r>
                  <a:rPr lang="en-gb" sz="700" dirty="0">
                    <a:solidFill>
                      <a:schemeClr val="accent2"/>
                    </a:solidFill>
                  </a:rPr>
                  <a:t> and </a:t>
                </a:r>
                <a:r>
                  <a:rPr lang="lv-LV" sz="700" dirty="0">
                    <a:solidFill>
                      <a:schemeClr val="accent2"/>
                    </a:solidFill>
                  </a:rPr>
                  <a:t>H</a:t>
                </a:r>
                <a:r>
                  <a:rPr lang="en-gb" sz="700" dirty="0" err="1">
                    <a:solidFill>
                      <a:schemeClr val="accent2"/>
                    </a:solidFill>
                  </a:rPr>
                  <a:t>ygiene</a:t>
                </a:r>
                <a:br>
                  <a:rPr lang="en-US" sz="700" dirty="0"/>
                </a:br>
                <a:r>
                  <a:rPr lang="en-gb" sz="700" dirty="0"/>
                  <a:t>UNICEF</a:t>
                </a:r>
                <a:endParaRPr lang="en-US" sz="700" dirty="0"/>
              </a:p>
            </p:txBody>
          </p:sp>
          <p:sp>
            <p:nvSpPr>
              <p:cNvPr id="1028" name="TextBox 1027">
                <a:extLst>
                  <a:ext uri="{FF2B5EF4-FFF2-40B4-BE49-F238E27FC236}">
                    <a16:creationId xmlns:a16="http://schemas.microsoft.com/office/drawing/2014/main" id="{72662843-A52A-4B04-2CDB-646A1FF88C20}"/>
                  </a:ext>
                </a:extLst>
              </p:cNvPr>
              <p:cNvSpPr txBox="1"/>
              <p:nvPr/>
            </p:nvSpPr>
            <p:spPr>
              <a:xfrm>
                <a:off x="7036809" y="4391049"/>
                <a:ext cx="586687" cy="201908"/>
              </a:xfrm>
              <a:prstGeom prst="rect">
                <a:avLst/>
              </a:prstGeom>
              <a:noFill/>
            </p:spPr>
            <p:txBody>
              <a:bodyPr wrap="square" lIns="0" tIns="0" rIns="0" bIns="0" rtlCol="0">
                <a:spAutoFit/>
              </a:bodyPr>
              <a:lstStyle/>
              <a:p>
                <a:pPr algn="ctr" rtl="0">
                  <a:lnSpc>
                    <a:spcPct val="100000"/>
                  </a:lnSpc>
                  <a:spcAft>
                    <a:spcPts val="600"/>
                  </a:spcAft>
                  <a:buSzPct val="100000"/>
                </a:pPr>
                <a:r>
                  <a:rPr lang="en-gb" sz="700">
                    <a:solidFill>
                      <a:schemeClr val="accent2"/>
                    </a:solidFill>
                  </a:rPr>
                  <a:t>Shelter</a:t>
                </a:r>
                <a:br>
                  <a:rPr lang="en-US" sz="700" dirty="0"/>
                </a:br>
                <a:r>
                  <a:rPr lang="en-gb" sz="700"/>
                  <a:t>IFRC/UNHCR</a:t>
                </a:r>
                <a:endParaRPr lang="en-US" sz="700" dirty="0"/>
              </a:p>
            </p:txBody>
          </p:sp>
          <p:sp>
            <p:nvSpPr>
              <p:cNvPr id="1029" name="TextBox 1028">
                <a:extLst>
                  <a:ext uri="{FF2B5EF4-FFF2-40B4-BE49-F238E27FC236}">
                    <a16:creationId xmlns:a16="http://schemas.microsoft.com/office/drawing/2014/main" id="{75949827-C3AB-1848-6C54-881CB4D7D62C}"/>
                  </a:ext>
                </a:extLst>
              </p:cNvPr>
              <p:cNvSpPr txBox="1"/>
              <p:nvPr/>
            </p:nvSpPr>
            <p:spPr>
              <a:xfrm>
                <a:off x="7282553" y="3683655"/>
                <a:ext cx="479570" cy="201908"/>
              </a:xfrm>
              <a:prstGeom prst="rect">
                <a:avLst/>
              </a:prstGeom>
              <a:noFill/>
            </p:spPr>
            <p:txBody>
              <a:bodyPr wrap="square" lIns="0" tIns="0" rIns="0" bIns="0" rtlCol="0">
                <a:spAutoFit/>
              </a:bodyPr>
              <a:lstStyle/>
              <a:p>
                <a:pPr algn="ctr" rtl="0">
                  <a:lnSpc>
                    <a:spcPct val="100000"/>
                  </a:lnSpc>
                  <a:spcAft>
                    <a:spcPts val="600"/>
                  </a:spcAft>
                  <a:buSzPct val="100000"/>
                </a:pPr>
                <a:r>
                  <a:rPr lang="en-gb" sz="700">
                    <a:solidFill>
                      <a:schemeClr val="accent2"/>
                    </a:solidFill>
                  </a:rPr>
                  <a:t>Protection</a:t>
                </a:r>
                <a:br>
                  <a:rPr lang="en-US" sz="700" dirty="0"/>
                </a:br>
                <a:r>
                  <a:rPr lang="en-gb" sz="700"/>
                  <a:t>UNHCR</a:t>
                </a:r>
                <a:endParaRPr lang="en-US" sz="700" dirty="0"/>
              </a:p>
            </p:txBody>
          </p:sp>
          <p:sp>
            <p:nvSpPr>
              <p:cNvPr id="1030" name="TextBox 1029">
                <a:extLst>
                  <a:ext uri="{FF2B5EF4-FFF2-40B4-BE49-F238E27FC236}">
                    <a16:creationId xmlns:a16="http://schemas.microsoft.com/office/drawing/2014/main" id="{7107CEB9-918B-2233-5097-31097FF181E0}"/>
                  </a:ext>
                </a:extLst>
              </p:cNvPr>
              <p:cNvSpPr txBox="1"/>
              <p:nvPr/>
            </p:nvSpPr>
            <p:spPr>
              <a:xfrm>
                <a:off x="7060607" y="2817924"/>
                <a:ext cx="586687" cy="201908"/>
              </a:xfrm>
              <a:prstGeom prst="rect">
                <a:avLst/>
              </a:prstGeom>
              <a:noFill/>
            </p:spPr>
            <p:txBody>
              <a:bodyPr wrap="square" lIns="0" tIns="0" rIns="0" bIns="0" rtlCol="0">
                <a:spAutoFit/>
              </a:bodyPr>
              <a:lstStyle/>
              <a:p>
                <a:pPr algn="ctr" rtl="0">
                  <a:lnSpc>
                    <a:spcPct val="100000"/>
                  </a:lnSpc>
                  <a:spcAft>
                    <a:spcPts val="600"/>
                  </a:spcAft>
                  <a:buSzPct val="100000"/>
                </a:pPr>
                <a:r>
                  <a:rPr lang="en-gb" sz="700">
                    <a:solidFill>
                      <a:schemeClr val="accent2"/>
                    </a:solidFill>
                  </a:rPr>
                  <a:t>Nutrition</a:t>
                </a:r>
                <a:br>
                  <a:rPr lang="en-US" sz="700" dirty="0"/>
                </a:br>
                <a:r>
                  <a:rPr lang="en-gb" sz="700"/>
                  <a:t>UNICEF</a:t>
                </a:r>
                <a:endParaRPr lang="en-US" sz="700" dirty="0"/>
              </a:p>
            </p:txBody>
          </p:sp>
          <p:sp>
            <p:nvSpPr>
              <p:cNvPr id="1031" name="TextBox 1030">
                <a:extLst>
                  <a:ext uri="{FF2B5EF4-FFF2-40B4-BE49-F238E27FC236}">
                    <a16:creationId xmlns:a16="http://schemas.microsoft.com/office/drawing/2014/main" id="{B3728D66-9204-DEAD-F51A-7127C23294E0}"/>
                  </a:ext>
                </a:extLst>
              </p:cNvPr>
              <p:cNvSpPr txBox="1"/>
              <p:nvPr/>
            </p:nvSpPr>
            <p:spPr>
              <a:xfrm>
                <a:off x="5656059" y="3494998"/>
                <a:ext cx="755399" cy="576880"/>
              </a:xfrm>
              <a:prstGeom prst="rect">
                <a:avLst/>
              </a:prstGeom>
              <a:noFill/>
            </p:spPr>
            <p:txBody>
              <a:bodyPr wrap="square" lIns="0" tIns="0" rIns="0" bIns="0" rtlCol="0">
                <a:spAutoFit/>
              </a:bodyPr>
              <a:lstStyle/>
              <a:p>
                <a:pPr algn="ctr" rtl="0">
                  <a:lnSpc>
                    <a:spcPct val="100000"/>
                  </a:lnSpc>
                  <a:spcAft>
                    <a:spcPts val="600"/>
                  </a:spcAft>
                  <a:buSzPct val="100000"/>
                </a:pPr>
                <a:r>
                  <a:rPr lang="en-gb" sz="1000" dirty="0"/>
                  <a:t>Humanitarian </a:t>
                </a:r>
                <a:r>
                  <a:rPr lang="lv-LV" sz="1000" dirty="0"/>
                  <a:t>&amp;</a:t>
                </a:r>
                <a:r>
                  <a:rPr lang="en-gb" sz="1000" dirty="0"/>
                  <a:t> Emergency Relief Coordinator</a:t>
                </a:r>
                <a:endParaRPr lang="en-US" sz="1000" dirty="0"/>
              </a:p>
            </p:txBody>
          </p:sp>
          <p:sp>
            <p:nvSpPr>
              <p:cNvPr id="1053" name="TextBox 1052">
                <a:extLst>
                  <a:ext uri="{FF2B5EF4-FFF2-40B4-BE49-F238E27FC236}">
                    <a16:creationId xmlns:a16="http://schemas.microsoft.com/office/drawing/2014/main" id="{F8B73079-5032-F519-5DFF-EFE27E7142FB}"/>
                  </a:ext>
                </a:extLst>
              </p:cNvPr>
              <p:cNvSpPr txBox="1"/>
              <p:nvPr/>
            </p:nvSpPr>
            <p:spPr>
              <a:xfrm>
                <a:off x="6542587" y="2465890"/>
                <a:ext cx="586687" cy="201908"/>
              </a:xfrm>
              <a:prstGeom prst="rect">
                <a:avLst/>
              </a:prstGeom>
              <a:noFill/>
            </p:spPr>
            <p:txBody>
              <a:bodyPr wrap="square" lIns="0" tIns="0" rIns="0" bIns="0" rtlCol="0">
                <a:spAutoFit/>
              </a:bodyPr>
              <a:lstStyle/>
              <a:p>
                <a:pPr algn="ctr" rtl="0">
                  <a:lnSpc>
                    <a:spcPct val="100000"/>
                  </a:lnSpc>
                  <a:spcAft>
                    <a:spcPts val="600"/>
                  </a:spcAft>
                  <a:buSzPct val="100000"/>
                </a:pPr>
                <a:r>
                  <a:rPr lang="en-gb" sz="700">
                    <a:solidFill>
                      <a:schemeClr val="accent2"/>
                    </a:solidFill>
                  </a:rPr>
                  <a:t>Logistics</a:t>
                </a:r>
                <a:br>
                  <a:rPr lang="en-US" sz="700" dirty="0"/>
                </a:br>
                <a:r>
                  <a:rPr lang="en-gb" sz="700"/>
                  <a:t>WFP</a:t>
                </a:r>
                <a:endParaRPr lang="en-US" sz="700" dirty="0"/>
              </a:p>
            </p:txBody>
          </p:sp>
        </p:grpSp>
        <p:sp>
          <p:nvSpPr>
            <p:cNvPr id="1054" name="Freeform 49">
              <a:extLst>
                <a:ext uri="{FF2B5EF4-FFF2-40B4-BE49-F238E27FC236}">
                  <a16:creationId xmlns:a16="http://schemas.microsoft.com/office/drawing/2014/main" id="{EDE81D52-EF76-AE40-95DC-8A867EE879EB}"/>
                </a:ext>
              </a:extLst>
            </p:cNvPr>
            <p:cNvSpPr>
              <a:spLocks noChangeAspect="1" noEditPoints="1"/>
            </p:cNvSpPr>
            <p:nvPr/>
          </p:nvSpPr>
          <p:spPr bwMode="auto">
            <a:xfrm>
              <a:off x="8909343" y="2918092"/>
              <a:ext cx="219546" cy="220170"/>
            </a:xfrm>
            <a:custGeom>
              <a:avLst/>
              <a:gdLst>
                <a:gd name="T0" fmla="*/ 0 w 576"/>
                <a:gd name="T1" fmla="*/ 576 h 576"/>
                <a:gd name="T2" fmla="*/ 576 w 576"/>
                <a:gd name="T3" fmla="*/ 0 h 576"/>
                <a:gd name="T4" fmla="*/ 276 w 576"/>
                <a:gd name="T5" fmla="*/ 551 h 576"/>
                <a:gd name="T6" fmla="*/ 25 w 576"/>
                <a:gd name="T7" fmla="*/ 24 h 576"/>
                <a:gd name="T8" fmla="*/ 552 w 576"/>
                <a:gd name="T9" fmla="*/ 551 h 576"/>
                <a:gd name="T10" fmla="*/ 276 w 576"/>
                <a:gd name="T11" fmla="*/ 551 h 576"/>
                <a:gd name="T12" fmla="*/ 300 w 576"/>
                <a:gd name="T13" fmla="*/ 153 h 576"/>
                <a:gd name="T14" fmla="*/ 288 w 576"/>
                <a:gd name="T15" fmla="*/ 76 h 576"/>
                <a:gd name="T16" fmla="*/ 276 w 576"/>
                <a:gd name="T17" fmla="*/ 153 h 576"/>
                <a:gd name="T18" fmla="*/ 217 w 576"/>
                <a:gd name="T19" fmla="*/ 291 h 576"/>
                <a:gd name="T20" fmla="*/ 254 w 576"/>
                <a:gd name="T21" fmla="*/ 237 h 576"/>
                <a:gd name="T22" fmla="*/ 288 w 576"/>
                <a:gd name="T23" fmla="*/ 349 h 576"/>
                <a:gd name="T24" fmla="*/ 323 w 576"/>
                <a:gd name="T25" fmla="*/ 388 h 576"/>
                <a:gd name="T26" fmla="*/ 355 w 576"/>
                <a:gd name="T27" fmla="*/ 374 h 576"/>
                <a:gd name="T28" fmla="*/ 288 w 576"/>
                <a:gd name="T29" fmla="*/ 100 h 576"/>
                <a:gd name="T30" fmla="*/ 288 w 576"/>
                <a:gd name="T31" fmla="*/ 131 h 576"/>
                <a:gd name="T32" fmla="*/ 288 w 576"/>
                <a:gd name="T33" fmla="*/ 100 h 576"/>
                <a:gd name="T34" fmla="*/ 300 w 576"/>
                <a:gd name="T35" fmla="*/ 477 h 576"/>
                <a:gd name="T36" fmla="*/ 276 w 576"/>
                <a:gd name="T37" fmla="*/ 522 h 576"/>
                <a:gd name="T38" fmla="*/ 239 w 576"/>
                <a:gd name="T39" fmla="*/ 439 h 576"/>
                <a:gd name="T40" fmla="*/ 264 w 576"/>
                <a:gd name="T41" fmla="*/ 435 h 576"/>
                <a:gd name="T42" fmla="*/ 276 w 576"/>
                <a:gd name="T43" fmla="*/ 452 h 576"/>
                <a:gd name="T44" fmla="*/ 300 w 576"/>
                <a:gd name="T45" fmla="*/ 436 h 576"/>
                <a:gd name="T46" fmla="*/ 313 w 576"/>
                <a:gd name="T47" fmla="*/ 439 h 576"/>
                <a:gd name="T48" fmla="*/ 221 w 576"/>
                <a:gd name="T49" fmla="*/ 374 h 576"/>
                <a:gd name="T50" fmla="*/ 250 w 576"/>
                <a:gd name="T51" fmla="*/ 363 h 576"/>
                <a:gd name="T52" fmla="*/ 276 w 576"/>
                <a:gd name="T53" fmla="*/ 398 h 576"/>
                <a:gd name="T54" fmla="*/ 300 w 576"/>
                <a:gd name="T55" fmla="*/ 364 h 576"/>
                <a:gd name="T56" fmla="*/ 337 w 576"/>
                <a:gd name="T57" fmla="*/ 439 h 576"/>
                <a:gd name="T58" fmla="*/ 352 w 576"/>
                <a:gd name="T59" fmla="*/ 335 h 576"/>
                <a:gd name="T60" fmla="*/ 359 w 576"/>
                <a:gd name="T61" fmla="*/ 291 h 576"/>
                <a:gd name="T62" fmla="*/ 321 w 576"/>
                <a:gd name="T63" fmla="*/ 236 h 576"/>
                <a:gd name="T64" fmla="*/ 254 w 576"/>
                <a:gd name="T65" fmla="*/ 170 h 576"/>
                <a:gd name="T66" fmla="*/ 195 w 576"/>
                <a:gd name="T67" fmla="*/ 116 h 576"/>
                <a:gd name="T68" fmla="*/ 103 w 576"/>
                <a:gd name="T69" fmla="*/ 174 h 576"/>
                <a:gd name="T70" fmla="*/ 168 w 576"/>
                <a:gd name="T71" fmla="*/ 152 h 576"/>
                <a:gd name="T72" fmla="*/ 160 w 576"/>
                <a:gd name="T73" fmla="*/ 185 h 576"/>
                <a:gd name="T74" fmla="*/ 204 w 576"/>
                <a:gd name="T75" fmla="*/ 175 h 576"/>
                <a:gd name="T76" fmla="*/ 214 w 576"/>
                <a:gd name="T77" fmla="*/ 197 h 576"/>
                <a:gd name="T78" fmla="*/ 254 w 576"/>
                <a:gd name="T79" fmla="*/ 230 h 576"/>
                <a:gd name="T80" fmla="*/ 77 w 576"/>
                <a:gd name="T81" fmla="*/ 193 h 576"/>
                <a:gd name="T82" fmla="*/ 89 w 576"/>
                <a:gd name="T83" fmla="*/ 155 h 576"/>
                <a:gd name="T84" fmla="*/ 183 w 576"/>
                <a:gd name="T85" fmla="*/ 94 h 576"/>
                <a:gd name="T86" fmla="*/ 220 w 576"/>
                <a:gd name="T87" fmla="*/ 103 h 576"/>
                <a:gd name="T88" fmla="*/ 254 w 576"/>
                <a:gd name="T89" fmla="*/ 170 h 576"/>
                <a:gd name="T90" fmla="*/ 499 w 576"/>
                <a:gd name="T91" fmla="*/ 193 h 576"/>
                <a:gd name="T92" fmla="*/ 321 w 576"/>
                <a:gd name="T93" fmla="*/ 231 h 576"/>
                <a:gd name="T94" fmla="*/ 362 w 576"/>
                <a:gd name="T95" fmla="*/ 197 h 576"/>
                <a:gd name="T96" fmla="*/ 372 w 576"/>
                <a:gd name="T97" fmla="*/ 175 h 576"/>
                <a:gd name="T98" fmla="*/ 416 w 576"/>
                <a:gd name="T99" fmla="*/ 185 h 576"/>
                <a:gd name="T100" fmla="*/ 408 w 576"/>
                <a:gd name="T101" fmla="*/ 152 h 576"/>
                <a:gd name="T102" fmla="*/ 473 w 576"/>
                <a:gd name="T103" fmla="*/ 174 h 576"/>
                <a:gd name="T104" fmla="*/ 381 w 576"/>
                <a:gd name="T105" fmla="*/ 116 h 576"/>
                <a:gd name="T106" fmla="*/ 321 w 576"/>
                <a:gd name="T107" fmla="*/ 171 h 576"/>
                <a:gd name="T108" fmla="*/ 356 w 576"/>
                <a:gd name="T109" fmla="*/ 103 h 576"/>
                <a:gd name="T110" fmla="*/ 351 w 576"/>
                <a:gd name="T111" fmla="*/ 68 h 576"/>
                <a:gd name="T112" fmla="*/ 380 w 576"/>
                <a:gd name="T113" fmla="*/ 86 h 576"/>
                <a:gd name="T114" fmla="*/ 535 w 576"/>
                <a:gd name="T115" fmla="*/ 187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276" y="551"/>
                  </a:moveTo>
                  <a:cubicBezTo>
                    <a:pt x="25" y="551"/>
                    <a:pt x="25" y="551"/>
                    <a:pt x="25" y="551"/>
                  </a:cubicBezTo>
                  <a:cubicBezTo>
                    <a:pt x="25" y="24"/>
                    <a:pt x="25" y="24"/>
                    <a:pt x="25" y="24"/>
                  </a:cubicBezTo>
                  <a:cubicBezTo>
                    <a:pt x="552" y="24"/>
                    <a:pt x="552" y="24"/>
                    <a:pt x="552" y="24"/>
                  </a:cubicBezTo>
                  <a:cubicBezTo>
                    <a:pt x="552" y="551"/>
                    <a:pt x="552" y="551"/>
                    <a:pt x="552" y="551"/>
                  </a:cubicBezTo>
                  <a:cubicBezTo>
                    <a:pt x="301" y="551"/>
                    <a:pt x="301" y="551"/>
                    <a:pt x="301" y="551"/>
                  </a:cubicBezTo>
                  <a:lnTo>
                    <a:pt x="276" y="551"/>
                  </a:lnTo>
                  <a:close/>
                  <a:moveTo>
                    <a:pt x="300" y="326"/>
                  </a:moveTo>
                  <a:cubicBezTo>
                    <a:pt x="300" y="153"/>
                    <a:pt x="300" y="153"/>
                    <a:pt x="300" y="153"/>
                  </a:cubicBezTo>
                  <a:cubicBezTo>
                    <a:pt x="316" y="148"/>
                    <a:pt x="328" y="133"/>
                    <a:pt x="328" y="116"/>
                  </a:cubicBezTo>
                  <a:cubicBezTo>
                    <a:pt x="328" y="94"/>
                    <a:pt x="310" y="76"/>
                    <a:pt x="288" y="76"/>
                  </a:cubicBezTo>
                  <a:cubicBezTo>
                    <a:pt x="266" y="76"/>
                    <a:pt x="248" y="94"/>
                    <a:pt x="248" y="116"/>
                  </a:cubicBezTo>
                  <a:cubicBezTo>
                    <a:pt x="248" y="133"/>
                    <a:pt x="260" y="148"/>
                    <a:pt x="276" y="153"/>
                  </a:cubicBezTo>
                  <a:cubicBezTo>
                    <a:pt x="276" y="325"/>
                    <a:pt x="276" y="325"/>
                    <a:pt x="276" y="325"/>
                  </a:cubicBezTo>
                  <a:cubicBezTo>
                    <a:pt x="241" y="321"/>
                    <a:pt x="217" y="305"/>
                    <a:pt x="217" y="291"/>
                  </a:cubicBezTo>
                  <a:cubicBezTo>
                    <a:pt x="217" y="279"/>
                    <a:pt x="232" y="268"/>
                    <a:pt x="254" y="261"/>
                  </a:cubicBezTo>
                  <a:cubicBezTo>
                    <a:pt x="254" y="237"/>
                    <a:pt x="254" y="237"/>
                    <a:pt x="254" y="237"/>
                  </a:cubicBezTo>
                  <a:cubicBezTo>
                    <a:pt x="217" y="245"/>
                    <a:pt x="193" y="266"/>
                    <a:pt x="193" y="291"/>
                  </a:cubicBezTo>
                  <a:cubicBezTo>
                    <a:pt x="193" y="324"/>
                    <a:pt x="235" y="349"/>
                    <a:pt x="288" y="349"/>
                  </a:cubicBezTo>
                  <a:cubicBezTo>
                    <a:pt x="314" y="349"/>
                    <a:pt x="331" y="362"/>
                    <a:pt x="331" y="374"/>
                  </a:cubicBezTo>
                  <a:cubicBezTo>
                    <a:pt x="331" y="380"/>
                    <a:pt x="327" y="385"/>
                    <a:pt x="323" y="388"/>
                  </a:cubicBezTo>
                  <a:cubicBezTo>
                    <a:pt x="338" y="407"/>
                    <a:pt x="338" y="407"/>
                    <a:pt x="338" y="407"/>
                  </a:cubicBezTo>
                  <a:cubicBezTo>
                    <a:pt x="349" y="398"/>
                    <a:pt x="355" y="386"/>
                    <a:pt x="355" y="374"/>
                  </a:cubicBezTo>
                  <a:cubicBezTo>
                    <a:pt x="355" y="350"/>
                    <a:pt x="332" y="330"/>
                    <a:pt x="300" y="326"/>
                  </a:cubicBezTo>
                  <a:close/>
                  <a:moveTo>
                    <a:pt x="288" y="100"/>
                  </a:moveTo>
                  <a:cubicBezTo>
                    <a:pt x="297" y="100"/>
                    <a:pt x="304" y="107"/>
                    <a:pt x="304" y="116"/>
                  </a:cubicBezTo>
                  <a:cubicBezTo>
                    <a:pt x="304" y="124"/>
                    <a:pt x="297" y="131"/>
                    <a:pt x="288" y="131"/>
                  </a:cubicBezTo>
                  <a:cubicBezTo>
                    <a:pt x="279" y="131"/>
                    <a:pt x="272" y="124"/>
                    <a:pt x="272" y="116"/>
                  </a:cubicBezTo>
                  <a:cubicBezTo>
                    <a:pt x="272" y="107"/>
                    <a:pt x="279" y="100"/>
                    <a:pt x="288" y="100"/>
                  </a:cubicBezTo>
                  <a:close/>
                  <a:moveTo>
                    <a:pt x="337" y="439"/>
                  </a:moveTo>
                  <a:cubicBezTo>
                    <a:pt x="337" y="457"/>
                    <a:pt x="321" y="473"/>
                    <a:pt x="300" y="477"/>
                  </a:cubicBezTo>
                  <a:cubicBezTo>
                    <a:pt x="300" y="522"/>
                    <a:pt x="300" y="522"/>
                    <a:pt x="300" y="522"/>
                  </a:cubicBezTo>
                  <a:cubicBezTo>
                    <a:pt x="276" y="522"/>
                    <a:pt x="276" y="522"/>
                    <a:pt x="276" y="522"/>
                  </a:cubicBezTo>
                  <a:cubicBezTo>
                    <a:pt x="276" y="477"/>
                    <a:pt x="276" y="477"/>
                    <a:pt x="276" y="477"/>
                  </a:cubicBezTo>
                  <a:cubicBezTo>
                    <a:pt x="255" y="473"/>
                    <a:pt x="239" y="457"/>
                    <a:pt x="239" y="439"/>
                  </a:cubicBezTo>
                  <a:cubicBezTo>
                    <a:pt x="239" y="435"/>
                    <a:pt x="240" y="431"/>
                    <a:pt x="241" y="427"/>
                  </a:cubicBezTo>
                  <a:cubicBezTo>
                    <a:pt x="264" y="435"/>
                    <a:pt x="264" y="435"/>
                    <a:pt x="264" y="435"/>
                  </a:cubicBezTo>
                  <a:cubicBezTo>
                    <a:pt x="263" y="436"/>
                    <a:pt x="263" y="437"/>
                    <a:pt x="263" y="439"/>
                  </a:cubicBezTo>
                  <a:cubicBezTo>
                    <a:pt x="263" y="444"/>
                    <a:pt x="268" y="449"/>
                    <a:pt x="276" y="452"/>
                  </a:cubicBezTo>
                  <a:cubicBezTo>
                    <a:pt x="276" y="436"/>
                    <a:pt x="276" y="436"/>
                    <a:pt x="276" y="436"/>
                  </a:cubicBezTo>
                  <a:cubicBezTo>
                    <a:pt x="300" y="436"/>
                    <a:pt x="300" y="436"/>
                    <a:pt x="300" y="436"/>
                  </a:cubicBezTo>
                  <a:cubicBezTo>
                    <a:pt x="300" y="452"/>
                    <a:pt x="300" y="452"/>
                    <a:pt x="300" y="452"/>
                  </a:cubicBezTo>
                  <a:cubicBezTo>
                    <a:pt x="308" y="449"/>
                    <a:pt x="313" y="444"/>
                    <a:pt x="313" y="439"/>
                  </a:cubicBezTo>
                  <a:cubicBezTo>
                    <a:pt x="313" y="431"/>
                    <a:pt x="303" y="423"/>
                    <a:pt x="288" y="423"/>
                  </a:cubicBezTo>
                  <a:cubicBezTo>
                    <a:pt x="250" y="423"/>
                    <a:pt x="221" y="401"/>
                    <a:pt x="221" y="374"/>
                  </a:cubicBezTo>
                  <a:cubicBezTo>
                    <a:pt x="221" y="364"/>
                    <a:pt x="225" y="355"/>
                    <a:pt x="232" y="347"/>
                  </a:cubicBezTo>
                  <a:cubicBezTo>
                    <a:pt x="250" y="363"/>
                    <a:pt x="250" y="363"/>
                    <a:pt x="250" y="363"/>
                  </a:cubicBezTo>
                  <a:cubicBezTo>
                    <a:pt x="246" y="367"/>
                    <a:pt x="245" y="370"/>
                    <a:pt x="245" y="374"/>
                  </a:cubicBezTo>
                  <a:cubicBezTo>
                    <a:pt x="245" y="384"/>
                    <a:pt x="257" y="395"/>
                    <a:pt x="276" y="398"/>
                  </a:cubicBezTo>
                  <a:cubicBezTo>
                    <a:pt x="276" y="364"/>
                    <a:pt x="276" y="364"/>
                    <a:pt x="276" y="364"/>
                  </a:cubicBezTo>
                  <a:cubicBezTo>
                    <a:pt x="300" y="364"/>
                    <a:pt x="300" y="364"/>
                    <a:pt x="300" y="364"/>
                  </a:cubicBezTo>
                  <a:cubicBezTo>
                    <a:pt x="300" y="400"/>
                    <a:pt x="300" y="400"/>
                    <a:pt x="300" y="400"/>
                  </a:cubicBezTo>
                  <a:cubicBezTo>
                    <a:pt x="321" y="404"/>
                    <a:pt x="337" y="420"/>
                    <a:pt x="337" y="439"/>
                  </a:cubicBezTo>
                  <a:close/>
                  <a:moveTo>
                    <a:pt x="383" y="291"/>
                  </a:moveTo>
                  <a:cubicBezTo>
                    <a:pt x="383" y="308"/>
                    <a:pt x="372" y="324"/>
                    <a:pt x="352" y="335"/>
                  </a:cubicBezTo>
                  <a:cubicBezTo>
                    <a:pt x="340" y="313"/>
                    <a:pt x="340" y="313"/>
                    <a:pt x="340" y="313"/>
                  </a:cubicBezTo>
                  <a:cubicBezTo>
                    <a:pt x="352" y="307"/>
                    <a:pt x="359" y="299"/>
                    <a:pt x="359" y="291"/>
                  </a:cubicBezTo>
                  <a:cubicBezTo>
                    <a:pt x="359" y="279"/>
                    <a:pt x="343" y="267"/>
                    <a:pt x="321" y="261"/>
                  </a:cubicBezTo>
                  <a:cubicBezTo>
                    <a:pt x="321" y="236"/>
                    <a:pt x="321" y="236"/>
                    <a:pt x="321" y="236"/>
                  </a:cubicBezTo>
                  <a:cubicBezTo>
                    <a:pt x="359" y="244"/>
                    <a:pt x="383" y="266"/>
                    <a:pt x="383" y="291"/>
                  </a:cubicBezTo>
                  <a:close/>
                  <a:moveTo>
                    <a:pt x="254" y="170"/>
                  </a:moveTo>
                  <a:cubicBezTo>
                    <a:pt x="254" y="196"/>
                    <a:pt x="254" y="196"/>
                    <a:pt x="254" y="196"/>
                  </a:cubicBezTo>
                  <a:cubicBezTo>
                    <a:pt x="217" y="183"/>
                    <a:pt x="195" y="152"/>
                    <a:pt x="195" y="116"/>
                  </a:cubicBezTo>
                  <a:cubicBezTo>
                    <a:pt x="195" y="115"/>
                    <a:pt x="195" y="115"/>
                    <a:pt x="195" y="115"/>
                  </a:cubicBezTo>
                  <a:cubicBezTo>
                    <a:pt x="173" y="128"/>
                    <a:pt x="138" y="150"/>
                    <a:pt x="103" y="174"/>
                  </a:cubicBezTo>
                  <a:cubicBezTo>
                    <a:pt x="110" y="175"/>
                    <a:pt x="118" y="177"/>
                    <a:pt x="126" y="178"/>
                  </a:cubicBezTo>
                  <a:cubicBezTo>
                    <a:pt x="168" y="152"/>
                    <a:pt x="168" y="152"/>
                    <a:pt x="168" y="152"/>
                  </a:cubicBezTo>
                  <a:cubicBezTo>
                    <a:pt x="181" y="172"/>
                    <a:pt x="181" y="172"/>
                    <a:pt x="181" y="172"/>
                  </a:cubicBezTo>
                  <a:cubicBezTo>
                    <a:pt x="160" y="185"/>
                    <a:pt x="160" y="185"/>
                    <a:pt x="160" y="185"/>
                  </a:cubicBezTo>
                  <a:cubicBezTo>
                    <a:pt x="166" y="187"/>
                    <a:pt x="173" y="188"/>
                    <a:pt x="180" y="189"/>
                  </a:cubicBezTo>
                  <a:cubicBezTo>
                    <a:pt x="204" y="175"/>
                    <a:pt x="204" y="175"/>
                    <a:pt x="204" y="175"/>
                  </a:cubicBezTo>
                  <a:cubicBezTo>
                    <a:pt x="218" y="194"/>
                    <a:pt x="218" y="194"/>
                    <a:pt x="218" y="194"/>
                  </a:cubicBezTo>
                  <a:cubicBezTo>
                    <a:pt x="214" y="197"/>
                    <a:pt x="214" y="197"/>
                    <a:pt x="214" y="197"/>
                  </a:cubicBezTo>
                  <a:cubicBezTo>
                    <a:pt x="227" y="200"/>
                    <a:pt x="240" y="203"/>
                    <a:pt x="254" y="206"/>
                  </a:cubicBezTo>
                  <a:cubicBezTo>
                    <a:pt x="254" y="230"/>
                    <a:pt x="254" y="230"/>
                    <a:pt x="254" y="230"/>
                  </a:cubicBezTo>
                  <a:cubicBezTo>
                    <a:pt x="175" y="212"/>
                    <a:pt x="106" y="199"/>
                    <a:pt x="80" y="194"/>
                  </a:cubicBezTo>
                  <a:cubicBezTo>
                    <a:pt x="79" y="194"/>
                    <a:pt x="78" y="193"/>
                    <a:pt x="77" y="193"/>
                  </a:cubicBezTo>
                  <a:cubicBezTo>
                    <a:pt x="41" y="187"/>
                    <a:pt x="41" y="187"/>
                    <a:pt x="41" y="187"/>
                  </a:cubicBezTo>
                  <a:cubicBezTo>
                    <a:pt x="89" y="155"/>
                    <a:pt x="89" y="155"/>
                    <a:pt x="89" y="155"/>
                  </a:cubicBezTo>
                  <a:cubicBezTo>
                    <a:pt x="125" y="130"/>
                    <a:pt x="161" y="107"/>
                    <a:pt x="183" y="94"/>
                  </a:cubicBezTo>
                  <a:cubicBezTo>
                    <a:pt x="183" y="94"/>
                    <a:pt x="183" y="94"/>
                    <a:pt x="183" y="94"/>
                  </a:cubicBezTo>
                  <a:cubicBezTo>
                    <a:pt x="225" y="68"/>
                    <a:pt x="225" y="68"/>
                    <a:pt x="225" y="68"/>
                  </a:cubicBezTo>
                  <a:cubicBezTo>
                    <a:pt x="220" y="103"/>
                    <a:pt x="220" y="103"/>
                    <a:pt x="220" y="103"/>
                  </a:cubicBezTo>
                  <a:cubicBezTo>
                    <a:pt x="219" y="107"/>
                    <a:pt x="219" y="111"/>
                    <a:pt x="219" y="116"/>
                  </a:cubicBezTo>
                  <a:cubicBezTo>
                    <a:pt x="219" y="140"/>
                    <a:pt x="232" y="159"/>
                    <a:pt x="254" y="170"/>
                  </a:cubicBezTo>
                  <a:close/>
                  <a:moveTo>
                    <a:pt x="535" y="187"/>
                  </a:moveTo>
                  <a:cubicBezTo>
                    <a:pt x="499" y="193"/>
                    <a:pt x="499" y="193"/>
                    <a:pt x="499" y="193"/>
                  </a:cubicBezTo>
                  <a:cubicBezTo>
                    <a:pt x="498" y="193"/>
                    <a:pt x="497" y="194"/>
                    <a:pt x="496" y="194"/>
                  </a:cubicBezTo>
                  <a:cubicBezTo>
                    <a:pt x="470" y="199"/>
                    <a:pt x="400" y="212"/>
                    <a:pt x="321" y="231"/>
                  </a:cubicBezTo>
                  <a:cubicBezTo>
                    <a:pt x="321" y="206"/>
                    <a:pt x="321" y="206"/>
                    <a:pt x="321" y="206"/>
                  </a:cubicBezTo>
                  <a:cubicBezTo>
                    <a:pt x="335" y="203"/>
                    <a:pt x="349" y="200"/>
                    <a:pt x="362" y="197"/>
                  </a:cubicBezTo>
                  <a:cubicBezTo>
                    <a:pt x="358" y="194"/>
                    <a:pt x="358" y="194"/>
                    <a:pt x="358" y="194"/>
                  </a:cubicBezTo>
                  <a:cubicBezTo>
                    <a:pt x="372" y="175"/>
                    <a:pt x="372" y="175"/>
                    <a:pt x="372" y="175"/>
                  </a:cubicBezTo>
                  <a:cubicBezTo>
                    <a:pt x="396" y="189"/>
                    <a:pt x="396" y="189"/>
                    <a:pt x="396" y="189"/>
                  </a:cubicBezTo>
                  <a:cubicBezTo>
                    <a:pt x="403" y="188"/>
                    <a:pt x="410" y="187"/>
                    <a:pt x="416" y="185"/>
                  </a:cubicBezTo>
                  <a:cubicBezTo>
                    <a:pt x="395" y="172"/>
                    <a:pt x="395" y="172"/>
                    <a:pt x="395" y="172"/>
                  </a:cubicBezTo>
                  <a:cubicBezTo>
                    <a:pt x="408" y="152"/>
                    <a:pt x="408" y="152"/>
                    <a:pt x="408" y="152"/>
                  </a:cubicBezTo>
                  <a:cubicBezTo>
                    <a:pt x="450" y="178"/>
                    <a:pt x="450" y="178"/>
                    <a:pt x="450" y="178"/>
                  </a:cubicBezTo>
                  <a:cubicBezTo>
                    <a:pt x="458" y="177"/>
                    <a:pt x="466" y="175"/>
                    <a:pt x="473" y="174"/>
                  </a:cubicBezTo>
                  <a:cubicBezTo>
                    <a:pt x="438" y="150"/>
                    <a:pt x="403" y="128"/>
                    <a:pt x="381" y="115"/>
                  </a:cubicBezTo>
                  <a:cubicBezTo>
                    <a:pt x="381" y="115"/>
                    <a:pt x="381" y="115"/>
                    <a:pt x="381" y="116"/>
                  </a:cubicBezTo>
                  <a:cubicBezTo>
                    <a:pt x="381" y="153"/>
                    <a:pt x="358" y="184"/>
                    <a:pt x="321" y="197"/>
                  </a:cubicBezTo>
                  <a:cubicBezTo>
                    <a:pt x="321" y="171"/>
                    <a:pt x="321" y="171"/>
                    <a:pt x="321" y="171"/>
                  </a:cubicBezTo>
                  <a:cubicBezTo>
                    <a:pt x="344" y="160"/>
                    <a:pt x="357" y="140"/>
                    <a:pt x="357" y="116"/>
                  </a:cubicBezTo>
                  <a:cubicBezTo>
                    <a:pt x="357" y="111"/>
                    <a:pt x="357" y="107"/>
                    <a:pt x="356" y="103"/>
                  </a:cubicBezTo>
                  <a:cubicBezTo>
                    <a:pt x="356" y="103"/>
                    <a:pt x="356" y="103"/>
                    <a:pt x="356" y="103"/>
                  </a:cubicBezTo>
                  <a:cubicBezTo>
                    <a:pt x="351" y="68"/>
                    <a:pt x="351" y="68"/>
                    <a:pt x="351" y="68"/>
                  </a:cubicBezTo>
                  <a:cubicBezTo>
                    <a:pt x="380" y="86"/>
                    <a:pt x="380" y="86"/>
                    <a:pt x="380" y="86"/>
                  </a:cubicBezTo>
                  <a:cubicBezTo>
                    <a:pt x="380" y="86"/>
                    <a:pt x="380" y="86"/>
                    <a:pt x="380" y="86"/>
                  </a:cubicBezTo>
                  <a:cubicBezTo>
                    <a:pt x="400" y="97"/>
                    <a:pt x="449" y="128"/>
                    <a:pt x="496" y="161"/>
                  </a:cubicBezTo>
                  <a:lnTo>
                    <a:pt x="535" y="18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1055" name="Freeform 84">
              <a:extLst>
                <a:ext uri="{FF2B5EF4-FFF2-40B4-BE49-F238E27FC236}">
                  <a16:creationId xmlns:a16="http://schemas.microsoft.com/office/drawing/2014/main" id="{C49E908F-B29F-CA41-8A20-1999F7CD5C8E}"/>
                </a:ext>
              </a:extLst>
            </p:cNvPr>
            <p:cNvSpPr>
              <a:spLocks noChangeAspect="1" noEditPoints="1"/>
            </p:cNvSpPr>
            <p:nvPr/>
          </p:nvSpPr>
          <p:spPr bwMode="auto">
            <a:xfrm>
              <a:off x="9358657" y="3082415"/>
              <a:ext cx="219075" cy="220663"/>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81 w 576"/>
                <a:gd name="T21" fmla="*/ 332 h 576"/>
                <a:gd name="T22" fmla="*/ 107 w 576"/>
                <a:gd name="T23" fmla="*/ 328 h 576"/>
                <a:gd name="T24" fmla="*/ 82 w 576"/>
                <a:gd name="T25" fmla="*/ 383 h 576"/>
                <a:gd name="T26" fmla="*/ 163 w 576"/>
                <a:gd name="T27" fmla="*/ 413 h 576"/>
                <a:gd name="T28" fmla="*/ 193 w 576"/>
                <a:gd name="T29" fmla="*/ 494 h 576"/>
                <a:gd name="T30" fmla="*/ 248 w 576"/>
                <a:gd name="T31" fmla="*/ 469 h 576"/>
                <a:gd name="T32" fmla="*/ 244 w 576"/>
                <a:gd name="T33" fmla="*/ 395 h 576"/>
                <a:gd name="T34" fmla="*/ 309 w 576"/>
                <a:gd name="T35" fmla="*/ 329 h 576"/>
                <a:gd name="T36" fmla="*/ 389 w 576"/>
                <a:gd name="T37" fmla="*/ 505 h 576"/>
                <a:gd name="T38" fmla="*/ 453 w 576"/>
                <a:gd name="T39" fmla="*/ 463 h 576"/>
                <a:gd name="T40" fmla="*/ 402 w 576"/>
                <a:gd name="T41" fmla="*/ 236 h 576"/>
                <a:gd name="T42" fmla="*/ 486 w 576"/>
                <a:gd name="T43" fmla="*/ 152 h 576"/>
                <a:gd name="T44" fmla="*/ 486 w 576"/>
                <a:gd name="T45" fmla="*/ 90 h 576"/>
                <a:gd name="T46" fmla="*/ 455 w 576"/>
                <a:gd name="T47" fmla="*/ 77 h 576"/>
                <a:gd name="T48" fmla="*/ 424 w 576"/>
                <a:gd name="T49" fmla="*/ 90 h 576"/>
                <a:gd name="T50" fmla="*/ 340 w 576"/>
                <a:gd name="T51" fmla="*/ 174 h 576"/>
                <a:gd name="T52" fmla="*/ 113 w 576"/>
                <a:gd name="T53" fmla="*/ 123 h 576"/>
                <a:gd name="T54" fmla="*/ 71 w 576"/>
                <a:gd name="T55" fmla="*/ 187 h 576"/>
                <a:gd name="T56" fmla="*/ 247 w 576"/>
                <a:gd name="T57" fmla="*/ 267 h 576"/>
                <a:gd name="T58" fmla="*/ 181 w 576"/>
                <a:gd name="T59" fmla="*/ 332 h 576"/>
                <a:gd name="T60" fmla="*/ 107 w 576"/>
                <a:gd name="T61" fmla="*/ 176 h 576"/>
                <a:gd name="T62" fmla="*/ 124 w 576"/>
                <a:gd name="T63" fmla="*/ 150 h 576"/>
                <a:gd name="T64" fmla="*/ 347 w 576"/>
                <a:gd name="T65" fmla="*/ 201 h 576"/>
                <a:gd name="T66" fmla="*/ 441 w 576"/>
                <a:gd name="T67" fmla="*/ 107 h 576"/>
                <a:gd name="T68" fmla="*/ 469 w 576"/>
                <a:gd name="T69" fmla="*/ 107 h 576"/>
                <a:gd name="T70" fmla="*/ 469 w 576"/>
                <a:gd name="T71" fmla="*/ 135 h 576"/>
                <a:gd name="T72" fmla="*/ 375 w 576"/>
                <a:gd name="T73" fmla="*/ 229 h 576"/>
                <a:gd name="T74" fmla="*/ 426 w 576"/>
                <a:gd name="T75" fmla="*/ 452 h 576"/>
                <a:gd name="T76" fmla="*/ 400 w 576"/>
                <a:gd name="T77" fmla="*/ 469 h 576"/>
                <a:gd name="T78" fmla="*/ 317 w 576"/>
                <a:gd name="T79" fmla="*/ 287 h 576"/>
                <a:gd name="T80" fmla="*/ 219 w 576"/>
                <a:gd name="T81" fmla="*/ 385 h 576"/>
                <a:gd name="T82" fmla="*/ 223 w 576"/>
                <a:gd name="T83" fmla="*/ 453 h 576"/>
                <a:gd name="T84" fmla="*/ 207 w 576"/>
                <a:gd name="T85" fmla="*/ 461 h 576"/>
                <a:gd name="T86" fmla="*/ 182 w 576"/>
                <a:gd name="T87" fmla="*/ 394 h 576"/>
                <a:gd name="T88" fmla="*/ 115 w 576"/>
                <a:gd name="T89" fmla="*/ 369 h 576"/>
                <a:gd name="T90" fmla="*/ 123 w 576"/>
                <a:gd name="T91" fmla="*/ 353 h 576"/>
                <a:gd name="T92" fmla="*/ 191 w 576"/>
                <a:gd name="T93" fmla="*/ 357 h 576"/>
                <a:gd name="T94" fmla="*/ 289 w 576"/>
                <a:gd name="T95" fmla="*/ 259 h 576"/>
                <a:gd name="T96" fmla="*/ 107 w 576"/>
                <a:gd name="T97" fmla="*/ 1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81" y="332"/>
                  </a:moveTo>
                  <a:cubicBezTo>
                    <a:pt x="107" y="328"/>
                    <a:pt x="107" y="328"/>
                    <a:pt x="107" y="328"/>
                  </a:cubicBezTo>
                  <a:cubicBezTo>
                    <a:pt x="82" y="383"/>
                    <a:pt x="82" y="383"/>
                    <a:pt x="82" y="383"/>
                  </a:cubicBezTo>
                  <a:cubicBezTo>
                    <a:pt x="163" y="413"/>
                    <a:pt x="163" y="413"/>
                    <a:pt x="163" y="413"/>
                  </a:cubicBezTo>
                  <a:cubicBezTo>
                    <a:pt x="193" y="494"/>
                    <a:pt x="193" y="494"/>
                    <a:pt x="193" y="494"/>
                  </a:cubicBezTo>
                  <a:cubicBezTo>
                    <a:pt x="248" y="469"/>
                    <a:pt x="248" y="469"/>
                    <a:pt x="248" y="469"/>
                  </a:cubicBezTo>
                  <a:cubicBezTo>
                    <a:pt x="244" y="395"/>
                    <a:pt x="244" y="395"/>
                    <a:pt x="244" y="395"/>
                  </a:cubicBezTo>
                  <a:cubicBezTo>
                    <a:pt x="309" y="329"/>
                    <a:pt x="309" y="329"/>
                    <a:pt x="309" y="329"/>
                  </a:cubicBezTo>
                  <a:cubicBezTo>
                    <a:pt x="389" y="505"/>
                    <a:pt x="389" y="505"/>
                    <a:pt x="389" y="505"/>
                  </a:cubicBezTo>
                  <a:cubicBezTo>
                    <a:pt x="453" y="463"/>
                    <a:pt x="453" y="463"/>
                    <a:pt x="453" y="463"/>
                  </a:cubicBezTo>
                  <a:cubicBezTo>
                    <a:pt x="402" y="236"/>
                    <a:pt x="402" y="236"/>
                    <a:pt x="402" y="236"/>
                  </a:cubicBezTo>
                  <a:cubicBezTo>
                    <a:pt x="486" y="152"/>
                    <a:pt x="486" y="152"/>
                    <a:pt x="486" y="152"/>
                  </a:cubicBezTo>
                  <a:cubicBezTo>
                    <a:pt x="504" y="135"/>
                    <a:pt x="503" y="107"/>
                    <a:pt x="486" y="90"/>
                  </a:cubicBezTo>
                  <a:cubicBezTo>
                    <a:pt x="478" y="81"/>
                    <a:pt x="467" y="77"/>
                    <a:pt x="455" y="77"/>
                  </a:cubicBezTo>
                  <a:cubicBezTo>
                    <a:pt x="443" y="77"/>
                    <a:pt x="432" y="81"/>
                    <a:pt x="424" y="90"/>
                  </a:cubicBezTo>
                  <a:cubicBezTo>
                    <a:pt x="340" y="174"/>
                    <a:pt x="340" y="174"/>
                    <a:pt x="340" y="174"/>
                  </a:cubicBezTo>
                  <a:cubicBezTo>
                    <a:pt x="113" y="123"/>
                    <a:pt x="113" y="123"/>
                    <a:pt x="113" y="123"/>
                  </a:cubicBezTo>
                  <a:cubicBezTo>
                    <a:pt x="71" y="187"/>
                    <a:pt x="71" y="187"/>
                    <a:pt x="71" y="187"/>
                  </a:cubicBezTo>
                  <a:cubicBezTo>
                    <a:pt x="247" y="267"/>
                    <a:pt x="247" y="267"/>
                    <a:pt x="247" y="267"/>
                  </a:cubicBezTo>
                  <a:lnTo>
                    <a:pt x="181" y="332"/>
                  </a:lnTo>
                  <a:close/>
                  <a:moveTo>
                    <a:pt x="107" y="176"/>
                  </a:moveTo>
                  <a:cubicBezTo>
                    <a:pt x="124" y="150"/>
                    <a:pt x="124" y="150"/>
                    <a:pt x="124" y="150"/>
                  </a:cubicBezTo>
                  <a:cubicBezTo>
                    <a:pt x="347" y="201"/>
                    <a:pt x="347" y="201"/>
                    <a:pt x="347" y="201"/>
                  </a:cubicBezTo>
                  <a:cubicBezTo>
                    <a:pt x="441" y="107"/>
                    <a:pt x="441" y="107"/>
                    <a:pt x="441" y="107"/>
                  </a:cubicBezTo>
                  <a:cubicBezTo>
                    <a:pt x="448" y="100"/>
                    <a:pt x="461" y="100"/>
                    <a:pt x="469" y="107"/>
                  </a:cubicBezTo>
                  <a:cubicBezTo>
                    <a:pt x="477" y="115"/>
                    <a:pt x="477" y="127"/>
                    <a:pt x="469" y="135"/>
                  </a:cubicBezTo>
                  <a:cubicBezTo>
                    <a:pt x="375" y="229"/>
                    <a:pt x="375" y="229"/>
                    <a:pt x="375" y="229"/>
                  </a:cubicBezTo>
                  <a:cubicBezTo>
                    <a:pt x="426" y="452"/>
                    <a:pt x="426" y="452"/>
                    <a:pt x="426" y="452"/>
                  </a:cubicBezTo>
                  <a:cubicBezTo>
                    <a:pt x="400" y="469"/>
                    <a:pt x="400" y="469"/>
                    <a:pt x="400" y="469"/>
                  </a:cubicBezTo>
                  <a:cubicBezTo>
                    <a:pt x="317" y="287"/>
                    <a:pt x="317" y="287"/>
                    <a:pt x="317" y="287"/>
                  </a:cubicBezTo>
                  <a:cubicBezTo>
                    <a:pt x="219" y="385"/>
                    <a:pt x="219" y="385"/>
                    <a:pt x="219" y="385"/>
                  </a:cubicBezTo>
                  <a:cubicBezTo>
                    <a:pt x="223" y="453"/>
                    <a:pt x="223" y="453"/>
                    <a:pt x="223" y="453"/>
                  </a:cubicBezTo>
                  <a:cubicBezTo>
                    <a:pt x="207" y="461"/>
                    <a:pt x="207" y="461"/>
                    <a:pt x="207" y="461"/>
                  </a:cubicBezTo>
                  <a:cubicBezTo>
                    <a:pt x="182" y="394"/>
                    <a:pt x="182" y="394"/>
                    <a:pt x="182" y="394"/>
                  </a:cubicBezTo>
                  <a:cubicBezTo>
                    <a:pt x="115" y="369"/>
                    <a:pt x="115" y="369"/>
                    <a:pt x="115" y="369"/>
                  </a:cubicBezTo>
                  <a:cubicBezTo>
                    <a:pt x="123" y="353"/>
                    <a:pt x="123" y="353"/>
                    <a:pt x="123" y="353"/>
                  </a:cubicBezTo>
                  <a:cubicBezTo>
                    <a:pt x="191" y="357"/>
                    <a:pt x="191" y="357"/>
                    <a:pt x="191" y="357"/>
                  </a:cubicBezTo>
                  <a:cubicBezTo>
                    <a:pt x="289" y="259"/>
                    <a:pt x="289" y="259"/>
                    <a:pt x="289" y="259"/>
                  </a:cubicBezTo>
                  <a:lnTo>
                    <a:pt x="107" y="176"/>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p>
          </p:txBody>
        </p:sp>
        <p:sp>
          <p:nvSpPr>
            <p:cNvPr id="1056" name="Freeform 39">
              <a:extLst>
                <a:ext uri="{FF2B5EF4-FFF2-40B4-BE49-F238E27FC236}">
                  <a16:creationId xmlns:a16="http://schemas.microsoft.com/office/drawing/2014/main" id="{B8BDC995-8ABA-1E47-BFD3-3D75AD69DB79}"/>
                </a:ext>
              </a:extLst>
            </p:cNvPr>
            <p:cNvSpPr/>
            <p:nvPr/>
          </p:nvSpPr>
          <p:spPr>
            <a:xfrm>
              <a:off x="9682853" y="3442734"/>
              <a:ext cx="219075" cy="220663"/>
            </a:xfrm>
            <a:custGeom>
              <a:avLst/>
              <a:gdLst>
                <a:gd name="connsiteX0" fmla="*/ 453744 w 453744"/>
                <a:gd name="connsiteY0" fmla="*/ 453590 h 453590"/>
                <a:gd name="connsiteX1" fmla="*/ 453744 w 453744"/>
                <a:gd name="connsiteY1" fmla="*/ 0 h 453590"/>
                <a:gd name="connsiteX2" fmla="*/ 0 w 453744"/>
                <a:gd name="connsiteY2" fmla="*/ 0 h 453590"/>
                <a:gd name="connsiteX3" fmla="*/ 0 w 453744"/>
                <a:gd name="connsiteY3" fmla="*/ 453590 h 453590"/>
                <a:gd name="connsiteX4" fmla="*/ 434271 w 453744"/>
                <a:gd name="connsiteY4" fmla="*/ 19341 h 453590"/>
                <a:gd name="connsiteX5" fmla="*/ 434271 w 453744"/>
                <a:gd name="connsiteY5" fmla="*/ 434250 h 453590"/>
                <a:gd name="connsiteX6" fmla="*/ 19347 w 453744"/>
                <a:gd name="connsiteY6" fmla="*/ 434250 h 453590"/>
                <a:gd name="connsiteX7" fmla="*/ 19347 w 453744"/>
                <a:gd name="connsiteY7" fmla="*/ 19341 h 453590"/>
                <a:gd name="connsiteX8" fmla="*/ 395514 w 453744"/>
                <a:gd name="connsiteY8" fmla="*/ 155985 h 453590"/>
                <a:gd name="connsiteX9" fmla="*/ 355906 w 453744"/>
                <a:gd name="connsiteY9" fmla="*/ 155544 h 453590"/>
                <a:gd name="connsiteX10" fmla="*/ 313272 w 453744"/>
                <a:gd name="connsiteY10" fmla="*/ 178885 h 453590"/>
                <a:gd name="connsiteX11" fmla="*/ 313272 w 453744"/>
                <a:gd name="connsiteY11" fmla="*/ 174790 h 453590"/>
                <a:gd name="connsiteX12" fmla="*/ 301645 w 453744"/>
                <a:gd name="connsiteY12" fmla="*/ 144393 h 453590"/>
                <a:gd name="connsiteX13" fmla="*/ 313934 w 453744"/>
                <a:gd name="connsiteY13" fmla="*/ 111161 h 453590"/>
                <a:gd name="connsiteX14" fmla="*/ 298179 w 453744"/>
                <a:gd name="connsiteY14" fmla="*/ 77488 h 453590"/>
                <a:gd name="connsiteX15" fmla="*/ 259705 w 453744"/>
                <a:gd name="connsiteY15" fmla="*/ 58589 h 453590"/>
                <a:gd name="connsiteX16" fmla="*/ 124212 w 453744"/>
                <a:gd name="connsiteY16" fmla="*/ 55628 h 453590"/>
                <a:gd name="connsiteX17" fmla="*/ 71118 w 453744"/>
                <a:gd name="connsiteY17" fmla="*/ 76228 h 453590"/>
                <a:gd name="connsiteX18" fmla="*/ 51550 w 453744"/>
                <a:gd name="connsiteY18" fmla="*/ 110153 h 453590"/>
                <a:gd name="connsiteX19" fmla="*/ 63619 w 453744"/>
                <a:gd name="connsiteY19" fmla="*/ 143794 h 453590"/>
                <a:gd name="connsiteX20" fmla="*/ 52023 w 453744"/>
                <a:gd name="connsiteY20" fmla="*/ 179861 h 453590"/>
                <a:gd name="connsiteX21" fmla="*/ 52023 w 453744"/>
                <a:gd name="connsiteY21" fmla="*/ 238796 h 453590"/>
                <a:gd name="connsiteX22" fmla="*/ 52023 w 453744"/>
                <a:gd name="connsiteY22" fmla="*/ 289195 h 453590"/>
                <a:gd name="connsiteX23" fmla="*/ 63587 w 453744"/>
                <a:gd name="connsiteY23" fmla="*/ 318710 h 453590"/>
                <a:gd name="connsiteX24" fmla="*/ 90465 w 453744"/>
                <a:gd name="connsiteY24" fmla="*/ 329042 h 453590"/>
                <a:gd name="connsiteX25" fmla="*/ 91600 w 453744"/>
                <a:gd name="connsiteY25" fmla="*/ 329042 h 453590"/>
                <a:gd name="connsiteX26" fmla="*/ 132563 w 453744"/>
                <a:gd name="connsiteY26" fmla="*/ 328727 h 453590"/>
                <a:gd name="connsiteX27" fmla="*/ 156416 w 453744"/>
                <a:gd name="connsiteY27" fmla="*/ 328727 h 453590"/>
                <a:gd name="connsiteX28" fmla="*/ 156416 w 453744"/>
                <a:gd name="connsiteY28" fmla="*/ 328475 h 453590"/>
                <a:gd name="connsiteX29" fmla="*/ 160291 w 453744"/>
                <a:gd name="connsiteY29" fmla="*/ 328727 h 453590"/>
                <a:gd name="connsiteX30" fmla="*/ 165364 w 453744"/>
                <a:gd name="connsiteY30" fmla="*/ 328727 h 453590"/>
                <a:gd name="connsiteX31" fmla="*/ 165081 w 453744"/>
                <a:gd name="connsiteY31" fmla="*/ 348729 h 453590"/>
                <a:gd name="connsiteX32" fmla="*/ 205414 w 453744"/>
                <a:gd name="connsiteY32" fmla="*/ 397868 h 453590"/>
                <a:gd name="connsiteX33" fmla="*/ 232229 w 453744"/>
                <a:gd name="connsiteY33" fmla="*/ 402782 h 453590"/>
                <a:gd name="connsiteX34" fmla="*/ 238531 w 453744"/>
                <a:gd name="connsiteY34" fmla="*/ 402530 h 453590"/>
                <a:gd name="connsiteX35" fmla="*/ 358269 w 453744"/>
                <a:gd name="connsiteY35" fmla="*/ 311938 h 453590"/>
                <a:gd name="connsiteX36" fmla="*/ 365705 w 453744"/>
                <a:gd name="connsiteY36" fmla="*/ 300913 h 453590"/>
                <a:gd name="connsiteX37" fmla="*/ 352912 w 453744"/>
                <a:gd name="connsiteY37" fmla="*/ 297291 h 453590"/>
                <a:gd name="connsiteX38" fmla="*/ 337819 w 453744"/>
                <a:gd name="connsiteY38" fmla="*/ 293227 h 453590"/>
                <a:gd name="connsiteX39" fmla="*/ 372763 w 453744"/>
                <a:gd name="connsiteY39" fmla="*/ 243143 h 453590"/>
                <a:gd name="connsiteX40" fmla="*/ 395640 w 453744"/>
                <a:gd name="connsiteY40" fmla="*/ 155985 h 453590"/>
                <a:gd name="connsiteX41" fmla="*/ 316550 w 453744"/>
                <a:gd name="connsiteY41" fmla="*/ 200493 h 453590"/>
                <a:gd name="connsiteX42" fmla="*/ 342167 w 453744"/>
                <a:gd name="connsiteY42" fmla="*/ 226102 h 453590"/>
                <a:gd name="connsiteX43" fmla="*/ 355811 w 453744"/>
                <a:gd name="connsiteY43" fmla="*/ 212463 h 453590"/>
                <a:gd name="connsiteX44" fmla="*/ 333124 w 453744"/>
                <a:gd name="connsiteY44" fmla="*/ 189783 h 453590"/>
                <a:gd name="connsiteX45" fmla="*/ 380609 w 453744"/>
                <a:gd name="connsiteY45" fmla="*/ 171514 h 453590"/>
                <a:gd name="connsiteX46" fmla="*/ 351778 w 453744"/>
                <a:gd name="connsiteY46" fmla="*/ 236308 h 453590"/>
                <a:gd name="connsiteX47" fmla="*/ 344688 w 453744"/>
                <a:gd name="connsiteY47" fmla="*/ 247112 h 453590"/>
                <a:gd name="connsiteX48" fmla="*/ 319764 w 453744"/>
                <a:gd name="connsiteY48" fmla="*/ 222196 h 453590"/>
                <a:gd name="connsiteX49" fmla="*/ 306120 w 453744"/>
                <a:gd name="connsiteY49" fmla="*/ 235835 h 453590"/>
                <a:gd name="connsiteX50" fmla="*/ 333470 w 453744"/>
                <a:gd name="connsiteY50" fmla="*/ 263208 h 453590"/>
                <a:gd name="connsiteX51" fmla="*/ 314564 w 453744"/>
                <a:gd name="connsiteY51" fmla="*/ 288408 h 453590"/>
                <a:gd name="connsiteX52" fmla="*/ 291342 w 453744"/>
                <a:gd name="connsiteY52" fmla="*/ 285478 h 453590"/>
                <a:gd name="connsiteX53" fmla="*/ 273948 w 453744"/>
                <a:gd name="connsiteY53" fmla="*/ 268091 h 453590"/>
                <a:gd name="connsiteX54" fmla="*/ 260304 w 453744"/>
                <a:gd name="connsiteY54" fmla="*/ 281730 h 453590"/>
                <a:gd name="connsiteX55" fmla="*/ 264810 w 453744"/>
                <a:gd name="connsiteY55" fmla="*/ 286234 h 453590"/>
                <a:gd name="connsiteX56" fmla="*/ 249622 w 453744"/>
                <a:gd name="connsiteY56" fmla="*/ 289573 h 453590"/>
                <a:gd name="connsiteX57" fmla="*/ 230905 w 453744"/>
                <a:gd name="connsiteY57" fmla="*/ 270863 h 453590"/>
                <a:gd name="connsiteX58" fmla="*/ 264085 w 453744"/>
                <a:gd name="connsiteY58" fmla="*/ 239710 h 453590"/>
                <a:gd name="connsiteX59" fmla="*/ 296383 w 453744"/>
                <a:gd name="connsiteY59" fmla="*/ 271997 h 453590"/>
                <a:gd name="connsiteX60" fmla="*/ 310027 w 453744"/>
                <a:gd name="connsiteY60" fmla="*/ 258357 h 453590"/>
                <a:gd name="connsiteX61" fmla="*/ 279084 w 453744"/>
                <a:gd name="connsiteY61" fmla="*/ 227425 h 453590"/>
                <a:gd name="connsiteX62" fmla="*/ 316550 w 453744"/>
                <a:gd name="connsiteY62" fmla="*/ 200493 h 453590"/>
                <a:gd name="connsiteX63" fmla="*/ 169587 w 453744"/>
                <a:gd name="connsiteY63" fmla="*/ 309607 h 453590"/>
                <a:gd name="connsiteX64" fmla="*/ 169587 w 453744"/>
                <a:gd name="connsiteY64" fmla="*/ 309796 h 453590"/>
                <a:gd name="connsiteX65" fmla="*/ 165711 w 453744"/>
                <a:gd name="connsiteY65" fmla="*/ 309607 h 453590"/>
                <a:gd name="connsiteX66" fmla="*/ 156069 w 453744"/>
                <a:gd name="connsiteY66" fmla="*/ 309607 h 453590"/>
                <a:gd name="connsiteX67" fmla="*/ 132374 w 453744"/>
                <a:gd name="connsiteY67" fmla="*/ 309607 h 453590"/>
                <a:gd name="connsiteX68" fmla="*/ 90875 w 453744"/>
                <a:gd name="connsiteY68" fmla="*/ 309922 h 453590"/>
                <a:gd name="connsiteX69" fmla="*/ 76790 w 453744"/>
                <a:gd name="connsiteY69" fmla="*/ 305071 h 453590"/>
                <a:gd name="connsiteX70" fmla="*/ 71023 w 453744"/>
                <a:gd name="connsiteY70" fmla="*/ 289321 h 453590"/>
                <a:gd name="connsiteX71" fmla="*/ 71023 w 453744"/>
                <a:gd name="connsiteY71" fmla="*/ 239143 h 453590"/>
                <a:gd name="connsiteX72" fmla="*/ 71023 w 453744"/>
                <a:gd name="connsiteY72" fmla="*/ 180082 h 453590"/>
                <a:gd name="connsiteX73" fmla="*/ 79752 w 453744"/>
                <a:gd name="connsiteY73" fmla="*/ 155134 h 453590"/>
                <a:gd name="connsiteX74" fmla="*/ 83312 w 453744"/>
                <a:gd name="connsiteY74" fmla="*/ 139384 h 453590"/>
                <a:gd name="connsiteX75" fmla="*/ 78428 w 453744"/>
                <a:gd name="connsiteY75" fmla="*/ 131982 h 453590"/>
                <a:gd name="connsiteX76" fmla="*/ 77987 w 453744"/>
                <a:gd name="connsiteY76" fmla="*/ 131573 h 453590"/>
                <a:gd name="connsiteX77" fmla="*/ 70645 w 453744"/>
                <a:gd name="connsiteY77" fmla="*/ 112201 h 453590"/>
                <a:gd name="connsiteX78" fmla="*/ 82682 w 453744"/>
                <a:gd name="connsiteY78" fmla="*/ 91915 h 453590"/>
                <a:gd name="connsiteX79" fmla="*/ 127080 w 453744"/>
                <a:gd name="connsiteY79" fmla="*/ 75000 h 453590"/>
                <a:gd name="connsiteX80" fmla="*/ 255452 w 453744"/>
                <a:gd name="connsiteY80" fmla="*/ 77740 h 453590"/>
                <a:gd name="connsiteX81" fmla="*/ 285355 w 453744"/>
                <a:gd name="connsiteY81" fmla="*/ 92199 h 453590"/>
                <a:gd name="connsiteX82" fmla="*/ 294493 w 453744"/>
                <a:gd name="connsiteY82" fmla="*/ 112232 h 453590"/>
                <a:gd name="connsiteX83" fmla="*/ 287340 w 453744"/>
                <a:gd name="connsiteY83" fmla="*/ 131510 h 453590"/>
                <a:gd name="connsiteX84" fmla="*/ 284189 w 453744"/>
                <a:gd name="connsiteY84" fmla="*/ 134660 h 453590"/>
                <a:gd name="connsiteX85" fmla="*/ 283685 w 453744"/>
                <a:gd name="connsiteY85" fmla="*/ 135164 h 453590"/>
                <a:gd name="connsiteX86" fmla="*/ 282525 w 453744"/>
                <a:gd name="connsiteY86" fmla="*/ 154104 h 453590"/>
                <a:gd name="connsiteX87" fmla="*/ 285922 w 453744"/>
                <a:gd name="connsiteY87" fmla="*/ 156867 h 453590"/>
                <a:gd name="connsiteX88" fmla="*/ 293768 w 453744"/>
                <a:gd name="connsiteY88" fmla="*/ 175010 h 453590"/>
                <a:gd name="connsiteX89" fmla="*/ 293768 w 453744"/>
                <a:gd name="connsiteY89" fmla="*/ 185689 h 453590"/>
                <a:gd name="connsiteX90" fmla="*/ 293768 w 453744"/>
                <a:gd name="connsiteY90" fmla="*/ 192240 h 453590"/>
                <a:gd name="connsiteX91" fmla="*/ 207399 w 453744"/>
                <a:gd name="connsiteY91" fmla="*/ 266201 h 453590"/>
                <a:gd name="connsiteX92" fmla="*/ 173053 w 453744"/>
                <a:gd name="connsiteY92" fmla="*/ 309575 h 453590"/>
                <a:gd name="connsiteX93" fmla="*/ 198230 w 453744"/>
                <a:gd name="connsiteY93" fmla="*/ 309607 h 453590"/>
                <a:gd name="connsiteX94" fmla="*/ 217797 w 453744"/>
                <a:gd name="connsiteY94" fmla="*/ 285006 h 453590"/>
                <a:gd name="connsiteX95" fmla="*/ 230401 w 453744"/>
                <a:gd name="connsiteY95" fmla="*/ 297606 h 453590"/>
                <a:gd name="connsiteX96" fmla="*/ 185153 w 453744"/>
                <a:gd name="connsiteY96" fmla="*/ 340319 h 453590"/>
                <a:gd name="connsiteX97" fmla="*/ 198292 w 453744"/>
                <a:gd name="connsiteY97" fmla="*/ 309607 h 453590"/>
                <a:gd name="connsiteX98" fmla="*/ 236798 w 453744"/>
                <a:gd name="connsiteY98" fmla="*/ 383410 h 453590"/>
                <a:gd name="connsiteX99" fmla="*/ 190383 w 453744"/>
                <a:gd name="connsiteY99" fmla="*/ 366274 h 453590"/>
                <a:gd name="connsiteX100" fmla="*/ 334384 w 453744"/>
                <a:gd name="connsiteY100" fmla="*/ 312379 h 453590"/>
                <a:gd name="connsiteX101" fmla="*/ 236861 w 453744"/>
                <a:gd name="connsiteY101" fmla="*/ 383410 h 45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53744" h="453590">
                  <a:moveTo>
                    <a:pt x="453744" y="453590"/>
                  </a:moveTo>
                  <a:lnTo>
                    <a:pt x="453744" y="0"/>
                  </a:lnTo>
                  <a:lnTo>
                    <a:pt x="0" y="0"/>
                  </a:lnTo>
                  <a:lnTo>
                    <a:pt x="0" y="453590"/>
                  </a:lnTo>
                  <a:close/>
                  <a:moveTo>
                    <a:pt x="434271" y="19341"/>
                  </a:moveTo>
                  <a:lnTo>
                    <a:pt x="434271" y="434250"/>
                  </a:lnTo>
                  <a:lnTo>
                    <a:pt x="19347" y="434250"/>
                  </a:lnTo>
                  <a:lnTo>
                    <a:pt x="19347" y="19341"/>
                  </a:lnTo>
                  <a:close/>
                  <a:moveTo>
                    <a:pt x="395514" y="155985"/>
                  </a:moveTo>
                  <a:cubicBezTo>
                    <a:pt x="389905" y="150535"/>
                    <a:pt x="379759" y="145936"/>
                    <a:pt x="355906" y="155544"/>
                  </a:cubicBezTo>
                  <a:cubicBezTo>
                    <a:pt x="340973" y="161929"/>
                    <a:pt x="326696" y="169747"/>
                    <a:pt x="313272" y="178885"/>
                  </a:cubicBezTo>
                  <a:lnTo>
                    <a:pt x="313272" y="174790"/>
                  </a:lnTo>
                  <a:cubicBezTo>
                    <a:pt x="313272" y="161592"/>
                    <a:pt x="309428" y="151606"/>
                    <a:pt x="301645" y="144393"/>
                  </a:cubicBezTo>
                  <a:cubicBezTo>
                    <a:pt x="310096" y="135450"/>
                    <a:pt x="314536" y="123449"/>
                    <a:pt x="313934" y="111161"/>
                  </a:cubicBezTo>
                  <a:cubicBezTo>
                    <a:pt x="313354" y="98294"/>
                    <a:pt x="307686" y="86182"/>
                    <a:pt x="298179" y="77488"/>
                  </a:cubicBezTo>
                  <a:cubicBezTo>
                    <a:pt x="287182" y="68001"/>
                    <a:pt x="273936" y="61493"/>
                    <a:pt x="259705" y="58589"/>
                  </a:cubicBezTo>
                  <a:cubicBezTo>
                    <a:pt x="215138" y="49010"/>
                    <a:pt x="169155" y="48005"/>
                    <a:pt x="124212" y="55628"/>
                  </a:cubicBezTo>
                  <a:cubicBezTo>
                    <a:pt x="101872" y="59156"/>
                    <a:pt x="84983" y="65676"/>
                    <a:pt x="71118" y="76228"/>
                  </a:cubicBezTo>
                  <a:cubicBezTo>
                    <a:pt x="60131" y="84299"/>
                    <a:pt x="53034" y="96605"/>
                    <a:pt x="51550" y="110153"/>
                  </a:cubicBezTo>
                  <a:cubicBezTo>
                    <a:pt x="50608" y="122573"/>
                    <a:pt x="54994" y="134805"/>
                    <a:pt x="63619" y="143794"/>
                  </a:cubicBezTo>
                  <a:cubicBezTo>
                    <a:pt x="53441" y="154599"/>
                    <a:pt x="51992" y="167954"/>
                    <a:pt x="52023" y="179861"/>
                  </a:cubicBezTo>
                  <a:cubicBezTo>
                    <a:pt x="52023" y="199485"/>
                    <a:pt x="52023" y="219456"/>
                    <a:pt x="52023" y="238796"/>
                  </a:cubicBezTo>
                  <a:cubicBezTo>
                    <a:pt x="52023" y="255595"/>
                    <a:pt x="52023" y="272397"/>
                    <a:pt x="52023" y="289195"/>
                  </a:cubicBezTo>
                  <a:cubicBezTo>
                    <a:pt x="51733" y="300192"/>
                    <a:pt x="55905" y="310835"/>
                    <a:pt x="63587" y="318710"/>
                  </a:cubicBezTo>
                  <a:cubicBezTo>
                    <a:pt x="70819" y="325587"/>
                    <a:pt x="80489" y="329303"/>
                    <a:pt x="90465" y="329042"/>
                  </a:cubicBezTo>
                  <a:lnTo>
                    <a:pt x="91600" y="329042"/>
                  </a:lnTo>
                  <a:cubicBezTo>
                    <a:pt x="111671" y="328569"/>
                    <a:pt x="119959" y="328632"/>
                    <a:pt x="132563" y="328727"/>
                  </a:cubicBezTo>
                  <a:cubicBezTo>
                    <a:pt x="138865" y="328727"/>
                    <a:pt x="146143" y="328727"/>
                    <a:pt x="156416" y="328727"/>
                  </a:cubicBezTo>
                  <a:lnTo>
                    <a:pt x="156416" y="328475"/>
                  </a:lnTo>
                  <a:cubicBezTo>
                    <a:pt x="157701" y="328626"/>
                    <a:pt x="158996" y="328711"/>
                    <a:pt x="160291" y="328727"/>
                  </a:cubicBezTo>
                  <a:lnTo>
                    <a:pt x="165364" y="328727"/>
                  </a:lnTo>
                  <a:cubicBezTo>
                    <a:pt x="163669" y="335276"/>
                    <a:pt x="163572" y="342136"/>
                    <a:pt x="165081" y="348729"/>
                  </a:cubicBezTo>
                  <a:cubicBezTo>
                    <a:pt x="139873" y="366936"/>
                    <a:pt x="174534" y="412421"/>
                    <a:pt x="205414" y="397868"/>
                  </a:cubicBezTo>
                  <a:cubicBezTo>
                    <a:pt x="213975" y="401131"/>
                    <a:pt x="223066" y="402798"/>
                    <a:pt x="232229" y="402782"/>
                  </a:cubicBezTo>
                  <a:cubicBezTo>
                    <a:pt x="234371" y="402782"/>
                    <a:pt x="236514" y="402782"/>
                    <a:pt x="238531" y="402530"/>
                  </a:cubicBezTo>
                  <a:cubicBezTo>
                    <a:pt x="278013" y="399380"/>
                    <a:pt x="321717" y="366432"/>
                    <a:pt x="358269" y="311938"/>
                  </a:cubicBezTo>
                  <a:lnTo>
                    <a:pt x="365705" y="300913"/>
                  </a:lnTo>
                  <a:lnTo>
                    <a:pt x="352912" y="297291"/>
                  </a:lnTo>
                  <a:cubicBezTo>
                    <a:pt x="347713" y="295810"/>
                    <a:pt x="342703" y="294456"/>
                    <a:pt x="337819" y="293227"/>
                  </a:cubicBezTo>
                  <a:cubicBezTo>
                    <a:pt x="350612" y="276564"/>
                    <a:pt x="362649" y="259365"/>
                    <a:pt x="372763" y="243143"/>
                  </a:cubicBezTo>
                  <a:cubicBezTo>
                    <a:pt x="410828" y="182035"/>
                    <a:pt x="404053" y="164143"/>
                    <a:pt x="395640" y="155985"/>
                  </a:cubicBezTo>
                  <a:close/>
                  <a:moveTo>
                    <a:pt x="316550" y="200493"/>
                  </a:moveTo>
                  <a:lnTo>
                    <a:pt x="342167" y="226102"/>
                  </a:lnTo>
                  <a:lnTo>
                    <a:pt x="355811" y="212463"/>
                  </a:lnTo>
                  <a:lnTo>
                    <a:pt x="333124" y="189783"/>
                  </a:lnTo>
                  <a:cubicBezTo>
                    <a:pt x="365327" y="169529"/>
                    <a:pt x="376576" y="170663"/>
                    <a:pt x="380609" y="171514"/>
                  </a:cubicBezTo>
                  <a:cubicBezTo>
                    <a:pt x="381681" y="175955"/>
                    <a:pt x="378498" y="194382"/>
                    <a:pt x="351778" y="236308"/>
                  </a:cubicBezTo>
                  <a:cubicBezTo>
                    <a:pt x="349509" y="239867"/>
                    <a:pt x="347114" y="243490"/>
                    <a:pt x="344688" y="247112"/>
                  </a:cubicBezTo>
                  <a:lnTo>
                    <a:pt x="319764" y="222196"/>
                  </a:lnTo>
                  <a:lnTo>
                    <a:pt x="306120" y="235835"/>
                  </a:lnTo>
                  <a:lnTo>
                    <a:pt x="333470" y="263208"/>
                  </a:lnTo>
                  <a:cubicBezTo>
                    <a:pt x="327421" y="271619"/>
                    <a:pt x="321056" y="280061"/>
                    <a:pt x="314564" y="288408"/>
                  </a:cubicBezTo>
                  <a:cubicBezTo>
                    <a:pt x="306885" y="286994"/>
                    <a:pt x="299131" y="286014"/>
                    <a:pt x="291342" y="285478"/>
                  </a:cubicBezTo>
                  <a:lnTo>
                    <a:pt x="273948" y="268091"/>
                  </a:lnTo>
                  <a:lnTo>
                    <a:pt x="260304" y="281730"/>
                  </a:lnTo>
                  <a:lnTo>
                    <a:pt x="264810" y="286234"/>
                  </a:lnTo>
                  <a:cubicBezTo>
                    <a:pt x="259668" y="286946"/>
                    <a:pt x="254588" y="288061"/>
                    <a:pt x="249622" y="289573"/>
                  </a:cubicBezTo>
                  <a:lnTo>
                    <a:pt x="230905" y="270863"/>
                  </a:lnTo>
                  <a:cubicBezTo>
                    <a:pt x="242060" y="259271"/>
                    <a:pt x="253372" y="248813"/>
                    <a:pt x="264085" y="239710"/>
                  </a:cubicBezTo>
                  <a:lnTo>
                    <a:pt x="296383" y="271997"/>
                  </a:lnTo>
                  <a:lnTo>
                    <a:pt x="310027" y="258357"/>
                  </a:lnTo>
                  <a:lnTo>
                    <a:pt x="279084" y="227425"/>
                  </a:lnTo>
                  <a:cubicBezTo>
                    <a:pt x="295627" y="214227"/>
                    <a:pt x="309428" y="205029"/>
                    <a:pt x="316550" y="200493"/>
                  </a:cubicBezTo>
                  <a:close/>
                  <a:moveTo>
                    <a:pt x="169587" y="309607"/>
                  </a:moveTo>
                  <a:lnTo>
                    <a:pt x="169587" y="309796"/>
                  </a:lnTo>
                  <a:cubicBezTo>
                    <a:pt x="168326" y="309796"/>
                    <a:pt x="167003" y="309607"/>
                    <a:pt x="165711" y="309607"/>
                  </a:cubicBezTo>
                  <a:lnTo>
                    <a:pt x="156069" y="309607"/>
                  </a:lnTo>
                  <a:cubicBezTo>
                    <a:pt x="145860" y="309607"/>
                    <a:pt x="138613" y="309607"/>
                    <a:pt x="132374" y="309607"/>
                  </a:cubicBezTo>
                  <a:cubicBezTo>
                    <a:pt x="120085" y="309607"/>
                    <a:pt x="111230" y="309418"/>
                    <a:pt x="90875" y="309922"/>
                  </a:cubicBezTo>
                  <a:cubicBezTo>
                    <a:pt x="85717" y="310278"/>
                    <a:pt x="80634" y="308526"/>
                    <a:pt x="76790" y="305071"/>
                  </a:cubicBezTo>
                  <a:cubicBezTo>
                    <a:pt x="72845" y="300800"/>
                    <a:pt x="70768" y="295130"/>
                    <a:pt x="71023" y="289321"/>
                  </a:cubicBezTo>
                  <a:cubicBezTo>
                    <a:pt x="71023" y="272523"/>
                    <a:pt x="71023" y="255797"/>
                    <a:pt x="71023" y="239143"/>
                  </a:cubicBezTo>
                  <a:cubicBezTo>
                    <a:pt x="71023" y="219802"/>
                    <a:pt x="71181" y="199769"/>
                    <a:pt x="71023" y="180082"/>
                  </a:cubicBezTo>
                  <a:cubicBezTo>
                    <a:pt x="71023" y="167041"/>
                    <a:pt x="73355" y="160300"/>
                    <a:pt x="79752" y="155134"/>
                  </a:cubicBezTo>
                  <a:cubicBezTo>
                    <a:pt x="83754" y="151984"/>
                    <a:pt x="85014" y="146314"/>
                    <a:pt x="83312" y="139384"/>
                  </a:cubicBezTo>
                  <a:cubicBezTo>
                    <a:pt x="82512" y="136461"/>
                    <a:pt x="80801" y="133869"/>
                    <a:pt x="78428" y="131982"/>
                  </a:cubicBezTo>
                  <a:lnTo>
                    <a:pt x="77987" y="131573"/>
                  </a:lnTo>
                  <a:cubicBezTo>
                    <a:pt x="72835" y="126492"/>
                    <a:pt x="70157" y="119417"/>
                    <a:pt x="70645" y="112201"/>
                  </a:cubicBezTo>
                  <a:cubicBezTo>
                    <a:pt x="71657" y="104058"/>
                    <a:pt x="76018" y="96706"/>
                    <a:pt x="82682" y="91915"/>
                  </a:cubicBezTo>
                  <a:cubicBezTo>
                    <a:pt x="93900" y="83379"/>
                    <a:pt x="107890" y="77992"/>
                    <a:pt x="127080" y="75000"/>
                  </a:cubicBezTo>
                  <a:cubicBezTo>
                    <a:pt x="169656" y="67768"/>
                    <a:pt x="213222" y="68700"/>
                    <a:pt x="255452" y="77740"/>
                  </a:cubicBezTo>
                  <a:cubicBezTo>
                    <a:pt x="266502" y="79898"/>
                    <a:pt x="276803" y="84878"/>
                    <a:pt x="285355" y="92199"/>
                  </a:cubicBezTo>
                  <a:cubicBezTo>
                    <a:pt x="290904" y="97424"/>
                    <a:pt x="294184" y="104616"/>
                    <a:pt x="294493" y="112232"/>
                  </a:cubicBezTo>
                  <a:cubicBezTo>
                    <a:pt x="294883" y="119370"/>
                    <a:pt x="292293" y="126353"/>
                    <a:pt x="287340" y="131510"/>
                  </a:cubicBezTo>
                  <a:lnTo>
                    <a:pt x="284189" y="134660"/>
                  </a:lnTo>
                  <a:lnTo>
                    <a:pt x="283685" y="135164"/>
                  </a:lnTo>
                  <a:cubicBezTo>
                    <a:pt x="278133" y="140074"/>
                    <a:pt x="277613" y="148554"/>
                    <a:pt x="282525" y="154104"/>
                  </a:cubicBezTo>
                  <a:cubicBezTo>
                    <a:pt x="283499" y="155207"/>
                    <a:pt x="284646" y="156139"/>
                    <a:pt x="285922" y="156867"/>
                  </a:cubicBezTo>
                  <a:cubicBezTo>
                    <a:pt x="291405" y="160458"/>
                    <a:pt x="293768" y="165907"/>
                    <a:pt x="293768" y="175010"/>
                  </a:cubicBezTo>
                  <a:cubicBezTo>
                    <a:pt x="293768" y="183200"/>
                    <a:pt x="293768" y="185027"/>
                    <a:pt x="293768" y="185689"/>
                  </a:cubicBezTo>
                  <a:cubicBezTo>
                    <a:pt x="293768" y="186350"/>
                    <a:pt x="293768" y="187484"/>
                    <a:pt x="293768" y="192240"/>
                  </a:cubicBezTo>
                  <a:cubicBezTo>
                    <a:pt x="262951" y="214422"/>
                    <a:pt x="234060" y="239165"/>
                    <a:pt x="207399" y="266201"/>
                  </a:cubicBezTo>
                  <a:cubicBezTo>
                    <a:pt x="191077" y="283022"/>
                    <a:pt x="179985" y="297259"/>
                    <a:pt x="173053" y="309575"/>
                  </a:cubicBezTo>
                  <a:close/>
                  <a:moveTo>
                    <a:pt x="198230" y="309607"/>
                  </a:moveTo>
                  <a:cubicBezTo>
                    <a:pt x="204532" y="301007"/>
                    <a:pt x="210834" y="292786"/>
                    <a:pt x="217797" y="285006"/>
                  </a:cubicBezTo>
                  <a:lnTo>
                    <a:pt x="230401" y="297606"/>
                  </a:lnTo>
                  <a:cubicBezTo>
                    <a:pt x="214646" y="306614"/>
                    <a:pt x="200278" y="320632"/>
                    <a:pt x="185153" y="340319"/>
                  </a:cubicBezTo>
                  <a:cubicBezTo>
                    <a:pt x="185058" y="333074"/>
                    <a:pt x="188493" y="323341"/>
                    <a:pt x="198292" y="309607"/>
                  </a:cubicBezTo>
                  <a:close/>
                  <a:moveTo>
                    <a:pt x="236798" y="383410"/>
                  </a:moveTo>
                  <a:cubicBezTo>
                    <a:pt x="219877" y="384733"/>
                    <a:pt x="204311" y="378968"/>
                    <a:pt x="190383" y="366274"/>
                  </a:cubicBezTo>
                  <a:cubicBezTo>
                    <a:pt x="232891" y="304787"/>
                    <a:pt x="261596" y="293637"/>
                    <a:pt x="334384" y="312379"/>
                  </a:cubicBezTo>
                  <a:cubicBezTo>
                    <a:pt x="302969" y="355312"/>
                    <a:pt x="267867" y="380984"/>
                    <a:pt x="236861" y="383410"/>
                  </a:cubicBezTo>
                  <a:close/>
                </a:path>
              </a:pathLst>
            </a:custGeom>
            <a:solidFill>
              <a:schemeClr val="bg1"/>
            </a:solidFill>
            <a:ln w="315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GB"/>
            </a:p>
          </p:txBody>
        </p:sp>
        <p:sp>
          <p:nvSpPr>
            <p:cNvPr id="1057" name="Freeform 40">
              <a:extLst>
                <a:ext uri="{FF2B5EF4-FFF2-40B4-BE49-F238E27FC236}">
                  <a16:creationId xmlns:a16="http://schemas.microsoft.com/office/drawing/2014/main" id="{E8BF81AA-34DC-9548-8E81-6769D922F897}"/>
                </a:ext>
              </a:extLst>
            </p:cNvPr>
            <p:cNvSpPr>
              <a:spLocks noChangeAspect="1" noEditPoints="1"/>
            </p:cNvSpPr>
            <p:nvPr/>
          </p:nvSpPr>
          <p:spPr bwMode="auto">
            <a:xfrm>
              <a:off x="9845531" y="3909321"/>
              <a:ext cx="219075" cy="220663"/>
            </a:xfrm>
            <a:custGeom>
              <a:avLst/>
              <a:gdLst>
                <a:gd name="T0" fmla="*/ 288 w 576"/>
                <a:gd name="T1" fmla="*/ 119 h 576"/>
                <a:gd name="T2" fmla="*/ 185 w 576"/>
                <a:gd name="T3" fmla="*/ 160 h 576"/>
                <a:gd name="T4" fmla="*/ 200 w 576"/>
                <a:gd name="T5" fmla="*/ 200 h 576"/>
                <a:gd name="T6" fmla="*/ 288 w 576"/>
                <a:gd name="T7" fmla="*/ 293 h 576"/>
                <a:gd name="T8" fmla="*/ 377 w 576"/>
                <a:gd name="T9" fmla="*/ 200 h 576"/>
                <a:gd name="T10" fmla="*/ 332 w 576"/>
                <a:gd name="T11" fmla="*/ 100 h 576"/>
                <a:gd name="T12" fmla="*/ 288 w 576"/>
                <a:gd name="T13" fmla="*/ 259 h 576"/>
                <a:gd name="T14" fmla="*/ 210 w 576"/>
                <a:gd name="T15" fmla="*/ 164 h 576"/>
                <a:gd name="T16" fmla="*/ 283 w 576"/>
                <a:gd name="T17" fmla="*/ 141 h 576"/>
                <a:gd name="T18" fmla="*/ 293 w 576"/>
                <a:gd name="T19" fmla="*/ 141 h 576"/>
                <a:gd name="T20" fmla="*/ 367 w 576"/>
                <a:gd name="T21" fmla="*/ 165 h 576"/>
                <a:gd name="T22" fmla="*/ 0 w 576"/>
                <a:gd name="T23" fmla="*/ 0 h 576"/>
                <a:gd name="T24" fmla="*/ 576 w 576"/>
                <a:gd name="T25" fmla="*/ 576 h 576"/>
                <a:gd name="T26" fmla="*/ 0 w 576"/>
                <a:gd name="T27" fmla="*/ 0 h 576"/>
                <a:gd name="T28" fmla="*/ 247 w 576"/>
                <a:gd name="T29" fmla="*/ 551 h 576"/>
                <a:gd name="T30" fmla="*/ 162 w 576"/>
                <a:gd name="T31" fmla="*/ 458 h 576"/>
                <a:gd name="T32" fmla="*/ 72 w 576"/>
                <a:gd name="T33" fmla="*/ 362 h 576"/>
                <a:gd name="T34" fmla="*/ 77 w 576"/>
                <a:gd name="T35" fmla="*/ 160 h 576"/>
                <a:gd name="T36" fmla="*/ 100 w 576"/>
                <a:gd name="T37" fmla="*/ 172 h 576"/>
                <a:gd name="T38" fmla="*/ 118 w 576"/>
                <a:gd name="T39" fmla="*/ 358 h 576"/>
                <a:gd name="T40" fmla="*/ 200 w 576"/>
                <a:gd name="T41" fmla="*/ 440 h 576"/>
                <a:gd name="T42" fmla="*/ 136 w 576"/>
                <a:gd name="T43" fmla="*/ 340 h 576"/>
                <a:gd name="T44" fmla="*/ 145 w 576"/>
                <a:gd name="T45" fmla="*/ 317 h 576"/>
                <a:gd name="T46" fmla="*/ 243 w 576"/>
                <a:gd name="T47" fmla="*/ 411 h 576"/>
                <a:gd name="T48" fmla="*/ 247 w 576"/>
                <a:gd name="T49" fmla="*/ 497 h 576"/>
                <a:gd name="T50" fmla="*/ 329 w 576"/>
                <a:gd name="T51" fmla="*/ 497 h 576"/>
                <a:gd name="T52" fmla="*/ 333 w 576"/>
                <a:gd name="T53" fmla="*/ 411 h 576"/>
                <a:gd name="T54" fmla="*/ 431 w 576"/>
                <a:gd name="T55" fmla="*/ 317 h 576"/>
                <a:gd name="T56" fmla="*/ 440 w 576"/>
                <a:gd name="T57" fmla="*/ 340 h 576"/>
                <a:gd name="T58" fmla="*/ 376 w 576"/>
                <a:gd name="T59" fmla="*/ 440 h 576"/>
                <a:gd name="T60" fmla="*/ 476 w 576"/>
                <a:gd name="T61" fmla="*/ 319 h 576"/>
                <a:gd name="T62" fmla="*/ 489 w 576"/>
                <a:gd name="T63" fmla="*/ 157 h 576"/>
                <a:gd name="T64" fmla="*/ 503 w 576"/>
                <a:gd name="T65" fmla="*/ 170 h 576"/>
                <a:gd name="T66" fmla="*/ 500 w 576"/>
                <a:gd name="T67" fmla="*/ 371 h 576"/>
                <a:gd name="T68" fmla="*/ 414 w 576"/>
                <a:gd name="T69" fmla="*/ 551 h 576"/>
                <a:gd name="T70" fmla="*/ 552 w 576"/>
                <a:gd name="T71" fmla="*/ 551 h 576"/>
                <a:gd name="T72" fmla="*/ 438 w 576"/>
                <a:gd name="T73" fmla="*/ 551 h 576"/>
                <a:gd name="T74" fmla="*/ 517 w 576"/>
                <a:gd name="T75" fmla="*/ 389 h 576"/>
                <a:gd name="T76" fmla="*/ 528 w 576"/>
                <a:gd name="T77" fmla="*/ 170 h 576"/>
                <a:gd name="T78" fmla="*/ 488 w 576"/>
                <a:gd name="T79" fmla="*/ 131 h 576"/>
                <a:gd name="T80" fmla="*/ 452 w 576"/>
                <a:gd name="T81" fmla="*/ 299 h 576"/>
                <a:gd name="T82" fmla="*/ 315 w 576"/>
                <a:gd name="T83" fmla="*/ 394 h 576"/>
                <a:gd name="T84" fmla="*/ 305 w 576"/>
                <a:gd name="T85" fmla="*/ 551 h 576"/>
                <a:gd name="T86" fmla="*/ 272 w 576"/>
                <a:gd name="T87" fmla="*/ 421 h 576"/>
                <a:gd name="T88" fmla="*/ 172 w 576"/>
                <a:gd name="T89" fmla="*/ 304 h 576"/>
                <a:gd name="T90" fmla="*/ 124 w 576"/>
                <a:gd name="T91" fmla="*/ 172 h 576"/>
                <a:gd name="T92" fmla="*/ 60 w 576"/>
                <a:gd name="T93" fmla="*/ 142 h 576"/>
                <a:gd name="T94" fmla="*/ 48 w 576"/>
                <a:gd name="T95" fmla="*/ 362 h 576"/>
                <a:gd name="T96" fmla="*/ 138 w 576"/>
                <a:gd name="T97" fmla="*/ 468 h 576"/>
                <a:gd name="T98" fmla="*/ 25 w 576"/>
                <a:gd name="T99" fmla="*/ 551 h 576"/>
                <a:gd name="T100" fmla="*/ 25 w 576"/>
                <a:gd name="T101" fmla="*/ 24 h 576"/>
                <a:gd name="T102" fmla="*/ 552 w 576"/>
                <a:gd name="T103" fmla="*/ 55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 h="576">
                  <a:moveTo>
                    <a:pt x="332" y="100"/>
                  </a:moveTo>
                  <a:cubicBezTo>
                    <a:pt x="315" y="100"/>
                    <a:pt x="300" y="107"/>
                    <a:pt x="288" y="119"/>
                  </a:cubicBezTo>
                  <a:cubicBezTo>
                    <a:pt x="277" y="107"/>
                    <a:pt x="262" y="100"/>
                    <a:pt x="245" y="100"/>
                  </a:cubicBezTo>
                  <a:cubicBezTo>
                    <a:pt x="212" y="100"/>
                    <a:pt x="185" y="127"/>
                    <a:pt x="185" y="160"/>
                  </a:cubicBezTo>
                  <a:cubicBezTo>
                    <a:pt x="185" y="174"/>
                    <a:pt x="190" y="188"/>
                    <a:pt x="200" y="200"/>
                  </a:cubicBezTo>
                  <a:cubicBezTo>
                    <a:pt x="200" y="200"/>
                    <a:pt x="200" y="200"/>
                    <a:pt x="200" y="200"/>
                  </a:cubicBezTo>
                  <a:cubicBezTo>
                    <a:pt x="280" y="284"/>
                    <a:pt x="280" y="284"/>
                    <a:pt x="280" y="284"/>
                  </a:cubicBezTo>
                  <a:cubicBezTo>
                    <a:pt x="288" y="293"/>
                    <a:pt x="288" y="293"/>
                    <a:pt x="288" y="293"/>
                  </a:cubicBezTo>
                  <a:cubicBezTo>
                    <a:pt x="297" y="284"/>
                    <a:pt x="297" y="284"/>
                    <a:pt x="297" y="284"/>
                  </a:cubicBezTo>
                  <a:cubicBezTo>
                    <a:pt x="377" y="200"/>
                    <a:pt x="377" y="200"/>
                    <a:pt x="377" y="200"/>
                  </a:cubicBezTo>
                  <a:cubicBezTo>
                    <a:pt x="387" y="189"/>
                    <a:pt x="392" y="175"/>
                    <a:pt x="392" y="160"/>
                  </a:cubicBezTo>
                  <a:cubicBezTo>
                    <a:pt x="392" y="127"/>
                    <a:pt x="365" y="100"/>
                    <a:pt x="332" y="100"/>
                  </a:cubicBezTo>
                  <a:close/>
                  <a:moveTo>
                    <a:pt x="353" y="190"/>
                  </a:moveTo>
                  <a:cubicBezTo>
                    <a:pt x="288" y="259"/>
                    <a:pt x="288" y="259"/>
                    <a:pt x="288" y="259"/>
                  </a:cubicBezTo>
                  <a:cubicBezTo>
                    <a:pt x="223" y="191"/>
                    <a:pt x="223" y="191"/>
                    <a:pt x="223" y="191"/>
                  </a:cubicBezTo>
                  <a:cubicBezTo>
                    <a:pt x="218" y="183"/>
                    <a:pt x="210" y="174"/>
                    <a:pt x="210" y="164"/>
                  </a:cubicBezTo>
                  <a:cubicBezTo>
                    <a:pt x="210" y="138"/>
                    <a:pt x="230" y="125"/>
                    <a:pt x="253" y="125"/>
                  </a:cubicBezTo>
                  <a:cubicBezTo>
                    <a:pt x="265" y="125"/>
                    <a:pt x="276" y="132"/>
                    <a:pt x="283" y="141"/>
                  </a:cubicBezTo>
                  <a:cubicBezTo>
                    <a:pt x="285" y="143"/>
                    <a:pt x="286" y="144"/>
                    <a:pt x="288" y="144"/>
                  </a:cubicBezTo>
                  <a:cubicBezTo>
                    <a:pt x="290" y="144"/>
                    <a:pt x="292" y="143"/>
                    <a:pt x="293" y="141"/>
                  </a:cubicBezTo>
                  <a:cubicBezTo>
                    <a:pt x="300" y="132"/>
                    <a:pt x="311" y="126"/>
                    <a:pt x="324" y="126"/>
                  </a:cubicBezTo>
                  <a:cubicBezTo>
                    <a:pt x="349" y="126"/>
                    <a:pt x="367" y="143"/>
                    <a:pt x="367" y="165"/>
                  </a:cubicBezTo>
                  <a:cubicBezTo>
                    <a:pt x="367" y="175"/>
                    <a:pt x="359" y="184"/>
                    <a:pt x="353" y="190"/>
                  </a:cubicBezTo>
                  <a:close/>
                  <a:moveTo>
                    <a:pt x="0" y="0"/>
                  </a:moveTo>
                  <a:cubicBezTo>
                    <a:pt x="0" y="570"/>
                    <a:pt x="0" y="576"/>
                    <a:pt x="0" y="576"/>
                  </a:cubicBezTo>
                  <a:cubicBezTo>
                    <a:pt x="576" y="576"/>
                    <a:pt x="576" y="576"/>
                    <a:pt x="576" y="576"/>
                  </a:cubicBezTo>
                  <a:cubicBezTo>
                    <a:pt x="576" y="6"/>
                    <a:pt x="576" y="0"/>
                    <a:pt x="576" y="0"/>
                  </a:cubicBezTo>
                  <a:lnTo>
                    <a:pt x="0" y="0"/>
                  </a:lnTo>
                  <a:close/>
                  <a:moveTo>
                    <a:pt x="247" y="497"/>
                  </a:moveTo>
                  <a:cubicBezTo>
                    <a:pt x="247" y="541"/>
                    <a:pt x="247" y="549"/>
                    <a:pt x="247" y="551"/>
                  </a:cubicBezTo>
                  <a:cubicBezTo>
                    <a:pt x="162" y="551"/>
                    <a:pt x="162" y="551"/>
                    <a:pt x="162" y="551"/>
                  </a:cubicBezTo>
                  <a:cubicBezTo>
                    <a:pt x="162" y="458"/>
                    <a:pt x="162" y="458"/>
                    <a:pt x="162" y="458"/>
                  </a:cubicBezTo>
                  <a:cubicBezTo>
                    <a:pt x="76" y="371"/>
                    <a:pt x="76" y="371"/>
                    <a:pt x="76" y="371"/>
                  </a:cubicBezTo>
                  <a:cubicBezTo>
                    <a:pt x="74" y="369"/>
                    <a:pt x="72" y="365"/>
                    <a:pt x="72" y="362"/>
                  </a:cubicBezTo>
                  <a:cubicBezTo>
                    <a:pt x="73" y="170"/>
                    <a:pt x="73" y="170"/>
                    <a:pt x="73" y="170"/>
                  </a:cubicBezTo>
                  <a:cubicBezTo>
                    <a:pt x="73" y="166"/>
                    <a:pt x="74" y="163"/>
                    <a:pt x="77" y="160"/>
                  </a:cubicBezTo>
                  <a:cubicBezTo>
                    <a:pt x="80" y="158"/>
                    <a:pt x="83" y="156"/>
                    <a:pt x="87" y="157"/>
                  </a:cubicBezTo>
                  <a:cubicBezTo>
                    <a:pt x="94" y="157"/>
                    <a:pt x="100" y="164"/>
                    <a:pt x="100" y="172"/>
                  </a:cubicBezTo>
                  <a:cubicBezTo>
                    <a:pt x="100" y="319"/>
                    <a:pt x="100" y="319"/>
                    <a:pt x="100" y="319"/>
                  </a:cubicBezTo>
                  <a:cubicBezTo>
                    <a:pt x="100" y="333"/>
                    <a:pt x="111" y="351"/>
                    <a:pt x="118" y="358"/>
                  </a:cubicBezTo>
                  <a:cubicBezTo>
                    <a:pt x="199" y="440"/>
                    <a:pt x="199" y="440"/>
                    <a:pt x="199" y="440"/>
                  </a:cubicBezTo>
                  <a:cubicBezTo>
                    <a:pt x="200" y="440"/>
                    <a:pt x="200" y="440"/>
                    <a:pt x="200" y="440"/>
                  </a:cubicBezTo>
                  <a:cubicBezTo>
                    <a:pt x="217" y="423"/>
                    <a:pt x="217" y="423"/>
                    <a:pt x="217" y="423"/>
                  </a:cubicBezTo>
                  <a:cubicBezTo>
                    <a:pt x="136" y="340"/>
                    <a:pt x="136" y="340"/>
                    <a:pt x="136" y="340"/>
                  </a:cubicBezTo>
                  <a:cubicBezTo>
                    <a:pt x="130" y="335"/>
                    <a:pt x="130" y="326"/>
                    <a:pt x="136" y="321"/>
                  </a:cubicBezTo>
                  <a:cubicBezTo>
                    <a:pt x="138" y="318"/>
                    <a:pt x="142" y="317"/>
                    <a:pt x="145" y="317"/>
                  </a:cubicBezTo>
                  <a:cubicBezTo>
                    <a:pt x="149" y="317"/>
                    <a:pt x="152" y="318"/>
                    <a:pt x="155" y="321"/>
                  </a:cubicBezTo>
                  <a:cubicBezTo>
                    <a:pt x="243" y="411"/>
                    <a:pt x="243" y="411"/>
                    <a:pt x="243" y="411"/>
                  </a:cubicBezTo>
                  <a:cubicBezTo>
                    <a:pt x="246" y="413"/>
                    <a:pt x="247" y="417"/>
                    <a:pt x="247" y="420"/>
                  </a:cubicBezTo>
                  <a:cubicBezTo>
                    <a:pt x="247" y="497"/>
                    <a:pt x="247" y="497"/>
                    <a:pt x="247" y="497"/>
                  </a:cubicBezTo>
                  <a:close/>
                  <a:moveTo>
                    <a:pt x="329" y="551"/>
                  </a:moveTo>
                  <a:cubicBezTo>
                    <a:pt x="329" y="497"/>
                    <a:pt x="329" y="497"/>
                    <a:pt x="329" y="497"/>
                  </a:cubicBezTo>
                  <a:cubicBezTo>
                    <a:pt x="329" y="420"/>
                    <a:pt x="329" y="420"/>
                    <a:pt x="329" y="420"/>
                  </a:cubicBezTo>
                  <a:cubicBezTo>
                    <a:pt x="329" y="417"/>
                    <a:pt x="330" y="413"/>
                    <a:pt x="333" y="411"/>
                  </a:cubicBezTo>
                  <a:cubicBezTo>
                    <a:pt x="421" y="321"/>
                    <a:pt x="421" y="321"/>
                    <a:pt x="421" y="321"/>
                  </a:cubicBezTo>
                  <a:cubicBezTo>
                    <a:pt x="424" y="318"/>
                    <a:pt x="427" y="317"/>
                    <a:pt x="431" y="317"/>
                  </a:cubicBezTo>
                  <a:cubicBezTo>
                    <a:pt x="434" y="317"/>
                    <a:pt x="438" y="318"/>
                    <a:pt x="440" y="321"/>
                  </a:cubicBezTo>
                  <a:cubicBezTo>
                    <a:pt x="446" y="326"/>
                    <a:pt x="446" y="335"/>
                    <a:pt x="440" y="340"/>
                  </a:cubicBezTo>
                  <a:cubicBezTo>
                    <a:pt x="359" y="423"/>
                    <a:pt x="359" y="423"/>
                    <a:pt x="359" y="423"/>
                  </a:cubicBezTo>
                  <a:cubicBezTo>
                    <a:pt x="376" y="440"/>
                    <a:pt x="376" y="440"/>
                    <a:pt x="376" y="440"/>
                  </a:cubicBezTo>
                  <a:cubicBezTo>
                    <a:pt x="458" y="358"/>
                    <a:pt x="458" y="358"/>
                    <a:pt x="458" y="358"/>
                  </a:cubicBezTo>
                  <a:cubicBezTo>
                    <a:pt x="465" y="351"/>
                    <a:pt x="476" y="333"/>
                    <a:pt x="476" y="319"/>
                  </a:cubicBezTo>
                  <a:cubicBezTo>
                    <a:pt x="476" y="172"/>
                    <a:pt x="476" y="172"/>
                    <a:pt x="476" y="172"/>
                  </a:cubicBezTo>
                  <a:cubicBezTo>
                    <a:pt x="476" y="164"/>
                    <a:pt x="482" y="157"/>
                    <a:pt x="489" y="157"/>
                  </a:cubicBezTo>
                  <a:cubicBezTo>
                    <a:pt x="493" y="156"/>
                    <a:pt x="496" y="158"/>
                    <a:pt x="499" y="160"/>
                  </a:cubicBezTo>
                  <a:cubicBezTo>
                    <a:pt x="502" y="163"/>
                    <a:pt x="503" y="166"/>
                    <a:pt x="503" y="170"/>
                  </a:cubicBezTo>
                  <a:cubicBezTo>
                    <a:pt x="504" y="362"/>
                    <a:pt x="504" y="362"/>
                    <a:pt x="504" y="362"/>
                  </a:cubicBezTo>
                  <a:cubicBezTo>
                    <a:pt x="504" y="365"/>
                    <a:pt x="502" y="369"/>
                    <a:pt x="500" y="371"/>
                  </a:cubicBezTo>
                  <a:cubicBezTo>
                    <a:pt x="414" y="458"/>
                    <a:pt x="414" y="458"/>
                    <a:pt x="414" y="458"/>
                  </a:cubicBezTo>
                  <a:cubicBezTo>
                    <a:pt x="414" y="536"/>
                    <a:pt x="414" y="549"/>
                    <a:pt x="414" y="551"/>
                  </a:cubicBezTo>
                  <a:lnTo>
                    <a:pt x="329" y="551"/>
                  </a:lnTo>
                  <a:close/>
                  <a:moveTo>
                    <a:pt x="552" y="551"/>
                  </a:moveTo>
                  <a:cubicBezTo>
                    <a:pt x="551" y="551"/>
                    <a:pt x="551" y="551"/>
                    <a:pt x="551" y="551"/>
                  </a:cubicBezTo>
                  <a:cubicBezTo>
                    <a:pt x="438" y="551"/>
                    <a:pt x="438" y="551"/>
                    <a:pt x="438" y="551"/>
                  </a:cubicBezTo>
                  <a:cubicBezTo>
                    <a:pt x="438" y="468"/>
                    <a:pt x="438" y="468"/>
                    <a:pt x="438" y="468"/>
                  </a:cubicBezTo>
                  <a:cubicBezTo>
                    <a:pt x="517" y="389"/>
                    <a:pt x="517" y="389"/>
                    <a:pt x="517" y="389"/>
                  </a:cubicBezTo>
                  <a:cubicBezTo>
                    <a:pt x="524" y="381"/>
                    <a:pt x="528" y="372"/>
                    <a:pt x="528" y="362"/>
                  </a:cubicBezTo>
                  <a:cubicBezTo>
                    <a:pt x="528" y="170"/>
                    <a:pt x="528" y="170"/>
                    <a:pt x="528" y="170"/>
                  </a:cubicBezTo>
                  <a:cubicBezTo>
                    <a:pt x="528" y="160"/>
                    <a:pt x="523" y="150"/>
                    <a:pt x="516" y="142"/>
                  </a:cubicBezTo>
                  <a:cubicBezTo>
                    <a:pt x="508" y="134"/>
                    <a:pt x="498" y="131"/>
                    <a:pt x="488" y="131"/>
                  </a:cubicBezTo>
                  <a:cubicBezTo>
                    <a:pt x="468" y="132"/>
                    <a:pt x="452" y="151"/>
                    <a:pt x="452" y="172"/>
                  </a:cubicBezTo>
                  <a:cubicBezTo>
                    <a:pt x="452" y="299"/>
                    <a:pt x="452" y="299"/>
                    <a:pt x="452" y="299"/>
                  </a:cubicBezTo>
                  <a:cubicBezTo>
                    <a:pt x="437" y="289"/>
                    <a:pt x="417" y="291"/>
                    <a:pt x="404" y="304"/>
                  </a:cubicBezTo>
                  <a:cubicBezTo>
                    <a:pt x="315" y="394"/>
                    <a:pt x="315" y="394"/>
                    <a:pt x="315" y="394"/>
                  </a:cubicBezTo>
                  <a:cubicBezTo>
                    <a:pt x="308" y="401"/>
                    <a:pt x="304" y="410"/>
                    <a:pt x="304" y="421"/>
                  </a:cubicBezTo>
                  <a:cubicBezTo>
                    <a:pt x="305" y="532"/>
                    <a:pt x="305" y="549"/>
                    <a:pt x="305" y="551"/>
                  </a:cubicBezTo>
                  <a:cubicBezTo>
                    <a:pt x="271" y="551"/>
                    <a:pt x="271" y="551"/>
                    <a:pt x="271" y="551"/>
                  </a:cubicBezTo>
                  <a:cubicBezTo>
                    <a:pt x="272" y="421"/>
                    <a:pt x="272" y="421"/>
                    <a:pt x="272" y="421"/>
                  </a:cubicBezTo>
                  <a:cubicBezTo>
                    <a:pt x="272" y="410"/>
                    <a:pt x="268" y="401"/>
                    <a:pt x="261" y="394"/>
                  </a:cubicBezTo>
                  <a:cubicBezTo>
                    <a:pt x="172" y="304"/>
                    <a:pt x="172" y="304"/>
                    <a:pt x="172" y="304"/>
                  </a:cubicBezTo>
                  <a:cubicBezTo>
                    <a:pt x="159" y="291"/>
                    <a:pt x="139" y="289"/>
                    <a:pt x="124" y="299"/>
                  </a:cubicBezTo>
                  <a:cubicBezTo>
                    <a:pt x="124" y="172"/>
                    <a:pt x="124" y="172"/>
                    <a:pt x="124" y="172"/>
                  </a:cubicBezTo>
                  <a:cubicBezTo>
                    <a:pt x="124" y="151"/>
                    <a:pt x="108" y="132"/>
                    <a:pt x="88" y="131"/>
                  </a:cubicBezTo>
                  <a:cubicBezTo>
                    <a:pt x="78" y="131"/>
                    <a:pt x="68" y="134"/>
                    <a:pt x="60" y="142"/>
                  </a:cubicBezTo>
                  <a:cubicBezTo>
                    <a:pt x="53" y="150"/>
                    <a:pt x="48" y="160"/>
                    <a:pt x="48" y="170"/>
                  </a:cubicBezTo>
                  <a:cubicBezTo>
                    <a:pt x="48" y="362"/>
                    <a:pt x="48" y="362"/>
                    <a:pt x="48" y="362"/>
                  </a:cubicBezTo>
                  <a:cubicBezTo>
                    <a:pt x="48" y="372"/>
                    <a:pt x="52" y="381"/>
                    <a:pt x="59" y="389"/>
                  </a:cubicBezTo>
                  <a:cubicBezTo>
                    <a:pt x="138" y="468"/>
                    <a:pt x="138" y="468"/>
                    <a:pt x="138" y="468"/>
                  </a:cubicBezTo>
                  <a:cubicBezTo>
                    <a:pt x="138" y="537"/>
                    <a:pt x="138" y="549"/>
                    <a:pt x="138" y="551"/>
                  </a:cubicBezTo>
                  <a:cubicBezTo>
                    <a:pt x="25" y="551"/>
                    <a:pt x="25" y="551"/>
                    <a:pt x="25" y="551"/>
                  </a:cubicBezTo>
                  <a:cubicBezTo>
                    <a:pt x="25" y="551"/>
                    <a:pt x="25" y="551"/>
                    <a:pt x="25" y="551"/>
                  </a:cubicBezTo>
                  <a:cubicBezTo>
                    <a:pt x="25" y="24"/>
                    <a:pt x="25" y="24"/>
                    <a:pt x="25" y="24"/>
                  </a:cubicBezTo>
                  <a:cubicBezTo>
                    <a:pt x="552" y="24"/>
                    <a:pt x="552" y="24"/>
                    <a:pt x="552" y="24"/>
                  </a:cubicBezTo>
                  <a:lnTo>
                    <a:pt x="552" y="551"/>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a:solidFill>
                  <a:schemeClr val="accent1"/>
                </a:solidFill>
              </a:endParaRPr>
            </a:p>
          </p:txBody>
        </p:sp>
        <p:sp>
          <p:nvSpPr>
            <p:cNvPr id="1058" name="Graphic 26">
              <a:extLst>
                <a:ext uri="{FF2B5EF4-FFF2-40B4-BE49-F238E27FC236}">
                  <a16:creationId xmlns:a16="http://schemas.microsoft.com/office/drawing/2014/main" id="{7620B4F8-8A42-774E-B1E8-832C65A45A39}"/>
                </a:ext>
              </a:extLst>
            </p:cNvPr>
            <p:cNvSpPr/>
            <p:nvPr/>
          </p:nvSpPr>
          <p:spPr>
            <a:xfrm>
              <a:off x="9658482" y="4320039"/>
              <a:ext cx="219075" cy="220663"/>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437706 h 457200"/>
                <a:gd name="connsiteX5" fmla="*/ 19495 w 457200"/>
                <a:gd name="connsiteY5" fmla="*/ 437706 h 457200"/>
                <a:gd name="connsiteX6" fmla="*/ 19495 w 457200"/>
                <a:gd name="connsiteY6" fmla="*/ 19495 h 457200"/>
                <a:gd name="connsiteX7" fmla="*/ 437706 w 457200"/>
                <a:gd name="connsiteY7" fmla="*/ 19495 h 457200"/>
                <a:gd name="connsiteX8" fmla="*/ 88138 w 457200"/>
                <a:gd name="connsiteY8" fmla="*/ 400526 h 457200"/>
                <a:gd name="connsiteX9" fmla="*/ 369062 w 457200"/>
                <a:gd name="connsiteY9" fmla="*/ 400526 h 457200"/>
                <a:gd name="connsiteX10" fmla="*/ 369062 w 457200"/>
                <a:gd name="connsiteY10" fmla="*/ 244475 h 457200"/>
                <a:gd name="connsiteX11" fmla="*/ 419481 w 457200"/>
                <a:gd name="connsiteY11" fmla="*/ 244475 h 457200"/>
                <a:gd name="connsiteX12" fmla="*/ 230473 w 457200"/>
                <a:gd name="connsiteY12" fmla="*/ 52673 h 457200"/>
                <a:gd name="connsiteX13" fmla="*/ 37370 w 457200"/>
                <a:gd name="connsiteY13" fmla="*/ 244475 h 457200"/>
                <a:gd name="connsiteX14" fmla="*/ 88170 w 457200"/>
                <a:gd name="connsiteY14" fmla="*/ 244475 h 457200"/>
                <a:gd name="connsiteX15" fmla="*/ 107664 w 457200"/>
                <a:gd name="connsiteY15" fmla="*/ 381000 h 457200"/>
                <a:gd name="connsiteX16" fmla="*/ 107664 w 457200"/>
                <a:gd name="connsiteY16" fmla="*/ 224885 h 457200"/>
                <a:gd name="connsiteX17" fmla="*/ 84741 w 457200"/>
                <a:gd name="connsiteY17" fmla="*/ 224885 h 457200"/>
                <a:gd name="connsiteX18" fmla="*/ 230315 w 457200"/>
                <a:gd name="connsiteY18" fmla="*/ 80359 h 457200"/>
                <a:gd name="connsiteX19" fmla="*/ 372809 w 457200"/>
                <a:gd name="connsiteY19" fmla="*/ 224885 h 457200"/>
                <a:gd name="connsiteX20" fmla="*/ 349536 w 457200"/>
                <a:gd name="connsiteY20" fmla="*/ 224885 h 457200"/>
                <a:gd name="connsiteX21" fmla="*/ 349536 w 457200"/>
                <a:gd name="connsiteY21" fmla="*/ 381000 h 457200"/>
                <a:gd name="connsiteX22" fmla="*/ 274447 w 457200"/>
                <a:gd name="connsiteY22" fmla="*/ 204089 h 457200"/>
                <a:gd name="connsiteX23" fmla="*/ 228600 w 457200"/>
                <a:gd name="connsiteY23" fmla="*/ 158242 h 457200"/>
                <a:gd name="connsiteX24" fmla="*/ 182753 w 457200"/>
                <a:gd name="connsiteY24" fmla="*/ 204089 h 457200"/>
                <a:gd name="connsiteX25" fmla="*/ 182753 w 457200"/>
                <a:gd name="connsiteY25" fmla="*/ 225425 h 457200"/>
                <a:gd name="connsiteX26" fmla="*/ 152654 w 457200"/>
                <a:gd name="connsiteY26" fmla="*/ 225425 h 457200"/>
                <a:gd name="connsiteX27" fmla="*/ 152654 w 457200"/>
                <a:gd name="connsiteY27" fmla="*/ 342900 h 457200"/>
                <a:gd name="connsiteX28" fmla="*/ 304546 w 457200"/>
                <a:gd name="connsiteY28" fmla="*/ 342900 h 457200"/>
                <a:gd name="connsiteX29" fmla="*/ 304546 w 457200"/>
                <a:gd name="connsiteY29" fmla="*/ 225425 h 457200"/>
                <a:gd name="connsiteX30" fmla="*/ 274447 w 457200"/>
                <a:gd name="connsiteY30" fmla="*/ 225425 h 457200"/>
                <a:gd name="connsiteX31" fmla="*/ 202248 w 457200"/>
                <a:gd name="connsiteY31" fmla="*/ 204089 h 457200"/>
                <a:gd name="connsiteX32" fmla="*/ 228600 w 457200"/>
                <a:gd name="connsiteY32" fmla="*/ 177737 h 457200"/>
                <a:gd name="connsiteX33" fmla="*/ 254953 w 457200"/>
                <a:gd name="connsiteY33" fmla="*/ 204089 h 457200"/>
                <a:gd name="connsiteX34" fmla="*/ 254953 w 457200"/>
                <a:gd name="connsiteY34" fmla="*/ 225425 h 457200"/>
                <a:gd name="connsiteX35" fmla="*/ 202248 w 457200"/>
                <a:gd name="connsiteY35" fmla="*/ 225425 h 457200"/>
                <a:gd name="connsiteX36" fmla="*/ 285052 w 457200"/>
                <a:gd name="connsiteY36" fmla="*/ 323310 h 457200"/>
                <a:gd name="connsiteX37" fmla="*/ 172149 w 457200"/>
                <a:gd name="connsiteY37" fmla="*/ 323310 h 457200"/>
                <a:gd name="connsiteX38" fmla="*/ 172149 w 457200"/>
                <a:gd name="connsiteY38" fmla="*/ 244793 h 457200"/>
                <a:gd name="connsiteX39" fmla="*/ 285052 w 457200"/>
                <a:gd name="connsiteY39" fmla="*/ 244793 h 457200"/>
                <a:gd name="connsiteX40" fmla="*/ 238347 w 457200"/>
                <a:gd name="connsiteY40" fmla="*/ 298672 h 457200"/>
                <a:gd name="connsiteX41" fmla="*/ 218853 w 457200"/>
                <a:gd name="connsiteY41" fmla="*/ 298672 h 457200"/>
                <a:gd name="connsiteX42" fmla="*/ 218853 w 457200"/>
                <a:gd name="connsiteY42" fmla="*/ 269431 h 457200"/>
                <a:gd name="connsiteX43" fmla="*/ 238347 w 457200"/>
                <a:gd name="connsiteY43" fmla="*/ 26943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7200" h="457200">
                  <a:moveTo>
                    <a:pt x="0" y="0"/>
                  </a:moveTo>
                  <a:lnTo>
                    <a:pt x="0" y="457200"/>
                  </a:lnTo>
                  <a:lnTo>
                    <a:pt x="457200" y="457200"/>
                  </a:lnTo>
                  <a:lnTo>
                    <a:pt x="457200" y="0"/>
                  </a:lnTo>
                  <a:close/>
                  <a:moveTo>
                    <a:pt x="437706" y="437706"/>
                  </a:moveTo>
                  <a:lnTo>
                    <a:pt x="19495" y="437706"/>
                  </a:lnTo>
                  <a:lnTo>
                    <a:pt x="19495" y="19495"/>
                  </a:lnTo>
                  <a:lnTo>
                    <a:pt x="437706" y="19495"/>
                  </a:lnTo>
                  <a:close/>
                  <a:moveTo>
                    <a:pt x="88138" y="400526"/>
                  </a:moveTo>
                  <a:lnTo>
                    <a:pt x="369062" y="400526"/>
                  </a:lnTo>
                  <a:lnTo>
                    <a:pt x="369062" y="244475"/>
                  </a:lnTo>
                  <a:lnTo>
                    <a:pt x="419481" y="244475"/>
                  </a:lnTo>
                  <a:lnTo>
                    <a:pt x="230473" y="52673"/>
                  </a:lnTo>
                  <a:lnTo>
                    <a:pt x="37370" y="244475"/>
                  </a:lnTo>
                  <a:lnTo>
                    <a:pt x="88170" y="244475"/>
                  </a:lnTo>
                  <a:close/>
                  <a:moveTo>
                    <a:pt x="107664" y="381000"/>
                  </a:moveTo>
                  <a:lnTo>
                    <a:pt x="107664" y="224885"/>
                  </a:lnTo>
                  <a:lnTo>
                    <a:pt x="84741" y="224885"/>
                  </a:lnTo>
                  <a:lnTo>
                    <a:pt x="230315" y="80359"/>
                  </a:lnTo>
                  <a:lnTo>
                    <a:pt x="372809" y="224885"/>
                  </a:lnTo>
                  <a:lnTo>
                    <a:pt x="349536" y="224885"/>
                  </a:lnTo>
                  <a:lnTo>
                    <a:pt x="349536" y="381000"/>
                  </a:lnTo>
                  <a:close/>
                  <a:moveTo>
                    <a:pt x="274447" y="204089"/>
                  </a:moveTo>
                  <a:cubicBezTo>
                    <a:pt x="274447" y="178768"/>
                    <a:pt x="253921" y="158242"/>
                    <a:pt x="228600" y="158242"/>
                  </a:cubicBezTo>
                  <a:cubicBezTo>
                    <a:pt x="203279" y="158242"/>
                    <a:pt x="182753" y="178768"/>
                    <a:pt x="182753" y="204089"/>
                  </a:cubicBezTo>
                  <a:lnTo>
                    <a:pt x="182753" y="225425"/>
                  </a:lnTo>
                  <a:lnTo>
                    <a:pt x="152654" y="225425"/>
                  </a:lnTo>
                  <a:lnTo>
                    <a:pt x="152654" y="342900"/>
                  </a:lnTo>
                  <a:lnTo>
                    <a:pt x="304546" y="342900"/>
                  </a:lnTo>
                  <a:lnTo>
                    <a:pt x="304546" y="225425"/>
                  </a:lnTo>
                  <a:lnTo>
                    <a:pt x="274447" y="225425"/>
                  </a:lnTo>
                  <a:close/>
                  <a:moveTo>
                    <a:pt x="202248" y="204089"/>
                  </a:moveTo>
                  <a:cubicBezTo>
                    <a:pt x="202248" y="189535"/>
                    <a:pt x="214046" y="177737"/>
                    <a:pt x="228600" y="177737"/>
                  </a:cubicBezTo>
                  <a:cubicBezTo>
                    <a:pt x="243154" y="177737"/>
                    <a:pt x="254953" y="189535"/>
                    <a:pt x="254953" y="204089"/>
                  </a:cubicBezTo>
                  <a:lnTo>
                    <a:pt x="254953" y="225425"/>
                  </a:lnTo>
                  <a:lnTo>
                    <a:pt x="202248" y="225425"/>
                  </a:lnTo>
                  <a:close/>
                  <a:moveTo>
                    <a:pt x="285052" y="323310"/>
                  </a:moveTo>
                  <a:lnTo>
                    <a:pt x="172149" y="323310"/>
                  </a:lnTo>
                  <a:lnTo>
                    <a:pt x="172149" y="244793"/>
                  </a:lnTo>
                  <a:lnTo>
                    <a:pt x="285052" y="244793"/>
                  </a:lnTo>
                  <a:close/>
                  <a:moveTo>
                    <a:pt x="238347" y="298672"/>
                  </a:moveTo>
                  <a:lnTo>
                    <a:pt x="218853" y="298672"/>
                  </a:lnTo>
                  <a:lnTo>
                    <a:pt x="218853" y="269431"/>
                  </a:lnTo>
                  <a:lnTo>
                    <a:pt x="238347" y="269431"/>
                  </a:lnTo>
                  <a:close/>
                </a:path>
              </a:pathLst>
            </a:custGeom>
            <a:solidFill>
              <a:schemeClr val="bg1"/>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p>
          </p:txBody>
        </p:sp>
        <p:sp>
          <p:nvSpPr>
            <p:cNvPr id="1059" name="Freeform 28">
              <a:extLst>
                <a:ext uri="{FF2B5EF4-FFF2-40B4-BE49-F238E27FC236}">
                  <a16:creationId xmlns:a16="http://schemas.microsoft.com/office/drawing/2014/main" id="{75106312-4004-674C-93D5-0A7DA4F08CAD}"/>
                </a:ext>
              </a:extLst>
            </p:cNvPr>
            <p:cNvSpPr/>
            <p:nvPr/>
          </p:nvSpPr>
          <p:spPr>
            <a:xfrm>
              <a:off x="9322175" y="4633669"/>
              <a:ext cx="219075" cy="220663"/>
            </a:xfrm>
            <a:custGeom>
              <a:avLst/>
              <a:gdLst>
                <a:gd name="connsiteX0" fmla="*/ 0 w 453744"/>
                <a:gd name="connsiteY0" fmla="*/ 0 h 453590"/>
                <a:gd name="connsiteX1" fmla="*/ 0 w 453744"/>
                <a:gd name="connsiteY1" fmla="*/ 453590 h 453590"/>
                <a:gd name="connsiteX2" fmla="*/ 453744 w 453744"/>
                <a:gd name="connsiteY2" fmla="*/ 453590 h 453590"/>
                <a:gd name="connsiteX3" fmla="*/ 453744 w 453744"/>
                <a:gd name="connsiteY3" fmla="*/ 0 h 453590"/>
                <a:gd name="connsiteX4" fmla="*/ 434397 w 453744"/>
                <a:gd name="connsiteY4" fmla="*/ 434092 h 453590"/>
                <a:gd name="connsiteX5" fmla="*/ 19347 w 453744"/>
                <a:gd name="connsiteY5" fmla="*/ 434092 h 453590"/>
                <a:gd name="connsiteX6" fmla="*/ 19347 w 453744"/>
                <a:gd name="connsiteY6" fmla="*/ 19215 h 453590"/>
                <a:gd name="connsiteX7" fmla="*/ 434397 w 453744"/>
                <a:gd name="connsiteY7" fmla="*/ 19215 h 453590"/>
                <a:gd name="connsiteX8" fmla="*/ 393434 w 453744"/>
                <a:gd name="connsiteY8" fmla="*/ 199265 h 453590"/>
                <a:gd name="connsiteX9" fmla="*/ 323387 w 453744"/>
                <a:gd name="connsiteY9" fmla="*/ 57203 h 453590"/>
                <a:gd name="connsiteX10" fmla="*/ 315793 w 453744"/>
                <a:gd name="connsiteY10" fmla="*/ 45957 h 453590"/>
                <a:gd name="connsiteX11" fmla="*/ 308010 w 453744"/>
                <a:gd name="connsiteY11" fmla="*/ 57203 h 453590"/>
                <a:gd name="connsiteX12" fmla="*/ 266134 w 453744"/>
                <a:gd name="connsiteY12" fmla="*/ 124832 h 453590"/>
                <a:gd name="connsiteX13" fmla="*/ 237239 w 453744"/>
                <a:gd name="connsiteY13" fmla="*/ 80733 h 453590"/>
                <a:gd name="connsiteX14" fmla="*/ 229330 w 453744"/>
                <a:gd name="connsiteY14" fmla="*/ 69299 h 453590"/>
                <a:gd name="connsiteX15" fmla="*/ 221547 w 453744"/>
                <a:gd name="connsiteY15" fmla="*/ 80575 h 453590"/>
                <a:gd name="connsiteX16" fmla="*/ 190037 w 453744"/>
                <a:gd name="connsiteY16" fmla="*/ 128927 h 453590"/>
                <a:gd name="connsiteX17" fmla="*/ 145923 w 453744"/>
                <a:gd name="connsiteY17" fmla="*/ 57077 h 453590"/>
                <a:gd name="connsiteX18" fmla="*/ 138140 w 453744"/>
                <a:gd name="connsiteY18" fmla="*/ 45832 h 453590"/>
                <a:gd name="connsiteX19" fmla="*/ 130357 w 453744"/>
                <a:gd name="connsiteY19" fmla="*/ 57077 h 453590"/>
                <a:gd name="connsiteX20" fmla="*/ 60310 w 453744"/>
                <a:gd name="connsiteY20" fmla="*/ 199139 h 453590"/>
                <a:gd name="connsiteX21" fmla="*/ 118604 w 453744"/>
                <a:gd name="connsiteY21" fmla="*/ 274454 h 453590"/>
                <a:gd name="connsiteX22" fmla="*/ 115988 w 453744"/>
                <a:gd name="connsiteY22" fmla="*/ 293826 h 453590"/>
                <a:gd name="connsiteX23" fmla="*/ 229424 w 453744"/>
                <a:gd name="connsiteY23" fmla="*/ 407223 h 453590"/>
                <a:gd name="connsiteX24" fmla="*/ 342860 w 453744"/>
                <a:gd name="connsiteY24" fmla="*/ 293826 h 453590"/>
                <a:gd name="connsiteX25" fmla="*/ 339898 w 453744"/>
                <a:gd name="connsiteY25" fmla="*/ 273099 h 453590"/>
                <a:gd name="connsiteX26" fmla="*/ 393497 w 453744"/>
                <a:gd name="connsiteY26" fmla="*/ 199265 h 453590"/>
                <a:gd name="connsiteX27" fmla="*/ 79059 w 453744"/>
                <a:gd name="connsiteY27" fmla="*/ 199265 h 453590"/>
                <a:gd name="connsiteX28" fmla="*/ 137982 w 453744"/>
                <a:gd name="connsiteY28" fmla="*/ 79567 h 453590"/>
                <a:gd name="connsiteX29" fmla="*/ 178473 w 453744"/>
                <a:gd name="connsiteY29" fmla="*/ 147921 h 453590"/>
                <a:gd name="connsiteX30" fmla="*/ 123866 w 453744"/>
                <a:gd name="connsiteY30" fmla="*/ 256467 h 453590"/>
                <a:gd name="connsiteX31" fmla="*/ 79122 w 453744"/>
                <a:gd name="connsiteY31" fmla="*/ 199265 h 453590"/>
                <a:gd name="connsiteX32" fmla="*/ 229267 w 453744"/>
                <a:gd name="connsiteY32" fmla="*/ 388450 h 453590"/>
                <a:gd name="connsiteX33" fmla="*/ 134737 w 453744"/>
                <a:gd name="connsiteY33" fmla="*/ 293952 h 453590"/>
                <a:gd name="connsiteX34" fmla="*/ 137226 w 453744"/>
                <a:gd name="connsiteY34" fmla="*/ 277068 h 453590"/>
                <a:gd name="connsiteX35" fmla="*/ 143339 w 453744"/>
                <a:gd name="connsiteY35" fmla="*/ 257916 h 453590"/>
                <a:gd name="connsiteX36" fmla="*/ 188241 w 453744"/>
                <a:gd name="connsiteY36" fmla="*/ 168521 h 453590"/>
                <a:gd name="connsiteX37" fmla="*/ 200026 w 453744"/>
                <a:gd name="connsiteY37" fmla="*/ 148803 h 453590"/>
                <a:gd name="connsiteX38" fmla="*/ 229267 w 453744"/>
                <a:gd name="connsiteY38" fmla="*/ 102908 h 453590"/>
                <a:gd name="connsiteX39" fmla="*/ 255767 w 453744"/>
                <a:gd name="connsiteY39" fmla="*/ 144298 h 453590"/>
                <a:gd name="connsiteX40" fmla="*/ 267457 w 453744"/>
                <a:gd name="connsiteY40" fmla="*/ 163702 h 453590"/>
                <a:gd name="connsiteX41" fmla="*/ 315321 w 453744"/>
                <a:gd name="connsiteY41" fmla="*/ 258200 h 453590"/>
                <a:gd name="connsiteX42" fmla="*/ 321276 w 453744"/>
                <a:gd name="connsiteY42" fmla="*/ 276879 h 453590"/>
                <a:gd name="connsiteX43" fmla="*/ 323797 w 453744"/>
                <a:gd name="connsiteY43" fmla="*/ 293983 h 453590"/>
                <a:gd name="connsiteX44" fmla="*/ 229330 w 453744"/>
                <a:gd name="connsiteY44" fmla="*/ 388450 h 453590"/>
                <a:gd name="connsiteX45" fmla="*/ 334290 w 453744"/>
                <a:gd name="connsiteY45" fmla="*/ 255144 h 453590"/>
                <a:gd name="connsiteX46" fmla="*/ 277572 w 453744"/>
                <a:gd name="connsiteY46" fmla="*/ 143479 h 453590"/>
                <a:gd name="connsiteX47" fmla="*/ 315730 w 453744"/>
                <a:gd name="connsiteY47" fmla="*/ 79536 h 453590"/>
                <a:gd name="connsiteX48" fmla="*/ 374654 w 453744"/>
                <a:gd name="connsiteY48" fmla="*/ 199233 h 453590"/>
                <a:gd name="connsiteX49" fmla="*/ 334290 w 453744"/>
                <a:gd name="connsiteY49" fmla="*/ 255144 h 453590"/>
                <a:gd name="connsiteX50" fmla="*/ 238783 w 453744"/>
                <a:gd name="connsiteY50" fmla="*/ 354462 h 453590"/>
                <a:gd name="connsiteX51" fmla="*/ 229330 w 453744"/>
                <a:gd name="connsiteY51" fmla="*/ 363912 h 453590"/>
                <a:gd name="connsiteX52" fmla="*/ 158527 w 453744"/>
                <a:gd name="connsiteY52" fmla="*/ 293133 h 453590"/>
                <a:gd name="connsiteX53" fmla="*/ 167980 w 453744"/>
                <a:gd name="connsiteY53" fmla="*/ 283683 h 453590"/>
                <a:gd name="connsiteX54" fmla="*/ 177433 w 453744"/>
                <a:gd name="connsiteY54" fmla="*/ 293133 h 453590"/>
                <a:gd name="connsiteX55" fmla="*/ 178504 w 453744"/>
                <a:gd name="connsiteY55" fmla="*/ 303653 h 453590"/>
                <a:gd name="connsiteX56" fmla="*/ 218806 w 453744"/>
                <a:gd name="connsiteY56" fmla="*/ 343941 h 453590"/>
                <a:gd name="connsiteX57" fmla="*/ 229330 w 453744"/>
                <a:gd name="connsiteY57" fmla="*/ 345012 h 453590"/>
                <a:gd name="connsiteX58" fmla="*/ 238783 w 453744"/>
                <a:gd name="connsiteY58" fmla="*/ 354430 h 45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3744" h="453590">
                  <a:moveTo>
                    <a:pt x="0" y="0"/>
                  </a:moveTo>
                  <a:lnTo>
                    <a:pt x="0" y="453590"/>
                  </a:lnTo>
                  <a:lnTo>
                    <a:pt x="453744" y="453590"/>
                  </a:lnTo>
                  <a:lnTo>
                    <a:pt x="453744" y="0"/>
                  </a:lnTo>
                  <a:close/>
                  <a:moveTo>
                    <a:pt x="434397" y="434092"/>
                  </a:moveTo>
                  <a:lnTo>
                    <a:pt x="19347" y="434092"/>
                  </a:lnTo>
                  <a:lnTo>
                    <a:pt x="19347" y="19215"/>
                  </a:lnTo>
                  <a:lnTo>
                    <a:pt x="434397" y="19215"/>
                  </a:lnTo>
                  <a:close/>
                  <a:moveTo>
                    <a:pt x="393434" y="199265"/>
                  </a:moveTo>
                  <a:cubicBezTo>
                    <a:pt x="393434" y="159733"/>
                    <a:pt x="330572" y="67598"/>
                    <a:pt x="323387" y="57203"/>
                  </a:cubicBezTo>
                  <a:lnTo>
                    <a:pt x="315793" y="45957"/>
                  </a:lnTo>
                  <a:lnTo>
                    <a:pt x="308010" y="57203"/>
                  </a:lnTo>
                  <a:cubicBezTo>
                    <a:pt x="304135" y="62841"/>
                    <a:pt x="283874" y="92514"/>
                    <a:pt x="266134" y="124832"/>
                  </a:cubicBezTo>
                  <a:cubicBezTo>
                    <a:pt x="250694" y="100199"/>
                    <a:pt x="238657" y="82749"/>
                    <a:pt x="237239" y="80733"/>
                  </a:cubicBezTo>
                  <a:lnTo>
                    <a:pt x="229330" y="69299"/>
                  </a:lnTo>
                  <a:lnTo>
                    <a:pt x="221547" y="80575"/>
                  </a:lnTo>
                  <a:cubicBezTo>
                    <a:pt x="220066" y="82749"/>
                    <a:pt x="206737" y="102089"/>
                    <a:pt x="190037" y="128927"/>
                  </a:cubicBezTo>
                  <a:cubicBezTo>
                    <a:pt x="176541" y="104256"/>
                    <a:pt x="161817" y="80276"/>
                    <a:pt x="145923" y="57077"/>
                  </a:cubicBezTo>
                  <a:lnTo>
                    <a:pt x="138140" y="45832"/>
                  </a:lnTo>
                  <a:lnTo>
                    <a:pt x="130357" y="57077"/>
                  </a:lnTo>
                  <a:cubicBezTo>
                    <a:pt x="123204" y="67472"/>
                    <a:pt x="60310" y="159607"/>
                    <a:pt x="60310" y="199139"/>
                  </a:cubicBezTo>
                  <a:cubicBezTo>
                    <a:pt x="60354" y="234572"/>
                    <a:pt x="84305" y="265517"/>
                    <a:pt x="118604" y="274454"/>
                  </a:cubicBezTo>
                  <a:cubicBezTo>
                    <a:pt x="117009" y="280791"/>
                    <a:pt x="116130" y="287290"/>
                    <a:pt x="115988" y="293826"/>
                  </a:cubicBezTo>
                  <a:cubicBezTo>
                    <a:pt x="115988" y="356453"/>
                    <a:pt x="166776" y="407223"/>
                    <a:pt x="229424" y="407223"/>
                  </a:cubicBezTo>
                  <a:cubicBezTo>
                    <a:pt x="292073" y="407223"/>
                    <a:pt x="342860" y="356453"/>
                    <a:pt x="342860" y="293826"/>
                  </a:cubicBezTo>
                  <a:cubicBezTo>
                    <a:pt x="342697" y="286823"/>
                    <a:pt x="341701" y="279865"/>
                    <a:pt x="339898" y="273099"/>
                  </a:cubicBezTo>
                  <a:cubicBezTo>
                    <a:pt x="371815" y="262607"/>
                    <a:pt x="393415" y="232849"/>
                    <a:pt x="393497" y="199265"/>
                  </a:cubicBezTo>
                  <a:close/>
                  <a:moveTo>
                    <a:pt x="79059" y="199265"/>
                  </a:moveTo>
                  <a:cubicBezTo>
                    <a:pt x="79059" y="174065"/>
                    <a:pt x="116398" y="112264"/>
                    <a:pt x="137982" y="79567"/>
                  </a:cubicBezTo>
                  <a:cubicBezTo>
                    <a:pt x="152622" y="101656"/>
                    <a:pt x="166137" y="124470"/>
                    <a:pt x="178473" y="147921"/>
                  </a:cubicBezTo>
                  <a:cubicBezTo>
                    <a:pt x="157991" y="182003"/>
                    <a:pt x="135556" y="223110"/>
                    <a:pt x="123866" y="256467"/>
                  </a:cubicBezTo>
                  <a:cubicBezTo>
                    <a:pt x="97583" y="249931"/>
                    <a:pt x="79131" y="226342"/>
                    <a:pt x="79122" y="199265"/>
                  </a:cubicBezTo>
                  <a:close/>
                  <a:moveTo>
                    <a:pt x="229267" y="388450"/>
                  </a:moveTo>
                  <a:cubicBezTo>
                    <a:pt x="177058" y="388450"/>
                    <a:pt x="134737" y="346143"/>
                    <a:pt x="134737" y="293952"/>
                  </a:cubicBezTo>
                  <a:cubicBezTo>
                    <a:pt x="134894" y="288244"/>
                    <a:pt x="135733" y="282577"/>
                    <a:pt x="137226" y="277068"/>
                  </a:cubicBezTo>
                  <a:cubicBezTo>
                    <a:pt x="138884" y="270570"/>
                    <a:pt x="140925" y="264175"/>
                    <a:pt x="143339" y="257916"/>
                  </a:cubicBezTo>
                  <a:cubicBezTo>
                    <a:pt x="153265" y="231426"/>
                    <a:pt x="170532" y="198792"/>
                    <a:pt x="188241" y="168521"/>
                  </a:cubicBezTo>
                  <a:cubicBezTo>
                    <a:pt x="192189" y="161781"/>
                    <a:pt x="196118" y="155207"/>
                    <a:pt x="200026" y="148803"/>
                  </a:cubicBezTo>
                  <a:cubicBezTo>
                    <a:pt x="210707" y="131258"/>
                    <a:pt x="220980" y="115288"/>
                    <a:pt x="229267" y="102908"/>
                  </a:cubicBezTo>
                  <a:cubicBezTo>
                    <a:pt x="236829" y="114217"/>
                    <a:pt x="246062" y="128517"/>
                    <a:pt x="255767" y="144298"/>
                  </a:cubicBezTo>
                  <a:cubicBezTo>
                    <a:pt x="259611" y="150598"/>
                    <a:pt x="263550" y="156898"/>
                    <a:pt x="267457" y="163702"/>
                  </a:cubicBezTo>
                  <a:cubicBezTo>
                    <a:pt x="286205" y="195390"/>
                    <a:pt x="304859" y="230229"/>
                    <a:pt x="315321" y="258200"/>
                  </a:cubicBezTo>
                  <a:cubicBezTo>
                    <a:pt x="317640" y="264314"/>
                    <a:pt x="319628" y="270551"/>
                    <a:pt x="321276" y="276879"/>
                  </a:cubicBezTo>
                  <a:cubicBezTo>
                    <a:pt x="322792" y="282461"/>
                    <a:pt x="323639" y="288203"/>
                    <a:pt x="323797" y="293983"/>
                  </a:cubicBezTo>
                  <a:cubicBezTo>
                    <a:pt x="323781" y="346137"/>
                    <a:pt x="281501" y="388415"/>
                    <a:pt x="229330" y="388450"/>
                  </a:cubicBezTo>
                  <a:close/>
                  <a:moveTo>
                    <a:pt x="334290" y="255144"/>
                  </a:moveTo>
                  <a:cubicBezTo>
                    <a:pt x="321969" y="220495"/>
                    <a:pt x="298368" y="177971"/>
                    <a:pt x="277572" y="143479"/>
                  </a:cubicBezTo>
                  <a:cubicBezTo>
                    <a:pt x="289703" y="120422"/>
                    <a:pt x="304765" y="96230"/>
                    <a:pt x="315730" y="79536"/>
                  </a:cubicBezTo>
                  <a:cubicBezTo>
                    <a:pt x="337315" y="112295"/>
                    <a:pt x="374654" y="174191"/>
                    <a:pt x="374654" y="199233"/>
                  </a:cubicBezTo>
                  <a:cubicBezTo>
                    <a:pt x="374638" y="224612"/>
                    <a:pt x="358379" y="247131"/>
                    <a:pt x="334290" y="255144"/>
                  </a:cubicBezTo>
                  <a:close/>
                  <a:moveTo>
                    <a:pt x="238783" y="354462"/>
                  </a:moveTo>
                  <a:cubicBezTo>
                    <a:pt x="238783" y="359681"/>
                    <a:pt x="234551" y="363912"/>
                    <a:pt x="229330" y="363912"/>
                  </a:cubicBezTo>
                  <a:cubicBezTo>
                    <a:pt x="190248" y="363858"/>
                    <a:pt x="158580" y="332201"/>
                    <a:pt x="158527" y="293133"/>
                  </a:cubicBezTo>
                  <a:cubicBezTo>
                    <a:pt x="158527" y="287913"/>
                    <a:pt x="162759" y="283683"/>
                    <a:pt x="167980" y="283683"/>
                  </a:cubicBezTo>
                  <a:cubicBezTo>
                    <a:pt x="173201" y="283683"/>
                    <a:pt x="177433" y="287913"/>
                    <a:pt x="177433" y="293133"/>
                  </a:cubicBezTo>
                  <a:cubicBezTo>
                    <a:pt x="177436" y="296667"/>
                    <a:pt x="177795" y="300192"/>
                    <a:pt x="178504" y="303653"/>
                  </a:cubicBezTo>
                  <a:cubicBezTo>
                    <a:pt x="182758" y="323882"/>
                    <a:pt x="198570" y="339689"/>
                    <a:pt x="218806" y="343941"/>
                  </a:cubicBezTo>
                  <a:cubicBezTo>
                    <a:pt x="222268" y="344650"/>
                    <a:pt x="225794" y="345009"/>
                    <a:pt x="229330" y="345012"/>
                  </a:cubicBezTo>
                  <a:cubicBezTo>
                    <a:pt x="234538" y="345012"/>
                    <a:pt x="238764" y="349224"/>
                    <a:pt x="238783" y="354430"/>
                  </a:cubicBezTo>
                  <a:close/>
                </a:path>
              </a:pathLst>
            </a:custGeom>
            <a:solidFill>
              <a:schemeClr val="bg1"/>
            </a:solidFill>
            <a:ln w="315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a:p>
          </p:txBody>
        </p:sp>
        <p:sp>
          <p:nvSpPr>
            <p:cNvPr id="1060" name="Freeform 65">
              <a:extLst>
                <a:ext uri="{FF2B5EF4-FFF2-40B4-BE49-F238E27FC236}">
                  <a16:creationId xmlns:a16="http://schemas.microsoft.com/office/drawing/2014/main" id="{BA6BCE1C-3788-C441-AC30-7A234B2A8847}"/>
                </a:ext>
              </a:extLst>
            </p:cNvPr>
            <p:cNvSpPr>
              <a:spLocks noChangeAspect="1" noEditPoints="1"/>
            </p:cNvSpPr>
            <p:nvPr/>
          </p:nvSpPr>
          <p:spPr bwMode="auto">
            <a:xfrm>
              <a:off x="8472561" y="4630230"/>
              <a:ext cx="219075" cy="220663"/>
            </a:xfrm>
            <a:custGeom>
              <a:avLst/>
              <a:gdLst>
                <a:gd name="T0" fmla="*/ 576 w 576"/>
                <a:gd name="T1" fmla="*/ 0 h 576"/>
                <a:gd name="T2" fmla="*/ 540 w 576"/>
                <a:gd name="T3" fmla="*/ 401 h 576"/>
                <a:gd name="T4" fmla="*/ 472 w 576"/>
                <a:gd name="T5" fmla="*/ 398 h 576"/>
                <a:gd name="T6" fmla="*/ 404 w 576"/>
                <a:gd name="T7" fmla="*/ 401 h 576"/>
                <a:gd name="T8" fmla="*/ 319 w 576"/>
                <a:gd name="T9" fmla="*/ 388 h 576"/>
                <a:gd name="T10" fmla="*/ 257 w 576"/>
                <a:gd name="T11" fmla="*/ 388 h 576"/>
                <a:gd name="T12" fmla="*/ 172 w 576"/>
                <a:gd name="T13" fmla="*/ 401 h 576"/>
                <a:gd name="T14" fmla="*/ 104 w 576"/>
                <a:gd name="T15" fmla="*/ 398 h 576"/>
                <a:gd name="T16" fmla="*/ 36 w 576"/>
                <a:gd name="T17" fmla="*/ 401 h 576"/>
                <a:gd name="T18" fmla="*/ 208 w 576"/>
                <a:gd name="T19" fmla="*/ 471 h 576"/>
                <a:gd name="T20" fmla="*/ 264 w 576"/>
                <a:gd name="T21" fmla="*/ 411 h 576"/>
                <a:gd name="T22" fmla="*/ 348 w 576"/>
                <a:gd name="T23" fmla="*/ 424 h 576"/>
                <a:gd name="T24" fmla="*/ 208 w 576"/>
                <a:gd name="T25" fmla="*/ 552 h 576"/>
                <a:gd name="T26" fmla="*/ 44 w 576"/>
                <a:gd name="T27" fmla="*/ 424 h 576"/>
                <a:gd name="T28" fmla="*/ 128 w 576"/>
                <a:gd name="T29" fmla="*/ 411 h 576"/>
                <a:gd name="T30" fmla="*/ 184 w 576"/>
                <a:gd name="T31" fmla="*/ 471 h 576"/>
                <a:gd name="T32" fmla="*/ 392 w 576"/>
                <a:gd name="T33" fmla="*/ 552 h 576"/>
                <a:gd name="T34" fmla="*/ 447 w 576"/>
                <a:gd name="T35" fmla="*/ 412 h 576"/>
                <a:gd name="T36" fmla="*/ 496 w 576"/>
                <a:gd name="T37" fmla="*/ 412 h 576"/>
                <a:gd name="T38" fmla="*/ 551 w 576"/>
                <a:gd name="T39" fmla="*/ 552 h 576"/>
                <a:gd name="T40" fmla="*/ 147 w 576"/>
                <a:gd name="T41" fmla="*/ 328 h 576"/>
                <a:gd name="T42" fmla="*/ 136 w 576"/>
                <a:gd name="T43" fmla="*/ 235 h 576"/>
                <a:gd name="T44" fmla="*/ 220 w 576"/>
                <a:gd name="T45" fmla="*/ 223 h 576"/>
                <a:gd name="T46" fmla="*/ 275 w 576"/>
                <a:gd name="T47" fmla="*/ 279 h 576"/>
                <a:gd name="T48" fmla="*/ 288 w 576"/>
                <a:gd name="T49" fmla="*/ 387 h 576"/>
                <a:gd name="T50" fmla="*/ 304 w 576"/>
                <a:gd name="T51" fmla="*/ 252 h 576"/>
                <a:gd name="T52" fmla="*/ 380 w 576"/>
                <a:gd name="T53" fmla="*/ 234 h 576"/>
                <a:gd name="T54" fmla="*/ 455 w 576"/>
                <a:gd name="T55" fmla="*/ 252 h 576"/>
                <a:gd name="T56" fmla="*/ 472 w 576"/>
                <a:gd name="T57" fmla="*/ 387 h 576"/>
                <a:gd name="T58" fmla="*/ 484 w 576"/>
                <a:gd name="T59" fmla="*/ 278 h 576"/>
                <a:gd name="T60" fmla="*/ 411 w 576"/>
                <a:gd name="T61" fmla="*/ 200 h 576"/>
                <a:gd name="T62" fmla="*/ 348 w 576"/>
                <a:gd name="T63" fmla="*/ 200 h 576"/>
                <a:gd name="T64" fmla="*/ 264 w 576"/>
                <a:gd name="T65" fmla="*/ 212 h 576"/>
                <a:gd name="T66" fmla="*/ 196 w 576"/>
                <a:gd name="T67" fmla="*/ 209 h 576"/>
                <a:gd name="T68" fmla="*/ 128 w 576"/>
                <a:gd name="T69" fmla="*/ 212 h 576"/>
                <a:gd name="T70" fmla="*/ 62 w 576"/>
                <a:gd name="T71" fmla="*/ 328 h 576"/>
                <a:gd name="T72" fmla="*/ 472 w 576"/>
                <a:gd name="T73" fmla="*/ 362 h 576"/>
                <a:gd name="T74" fmla="*/ 472 w 576"/>
                <a:gd name="T75" fmla="*/ 301 h 576"/>
                <a:gd name="T76" fmla="*/ 288 w 576"/>
                <a:gd name="T77" fmla="*/ 362 h 576"/>
                <a:gd name="T78" fmla="*/ 288 w 576"/>
                <a:gd name="T79" fmla="*/ 301 h 576"/>
                <a:gd name="T80" fmla="*/ 92 w 576"/>
                <a:gd name="T81" fmla="*/ 307 h 576"/>
                <a:gd name="T82" fmla="*/ 122 w 576"/>
                <a:gd name="T83" fmla="*/ 326 h 576"/>
                <a:gd name="T84" fmla="*/ 92 w 576"/>
                <a:gd name="T85" fmla="*/ 307 h 576"/>
                <a:gd name="T86" fmla="*/ 227 w 576"/>
                <a:gd name="T87" fmla="*/ 102 h 576"/>
                <a:gd name="T88" fmla="*/ 154 w 576"/>
                <a:gd name="T89" fmla="*/ 140 h 576"/>
                <a:gd name="T90" fmla="*/ 197 w 576"/>
                <a:gd name="T91" fmla="*/ 112 h 576"/>
                <a:gd name="T92" fmla="*/ 196 w 576"/>
                <a:gd name="T93" fmla="*/ 173 h 576"/>
                <a:gd name="T94" fmla="*/ 380 w 576"/>
                <a:gd name="T95" fmla="*/ 198 h 576"/>
                <a:gd name="T96" fmla="*/ 380 w 576"/>
                <a:gd name="T97" fmla="*/ 88 h 576"/>
                <a:gd name="T98" fmla="*/ 368 w 576"/>
                <a:gd name="T99" fmla="*/ 118 h 576"/>
                <a:gd name="T100" fmla="*/ 398 w 576"/>
                <a:gd name="T101" fmla="*/ 138 h 576"/>
                <a:gd name="T102" fmla="*/ 368 w 576"/>
                <a:gd name="T103" fmla="*/ 11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25"/>
                  </a:moveTo>
                  <a:cubicBezTo>
                    <a:pt x="551" y="406"/>
                    <a:pt x="551" y="406"/>
                    <a:pt x="551" y="406"/>
                  </a:cubicBezTo>
                  <a:cubicBezTo>
                    <a:pt x="548" y="404"/>
                    <a:pt x="544" y="402"/>
                    <a:pt x="540" y="401"/>
                  </a:cubicBezTo>
                  <a:cubicBezTo>
                    <a:pt x="531" y="397"/>
                    <a:pt x="519" y="393"/>
                    <a:pt x="504" y="388"/>
                  </a:cubicBezTo>
                  <a:cubicBezTo>
                    <a:pt x="503" y="388"/>
                    <a:pt x="503" y="388"/>
                    <a:pt x="503" y="388"/>
                  </a:cubicBezTo>
                  <a:cubicBezTo>
                    <a:pt x="489" y="383"/>
                    <a:pt x="481" y="390"/>
                    <a:pt x="477" y="396"/>
                  </a:cubicBezTo>
                  <a:cubicBezTo>
                    <a:pt x="476" y="397"/>
                    <a:pt x="475" y="398"/>
                    <a:pt x="472" y="398"/>
                  </a:cubicBezTo>
                  <a:cubicBezTo>
                    <a:pt x="469" y="398"/>
                    <a:pt x="468" y="397"/>
                    <a:pt x="467" y="396"/>
                  </a:cubicBezTo>
                  <a:cubicBezTo>
                    <a:pt x="463" y="390"/>
                    <a:pt x="455" y="383"/>
                    <a:pt x="440" y="388"/>
                  </a:cubicBezTo>
                  <a:cubicBezTo>
                    <a:pt x="439" y="388"/>
                    <a:pt x="439" y="388"/>
                    <a:pt x="439" y="388"/>
                  </a:cubicBezTo>
                  <a:cubicBezTo>
                    <a:pt x="425" y="393"/>
                    <a:pt x="413" y="397"/>
                    <a:pt x="404" y="401"/>
                  </a:cubicBezTo>
                  <a:cubicBezTo>
                    <a:pt x="394" y="404"/>
                    <a:pt x="386" y="410"/>
                    <a:pt x="380" y="418"/>
                  </a:cubicBezTo>
                  <a:cubicBezTo>
                    <a:pt x="374" y="410"/>
                    <a:pt x="366" y="404"/>
                    <a:pt x="356" y="401"/>
                  </a:cubicBezTo>
                  <a:cubicBezTo>
                    <a:pt x="347" y="397"/>
                    <a:pt x="335" y="393"/>
                    <a:pt x="320" y="388"/>
                  </a:cubicBezTo>
                  <a:cubicBezTo>
                    <a:pt x="319" y="388"/>
                    <a:pt x="319" y="388"/>
                    <a:pt x="319" y="388"/>
                  </a:cubicBezTo>
                  <a:cubicBezTo>
                    <a:pt x="305" y="383"/>
                    <a:pt x="297" y="390"/>
                    <a:pt x="293" y="396"/>
                  </a:cubicBezTo>
                  <a:cubicBezTo>
                    <a:pt x="292" y="397"/>
                    <a:pt x="291" y="398"/>
                    <a:pt x="288" y="398"/>
                  </a:cubicBezTo>
                  <a:cubicBezTo>
                    <a:pt x="285" y="398"/>
                    <a:pt x="284" y="397"/>
                    <a:pt x="283" y="396"/>
                  </a:cubicBezTo>
                  <a:cubicBezTo>
                    <a:pt x="279" y="390"/>
                    <a:pt x="271" y="383"/>
                    <a:pt x="257" y="388"/>
                  </a:cubicBezTo>
                  <a:cubicBezTo>
                    <a:pt x="256" y="388"/>
                    <a:pt x="256" y="388"/>
                    <a:pt x="256" y="388"/>
                  </a:cubicBezTo>
                  <a:cubicBezTo>
                    <a:pt x="241" y="393"/>
                    <a:pt x="229" y="397"/>
                    <a:pt x="220" y="401"/>
                  </a:cubicBezTo>
                  <a:cubicBezTo>
                    <a:pt x="210" y="404"/>
                    <a:pt x="202" y="410"/>
                    <a:pt x="196" y="418"/>
                  </a:cubicBezTo>
                  <a:cubicBezTo>
                    <a:pt x="190" y="410"/>
                    <a:pt x="182" y="404"/>
                    <a:pt x="172" y="401"/>
                  </a:cubicBezTo>
                  <a:cubicBezTo>
                    <a:pt x="163" y="397"/>
                    <a:pt x="151" y="393"/>
                    <a:pt x="136" y="388"/>
                  </a:cubicBezTo>
                  <a:cubicBezTo>
                    <a:pt x="136" y="388"/>
                    <a:pt x="136" y="388"/>
                    <a:pt x="136" y="388"/>
                  </a:cubicBezTo>
                  <a:cubicBezTo>
                    <a:pt x="121" y="383"/>
                    <a:pt x="113" y="390"/>
                    <a:pt x="109" y="396"/>
                  </a:cubicBezTo>
                  <a:cubicBezTo>
                    <a:pt x="108" y="397"/>
                    <a:pt x="107" y="398"/>
                    <a:pt x="104" y="398"/>
                  </a:cubicBezTo>
                  <a:cubicBezTo>
                    <a:pt x="101" y="398"/>
                    <a:pt x="100" y="397"/>
                    <a:pt x="100" y="396"/>
                  </a:cubicBezTo>
                  <a:cubicBezTo>
                    <a:pt x="95" y="390"/>
                    <a:pt x="87" y="383"/>
                    <a:pt x="73" y="388"/>
                  </a:cubicBezTo>
                  <a:cubicBezTo>
                    <a:pt x="72" y="388"/>
                    <a:pt x="72" y="388"/>
                    <a:pt x="72" y="388"/>
                  </a:cubicBezTo>
                  <a:cubicBezTo>
                    <a:pt x="58" y="393"/>
                    <a:pt x="45" y="397"/>
                    <a:pt x="36" y="401"/>
                  </a:cubicBezTo>
                  <a:cubicBezTo>
                    <a:pt x="32" y="402"/>
                    <a:pt x="28" y="404"/>
                    <a:pt x="25" y="406"/>
                  </a:cubicBezTo>
                  <a:cubicBezTo>
                    <a:pt x="25" y="25"/>
                    <a:pt x="25" y="25"/>
                    <a:pt x="25" y="25"/>
                  </a:cubicBezTo>
                  <a:lnTo>
                    <a:pt x="551" y="25"/>
                  </a:lnTo>
                  <a:close/>
                  <a:moveTo>
                    <a:pt x="208" y="471"/>
                  </a:moveTo>
                  <a:cubicBezTo>
                    <a:pt x="209" y="467"/>
                    <a:pt x="211" y="450"/>
                    <a:pt x="213" y="440"/>
                  </a:cubicBezTo>
                  <a:cubicBezTo>
                    <a:pt x="213" y="435"/>
                    <a:pt x="218" y="428"/>
                    <a:pt x="228" y="424"/>
                  </a:cubicBezTo>
                  <a:cubicBezTo>
                    <a:pt x="237" y="421"/>
                    <a:pt x="249" y="417"/>
                    <a:pt x="264" y="412"/>
                  </a:cubicBezTo>
                  <a:cubicBezTo>
                    <a:pt x="264" y="411"/>
                    <a:pt x="264" y="411"/>
                    <a:pt x="264" y="411"/>
                  </a:cubicBezTo>
                  <a:cubicBezTo>
                    <a:pt x="270" y="419"/>
                    <a:pt x="278" y="422"/>
                    <a:pt x="288" y="422"/>
                  </a:cubicBezTo>
                  <a:cubicBezTo>
                    <a:pt x="298" y="422"/>
                    <a:pt x="306" y="419"/>
                    <a:pt x="312" y="411"/>
                  </a:cubicBezTo>
                  <a:cubicBezTo>
                    <a:pt x="313" y="412"/>
                    <a:pt x="313" y="412"/>
                    <a:pt x="313" y="412"/>
                  </a:cubicBezTo>
                  <a:cubicBezTo>
                    <a:pt x="327" y="417"/>
                    <a:pt x="339" y="421"/>
                    <a:pt x="348" y="424"/>
                  </a:cubicBezTo>
                  <a:cubicBezTo>
                    <a:pt x="358" y="428"/>
                    <a:pt x="363" y="435"/>
                    <a:pt x="364" y="440"/>
                  </a:cubicBezTo>
                  <a:cubicBezTo>
                    <a:pt x="365" y="450"/>
                    <a:pt x="367" y="467"/>
                    <a:pt x="368" y="471"/>
                  </a:cubicBezTo>
                  <a:cubicBezTo>
                    <a:pt x="368" y="552"/>
                    <a:pt x="368" y="552"/>
                    <a:pt x="368" y="552"/>
                  </a:cubicBezTo>
                  <a:cubicBezTo>
                    <a:pt x="208" y="552"/>
                    <a:pt x="208" y="552"/>
                    <a:pt x="208" y="552"/>
                  </a:cubicBezTo>
                  <a:lnTo>
                    <a:pt x="208" y="471"/>
                  </a:lnTo>
                  <a:close/>
                  <a:moveTo>
                    <a:pt x="25" y="471"/>
                  </a:moveTo>
                  <a:cubicBezTo>
                    <a:pt x="25" y="467"/>
                    <a:pt x="28" y="450"/>
                    <a:pt x="29" y="440"/>
                  </a:cubicBezTo>
                  <a:cubicBezTo>
                    <a:pt x="29" y="435"/>
                    <a:pt x="34" y="428"/>
                    <a:pt x="44" y="424"/>
                  </a:cubicBezTo>
                  <a:cubicBezTo>
                    <a:pt x="51" y="422"/>
                    <a:pt x="62" y="418"/>
                    <a:pt x="80" y="412"/>
                  </a:cubicBezTo>
                  <a:cubicBezTo>
                    <a:pt x="80" y="411"/>
                    <a:pt x="80" y="411"/>
                    <a:pt x="80" y="411"/>
                  </a:cubicBezTo>
                  <a:cubicBezTo>
                    <a:pt x="86" y="419"/>
                    <a:pt x="94" y="422"/>
                    <a:pt x="104" y="422"/>
                  </a:cubicBezTo>
                  <a:cubicBezTo>
                    <a:pt x="114" y="422"/>
                    <a:pt x="122" y="419"/>
                    <a:pt x="128" y="411"/>
                  </a:cubicBezTo>
                  <a:cubicBezTo>
                    <a:pt x="129" y="412"/>
                    <a:pt x="129" y="412"/>
                    <a:pt x="129" y="412"/>
                  </a:cubicBezTo>
                  <a:cubicBezTo>
                    <a:pt x="143" y="417"/>
                    <a:pt x="155" y="421"/>
                    <a:pt x="164" y="424"/>
                  </a:cubicBezTo>
                  <a:cubicBezTo>
                    <a:pt x="175" y="428"/>
                    <a:pt x="179" y="435"/>
                    <a:pt x="180" y="440"/>
                  </a:cubicBezTo>
                  <a:cubicBezTo>
                    <a:pt x="181" y="450"/>
                    <a:pt x="183" y="467"/>
                    <a:pt x="184" y="471"/>
                  </a:cubicBezTo>
                  <a:cubicBezTo>
                    <a:pt x="184" y="552"/>
                    <a:pt x="184" y="552"/>
                    <a:pt x="184" y="552"/>
                  </a:cubicBezTo>
                  <a:cubicBezTo>
                    <a:pt x="25" y="552"/>
                    <a:pt x="25" y="552"/>
                    <a:pt x="25" y="552"/>
                  </a:cubicBezTo>
                  <a:lnTo>
                    <a:pt x="25" y="471"/>
                  </a:lnTo>
                  <a:close/>
                  <a:moveTo>
                    <a:pt x="392" y="552"/>
                  </a:moveTo>
                  <a:cubicBezTo>
                    <a:pt x="392" y="471"/>
                    <a:pt x="392" y="471"/>
                    <a:pt x="392" y="471"/>
                  </a:cubicBezTo>
                  <a:cubicBezTo>
                    <a:pt x="393" y="467"/>
                    <a:pt x="395" y="450"/>
                    <a:pt x="396" y="440"/>
                  </a:cubicBezTo>
                  <a:cubicBezTo>
                    <a:pt x="397" y="435"/>
                    <a:pt x="401" y="428"/>
                    <a:pt x="412" y="424"/>
                  </a:cubicBezTo>
                  <a:cubicBezTo>
                    <a:pt x="421" y="421"/>
                    <a:pt x="433" y="417"/>
                    <a:pt x="447" y="412"/>
                  </a:cubicBezTo>
                  <a:cubicBezTo>
                    <a:pt x="448" y="411"/>
                    <a:pt x="448" y="411"/>
                    <a:pt x="448" y="411"/>
                  </a:cubicBezTo>
                  <a:cubicBezTo>
                    <a:pt x="454" y="419"/>
                    <a:pt x="462" y="422"/>
                    <a:pt x="472" y="422"/>
                  </a:cubicBezTo>
                  <a:cubicBezTo>
                    <a:pt x="482" y="422"/>
                    <a:pt x="490" y="419"/>
                    <a:pt x="496" y="411"/>
                  </a:cubicBezTo>
                  <a:cubicBezTo>
                    <a:pt x="496" y="412"/>
                    <a:pt x="496" y="412"/>
                    <a:pt x="496" y="412"/>
                  </a:cubicBezTo>
                  <a:cubicBezTo>
                    <a:pt x="511" y="417"/>
                    <a:pt x="523" y="421"/>
                    <a:pt x="532" y="424"/>
                  </a:cubicBezTo>
                  <a:cubicBezTo>
                    <a:pt x="542" y="428"/>
                    <a:pt x="547" y="435"/>
                    <a:pt x="547" y="440"/>
                  </a:cubicBezTo>
                  <a:cubicBezTo>
                    <a:pt x="548" y="450"/>
                    <a:pt x="551" y="467"/>
                    <a:pt x="551" y="471"/>
                  </a:cubicBezTo>
                  <a:cubicBezTo>
                    <a:pt x="551" y="552"/>
                    <a:pt x="551" y="552"/>
                    <a:pt x="551" y="552"/>
                  </a:cubicBezTo>
                  <a:lnTo>
                    <a:pt x="392" y="552"/>
                  </a:lnTo>
                  <a:close/>
                  <a:moveTo>
                    <a:pt x="104" y="387"/>
                  </a:moveTo>
                  <a:cubicBezTo>
                    <a:pt x="105" y="387"/>
                    <a:pt x="105" y="387"/>
                    <a:pt x="105" y="387"/>
                  </a:cubicBezTo>
                  <a:cubicBezTo>
                    <a:pt x="123" y="387"/>
                    <a:pt x="144" y="369"/>
                    <a:pt x="147" y="328"/>
                  </a:cubicBezTo>
                  <a:cubicBezTo>
                    <a:pt x="148" y="309"/>
                    <a:pt x="141" y="297"/>
                    <a:pt x="135" y="290"/>
                  </a:cubicBezTo>
                  <a:cubicBezTo>
                    <a:pt x="129" y="284"/>
                    <a:pt x="123" y="281"/>
                    <a:pt x="117" y="279"/>
                  </a:cubicBezTo>
                  <a:cubicBezTo>
                    <a:pt x="118" y="272"/>
                    <a:pt x="120" y="260"/>
                    <a:pt x="121" y="252"/>
                  </a:cubicBezTo>
                  <a:cubicBezTo>
                    <a:pt x="121" y="247"/>
                    <a:pt x="126" y="239"/>
                    <a:pt x="136" y="235"/>
                  </a:cubicBezTo>
                  <a:cubicBezTo>
                    <a:pt x="148" y="231"/>
                    <a:pt x="164" y="226"/>
                    <a:pt x="172" y="223"/>
                  </a:cubicBezTo>
                  <a:cubicBezTo>
                    <a:pt x="172" y="223"/>
                    <a:pt x="172" y="223"/>
                    <a:pt x="172" y="223"/>
                  </a:cubicBezTo>
                  <a:cubicBezTo>
                    <a:pt x="178" y="230"/>
                    <a:pt x="186" y="234"/>
                    <a:pt x="196" y="234"/>
                  </a:cubicBezTo>
                  <a:cubicBezTo>
                    <a:pt x="206" y="234"/>
                    <a:pt x="214" y="230"/>
                    <a:pt x="220" y="223"/>
                  </a:cubicBezTo>
                  <a:cubicBezTo>
                    <a:pt x="221" y="223"/>
                    <a:pt x="221" y="223"/>
                    <a:pt x="221" y="223"/>
                  </a:cubicBezTo>
                  <a:cubicBezTo>
                    <a:pt x="228" y="226"/>
                    <a:pt x="244" y="231"/>
                    <a:pt x="256" y="235"/>
                  </a:cubicBezTo>
                  <a:cubicBezTo>
                    <a:pt x="267" y="239"/>
                    <a:pt x="271" y="247"/>
                    <a:pt x="272" y="252"/>
                  </a:cubicBezTo>
                  <a:cubicBezTo>
                    <a:pt x="272" y="260"/>
                    <a:pt x="274" y="272"/>
                    <a:pt x="275" y="279"/>
                  </a:cubicBezTo>
                  <a:cubicBezTo>
                    <a:pt x="269" y="281"/>
                    <a:pt x="263" y="285"/>
                    <a:pt x="258" y="290"/>
                  </a:cubicBezTo>
                  <a:cubicBezTo>
                    <a:pt x="252" y="297"/>
                    <a:pt x="245" y="309"/>
                    <a:pt x="246" y="328"/>
                  </a:cubicBezTo>
                  <a:cubicBezTo>
                    <a:pt x="249" y="369"/>
                    <a:pt x="269" y="387"/>
                    <a:pt x="288" y="387"/>
                  </a:cubicBezTo>
                  <a:cubicBezTo>
                    <a:pt x="288" y="387"/>
                    <a:pt x="288" y="387"/>
                    <a:pt x="288" y="387"/>
                  </a:cubicBezTo>
                  <a:cubicBezTo>
                    <a:pt x="307" y="387"/>
                    <a:pt x="327" y="369"/>
                    <a:pt x="330" y="328"/>
                  </a:cubicBezTo>
                  <a:cubicBezTo>
                    <a:pt x="332" y="309"/>
                    <a:pt x="325" y="297"/>
                    <a:pt x="318" y="290"/>
                  </a:cubicBezTo>
                  <a:cubicBezTo>
                    <a:pt x="313" y="284"/>
                    <a:pt x="307" y="281"/>
                    <a:pt x="301" y="279"/>
                  </a:cubicBezTo>
                  <a:cubicBezTo>
                    <a:pt x="302" y="272"/>
                    <a:pt x="304" y="260"/>
                    <a:pt x="304" y="252"/>
                  </a:cubicBezTo>
                  <a:cubicBezTo>
                    <a:pt x="305" y="247"/>
                    <a:pt x="309" y="239"/>
                    <a:pt x="320" y="235"/>
                  </a:cubicBezTo>
                  <a:cubicBezTo>
                    <a:pt x="332" y="231"/>
                    <a:pt x="348" y="226"/>
                    <a:pt x="356" y="223"/>
                  </a:cubicBezTo>
                  <a:cubicBezTo>
                    <a:pt x="356" y="223"/>
                    <a:pt x="356" y="223"/>
                    <a:pt x="356" y="223"/>
                  </a:cubicBezTo>
                  <a:cubicBezTo>
                    <a:pt x="362" y="230"/>
                    <a:pt x="370" y="234"/>
                    <a:pt x="380" y="234"/>
                  </a:cubicBezTo>
                  <a:cubicBezTo>
                    <a:pt x="390" y="234"/>
                    <a:pt x="398" y="230"/>
                    <a:pt x="404" y="223"/>
                  </a:cubicBezTo>
                  <a:cubicBezTo>
                    <a:pt x="404" y="223"/>
                    <a:pt x="404" y="223"/>
                    <a:pt x="404" y="223"/>
                  </a:cubicBezTo>
                  <a:cubicBezTo>
                    <a:pt x="412" y="226"/>
                    <a:pt x="428" y="231"/>
                    <a:pt x="440" y="235"/>
                  </a:cubicBezTo>
                  <a:cubicBezTo>
                    <a:pt x="450" y="239"/>
                    <a:pt x="455" y="247"/>
                    <a:pt x="455" y="252"/>
                  </a:cubicBezTo>
                  <a:cubicBezTo>
                    <a:pt x="456" y="260"/>
                    <a:pt x="458" y="272"/>
                    <a:pt x="459" y="279"/>
                  </a:cubicBezTo>
                  <a:cubicBezTo>
                    <a:pt x="453" y="281"/>
                    <a:pt x="447" y="285"/>
                    <a:pt x="442" y="290"/>
                  </a:cubicBezTo>
                  <a:cubicBezTo>
                    <a:pt x="436" y="297"/>
                    <a:pt x="428" y="309"/>
                    <a:pt x="430" y="328"/>
                  </a:cubicBezTo>
                  <a:cubicBezTo>
                    <a:pt x="433" y="369"/>
                    <a:pt x="453" y="387"/>
                    <a:pt x="472" y="387"/>
                  </a:cubicBezTo>
                  <a:cubicBezTo>
                    <a:pt x="472" y="387"/>
                    <a:pt x="472" y="387"/>
                    <a:pt x="472" y="387"/>
                  </a:cubicBezTo>
                  <a:cubicBezTo>
                    <a:pt x="491" y="387"/>
                    <a:pt x="511" y="369"/>
                    <a:pt x="514" y="328"/>
                  </a:cubicBezTo>
                  <a:cubicBezTo>
                    <a:pt x="516" y="309"/>
                    <a:pt x="509" y="297"/>
                    <a:pt x="502" y="290"/>
                  </a:cubicBezTo>
                  <a:cubicBezTo>
                    <a:pt x="497" y="284"/>
                    <a:pt x="490" y="280"/>
                    <a:pt x="484" y="278"/>
                  </a:cubicBezTo>
                  <a:cubicBezTo>
                    <a:pt x="483" y="274"/>
                    <a:pt x="481" y="258"/>
                    <a:pt x="480" y="249"/>
                  </a:cubicBezTo>
                  <a:cubicBezTo>
                    <a:pt x="478" y="233"/>
                    <a:pt x="466" y="219"/>
                    <a:pt x="448" y="212"/>
                  </a:cubicBezTo>
                  <a:cubicBezTo>
                    <a:pt x="436" y="208"/>
                    <a:pt x="420" y="203"/>
                    <a:pt x="412" y="200"/>
                  </a:cubicBezTo>
                  <a:cubicBezTo>
                    <a:pt x="411" y="200"/>
                    <a:pt x="411" y="200"/>
                    <a:pt x="411" y="200"/>
                  </a:cubicBezTo>
                  <a:cubicBezTo>
                    <a:pt x="397" y="195"/>
                    <a:pt x="389" y="201"/>
                    <a:pt x="385" y="207"/>
                  </a:cubicBezTo>
                  <a:cubicBezTo>
                    <a:pt x="384" y="209"/>
                    <a:pt x="383" y="209"/>
                    <a:pt x="380" y="209"/>
                  </a:cubicBezTo>
                  <a:cubicBezTo>
                    <a:pt x="377" y="209"/>
                    <a:pt x="376" y="209"/>
                    <a:pt x="375" y="207"/>
                  </a:cubicBezTo>
                  <a:cubicBezTo>
                    <a:pt x="371" y="201"/>
                    <a:pt x="363" y="195"/>
                    <a:pt x="348" y="200"/>
                  </a:cubicBezTo>
                  <a:cubicBezTo>
                    <a:pt x="348" y="200"/>
                    <a:pt x="348" y="200"/>
                    <a:pt x="348" y="200"/>
                  </a:cubicBezTo>
                  <a:cubicBezTo>
                    <a:pt x="340" y="203"/>
                    <a:pt x="324" y="208"/>
                    <a:pt x="312" y="212"/>
                  </a:cubicBezTo>
                  <a:cubicBezTo>
                    <a:pt x="302" y="216"/>
                    <a:pt x="294" y="222"/>
                    <a:pt x="288" y="229"/>
                  </a:cubicBezTo>
                  <a:cubicBezTo>
                    <a:pt x="282" y="222"/>
                    <a:pt x="274" y="216"/>
                    <a:pt x="264" y="212"/>
                  </a:cubicBezTo>
                  <a:cubicBezTo>
                    <a:pt x="252" y="208"/>
                    <a:pt x="236" y="203"/>
                    <a:pt x="228" y="200"/>
                  </a:cubicBezTo>
                  <a:cubicBezTo>
                    <a:pt x="228" y="200"/>
                    <a:pt x="228" y="200"/>
                    <a:pt x="228" y="200"/>
                  </a:cubicBezTo>
                  <a:cubicBezTo>
                    <a:pt x="213" y="195"/>
                    <a:pt x="205" y="201"/>
                    <a:pt x="201" y="207"/>
                  </a:cubicBezTo>
                  <a:cubicBezTo>
                    <a:pt x="200" y="209"/>
                    <a:pt x="199" y="209"/>
                    <a:pt x="196" y="209"/>
                  </a:cubicBezTo>
                  <a:cubicBezTo>
                    <a:pt x="193" y="209"/>
                    <a:pt x="192" y="209"/>
                    <a:pt x="191" y="207"/>
                  </a:cubicBezTo>
                  <a:cubicBezTo>
                    <a:pt x="187" y="201"/>
                    <a:pt x="179" y="195"/>
                    <a:pt x="165" y="200"/>
                  </a:cubicBezTo>
                  <a:cubicBezTo>
                    <a:pt x="164" y="200"/>
                    <a:pt x="164" y="200"/>
                    <a:pt x="164" y="200"/>
                  </a:cubicBezTo>
                  <a:cubicBezTo>
                    <a:pt x="156" y="203"/>
                    <a:pt x="140" y="208"/>
                    <a:pt x="128" y="212"/>
                  </a:cubicBezTo>
                  <a:cubicBezTo>
                    <a:pt x="110" y="219"/>
                    <a:pt x="98" y="233"/>
                    <a:pt x="96" y="249"/>
                  </a:cubicBezTo>
                  <a:cubicBezTo>
                    <a:pt x="95" y="258"/>
                    <a:pt x="93" y="274"/>
                    <a:pt x="92" y="278"/>
                  </a:cubicBezTo>
                  <a:cubicBezTo>
                    <a:pt x="86" y="281"/>
                    <a:pt x="80" y="284"/>
                    <a:pt x="74" y="290"/>
                  </a:cubicBezTo>
                  <a:cubicBezTo>
                    <a:pt x="68" y="297"/>
                    <a:pt x="61" y="309"/>
                    <a:pt x="62" y="328"/>
                  </a:cubicBezTo>
                  <a:cubicBezTo>
                    <a:pt x="65" y="369"/>
                    <a:pt x="85" y="387"/>
                    <a:pt x="104" y="387"/>
                  </a:cubicBezTo>
                  <a:close/>
                  <a:moveTo>
                    <a:pt x="490" y="326"/>
                  </a:moveTo>
                  <a:cubicBezTo>
                    <a:pt x="488" y="351"/>
                    <a:pt x="478" y="362"/>
                    <a:pt x="472" y="362"/>
                  </a:cubicBezTo>
                  <a:cubicBezTo>
                    <a:pt x="472" y="362"/>
                    <a:pt x="472" y="362"/>
                    <a:pt x="472" y="362"/>
                  </a:cubicBezTo>
                  <a:cubicBezTo>
                    <a:pt x="466" y="362"/>
                    <a:pt x="456" y="351"/>
                    <a:pt x="454" y="326"/>
                  </a:cubicBezTo>
                  <a:cubicBezTo>
                    <a:pt x="454" y="318"/>
                    <a:pt x="456" y="311"/>
                    <a:pt x="460" y="307"/>
                  </a:cubicBezTo>
                  <a:cubicBezTo>
                    <a:pt x="464" y="302"/>
                    <a:pt x="470" y="301"/>
                    <a:pt x="472" y="301"/>
                  </a:cubicBezTo>
                  <a:cubicBezTo>
                    <a:pt x="472" y="301"/>
                    <a:pt x="472" y="301"/>
                    <a:pt x="472" y="301"/>
                  </a:cubicBezTo>
                  <a:cubicBezTo>
                    <a:pt x="474" y="301"/>
                    <a:pt x="480" y="302"/>
                    <a:pt x="484" y="307"/>
                  </a:cubicBezTo>
                  <a:cubicBezTo>
                    <a:pt x="489" y="311"/>
                    <a:pt x="490" y="318"/>
                    <a:pt x="490" y="326"/>
                  </a:cubicBezTo>
                  <a:close/>
                  <a:moveTo>
                    <a:pt x="306" y="326"/>
                  </a:moveTo>
                  <a:cubicBezTo>
                    <a:pt x="304" y="351"/>
                    <a:pt x="295" y="362"/>
                    <a:pt x="288" y="362"/>
                  </a:cubicBezTo>
                  <a:cubicBezTo>
                    <a:pt x="288" y="362"/>
                    <a:pt x="288" y="362"/>
                    <a:pt x="288" y="362"/>
                  </a:cubicBezTo>
                  <a:cubicBezTo>
                    <a:pt x="282" y="362"/>
                    <a:pt x="272" y="351"/>
                    <a:pt x="271" y="326"/>
                  </a:cubicBezTo>
                  <a:cubicBezTo>
                    <a:pt x="270" y="318"/>
                    <a:pt x="272" y="311"/>
                    <a:pt x="276" y="307"/>
                  </a:cubicBezTo>
                  <a:cubicBezTo>
                    <a:pt x="280" y="302"/>
                    <a:pt x="286" y="301"/>
                    <a:pt x="288" y="301"/>
                  </a:cubicBezTo>
                  <a:cubicBezTo>
                    <a:pt x="288" y="301"/>
                    <a:pt x="288" y="301"/>
                    <a:pt x="288" y="301"/>
                  </a:cubicBezTo>
                  <a:cubicBezTo>
                    <a:pt x="290" y="301"/>
                    <a:pt x="296" y="302"/>
                    <a:pt x="300" y="307"/>
                  </a:cubicBezTo>
                  <a:cubicBezTo>
                    <a:pt x="305" y="311"/>
                    <a:pt x="306" y="318"/>
                    <a:pt x="306" y="326"/>
                  </a:cubicBezTo>
                  <a:close/>
                  <a:moveTo>
                    <a:pt x="92" y="307"/>
                  </a:moveTo>
                  <a:cubicBezTo>
                    <a:pt x="96" y="302"/>
                    <a:pt x="102" y="301"/>
                    <a:pt x="104" y="301"/>
                  </a:cubicBezTo>
                  <a:cubicBezTo>
                    <a:pt x="105" y="301"/>
                    <a:pt x="105" y="301"/>
                    <a:pt x="105" y="301"/>
                  </a:cubicBezTo>
                  <a:cubicBezTo>
                    <a:pt x="107" y="301"/>
                    <a:pt x="112" y="302"/>
                    <a:pt x="117" y="307"/>
                  </a:cubicBezTo>
                  <a:cubicBezTo>
                    <a:pt x="121" y="311"/>
                    <a:pt x="123" y="318"/>
                    <a:pt x="122" y="326"/>
                  </a:cubicBezTo>
                  <a:cubicBezTo>
                    <a:pt x="120" y="351"/>
                    <a:pt x="111" y="362"/>
                    <a:pt x="105" y="362"/>
                  </a:cubicBezTo>
                  <a:cubicBezTo>
                    <a:pt x="104" y="362"/>
                    <a:pt x="104" y="362"/>
                    <a:pt x="104" y="362"/>
                  </a:cubicBezTo>
                  <a:cubicBezTo>
                    <a:pt x="98" y="362"/>
                    <a:pt x="88" y="351"/>
                    <a:pt x="87" y="326"/>
                  </a:cubicBezTo>
                  <a:cubicBezTo>
                    <a:pt x="86" y="318"/>
                    <a:pt x="88" y="311"/>
                    <a:pt x="92" y="307"/>
                  </a:cubicBezTo>
                  <a:close/>
                  <a:moveTo>
                    <a:pt x="196" y="198"/>
                  </a:moveTo>
                  <a:cubicBezTo>
                    <a:pt x="197" y="198"/>
                    <a:pt x="197" y="198"/>
                    <a:pt x="197" y="198"/>
                  </a:cubicBezTo>
                  <a:cubicBezTo>
                    <a:pt x="215" y="198"/>
                    <a:pt x="236" y="180"/>
                    <a:pt x="238" y="140"/>
                  </a:cubicBezTo>
                  <a:cubicBezTo>
                    <a:pt x="240" y="120"/>
                    <a:pt x="233" y="108"/>
                    <a:pt x="227" y="102"/>
                  </a:cubicBezTo>
                  <a:cubicBezTo>
                    <a:pt x="217" y="91"/>
                    <a:pt x="204" y="88"/>
                    <a:pt x="197" y="88"/>
                  </a:cubicBezTo>
                  <a:cubicBezTo>
                    <a:pt x="196" y="88"/>
                    <a:pt x="196" y="88"/>
                    <a:pt x="196" y="88"/>
                  </a:cubicBezTo>
                  <a:cubicBezTo>
                    <a:pt x="188" y="88"/>
                    <a:pt x="176" y="91"/>
                    <a:pt x="166" y="102"/>
                  </a:cubicBezTo>
                  <a:cubicBezTo>
                    <a:pt x="160" y="108"/>
                    <a:pt x="153" y="120"/>
                    <a:pt x="154" y="140"/>
                  </a:cubicBezTo>
                  <a:cubicBezTo>
                    <a:pt x="157" y="180"/>
                    <a:pt x="177" y="198"/>
                    <a:pt x="196" y="198"/>
                  </a:cubicBezTo>
                  <a:close/>
                  <a:moveTo>
                    <a:pt x="184" y="118"/>
                  </a:moveTo>
                  <a:cubicBezTo>
                    <a:pt x="188" y="114"/>
                    <a:pt x="194" y="112"/>
                    <a:pt x="196" y="112"/>
                  </a:cubicBezTo>
                  <a:cubicBezTo>
                    <a:pt x="197" y="112"/>
                    <a:pt x="197" y="112"/>
                    <a:pt x="197" y="112"/>
                  </a:cubicBezTo>
                  <a:cubicBezTo>
                    <a:pt x="198" y="112"/>
                    <a:pt x="204" y="114"/>
                    <a:pt x="209" y="118"/>
                  </a:cubicBezTo>
                  <a:cubicBezTo>
                    <a:pt x="213" y="123"/>
                    <a:pt x="215" y="129"/>
                    <a:pt x="214" y="138"/>
                  </a:cubicBezTo>
                  <a:cubicBezTo>
                    <a:pt x="212" y="162"/>
                    <a:pt x="203" y="173"/>
                    <a:pt x="197" y="173"/>
                  </a:cubicBezTo>
                  <a:cubicBezTo>
                    <a:pt x="196" y="173"/>
                    <a:pt x="196" y="173"/>
                    <a:pt x="196" y="173"/>
                  </a:cubicBezTo>
                  <a:cubicBezTo>
                    <a:pt x="190" y="173"/>
                    <a:pt x="180" y="162"/>
                    <a:pt x="179" y="138"/>
                  </a:cubicBezTo>
                  <a:cubicBezTo>
                    <a:pt x="178" y="129"/>
                    <a:pt x="180" y="123"/>
                    <a:pt x="184" y="118"/>
                  </a:cubicBezTo>
                  <a:close/>
                  <a:moveTo>
                    <a:pt x="380" y="198"/>
                  </a:moveTo>
                  <a:cubicBezTo>
                    <a:pt x="380" y="198"/>
                    <a:pt x="380" y="198"/>
                    <a:pt x="380" y="198"/>
                  </a:cubicBezTo>
                  <a:cubicBezTo>
                    <a:pt x="399" y="198"/>
                    <a:pt x="419" y="180"/>
                    <a:pt x="422" y="140"/>
                  </a:cubicBezTo>
                  <a:cubicBezTo>
                    <a:pt x="424" y="120"/>
                    <a:pt x="417" y="108"/>
                    <a:pt x="410" y="102"/>
                  </a:cubicBezTo>
                  <a:cubicBezTo>
                    <a:pt x="401" y="91"/>
                    <a:pt x="388" y="88"/>
                    <a:pt x="380" y="88"/>
                  </a:cubicBezTo>
                  <a:cubicBezTo>
                    <a:pt x="380" y="88"/>
                    <a:pt x="380" y="88"/>
                    <a:pt x="380" y="88"/>
                  </a:cubicBezTo>
                  <a:cubicBezTo>
                    <a:pt x="372" y="88"/>
                    <a:pt x="359" y="91"/>
                    <a:pt x="350" y="102"/>
                  </a:cubicBezTo>
                  <a:cubicBezTo>
                    <a:pt x="344" y="108"/>
                    <a:pt x="337" y="120"/>
                    <a:pt x="338" y="140"/>
                  </a:cubicBezTo>
                  <a:cubicBezTo>
                    <a:pt x="341" y="180"/>
                    <a:pt x="361" y="198"/>
                    <a:pt x="380" y="198"/>
                  </a:cubicBezTo>
                  <a:close/>
                  <a:moveTo>
                    <a:pt x="368" y="118"/>
                  </a:moveTo>
                  <a:cubicBezTo>
                    <a:pt x="372" y="114"/>
                    <a:pt x="378" y="112"/>
                    <a:pt x="380" y="112"/>
                  </a:cubicBezTo>
                  <a:cubicBezTo>
                    <a:pt x="380" y="112"/>
                    <a:pt x="380" y="112"/>
                    <a:pt x="380" y="112"/>
                  </a:cubicBezTo>
                  <a:cubicBezTo>
                    <a:pt x="382" y="112"/>
                    <a:pt x="388" y="114"/>
                    <a:pt x="392" y="118"/>
                  </a:cubicBezTo>
                  <a:cubicBezTo>
                    <a:pt x="397" y="123"/>
                    <a:pt x="398" y="129"/>
                    <a:pt x="398" y="138"/>
                  </a:cubicBezTo>
                  <a:cubicBezTo>
                    <a:pt x="396" y="162"/>
                    <a:pt x="387" y="173"/>
                    <a:pt x="380" y="173"/>
                  </a:cubicBezTo>
                  <a:cubicBezTo>
                    <a:pt x="380" y="173"/>
                    <a:pt x="380" y="173"/>
                    <a:pt x="380" y="173"/>
                  </a:cubicBezTo>
                  <a:cubicBezTo>
                    <a:pt x="374" y="173"/>
                    <a:pt x="364" y="162"/>
                    <a:pt x="362" y="138"/>
                  </a:cubicBezTo>
                  <a:cubicBezTo>
                    <a:pt x="362" y="129"/>
                    <a:pt x="364" y="123"/>
                    <a:pt x="368" y="118"/>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a:solidFill>
                  <a:schemeClr val="accent1"/>
                </a:solidFill>
              </a:endParaRPr>
            </a:p>
          </p:txBody>
        </p:sp>
        <p:sp>
          <p:nvSpPr>
            <p:cNvPr id="1061" name="Freeform 117">
              <a:extLst>
                <a:ext uri="{FF2B5EF4-FFF2-40B4-BE49-F238E27FC236}">
                  <a16:creationId xmlns:a16="http://schemas.microsoft.com/office/drawing/2014/main" id="{EA83B556-A271-3445-BEA6-4EE49DD5940E}"/>
                </a:ext>
              </a:extLst>
            </p:cNvPr>
            <p:cNvSpPr>
              <a:spLocks noChangeAspect="1" noEditPoints="1"/>
            </p:cNvSpPr>
            <p:nvPr/>
          </p:nvSpPr>
          <p:spPr bwMode="auto">
            <a:xfrm>
              <a:off x="8136306" y="4320039"/>
              <a:ext cx="219075" cy="220663"/>
            </a:xfrm>
            <a:custGeom>
              <a:avLst/>
              <a:gdLst>
                <a:gd name="T0" fmla="*/ 0 w 576"/>
                <a:gd name="T1" fmla="*/ 576 h 576"/>
                <a:gd name="T2" fmla="*/ 576 w 576"/>
                <a:gd name="T3" fmla="*/ 0 h 576"/>
                <a:gd name="T4" fmla="*/ 552 w 576"/>
                <a:gd name="T5" fmla="*/ 551 h 576"/>
                <a:gd name="T6" fmla="*/ 25 w 576"/>
                <a:gd name="T7" fmla="*/ 24 h 576"/>
                <a:gd name="T8" fmla="*/ 552 w 576"/>
                <a:gd name="T9" fmla="*/ 551 h 576"/>
                <a:gd name="T10" fmla="*/ 366 w 576"/>
                <a:gd name="T11" fmla="*/ 523 h 576"/>
                <a:gd name="T12" fmla="*/ 364 w 576"/>
                <a:gd name="T13" fmla="*/ 522 h 576"/>
                <a:gd name="T14" fmla="*/ 303 w 576"/>
                <a:gd name="T15" fmla="*/ 509 h 576"/>
                <a:gd name="T16" fmla="*/ 243 w 576"/>
                <a:gd name="T17" fmla="*/ 522 h 576"/>
                <a:gd name="T18" fmla="*/ 241 w 576"/>
                <a:gd name="T19" fmla="*/ 523 h 576"/>
                <a:gd name="T20" fmla="*/ 156 w 576"/>
                <a:gd name="T21" fmla="*/ 523 h 576"/>
                <a:gd name="T22" fmla="*/ 164 w 576"/>
                <a:gd name="T23" fmla="*/ 463 h 576"/>
                <a:gd name="T24" fmla="*/ 220 w 576"/>
                <a:gd name="T25" fmla="*/ 415 h 576"/>
                <a:gd name="T26" fmla="*/ 211 w 576"/>
                <a:gd name="T27" fmla="*/ 381 h 576"/>
                <a:gd name="T28" fmla="*/ 196 w 576"/>
                <a:gd name="T29" fmla="*/ 381 h 576"/>
                <a:gd name="T30" fmla="*/ 39 w 576"/>
                <a:gd name="T31" fmla="*/ 285 h 576"/>
                <a:gd name="T32" fmla="*/ 185 w 576"/>
                <a:gd name="T33" fmla="*/ 279 h 576"/>
                <a:gd name="T34" fmla="*/ 528 w 576"/>
                <a:gd name="T35" fmla="*/ 265 h 576"/>
                <a:gd name="T36" fmla="*/ 517 w 576"/>
                <a:gd name="T37" fmla="*/ 311 h 576"/>
                <a:gd name="T38" fmla="*/ 434 w 576"/>
                <a:gd name="T39" fmla="*/ 351 h 576"/>
                <a:gd name="T40" fmla="*/ 387 w 576"/>
                <a:gd name="T41" fmla="*/ 415 h 576"/>
                <a:gd name="T42" fmla="*/ 443 w 576"/>
                <a:gd name="T43" fmla="*/ 463 h 576"/>
                <a:gd name="T44" fmla="*/ 451 w 576"/>
                <a:gd name="T45" fmla="*/ 523 h 576"/>
                <a:gd name="T46" fmla="*/ 381 w 576"/>
                <a:gd name="T47" fmla="*/ 499 h 576"/>
                <a:gd name="T48" fmla="*/ 426 w 576"/>
                <a:gd name="T49" fmla="*/ 487 h 576"/>
                <a:gd name="T50" fmla="*/ 381 w 576"/>
                <a:gd name="T51" fmla="*/ 499 h 576"/>
                <a:gd name="T52" fmla="*/ 226 w 576"/>
                <a:gd name="T53" fmla="*/ 499 h 576"/>
                <a:gd name="T54" fmla="*/ 181 w 576"/>
                <a:gd name="T55" fmla="*/ 487 h 576"/>
                <a:gd name="T56" fmla="*/ 303 w 576"/>
                <a:gd name="T57" fmla="*/ 484 h 576"/>
                <a:gd name="T58" fmla="*/ 357 w 576"/>
                <a:gd name="T59" fmla="*/ 478 h 576"/>
                <a:gd name="T60" fmla="*/ 250 w 576"/>
                <a:gd name="T61" fmla="*/ 478 h 576"/>
                <a:gd name="T62" fmla="*/ 303 w 576"/>
                <a:gd name="T63" fmla="*/ 484 h 576"/>
                <a:gd name="T64" fmla="*/ 398 w 576"/>
                <a:gd name="T65" fmla="*/ 462 h 576"/>
                <a:gd name="T66" fmla="*/ 363 w 576"/>
                <a:gd name="T67" fmla="*/ 423 h 576"/>
                <a:gd name="T68" fmla="*/ 362 w 576"/>
                <a:gd name="T69" fmla="*/ 397 h 576"/>
                <a:gd name="T70" fmla="*/ 421 w 576"/>
                <a:gd name="T71" fmla="*/ 330 h 576"/>
                <a:gd name="T72" fmla="*/ 504 w 576"/>
                <a:gd name="T73" fmla="*/ 289 h 576"/>
                <a:gd name="T74" fmla="*/ 209 w 576"/>
                <a:gd name="T75" fmla="*/ 357 h 576"/>
                <a:gd name="T76" fmla="*/ 245 w 576"/>
                <a:gd name="T77" fmla="*/ 390 h 576"/>
                <a:gd name="T78" fmla="*/ 244 w 576"/>
                <a:gd name="T79" fmla="*/ 422 h 576"/>
                <a:gd name="T80" fmla="*/ 208 w 576"/>
                <a:gd name="T81" fmla="*/ 462 h 576"/>
                <a:gd name="T82" fmla="*/ 303 w 576"/>
                <a:gd name="T83" fmla="*/ 422 h 576"/>
                <a:gd name="T84" fmla="*/ 84 w 576"/>
                <a:gd name="T85" fmla="*/ 303 h 576"/>
                <a:gd name="T86" fmla="*/ 185 w 576"/>
                <a:gd name="T87" fmla="*/ 355 h 576"/>
                <a:gd name="T88" fmla="*/ 84 w 576"/>
                <a:gd name="T89" fmla="*/ 303 h 576"/>
                <a:gd name="T90" fmla="*/ 269 w 576"/>
                <a:gd name="T91" fmla="*/ 194 h 576"/>
                <a:gd name="T92" fmla="*/ 188 w 576"/>
                <a:gd name="T93" fmla="*/ 176 h 576"/>
                <a:gd name="T94" fmla="*/ 106 w 576"/>
                <a:gd name="T95" fmla="*/ 205 h 576"/>
                <a:gd name="T96" fmla="*/ 126 w 576"/>
                <a:gd name="T97" fmla="*/ 108 h 576"/>
                <a:gd name="T98" fmla="*/ 210 w 576"/>
                <a:gd name="T99" fmla="*/ 51 h 576"/>
                <a:gd name="T100" fmla="*/ 199 w 576"/>
                <a:gd name="T101" fmla="*/ 115 h 576"/>
                <a:gd name="T102" fmla="*/ 281 w 576"/>
                <a:gd name="T103" fmla="*/ 126 h 576"/>
                <a:gd name="T104" fmla="*/ 519 w 576"/>
                <a:gd name="T105" fmla="*/ 238 h 576"/>
                <a:gd name="T106" fmla="*/ 267 w 576"/>
                <a:gd name="T107" fmla="*/ 168 h 576"/>
                <a:gd name="T108" fmla="*/ 499 w 576"/>
                <a:gd name="T109" fmla="*/ 209 h 576"/>
                <a:gd name="T110" fmla="*/ 277 w 576"/>
                <a:gd name="T111" fmla="*/ 150 h 576"/>
                <a:gd name="T112" fmla="*/ 194 w 576"/>
                <a:gd name="T113" fmla="*/ 139 h 576"/>
                <a:gd name="T114" fmla="*/ 134 w 576"/>
                <a:gd name="T115" fmla="*/ 186 h 576"/>
                <a:gd name="T116" fmla="*/ 182 w 576"/>
                <a:gd name="T117" fmla="*/ 70 h 576"/>
                <a:gd name="T118" fmla="*/ 146 w 576"/>
                <a:gd name="T119" fmla="*/ 121 h 576"/>
                <a:gd name="T120" fmla="*/ 134 w 576"/>
                <a:gd name="T121" fmla="*/ 18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2" y="551"/>
                  </a:moveTo>
                  <a:cubicBezTo>
                    <a:pt x="25" y="551"/>
                    <a:pt x="25" y="551"/>
                    <a:pt x="25" y="551"/>
                  </a:cubicBezTo>
                  <a:cubicBezTo>
                    <a:pt x="25" y="24"/>
                    <a:pt x="25" y="24"/>
                    <a:pt x="25" y="24"/>
                  </a:cubicBezTo>
                  <a:cubicBezTo>
                    <a:pt x="552" y="24"/>
                    <a:pt x="552" y="24"/>
                    <a:pt x="552" y="24"/>
                  </a:cubicBezTo>
                  <a:lnTo>
                    <a:pt x="552" y="551"/>
                  </a:lnTo>
                  <a:close/>
                  <a:moveTo>
                    <a:pt x="369" y="523"/>
                  </a:moveTo>
                  <a:cubicBezTo>
                    <a:pt x="368" y="523"/>
                    <a:pt x="367" y="523"/>
                    <a:pt x="366" y="523"/>
                  </a:cubicBezTo>
                  <a:cubicBezTo>
                    <a:pt x="365" y="523"/>
                    <a:pt x="365" y="523"/>
                    <a:pt x="365" y="523"/>
                  </a:cubicBezTo>
                  <a:cubicBezTo>
                    <a:pt x="365" y="523"/>
                    <a:pt x="364" y="522"/>
                    <a:pt x="364" y="522"/>
                  </a:cubicBezTo>
                  <a:cubicBezTo>
                    <a:pt x="363" y="522"/>
                    <a:pt x="363" y="522"/>
                    <a:pt x="363" y="522"/>
                  </a:cubicBezTo>
                  <a:cubicBezTo>
                    <a:pt x="348" y="514"/>
                    <a:pt x="326" y="509"/>
                    <a:pt x="303" y="509"/>
                  </a:cubicBezTo>
                  <a:cubicBezTo>
                    <a:pt x="280" y="509"/>
                    <a:pt x="259" y="514"/>
                    <a:pt x="244" y="522"/>
                  </a:cubicBezTo>
                  <a:cubicBezTo>
                    <a:pt x="243" y="522"/>
                    <a:pt x="243" y="522"/>
                    <a:pt x="243" y="522"/>
                  </a:cubicBezTo>
                  <a:cubicBezTo>
                    <a:pt x="243" y="522"/>
                    <a:pt x="242" y="523"/>
                    <a:pt x="241" y="523"/>
                  </a:cubicBezTo>
                  <a:cubicBezTo>
                    <a:pt x="241" y="523"/>
                    <a:pt x="241" y="523"/>
                    <a:pt x="241" y="523"/>
                  </a:cubicBezTo>
                  <a:cubicBezTo>
                    <a:pt x="240" y="523"/>
                    <a:pt x="239" y="523"/>
                    <a:pt x="238" y="523"/>
                  </a:cubicBezTo>
                  <a:cubicBezTo>
                    <a:pt x="156" y="523"/>
                    <a:pt x="156" y="523"/>
                    <a:pt x="156" y="523"/>
                  </a:cubicBezTo>
                  <a:cubicBezTo>
                    <a:pt x="156" y="475"/>
                    <a:pt x="156" y="475"/>
                    <a:pt x="156" y="475"/>
                  </a:cubicBezTo>
                  <a:cubicBezTo>
                    <a:pt x="156" y="470"/>
                    <a:pt x="159" y="465"/>
                    <a:pt x="164" y="463"/>
                  </a:cubicBezTo>
                  <a:cubicBezTo>
                    <a:pt x="164" y="463"/>
                    <a:pt x="177" y="458"/>
                    <a:pt x="197" y="440"/>
                  </a:cubicBezTo>
                  <a:cubicBezTo>
                    <a:pt x="212" y="427"/>
                    <a:pt x="218" y="418"/>
                    <a:pt x="220" y="415"/>
                  </a:cubicBezTo>
                  <a:cubicBezTo>
                    <a:pt x="220" y="390"/>
                    <a:pt x="220" y="390"/>
                    <a:pt x="220" y="390"/>
                  </a:cubicBezTo>
                  <a:cubicBezTo>
                    <a:pt x="220" y="385"/>
                    <a:pt x="216" y="381"/>
                    <a:pt x="211" y="381"/>
                  </a:cubicBezTo>
                  <a:cubicBezTo>
                    <a:pt x="197" y="381"/>
                    <a:pt x="197" y="381"/>
                    <a:pt x="197" y="381"/>
                  </a:cubicBezTo>
                  <a:cubicBezTo>
                    <a:pt x="197" y="381"/>
                    <a:pt x="196" y="381"/>
                    <a:pt x="196" y="381"/>
                  </a:cubicBezTo>
                  <a:cubicBezTo>
                    <a:pt x="194" y="381"/>
                    <a:pt x="152" y="376"/>
                    <a:pt x="112" y="354"/>
                  </a:cubicBezTo>
                  <a:cubicBezTo>
                    <a:pt x="74" y="334"/>
                    <a:pt x="44" y="294"/>
                    <a:pt x="39" y="285"/>
                  </a:cubicBezTo>
                  <a:cubicBezTo>
                    <a:pt x="34" y="277"/>
                    <a:pt x="34" y="277"/>
                    <a:pt x="34" y="277"/>
                  </a:cubicBezTo>
                  <a:cubicBezTo>
                    <a:pt x="185" y="279"/>
                    <a:pt x="185" y="279"/>
                    <a:pt x="185" y="279"/>
                  </a:cubicBezTo>
                  <a:cubicBezTo>
                    <a:pt x="185" y="265"/>
                    <a:pt x="185" y="265"/>
                    <a:pt x="185" y="265"/>
                  </a:cubicBezTo>
                  <a:cubicBezTo>
                    <a:pt x="528" y="265"/>
                    <a:pt x="528" y="265"/>
                    <a:pt x="528" y="265"/>
                  </a:cubicBezTo>
                  <a:cubicBezTo>
                    <a:pt x="528" y="295"/>
                    <a:pt x="528" y="295"/>
                    <a:pt x="528" y="295"/>
                  </a:cubicBezTo>
                  <a:cubicBezTo>
                    <a:pt x="528" y="302"/>
                    <a:pt x="524" y="309"/>
                    <a:pt x="517" y="311"/>
                  </a:cubicBezTo>
                  <a:cubicBezTo>
                    <a:pt x="517" y="311"/>
                    <a:pt x="517" y="312"/>
                    <a:pt x="516" y="312"/>
                  </a:cubicBezTo>
                  <a:cubicBezTo>
                    <a:pt x="513" y="313"/>
                    <a:pt x="479" y="323"/>
                    <a:pt x="434" y="351"/>
                  </a:cubicBezTo>
                  <a:cubicBezTo>
                    <a:pt x="397" y="374"/>
                    <a:pt x="388" y="395"/>
                    <a:pt x="387" y="399"/>
                  </a:cubicBezTo>
                  <a:cubicBezTo>
                    <a:pt x="387" y="415"/>
                    <a:pt x="387" y="415"/>
                    <a:pt x="387" y="415"/>
                  </a:cubicBezTo>
                  <a:cubicBezTo>
                    <a:pt x="389" y="418"/>
                    <a:pt x="395" y="427"/>
                    <a:pt x="410" y="440"/>
                  </a:cubicBezTo>
                  <a:cubicBezTo>
                    <a:pt x="431" y="458"/>
                    <a:pt x="443" y="463"/>
                    <a:pt x="443" y="463"/>
                  </a:cubicBezTo>
                  <a:cubicBezTo>
                    <a:pt x="447" y="465"/>
                    <a:pt x="451" y="470"/>
                    <a:pt x="451" y="475"/>
                  </a:cubicBezTo>
                  <a:cubicBezTo>
                    <a:pt x="451" y="523"/>
                    <a:pt x="451" y="523"/>
                    <a:pt x="451" y="523"/>
                  </a:cubicBezTo>
                  <a:lnTo>
                    <a:pt x="369" y="523"/>
                  </a:lnTo>
                  <a:close/>
                  <a:moveTo>
                    <a:pt x="381" y="499"/>
                  </a:moveTo>
                  <a:cubicBezTo>
                    <a:pt x="426" y="499"/>
                    <a:pt x="426" y="499"/>
                    <a:pt x="426" y="499"/>
                  </a:cubicBezTo>
                  <a:cubicBezTo>
                    <a:pt x="426" y="487"/>
                    <a:pt x="426" y="487"/>
                    <a:pt x="426" y="487"/>
                  </a:cubicBezTo>
                  <a:cubicBezTo>
                    <a:pt x="381" y="487"/>
                    <a:pt x="381" y="487"/>
                    <a:pt x="381" y="487"/>
                  </a:cubicBezTo>
                  <a:lnTo>
                    <a:pt x="381" y="499"/>
                  </a:lnTo>
                  <a:close/>
                  <a:moveTo>
                    <a:pt x="181" y="499"/>
                  </a:moveTo>
                  <a:cubicBezTo>
                    <a:pt x="226" y="499"/>
                    <a:pt x="226" y="499"/>
                    <a:pt x="226" y="499"/>
                  </a:cubicBezTo>
                  <a:cubicBezTo>
                    <a:pt x="226" y="487"/>
                    <a:pt x="226" y="487"/>
                    <a:pt x="226" y="487"/>
                  </a:cubicBezTo>
                  <a:cubicBezTo>
                    <a:pt x="181" y="487"/>
                    <a:pt x="181" y="487"/>
                    <a:pt x="181" y="487"/>
                  </a:cubicBezTo>
                  <a:lnTo>
                    <a:pt x="181" y="499"/>
                  </a:lnTo>
                  <a:close/>
                  <a:moveTo>
                    <a:pt x="303" y="484"/>
                  </a:moveTo>
                  <a:cubicBezTo>
                    <a:pt x="322" y="484"/>
                    <a:pt x="341" y="487"/>
                    <a:pt x="357" y="493"/>
                  </a:cubicBezTo>
                  <a:cubicBezTo>
                    <a:pt x="357" y="478"/>
                    <a:pt x="357" y="478"/>
                    <a:pt x="357" y="478"/>
                  </a:cubicBezTo>
                  <a:cubicBezTo>
                    <a:pt x="352" y="471"/>
                    <a:pt x="333" y="447"/>
                    <a:pt x="303" y="447"/>
                  </a:cubicBezTo>
                  <a:cubicBezTo>
                    <a:pt x="274" y="447"/>
                    <a:pt x="255" y="471"/>
                    <a:pt x="250" y="478"/>
                  </a:cubicBezTo>
                  <a:cubicBezTo>
                    <a:pt x="250" y="493"/>
                    <a:pt x="250" y="493"/>
                    <a:pt x="250" y="493"/>
                  </a:cubicBezTo>
                  <a:cubicBezTo>
                    <a:pt x="266" y="487"/>
                    <a:pt x="285" y="484"/>
                    <a:pt x="303" y="484"/>
                  </a:cubicBezTo>
                  <a:close/>
                  <a:moveTo>
                    <a:pt x="376" y="462"/>
                  </a:moveTo>
                  <a:cubicBezTo>
                    <a:pt x="398" y="462"/>
                    <a:pt x="398" y="462"/>
                    <a:pt x="398" y="462"/>
                  </a:cubicBezTo>
                  <a:cubicBezTo>
                    <a:pt x="397" y="461"/>
                    <a:pt x="396" y="460"/>
                    <a:pt x="394" y="459"/>
                  </a:cubicBezTo>
                  <a:cubicBezTo>
                    <a:pt x="370" y="438"/>
                    <a:pt x="364" y="425"/>
                    <a:pt x="363" y="423"/>
                  </a:cubicBezTo>
                  <a:cubicBezTo>
                    <a:pt x="363" y="421"/>
                    <a:pt x="362" y="420"/>
                    <a:pt x="362" y="418"/>
                  </a:cubicBezTo>
                  <a:cubicBezTo>
                    <a:pt x="362" y="397"/>
                    <a:pt x="362" y="397"/>
                    <a:pt x="362" y="397"/>
                  </a:cubicBezTo>
                  <a:cubicBezTo>
                    <a:pt x="362" y="397"/>
                    <a:pt x="362" y="396"/>
                    <a:pt x="362" y="395"/>
                  </a:cubicBezTo>
                  <a:cubicBezTo>
                    <a:pt x="363" y="392"/>
                    <a:pt x="370" y="362"/>
                    <a:pt x="421" y="330"/>
                  </a:cubicBezTo>
                  <a:cubicBezTo>
                    <a:pt x="460" y="306"/>
                    <a:pt x="492" y="294"/>
                    <a:pt x="504" y="290"/>
                  </a:cubicBezTo>
                  <a:cubicBezTo>
                    <a:pt x="504" y="289"/>
                    <a:pt x="504" y="289"/>
                    <a:pt x="504" y="289"/>
                  </a:cubicBezTo>
                  <a:cubicBezTo>
                    <a:pt x="209" y="289"/>
                    <a:pt x="209" y="289"/>
                    <a:pt x="209" y="289"/>
                  </a:cubicBezTo>
                  <a:cubicBezTo>
                    <a:pt x="209" y="357"/>
                    <a:pt x="209" y="357"/>
                    <a:pt x="209" y="357"/>
                  </a:cubicBezTo>
                  <a:cubicBezTo>
                    <a:pt x="211" y="357"/>
                    <a:pt x="211" y="357"/>
                    <a:pt x="211" y="357"/>
                  </a:cubicBezTo>
                  <a:cubicBezTo>
                    <a:pt x="230" y="357"/>
                    <a:pt x="245" y="372"/>
                    <a:pt x="245" y="390"/>
                  </a:cubicBezTo>
                  <a:cubicBezTo>
                    <a:pt x="245" y="418"/>
                    <a:pt x="245" y="418"/>
                    <a:pt x="245" y="418"/>
                  </a:cubicBezTo>
                  <a:cubicBezTo>
                    <a:pt x="245" y="420"/>
                    <a:pt x="244" y="421"/>
                    <a:pt x="244" y="422"/>
                  </a:cubicBezTo>
                  <a:cubicBezTo>
                    <a:pt x="243" y="425"/>
                    <a:pt x="238" y="437"/>
                    <a:pt x="214" y="458"/>
                  </a:cubicBezTo>
                  <a:cubicBezTo>
                    <a:pt x="212" y="459"/>
                    <a:pt x="210" y="461"/>
                    <a:pt x="208" y="462"/>
                  </a:cubicBezTo>
                  <a:cubicBezTo>
                    <a:pt x="231" y="462"/>
                    <a:pt x="231" y="462"/>
                    <a:pt x="231" y="462"/>
                  </a:cubicBezTo>
                  <a:cubicBezTo>
                    <a:pt x="241" y="449"/>
                    <a:pt x="265" y="422"/>
                    <a:pt x="303" y="422"/>
                  </a:cubicBezTo>
                  <a:cubicBezTo>
                    <a:pt x="343" y="422"/>
                    <a:pt x="367" y="451"/>
                    <a:pt x="376" y="462"/>
                  </a:cubicBezTo>
                  <a:close/>
                  <a:moveTo>
                    <a:pt x="84" y="303"/>
                  </a:moveTo>
                  <a:cubicBezTo>
                    <a:pt x="92" y="312"/>
                    <a:pt x="104" y="322"/>
                    <a:pt x="124" y="333"/>
                  </a:cubicBezTo>
                  <a:cubicBezTo>
                    <a:pt x="146" y="345"/>
                    <a:pt x="170" y="351"/>
                    <a:pt x="185" y="355"/>
                  </a:cubicBezTo>
                  <a:cubicBezTo>
                    <a:pt x="185" y="303"/>
                    <a:pt x="185" y="303"/>
                    <a:pt x="185" y="303"/>
                  </a:cubicBezTo>
                  <a:lnTo>
                    <a:pt x="84" y="303"/>
                  </a:lnTo>
                  <a:close/>
                  <a:moveTo>
                    <a:pt x="519" y="238"/>
                  </a:moveTo>
                  <a:cubicBezTo>
                    <a:pt x="269" y="194"/>
                    <a:pt x="269" y="194"/>
                    <a:pt x="269" y="194"/>
                  </a:cubicBezTo>
                  <a:cubicBezTo>
                    <a:pt x="267" y="193"/>
                    <a:pt x="264" y="193"/>
                    <a:pt x="261" y="192"/>
                  </a:cubicBezTo>
                  <a:cubicBezTo>
                    <a:pt x="188" y="176"/>
                    <a:pt x="188" y="176"/>
                    <a:pt x="188" y="176"/>
                  </a:cubicBezTo>
                  <a:cubicBezTo>
                    <a:pt x="180" y="219"/>
                    <a:pt x="180" y="219"/>
                    <a:pt x="180" y="219"/>
                  </a:cubicBezTo>
                  <a:cubicBezTo>
                    <a:pt x="106" y="205"/>
                    <a:pt x="106" y="205"/>
                    <a:pt x="106" y="205"/>
                  </a:cubicBezTo>
                  <a:cubicBezTo>
                    <a:pt x="121" y="119"/>
                    <a:pt x="121" y="119"/>
                    <a:pt x="121" y="119"/>
                  </a:cubicBezTo>
                  <a:cubicBezTo>
                    <a:pt x="122" y="116"/>
                    <a:pt x="124" y="111"/>
                    <a:pt x="126" y="108"/>
                  </a:cubicBezTo>
                  <a:cubicBezTo>
                    <a:pt x="168" y="43"/>
                    <a:pt x="168" y="43"/>
                    <a:pt x="168" y="43"/>
                  </a:cubicBezTo>
                  <a:cubicBezTo>
                    <a:pt x="210" y="51"/>
                    <a:pt x="210" y="51"/>
                    <a:pt x="210" y="51"/>
                  </a:cubicBezTo>
                  <a:cubicBezTo>
                    <a:pt x="207" y="66"/>
                    <a:pt x="207" y="66"/>
                    <a:pt x="207" y="66"/>
                  </a:cubicBezTo>
                  <a:cubicBezTo>
                    <a:pt x="199" y="115"/>
                    <a:pt x="199" y="115"/>
                    <a:pt x="199" y="115"/>
                  </a:cubicBezTo>
                  <a:cubicBezTo>
                    <a:pt x="273" y="125"/>
                    <a:pt x="273" y="125"/>
                    <a:pt x="273" y="125"/>
                  </a:cubicBezTo>
                  <a:cubicBezTo>
                    <a:pt x="275" y="125"/>
                    <a:pt x="279" y="126"/>
                    <a:pt x="281" y="126"/>
                  </a:cubicBezTo>
                  <a:cubicBezTo>
                    <a:pt x="531" y="171"/>
                    <a:pt x="531" y="171"/>
                    <a:pt x="531" y="171"/>
                  </a:cubicBezTo>
                  <a:lnTo>
                    <a:pt x="519" y="238"/>
                  </a:lnTo>
                  <a:close/>
                  <a:moveTo>
                    <a:pt x="192" y="152"/>
                  </a:moveTo>
                  <a:cubicBezTo>
                    <a:pt x="267" y="168"/>
                    <a:pt x="267" y="168"/>
                    <a:pt x="267" y="168"/>
                  </a:cubicBezTo>
                  <a:cubicBezTo>
                    <a:pt x="268" y="169"/>
                    <a:pt x="272" y="169"/>
                    <a:pt x="273" y="170"/>
                  </a:cubicBezTo>
                  <a:cubicBezTo>
                    <a:pt x="499" y="209"/>
                    <a:pt x="499" y="209"/>
                    <a:pt x="499" y="209"/>
                  </a:cubicBezTo>
                  <a:cubicBezTo>
                    <a:pt x="503" y="190"/>
                    <a:pt x="503" y="190"/>
                    <a:pt x="503" y="190"/>
                  </a:cubicBezTo>
                  <a:cubicBezTo>
                    <a:pt x="277" y="150"/>
                    <a:pt x="277" y="150"/>
                    <a:pt x="277" y="150"/>
                  </a:cubicBezTo>
                  <a:cubicBezTo>
                    <a:pt x="275" y="150"/>
                    <a:pt x="272" y="149"/>
                    <a:pt x="270" y="149"/>
                  </a:cubicBezTo>
                  <a:cubicBezTo>
                    <a:pt x="194" y="139"/>
                    <a:pt x="194" y="139"/>
                    <a:pt x="194" y="139"/>
                  </a:cubicBezTo>
                  <a:lnTo>
                    <a:pt x="192" y="152"/>
                  </a:lnTo>
                  <a:close/>
                  <a:moveTo>
                    <a:pt x="134" y="186"/>
                  </a:moveTo>
                  <a:cubicBezTo>
                    <a:pt x="161" y="191"/>
                    <a:pt x="161" y="191"/>
                    <a:pt x="161" y="191"/>
                  </a:cubicBezTo>
                  <a:cubicBezTo>
                    <a:pt x="182" y="70"/>
                    <a:pt x="182" y="70"/>
                    <a:pt x="182" y="70"/>
                  </a:cubicBezTo>
                  <a:cubicBezTo>
                    <a:pt x="180" y="70"/>
                    <a:pt x="180" y="70"/>
                    <a:pt x="180" y="70"/>
                  </a:cubicBezTo>
                  <a:cubicBezTo>
                    <a:pt x="146" y="121"/>
                    <a:pt x="146" y="121"/>
                    <a:pt x="146" y="121"/>
                  </a:cubicBezTo>
                  <a:cubicBezTo>
                    <a:pt x="146" y="122"/>
                    <a:pt x="145" y="123"/>
                    <a:pt x="145" y="123"/>
                  </a:cubicBezTo>
                  <a:lnTo>
                    <a:pt x="134" y="186"/>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a:p>
          </p:txBody>
        </p:sp>
        <p:sp>
          <p:nvSpPr>
            <p:cNvPr id="1062" name="Freeform 17">
              <a:extLst>
                <a:ext uri="{FF2B5EF4-FFF2-40B4-BE49-F238E27FC236}">
                  <a16:creationId xmlns:a16="http://schemas.microsoft.com/office/drawing/2014/main" id="{8054F19F-365C-D445-AA83-251DF3CADE03}"/>
                </a:ext>
              </a:extLst>
            </p:cNvPr>
            <p:cNvSpPr>
              <a:spLocks noChangeAspect="1" noEditPoints="1"/>
            </p:cNvSpPr>
            <p:nvPr/>
          </p:nvSpPr>
          <p:spPr bwMode="auto">
            <a:xfrm>
              <a:off x="7955813" y="3923935"/>
              <a:ext cx="219075" cy="220663"/>
            </a:xfrm>
            <a:custGeom>
              <a:avLst/>
              <a:gdLst>
                <a:gd name="T0" fmla="*/ 570 w 705"/>
                <a:gd name="T1" fmla="*/ 103 h 705"/>
                <a:gd name="T2" fmla="*/ 405 w 705"/>
                <a:gd name="T3" fmla="*/ 0 h 705"/>
                <a:gd name="T4" fmla="*/ 270 w 705"/>
                <a:gd name="T5" fmla="*/ 47 h 705"/>
                <a:gd name="T6" fmla="*/ 165 w 705"/>
                <a:gd name="T7" fmla="*/ 126 h 705"/>
                <a:gd name="T8" fmla="*/ 0 w 705"/>
                <a:gd name="T9" fmla="*/ 0 h 705"/>
                <a:gd name="T10" fmla="*/ 705 w 705"/>
                <a:gd name="T11" fmla="*/ 705 h 705"/>
                <a:gd name="T12" fmla="*/ 135 w 705"/>
                <a:gd name="T13" fmla="*/ 611 h 705"/>
                <a:gd name="T14" fmla="*/ 31 w 705"/>
                <a:gd name="T15" fmla="*/ 94 h 705"/>
                <a:gd name="T16" fmla="*/ 135 w 705"/>
                <a:gd name="T17" fmla="*/ 611 h 705"/>
                <a:gd name="T18" fmla="*/ 135 w 705"/>
                <a:gd name="T19" fmla="*/ 64 h 705"/>
                <a:gd name="T20" fmla="*/ 31 w 705"/>
                <a:gd name="T21" fmla="*/ 31 h 705"/>
                <a:gd name="T22" fmla="*/ 31 w 705"/>
                <a:gd name="T23" fmla="*/ 674 h 705"/>
                <a:gd name="T24" fmla="*/ 135 w 705"/>
                <a:gd name="T25" fmla="*/ 641 h 705"/>
                <a:gd name="T26" fmla="*/ 31 w 705"/>
                <a:gd name="T27" fmla="*/ 674 h 705"/>
                <a:gd name="T28" fmla="*/ 165 w 705"/>
                <a:gd name="T29" fmla="*/ 155 h 705"/>
                <a:gd name="T30" fmla="*/ 270 w 705"/>
                <a:gd name="T31" fmla="*/ 674 h 705"/>
                <a:gd name="T32" fmla="*/ 300 w 705"/>
                <a:gd name="T33" fmla="*/ 674 h 705"/>
                <a:gd name="T34" fmla="*/ 405 w 705"/>
                <a:gd name="T35" fmla="*/ 76 h 705"/>
                <a:gd name="T36" fmla="*/ 300 w 705"/>
                <a:gd name="T37" fmla="*/ 674 h 705"/>
                <a:gd name="T38" fmla="*/ 540 w 705"/>
                <a:gd name="T39" fmla="*/ 94 h 705"/>
                <a:gd name="T40" fmla="*/ 435 w 705"/>
                <a:gd name="T41" fmla="*/ 611 h 705"/>
                <a:gd name="T42" fmla="*/ 540 w 705"/>
                <a:gd name="T43" fmla="*/ 31 h 705"/>
                <a:gd name="T44" fmla="*/ 435 w 705"/>
                <a:gd name="T45" fmla="*/ 64 h 705"/>
                <a:gd name="T46" fmla="*/ 540 w 705"/>
                <a:gd name="T47" fmla="*/ 31 h 705"/>
                <a:gd name="T48" fmla="*/ 435 w 705"/>
                <a:gd name="T49" fmla="*/ 641 h 705"/>
                <a:gd name="T50" fmla="*/ 540 w 705"/>
                <a:gd name="T51" fmla="*/ 674 h 705"/>
                <a:gd name="T52" fmla="*/ 570 w 705"/>
                <a:gd name="T53" fmla="*/ 674 h 705"/>
                <a:gd name="T54" fmla="*/ 674 w 705"/>
                <a:gd name="T55" fmla="*/ 132 h 705"/>
                <a:gd name="T56" fmla="*/ 570 w 705"/>
                <a:gd name="T57" fmla="*/ 674 h 705"/>
                <a:gd name="T58" fmla="*/ 390 w 705"/>
                <a:gd name="T59" fmla="*/ 611 h 705"/>
                <a:gd name="T60" fmla="*/ 315 w 705"/>
                <a:gd name="T61" fmla="*/ 641 h 705"/>
                <a:gd name="T62" fmla="*/ 315 w 705"/>
                <a:gd name="T63" fmla="*/ 554 h 705"/>
                <a:gd name="T64" fmla="*/ 390 w 705"/>
                <a:gd name="T65" fmla="*/ 584 h 705"/>
                <a:gd name="T66" fmla="*/ 315 w 705"/>
                <a:gd name="T67" fmla="*/ 554 h 705"/>
                <a:gd name="T68" fmla="*/ 390 w 705"/>
                <a:gd name="T69" fmla="*/ 147 h 705"/>
                <a:gd name="T70" fmla="*/ 315 w 705"/>
                <a:gd name="T71" fmla="*/ 176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5" h="705">
                  <a:moveTo>
                    <a:pt x="705" y="103"/>
                  </a:moveTo>
                  <a:lnTo>
                    <a:pt x="570" y="103"/>
                  </a:lnTo>
                  <a:lnTo>
                    <a:pt x="570" y="0"/>
                  </a:lnTo>
                  <a:lnTo>
                    <a:pt x="405" y="0"/>
                  </a:lnTo>
                  <a:lnTo>
                    <a:pt x="405" y="47"/>
                  </a:lnTo>
                  <a:lnTo>
                    <a:pt x="270" y="47"/>
                  </a:lnTo>
                  <a:lnTo>
                    <a:pt x="270" y="126"/>
                  </a:lnTo>
                  <a:lnTo>
                    <a:pt x="165" y="126"/>
                  </a:lnTo>
                  <a:lnTo>
                    <a:pt x="165" y="0"/>
                  </a:lnTo>
                  <a:lnTo>
                    <a:pt x="0" y="0"/>
                  </a:lnTo>
                  <a:lnTo>
                    <a:pt x="0" y="705"/>
                  </a:lnTo>
                  <a:lnTo>
                    <a:pt x="705" y="705"/>
                  </a:lnTo>
                  <a:lnTo>
                    <a:pt x="705" y="103"/>
                  </a:lnTo>
                  <a:close/>
                  <a:moveTo>
                    <a:pt x="135" y="611"/>
                  </a:moveTo>
                  <a:lnTo>
                    <a:pt x="31" y="611"/>
                  </a:lnTo>
                  <a:lnTo>
                    <a:pt x="31" y="94"/>
                  </a:lnTo>
                  <a:lnTo>
                    <a:pt x="135" y="94"/>
                  </a:lnTo>
                  <a:lnTo>
                    <a:pt x="135" y="611"/>
                  </a:lnTo>
                  <a:close/>
                  <a:moveTo>
                    <a:pt x="135" y="31"/>
                  </a:moveTo>
                  <a:lnTo>
                    <a:pt x="135" y="64"/>
                  </a:lnTo>
                  <a:lnTo>
                    <a:pt x="31" y="64"/>
                  </a:lnTo>
                  <a:lnTo>
                    <a:pt x="31" y="31"/>
                  </a:lnTo>
                  <a:lnTo>
                    <a:pt x="135" y="31"/>
                  </a:lnTo>
                  <a:close/>
                  <a:moveTo>
                    <a:pt x="31" y="674"/>
                  </a:moveTo>
                  <a:lnTo>
                    <a:pt x="31" y="641"/>
                  </a:lnTo>
                  <a:lnTo>
                    <a:pt x="135" y="641"/>
                  </a:lnTo>
                  <a:lnTo>
                    <a:pt x="135" y="674"/>
                  </a:lnTo>
                  <a:lnTo>
                    <a:pt x="31" y="674"/>
                  </a:lnTo>
                  <a:close/>
                  <a:moveTo>
                    <a:pt x="165" y="674"/>
                  </a:moveTo>
                  <a:lnTo>
                    <a:pt x="165" y="155"/>
                  </a:lnTo>
                  <a:lnTo>
                    <a:pt x="270" y="155"/>
                  </a:lnTo>
                  <a:lnTo>
                    <a:pt x="270" y="674"/>
                  </a:lnTo>
                  <a:lnTo>
                    <a:pt x="165" y="674"/>
                  </a:lnTo>
                  <a:close/>
                  <a:moveTo>
                    <a:pt x="300" y="674"/>
                  </a:moveTo>
                  <a:lnTo>
                    <a:pt x="300" y="76"/>
                  </a:lnTo>
                  <a:lnTo>
                    <a:pt x="405" y="76"/>
                  </a:lnTo>
                  <a:lnTo>
                    <a:pt x="405" y="674"/>
                  </a:lnTo>
                  <a:lnTo>
                    <a:pt x="300" y="674"/>
                  </a:lnTo>
                  <a:close/>
                  <a:moveTo>
                    <a:pt x="435" y="94"/>
                  </a:moveTo>
                  <a:lnTo>
                    <a:pt x="540" y="94"/>
                  </a:lnTo>
                  <a:lnTo>
                    <a:pt x="540" y="611"/>
                  </a:lnTo>
                  <a:lnTo>
                    <a:pt x="435" y="611"/>
                  </a:lnTo>
                  <a:lnTo>
                    <a:pt x="435" y="94"/>
                  </a:lnTo>
                  <a:close/>
                  <a:moveTo>
                    <a:pt x="540" y="31"/>
                  </a:moveTo>
                  <a:lnTo>
                    <a:pt x="540" y="64"/>
                  </a:lnTo>
                  <a:lnTo>
                    <a:pt x="435" y="64"/>
                  </a:lnTo>
                  <a:lnTo>
                    <a:pt x="435" y="31"/>
                  </a:lnTo>
                  <a:lnTo>
                    <a:pt x="540" y="31"/>
                  </a:lnTo>
                  <a:close/>
                  <a:moveTo>
                    <a:pt x="435" y="674"/>
                  </a:moveTo>
                  <a:lnTo>
                    <a:pt x="435" y="641"/>
                  </a:lnTo>
                  <a:lnTo>
                    <a:pt x="540" y="641"/>
                  </a:lnTo>
                  <a:lnTo>
                    <a:pt x="540" y="674"/>
                  </a:lnTo>
                  <a:lnTo>
                    <a:pt x="435" y="674"/>
                  </a:lnTo>
                  <a:close/>
                  <a:moveTo>
                    <a:pt x="570" y="674"/>
                  </a:moveTo>
                  <a:lnTo>
                    <a:pt x="570" y="132"/>
                  </a:lnTo>
                  <a:lnTo>
                    <a:pt x="674" y="132"/>
                  </a:lnTo>
                  <a:lnTo>
                    <a:pt x="674" y="674"/>
                  </a:lnTo>
                  <a:lnTo>
                    <a:pt x="570" y="674"/>
                  </a:lnTo>
                  <a:close/>
                  <a:moveTo>
                    <a:pt x="315" y="611"/>
                  </a:moveTo>
                  <a:lnTo>
                    <a:pt x="390" y="611"/>
                  </a:lnTo>
                  <a:lnTo>
                    <a:pt x="390" y="641"/>
                  </a:lnTo>
                  <a:lnTo>
                    <a:pt x="315" y="641"/>
                  </a:lnTo>
                  <a:lnTo>
                    <a:pt x="315" y="611"/>
                  </a:lnTo>
                  <a:close/>
                  <a:moveTo>
                    <a:pt x="315" y="554"/>
                  </a:moveTo>
                  <a:lnTo>
                    <a:pt x="390" y="554"/>
                  </a:lnTo>
                  <a:lnTo>
                    <a:pt x="390" y="584"/>
                  </a:lnTo>
                  <a:lnTo>
                    <a:pt x="315" y="584"/>
                  </a:lnTo>
                  <a:lnTo>
                    <a:pt x="315" y="554"/>
                  </a:lnTo>
                  <a:close/>
                  <a:moveTo>
                    <a:pt x="315" y="147"/>
                  </a:moveTo>
                  <a:lnTo>
                    <a:pt x="390" y="147"/>
                  </a:lnTo>
                  <a:lnTo>
                    <a:pt x="390" y="176"/>
                  </a:lnTo>
                  <a:lnTo>
                    <a:pt x="315" y="176"/>
                  </a:lnTo>
                  <a:lnTo>
                    <a:pt x="315" y="14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solidFill>
                  <a:schemeClr val="accent1"/>
                </a:solidFill>
              </a:endParaRPr>
            </a:p>
          </p:txBody>
        </p:sp>
        <p:sp>
          <p:nvSpPr>
            <p:cNvPr id="1063" name="Freeform 109">
              <a:extLst>
                <a:ext uri="{FF2B5EF4-FFF2-40B4-BE49-F238E27FC236}">
                  <a16:creationId xmlns:a16="http://schemas.microsoft.com/office/drawing/2014/main" id="{19B892E1-EFE8-DD48-A8EB-99AA0066526F}"/>
                </a:ext>
              </a:extLst>
            </p:cNvPr>
            <p:cNvSpPr>
              <a:spLocks noChangeAspect="1" noEditPoints="1"/>
            </p:cNvSpPr>
            <p:nvPr/>
          </p:nvSpPr>
          <p:spPr bwMode="auto">
            <a:xfrm>
              <a:off x="8057008" y="3442734"/>
              <a:ext cx="219075" cy="220663"/>
            </a:xfrm>
            <a:custGeom>
              <a:avLst/>
              <a:gdLst>
                <a:gd name="T0" fmla="*/ 450 w 576"/>
                <a:gd name="T1" fmla="*/ 200 h 576"/>
                <a:gd name="T2" fmla="*/ 433 w 576"/>
                <a:gd name="T3" fmla="*/ 99 h 576"/>
                <a:gd name="T4" fmla="*/ 433 w 576"/>
                <a:gd name="T5" fmla="*/ 300 h 576"/>
                <a:gd name="T6" fmla="*/ 387 w 576"/>
                <a:gd name="T7" fmla="*/ 254 h 576"/>
                <a:gd name="T8" fmla="*/ 387 w 576"/>
                <a:gd name="T9" fmla="*/ 145 h 576"/>
                <a:gd name="T10" fmla="*/ 384 w 576"/>
                <a:gd name="T11" fmla="*/ 200 h 576"/>
                <a:gd name="T12" fmla="*/ 387 w 576"/>
                <a:gd name="T13" fmla="*/ 254 h 576"/>
                <a:gd name="T14" fmla="*/ 161 w 576"/>
                <a:gd name="T15" fmla="*/ 117 h 576"/>
                <a:gd name="T16" fmla="*/ 144 w 576"/>
                <a:gd name="T17" fmla="*/ 300 h 576"/>
                <a:gd name="T18" fmla="*/ 207 w 576"/>
                <a:gd name="T19" fmla="*/ 237 h 576"/>
                <a:gd name="T20" fmla="*/ 207 w 576"/>
                <a:gd name="T21" fmla="*/ 163 h 576"/>
                <a:gd name="T22" fmla="*/ 167 w 576"/>
                <a:gd name="T23" fmla="*/ 200 h 576"/>
                <a:gd name="T24" fmla="*/ 207 w 576"/>
                <a:gd name="T25" fmla="*/ 237 h 576"/>
                <a:gd name="T26" fmla="*/ 576 w 576"/>
                <a:gd name="T27" fmla="*/ 576 h 576"/>
                <a:gd name="T28" fmla="*/ 390 w 576"/>
                <a:gd name="T29" fmla="*/ 576 h 576"/>
                <a:gd name="T30" fmla="*/ 390 w 576"/>
                <a:gd name="T31" fmla="*/ 576 h 576"/>
                <a:gd name="T32" fmla="*/ 290 w 576"/>
                <a:gd name="T33" fmla="*/ 476 h 576"/>
                <a:gd name="T34" fmla="*/ 191 w 576"/>
                <a:gd name="T35" fmla="*/ 576 h 576"/>
                <a:gd name="T36" fmla="*/ 190 w 576"/>
                <a:gd name="T37" fmla="*/ 576 h 576"/>
                <a:gd name="T38" fmla="*/ 0 w 576"/>
                <a:gd name="T39" fmla="*/ 576 h 576"/>
                <a:gd name="T40" fmla="*/ 576 w 576"/>
                <a:gd name="T41" fmla="*/ 0 h 576"/>
                <a:gd name="T42" fmla="*/ 239 w 576"/>
                <a:gd name="T43" fmla="*/ 424 h 576"/>
                <a:gd name="T44" fmla="*/ 273 w 576"/>
                <a:gd name="T45" fmla="*/ 459 h 576"/>
                <a:gd name="T46" fmla="*/ 332 w 576"/>
                <a:gd name="T47" fmla="*/ 400 h 576"/>
                <a:gd name="T48" fmla="*/ 247 w 576"/>
                <a:gd name="T49" fmla="*/ 398 h 576"/>
                <a:gd name="T50" fmla="*/ 306 w 576"/>
                <a:gd name="T51" fmla="*/ 200 h 576"/>
                <a:gd name="T52" fmla="*/ 270 w 576"/>
                <a:gd name="T53" fmla="*/ 200 h 576"/>
                <a:gd name="T54" fmla="*/ 306 w 576"/>
                <a:gd name="T55" fmla="*/ 200 h 576"/>
                <a:gd name="T56" fmla="*/ 341 w 576"/>
                <a:gd name="T57" fmla="*/ 426 h 576"/>
                <a:gd name="T58" fmla="*/ 373 w 576"/>
                <a:gd name="T59" fmla="*/ 524 h 576"/>
                <a:gd name="T60" fmla="*/ 25 w 576"/>
                <a:gd name="T61" fmla="*/ 24 h 576"/>
                <a:gd name="T62" fmla="*/ 173 w 576"/>
                <a:gd name="T63" fmla="*/ 551 h 576"/>
                <a:gd name="T64" fmla="*/ 246 w 576"/>
                <a:gd name="T65" fmla="*/ 200 h 576"/>
                <a:gd name="T66" fmla="*/ 331 w 576"/>
                <a:gd name="T67" fmla="*/ 200 h 576"/>
                <a:gd name="T68" fmla="*/ 408 w 576"/>
                <a:gd name="T69" fmla="*/ 551 h 576"/>
                <a:gd name="T70" fmla="*/ 552 w 576"/>
                <a:gd name="T71" fmla="*/ 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6" h="576">
                  <a:moveTo>
                    <a:pt x="415" y="283"/>
                  </a:moveTo>
                  <a:cubicBezTo>
                    <a:pt x="437" y="260"/>
                    <a:pt x="450" y="231"/>
                    <a:pt x="450" y="200"/>
                  </a:cubicBezTo>
                  <a:cubicBezTo>
                    <a:pt x="450" y="168"/>
                    <a:pt x="437" y="139"/>
                    <a:pt x="415" y="117"/>
                  </a:cubicBezTo>
                  <a:cubicBezTo>
                    <a:pt x="433" y="99"/>
                    <a:pt x="433" y="99"/>
                    <a:pt x="433" y="99"/>
                  </a:cubicBezTo>
                  <a:cubicBezTo>
                    <a:pt x="459" y="126"/>
                    <a:pt x="474" y="162"/>
                    <a:pt x="474" y="200"/>
                  </a:cubicBezTo>
                  <a:cubicBezTo>
                    <a:pt x="474" y="238"/>
                    <a:pt x="459" y="273"/>
                    <a:pt x="433" y="300"/>
                  </a:cubicBezTo>
                  <a:lnTo>
                    <a:pt x="415" y="283"/>
                  </a:lnTo>
                  <a:close/>
                  <a:moveTo>
                    <a:pt x="387" y="254"/>
                  </a:moveTo>
                  <a:cubicBezTo>
                    <a:pt x="401" y="239"/>
                    <a:pt x="409" y="220"/>
                    <a:pt x="409" y="200"/>
                  </a:cubicBezTo>
                  <a:cubicBezTo>
                    <a:pt x="409" y="179"/>
                    <a:pt x="401" y="160"/>
                    <a:pt x="387" y="145"/>
                  </a:cubicBezTo>
                  <a:cubicBezTo>
                    <a:pt x="369" y="163"/>
                    <a:pt x="369" y="163"/>
                    <a:pt x="369" y="163"/>
                  </a:cubicBezTo>
                  <a:cubicBezTo>
                    <a:pt x="379" y="173"/>
                    <a:pt x="384" y="186"/>
                    <a:pt x="384" y="200"/>
                  </a:cubicBezTo>
                  <a:cubicBezTo>
                    <a:pt x="384" y="214"/>
                    <a:pt x="379" y="227"/>
                    <a:pt x="369" y="237"/>
                  </a:cubicBezTo>
                  <a:lnTo>
                    <a:pt x="387" y="254"/>
                  </a:lnTo>
                  <a:close/>
                  <a:moveTo>
                    <a:pt x="161" y="283"/>
                  </a:moveTo>
                  <a:cubicBezTo>
                    <a:pt x="116" y="237"/>
                    <a:pt x="116" y="163"/>
                    <a:pt x="161" y="117"/>
                  </a:cubicBezTo>
                  <a:cubicBezTo>
                    <a:pt x="144" y="99"/>
                    <a:pt x="144" y="99"/>
                    <a:pt x="144" y="99"/>
                  </a:cubicBezTo>
                  <a:cubicBezTo>
                    <a:pt x="89" y="155"/>
                    <a:pt x="89" y="245"/>
                    <a:pt x="144" y="300"/>
                  </a:cubicBezTo>
                  <a:lnTo>
                    <a:pt x="161" y="283"/>
                  </a:lnTo>
                  <a:close/>
                  <a:moveTo>
                    <a:pt x="207" y="237"/>
                  </a:moveTo>
                  <a:cubicBezTo>
                    <a:pt x="197" y="227"/>
                    <a:pt x="192" y="214"/>
                    <a:pt x="192" y="200"/>
                  </a:cubicBezTo>
                  <a:cubicBezTo>
                    <a:pt x="192" y="186"/>
                    <a:pt x="197" y="173"/>
                    <a:pt x="207" y="163"/>
                  </a:cubicBezTo>
                  <a:cubicBezTo>
                    <a:pt x="190" y="145"/>
                    <a:pt x="190" y="145"/>
                    <a:pt x="190" y="145"/>
                  </a:cubicBezTo>
                  <a:cubicBezTo>
                    <a:pt x="175" y="160"/>
                    <a:pt x="167" y="179"/>
                    <a:pt x="167" y="200"/>
                  </a:cubicBezTo>
                  <a:cubicBezTo>
                    <a:pt x="167" y="220"/>
                    <a:pt x="175" y="239"/>
                    <a:pt x="190" y="254"/>
                  </a:cubicBezTo>
                  <a:lnTo>
                    <a:pt x="207" y="237"/>
                  </a:lnTo>
                  <a:close/>
                  <a:moveTo>
                    <a:pt x="576" y="0"/>
                  </a:moveTo>
                  <a:cubicBezTo>
                    <a:pt x="576" y="576"/>
                    <a:pt x="576" y="576"/>
                    <a:pt x="576" y="576"/>
                  </a:cubicBezTo>
                  <a:cubicBezTo>
                    <a:pt x="390" y="576"/>
                    <a:pt x="390" y="576"/>
                    <a:pt x="390" y="576"/>
                  </a:cubicBezTo>
                  <a:cubicBezTo>
                    <a:pt x="390" y="576"/>
                    <a:pt x="390" y="576"/>
                    <a:pt x="390" y="576"/>
                  </a:cubicBezTo>
                  <a:cubicBezTo>
                    <a:pt x="390" y="576"/>
                    <a:pt x="390" y="576"/>
                    <a:pt x="390" y="576"/>
                  </a:cubicBezTo>
                  <a:cubicBezTo>
                    <a:pt x="390" y="576"/>
                    <a:pt x="390" y="576"/>
                    <a:pt x="390" y="576"/>
                  </a:cubicBezTo>
                  <a:cubicBezTo>
                    <a:pt x="390" y="576"/>
                    <a:pt x="390" y="576"/>
                    <a:pt x="390" y="576"/>
                  </a:cubicBezTo>
                  <a:cubicBezTo>
                    <a:pt x="290" y="476"/>
                    <a:pt x="290" y="476"/>
                    <a:pt x="290" y="476"/>
                  </a:cubicBezTo>
                  <a:cubicBezTo>
                    <a:pt x="191" y="576"/>
                    <a:pt x="191" y="576"/>
                    <a:pt x="191" y="576"/>
                  </a:cubicBezTo>
                  <a:cubicBezTo>
                    <a:pt x="191" y="576"/>
                    <a:pt x="191" y="576"/>
                    <a:pt x="191" y="576"/>
                  </a:cubicBezTo>
                  <a:cubicBezTo>
                    <a:pt x="190" y="576"/>
                    <a:pt x="190" y="576"/>
                    <a:pt x="190" y="576"/>
                  </a:cubicBezTo>
                  <a:cubicBezTo>
                    <a:pt x="190" y="576"/>
                    <a:pt x="190" y="576"/>
                    <a:pt x="190" y="576"/>
                  </a:cubicBezTo>
                  <a:cubicBezTo>
                    <a:pt x="190" y="576"/>
                    <a:pt x="190" y="576"/>
                    <a:pt x="190" y="576"/>
                  </a:cubicBezTo>
                  <a:cubicBezTo>
                    <a:pt x="0" y="576"/>
                    <a:pt x="0" y="576"/>
                    <a:pt x="0" y="576"/>
                  </a:cubicBezTo>
                  <a:cubicBezTo>
                    <a:pt x="0" y="0"/>
                    <a:pt x="0" y="0"/>
                    <a:pt x="0" y="0"/>
                  </a:cubicBezTo>
                  <a:lnTo>
                    <a:pt x="576" y="0"/>
                  </a:lnTo>
                  <a:close/>
                  <a:moveTo>
                    <a:pt x="273" y="459"/>
                  </a:moveTo>
                  <a:cubicBezTo>
                    <a:pt x="239" y="424"/>
                    <a:pt x="239" y="424"/>
                    <a:pt x="239" y="424"/>
                  </a:cubicBezTo>
                  <a:cubicBezTo>
                    <a:pt x="207" y="525"/>
                    <a:pt x="207" y="525"/>
                    <a:pt x="207" y="525"/>
                  </a:cubicBezTo>
                  <a:lnTo>
                    <a:pt x="273" y="459"/>
                  </a:lnTo>
                  <a:close/>
                  <a:moveTo>
                    <a:pt x="290" y="441"/>
                  </a:moveTo>
                  <a:cubicBezTo>
                    <a:pt x="332" y="400"/>
                    <a:pt x="332" y="400"/>
                    <a:pt x="332" y="400"/>
                  </a:cubicBezTo>
                  <a:cubicBezTo>
                    <a:pt x="288" y="268"/>
                    <a:pt x="288" y="268"/>
                    <a:pt x="288" y="268"/>
                  </a:cubicBezTo>
                  <a:cubicBezTo>
                    <a:pt x="247" y="398"/>
                    <a:pt x="247" y="398"/>
                    <a:pt x="247" y="398"/>
                  </a:cubicBezTo>
                  <a:lnTo>
                    <a:pt x="290" y="441"/>
                  </a:lnTo>
                  <a:close/>
                  <a:moveTo>
                    <a:pt x="306" y="200"/>
                  </a:moveTo>
                  <a:cubicBezTo>
                    <a:pt x="306" y="190"/>
                    <a:pt x="298" y="182"/>
                    <a:pt x="288" y="182"/>
                  </a:cubicBezTo>
                  <a:cubicBezTo>
                    <a:pt x="278" y="182"/>
                    <a:pt x="270" y="190"/>
                    <a:pt x="270" y="200"/>
                  </a:cubicBezTo>
                  <a:cubicBezTo>
                    <a:pt x="270" y="210"/>
                    <a:pt x="278" y="218"/>
                    <a:pt x="288" y="218"/>
                  </a:cubicBezTo>
                  <a:cubicBezTo>
                    <a:pt x="298" y="218"/>
                    <a:pt x="306" y="210"/>
                    <a:pt x="306" y="200"/>
                  </a:cubicBezTo>
                  <a:close/>
                  <a:moveTo>
                    <a:pt x="373" y="524"/>
                  </a:moveTo>
                  <a:cubicBezTo>
                    <a:pt x="341" y="426"/>
                    <a:pt x="341" y="426"/>
                    <a:pt x="341" y="426"/>
                  </a:cubicBezTo>
                  <a:cubicBezTo>
                    <a:pt x="308" y="459"/>
                    <a:pt x="308" y="459"/>
                    <a:pt x="308" y="459"/>
                  </a:cubicBezTo>
                  <a:lnTo>
                    <a:pt x="373" y="524"/>
                  </a:lnTo>
                  <a:close/>
                  <a:moveTo>
                    <a:pt x="552" y="24"/>
                  </a:moveTo>
                  <a:cubicBezTo>
                    <a:pt x="25" y="24"/>
                    <a:pt x="25" y="24"/>
                    <a:pt x="25" y="24"/>
                  </a:cubicBezTo>
                  <a:cubicBezTo>
                    <a:pt x="25" y="551"/>
                    <a:pt x="25" y="551"/>
                    <a:pt x="25" y="551"/>
                  </a:cubicBezTo>
                  <a:cubicBezTo>
                    <a:pt x="173" y="551"/>
                    <a:pt x="173" y="551"/>
                    <a:pt x="173" y="551"/>
                  </a:cubicBezTo>
                  <a:cubicBezTo>
                    <a:pt x="272" y="239"/>
                    <a:pt x="272" y="239"/>
                    <a:pt x="272" y="239"/>
                  </a:cubicBezTo>
                  <a:cubicBezTo>
                    <a:pt x="257" y="233"/>
                    <a:pt x="246" y="217"/>
                    <a:pt x="246" y="200"/>
                  </a:cubicBezTo>
                  <a:cubicBezTo>
                    <a:pt x="246" y="176"/>
                    <a:pt x="265" y="157"/>
                    <a:pt x="288" y="157"/>
                  </a:cubicBezTo>
                  <a:cubicBezTo>
                    <a:pt x="312" y="157"/>
                    <a:pt x="331" y="176"/>
                    <a:pt x="331" y="200"/>
                  </a:cubicBezTo>
                  <a:cubicBezTo>
                    <a:pt x="331" y="217"/>
                    <a:pt x="320" y="232"/>
                    <a:pt x="305" y="239"/>
                  </a:cubicBezTo>
                  <a:cubicBezTo>
                    <a:pt x="408" y="551"/>
                    <a:pt x="408" y="551"/>
                    <a:pt x="408" y="551"/>
                  </a:cubicBezTo>
                  <a:cubicBezTo>
                    <a:pt x="552" y="551"/>
                    <a:pt x="552" y="551"/>
                    <a:pt x="552" y="551"/>
                  </a:cubicBezTo>
                  <a:lnTo>
                    <a:pt x="552" y="24"/>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1064" name="Freeform 93">
              <a:extLst>
                <a:ext uri="{FF2B5EF4-FFF2-40B4-BE49-F238E27FC236}">
                  <a16:creationId xmlns:a16="http://schemas.microsoft.com/office/drawing/2014/main" id="{53667115-0F6D-7849-9C0F-26DE5A32F4ED}"/>
                </a:ext>
              </a:extLst>
            </p:cNvPr>
            <p:cNvSpPr>
              <a:spLocks noChangeAspect="1" noEditPoints="1"/>
            </p:cNvSpPr>
            <p:nvPr/>
          </p:nvSpPr>
          <p:spPr bwMode="auto">
            <a:xfrm>
              <a:off x="8442130" y="3082415"/>
              <a:ext cx="219075" cy="220663"/>
            </a:xfrm>
            <a:custGeom>
              <a:avLst/>
              <a:gdLst>
                <a:gd name="T0" fmla="*/ 498 w 576"/>
                <a:gd name="T1" fmla="*/ 78 h 576"/>
                <a:gd name="T2" fmla="*/ 479 w 576"/>
                <a:gd name="T3" fmla="*/ 64 h 576"/>
                <a:gd name="T4" fmla="*/ 463 w 576"/>
                <a:gd name="T5" fmla="*/ 63 h 576"/>
                <a:gd name="T6" fmla="*/ 423 w 576"/>
                <a:gd name="T7" fmla="*/ 125 h 576"/>
                <a:gd name="T8" fmla="*/ 395 w 576"/>
                <a:gd name="T9" fmla="*/ 58 h 576"/>
                <a:gd name="T10" fmla="*/ 366 w 576"/>
                <a:gd name="T11" fmla="*/ 64 h 576"/>
                <a:gd name="T12" fmla="*/ 385 w 576"/>
                <a:gd name="T13" fmla="*/ 187 h 576"/>
                <a:gd name="T14" fmla="*/ 367 w 576"/>
                <a:gd name="T15" fmla="*/ 433 h 576"/>
                <a:gd name="T16" fmla="*/ 415 w 576"/>
                <a:gd name="T17" fmla="*/ 521 h 576"/>
                <a:gd name="T18" fmla="*/ 484 w 576"/>
                <a:gd name="T19" fmla="*/ 288 h 576"/>
                <a:gd name="T20" fmla="*/ 444 w 576"/>
                <a:gd name="T21" fmla="*/ 423 h 576"/>
                <a:gd name="T22" fmla="*/ 389 w 576"/>
                <a:gd name="T23" fmla="*/ 430 h 576"/>
                <a:gd name="T24" fmla="*/ 408 w 576"/>
                <a:gd name="T25" fmla="*/ 427 h 576"/>
                <a:gd name="T26" fmla="*/ 387 w 576"/>
                <a:gd name="T27" fmla="*/ 408 h 576"/>
                <a:gd name="T28" fmla="*/ 400 w 576"/>
                <a:gd name="T29" fmla="*/ 379 h 576"/>
                <a:gd name="T30" fmla="*/ 381 w 576"/>
                <a:gd name="T31" fmla="*/ 356 h 576"/>
                <a:gd name="T32" fmla="*/ 407 w 576"/>
                <a:gd name="T33" fmla="*/ 322 h 576"/>
                <a:gd name="T34" fmla="*/ 377 w 576"/>
                <a:gd name="T35" fmla="*/ 303 h 576"/>
                <a:gd name="T36" fmla="*/ 379 w 576"/>
                <a:gd name="T37" fmla="*/ 267 h 576"/>
                <a:gd name="T38" fmla="*/ 406 w 576"/>
                <a:gd name="T39" fmla="*/ 245 h 576"/>
                <a:gd name="T40" fmla="*/ 420 w 576"/>
                <a:gd name="T41" fmla="*/ 203 h 576"/>
                <a:gd name="T42" fmla="*/ 444 w 576"/>
                <a:gd name="T43" fmla="*/ 423 h 576"/>
                <a:gd name="T44" fmla="*/ 0 w 576"/>
                <a:gd name="T45" fmla="*/ 576 h 576"/>
                <a:gd name="T46" fmla="*/ 576 w 576"/>
                <a:gd name="T47" fmla="*/ 0 h 576"/>
                <a:gd name="T48" fmla="*/ 25 w 576"/>
                <a:gd name="T49" fmla="*/ 551 h 576"/>
                <a:gd name="T50" fmla="*/ 552 w 576"/>
                <a:gd name="T51" fmla="*/ 24 h 576"/>
                <a:gd name="T52" fmla="*/ 25 w 576"/>
                <a:gd name="T53" fmla="*/ 551 h 576"/>
                <a:gd name="T54" fmla="*/ 245 w 576"/>
                <a:gd name="T55" fmla="*/ 211 h 576"/>
                <a:gd name="T56" fmla="*/ 205 w 576"/>
                <a:gd name="T57" fmla="*/ 218 h 576"/>
                <a:gd name="T58" fmla="*/ 241 w 576"/>
                <a:gd name="T59" fmla="*/ 168 h 576"/>
                <a:gd name="T60" fmla="*/ 201 w 576"/>
                <a:gd name="T61" fmla="*/ 164 h 576"/>
                <a:gd name="T62" fmla="*/ 166 w 576"/>
                <a:gd name="T63" fmla="*/ 152 h 576"/>
                <a:gd name="T64" fmla="*/ 81 w 576"/>
                <a:gd name="T65" fmla="*/ 120 h 576"/>
                <a:gd name="T66" fmla="*/ 95 w 576"/>
                <a:gd name="T67" fmla="*/ 162 h 576"/>
                <a:gd name="T68" fmla="*/ 127 w 576"/>
                <a:gd name="T69" fmla="*/ 212 h 576"/>
                <a:gd name="T70" fmla="*/ 67 w 576"/>
                <a:gd name="T71" fmla="*/ 290 h 576"/>
                <a:gd name="T72" fmla="*/ 151 w 576"/>
                <a:gd name="T73" fmla="*/ 432 h 576"/>
                <a:gd name="T74" fmla="*/ 186 w 576"/>
                <a:gd name="T75" fmla="*/ 425 h 576"/>
                <a:gd name="T76" fmla="*/ 194 w 576"/>
                <a:gd name="T77" fmla="*/ 425 h 576"/>
                <a:gd name="T78" fmla="*/ 230 w 576"/>
                <a:gd name="T79" fmla="*/ 432 h 576"/>
                <a:gd name="T80" fmla="*/ 313 w 576"/>
                <a:gd name="T81" fmla="*/ 290 h 576"/>
                <a:gd name="T82" fmla="*/ 223 w 576"/>
                <a:gd name="T83" fmla="*/ 243 h 576"/>
                <a:gd name="T84" fmla="*/ 268 w 576"/>
                <a:gd name="T85" fmla="*/ 252 h 576"/>
                <a:gd name="T86" fmla="*/ 229 w 576"/>
                <a:gd name="T87" fmla="*/ 404 h 576"/>
                <a:gd name="T88" fmla="*/ 190 w 576"/>
                <a:gd name="T89" fmla="*/ 395 h 576"/>
                <a:gd name="T90" fmla="*/ 151 w 576"/>
                <a:gd name="T91" fmla="*/ 404 h 576"/>
                <a:gd name="T92" fmla="*/ 112 w 576"/>
                <a:gd name="T93" fmla="*/ 252 h 576"/>
                <a:gd name="T94" fmla="*/ 157 w 576"/>
                <a:gd name="T95" fmla="*/ 243 h 576"/>
                <a:gd name="T96" fmla="*/ 223 w 576"/>
                <a:gd name="T97" fmla="*/ 24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 h="576">
                  <a:moveTo>
                    <a:pt x="458" y="190"/>
                  </a:moveTo>
                  <a:cubicBezTo>
                    <a:pt x="461" y="126"/>
                    <a:pt x="497" y="79"/>
                    <a:pt x="498" y="78"/>
                  </a:cubicBezTo>
                  <a:cubicBezTo>
                    <a:pt x="488" y="71"/>
                    <a:pt x="488" y="71"/>
                    <a:pt x="488" y="71"/>
                  </a:cubicBezTo>
                  <a:cubicBezTo>
                    <a:pt x="479" y="64"/>
                    <a:pt x="479" y="64"/>
                    <a:pt x="479" y="64"/>
                  </a:cubicBezTo>
                  <a:cubicBezTo>
                    <a:pt x="478" y="65"/>
                    <a:pt x="460" y="88"/>
                    <a:pt x="447" y="124"/>
                  </a:cubicBezTo>
                  <a:cubicBezTo>
                    <a:pt x="454" y="89"/>
                    <a:pt x="463" y="63"/>
                    <a:pt x="463" y="63"/>
                  </a:cubicBezTo>
                  <a:cubicBezTo>
                    <a:pt x="440" y="55"/>
                    <a:pt x="440" y="55"/>
                    <a:pt x="440" y="55"/>
                  </a:cubicBezTo>
                  <a:cubicBezTo>
                    <a:pt x="440" y="57"/>
                    <a:pt x="430" y="86"/>
                    <a:pt x="423" y="125"/>
                  </a:cubicBezTo>
                  <a:cubicBezTo>
                    <a:pt x="421" y="86"/>
                    <a:pt x="418" y="56"/>
                    <a:pt x="418" y="55"/>
                  </a:cubicBezTo>
                  <a:cubicBezTo>
                    <a:pt x="395" y="58"/>
                    <a:pt x="395" y="58"/>
                    <a:pt x="395" y="58"/>
                  </a:cubicBezTo>
                  <a:cubicBezTo>
                    <a:pt x="395" y="58"/>
                    <a:pt x="398" y="95"/>
                    <a:pt x="399" y="139"/>
                  </a:cubicBezTo>
                  <a:cubicBezTo>
                    <a:pt x="386" y="96"/>
                    <a:pt x="367" y="65"/>
                    <a:pt x="366" y="64"/>
                  </a:cubicBezTo>
                  <a:cubicBezTo>
                    <a:pt x="346" y="76"/>
                    <a:pt x="346" y="76"/>
                    <a:pt x="346" y="76"/>
                  </a:cubicBezTo>
                  <a:cubicBezTo>
                    <a:pt x="346" y="77"/>
                    <a:pt x="377" y="127"/>
                    <a:pt x="385" y="187"/>
                  </a:cubicBezTo>
                  <a:cubicBezTo>
                    <a:pt x="366" y="199"/>
                    <a:pt x="354" y="227"/>
                    <a:pt x="354" y="286"/>
                  </a:cubicBezTo>
                  <a:cubicBezTo>
                    <a:pt x="353" y="331"/>
                    <a:pt x="358" y="387"/>
                    <a:pt x="367" y="433"/>
                  </a:cubicBezTo>
                  <a:cubicBezTo>
                    <a:pt x="372" y="459"/>
                    <a:pt x="378" y="477"/>
                    <a:pt x="383" y="490"/>
                  </a:cubicBezTo>
                  <a:cubicBezTo>
                    <a:pt x="395" y="517"/>
                    <a:pt x="406" y="521"/>
                    <a:pt x="415" y="521"/>
                  </a:cubicBezTo>
                  <a:cubicBezTo>
                    <a:pt x="428" y="521"/>
                    <a:pt x="447" y="512"/>
                    <a:pt x="466" y="434"/>
                  </a:cubicBezTo>
                  <a:cubicBezTo>
                    <a:pt x="476" y="389"/>
                    <a:pt x="483" y="333"/>
                    <a:pt x="484" y="288"/>
                  </a:cubicBezTo>
                  <a:cubicBezTo>
                    <a:pt x="485" y="231"/>
                    <a:pt x="475" y="203"/>
                    <a:pt x="458" y="190"/>
                  </a:cubicBezTo>
                  <a:close/>
                  <a:moveTo>
                    <a:pt x="444" y="423"/>
                  </a:moveTo>
                  <a:cubicBezTo>
                    <a:pt x="432" y="477"/>
                    <a:pt x="420" y="494"/>
                    <a:pt x="415" y="497"/>
                  </a:cubicBezTo>
                  <a:cubicBezTo>
                    <a:pt x="411" y="494"/>
                    <a:pt x="399" y="485"/>
                    <a:pt x="389" y="430"/>
                  </a:cubicBezTo>
                  <a:cubicBezTo>
                    <a:pt x="389" y="429"/>
                    <a:pt x="389" y="428"/>
                    <a:pt x="389" y="426"/>
                  </a:cubicBezTo>
                  <a:cubicBezTo>
                    <a:pt x="408" y="427"/>
                    <a:pt x="408" y="427"/>
                    <a:pt x="408" y="427"/>
                  </a:cubicBezTo>
                  <a:cubicBezTo>
                    <a:pt x="408" y="408"/>
                    <a:pt x="408" y="408"/>
                    <a:pt x="408" y="408"/>
                  </a:cubicBezTo>
                  <a:cubicBezTo>
                    <a:pt x="387" y="408"/>
                    <a:pt x="387" y="408"/>
                    <a:pt x="387" y="408"/>
                  </a:cubicBezTo>
                  <a:cubicBezTo>
                    <a:pt x="385" y="397"/>
                    <a:pt x="383" y="390"/>
                    <a:pt x="382" y="378"/>
                  </a:cubicBezTo>
                  <a:cubicBezTo>
                    <a:pt x="400" y="379"/>
                    <a:pt x="400" y="379"/>
                    <a:pt x="400" y="379"/>
                  </a:cubicBezTo>
                  <a:cubicBezTo>
                    <a:pt x="400" y="356"/>
                    <a:pt x="400" y="356"/>
                    <a:pt x="400" y="356"/>
                  </a:cubicBezTo>
                  <a:cubicBezTo>
                    <a:pt x="381" y="356"/>
                    <a:pt x="381" y="356"/>
                    <a:pt x="381" y="356"/>
                  </a:cubicBezTo>
                  <a:cubicBezTo>
                    <a:pt x="380" y="339"/>
                    <a:pt x="378" y="338"/>
                    <a:pt x="378" y="322"/>
                  </a:cubicBezTo>
                  <a:cubicBezTo>
                    <a:pt x="407" y="322"/>
                    <a:pt x="407" y="322"/>
                    <a:pt x="407" y="322"/>
                  </a:cubicBezTo>
                  <a:cubicBezTo>
                    <a:pt x="407" y="304"/>
                    <a:pt x="407" y="304"/>
                    <a:pt x="407" y="304"/>
                  </a:cubicBezTo>
                  <a:cubicBezTo>
                    <a:pt x="377" y="303"/>
                    <a:pt x="377" y="303"/>
                    <a:pt x="377" y="303"/>
                  </a:cubicBezTo>
                  <a:cubicBezTo>
                    <a:pt x="377" y="298"/>
                    <a:pt x="377" y="292"/>
                    <a:pt x="377" y="286"/>
                  </a:cubicBezTo>
                  <a:cubicBezTo>
                    <a:pt x="378" y="274"/>
                    <a:pt x="378" y="276"/>
                    <a:pt x="379" y="267"/>
                  </a:cubicBezTo>
                  <a:cubicBezTo>
                    <a:pt x="406" y="267"/>
                    <a:pt x="406" y="267"/>
                    <a:pt x="406" y="267"/>
                  </a:cubicBezTo>
                  <a:cubicBezTo>
                    <a:pt x="406" y="245"/>
                    <a:pt x="406" y="245"/>
                    <a:pt x="406" y="245"/>
                  </a:cubicBezTo>
                  <a:cubicBezTo>
                    <a:pt x="381" y="244"/>
                    <a:pt x="381" y="244"/>
                    <a:pt x="381" y="244"/>
                  </a:cubicBezTo>
                  <a:cubicBezTo>
                    <a:pt x="387" y="203"/>
                    <a:pt x="404" y="203"/>
                    <a:pt x="420" y="203"/>
                  </a:cubicBezTo>
                  <a:cubicBezTo>
                    <a:pt x="440" y="204"/>
                    <a:pt x="461" y="204"/>
                    <a:pt x="460" y="288"/>
                  </a:cubicBezTo>
                  <a:cubicBezTo>
                    <a:pt x="459" y="329"/>
                    <a:pt x="453" y="381"/>
                    <a:pt x="444" y="423"/>
                  </a:cubicBezTo>
                  <a:close/>
                  <a:moveTo>
                    <a:pt x="0" y="0"/>
                  </a:moveTo>
                  <a:cubicBezTo>
                    <a:pt x="0" y="576"/>
                    <a:pt x="0" y="576"/>
                    <a:pt x="0" y="576"/>
                  </a:cubicBezTo>
                  <a:cubicBezTo>
                    <a:pt x="576" y="576"/>
                    <a:pt x="576" y="576"/>
                    <a:pt x="576" y="576"/>
                  </a:cubicBezTo>
                  <a:cubicBezTo>
                    <a:pt x="576" y="0"/>
                    <a:pt x="576" y="0"/>
                    <a:pt x="576" y="0"/>
                  </a:cubicBezTo>
                  <a:lnTo>
                    <a:pt x="0" y="0"/>
                  </a:lnTo>
                  <a:close/>
                  <a:moveTo>
                    <a:pt x="25" y="551"/>
                  </a:moveTo>
                  <a:cubicBezTo>
                    <a:pt x="25" y="24"/>
                    <a:pt x="25" y="24"/>
                    <a:pt x="25" y="24"/>
                  </a:cubicBezTo>
                  <a:cubicBezTo>
                    <a:pt x="552" y="24"/>
                    <a:pt x="552" y="24"/>
                    <a:pt x="552" y="24"/>
                  </a:cubicBezTo>
                  <a:cubicBezTo>
                    <a:pt x="552" y="551"/>
                    <a:pt x="552" y="551"/>
                    <a:pt x="552" y="551"/>
                  </a:cubicBezTo>
                  <a:lnTo>
                    <a:pt x="25" y="551"/>
                  </a:lnTo>
                  <a:close/>
                  <a:moveTo>
                    <a:pt x="288" y="231"/>
                  </a:moveTo>
                  <a:cubicBezTo>
                    <a:pt x="278" y="222"/>
                    <a:pt x="261" y="211"/>
                    <a:pt x="245" y="211"/>
                  </a:cubicBezTo>
                  <a:cubicBezTo>
                    <a:pt x="235" y="211"/>
                    <a:pt x="226" y="213"/>
                    <a:pt x="217" y="215"/>
                  </a:cubicBezTo>
                  <a:cubicBezTo>
                    <a:pt x="213" y="216"/>
                    <a:pt x="209" y="217"/>
                    <a:pt x="205" y="218"/>
                  </a:cubicBezTo>
                  <a:cubicBezTo>
                    <a:pt x="208" y="205"/>
                    <a:pt x="213" y="193"/>
                    <a:pt x="222" y="183"/>
                  </a:cubicBezTo>
                  <a:cubicBezTo>
                    <a:pt x="231" y="173"/>
                    <a:pt x="241" y="168"/>
                    <a:pt x="241" y="168"/>
                  </a:cubicBezTo>
                  <a:cubicBezTo>
                    <a:pt x="229" y="142"/>
                    <a:pt x="229" y="142"/>
                    <a:pt x="229" y="142"/>
                  </a:cubicBezTo>
                  <a:cubicBezTo>
                    <a:pt x="228" y="143"/>
                    <a:pt x="214" y="149"/>
                    <a:pt x="201" y="164"/>
                  </a:cubicBezTo>
                  <a:cubicBezTo>
                    <a:pt x="195" y="170"/>
                    <a:pt x="189" y="179"/>
                    <a:pt x="184" y="190"/>
                  </a:cubicBezTo>
                  <a:cubicBezTo>
                    <a:pt x="181" y="179"/>
                    <a:pt x="175" y="161"/>
                    <a:pt x="166" y="152"/>
                  </a:cubicBezTo>
                  <a:cubicBezTo>
                    <a:pt x="154" y="140"/>
                    <a:pt x="130" y="134"/>
                    <a:pt x="121" y="132"/>
                  </a:cubicBezTo>
                  <a:cubicBezTo>
                    <a:pt x="81" y="120"/>
                    <a:pt x="81" y="120"/>
                    <a:pt x="81" y="120"/>
                  </a:cubicBezTo>
                  <a:cubicBezTo>
                    <a:pt x="94" y="160"/>
                    <a:pt x="94" y="160"/>
                    <a:pt x="94" y="160"/>
                  </a:cubicBezTo>
                  <a:cubicBezTo>
                    <a:pt x="95" y="161"/>
                    <a:pt x="95" y="161"/>
                    <a:pt x="95" y="162"/>
                  </a:cubicBezTo>
                  <a:cubicBezTo>
                    <a:pt x="98" y="173"/>
                    <a:pt x="104" y="193"/>
                    <a:pt x="114" y="203"/>
                  </a:cubicBezTo>
                  <a:cubicBezTo>
                    <a:pt x="118" y="207"/>
                    <a:pt x="122" y="210"/>
                    <a:pt x="127" y="212"/>
                  </a:cubicBezTo>
                  <a:cubicBezTo>
                    <a:pt x="114" y="215"/>
                    <a:pt x="100" y="224"/>
                    <a:pt x="92" y="231"/>
                  </a:cubicBezTo>
                  <a:cubicBezTo>
                    <a:pt x="81" y="242"/>
                    <a:pt x="67" y="261"/>
                    <a:pt x="67" y="290"/>
                  </a:cubicBezTo>
                  <a:cubicBezTo>
                    <a:pt x="67" y="327"/>
                    <a:pt x="76" y="362"/>
                    <a:pt x="94" y="390"/>
                  </a:cubicBezTo>
                  <a:cubicBezTo>
                    <a:pt x="110" y="416"/>
                    <a:pt x="132" y="432"/>
                    <a:pt x="151" y="432"/>
                  </a:cubicBezTo>
                  <a:cubicBezTo>
                    <a:pt x="152" y="432"/>
                    <a:pt x="152" y="432"/>
                    <a:pt x="152" y="432"/>
                  </a:cubicBezTo>
                  <a:cubicBezTo>
                    <a:pt x="171" y="432"/>
                    <a:pt x="180" y="428"/>
                    <a:pt x="186" y="425"/>
                  </a:cubicBezTo>
                  <a:cubicBezTo>
                    <a:pt x="188" y="425"/>
                    <a:pt x="190" y="424"/>
                    <a:pt x="190" y="424"/>
                  </a:cubicBezTo>
                  <a:cubicBezTo>
                    <a:pt x="191" y="424"/>
                    <a:pt x="192" y="425"/>
                    <a:pt x="194" y="425"/>
                  </a:cubicBezTo>
                  <a:cubicBezTo>
                    <a:pt x="200" y="428"/>
                    <a:pt x="209" y="432"/>
                    <a:pt x="228" y="432"/>
                  </a:cubicBezTo>
                  <a:cubicBezTo>
                    <a:pt x="230" y="432"/>
                    <a:pt x="230" y="432"/>
                    <a:pt x="230" y="432"/>
                  </a:cubicBezTo>
                  <a:cubicBezTo>
                    <a:pt x="249" y="432"/>
                    <a:pt x="270" y="416"/>
                    <a:pt x="286" y="390"/>
                  </a:cubicBezTo>
                  <a:cubicBezTo>
                    <a:pt x="304" y="362"/>
                    <a:pt x="313" y="327"/>
                    <a:pt x="313" y="290"/>
                  </a:cubicBezTo>
                  <a:cubicBezTo>
                    <a:pt x="313" y="261"/>
                    <a:pt x="299" y="242"/>
                    <a:pt x="288" y="231"/>
                  </a:cubicBezTo>
                  <a:close/>
                  <a:moveTo>
                    <a:pt x="223" y="243"/>
                  </a:moveTo>
                  <a:cubicBezTo>
                    <a:pt x="231" y="242"/>
                    <a:pt x="238" y="240"/>
                    <a:pt x="245" y="240"/>
                  </a:cubicBezTo>
                  <a:cubicBezTo>
                    <a:pt x="249" y="240"/>
                    <a:pt x="259" y="243"/>
                    <a:pt x="268" y="252"/>
                  </a:cubicBezTo>
                  <a:cubicBezTo>
                    <a:pt x="276" y="259"/>
                    <a:pt x="285" y="272"/>
                    <a:pt x="285" y="290"/>
                  </a:cubicBezTo>
                  <a:cubicBezTo>
                    <a:pt x="285" y="359"/>
                    <a:pt x="246" y="403"/>
                    <a:pt x="229" y="404"/>
                  </a:cubicBezTo>
                  <a:cubicBezTo>
                    <a:pt x="215" y="404"/>
                    <a:pt x="210" y="401"/>
                    <a:pt x="205" y="399"/>
                  </a:cubicBezTo>
                  <a:cubicBezTo>
                    <a:pt x="201" y="398"/>
                    <a:pt x="197" y="395"/>
                    <a:pt x="190" y="395"/>
                  </a:cubicBezTo>
                  <a:cubicBezTo>
                    <a:pt x="183" y="395"/>
                    <a:pt x="179" y="398"/>
                    <a:pt x="175" y="399"/>
                  </a:cubicBezTo>
                  <a:cubicBezTo>
                    <a:pt x="170" y="401"/>
                    <a:pt x="165" y="404"/>
                    <a:pt x="151" y="404"/>
                  </a:cubicBezTo>
                  <a:cubicBezTo>
                    <a:pt x="134" y="403"/>
                    <a:pt x="95" y="359"/>
                    <a:pt x="95" y="290"/>
                  </a:cubicBezTo>
                  <a:cubicBezTo>
                    <a:pt x="95" y="272"/>
                    <a:pt x="104" y="259"/>
                    <a:pt x="112" y="252"/>
                  </a:cubicBezTo>
                  <a:cubicBezTo>
                    <a:pt x="121" y="243"/>
                    <a:pt x="131" y="240"/>
                    <a:pt x="136" y="240"/>
                  </a:cubicBezTo>
                  <a:cubicBezTo>
                    <a:pt x="142" y="240"/>
                    <a:pt x="149" y="242"/>
                    <a:pt x="157" y="243"/>
                  </a:cubicBezTo>
                  <a:cubicBezTo>
                    <a:pt x="167" y="245"/>
                    <a:pt x="178" y="248"/>
                    <a:pt x="190" y="248"/>
                  </a:cubicBezTo>
                  <a:cubicBezTo>
                    <a:pt x="202" y="248"/>
                    <a:pt x="213" y="245"/>
                    <a:pt x="223" y="243"/>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a:p>
          </p:txBody>
        </p:sp>
      </p:grpSp>
      <p:grpSp>
        <p:nvGrpSpPr>
          <p:cNvPr id="8" name="Group 7">
            <a:extLst>
              <a:ext uri="{FF2B5EF4-FFF2-40B4-BE49-F238E27FC236}">
                <a16:creationId xmlns:a16="http://schemas.microsoft.com/office/drawing/2014/main" id="{A5C2DE62-CAB5-91E0-C010-8DAA24127474}"/>
              </a:ext>
            </a:extLst>
          </p:cNvPr>
          <p:cNvGrpSpPr/>
          <p:nvPr/>
        </p:nvGrpSpPr>
        <p:grpSpPr>
          <a:xfrm>
            <a:off x="7749013" y="126781"/>
            <a:ext cx="4000075" cy="217488"/>
            <a:chOff x="7749013" y="126781"/>
            <a:chExt cx="4000075" cy="217488"/>
          </a:xfrm>
        </p:grpSpPr>
        <p:sp>
          <p:nvSpPr>
            <p:cNvPr id="9" name="Rectangle 8">
              <a:extLst>
                <a:ext uri="{FF2B5EF4-FFF2-40B4-BE49-F238E27FC236}">
                  <a16:creationId xmlns:a16="http://schemas.microsoft.com/office/drawing/2014/main" id="{29E3C3BD-8F6B-B524-1F95-2FC7523CD6CD}"/>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10" name="Rectangle 9">
              <a:extLst>
                <a:ext uri="{FF2B5EF4-FFF2-40B4-BE49-F238E27FC236}">
                  <a16:creationId xmlns:a16="http://schemas.microsoft.com/office/drawing/2014/main" id="{82B21A70-D83F-3F87-1884-DC202CB00737}"/>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11" name="Rectangle 10">
              <a:extLst>
                <a:ext uri="{FF2B5EF4-FFF2-40B4-BE49-F238E27FC236}">
                  <a16:creationId xmlns:a16="http://schemas.microsoft.com/office/drawing/2014/main" id="{645321C6-F739-D1D7-E8DC-D374DBF90C13}"/>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6E85CC05-E772-FD8B-9BAE-8B94B14FD768}"/>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13" name="Rectangle 12">
              <a:extLst>
                <a:ext uri="{FF2B5EF4-FFF2-40B4-BE49-F238E27FC236}">
                  <a16:creationId xmlns:a16="http://schemas.microsoft.com/office/drawing/2014/main" id="{69D6DE08-34D2-32DA-9286-D94E101385B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3714585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61C5CA6-1B6C-6184-0681-697641771681}"/>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24" name="Rectangle 23">
            <a:extLst>
              <a:ext uri="{FF2B5EF4-FFF2-40B4-BE49-F238E27FC236}">
                <a16:creationId xmlns:a16="http://schemas.microsoft.com/office/drawing/2014/main" id="{2333FD52-9E7F-4A45-1B95-B30CD9617A6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8" name="Rectangle 17">
            <a:extLst>
              <a:ext uri="{FF2B5EF4-FFF2-40B4-BE49-F238E27FC236}">
                <a16:creationId xmlns:a16="http://schemas.microsoft.com/office/drawing/2014/main" id="{F1CC46F8-24B5-7657-675B-624F2C792544}"/>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rtlCol="0">
            <a:normAutofit/>
          </a:bodyPr>
          <a:lstStyle/>
          <a:p>
            <a:pPr rtl="0"/>
            <a:r>
              <a:rPr lang="en-gb" noProof="0" dirty="0"/>
              <a:t>United Nations Office for the Coordination of Humanitarian Affairs (OCHA)</a:t>
            </a:r>
            <a:endParaRPr lang="lv-LV" noProof="0" dirty="0"/>
          </a:p>
        </p:txBody>
      </p:sp>
      <p:sp>
        <p:nvSpPr>
          <p:cNvPr id="74" name="Slide Number Placeholder 4">
            <a:extLst>
              <a:ext uri="{FF2B5EF4-FFF2-40B4-BE49-F238E27FC236}">
                <a16:creationId xmlns:a16="http://schemas.microsoft.com/office/drawing/2014/main" id="{E1392534-1265-12F7-A2A4-EE61C97176A7}"/>
              </a:ext>
            </a:extLst>
          </p:cNvPr>
          <p:cNvSpPr>
            <a:spLocks noGrp="1"/>
          </p:cNvSpPr>
          <p:nvPr>
            <p:ph type="sldNum" sz="quarter" idx="11"/>
          </p:nvPr>
        </p:nvSpPr>
        <p:spPr/>
        <p:txBody>
          <a:bodyPr rtlCol="0"/>
          <a:lstStyle/>
          <a:p>
            <a:pPr rtl="0"/>
            <a:fld id="{7870704B-CE94-48CC-AF30-84932A1262A7}" type="slidenum">
              <a:rPr lang="lv-LV" smtClean="0"/>
              <a:pPr/>
              <a:t>11</a:t>
            </a:fld>
            <a:endParaRPr lang="lv-LV" dirty="0"/>
          </a:p>
        </p:txBody>
      </p:sp>
      <p:sp>
        <p:nvSpPr>
          <p:cNvPr id="19" name="Rectangle 18">
            <a:extLst>
              <a:ext uri="{FF2B5EF4-FFF2-40B4-BE49-F238E27FC236}">
                <a16:creationId xmlns:a16="http://schemas.microsoft.com/office/drawing/2014/main" id="{D6B027AC-4A02-6AC3-5BDE-DDB61420CB59}"/>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20" name="Google Shape;2685;p25">
            <a:extLst>
              <a:ext uri="{FF2B5EF4-FFF2-40B4-BE49-F238E27FC236}">
                <a16:creationId xmlns:a16="http://schemas.microsoft.com/office/drawing/2014/main" id="{E685DDDE-2959-B906-98E0-229EB29099EC}"/>
              </a:ext>
            </a:extLst>
          </p:cNvPr>
          <p:cNvSpPr txBox="1"/>
          <p:nvPr/>
        </p:nvSpPr>
        <p:spPr>
          <a:xfrm>
            <a:off x="431174" y="2035275"/>
            <a:ext cx="1918488" cy="1629516"/>
          </a:xfrm>
          <a:prstGeom prst="rect">
            <a:avLst/>
          </a:prstGeom>
          <a:noFill/>
          <a:ln>
            <a:noFill/>
          </a:ln>
        </p:spPr>
        <p:txBody>
          <a:bodyPr spcFirstLastPara="1" wrap="square" lIns="36000" tIns="36000" rIns="36000" bIns="36000" rtlCol="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400" b="1" i="0" u="none" strike="noStrike" kern="1200" cap="none" spc="0" normalizeH="0" dirty="0">
                <a:ln>
                  <a:noFill/>
                </a:ln>
                <a:solidFill>
                  <a:srgbClr val="FFFFFF"/>
                </a:solidFill>
                <a:effectLst/>
                <a:uLnTx/>
                <a:uFillTx/>
                <a:latin typeface="Arial"/>
                <a:ea typeface="Arial"/>
                <a:cs typeface="Arial"/>
                <a:sym typeface="Arial"/>
              </a:rPr>
              <a:t>Established</a:t>
            </a:r>
            <a:r>
              <a:rPr lang="en-gb" sz="1400" b="1" i="0" u="none" strike="noStrike" kern="1200" cap="none" spc="0" normalizeH="0" dirty="0">
                <a:ln>
                  <a:noFill/>
                </a:ln>
                <a:solidFill>
                  <a:srgbClr val="FFFFFF"/>
                </a:solidFill>
                <a:effectLst/>
                <a:uLnTx/>
                <a:uFillTx/>
                <a:latin typeface="Arial"/>
                <a:ea typeface="Arial"/>
                <a:cs typeface="Arial"/>
                <a:sym typeface="Arial"/>
              </a:rPr>
              <a:t>: </a:t>
            </a:r>
            <a:r>
              <a:rPr lang="en-gb" sz="1400" b="0" i="0" u="none" strike="noStrike" kern="1200" cap="none" spc="0" normalizeH="0" dirty="0">
                <a:ln>
                  <a:noFill/>
                </a:ln>
                <a:solidFill>
                  <a:srgbClr val="FFFFFF"/>
                </a:solidFill>
                <a:effectLst/>
                <a:uLnTx/>
                <a:uFillTx/>
                <a:latin typeface="Arial"/>
                <a:ea typeface="Arial"/>
                <a:cs typeface="Arial"/>
                <a:sym typeface="Arial"/>
              </a:rPr>
              <a:t>1991</a:t>
            </a: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endParaRPr kumimoji="0" lang="lv-LV" sz="1400" b="0" i="0" u="none" strike="noStrike" kern="1200" cap="none" spc="0" normalizeH="0" baseline="0" dirty="0">
              <a:ln>
                <a:noFill/>
              </a:ln>
              <a:solidFill>
                <a:srgbClr val="FFFFFF"/>
              </a:solidFill>
              <a:effectLst/>
              <a:uLnTx/>
              <a:uFillTx/>
              <a:latin typeface="Arial"/>
              <a:ea typeface="Arial"/>
              <a:cs typeface="Arial"/>
              <a:sym typeface="Arial"/>
            </a:endParaRPr>
          </a:p>
        </p:txBody>
      </p:sp>
      <p:sp>
        <p:nvSpPr>
          <p:cNvPr id="21" name="Freeform 50">
            <a:extLst>
              <a:ext uri="{FF2B5EF4-FFF2-40B4-BE49-F238E27FC236}">
                <a16:creationId xmlns:a16="http://schemas.microsoft.com/office/drawing/2014/main" id="{03D51571-6712-D2E6-8FC2-C47417DD1A70}"/>
              </a:ext>
            </a:extLst>
          </p:cNvPr>
          <p:cNvSpPr>
            <a:spLocks noChangeAspect="1"/>
          </p:cNvSpPr>
          <p:nvPr/>
        </p:nvSpPr>
        <p:spPr bwMode="auto">
          <a:xfrm>
            <a:off x="448735" y="42032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lv-LV" sz="983" dirty="0"/>
          </a:p>
        </p:txBody>
      </p:sp>
      <p:sp>
        <p:nvSpPr>
          <p:cNvPr id="22" name="Google Shape;2685;p25">
            <a:extLst>
              <a:ext uri="{FF2B5EF4-FFF2-40B4-BE49-F238E27FC236}">
                <a16:creationId xmlns:a16="http://schemas.microsoft.com/office/drawing/2014/main" id="{82CD515E-754A-19A4-C698-4C520AD70969}"/>
              </a:ext>
            </a:extLst>
          </p:cNvPr>
          <p:cNvSpPr txBox="1"/>
          <p:nvPr/>
        </p:nvSpPr>
        <p:spPr>
          <a:xfrm>
            <a:off x="874395" y="4261771"/>
            <a:ext cx="1624965" cy="166199"/>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200" b="0" i="0" u="none" strike="noStrike" kern="1200" cap="none" spc="0" normalizeH="0">
                <a:ln>
                  <a:noFill/>
                </a:ln>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OCHA website</a:t>
            </a:r>
            <a:endParaRPr kumimoji="0" lang="lv-LV" sz="1200" b="0" i="0" u="none" strike="noStrike" kern="1200" cap="none" spc="0" normalizeH="0" baseline="0" dirty="0">
              <a:ln>
                <a:noFill/>
              </a:ln>
              <a:effectLst/>
              <a:uLnTx/>
              <a:uFillTx/>
              <a:latin typeface="Arial"/>
              <a:ea typeface="Arial"/>
              <a:cs typeface="Arial"/>
              <a:sym typeface="Arial"/>
            </a:endParaRPr>
          </a:p>
        </p:txBody>
      </p:sp>
      <p:pic>
        <p:nvPicPr>
          <p:cNvPr id="6" name="Picture 5" descr="A logo of a united nations organization&#10;&#10;Description automatically generated">
            <a:extLst>
              <a:ext uri="{FF2B5EF4-FFF2-40B4-BE49-F238E27FC236}">
                <a16:creationId xmlns:a16="http://schemas.microsoft.com/office/drawing/2014/main" id="{A7346160-27C1-9078-312E-1ACFA7D8472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59986" y="147884"/>
            <a:ext cx="1434340" cy="1523508"/>
          </a:xfrm>
          <a:prstGeom prst="rect">
            <a:avLst/>
          </a:prstGeom>
        </p:spPr>
      </p:pic>
      <p:sp>
        <p:nvSpPr>
          <p:cNvPr id="37" name="TextBox 36">
            <a:extLst>
              <a:ext uri="{FF2B5EF4-FFF2-40B4-BE49-F238E27FC236}">
                <a16:creationId xmlns:a16="http://schemas.microsoft.com/office/drawing/2014/main" id="{0D2AD37C-93FB-2098-5D07-56849527F1F0}"/>
              </a:ext>
            </a:extLst>
          </p:cNvPr>
          <p:cNvSpPr txBox="1"/>
          <p:nvPr/>
        </p:nvSpPr>
        <p:spPr>
          <a:xfrm>
            <a:off x="3102014" y="2251275"/>
            <a:ext cx="2814599" cy="3920925"/>
          </a:xfrm>
          <a:prstGeom prst="rect">
            <a:avLst/>
          </a:prstGeom>
          <a:solidFill>
            <a:schemeClr val="bg1">
              <a:lumMod val="95000"/>
            </a:schemeClr>
          </a:solidFill>
        </p:spPr>
        <p:txBody>
          <a:bodyPr wrap="square" lIns="360000" tIns="72000" rIns="72000" bIns="72000" rtlCol="0">
            <a:noAutofit/>
          </a:bodyPr>
          <a:lstStyle/>
          <a:p>
            <a:pPr marL="0" indent="0" rtl="0">
              <a:buNone/>
              <a:defRPr/>
            </a:pPr>
            <a:r>
              <a:rPr lang="en-gb" sz="1400" dirty="0"/>
              <a:t>Objective: to strengthen international cooperation and preparedness to respond to complex emergencies and natural disasters.</a:t>
            </a:r>
            <a:endParaRPr lang="lv-LV" altLang="lv-LV" sz="1400" dirty="0">
              <a:cs typeface="Arial"/>
            </a:endParaRPr>
          </a:p>
          <a:p>
            <a:pPr marL="0" indent="0" rtl="0">
              <a:buNone/>
              <a:defRPr/>
            </a:pPr>
            <a:endParaRPr lang="lv-LV" altLang="lv-LV" sz="1400" dirty="0">
              <a:cs typeface="Arial"/>
            </a:endParaRPr>
          </a:p>
          <a:p>
            <a:pPr marL="0" indent="0" rtl="0">
              <a:buNone/>
              <a:defRPr/>
            </a:pPr>
            <a:r>
              <a:rPr lang="en-gb" sz="1400" dirty="0">
                <a:cs typeface="Arial"/>
              </a:rPr>
              <a:t>It is responsible for </a:t>
            </a:r>
            <a:r>
              <a:rPr lang="en-US" sz="1400" dirty="0">
                <a:cs typeface="Arial"/>
              </a:rPr>
              <a:t>conducting effective humanitarian aid mobilizations in emergency situations</a:t>
            </a:r>
            <a:r>
              <a:rPr lang="en-gb" sz="1400" dirty="0">
                <a:cs typeface="Arial"/>
              </a:rPr>
              <a:t>.</a:t>
            </a:r>
            <a:endParaRPr lang="lv-LV" altLang="lv-LV" sz="1400" b="1" i="1" dirty="0">
              <a:cs typeface="Times New Roman" panose="02020603050405020304" pitchFamily="18" charset="0"/>
            </a:endParaRPr>
          </a:p>
        </p:txBody>
      </p:sp>
      <p:sp>
        <p:nvSpPr>
          <p:cNvPr id="39" name="Google Shape;118;p22">
            <a:extLst>
              <a:ext uri="{FF2B5EF4-FFF2-40B4-BE49-F238E27FC236}">
                <a16:creationId xmlns:a16="http://schemas.microsoft.com/office/drawing/2014/main" id="{BC2CAA07-6515-60B9-DF8E-191A159F2DD0}"/>
              </a:ext>
            </a:extLst>
          </p:cNvPr>
          <p:cNvSpPr txBox="1"/>
          <p:nvPr/>
        </p:nvSpPr>
        <p:spPr>
          <a:xfrm>
            <a:off x="3102014" y="1819275"/>
            <a:ext cx="2814599"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lv-LV" sz="1400" b="1" dirty="0" err="1">
                <a:solidFill>
                  <a:schemeClr val="lt1"/>
                </a:solidFill>
              </a:rPr>
              <a:t>Objective</a:t>
            </a:r>
            <a:endParaRPr lang="lv-LV" sz="1400" b="1" dirty="0">
              <a:solidFill>
                <a:schemeClr val="lt1"/>
              </a:solidFill>
            </a:endParaRPr>
          </a:p>
        </p:txBody>
      </p:sp>
      <p:sp>
        <p:nvSpPr>
          <p:cNvPr id="41" name="Google Shape;118;p22">
            <a:extLst>
              <a:ext uri="{FF2B5EF4-FFF2-40B4-BE49-F238E27FC236}">
                <a16:creationId xmlns:a16="http://schemas.microsoft.com/office/drawing/2014/main" id="{97CC5534-27BD-05C9-DB73-C3783B82C648}"/>
              </a:ext>
            </a:extLst>
          </p:cNvPr>
          <p:cNvSpPr txBox="1"/>
          <p:nvPr/>
        </p:nvSpPr>
        <p:spPr>
          <a:xfrm>
            <a:off x="5484613"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dirty="0">
              <a:solidFill>
                <a:schemeClr val="lt1"/>
              </a:solidFill>
            </a:endParaRPr>
          </a:p>
        </p:txBody>
      </p:sp>
      <p:sp>
        <p:nvSpPr>
          <p:cNvPr id="42" name="Google Shape;118;p22">
            <a:extLst>
              <a:ext uri="{FF2B5EF4-FFF2-40B4-BE49-F238E27FC236}">
                <a16:creationId xmlns:a16="http://schemas.microsoft.com/office/drawing/2014/main" id="{8DBD3EAC-EFF9-6392-8AF5-A951BC9011A0}"/>
              </a:ext>
            </a:extLst>
          </p:cNvPr>
          <p:cNvSpPr txBox="1"/>
          <p:nvPr/>
        </p:nvSpPr>
        <p:spPr>
          <a:xfrm>
            <a:off x="5412612"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dirty="0">
              <a:solidFill>
                <a:schemeClr val="lt1"/>
              </a:solidFill>
            </a:endParaRPr>
          </a:p>
        </p:txBody>
      </p:sp>
      <p:sp>
        <p:nvSpPr>
          <p:cNvPr id="43" name="Google Shape;118;p22">
            <a:extLst>
              <a:ext uri="{FF2B5EF4-FFF2-40B4-BE49-F238E27FC236}">
                <a16:creationId xmlns:a16="http://schemas.microsoft.com/office/drawing/2014/main" id="{C632D8C5-3682-073D-086B-497B2303D5AE}"/>
              </a:ext>
            </a:extLst>
          </p:cNvPr>
          <p:cNvSpPr txBox="1"/>
          <p:nvPr/>
        </p:nvSpPr>
        <p:spPr>
          <a:xfrm>
            <a:off x="6275388" y="1819275"/>
            <a:ext cx="5473699"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en-gb" sz="1400" b="1">
                <a:solidFill>
                  <a:schemeClr val="lt1"/>
                </a:solidFill>
              </a:rPr>
              <a:t>Mission</a:t>
            </a:r>
          </a:p>
        </p:txBody>
      </p:sp>
      <p:sp>
        <p:nvSpPr>
          <p:cNvPr id="44" name="TextBox 43">
            <a:extLst>
              <a:ext uri="{FF2B5EF4-FFF2-40B4-BE49-F238E27FC236}">
                <a16:creationId xmlns:a16="http://schemas.microsoft.com/office/drawing/2014/main" id="{EC25D10E-A3E5-E9D0-19E5-A8ADF9145409}"/>
              </a:ext>
            </a:extLst>
          </p:cNvPr>
          <p:cNvSpPr txBox="1"/>
          <p:nvPr/>
        </p:nvSpPr>
        <p:spPr>
          <a:xfrm>
            <a:off x="6275388" y="2251275"/>
            <a:ext cx="5473699" cy="3920925"/>
          </a:xfrm>
          <a:prstGeom prst="rect">
            <a:avLst/>
          </a:prstGeom>
          <a:solidFill>
            <a:schemeClr val="bg1">
              <a:lumMod val="95000"/>
            </a:schemeClr>
          </a:solidFill>
        </p:spPr>
        <p:txBody>
          <a:bodyPr wrap="square" lIns="72000" tIns="72000" rIns="72000" bIns="72000" rtlCol="0">
            <a:noAutofit/>
          </a:bodyPr>
          <a:lstStyle/>
          <a:p>
            <a:pPr rtl="0">
              <a:spcAft>
                <a:spcPts val="300"/>
              </a:spcAft>
            </a:pPr>
            <a:endParaRPr lang="lv-LV" sz="1400" dirty="0">
              <a:cs typeface="Arial"/>
            </a:endParaRPr>
          </a:p>
        </p:txBody>
      </p:sp>
      <p:sp>
        <p:nvSpPr>
          <p:cNvPr id="45" name="Google Shape;118;p22">
            <a:extLst>
              <a:ext uri="{FF2B5EF4-FFF2-40B4-BE49-F238E27FC236}">
                <a16:creationId xmlns:a16="http://schemas.microsoft.com/office/drawing/2014/main" id="{35975EAE-C1B4-B9A8-F650-2529A42D061C}"/>
              </a:ext>
            </a:extLst>
          </p:cNvPr>
          <p:cNvSpPr txBox="1"/>
          <p:nvPr/>
        </p:nvSpPr>
        <p:spPr>
          <a:xfrm>
            <a:off x="11317087"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dirty="0">
              <a:solidFill>
                <a:schemeClr val="lt1"/>
              </a:solidFill>
            </a:endParaRPr>
          </a:p>
        </p:txBody>
      </p:sp>
      <p:sp>
        <p:nvSpPr>
          <p:cNvPr id="46" name="Google Shape;118;p22">
            <a:extLst>
              <a:ext uri="{FF2B5EF4-FFF2-40B4-BE49-F238E27FC236}">
                <a16:creationId xmlns:a16="http://schemas.microsoft.com/office/drawing/2014/main" id="{BE29E193-4DB8-97C4-ADEB-F0275FE600E1}"/>
              </a:ext>
            </a:extLst>
          </p:cNvPr>
          <p:cNvSpPr txBox="1"/>
          <p:nvPr/>
        </p:nvSpPr>
        <p:spPr>
          <a:xfrm>
            <a:off x="11245086"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dirty="0">
              <a:solidFill>
                <a:schemeClr val="lt1"/>
              </a:solidFill>
            </a:endParaRPr>
          </a:p>
        </p:txBody>
      </p:sp>
      <p:sp>
        <p:nvSpPr>
          <p:cNvPr id="47" name="Rectangle 46">
            <a:extLst>
              <a:ext uri="{FF2B5EF4-FFF2-40B4-BE49-F238E27FC236}">
                <a16:creationId xmlns:a16="http://schemas.microsoft.com/office/drawing/2014/main" id="{C841D039-0D1D-5FEB-7029-D7ED93DF1A01}"/>
              </a:ext>
            </a:extLst>
          </p:cNvPr>
          <p:cNvSpPr/>
          <p:nvPr/>
        </p:nvSpPr>
        <p:spPr>
          <a:xfrm>
            <a:off x="6423949" y="2425017"/>
            <a:ext cx="586452" cy="954107"/>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400" b="1"/>
              <a:t>1</a:t>
            </a:r>
          </a:p>
        </p:txBody>
      </p:sp>
      <p:sp>
        <p:nvSpPr>
          <p:cNvPr id="48" name="Rectangle 47">
            <a:extLst>
              <a:ext uri="{FF2B5EF4-FFF2-40B4-BE49-F238E27FC236}">
                <a16:creationId xmlns:a16="http://schemas.microsoft.com/office/drawing/2014/main" id="{B9E27C54-E127-3B2B-B36A-DF618DABFD4A}"/>
              </a:ext>
            </a:extLst>
          </p:cNvPr>
          <p:cNvSpPr/>
          <p:nvPr/>
        </p:nvSpPr>
        <p:spPr>
          <a:xfrm>
            <a:off x="6423949" y="3551484"/>
            <a:ext cx="586452" cy="70075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400" b="1"/>
              <a:t>2</a:t>
            </a:r>
          </a:p>
        </p:txBody>
      </p:sp>
      <p:sp>
        <p:nvSpPr>
          <p:cNvPr id="49" name="Rectangle 48">
            <a:extLst>
              <a:ext uri="{FF2B5EF4-FFF2-40B4-BE49-F238E27FC236}">
                <a16:creationId xmlns:a16="http://schemas.microsoft.com/office/drawing/2014/main" id="{3214A0EB-B393-5DDB-801E-50C47D9D0786}"/>
              </a:ext>
            </a:extLst>
          </p:cNvPr>
          <p:cNvSpPr/>
          <p:nvPr/>
        </p:nvSpPr>
        <p:spPr>
          <a:xfrm>
            <a:off x="6423949" y="4424595"/>
            <a:ext cx="586452" cy="70075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400" b="1"/>
              <a:t>3</a:t>
            </a:r>
          </a:p>
        </p:txBody>
      </p:sp>
      <p:sp>
        <p:nvSpPr>
          <p:cNvPr id="50" name="Rectangle 49">
            <a:extLst>
              <a:ext uri="{FF2B5EF4-FFF2-40B4-BE49-F238E27FC236}">
                <a16:creationId xmlns:a16="http://schemas.microsoft.com/office/drawing/2014/main" id="{0A4512FC-151A-745A-84F1-75CB9C8E5F4C}"/>
              </a:ext>
            </a:extLst>
          </p:cNvPr>
          <p:cNvSpPr/>
          <p:nvPr/>
        </p:nvSpPr>
        <p:spPr>
          <a:xfrm>
            <a:off x="6423949" y="5297706"/>
            <a:ext cx="586452" cy="70075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400" b="1"/>
              <a:t>4</a:t>
            </a:r>
          </a:p>
        </p:txBody>
      </p:sp>
      <p:sp>
        <p:nvSpPr>
          <p:cNvPr id="56" name="TextBox 55">
            <a:extLst>
              <a:ext uri="{FF2B5EF4-FFF2-40B4-BE49-F238E27FC236}">
                <a16:creationId xmlns:a16="http://schemas.microsoft.com/office/drawing/2014/main" id="{5783B4D8-6DA5-F9F6-ACC7-95302FD3DD87}"/>
              </a:ext>
            </a:extLst>
          </p:cNvPr>
          <p:cNvSpPr txBox="1"/>
          <p:nvPr/>
        </p:nvSpPr>
        <p:spPr>
          <a:xfrm>
            <a:off x="7124698" y="2425017"/>
            <a:ext cx="4624389" cy="954107"/>
          </a:xfrm>
          <a:prstGeom prst="rect">
            <a:avLst/>
          </a:prstGeom>
          <a:noFill/>
        </p:spPr>
        <p:txBody>
          <a:bodyPr wrap="square" rtlCol="0">
            <a:spAutoFit/>
          </a:bodyPr>
          <a:lstStyle/>
          <a:p>
            <a:pPr rtl="0">
              <a:defRPr/>
            </a:pPr>
            <a:r>
              <a:rPr lang="lv-LV" sz="1400" dirty="0">
                <a:cs typeface="Arial"/>
              </a:rPr>
              <a:t>M</a:t>
            </a:r>
            <a:r>
              <a:rPr lang="en-US" sz="1400" dirty="0" err="1">
                <a:cs typeface="Arial"/>
              </a:rPr>
              <a:t>obilise</a:t>
            </a:r>
            <a:r>
              <a:rPr lang="en-US" sz="1400" dirty="0">
                <a:cs typeface="Arial"/>
              </a:rPr>
              <a:t> and coordinate effective and principled humanitarian action in partnership with national and international actors to alleviate human suffering in emergencies</a:t>
            </a:r>
            <a:endParaRPr lang="en-gb" sz="1400" b="0" dirty="0">
              <a:solidFill>
                <a:schemeClr val="tx1"/>
              </a:solidFill>
              <a:cs typeface="Arial"/>
            </a:endParaRPr>
          </a:p>
        </p:txBody>
      </p:sp>
      <p:sp>
        <p:nvSpPr>
          <p:cNvPr id="57" name="TextBox 56">
            <a:extLst>
              <a:ext uri="{FF2B5EF4-FFF2-40B4-BE49-F238E27FC236}">
                <a16:creationId xmlns:a16="http://schemas.microsoft.com/office/drawing/2014/main" id="{874E3503-4775-80A9-E143-B71361A46482}"/>
              </a:ext>
            </a:extLst>
          </p:cNvPr>
          <p:cNvSpPr txBox="1"/>
          <p:nvPr/>
        </p:nvSpPr>
        <p:spPr>
          <a:xfrm>
            <a:off x="7158962" y="3744993"/>
            <a:ext cx="4624389" cy="307777"/>
          </a:xfrm>
          <a:prstGeom prst="rect">
            <a:avLst/>
          </a:prstGeom>
          <a:noFill/>
        </p:spPr>
        <p:txBody>
          <a:bodyPr wrap="square" rtlCol="0">
            <a:spAutoFit/>
          </a:bodyPr>
          <a:lstStyle/>
          <a:p>
            <a:pPr rtl="0">
              <a:defRPr/>
            </a:pPr>
            <a:r>
              <a:rPr lang="lv-LV" sz="1400" dirty="0">
                <a:cs typeface="Arial"/>
              </a:rPr>
              <a:t>A</a:t>
            </a:r>
            <a:r>
              <a:rPr lang="en-US" sz="1400" b="0" dirty="0" err="1">
                <a:solidFill>
                  <a:schemeClr val="tx1"/>
                </a:solidFill>
                <a:cs typeface="Arial"/>
              </a:rPr>
              <a:t>dvocate</a:t>
            </a:r>
            <a:r>
              <a:rPr lang="en-US" sz="1400" b="0" dirty="0">
                <a:solidFill>
                  <a:schemeClr val="tx1"/>
                </a:solidFill>
                <a:cs typeface="Arial"/>
              </a:rPr>
              <a:t> for the rights of people in need</a:t>
            </a:r>
            <a:endParaRPr lang="en-gb" sz="1400" dirty="0">
              <a:cs typeface="Arial"/>
            </a:endParaRPr>
          </a:p>
        </p:txBody>
      </p:sp>
      <p:sp>
        <p:nvSpPr>
          <p:cNvPr id="58" name="TextBox 57">
            <a:extLst>
              <a:ext uri="{FF2B5EF4-FFF2-40B4-BE49-F238E27FC236}">
                <a16:creationId xmlns:a16="http://schemas.microsoft.com/office/drawing/2014/main" id="{B257C92C-60FA-2E52-CA12-6CBF07B0EF23}"/>
              </a:ext>
            </a:extLst>
          </p:cNvPr>
          <p:cNvSpPr txBox="1"/>
          <p:nvPr/>
        </p:nvSpPr>
        <p:spPr>
          <a:xfrm>
            <a:off x="7124698" y="4621082"/>
            <a:ext cx="4624389" cy="307777"/>
          </a:xfrm>
          <a:prstGeom prst="rect">
            <a:avLst/>
          </a:prstGeom>
          <a:noFill/>
        </p:spPr>
        <p:txBody>
          <a:bodyPr wrap="square" rtlCol="0">
            <a:spAutoFit/>
          </a:bodyPr>
          <a:lstStyle/>
          <a:p>
            <a:pPr rtl="0">
              <a:defRPr/>
            </a:pPr>
            <a:r>
              <a:rPr lang="lv-LV" sz="1400" dirty="0">
                <a:cs typeface="Arial"/>
              </a:rPr>
              <a:t>P</a:t>
            </a:r>
            <a:r>
              <a:rPr lang="en-GB" sz="1400" b="0" dirty="0" err="1">
                <a:solidFill>
                  <a:schemeClr val="tx1"/>
                </a:solidFill>
                <a:cs typeface="Arial"/>
              </a:rPr>
              <a:t>romote</a:t>
            </a:r>
            <a:r>
              <a:rPr lang="en-GB" sz="1400" b="0" dirty="0">
                <a:solidFill>
                  <a:schemeClr val="tx1"/>
                </a:solidFill>
                <a:cs typeface="Arial"/>
              </a:rPr>
              <a:t> preparedness and prevention</a:t>
            </a:r>
            <a:endParaRPr lang="en-gb" sz="1400" b="0" dirty="0">
              <a:solidFill>
                <a:schemeClr val="tx1"/>
              </a:solidFill>
              <a:cs typeface="Arial"/>
            </a:endParaRPr>
          </a:p>
        </p:txBody>
      </p:sp>
      <p:sp>
        <p:nvSpPr>
          <p:cNvPr id="59" name="TextBox 58">
            <a:extLst>
              <a:ext uri="{FF2B5EF4-FFF2-40B4-BE49-F238E27FC236}">
                <a16:creationId xmlns:a16="http://schemas.microsoft.com/office/drawing/2014/main" id="{11F2E2DB-12D8-26FC-69D2-4BD52C1E0601}"/>
              </a:ext>
            </a:extLst>
          </p:cNvPr>
          <p:cNvSpPr txBox="1"/>
          <p:nvPr/>
        </p:nvSpPr>
        <p:spPr>
          <a:xfrm>
            <a:off x="7124698" y="5494193"/>
            <a:ext cx="4624389" cy="307777"/>
          </a:xfrm>
          <a:prstGeom prst="rect">
            <a:avLst/>
          </a:prstGeom>
          <a:noFill/>
        </p:spPr>
        <p:txBody>
          <a:bodyPr wrap="square" rtlCol="0">
            <a:spAutoFit/>
          </a:bodyPr>
          <a:lstStyle/>
          <a:p>
            <a:pPr rtl="0">
              <a:defRPr/>
            </a:pPr>
            <a:r>
              <a:rPr lang="lv-LV" sz="1400" dirty="0">
                <a:cs typeface="Arial"/>
              </a:rPr>
              <a:t>F</a:t>
            </a:r>
            <a:r>
              <a:rPr lang="en-GB" sz="1400" b="0" dirty="0" err="1">
                <a:solidFill>
                  <a:schemeClr val="tx1"/>
                </a:solidFill>
                <a:cs typeface="Arial"/>
              </a:rPr>
              <a:t>acilitate</a:t>
            </a:r>
            <a:r>
              <a:rPr lang="en-GB" sz="1400" b="0" dirty="0">
                <a:solidFill>
                  <a:schemeClr val="tx1"/>
                </a:solidFill>
                <a:cs typeface="Arial"/>
              </a:rPr>
              <a:t> sustainable solutions</a:t>
            </a:r>
            <a:endParaRPr lang="en-gb" sz="1400" b="0" dirty="0">
              <a:solidFill>
                <a:schemeClr val="tx1"/>
              </a:solidFill>
              <a:cs typeface="Arial"/>
            </a:endParaRPr>
          </a:p>
        </p:txBody>
      </p:sp>
      <p:cxnSp>
        <p:nvCxnSpPr>
          <p:cNvPr id="12" name="Straight Connector 11">
            <a:extLst>
              <a:ext uri="{FF2B5EF4-FFF2-40B4-BE49-F238E27FC236}">
                <a16:creationId xmlns:a16="http://schemas.microsoft.com/office/drawing/2014/main" id="{D631AB91-8567-F898-AB31-B212A7583741}"/>
              </a:ext>
            </a:extLst>
          </p:cNvPr>
          <p:cNvCxnSpPr/>
          <p:nvPr/>
        </p:nvCxnSpPr>
        <p:spPr>
          <a:xfrm>
            <a:off x="7158962" y="3465304"/>
            <a:ext cx="444688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22255C8D-FE60-EAFC-5429-BBDC61F6186D}"/>
              </a:ext>
            </a:extLst>
          </p:cNvPr>
          <p:cNvCxnSpPr/>
          <p:nvPr/>
        </p:nvCxnSpPr>
        <p:spPr>
          <a:xfrm>
            <a:off x="7158962" y="4338415"/>
            <a:ext cx="444688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4" name="Straight Connector 13">
            <a:extLst>
              <a:ext uri="{FF2B5EF4-FFF2-40B4-BE49-F238E27FC236}">
                <a16:creationId xmlns:a16="http://schemas.microsoft.com/office/drawing/2014/main" id="{11FA48D6-7578-2C34-1F3E-18E944AA57C2}"/>
              </a:ext>
            </a:extLst>
          </p:cNvPr>
          <p:cNvCxnSpPr/>
          <p:nvPr/>
        </p:nvCxnSpPr>
        <p:spPr>
          <a:xfrm>
            <a:off x="7158962" y="5211526"/>
            <a:ext cx="444688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6" name="Google Shape;1426;p90">
            <a:extLst>
              <a:ext uri="{FF2B5EF4-FFF2-40B4-BE49-F238E27FC236}">
                <a16:creationId xmlns:a16="http://schemas.microsoft.com/office/drawing/2014/main" id="{7D323CE5-B321-7045-71B5-A4A434058AB3}"/>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dirty="0">
              <a:solidFill>
                <a:schemeClr val="accent1"/>
              </a:solidFill>
              <a:latin typeface="Arial"/>
              <a:ea typeface="Arial"/>
              <a:cs typeface="Arial"/>
              <a:sym typeface="Arial"/>
            </a:endParaRPr>
          </a:p>
        </p:txBody>
      </p:sp>
      <p:sp>
        <p:nvSpPr>
          <p:cNvPr id="17" name="Google Shape;811;p80">
            <a:extLst>
              <a:ext uri="{FF2B5EF4-FFF2-40B4-BE49-F238E27FC236}">
                <a16:creationId xmlns:a16="http://schemas.microsoft.com/office/drawing/2014/main" id="{5D3AD1EB-295B-45FF-BB82-686FA3D8DB31}"/>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dirty="0">
              <a:solidFill>
                <a:schemeClr val="accent1"/>
              </a:solidFill>
              <a:latin typeface="Arial"/>
              <a:ea typeface="Arial"/>
              <a:cs typeface="Arial"/>
              <a:sym typeface="Arial"/>
            </a:endParaRPr>
          </a:p>
        </p:txBody>
      </p:sp>
      <p:sp>
        <p:nvSpPr>
          <p:cNvPr id="11" name="Rectangle 10">
            <a:extLst>
              <a:ext uri="{FF2B5EF4-FFF2-40B4-BE49-F238E27FC236}">
                <a16:creationId xmlns:a16="http://schemas.microsoft.com/office/drawing/2014/main" id="{14E4F942-BB96-6A43-3122-CE59E6B1E4D0}"/>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25" name="Freeform 68">
            <a:extLst>
              <a:ext uri="{FF2B5EF4-FFF2-40B4-BE49-F238E27FC236}">
                <a16:creationId xmlns:a16="http://schemas.microsoft.com/office/drawing/2014/main" id="{658D1C3F-B5E5-380E-D3CD-391D10991C0B}"/>
              </a:ext>
            </a:extLst>
          </p:cNvPr>
          <p:cNvSpPr>
            <a:spLocks noChangeAspect="1" noEditPoints="1"/>
          </p:cNvSpPr>
          <p:nvPr/>
        </p:nvSpPr>
        <p:spPr bwMode="auto">
          <a:xfrm>
            <a:off x="3139611"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26" name="Freeform 68">
            <a:extLst>
              <a:ext uri="{FF2B5EF4-FFF2-40B4-BE49-F238E27FC236}">
                <a16:creationId xmlns:a16="http://schemas.microsoft.com/office/drawing/2014/main" id="{746C2439-84F7-A841-CC24-CCC56C9AB0D0}"/>
              </a:ext>
            </a:extLst>
          </p:cNvPr>
          <p:cNvSpPr>
            <a:spLocks noChangeAspect="1" noEditPoints="1"/>
          </p:cNvSpPr>
          <p:nvPr/>
        </p:nvSpPr>
        <p:spPr bwMode="auto">
          <a:xfrm>
            <a:off x="3139611" y="3638549"/>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grpSp>
        <p:nvGrpSpPr>
          <p:cNvPr id="10" name="Group 9">
            <a:extLst>
              <a:ext uri="{FF2B5EF4-FFF2-40B4-BE49-F238E27FC236}">
                <a16:creationId xmlns:a16="http://schemas.microsoft.com/office/drawing/2014/main" id="{08C9312B-C8C6-4948-A2F3-978B1378C41A}"/>
              </a:ext>
            </a:extLst>
          </p:cNvPr>
          <p:cNvGrpSpPr/>
          <p:nvPr/>
        </p:nvGrpSpPr>
        <p:grpSpPr>
          <a:xfrm>
            <a:off x="7749013" y="126781"/>
            <a:ext cx="4000075" cy="217488"/>
            <a:chOff x="7749013" y="126781"/>
            <a:chExt cx="4000075" cy="217488"/>
          </a:xfrm>
        </p:grpSpPr>
        <p:sp>
          <p:nvSpPr>
            <p:cNvPr id="15" name="Rectangle 14">
              <a:extLst>
                <a:ext uri="{FF2B5EF4-FFF2-40B4-BE49-F238E27FC236}">
                  <a16:creationId xmlns:a16="http://schemas.microsoft.com/office/drawing/2014/main" id="{C39CCA26-A5EE-C35C-7689-1EC63CC81579}"/>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27" name="Rectangle 26">
              <a:extLst>
                <a:ext uri="{FF2B5EF4-FFF2-40B4-BE49-F238E27FC236}">
                  <a16:creationId xmlns:a16="http://schemas.microsoft.com/office/drawing/2014/main" id="{80D3A9CC-1C64-CBA2-6A10-65F2FE4A9AFE}"/>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28" name="Rectangle 27">
              <a:extLst>
                <a:ext uri="{FF2B5EF4-FFF2-40B4-BE49-F238E27FC236}">
                  <a16:creationId xmlns:a16="http://schemas.microsoft.com/office/drawing/2014/main" id="{D77FD4D9-D983-6A0E-F614-EF3C4600E162}"/>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D774DCB5-CFAA-A294-B737-098DCD8C1C27}"/>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30" name="Rectangle 29">
              <a:extLst>
                <a:ext uri="{FF2B5EF4-FFF2-40B4-BE49-F238E27FC236}">
                  <a16:creationId xmlns:a16="http://schemas.microsoft.com/office/drawing/2014/main" id="{2978F1A3-4813-3FA7-DE87-15F801E2E1D2}"/>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343897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0AEE8B-2B67-7D00-F984-41E9B3423A1C}"/>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9" name="Rectangle 8">
            <a:extLst>
              <a:ext uri="{FF2B5EF4-FFF2-40B4-BE49-F238E27FC236}">
                <a16:creationId xmlns:a16="http://schemas.microsoft.com/office/drawing/2014/main" id="{AAEF3D58-9325-5591-3EF0-6A6E8058379C}"/>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3" name="Rectangle 12">
            <a:extLst>
              <a:ext uri="{FF2B5EF4-FFF2-40B4-BE49-F238E27FC236}">
                <a16:creationId xmlns:a16="http://schemas.microsoft.com/office/drawing/2014/main" id="{B5DF6747-EDC6-ABED-5055-73A3C06CBA48}"/>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7" name="Rectangle 16">
            <a:extLst>
              <a:ext uri="{FF2B5EF4-FFF2-40B4-BE49-F238E27FC236}">
                <a16:creationId xmlns:a16="http://schemas.microsoft.com/office/drawing/2014/main" id="{823B5E13-91A1-D99D-C787-FC917D8624EB}"/>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8" name="Freeform 50">
            <a:extLst>
              <a:ext uri="{FF2B5EF4-FFF2-40B4-BE49-F238E27FC236}">
                <a16:creationId xmlns:a16="http://schemas.microsoft.com/office/drawing/2014/main" id="{E59D74B3-482F-A8CD-CFE8-27D31E7B2CD5}"/>
              </a:ext>
            </a:extLst>
          </p:cNvPr>
          <p:cNvSpPr>
            <a:spLocks noChangeAspect="1"/>
          </p:cNvSpPr>
          <p:nvPr/>
        </p:nvSpPr>
        <p:spPr bwMode="auto">
          <a:xfrm>
            <a:off x="448735" y="42032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lv-LV" sz="983" dirty="0"/>
          </a:p>
        </p:txBody>
      </p:sp>
      <p:sp>
        <p:nvSpPr>
          <p:cNvPr id="19" name="Google Shape;2685;p25">
            <a:extLst>
              <a:ext uri="{FF2B5EF4-FFF2-40B4-BE49-F238E27FC236}">
                <a16:creationId xmlns:a16="http://schemas.microsoft.com/office/drawing/2014/main" id="{1DD88A24-0046-2A46-26C9-F8ABF5B12683}"/>
              </a:ext>
            </a:extLst>
          </p:cNvPr>
          <p:cNvSpPr txBox="1"/>
          <p:nvPr/>
        </p:nvSpPr>
        <p:spPr>
          <a:xfrm>
            <a:off x="874395" y="4261771"/>
            <a:ext cx="1624965" cy="166199"/>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200" b="0" i="0" u="none" strike="noStrike" kern="1200" cap="none" spc="0" normalizeH="0">
                <a:ln>
                  <a:noFill/>
                </a:ln>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UNDRR website</a:t>
            </a:r>
            <a:endParaRPr kumimoji="0" lang="lv-LV" sz="1200" b="0" i="0" u="none" strike="noStrike" kern="1200" cap="none" spc="0" normalizeH="0" baseline="0" dirty="0">
              <a:ln>
                <a:noFill/>
              </a:ln>
              <a:effectLst/>
              <a:uLnTx/>
              <a:uFillTx/>
              <a:latin typeface="Arial"/>
              <a:ea typeface="Arial"/>
              <a:cs typeface="Arial"/>
              <a:sym typeface="Arial"/>
            </a:endParaRPr>
          </a:p>
        </p:txBody>
      </p:sp>
      <p:sp>
        <p:nvSpPr>
          <p:cNvPr id="14" name="Google Shape;2685;p25">
            <a:extLst>
              <a:ext uri="{FF2B5EF4-FFF2-40B4-BE49-F238E27FC236}">
                <a16:creationId xmlns:a16="http://schemas.microsoft.com/office/drawing/2014/main" id="{D091EEFF-C877-750A-BFF4-4BA0D893E55D}"/>
              </a:ext>
            </a:extLst>
          </p:cNvPr>
          <p:cNvSpPr txBox="1"/>
          <p:nvPr/>
        </p:nvSpPr>
        <p:spPr>
          <a:xfrm>
            <a:off x="431174" y="2035275"/>
            <a:ext cx="1918488" cy="1629516"/>
          </a:xfrm>
          <a:prstGeom prst="rect">
            <a:avLst/>
          </a:prstGeom>
          <a:noFill/>
          <a:ln>
            <a:noFill/>
          </a:ln>
        </p:spPr>
        <p:txBody>
          <a:bodyPr spcFirstLastPara="1" wrap="square" lIns="36000" tIns="36000" rIns="36000" bIns="36000" rtlCol="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400" b="1" i="0" u="none" strike="noStrike" kern="1200" cap="none" spc="0" normalizeH="0" dirty="0">
                <a:ln>
                  <a:noFill/>
                </a:ln>
                <a:solidFill>
                  <a:srgbClr val="FFFFFF"/>
                </a:solidFill>
                <a:effectLst/>
                <a:uLnTx/>
                <a:uFillTx/>
                <a:latin typeface="Arial"/>
                <a:ea typeface="Arial"/>
                <a:cs typeface="Arial"/>
                <a:sym typeface="Arial"/>
              </a:rPr>
              <a:t>Established</a:t>
            </a:r>
            <a:r>
              <a:rPr lang="en-gb" sz="1400" b="1" i="0" u="none" strike="noStrike" kern="1200" cap="none" spc="0" normalizeH="0" dirty="0">
                <a:ln>
                  <a:noFill/>
                </a:ln>
                <a:solidFill>
                  <a:srgbClr val="FFFFFF"/>
                </a:solidFill>
                <a:effectLst/>
                <a:uLnTx/>
                <a:uFillTx/>
                <a:latin typeface="Arial"/>
                <a:ea typeface="Arial"/>
                <a:cs typeface="Arial"/>
                <a:sym typeface="Arial"/>
              </a:rPr>
              <a:t>: </a:t>
            </a:r>
            <a:r>
              <a:rPr lang="en-gb" sz="1400" b="0" i="0" u="none" strike="noStrike" kern="1200" cap="none" spc="0" normalizeH="0" dirty="0">
                <a:ln>
                  <a:noFill/>
                </a:ln>
                <a:solidFill>
                  <a:srgbClr val="FFFFFF"/>
                </a:solidFill>
                <a:effectLst/>
                <a:uLnTx/>
                <a:uFillTx/>
                <a:latin typeface="Arial"/>
                <a:ea typeface="Arial"/>
                <a:cs typeface="Arial"/>
                <a:sym typeface="Arial"/>
              </a:rPr>
              <a:t>1999</a:t>
            </a:r>
          </a:p>
        </p:txBody>
      </p:sp>
      <p:sp>
        <p:nvSpPr>
          <p:cNvPr id="57" name="Slide Number Placeholder 4">
            <a:extLst>
              <a:ext uri="{FF2B5EF4-FFF2-40B4-BE49-F238E27FC236}">
                <a16:creationId xmlns:a16="http://schemas.microsoft.com/office/drawing/2014/main" id="{44E6CC37-EBD2-E708-4121-CC651AA3A4A2}"/>
              </a:ext>
            </a:extLst>
          </p:cNvPr>
          <p:cNvSpPr>
            <a:spLocks noGrp="1"/>
          </p:cNvSpPr>
          <p:nvPr>
            <p:ph type="sldNum" sz="quarter" idx="11"/>
          </p:nvPr>
        </p:nvSpPr>
        <p:spPr/>
        <p:txBody>
          <a:bodyPr rtlCol="0"/>
          <a:lstStyle/>
          <a:p>
            <a:pPr rtl="0"/>
            <a:fld id="{7870704B-CE94-48CC-AF30-84932A1262A7}" type="slidenum">
              <a:rPr lang="lv-LV" smtClean="0"/>
              <a:pPr/>
              <a:t>12</a:t>
            </a:fld>
            <a:endParaRPr lang="lv-LV"/>
          </a:p>
        </p:txBody>
      </p:sp>
      <p:pic>
        <p:nvPicPr>
          <p:cNvPr id="4" name="Picture 3" descr="A logo of the united nations&#10;&#10;Description automatically generated">
            <a:extLst>
              <a:ext uri="{FF2B5EF4-FFF2-40B4-BE49-F238E27FC236}">
                <a16:creationId xmlns:a16="http://schemas.microsoft.com/office/drawing/2014/main" id="{56CF2DAB-D0B1-9D91-E961-72CD65A7721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4371" y="126782"/>
            <a:ext cx="1465570" cy="1565714"/>
          </a:xfrm>
          <a:prstGeom prst="rect">
            <a:avLst/>
          </a:prstGeom>
        </p:spPr>
      </p:pic>
      <p:sp>
        <p:nvSpPr>
          <p:cNvPr id="32" name="TextBox 31">
            <a:extLst>
              <a:ext uri="{FF2B5EF4-FFF2-40B4-BE49-F238E27FC236}">
                <a16:creationId xmlns:a16="http://schemas.microsoft.com/office/drawing/2014/main" id="{B31856A5-1643-40C7-1B2B-E74C2DC8DE00}"/>
              </a:ext>
            </a:extLst>
          </p:cNvPr>
          <p:cNvSpPr txBox="1"/>
          <p:nvPr/>
        </p:nvSpPr>
        <p:spPr>
          <a:xfrm>
            <a:off x="3102014" y="2251275"/>
            <a:ext cx="2814599" cy="3920925"/>
          </a:xfrm>
          <a:prstGeom prst="rect">
            <a:avLst/>
          </a:prstGeom>
          <a:solidFill>
            <a:schemeClr val="bg1">
              <a:lumMod val="95000"/>
            </a:schemeClr>
          </a:solidFill>
        </p:spPr>
        <p:txBody>
          <a:bodyPr wrap="square" lIns="360000" tIns="72000" rIns="72000" bIns="72000" rtlCol="0">
            <a:noAutofit/>
          </a:bodyPr>
          <a:lstStyle/>
          <a:p>
            <a:pPr marL="0" indent="0" rtl="0">
              <a:buNone/>
              <a:defRPr/>
            </a:pPr>
            <a:r>
              <a:rPr lang="en-gb" sz="1400" dirty="0"/>
              <a:t>Ensure the implementation of the </a:t>
            </a:r>
            <a:r>
              <a:rPr lang="en-US" sz="1400" dirty="0"/>
              <a:t>UN International Strategy for Disaster Reduction</a:t>
            </a:r>
            <a:r>
              <a:rPr lang="en-gb" sz="1400" dirty="0"/>
              <a:t>.</a:t>
            </a:r>
          </a:p>
          <a:p>
            <a:pPr marL="0" indent="0" rtl="0">
              <a:buNone/>
              <a:defRPr/>
            </a:pPr>
            <a:endParaRPr lang="lv-LV" altLang="lv-LV" sz="1400" dirty="0">
              <a:cs typeface="Arial"/>
            </a:endParaRPr>
          </a:p>
          <a:p>
            <a:pPr marL="0" indent="0" rtl="0">
              <a:buNone/>
              <a:defRPr/>
            </a:pPr>
            <a:r>
              <a:rPr lang="en-gb" sz="1400" b="1" dirty="0">
                <a:cs typeface="Arial"/>
              </a:rPr>
              <a:t>Strategy</a:t>
            </a:r>
            <a:r>
              <a:rPr lang="en-gb" sz="1400" dirty="0">
                <a:cs typeface="Arial"/>
              </a:rPr>
              <a:t>: change focus from disaster management to risk management.</a:t>
            </a:r>
          </a:p>
          <a:p>
            <a:pPr marL="0" indent="0" rtl="0">
              <a:buNone/>
              <a:defRPr/>
            </a:pPr>
            <a:endParaRPr lang="lv-LV" altLang="lv-LV" sz="1400" b="1" i="1" dirty="0">
              <a:cs typeface="Times New Roman" panose="02020603050405020304" pitchFamily="18" charset="0"/>
            </a:endParaRPr>
          </a:p>
        </p:txBody>
      </p:sp>
      <p:sp>
        <p:nvSpPr>
          <p:cNvPr id="33" name="Google Shape;118;p22">
            <a:extLst>
              <a:ext uri="{FF2B5EF4-FFF2-40B4-BE49-F238E27FC236}">
                <a16:creationId xmlns:a16="http://schemas.microsoft.com/office/drawing/2014/main" id="{BBF4A0BF-989B-3416-9F52-29626F63A631}"/>
              </a:ext>
            </a:extLst>
          </p:cNvPr>
          <p:cNvSpPr txBox="1"/>
          <p:nvPr/>
        </p:nvSpPr>
        <p:spPr>
          <a:xfrm>
            <a:off x="3102014" y="1819275"/>
            <a:ext cx="2814599"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lv-LV" sz="1400" b="1" dirty="0" err="1">
                <a:solidFill>
                  <a:schemeClr val="lt1"/>
                </a:solidFill>
              </a:rPr>
              <a:t>Objective</a:t>
            </a:r>
            <a:endParaRPr lang="en-gb" sz="1400" b="1" dirty="0">
              <a:solidFill>
                <a:schemeClr val="lt1"/>
              </a:solidFill>
            </a:endParaRPr>
          </a:p>
        </p:txBody>
      </p:sp>
      <p:sp>
        <p:nvSpPr>
          <p:cNvPr id="34" name="Google Shape;118;p22">
            <a:extLst>
              <a:ext uri="{FF2B5EF4-FFF2-40B4-BE49-F238E27FC236}">
                <a16:creationId xmlns:a16="http://schemas.microsoft.com/office/drawing/2014/main" id="{B17BDD94-D125-1AD4-6281-366279014A21}"/>
              </a:ext>
            </a:extLst>
          </p:cNvPr>
          <p:cNvSpPr txBox="1"/>
          <p:nvPr/>
        </p:nvSpPr>
        <p:spPr>
          <a:xfrm>
            <a:off x="5484613"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35" name="Google Shape;118;p22">
            <a:extLst>
              <a:ext uri="{FF2B5EF4-FFF2-40B4-BE49-F238E27FC236}">
                <a16:creationId xmlns:a16="http://schemas.microsoft.com/office/drawing/2014/main" id="{A8C63A1A-78C2-B6D6-BC6F-575466ED6BA8}"/>
              </a:ext>
            </a:extLst>
          </p:cNvPr>
          <p:cNvSpPr txBox="1"/>
          <p:nvPr/>
        </p:nvSpPr>
        <p:spPr>
          <a:xfrm>
            <a:off x="5412612"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36" name="Google Shape;118;p22">
            <a:extLst>
              <a:ext uri="{FF2B5EF4-FFF2-40B4-BE49-F238E27FC236}">
                <a16:creationId xmlns:a16="http://schemas.microsoft.com/office/drawing/2014/main" id="{507044C7-E824-1A42-8C10-EF16F3BF7014}"/>
              </a:ext>
            </a:extLst>
          </p:cNvPr>
          <p:cNvSpPr txBox="1"/>
          <p:nvPr/>
        </p:nvSpPr>
        <p:spPr>
          <a:xfrm>
            <a:off x="6275388" y="1819275"/>
            <a:ext cx="5473699"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en-gb" sz="1400" b="1">
                <a:solidFill>
                  <a:schemeClr val="lt1"/>
                </a:solidFill>
              </a:rPr>
              <a:t>Strategic objectives</a:t>
            </a:r>
          </a:p>
        </p:txBody>
      </p:sp>
      <p:sp>
        <p:nvSpPr>
          <p:cNvPr id="37" name="TextBox 36">
            <a:extLst>
              <a:ext uri="{FF2B5EF4-FFF2-40B4-BE49-F238E27FC236}">
                <a16:creationId xmlns:a16="http://schemas.microsoft.com/office/drawing/2014/main" id="{35F50942-FCDA-9038-0843-1204EF66A65B}"/>
              </a:ext>
            </a:extLst>
          </p:cNvPr>
          <p:cNvSpPr txBox="1"/>
          <p:nvPr/>
        </p:nvSpPr>
        <p:spPr>
          <a:xfrm>
            <a:off x="6275388" y="2251275"/>
            <a:ext cx="5473699" cy="3920925"/>
          </a:xfrm>
          <a:prstGeom prst="rect">
            <a:avLst/>
          </a:prstGeom>
          <a:solidFill>
            <a:schemeClr val="bg1">
              <a:lumMod val="95000"/>
            </a:schemeClr>
          </a:solidFill>
        </p:spPr>
        <p:txBody>
          <a:bodyPr wrap="square" lIns="72000" tIns="72000" rIns="72000" bIns="72000" rtlCol="0">
            <a:noAutofit/>
          </a:bodyPr>
          <a:lstStyle/>
          <a:p>
            <a:pPr rtl="0">
              <a:spcAft>
                <a:spcPts val="300"/>
              </a:spcAft>
            </a:pPr>
            <a:endParaRPr lang="lv-LV" sz="1400">
              <a:cs typeface="Arial"/>
            </a:endParaRPr>
          </a:p>
        </p:txBody>
      </p:sp>
      <p:sp>
        <p:nvSpPr>
          <p:cNvPr id="39" name="Google Shape;118;p22">
            <a:extLst>
              <a:ext uri="{FF2B5EF4-FFF2-40B4-BE49-F238E27FC236}">
                <a16:creationId xmlns:a16="http://schemas.microsoft.com/office/drawing/2014/main" id="{D49253E9-4CA0-A09B-24C5-2BC90D21071A}"/>
              </a:ext>
            </a:extLst>
          </p:cNvPr>
          <p:cNvSpPr txBox="1"/>
          <p:nvPr/>
        </p:nvSpPr>
        <p:spPr>
          <a:xfrm>
            <a:off x="11317087"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40" name="Google Shape;118;p22">
            <a:extLst>
              <a:ext uri="{FF2B5EF4-FFF2-40B4-BE49-F238E27FC236}">
                <a16:creationId xmlns:a16="http://schemas.microsoft.com/office/drawing/2014/main" id="{50865CB5-178D-D98F-63E1-E97CC05C3466}"/>
              </a:ext>
            </a:extLst>
          </p:cNvPr>
          <p:cNvSpPr txBox="1"/>
          <p:nvPr/>
        </p:nvSpPr>
        <p:spPr>
          <a:xfrm>
            <a:off x="11245086"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41" name="Rectangle 40">
            <a:extLst>
              <a:ext uri="{FF2B5EF4-FFF2-40B4-BE49-F238E27FC236}">
                <a16:creationId xmlns:a16="http://schemas.microsoft.com/office/drawing/2014/main" id="{507B4389-17D8-FD01-C56A-C21CBDEAA2E6}"/>
              </a:ext>
            </a:extLst>
          </p:cNvPr>
          <p:cNvSpPr/>
          <p:nvPr/>
        </p:nvSpPr>
        <p:spPr>
          <a:xfrm>
            <a:off x="6423949" y="2425359"/>
            <a:ext cx="586452" cy="701675"/>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400" b="1"/>
              <a:t>1</a:t>
            </a:r>
          </a:p>
        </p:txBody>
      </p:sp>
      <p:sp>
        <p:nvSpPr>
          <p:cNvPr id="42" name="Rectangle 41">
            <a:extLst>
              <a:ext uri="{FF2B5EF4-FFF2-40B4-BE49-F238E27FC236}">
                <a16:creationId xmlns:a16="http://schemas.microsoft.com/office/drawing/2014/main" id="{F053534E-5A5E-13CA-8393-AE71EC4B23FD}"/>
              </a:ext>
            </a:extLst>
          </p:cNvPr>
          <p:cNvSpPr/>
          <p:nvPr/>
        </p:nvSpPr>
        <p:spPr>
          <a:xfrm>
            <a:off x="6423949" y="3299380"/>
            <a:ext cx="586452" cy="70075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400" b="1"/>
              <a:t>2</a:t>
            </a:r>
          </a:p>
        </p:txBody>
      </p:sp>
      <p:sp>
        <p:nvSpPr>
          <p:cNvPr id="43" name="Rectangle 42">
            <a:extLst>
              <a:ext uri="{FF2B5EF4-FFF2-40B4-BE49-F238E27FC236}">
                <a16:creationId xmlns:a16="http://schemas.microsoft.com/office/drawing/2014/main" id="{0D308409-A0A1-71AB-D1FF-F16305AC8279}"/>
              </a:ext>
            </a:extLst>
          </p:cNvPr>
          <p:cNvSpPr/>
          <p:nvPr/>
        </p:nvSpPr>
        <p:spPr>
          <a:xfrm>
            <a:off x="6423949" y="4172477"/>
            <a:ext cx="586452" cy="70075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400" b="1"/>
              <a:t>3</a:t>
            </a:r>
          </a:p>
        </p:txBody>
      </p:sp>
      <p:sp>
        <p:nvSpPr>
          <p:cNvPr id="44" name="Rectangle 43">
            <a:extLst>
              <a:ext uri="{FF2B5EF4-FFF2-40B4-BE49-F238E27FC236}">
                <a16:creationId xmlns:a16="http://schemas.microsoft.com/office/drawing/2014/main" id="{8DBF3AE7-4501-4412-4C1E-48EA542E2E9A}"/>
              </a:ext>
            </a:extLst>
          </p:cNvPr>
          <p:cNvSpPr/>
          <p:nvPr/>
        </p:nvSpPr>
        <p:spPr>
          <a:xfrm>
            <a:off x="6423949" y="5045583"/>
            <a:ext cx="586452" cy="95408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400" b="1"/>
              <a:t>4</a:t>
            </a:r>
          </a:p>
        </p:txBody>
      </p:sp>
      <p:sp>
        <p:nvSpPr>
          <p:cNvPr id="45" name="TextBox 44">
            <a:extLst>
              <a:ext uri="{FF2B5EF4-FFF2-40B4-BE49-F238E27FC236}">
                <a16:creationId xmlns:a16="http://schemas.microsoft.com/office/drawing/2014/main" id="{C95A849B-B8E7-A204-28DC-DA640EF8C4C8}"/>
              </a:ext>
            </a:extLst>
          </p:cNvPr>
          <p:cNvSpPr txBox="1"/>
          <p:nvPr/>
        </p:nvSpPr>
        <p:spPr>
          <a:xfrm>
            <a:off x="7124698" y="2514586"/>
            <a:ext cx="4624389" cy="523220"/>
          </a:xfrm>
          <a:prstGeom prst="rect">
            <a:avLst/>
          </a:prstGeom>
          <a:noFill/>
        </p:spPr>
        <p:txBody>
          <a:bodyPr wrap="square" rtlCol="0">
            <a:spAutoFit/>
          </a:bodyPr>
          <a:lstStyle/>
          <a:p>
            <a:pPr rtl="0">
              <a:defRPr/>
            </a:pPr>
            <a:r>
              <a:rPr lang="en-US" sz="1400" dirty="0">
                <a:cs typeface="Arial"/>
              </a:rPr>
              <a:t>Countries use quality</a:t>
            </a:r>
            <a:r>
              <a:rPr lang="lv-LV" sz="1400" dirty="0">
                <a:cs typeface="Arial"/>
              </a:rPr>
              <a:t> r</a:t>
            </a:r>
            <a:r>
              <a:rPr lang="en-US" sz="1400" dirty="0" err="1">
                <a:cs typeface="Arial"/>
              </a:rPr>
              <a:t>isk</a:t>
            </a:r>
            <a:r>
              <a:rPr lang="en-US" sz="1400" dirty="0">
                <a:cs typeface="Arial"/>
              </a:rPr>
              <a:t> information and</a:t>
            </a:r>
            <a:r>
              <a:rPr lang="lv-LV" sz="1400" dirty="0">
                <a:cs typeface="Arial"/>
              </a:rPr>
              <a:t> a</a:t>
            </a:r>
            <a:r>
              <a:rPr lang="en-US" sz="1400" dirty="0" err="1">
                <a:cs typeface="Arial"/>
              </a:rPr>
              <a:t>nalysis</a:t>
            </a:r>
            <a:r>
              <a:rPr lang="en-US" sz="1400" dirty="0">
                <a:cs typeface="Arial"/>
              </a:rPr>
              <a:t> to reduce risk</a:t>
            </a:r>
            <a:r>
              <a:rPr lang="lv-LV" sz="1400" dirty="0">
                <a:cs typeface="Arial"/>
              </a:rPr>
              <a:t> a</a:t>
            </a:r>
            <a:r>
              <a:rPr lang="en-US" sz="1400" dirty="0" err="1">
                <a:cs typeface="Arial"/>
              </a:rPr>
              <a:t>nd</a:t>
            </a:r>
            <a:r>
              <a:rPr lang="en-US" sz="1400" dirty="0">
                <a:cs typeface="Arial"/>
              </a:rPr>
              <a:t> inform</a:t>
            </a:r>
            <a:r>
              <a:rPr lang="lv-LV" sz="1400" dirty="0">
                <a:cs typeface="Arial"/>
              </a:rPr>
              <a:t> d</a:t>
            </a:r>
            <a:r>
              <a:rPr lang="en-US" sz="1400" dirty="0" err="1">
                <a:cs typeface="Arial"/>
              </a:rPr>
              <a:t>evelopment</a:t>
            </a:r>
            <a:r>
              <a:rPr lang="en-US" sz="1400" dirty="0">
                <a:cs typeface="Arial"/>
              </a:rPr>
              <a:t> decisions</a:t>
            </a:r>
            <a:endParaRPr lang="lv-LV" sz="1400" b="0" dirty="0">
              <a:solidFill>
                <a:schemeClr val="tx1"/>
              </a:solidFill>
              <a:cs typeface="Arial"/>
            </a:endParaRPr>
          </a:p>
        </p:txBody>
      </p:sp>
      <p:sp>
        <p:nvSpPr>
          <p:cNvPr id="46" name="TextBox 45">
            <a:extLst>
              <a:ext uri="{FF2B5EF4-FFF2-40B4-BE49-F238E27FC236}">
                <a16:creationId xmlns:a16="http://schemas.microsoft.com/office/drawing/2014/main" id="{8AB5AAFA-977F-0C2C-6B7B-746223672C62}"/>
              </a:ext>
            </a:extLst>
          </p:cNvPr>
          <p:cNvSpPr txBox="1"/>
          <p:nvPr/>
        </p:nvSpPr>
        <p:spPr>
          <a:xfrm>
            <a:off x="7124698" y="3388145"/>
            <a:ext cx="4624389" cy="523220"/>
          </a:xfrm>
          <a:prstGeom prst="rect">
            <a:avLst/>
          </a:prstGeom>
          <a:noFill/>
        </p:spPr>
        <p:txBody>
          <a:bodyPr wrap="square" rtlCol="0">
            <a:spAutoFit/>
          </a:bodyPr>
          <a:lstStyle/>
          <a:p>
            <a:pPr rtl="0">
              <a:defRPr/>
            </a:pPr>
            <a:r>
              <a:rPr lang="en-US" sz="1400" dirty="0">
                <a:cs typeface="Arial"/>
              </a:rPr>
              <a:t>Disaster risk</a:t>
            </a:r>
            <a:r>
              <a:rPr lang="lv-LV" sz="1400" dirty="0">
                <a:cs typeface="Arial"/>
              </a:rPr>
              <a:t> </a:t>
            </a:r>
            <a:r>
              <a:rPr lang="en-US" sz="1400" dirty="0">
                <a:cs typeface="Arial"/>
              </a:rPr>
              <a:t>reduction governance</a:t>
            </a:r>
            <a:r>
              <a:rPr lang="lv-LV" sz="1400" dirty="0">
                <a:cs typeface="Arial"/>
              </a:rPr>
              <a:t> </a:t>
            </a:r>
            <a:r>
              <a:rPr lang="en-US" sz="1400" dirty="0">
                <a:cs typeface="Arial"/>
              </a:rPr>
              <a:t>strengthened at global,</a:t>
            </a:r>
            <a:r>
              <a:rPr lang="lv-LV" sz="1400" dirty="0">
                <a:cs typeface="Arial"/>
              </a:rPr>
              <a:t> </a:t>
            </a:r>
            <a:r>
              <a:rPr lang="en-US" sz="1400" dirty="0">
                <a:cs typeface="Arial"/>
              </a:rPr>
              <a:t>regional, national and</a:t>
            </a:r>
            <a:r>
              <a:rPr lang="lv-LV" sz="1400" dirty="0">
                <a:cs typeface="Arial"/>
              </a:rPr>
              <a:t> </a:t>
            </a:r>
            <a:r>
              <a:rPr lang="en-US" sz="1400" dirty="0">
                <a:cs typeface="Arial"/>
              </a:rPr>
              <a:t>local levels</a:t>
            </a:r>
            <a:endParaRPr lang="lv-LV" sz="1400" b="0" dirty="0">
              <a:solidFill>
                <a:schemeClr val="tx1"/>
              </a:solidFill>
              <a:cs typeface="Arial"/>
            </a:endParaRPr>
          </a:p>
        </p:txBody>
      </p:sp>
      <p:sp>
        <p:nvSpPr>
          <p:cNvPr id="47" name="TextBox 46">
            <a:extLst>
              <a:ext uri="{FF2B5EF4-FFF2-40B4-BE49-F238E27FC236}">
                <a16:creationId xmlns:a16="http://schemas.microsoft.com/office/drawing/2014/main" id="{3241E2DD-21A7-A96A-99E3-F9338B1C4A2C}"/>
              </a:ext>
            </a:extLst>
          </p:cNvPr>
          <p:cNvSpPr txBox="1"/>
          <p:nvPr/>
        </p:nvSpPr>
        <p:spPr>
          <a:xfrm>
            <a:off x="7124698" y="4134564"/>
            <a:ext cx="4624389" cy="738664"/>
          </a:xfrm>
          <a:prstGeom prst="rect">
            <a:avLst/>
          </a:prstGeom>
          <a:noFill/>
        </p:spPr>
        <p:txBody>
          <a:bodyPr wrap="square" rtlCol="0">
            <a:spAutoFit/>
          </a:bodyPr>
          <a:lstStyle/>
          <a:p>
            <a:pPr rtl="0">
              <a:defRPr/>
            </a:pPr>
            <a:r>
              <a:rPr lang="en-US" sz="1400" dirty="0" err="1">
                <a:cs typeface="Arial"/>
              </a:rPr>
              <a:t>Catalyse</a:t>
            </a:r>
            <a:r>
              <a:rPr lang="en-US" sz="1400" dirty="0">
                <a:cs typeface="Arial"/>
              </a:rPr>
              <a:t> investment</a:t>
            </a:r>
            <a:r>
              <a:rPr lang="lv-LV" sz="1400" dirty="0">
                <a:cs typeface="Arial"/>
              </a:rPr>
              <a:t> </a:t>
            </a:r>
            <a:r>
              <a:rPr lang="en-US" sz="1400" dirty="0">
                <a:cs typeface="Arial"/>
              </a:rPr>
              <a:t>and action in disaster</a:t>
            </a:r>
          </a:p>
          <a:p>
            <a:pPr rtl="0">
              <a:defRPr/>
            </a:pPr>
            <a:r>
              <a:rPr lang="en-US" sz="1400" dirty="0">
                <a:cs typeface="Arial"/>
              </a:rPr>
              <a:t>Risk reduction through</a:t>
            </a:r>
            <a:r>
              <a:rPr lang="lv-LV" sz="1400" dirty="0">
                <a:cs typeface="Arial"/>
              </a:rPr>
              <a:t> </a:t>
            </a:r>
            <a:r>
              <a:rPr lang="en-US" sz="1400" dirty="0">
                <a:cs typeface="Arial"/>
              </a:rPr>
              <a:t>partnerships and</a:t>
            </a:r>
            <a:r>
              <a:rPr lang="lv-LV" sz="1400" dirty="0">
                <a:cs typeface="Arial"/>
              </a:rPr>
              <a:t> </a:t>
            </a:r>
            <a:r>
              <a:rPr lang="en-US" sz="1400" dirty="0">
                <a:cs typeface="Arial"/>
              </a:rPr>
              <a:t>engagement with</a:t>
            </a:r>
            <a:r>
              <a:rPr lang="lv-LV" sz="1400" dirty="0">
                <a:cs typeface="Arial"/>
              </a:rPr>
              <a:t> </a:t>
            </a:r>
            <a:r>
              <a:rPr lang="en-US" sz="1400" dirty="0">
                <a:cs typeface="Arial"/>
              </a:rPr>
              <a:t>stakeholders</a:t>
            </a:r>
            <a:endParaRPr lang="lv-LV" sz="1400" b="0" dirty="0">
              <a:solidFill>
                <a:schemeClr val="tx1"/>
              </a:solidFill>
              <a:cs typeface="Arial"/>
            </a:endParaRPr>
          </a:p>
        </p:txBody>
      </p:sp>
      <p:sp>
        <p:nvSpPr>
          <p:cNvPr id="48" name="TextBox 47">
            <a:extLst>
              <a:ext uri="{FF2B5EF4-FFF2-40B4-BE49-F238E27FC236}">
                <a16:creationId xmlns:a16="http://schemas.microsoft.com/office/drawing/2014/main" id="{D7C72359-8A8D-F010-F3AE-96A4AC9C7A5B}"/>
              </a:ext>
            </a:extLst>
          </p:cNvPr>
          <p:cNvSpPr txBox="1"/>
          <p:nvPr/>
        </p:nvSpPr>
        <p:spPr>
          <a:xfrm>
            <a:off x="7126286" y="5045574"/>
            <a:ext cx="4624389" cy="738664"/>
          </a:xfrm>
          <a:prstGeom prst="rect">
            <a:avLst/>
          </a:prstGeom>
          <a:noFill/>
        </p:spPr>
        <p:txBody>
          <a:bodyPr wrap="square" rtlCol="0">
            <a:spAutoFit/>
          </a:bodyPr>
          <a:lstStyle/>
          <a:p>
            <a:pPr rtl="0">
              <a:defRPr/>
            </a:pPr>
            <a:r>
              <a:rPr lang="en-US" sz="1400" dirty="0">
                <a:cs typeface="Arial"/>
              </a:rPr>
              <a:t>Mobilize governments</a:t>
            </a:r>
            <a:r>
              <a:rPr lang="lv-LV" sz="1400" dirty="0">
                <a:cs typeface="Arial"/>
              </a:rPr>
              <a:t> </a:t>
            </a:r>
            <a:r>
              <a:rPr lang="en-US" sz="1400" dirty="0">
                <a:cs typeface="Arial"/>
              </a:rPr>
              <a:t>&amp; other stakeholders</a:t>
            </a:r>
            <a:r>
              <a:rPr lang="lv-LV" sz="1400" dirty="0">
                <a:cs typeface="Arial"/>
              </a:rPr>
              <a:t> </a:t>
            </a:r>
            <a:r>
              <a:rPr lang="en-US" sz="1400" dirty="0">
                <a:cs typeface="Arial"/>
              </a:rPr>
              <a:t>through advocacy and</a:t>
            </a:r>
            <a:r>
              <a:rPr lang="lv-LV" sz="1400" dirty="0">
                <a:cs typeface="Arial"/>
              </a:rPr>
              <a:t> </a:t>
            </a:r>
            <a:r>
              <a:rPr lang="en-US" sz="1400" dirty="0">
                <a:cs typeface="Arial"/>
              </a:rPr>
              <a:t>knowledge sharing to</a:t>
            </a:r>
            <a:r>
              <a:rPr lang="lv-LV" sz="1400" dirty="0">
                <a:cs typeface="Arial"/>
              </a:rPr>
              <a:t> </a:t>
            </a:r>
            <a:r>
              <a:rPr lang="en-US" sz="1400" dirty="0">
                <a:cs typeface="Arial"/>
              </a:rPr>
              <a:t>make </a:t>
            </a:r>
            <a:r>
              <a:rPr lang="en-US" sz="1400" dirty="0" err="1">
                <a:cs typeface="Arial"/>
              </a:rPr>
              <a:t>drr</a:t>
            </a:r>
            <a:r>
              <a:rPr lang="en-US" sz="1400" dirty="0">
                <a:cs typeface="Arial"/>
              </a:rPr>
              <a:t> central to</a:t>
            </a:r>
            <a:r>
              <a:rPr lang="lv-LV" sz="1400" dirty="0">
                <a:cs typeface="Arial"/>
              </a:rPr>
              <a:t> </a:t>
            </a:r>
            <a:r>
              <a:rPr lang="en-US" sz="1400" dirty="0">
                <a:cs typeface="Arial"/>
              </a:rPr>
              <a:t>sustainable development</a:t>
            </a:r>
            <a:endParaRPr lang="lv-LV" sz="1400" b="0" dirty="0">
              <a:solidFill>
                <a:schemeClr val="tx1"/>
              </a:solidFill>
              <a:cs typeface="Arial"/>
            </a:endParaRPr>
          </a:p>
        </p:txBody>
      </p:sp>
      <p:sp>
        <p:nvSpPr>
          <p:cNvPr id="56" name="Rectangle 55">
            <a:extLst>
              <a:ext uri="{FF2B5EF4-FFF2-40B4-BE49-F238E27FC236}">
                <a16:creationId xmlns:a16="http://schemas.microsoft.com/office/drawing/2014/main" id="{EF259751-520A-4F9F-B5B0-0FA4C291F7A1}"/>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cxnSp>
        <p:nvCxnSpPr>
          <p:cNvPr id="58" name="Straight Connector 57">
            <a:extLst>
              <a:ext uri="{FF2B5EF4-FFF2-40B4-BE49-F238E27FC236}">
                <a16:creationId xmlns:a16="http://schemas.microsoft.com/office/drawing/2014/main" id="{060AAEBB-3DE5-2748-3F11-221CB89CB22F}"/>
              </a:ext>
            </a:extLst>
          </p:cNvPr>
          <p:cNvCxnSpPr/>
          <p:nvPr/>
        </p:nvCxnSpPr>
        <p:spPr>
          <a:xfrm>
            <a:off x="7158962" y="3213207"/>
            <a:ext cx="444688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9" name="Straight Connector 58">
            <a:extLst>
              <a:ext uri="{FF2B5EF4-FFF2-40B4-BE49-F238E27FC236}">
                <a16:creationId xmlns:a16="http://schemas.microsoft.com/office/drawing/2014/main" id="{81000C85-BB9B-2476-05F8-83769FE96EF4}"/>
              </a:ext>
            </a:extLst>
          </p:cNvPr>
          <p:cNvCxnSpPr/>
          <p:nvPr/>
        </p:nvCxnSpPr>
        <p:spPr>
          <a:xfrm>
            <a:off x="7158962" y="4086304"/>
            <a:ext cx="444688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67EDAD89-31C5-A3CA-C6B8-FEB861712BDD}"/>
              </a:ext>
            </a:extLst>
          </p:cNvPr>
          <p:cNvCxnSpPr/>
          <p:nvPr/>
        </p:nvCxnSpPr>
        <p:spPr>
          <a:xfrm>
            <a:off x="7158962" y="4959405"/>
            <a:ext cx="444688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5" name="Google Shape;811;p80">
            <a:extLst>
              <a:ext uri="{FF2B5EF4-FFF2-40B4-BE49-F238E27FC236}">
                <a16:creationId xmlns:a16="http://schemas.microsoft.com/office/drawing/2014/main" id="{CBF180E4-D147-2414-C0D3-50DDAA696B62}"/>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1" name="Google Shape;1426;p90">
            <a:extLst>
              <a:ext uri="{FF2B5EF4-FFF2-40B4-BE49-F238E27FC236}">
                <a16:creationId xmlns:a16="http://schemas.microsoft.com/office/drawing/2014/main" id="{831E5D7D-025E-E5E7-8C5C-088FCF4EF107}"/>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6" name="Freeform 68">
            <a:extLst>
              <a:ext uri="{FF2B5EF4-FFF2-40B4-BE49-F238E27FC236}">
                <a16:creationId xmlns:a16="http://schemas.microsoft.com/office/drawing/2014/main" id="{93CD3282-E144-0EB8-7E2B-8ED3B93AF429}"/>
              </a:ext>
            </a:extLst>
          </p:cNvPr>
          <p:cNvSpPr>
            <a:spLocks noChangeAspect="1" noEditPoints="1"/>
          </p:cNvSpPr>
          <p:nvPr/>
        </p:nvSpPr>
        <p:spPr bwMode="auto">
          <a:xfrm>
            <a:off x="3139611"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20" name="Freeform 68">
            <a:extLst>
              <a:ext uri="{FF2B5EF4-FFF2-40B4-BE49-F238E27FC236}">
                <a16:creationId xmlns:a16="http://schemas.microsoft.com/office/drawing/2014/main" id="{B0BA4947-464A-FEDD-5B1D-D0F419D3C962}"/>
              </a:ext>
            </a:extLst>
          </p:cNvPr>
          <p:cNvSpPr>
            <a:spLocks noChangeAspect="1" noEditPoints="1"/>
          </p:cNvSpPr>
          <p:nvPr/>
        </p:nvSpPr>
        <p:spPr bwMode="auto">
          <a:xfrm>
            <a:off x="3139611" y="3185933"/>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12" name="Title 1">
            <a:extLst>
              <a:ext uri="{FF2B5EF4-FFF2-40B4-BE49-F238E27FC236}">
                <a16:creationId xmlns:a16="http://schemas.microsoft.com/office/drawing/2014/main" id="{E789B74C-B19D-2786-4A10-A8215961AD7F}"/>
              </a:ext>
            </a:extLst>
          </p:cNvPr>
          <p:cNvSpPr txBox="1">
            <a:spLocks/>
          </p:cNvSpPr>
          <p:nvPr/>
        </p:nvSpPr>
        <p:spPr>
          <a:xfrm>
            <a:off x="3102014" y="432001"/>
            <a:ext cx="8647074" cy="1387274"/>
          </a:xfrm>
          <a:prstGeom prst="rect">
            <a:avLst/>
          </a:prstGeom>
        </p:spPr>
        <p:txBody>
          <a:bodyPr vert="horz" lIns="0" tIns="0" rIns="0" bIns="0" rtlCol="0" anchor="t" anchorCtr="0">
            <a:normAutofit/>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r>
              <a:rPr lang="en-gb" noProof="0" dirty="0"/>
              <a:t>United Nations Office for Disaster Risk Reduction (UNDRR)</a:t>
            </a:r>
            <a:endParaRPr lang="lv-LV" dirty="0"/>
          </a:p>
        </p:txBody>
      </p:sp>
      <p:grpSp>
        <p:nvGrpSpPr>
          <p:cNvPr id="22" name="Group 21">
            <a:extLst>
              <a:ext uri="{FF2B5EF4-FFF2-40B4-BE49-F238E27FC236}">
                <a16:creationId xmlns:a16="http://schemas.microsoft.com/office/drawing/2014/main" id="{E14F4EAE-2FF6-4100-FFD8-5786D1810583}"/>
              </a:ext>
            </a:extLst>
          </p:cNvPr>
          <p:cNvGrpSpPr/>
          <p:nvPr/>
        </p:nvGrpSpPr>
        <p:grpSpPr>
          <a:xfrm>
            <a:off x="7749013" y="126781"/>
            <a:ext cx="4000075" cy="217488"/>
            <a:chOff x="7749013" y="126781"/>
            <a:chExt cx="4000075" cy="217488"/>
          </a:xfrm>
        </p:grpSpPr>
        <p:sp>
          <p:nvSpPr>
            <p:cNvPr id="23" name="Rectangle 22">
              <a:extLst>
                <a:ext uri="{FF2B5EF4-FFF2-40B4-BE49-F238E27FC236}">
                  <a16:creationId xmlns:a16="http://schemas.microsoft.com/office/drawing/2014/main" id="{A5912753-BEAF-DA54-F1E4-9033E8B936D9}"/>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24" name="Rectangle 23">
              <a:extLst>
                <a:ext uri="{FF2B5EF4-FFF2-40B4-BE49-F238E27FC236}">
                  <a16:creationId xmlns:a16="http://schemas.microsoft.com/office/drawing/2014/main" id="{9872F280-9E7E-E73A-F411-1479458E938A}"/>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25" name="Rectangle 24">
              <a:extLst>
                <a:ext uri="{FF2B5EF4-FFF2-40B4-BE49-F238E27FC236}">
                  <a16:creationId xmlns:a16="http://schemas.microsoft.com/office/drawing/2014/main" id="{CE733F19-7385-C509-560C-FB8B4A1F0CD1}"/>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26" name="Rectangle 25">
              <a:extLst>
                <a:ext uri="{FF2B5EF4-FFF2-40B4-BE49-F238E27FC236}">
                  <a16:creationId xmlns:a16="http://schemas.microsoft.com/office/drawing/2014/main" id="{A72A2B5F-9CF1-426C-08C4-3746E9449F7F}"/>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27" name="Rectangle 26">
              <a:extLst>
                <a:ext uri="{FF2B5EF4-FFF2-40B4-BE49-F238E27FC236}">
                  <a16:creationId xmlns:a16="http://schemas.microsoft.com/office/drawing/2014/main" id="{32E61FD0-9030-93BF-3EBF-BF510CFA651C}"/>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312903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rmAutofit/>
          </a:bodyPr>
          <a:lstStyle/>
          <a:p>
            <a:pPr rtl="0"/>
            <a:r>
              <a:rPr lang="en-gb" noProof="0" dirty="0">
                <a:cs typeface="Times New Roman"/>
              </a:rPr>
              <a:t>The Sendai Framework for Disaster Risk Reduction 2015-2030</a:t>
            </a:r>
            <a:endParaRPr lang="lv-LV" noProof="0" dirty="0"/>
          </a:p>
        </p:txBody>
      </p:sp>
      <p:sp>
        <p:nvSpPr>
          <p:cNvPr id="53" name="Slide Number Placeholder 4">
            <a:extLst>
              <a:ext uri="{FF2B5EF4-FFF2-40B4-BE49-F238E27FC236}">
                <a16:creationId xmlns:a16="http://schemas.microsoft.com/office/drawing/2014/main" id="{32C1C728-B34D-93D0-7340-17E52272FBA6}"/>
              </a:ext>
            </a:extLst>
          </p:cNvPr>
          <p:cNvSpPr>
            <a:spLocks noGrp="1"/>
          </p:cNvSpPr>
          <p:nvPr>
            <p:ph type="sldNum" sz="quarter" idx="11"/>
          </p:nvPr>
        </p:nvSpPr>
        <p:spPr/>
        <p:txBody>
          <a:bodyPr rtlCol="0"/>
          <a:lstStyle/>
          <a:p>
            <a:pPr rtl="0"/>
            <a:fld id="{7870704B-CE94-48CC-AF30-84932A1262A7}" type="slidenum">
              <a:rPr lang="lv-LV" smtClean="0"/>
              <a:pPr/>
              <a:t>13</a:t>
            </a:fld>
            <a:endParaRPr lang="lv-LV"/>
          </a:p>
        </p:txBody>
      </p:sp>
      <p:sp>
        <p:nvSpPr>
          <p:cNvPr id="17" name="TextBox 16">
            <a:extLst>
              <a:ext uri="{FF2B5EF4-FFF2-40B4-BE49-F238E27FC236}">
                <a16:creationId xmlns:a16="http://schemas.microsoft.com/office/drawing/2014/main" id="{33596241-56ED-514D-EA4A-57E91499CE92}"/>
              </a:ext>
            </a:extLst>
          </p:cNvPr>
          <p:cNvSpPr txBox="1"/>
          <p:nvPr/>
        </p:nvSpPr>
        <p:spPr>
          <a:xfrm>
            <a:off x="3102014" y="2251276"/>
            <a:ext cx="8641251" cy="1076124"/>
          </a:xfrm>
          <a:prstGeom prst="rect">
            <a:avLst/>
          </a:prstGeom>
          <a:solidFill>
            <a:schemeClr val="bg1">
              <a:lumMod val="95000"/>
            </a:schemeClr>
          </a:solidFill>
        </p:spPr>
        <p:txBody>
          <a:bodyPr wrap="square" lIns="72000" tIns="72000" rIns="72000" bIns="72000" rtlCol="0">
            <a:noAutofit/>
          </a:bodyPr>
          <a:lstStyle/>
          <a:p>
            <a:pPr rtl="0">
              <a:spcAft>
                <a:spcPts val="600"/>
              </a:spcAft>
              <a:defRPr/>
            </a:pPr>
            <a:r>
              <a:rPr lang="en-US" sz="1400" b="1" dirty="0">
                <a:cs typeface="Arial"/>
              </a:rPr>
              <a:t>Prevent new and reduce existing disaster risk </a:t>
            </a:r>
            <a:r>
              <a:rPr lang="en-US" sz="1400" dirty="0">
                <a:cs typeface="Arial"/>
              </a:rPr>
              <a:t>through the implementation of integrated and inclusive economic, structural, legal, social, health, cultural, educational, environmental, technological, political and institutional measures </a:t>
            </a:r>
            <a:r>
              <a:rPr lang="en-US" sz="1400" b="1" dirty="0">
                <a:cs typeface="Arial"/>
              </a:rPr>
              <a:t>that prevent and reduce hazard exposure and vulnerability to disaster, increase preparedness for response and recovery, and thus strengthen resilience</a:t>
            </a:r>
            <a:r>
              <a:rPr lang="en-US" sz="1400" dirty="0">
                <a:cs typeface="Arial"/>
              </a:rPr>
              <a:t>.</a:t>
            </a:r>
            <a:endParaRPr lang="en-gb" sz="1400" dirty="0">
              <a:cs typeface="Arial"/>
            </a:endParaRPr>
          </a:p>
        </p:txBody>
      </p:sp>
      <p:sp>
        <p:nvSpPr>
          <p:cNvPr id="18" name="Google Shape;118;p22">
            <a:extLst>
              <a:ext uri="{FF2B5EF4-FFF2-40B4-BE49-F238E27FC236}">
                <a16:creationId xmlns:a16="http://schemas.microsoft.com/office/drawing/2014/main" id="{D55BE165-5B30-396D-357D-2526A79D14FE}"/>
              </a:ext>
            </a:extLst>
          </p:cNvPr>
          <p:cNvSpPr txBox="1"/>
          <p:nvPr/>
        </p:nvSpPr>
        <p:spPr>
          <a:xfrm>
            <a:off x="3102014" y="1819275"/>
            <a:ext cx="8641251" cy="432000"/>
          </a:xfrm>
          <a:prstGeom prst="rect">
            <a:avLst/>
          </a:prstGeom>
          <a:solidFill>
            <a:schemeClr val="accent6"/>
          </a:solidFill>
          <a:ln>
            <a:noFill/>
          </a:ln>
        </p:spPr>
        <p:txBody>
          <a:bodyPr spcFirstLastPara="1" wrap="square" lIns="72000" tIns="72000" rIns="72000" bIns="72000" rtlCol="0" anchor="ctr" anchorCtr="0">
            <a:noAutofit/>
          </a:bodyPr>
          <a:lstStyle/>
          <a:p>
            <a:pPr rtl="0"/>
            <a:r>
              <a:rPr lang="lv-LV" sz="1400" b="1" dirty="0" err="1"/>
              <a:t>Goal</a:t>
            </a:r>
            <a:endParaRPr lang="en-gb" sz="1400" b="1" dirty="0"/>
          </a:p>
        </p:txBody>
      </p:sp>
      <p:sp>
        <p:nvSpPr>
          <p:cNvPr id="19" name="Google Shape;118;p22">
            <a:extLst>
              <a:ext uri="{FF2B5EF4-FFF2-40B4-BE49-F238E27FC236}">
                <a16:creationId xmlns:a16="http://schemas.microsoft.com/office/drawing/2014/main" id="{80714EFE-4CDD-1DEB-6DA1-38F9FFADBC70}"/>
              </a:ext>
            </a:extLst>
          </p:cNvPr>
          <p:cNvSpPr txBox="1"/>
          <p:nvPr/>
        </p:nvSpPr>
        <p:spPr>
          <a:xfrm>
            <a:off x="11311265" y="1819275"/>
            <a:ext cx="43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p>
        </p:txBody>
      </p:sp>
      <p:sp>
        <p:nvSpPr>
          <p:cNvPr id="20" name="Google Shape;118;p22">
            <a:extLst>
              <a:ext uri="{FF2B5EF4-FFF2-40B4-BE49-F238E27FC236}">
                <a16:creationId xmlns:a16="http://schemas.microsoft.com/office/drawing/2014/main" id="{D6A6A6D9-6A8C-963F-E623-CDEAB537182F}"/>
              </a:ext>
            </a:extLst>
          </p:cNvPr>
          <p:cNvSpPr txBox="1"/>
          <p:nvPr/>
        </p:nvSpPr>
        <p:spPr>
          <a:xfrm>
            <a:off x="11239264" y="1819275"/>
            <a:ext cx="7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51" name="Rectangle 50">
            <a:extLst>
              <a:ext uri="{FF2B5EF4-FFF2-40B4-BE49-F238E27FC236}">
                <a16:creationId xmlns:a16="http://schemas.microsoft.com/office/drawing/2014/main" id="{74121EE4-18E2-03BC-18DF-89A9ED80ABB3}"/>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52" name="Google Shape;1426;p90">
            <a:extLst>
              <a:ext uri="{FF2B5EF4-FFF2-40B4-BE49-F238E27FC236}">
                <a16:creationId xmlns:a16="http://schemas.microsoft.com/office/drawing/2014/main" id="{C0494530-F055-4CC4-DB5F-25C652C060E5}"/>
              </a:ext>
            </a:extLst>
          </p:cNvPr>
          <p:cNvSpPr/>
          <p:nvPr/>
        </p:nvSpPr>
        <p:spPr>
          <a:xfrm>
            <a:off x="11383265"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tx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pic>
        <p:nvPicPr>
          <p:cNvPr id="7" name="Picture 6">
            <a:extLst>
              <a:ext uri="{FF2B5EF4-FFF2-40B4-BE49-F238E27FC236}">
                <a16:creationId xmlns:a16="http://schemas.microsoft.com/office/drawing/2014/main" id="{5C1840FF-9C03-F8B3-31DF-B3BD5076DD63}"/>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8" name="Rectangle 7">
            <a:extLst>
              <a:ext uri="{FF2B5EF4-FFF2-40B4-BE49-F238E27FC236}">
                <a16:creationId xmlns:a16="http://schemas.microsoft.com/office/drawing/2014/main" id="{EE4F641B-4155-3F01-4558-B17F59746574}"/>
              </a:ext>
            </a:extLst>
          </p:cNvPr>
          <p:cNvSpPr/>
          <p:nvPr/>
        </p:nvSpPr>
        <p:spPr>
          <a:xfrm>
            <a:off x="0" y="1809614"/>
            <a:ext cx="2754313" cy="307712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9" name="Rectangle 8">
            <a:extLst>
              <a:ext uri="{FF2B5EF4-FFF2-40B4-BE49-F238E27FC236}">
                <a16:creationId xmlns:a16="http://schemas.microsoft.com/office/drawing/2014/main" id="{D423252A-63B5-B8B2-1FDB-C25BD91B7CA6}"/>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10" name="Rectangle 9">
            <a:extLst>
              <a:ext uri="{FF2B5EF4-FFF2-40B4-BE49-F238E27FC236}">
                <a16:creationId xmlns:a16="http://schemas.microsoft.com/office/drawing/2014/main" id="{D99691B0-611C-2081-89F6-697FC7F8C71B}"/>
              </a:ext>
            </a:extLst>
          </p:cNvPr>
          <p:cNvSpPr/>
          <p:nvPr/>
        </p:nvSpPr>
        <p:spPr>
          <a:xfrm>
            <a:off x="0" y="4052770"/>
            <a:ext cx="2499360" cy="5842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1" name="Google Shape;2685;p25">
            <a:extLst>
              <a:ext uri="{FF2B5EF4-FFF2-40B4-BE49-F238E27FC236}">
                <a16:creationId xmlns:a16="http://schemas.microsoft.com/office/drawing/2014/main" id="{A3A6C28C-4450-01B2-BE11-84CECAFAEEAB}"/>
              </a:ext>
            </a:extLst>
          </p:cNvPr>
          <p:cNvSpPr txBox="1"/>
          <p:nvPr/>
        </p:nvSpPr>
        <p:spPr>
          <a:xfrm>
            <a:off x="431174" y="2117451"/>
            <a:ext cx="1918488" cy="1629516"/>
          </a:xfrm>
          <a:prstGeom prst="rect">
            <a:avLst/>
          </a:prstGeom>
          <a:noFill/>
          <a:ln>
            <a:noFill/>
          </a:ln>
        </p:spPr>
        <p:txBody>
          <a:bodyPr spcFirstLastPara="1" wrap="square" lIns="36000" tIns="36000" rIns="36000" bIns="36000" rtlCol="0" anchor="t" anchorCtr="0">
            <a:noAutofit/>
          </a:bodyPr>
          <a:lstStyle/>
          <a:p>
            <a:pPr marR="0" lvl="0" algn="l" rtl="0">
              <a:lnSpc>
                <a:spcPct val="90000"/>
              </a:lnSpc>
              <a:spcBef>
                <a:spcPts val="0"/>
              </a:spcBef>
              <a:spcAft>
                <a:spcPts val="0"/>
              </a:spcAft>
              <a:buClr>
                <a:srgbClr val="FFFFFF"/>
              </a:buClr>
              <a:buSzPts val="960"/>
            </a:pPr>
            <a:r>
              <a:rPr lang="en-gb" sz="1400" b="1" dirty="0">
                <a:latin typeface="Arial"/>
                <a:ea typeface="Arial"/>
                <a:cs typeface="Arial"/>
                <a:sym typeface="Arial"/>
              </a:rPr>
              <a:t>Institution: </a:t>
            </a:r>
            <a:r>
              <a:rPr lang="en-gb" sz="1400" dirty="0">
                <a:latin typeface="Arial"/>
                <a:ea typeface="Arial"/>
                <a:cs typeface="Arial"/>
                <a:sym typeface="Arial"/>
              </a:rPr>
              <a:t>UN UNDRR</a:t>
            </a:r>
          </a:p>
          <a:p>
            <a:pPr marR="0" lvl="0" algn="l" rtl="0">
              <a:lnSpc>
                <a:spcPct val="90000"/>
              </a:lnSpc>
              <a:spcBef>
                <a:spcPts val="0"/>
              </a:spcBef>
              <a:spcAft>
                <a:spcPts val="0"/>
              </a:spcAft>
              <a:buClr>
                <a:srgbClr val="FFFFFF"/>
              </a:buClr>
              <a:buSzPts val="960"/>
            </a:pPr>
            <a:endParaRPr lang="lv-LV" sz="1400" b="1" dirty="0">
              <a:latin typeface="Arial"/>
              <a:ea typeface="Arial"/>
              <a:cs typeface="Arial"/>
              <a:sym typeface="Arial"/>
            </a:endParaRPr>
          </a:p>
          <a:p>
            <a:pPr marR="0" lvl="0" algn="l" rtl="0">
              <a:lnSpc>
                <a:spcPct val="90000"/>
              </a:lnSpc>
              <a:spcBef>
                <a:spcPts val="0"/>
              </a:spcBef>
              <a:spcAft>
                <a:spcPts val="0"/>
              </a:spcAft>
              <a:buClr>
                <a:srgbClr val="FFFFFF"/>
              </a:buClr>
              <a:buSzPts val="960"/>
            </a:pPr>
            <a:r>
              <a:rPr lang="en-GB" sz="1400" b="1" dirty="0">
                <a:latin typeface="Arial"/>
                <a:ea typeface="Arial"/>
                <a:cs typeface="Arial"/>
                <a:sym typeface="Arial"/>
              </a:rPr>
              <a:t>Adoption</a:t>
            </a:r>
            <a:r>
              <a:rPr lang="en-gb" sz="1400" b="1" dirty="0">
                <a:latin typeface="Arial"/>
                <a:ea typeface="Arial"/>
                <a:cs typeface="Arial"/>
                <a:sym typeface="Arial"/>
              </a:rPr>
              <a:t>: </a:t>
            </a:r>
            <a:r>
              <a:rPr lang="en-gb" sz="1400" dirty="0">
                <a:latin typeface="Arial"/>
                <a:ea typeface="Arial"/>
                <a:cs typeface="Arial"/>
                <a:sym typeface="Arial"/>
              </a:rPr>
              <a:t>2015</a:t>
            </a:r>
          </a:p>
          <a:p>
            <a:pPr marR="0" lvl="0" algn="l" rtl="0">
              <a:lnSpc>
                <a:spcPct val="90000"/>
              </a:lnSpc>
              <a:spcBef>
                <a:spcPts val="0"/>
              </a:spcBef>
              <a:spcAft>
                <a:spcPts val="0"/>
              </a:spcAft>
              <a:buClr>
                <a:srgbClr val="FFFFFF"/>
              </a:buClr>
              <a:buSzPts val="960"/>
            </a:pPr>
            <a:endParaRPr lang="lv-LV" sz="1400" dirty="0">
              <a:latin typeface="Arial"/>
              <a:ea typeface="Arial"/>
              <a:cs typeface="Arial"/>
              <a:sym typeface="Arial"/>
            </a:endParaRPr>
          </a:p>
          <a:p>
            <a:pPr marR="0" lvl="0" algn="l" rtl="0">
              <a:lnSpc>
                <a:spcPct val="90000"/>
              </a:lnSpc>
              <a:spcBef>
                <a:spcPts val="0"/>
              </a:spcBef>
              <a:spcAft>
                <a:spcPts val="0"/>
              </a:spcAft>
              <a:buClr>
                <a:srgbClr val="FFFFFF"/>
              </a:buClr>
              <a:buSzPts val="960"/>
            </a:pPr>
            <a:endParaRPr lang="lv-LV" sz="1400" dirty="0">
              <a:latin typeface="Arial"/>
              <a:ea typeface="Arial"/>
              <a:cs typeface="Arial"/>
              <a:sym typeface="Arial"/>
            </a:endParaRPr>
          </a:p>
        </p:txBody>
      </p:sp>
      <p:sp>
        <p:nvSpPr>
          <p:cNvPr id="23" name="Freeform 50">
            <a:extLst>
              <a:ext uri="{FF2B5EF4-FFF2-40B4-BE49-F238E27FC236}">
                <a16:creationId xmlns:a16="http://schemas.microsoft.com/office/drawing/2014/main" id="{2E0053F0-8C0A-AF78-EE76-9ED68B8E1908}"/>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25" name="Google Shape;2685;p25">
            <a:extLst>
              <a:ext uri="{FF2B5EF4-FFF2-40B4-BE49-F238E27FC236}">
                <a16:creationId xmlns:a16="http://schemas.microsoft.com/office/drawing/2014/main" id="{C363E124-05F7-0D9B-54B4-28C3402476E1}"/>
              </a:ext>
            </a:extLst>
          </p:cNvPr>
          <p:cNvSpPr txBox="1"/>
          <p:nvPr/>
        </p:nvSpPr>
        <p:spPr>
          <a:xfrm>
            <a:off x="874395" y="4261770"/>
            <a:ext cx="1624965" cy="1661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gb" sz="1200">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Sendai Framework</a:t>
            </a:r>
            <a:endParaRPr lang="lv-LV" sz="1200" dirty="0">
              <a:solidFill>
                <a:schemeClr val="bg1"/>
              </a:solidFill>
              <a:latin typeface="Arial"/>
              <a:ea typeface="Arial"/>
              <a:cs typeface="Arial"/>
              <a:sym typeface="Arial"/>
            </a:endParaRPr>
          </a:p>
        </p:txBody>
      </p:sp>
      <p:pic>
        <p:nvPicPr>
          <p:cNvPr id="29" name="Picture 28">
            <a:extLst>
              <a:ext uri="{FF2B5EF4-FFF2-40B4-BE49-F238E27FC236}">
                <a16:creationId xmlns:a16="http://schemas.microsoft.com/office/drawing/2014/main" id="{14590560-403B-33EE-9145-345A032EF94F}"/>
              </a:ext>
            </a:extLst>
          </p:cNvPr>
          <p:cNvPicPr>
            <a:picLocks noChangeAspect="1"/>
          </p:cNvPicPr>
          <p:nvPr/>
        </p:nvPicPr>
        <p:blipFill>
          <a:blip r:embed="rId5"/>
          <a:stretch>
            <a:fillRect/>
          </a:stretch>
        </p:blipFill>
        <p:spPr>
          <a:xfrm>
            <a:off x="123403" y="204402"/>
            <a:ext cx="2507506" cy="1410472"/>
          </a:xfrm>
          <a:prstGeom prst="rect">
            <a:avLst/>
          </a:prstGeom>
        </p:spPr>
      </p:pic>
      <p:sp>
        <p:nvSpPr>
          <p:cNvPr id="3" name="TextBox 2">
            <a:extLst>
              <a:ext uri="{FF2B5EF4-FFF2-40B4-BE49-F238E27FC236}">
                <a16:creationId xmlns:a16="http://schemas.microsoft.com/office/drawing/2014/main" id="{74179354-AD40-7221-D526-30248A98EC9A}"/>
              </a:ext>
            </a:extLst>
          </p:cNvPr>
          <p:cNvSpPr txBox="1"/>
          <p:nvPr/>
        </p:nvSpPr>
        <p:spPr>
          <a:xfrm>
            <a:off x="3102014" y="3948418"/>
            <a:ext cx="8641251" cy="2223782"/>
          </a:xfrm>
          <a:prstGeom prst="rect">
            <a:avLst/>
          </a:prstGeom>
          <a:solidFill>
            <a:schemeClr val="bg1">
              <a:lumMod val="95000"/>
            </a:schemeClr>
          </a:solidFill>
        </p:spPr>
        <p:txBody>
          <a:bodyPr wrap="square" lIns="72000" tIns="72000" rIns="72000" bIns="72000" rtlCol="0">
            <a:noAutofit/>
          </a:bodyPr>
          <a:lstStyle/>
          <a:p>
            <a:pPr rtl="0">
              <a:spcAft>
                <a:spcPts val="600"/>
              </a:spcAft>
              <a:defRPr/>
            </a:pPr>
            <a:endParaRPr lang="lv-LV" sz="1400" b="1" dirty="0">
              <a:cs typeface="Arial"/>
            </a:endParaRPr>
          </a:p>
        </p:txBody>
      </p:sp>
      <p:sp>
        <p:nvSpPr>
          <p:cNvPr id="5" name="Google Shape;118;p22">
            <a:extLst>
              <a:ext uri="{FF2B5EF4-FFF2-40B4-BE49-F238E27FC236}">
                <a16:creationId xmlns:a16="http://schemas.microsoft.com/office/drawing/2014/main" id="{94F7C494-5242-A0F5-C446-A1BE2A3EE126}"/>
              </a:ext>
            </a:extLst>
          </p:cNvPr>
          <p:cNvSpPr txBox="1"/>
          <p:nvPr/>
        </p:nvSpPr>
        <p:spPr>
          <a:xfrm>
            <a:off x="3102014" y="3516417"/>
            <a:ext cx="8641251" cy="432000"/>
          </a:xfrm>
          <a:prstGeom prst="rect">
            <a:avLst/>
          </a:prstGeom>
          <a:solidFill>
            <a:schemeClr val="accent6"/>
          </a:solidFill>
          <a:ln>
            <a:noFill/>
          </a:ln>
        </p:spPr>
        <p:txBody>
          <a:bodyPr spcFirstLastPara="1" wrap="square" lIns="72000" tIns="72000" rIns="72000" bIns="72000" rtlCol="0" anchor="ctr" anchorCtr="0">
            <a:noAutofit/>
          </a:bodyPr>
          <a:lstStyle/>
          <a:p>
            <a:pPr rtl="0"/>
            <a:r>
              <a:rPr lang="en-gb" sz="1400" b="1"/>
              <a:t>Priorities</a:t>
            </a:r>
          </a:p>
        </p:txBody>
      </p:sp>
      <p:sp>
        <p:nvSpPr>
          <p:cNvPr id="11" name="Google Shape;118;p22">
            <a:extLst>
              <a:ext uri="{FF2B5EF4-FFF2-40B4-BE49-F238E27FC236}">
                <a16:creationId xmlns:a16="http://schemas.microsoft.com/office/drawing/2014/main" id="{D8AF868B-F22A-CA7A-0E48-51819B17F149}"/>
              </a:ext>
            </a:extLst>
          </p:cNvPr>
          <p:cNvSpPr txBox="1"/>
          <p:nvPr/>
        </p:nvSpPr>
        <p:spPr>
          <a:xfrm>
            <a:off x="11239264" y="3516417"/>
            <a:ext cx="7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12" name="Google Shape;1426;p90">
            <a:extLst>
              <a:ext uri="{FF2B5EF4-FFF2-40B4-BE49-F238E27FC236}">
                <a16:creationId xmlns:a16="http://schemas.microsoft.com/office/drawing/2014/main" id="{28492172-8543-5BBA-61F8-1FA10A3D0F09}"/>
              </a:ext>
            </a:extLst>
          </p:cNvPr>
          <p:cNvSpPr/>
          <p:nvPr/>
        </p:nvSpPr>
        <p:spPr>
          <a:xfrm>
            <a:off x="11383265" y="3588417"/>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tx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64" name="Rectangle 63">
            <a:extLst>
              <a:ext uri="{FF2B5EF4-FFF2-40B4-BE49-F238E27FC236}">
                <a16:creationId xmlns:a16="http://schemas.microsoft.com/office/drawing/2014/main" id="{665F02FB-9FFA-E692-2BFF-324673D620E1}"/>
              </a:ext>
            </a:extLst>
          </p:cNvPr>
          <p:cNvSpPr/>
          <p:nvPr/>
        </p:nvSpPr>
        <p:spPr>
          <a:xfrm>
            <a:off x="3205653" y="4009389"/>
            <a:ext cx="586452" cy="360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000" b="1"/>
              <a:t>1</a:t>
            </a:r>
          </a:p>
        </p:txBody>
      </p:sp>
      <p:sp>
        <p:nvSpPr>
          <p:cNvPr id="65" name="Rectangle 64">
            <a:extLst>
              <a:ext uri="{FF2B5EF4-FFF2-40B4-BE49-F238E27FC236}">
                <a16:creationId xmlns:a16="http://schemas.microsoft.com/office/drawing/2014/main" id="{1F1AAB72-3789-C012-243B-90371CBA44C3}"/>
              </a:ext>
            </a:extLst>
          </p:cNvPr>
          <p:cNvSpPr/>
          <p:nvPr/>
        </p:nvSpPr>
        <p:spPr>
          <a:xfrm>
            <a:off x="3205653" y="4545969"/>
            <a:ext cx="586452" cy="360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000" b="1"/>
              <a:t>2</a:t>
            </a:r>
          </a:p>
        </p:txBody>
      </p:sp>
      <p:sp>
        <p:nvSpPr>
          <p:cNvPr id="66" name="Rectangle 65">
            <a:extLst>
              <a:ext uri="{FF2B5EF4-FFF2-40B4-BE49-F238E27FC236}">
                <a16:creationId xmlns:a16="http://schemas.microsoft.com/office/drawing/2014/main" id="{7B9E505A-4007-FD3E-D6FE-D428911FBE40}"/>
              </a:ext>
            </a:extLst>
          </p:cNvPr>
          <p:cNvSpPr/>
          <p:nvPr/>
        </p:nvSpPr>
        <p:spPr>
          <a:xfrm>
            <a:off x="3205653" y="5082549"/>
            <a:ext cx="586452" cy="360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000" b="1"/>
              <a:t>3</a:t>
            </a:r>
          </a:p>
        </p:txBody>
      </p:sp>
      <p:sp>
        <p:nvSpPr>
          <p:cNvPr id="67" name="Rectangle 66">
            <a:extLst>
              <a:ext uri="{FF2B5EF4-FFF2-40B4-BE49-F238E27FC236}">
                <a16:creationId xmlns:a16="http://schemas.microsoft.com/office/drawing/2014/main" id="{EA718179-92B4-603B-A4D2-43726570CF14}"/>
              </a:ext>
            </a:extLst>
          </p:cNvPr>
          <p:cNvSpPr/>
          <p:nvPr/>
        </p:nvSpPr>
        <p:spPr>
          <a:xfrm>
            <a:off x="3205653" y="5619129"/>
            <a:ext cx="586452" cy="360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000" b="1"/>
              <a:t>4</a:t>
            </a:r>
          </a:p>
        </p:txBody>
      </p:sp>
      <p:sp>
        <p:nvSpPr>
          <p:cNvPr id="68" name="TextBox 67">
            <a:extLst>
              <a:ext uri="{FF2B5EF4-FFF2-40B4-BE49-F238E27FC236}">
                <a16:creationId xmlns:a16="http://schemas.microsoft.com/office/drawing/2014/main" id="{E22085F8-8004-2A24-1291-8100663192B5}"/>
              </a:ext>
            </a:extLst>
          </p:cNvPr>
          <p:cNvSpPr txBox="1"/>
          <p:nvPr/>
        </p:nvSpPr>
        <p:spPr>
          <a:xfrm>
            <a:off x="3906402" y="4009388"/>
            <a:ext cx="7685221" cy="360000"/>
          </a:xfrm>
          <a:prstGeom prst="rect">
            <a:avLst/>
          </a:prstGeom>
          <a:noFill/>
        </p:spPr>
        <p:txBody>
          <a:bodyPr wrap="square" rtlCol="0" anchor="ctr">
            <a:noAutofit/>
          </a:bodyPr>
          <a:lstStyle/>
          <a:p>
            <a:pPr rtl="0">
              <a:defRPr/>
            </a:pPr>
            <a:r>
              <a:rPr lang="en-gb" sz="1400" b="0" dirty="0">
                <a:solidFill>
                  <a:schemeClr val="tx1"/>
                </a:solidFill>
                <a:cs typeface="Arial"/>
              </a:rPr>
              <a:t>Understanding disaster risk</a:t>
            </a:r>
          </a:p>
        </p:txBody>
      </p:sp>
      <p:sp>
        <p:nvSpPr>
          <p:cNvPr id="69" name="TextBox 68">
            <a:extLst>
              <a:ext uri="{FF2B5EF4-FFF2-40B4-BE49-F238E27FC236}">
                <a16:creationId xmlns:a16="http://schemas.microsoft.com/office/drawing/2014/main" id="{1B9336C5-DDF4-0B5B-78BD-863543C92662}"/>
              </a:ext>
            </a:extLst>
          </p:cNvPr>
          <p:cNvSpPr txBox="1"/>
          <p:nvPr/>
        </p:nvSpPr>
        <p:spPr>
          <a:xfrm>
            <a:off x="3906402" y="4545968"/>
            <a:ext cx="7685221" cy="360000"/>
          </a:xfrm>
          <a:prstGeom prst="rect">
            <a:avLst/>
          </a:prstGeom>
          <a:noFill/>
        </p:spPr>
        <p:txBody>
          <a:bodyPr wrap="square" rtlCol="0" anchor="ctr">
            <a:noAutofit/>
          </a:bodyPr>
          <a:lstStyle/>
          <a:p>
            <a:pPr rtl="0">
              <a:defRPr/>
            </a:pPr>
            <a:r>
              <a:rPr lang="en-US" sz="1400" b="0" dirty="0">
                <a:solidFill>
                  <a:schemeClr val="tx1"/>
                </a:solidFill>
                <a:cs typeface="Arial"/>
              </a:rPr>
              <a:t>Strengthening disaster risk governance to manage disaster risk</a:t>
            </a:r>
            <a:endParaRPr lang="en-gb" sz="1400" b="0" dirty="0">
              <a:solidFill>
                <a:schemeClr val="tx1"/>
              </a:solidFill>
              <a:cs typeface="Arial"/>
            </a:endParaRPr>
          </a:p>
        </p:txBody>
      </p:sp>
      <p:cxnSp>
        <p:nvCxnSpPr>
          <p:cNvPr id="70" name="Straight Connector 69">
            <a:extLst>
              <a:ext uri="{FF2B5EF4-FFF2-40B4-BE49-F238E27FC236}">
                <a16:creationId xmlns:a16="http://schemas.microsoft.com/office/drawing/2014/main" id="{75C07CCB-79D5-9D6C-2690-064435F0B3EC}"/>
              </a:ext>
            </a:extLst>
          </p:cNvPr>
          <p:cNvCxnSpPr>
            <a:cxnSpLocks/>
          </p:cNvCxnSpPr>
          <p:nvPr/>
        </p:nvCxnSpPr>
        <p:spPr>
          <a:xfrm>
            <a:off x="3941291" y="4457944"/>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1" name="TextBox 70">
            <a:extLst>
              <a:ext uri="{FF2B5EF4-FFF2-40B4-BE49-F238E27FC236}">
                <a16:creationId xmlns:a16="http://schemas.microsoft.com/office/drawing/2014/main" id="{DC28816A-9CB8-D214-3D4F-ABFBAA9EF190}"/>
              </a:ext>
            </a:extLst>
          </p:cNvPr>
          <p:cNvSpPr txBox="1"/>
          <p:nvPr/>
        </p:nvSpPr>
        <p:spPr>
          <a:xfrm>
            <a:off x="3906402" y="5082548"/>
            <a:ext cx="7685221" cy="360000"/>
          </a:xfrm>
          <a:prstGeom prst="rect">
            <a:avLst/>
          </a:prstGeom>
          <a:noFill/>
        </p:spPr>
        <p:txBody>
          <a:bodyPr wrap="square" rtlCol="0" anchor="ctr">
            <a:noAutofit/>
          </a:bodyPr>
          <a:lstStyle/>
          <a:p>
            <a:pPr rtl="0">
              <a:defRPr/>
            </a:pPr>
            <a:r>
              <a:rPr lang="en-US" sz="1400" b="0" dirty="0">
                <a:solidFill>
                  <a:schemeClr val="tx1"/>
                </a:solidFill>
                <a:cs typeface="Arial"/>
              </a:rPr>
              <a:t>Investing in disaster risk reduction for resilience</a:t>
            </a:r>
            <a:endParaRPr lang="en-gb" sz="1400" b="0" dirty="0">
              <a:solidFill>
                <a:schemeClr val="tx1"/>
              </a:solidFill>
              <a:cs typeface="Arial"/>
            </a:endParaRPr>
          </a:p>
        </p:txBody>
      </p:sp>
      <p:sp>
        <p:nvSpPr>
          <p:cNvPr id="72" name="TextBox 71">
            <a:extLst>
              <a:ext uri="{FF2B5EF4-FFF2-40B4-BE49-F238E27FC236}">
                <a16:creationId xmlns:a16="http://schemas.microsoft.com/office/drawing/2014/main" id="{B710ADE2-E3EE-F932-067E-E3859BAFD193}"/>
              </a:ext>
            </a:extLst>
          </p:cNvPr>
          <p:cNvSpPr txBox="1"/>
          <p:nvPr/>
        </p:nvSpPr>
        <p:spPr>
          <a:xfrm>
            <a:off x="3906402" y="5631967"/>
            <a:ext cx="7685221" cy="360000"/>
          </a:xfrm>
          <a:prstGeom prst="rect">
            <a:avLst/>
          </a:prstGeom>
          <a:noFill/>
        </p:spPr>
        <p:txBody>
          <a:bodyPr wrap="square" rtlCol="0" anchor="ctr">
            <a:noAutofit/>
          </a:bodyPr>
          <a:lstStyle/>
          <a:p>
            <a:pPr rtl="0">
              <a:defRPr/>
            </a:pPr>
            <a:r>
              <a:rPr lang="en-US" sz="1400" b="0" dirty="0">
                <a:solidFill>
                  <a:schemeClr val="tx1"/>
                </a:solidFill>
                <a:cs typeface="Arial"/>
              </a:rPr>
              <a:t>Enhancing disaster preparedness for effective response, and to «Build Back Better» in recovery, rehabilitation and reconstruction</a:t>
            </a:r>
            <a:endParaRPr lang="en-gb" sz="1400" b="0" dirty="0">
              <a:solidFill>
                <a:schemeClr val="tx1"/>
              </a:solidFill>
              <a:cs typeface="Arial"/>
            </a:endParaRPr>
          </a:p>
        </p:txBody>
      </p:sp>
      <p:cxnSp>
        <p:nvCxnSpPr>
          <p:cNvPr id="73" name="Straight Connector 72">
            <a:extLst>
              <a:ext uri="{FF2B5EF4-FFF2-40B4-BE49-F238E27FC236}">
                <a16:creationId xmlns:a16="http://schemas.microsoft.com/office/drawing/2014/main" id="{92FD4074-3CAE-C9D3-380C-669F86A2BF8F}"/>
              </a:ext>
            </a:extLst>
          </p:cNvPr>
          <p:cNvCxnSpPr>
            <a:cxnSpLocks/>
          </p:cNvCxnSpPr>
          <p:nvPr/>
        </p:nvCxnSpPr>
        <p:spPr>
          <a:xfrm>
            <a:off x="3941291" y="4993067"/>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4" name="Straight Connector 73">
            <a:extLst>
              <a:ext uri="{FF2B5EF4-FFF2-40B4-BE49-F238E27FC236}">
                <a16:creationId xmlns:a16="http://schemas.microsoft.com/office/drawing/2014/main" id="{1BE9BCE3-082A-B437-A9CE-8B5F92FD25F6}"/>
              </a:ext>
            </a:extLst>
          </p:cNvPr>
          <p:cNvCxnSpPr>
            <a:cxnSpLocks/>
          </p:cNvCxnSpPr>
          <p:nvPr/>
        </p:nvCxnSpPr>
        <p:spPr>
          <a:xfrm>
            <a:off x="3941291" y="5529647"/>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14" name="Group 13">
            <a:extLst>
              <a:ext uri="{FF2B5EF4-FFF2-40B4-BE49-F238E27FC236}">
                <a16:creationId xmlns:a16="http://schemas.microsoft.com/office/drawing/2014/main" id="{D0B2ABEE-6784-3C0D-049A-AAA1C1AFF532}"/>
              </a:ext>
            </a:extLst>
          </p:cNvPr>
          <p:cNvGrpSpPr/>
          <p:nvPr/>
        </p:nvGrpSpPr>
        <p:grpSpPr>
          <a:xfrm>
            <a:off x="7749013" y="126781"/>
            <a:ext cx="4000075" cy="217488"/>
            <a:chOff x="7749013" y="126781"/>
            <a:chExt cx="4000075" cy="217488"/>
          </a:xfrm>
        </p:grpSpPr>
        <p:sp>
          <p:nvSpPr>
            <p:cNvPr id="15" name="Rectangle 14">
              <a:extLst>
                <a:ext uri="{FF2B5EF4-FFF2-40B4-BE49-F238E27FC236}">
                  <a16:creationId xmlns:a16="http://schemas.microsoft.com/office/drawing/2014/main" id="{7BA3991F-D3EE-B6CC-A01B-FA843A11AD39}"/>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16" name="Rectangle 15">
              <a:extLst>
                <a:ext uri="{FF2B5EF4-FFF2-40B4-BE49-F238E27FC236}">
                  <a16:creationId xmlns:a16="http://schemas.microsoft.com/office/drawing/2014/main" id="{85359115-0078-1575-9110-DF8D6D6353F3}"/>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27" name="Rectangle 26">
              <a:extLst>
                <a:ext uri="{FF2B5EF4-FFF2-40B4-BE49-F238E27FC236}">
                  <a16:creationId xmlns:a16="http://schemas.microsoft.com/office/drawing/2014/main" id="{3CDA4DAF-7C81-D4EE-2B2A-8CF72F2BE1FC}"/>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6DA90CDC-1858-17D1-D62C-54A53E4E27D4}"/>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30" name="Rectangle 29">
              <a:extLst>
                <a:ext uri="{FF2B5EF4-FFF2-40B4-BE49-F238E27FC236}">
                  <a16:creationId xmlns:a16="http://schemas.microsoft.com/office/drawing/2014/main" id="{E7A58D5E-10B2-C77A-F1F2-1D260C3926D7}"/>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710240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rmAutofit/>
          </a:bodyPr>
          <a:lstStyle/>
          <a:p>
            <a:pPr rtl="0"/>
            <a:r>
              <a:rPr lang="en-gb" noProof="0" dirty="0">
                <a:cs typeface="Times New Roman"/>
              </a:rPr>
              <a:t>The Sendai Framework for Disaster Risk Reduction 2015-2030</a:t>
            </a:r>
            <a:endParaRPr lang="lv-LV" noProof="0" dirty="0"/>
          </a:p>
        </p:txBody>
      </p:sp>
      <p:sp>
        <p:nvSpPr>
          <p:cNvPr id="53" name="Slide Number Placeholder 4">
            <a:extLst>
              <a:ext uri="{FF2B5EF4-FFF2-40B4-BE49-F238E27FC236}">
                <a16:creationId xmlns:a16="http://schemas.microsoft.com/office/drawing/2014/main" id="{32C1C728-B34D-93D0-7340-17E52272FBA6}"/>
              </a:ext>
            </a:extLst>
          </p:cNvPr>
          <p:cNvSpPr>
            <a:spLocks noGrp="1"/>
          </p:cNvSpPr>
          <p:nvPr>
            <p:ph type="sldNum" sz="quarter" idx="11"/>
          </p:nvPr>
        </p:nvSpPr>
        <p:spPr/>
        <p:txBody>
          <a:bodyPr rtlCol="0"/>
          <a:lstStyle/>
          <a:p>
            <a:pPr rtl="0"/>
            <a:fld id="{7870704B-CE94-48CC-AF30-84932A1262A7}" type="slidenum">
              <a:rPr lang="lv-LV" smtClean="0"/>
              <a:pPr/>
              <a:t>14</a:t>
            </a:fld>
            <a:endParaRPr lang="lv-LV"/>
          </a:p>
        </p:txBody>
      </p:sp>
      <p:sp>
        <p:nvSpPr>
          <p:cNvPr id="17" name="TextBox 16">
            <a:extLst>
              <a:ext uri="{FF2B5EF4-FFF2-40B4-BE49-F238E27FC236}">
                <a16:creationId xmlns:a16="http://schemas.microsoft.com/office/drawing/2014/main" id="{33596241-56ED-514D-EA4A-57E91499CE92}"/>
              </a:ext>
            </a:extLst>
          </p:cNvPr>
          <p:cNvSpPr txBox="1"/>
          <p:nvPr/>
        </p:nvSpPr>
        <p:spPr>
          <a:xfrm>
            <a:off x="3102014" y="2251275"/>
            <a:ext cx="8641251" cy="3920925"/>
          </a:xfrm>
          <a:prstGeom prst="rect">
            <a:avLst/>
          </a:prstGeom>
          <a:solidFill>
            <a:schemeClr val="bg1">
              <a:lumMod val="95000"/>
            </a:schemeClr>
          </a:solidFill>
        </p:spPr>
        <p:txBody>
          <a:bodyPr wrap="square" lIns="72000" tIns="72000" rIns="72000" bIns="72000" rtlCol="0">
            <a:noAutofit/>
          </a:bodyPr>
          <a:lstStyle/>
          <a:p>
            <a:pPr rtl="0">
              <a:spcAft>
                <a:spcPts val="600"/>
              </a:spcAft>
              <a:defRPr/>
            </a:pPr>
            <a:endParaRPr lang="lv-LV" sz="1400">
              <a:cs typeface="Arial"/>
            </a:endParaRPr>
          </a:p>
        </p:txBody>
      </p:sp>
      <p:sp>
        <p:nvSpPr>
          <p:cNvPr id="18" name="Google Shape;118;p22">
            <a:extLst>
              <a:ext uri="{FF2B5EF4-FFF2-40B4-BE49-F238E27FC236}">
                <a16:creationId xmlns:a16="http://schemas.microsoft.com/office/drawing/2014/main" id="{D55BE165-5B30-396D-357D-2526A79D14FE}"/>
              </a:ext>
            </a:extLst>
          </p:cNvPr>
          <p:cNvSpPr txBox="1"/>
          <p:nvPr/>
        </p:nvSpPr>
        <p:spPr>
          <a:xfrm>
            <a:off x="3102014" y="1819275"/>
            <a:ext cx="8641251" cy="432000"/>
          </a:xfrm>
          <a:prstGeom prst="rect">
            <a:avLst/>
          </a:prstGeom>
          <a:solidFill>
            <a:schemeClr val="accent6"/>
          </a:solidFill>
          <a:ln>
            <a:noFill/>
          </a:ln>
        </p:spPr>
        <p:txBody>
          <a:bodyPr spcFirstLastPara="1" wrap="square" lIns="72000" tIns="72000" rIns="72000" bIns="72000" rtlCol="0" anchor="ctr" anchorCtr="0">
            <a:noAutofit/>
          </a:bodyPr>
          <a:lstStyle/>
          <a:p>
            <a:pPr rtl="0"/>
            <a:r>
              <a:rPr lang="lv-LV" sz="1400" b="1" dirty="0" err="1"/>
              <a:t>Targets</a:t>
            </a:r>
            <a:endParaRPr lang="en-gb" sz="1400" b="1" dirty="0"/>
          </a:p>
        </p:txBody>
      </p:sp>
      <p:sp>
        <p:nvSpPr>
          <p:cNvPr id="19" name="Google Shape;118;p22">
            <a:extLst>
              <a:ext uri="{FF2B5EF4-FFF2-40B4-BE49-F238E27FC236}">
                <a16:creationId xmlns:a16="http://schemas.microsoft.com/office/drawing/2014/main" id="{80714EFE-4CDD-1DEB-6DA1-38F9FFADBC70}"/>
              </a:ext>
            </a:extLst>
          </p:cNvPr>
          <p:cNvSpPr txBox="1"/>
          <p:nvPr/>
        </p:nvSpPr>
        <p:spPr>
          <a:xfrm>
            <a:off x="11311265" y="1819275"/>
            <a:ext cx="43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p>
        </p:txBody>
      </p:sp>
      <p:sp>
        <p:nvSpPr>
          <p:cNvPr id="20" name="Google Shape;118;p22">
            <a:extLst>
              <a:ext uri="{FF2B5EF4-FFF2-40B4-BE49-F238E27FC236}">
                <a16:creationId xmlns:a16="http://schemas.microsoft.com/office/drawing/2014/main" id="{D6A6A6D9-6A8C-963F-E623-CDEAB537182F}"/>
              </a:ext>
            </a:extLst>
          </p:cNvPr>
          <p:cNvSpPr txBox="1"/>
          <p:nvPr/>
        </p:nvSpPr>
        <p:spPr>
          <a:xfrm>
            <a:off x="11239264" y="1819275"/>
            <a:ext cx="7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22" name="Rectangle 21">
            <a:extLst>
              <a:ext uri="{FF2B5EF4-FFF2-40B4-BE49-F238E27FC236}">
                <a16:creationId xmlns:a16="http://schemas.microsoft.com/office/drawing/2014/main" id="{048A406F-1D83-1714-4F03-A4B903484B35}"/>
              </a:ext>
            </a:extLst>
          </p:cNvPr>
          <p:cNvSpPr/>
          <p:nvPr/>
        </p:nvSpPr>
        <p:spPr>
          <a:xfrm>
            <a:off x="3212008" y="2425017"/>
            <a:ext cx="1434809" cy="288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dirty="0">
                <a:solidFill>
                  <a:schemeClr val="bg1"/>
                </a:solidFill>
                <a:ea typeface="+mn-lt"/>
                <a:cs typeface="+mn-lt"/>
              </a:rPr>
              <a:t>Target A</a:t>
            </a:r>
            <a:r>
              <a:rPr lang="lv-LV" sz="1400" b="1" dirty="0">
                <a:solidFill>
                  <a:schemeClr val="bg1"/>
                </a:solidFill>
                <a:ea typeface="+mn-lt"/>
                <a:cs typeface="+mn-lt"/>
              </a:rPr>
              <a:t>:</a:t>
            </a:r>
            <a:endParaRPr lang="lv-LV" sz="1400" b="1" dirty="0">
              <a:solidFill>
                <a:schemeClr val="bg1"/>
              </a:solidFill>
            </a:endParaRPr>
          </a:p>
        </p:txBody>
      </p:sp>
      <p:sp>
        <p:nvSpPr>
          <p:cNvPr id="24" name="TextBox 23">
            <a:extLst>
              <a:ext uri="{FF2B5EF4-FFF2-40B4-BE49-F238E27FC236}">
                <a16:creationId xmlns:a16="http://schemas.microsoft.com/office/drawing/2014/main" id="{B3862518-B33C-AF76-F5E6-20C734B79D2C}"/>
              </a:ext>
            </a:extLst>
          </p:cNvPr>
          <p:cNvSpPr txBox="1"/>
          <p:nvPr/>
        </p:nvSpPr>
        <p:spPr>
          <a:xfrm>
            <a:off x="4756812" y="2425017"/>
            <a:ext cx="6986454" cy="288000"/>
          </a:xfrm>
          <a:prstGeom prst="rect">
            <a:avLst/>
          </a:prstGeom>
          <a:noFill/>
        </p:spPr>
        <p:txBody>
          <a:bodyPr wrap="square" tIns="0" bIns="0" rtlCol="0" anchor="ctr">
            <a:noAutofit/>
          </a:bodyPr>
          <a:lstStyle/>
          <a:p>
            <a:pPr rtl="0">
              <a:spcAft>
                <a:spcPts val="600"/>
              </a:spcAft>
              <a:defRPr/>
            </a:pPr>
            <a:r>
              <a:rPr lang="en-US" sz="1400" dirty="0">
                <a:solidFill>
                  <a:srgbClr val="030303"/>
                </a:solidFill>
                <a:ea typeface="+mn-lt"/>
                <a:cs typeface="+mn-lt"/>
              </a:rPr>
              <a:t>Substantially reduce global disaster mortality by 2030</a:t>
            </a:r>
            <a:endParaRPr lang="lv-LV" sz="1400" dirty="0">
              <a:solidFill>
                <a:srgbClr val="000000"/>
              </a:solidFill>
              <a:ea typeface="+mn-lt"/>
              <a:cs typeface="+mn-lt"/>
            </a:endParaRPr>
          </a:p>
        </p:txBody>
      </p:sp>
      <p:sp>
        <p:nvSpPr>
          <p:cNvPr id="26" name="Rectangle 25">
            <a:extLst>
              <a:ext uri="{FF2B5EF4-FFF2-40B4-BE49-F238E27FC236}">
                <a16:creationId xmlns:a16="http://schemas.microsoft.com/office/drawing/2014/main" id="{DD21AE13-4B1D-4C80-FF1B-83ECF335512D}"/>
              </a:ext>
            </a:extLst>
          </p:cNvPr>
          <p:cNvSpPr/>
          <p:nvPr/>
        </p:nvSpPr>
        <p:spPr>
          <a:xfrm>
            <a:off x="3212008" y="2885535"/>
            <a:ext cx="1434809" cy="28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dirty="0">
                <a:solidFill>
                  <a:schemeClr val="bg1"/>
                </a:solidFill>
                <a:ea typeface="+mn-lt"/>
                <a:cs typeface="+mn-lt"/>
              </a:rPr>
              <a:t>Target B</a:t>
            </a:r>
            <a:r>
              <a:rPr lang="lv-LV" sz="1400" b="1" dirty="0">
                <a:solidFill>
                  <a:schemeClr val="bg1"/>
                </a:solidFill>
                <a:ea typeface="+mn-lt"/>
                <a:cs typeface="+mn-lt"/>
              </a:rPr>
              <a:t>:</a:t>
            </a:r>
            <a:endParaRPr lang="lv-LV" sz="1400" b="1" dirty="0">
              <a:solidFill>
                <a:schemeClr val="bg1"/>
              </a:solidFill>
            </a:endParaRPr>
          </a:p>
        </p:txBody>
      </p:sp>
      <p:sp>
        <p:nvSpPr>
          <p:cNvPr id="27" name="TextBox 26">
            <a:extLst>
              <a:ext uri="{FF2B5EF4-FFF2-40B4-BE49-F238E27FC236}">
                <a16:creationId xmlns:a16="http://schemas.microsoft.com/office/drawing/2014/main" id="{1174610A-E14F-DDE6-68FD-DD3F47B42F6C}"/>
              </a:ext>
            </a:extLst>
          </p:cNvPr>
          <p:cNvSpPr txBox="1"/>
          <p:nvPr/>
        </p:nvSpPr>
        <p:spPr>
          <a:xfrm>
            <a:off x="4756812" y="2885535"/>
            <a:ext cx="6986454" cy="288000"/>
          </a:xfrm>
          <a:prstGeom prst="rect">
            <a:avLst/>
          </a:prstGeom>
          <a:noFill/>
        </p:spPr>
        <p:txBody>
          <a:bodyPr wrap="square" tIns="0" bIns="0" rtlCol="0" anchor="ctr">
            <a:noAutofit/>
          </a:bodyPr>
          <a:lstStyle/>
          <a:p>
            <a:pPr rtl="0">
              <a:spcAft>
                <a:spcPts val="600"/>
              </a:spcAft>
              <a:defRPr/>
            </a:pPr>
            <a:r>
              <a:rPr lang="en-US" sz="1400" dirty="0">
                <a:solidFill>
                  <a:srgbClr val="030303"/>
                </a:solidFill>
                <a:ea typeface="+mn-lt"/>
                <a:cs typeface="+mn-lt"/>
              </a:rPr>
              <a:t>Substantially reduce the number of affected people globally by 2030</a:t>
            </a:r>
            <a:endParaRPr lang="lv-LV" sz="1400" dirty="0">
              <a:solidFill>
                <a:srgbClr val="000000"/>
              </a:solidFill>
              <a:ea typeface="+mn-lt"/>
              <a:cs typeface="+mn-lt"/>
            </a:endParaRPr>
          </a:p>
        </p:txBody>
      </p:sp>
      <p:cxnSp>
        <p:nvCxnSpPr>
          <p:cNvPr id="28" name="Straight Connector 27">
            <a:extLst>
              <a:ext uri="{FF2B5EF4-FFF2-40B4-BE49-F238E27FC236}">
                <a16:creationId xmlns:a16="http://schemas.microsoft.com/office/drawing/2014/main" id="{79D8FA12-629C-EBDC-0BDF-F46992BFB8C0}"/>
              </a:ext>
            </a:extLst>
          </p:cNvPr>
          <p:cNvCxnSpPr>
            <a:cxnSpLocks/>
          </p:cNvCxnSpPr>
          <p:nvPr/>
        </p:nvCxnSpPr>
        <p:spPr>
          <a:xfrm>
            <a:off x="4827932" y="2799276"/>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0" name="Rectangle 29">
            <a:extLst>
              <a:ext uri="{FF2B5EF4-FFF2-40B4-BE49-F238E27FC236}">
                <a16:creationId xmlns:a16="http://schemas.microsoft.com/office/drawing/2014/main" id="{A1453F15-D8F8-5614-9971-B83BC0EE62E2}"/>
              </a:ext>
            </a:extLst>
          </p:cNvPr>
          <p:cNvSpPr/>
          <p:nvPr/>
        </p:nvSpPr>
        <p:spPr>
          <a:xfrm>
            <a:off x="3212008" y="3346052"/>
            <a:ext cx="1434809" cy="288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dirty="0">
                <a:solidFill>
                  <a:schemeClr val="bg1"/>
                </a:solidFill>
                <a:ea typeface="+mn-lt"/>
                <a:cs typeface="+mn-lt"/>
              </a:rPr>
              <a:t>Target C</a:t>
            </a:r>
            <a:r>
              <a:rPr lang="lv-LV" sz="1400" b="1" dirty="0">
                <a:solidFill>
                  <a:schemeClr val="bg1"/>
                </a:solidFill>
                <a:ea typeface="+mn-lt"/>
                <a:cs typeface="+mn-lt"/>
              </a:rPr>
              <a:t>:</a:t>
            </a:r>
            <a:endParaRPr lang="lv-LV" sz="1400" b="1" dirty="0">
              <a:solidFill>
                <a:schemeClr val="bg1"/>
              </a:solidFill>
            </a:endParaRPr>
          </a:p>
        </p:txBody>
      </p:sp>
      <p:sp>
        <p:nvSpPr>
          <p:cNvPr id="31" name="TextBox 30">
            <a:extLst>
              <a:ext uri="{FF2B5EF4-FFF2-40B4-BE49-F238E27FC236}">
                <a16:creationId xmlns:a16="http://schemas.microsoft.com/office/drawing/2014/main" id="{8A31C9E7-FECA-223A-15DC-D10DA3526F87}"/>
              </a:ext>
            </a:extLst>
          </p:cNvPr>
          <p:cNvSpPr txBox="1"/>
          <p:nvPr/>
        </p:nvSpPr>
        <p:spPr>
          <a:xfrm>
            <a:off x="4756812" y="3346053"/>
            <a:ext cx="6986454" cy="288000"/>
          </a:xfrm>
          <a:prstGeom prst="rect">
            <a:avLst/>
          </a:prstGeom>
          <a:noFill/>
        </p:spPr>
        <p:txBody>
          <a:bodyPr wrap="square" tIns="0" bIns="0" rtlCol="0" anchor="ctr">
            <a:noAutofit/>
          </a:bodyPr>
          <a:lstStyle/>
          <a:p>
            <a:pPr rtl="0">
              <a:spcAft>
                <a:spcPts val="600"/>
              </a:spcAft>
              <a:defRPr/>
            </a:pPr>
            <a:r>
              <a:rPr lang="en-US" sz="1400" dirty="0">
                <a:solidFill>
                  <a:srgbClr val="030303"/>
                </a:solidFill>
                <a:ea typeface="+mn-lt"/>
                <a:cs typeface="+mn-lt"/>
              </a:rPr>
              <a:t>Reduce direct disaster economic loss</a:t>
            </a:r>
            <a:endParaRPr lang="lv-LV" sz="1400" dirty="0">
              <a:solidFill>
                <a:srgbClr val="000000"/>
              </a:solidFill>
              <a:ea typeface="+mn-lt"/>
              <a:cs typeface="+mn-lt"/>
            </a:endParaRPr>
          </a:p>
        </p:txBody>
      </p:sp>
      <p:sp>
        <p:nvSpPr>
          <p:cNvPr id="32" name="Rectangle 31">
            <a:extLst>
              <a:ext uri="{FF2B5EF4-FFF2-40B4-BE49-F238E27FC236}">
                <a16:creationId xmlns:a16="http://schemas.microsoft.com/office/drawing/2014/main" id="{31949284-8D9A-F8E6-EC88-F7ECFE47706F}"/>
              </a:ext>
            </a:extLst>
          </p:cNvPr>
          <p:cNvSpPr/>
          <p:nvPr/>
        </p:nvSpPr>
        <p:spPr>
          <a:xfrm>
            <a:off x="3212008" y="3806569"/>
            <a:ext cx="1434809" cy="432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algn="ctr" rtl="0">
              <a:lnSpc>
                <a:spcPct val="100000"/>
              </a:lnSpc>
            </a:pPr>
            <a:r>
              <a:rPr lang="en-GB" sz="1400" b="1" dirty="0">
                <a:solidFill>
                  <a:schemeClr val="bg1"/>
                </a:solidFill>
                <a:ea typeface="+mn-lt"/>
                <a:cs typeface="+mn-lt"/>
              </a:rPr>
              <a:t>Target D</a:t>
            </a:r>
            <a:r>
              <a:rPr lang="lv-LV" sz="1400" b="1" dirty="0">
                <a:solidFill>
                  <a:schemeClr val="bg1"/>
                </a:solidFill>
                <a:ea typeface="+mn-lt"/>
                <a:cs typeface="+mn-lt"/>
              </a:rPr>
              <a:t>:</a:t>
            </a:r>
            <a:endParaRPr lang="lv-LV" sz="1400" b="1" dirty="0">
              <a:solidFill>
                <a:schemeClr val="bg1"/>
              </a:solidFill>
            </a:endParaRPr>
          </a:p>
        </p:txBody>
      </p:sp>
      <p:sp>
        <p:nvSpPr>
          <p:cNvPr id="33" name="TextBox 32">
            <a:extLst>
              <a:ext uri="{FF2B5EF4-FFF2-40B4-BE49-F238E27FC236}">
                <a16:creationId xmlns:a16="http://schemas.microsoft.com/office/drawing/2014/main" id="{68CC0998-717C-6024-B6A3-566C72FC882E}"/>
              </a:ext>
            </a:extLst>
          </p:cNvPr>
          <p:cNvSpPr txBox="1"/>
          <p:nvPr/>
        </p:nvSpPr>
        <p:spPr>
          <a:xfrm>
            <a:off x="4756812" y="3806571"/>
            <a:ext cx="6986454" cy="432000"/>
          </a:xfrm>
          <a:prstGeom prst="rect">
            <a:avLst/>
          </a:prstGeom>
          <a:noFill/>
        </p:spPr>
        <p:txBody>
          <a:bodyPr wrap="square" rtlCol="0" anchor="ctr">
            <a:noAutofit/>
          </a:bodyPr>
          <a:lstStyle/>
          <a:p>
            <a:pPr rtl="0">
              <a:spcAft>
                <a:spcPts val="600"/>
              </a:spcAft>
              <a:defRPr/>
            </a:pPr>
            <a:r>
              <a:rPr lang="en-US" sz="1400" dirty="0">
                <a:solidFill>
                  <a:srgbClr val="030303"/>
                </a:solidFill>
                <a:ea typeface="+mn-lt"/>
                <a:cs typeface="+mn-lt"/>
              </a:rPr>
              <a:t>Substantially reduce disaster damage to critical infrastructure and disruption of basic services</a:t>
            </a:r>
            <a:endParaRPr lang="en-gb" sz="1400" dirty="0">
              <a:solidFill>
                <a:srgbClr val="030303"/>
              </a:solidFill>
              <a:ea typeface="+mn-lt"/>
              <a:cs typeface="+mn-lt"/>
            </a:endParaRPr>
          </a:p>
        </p:txBody>
      </p:sp>
      <p:cxnSp>
        <p:nvCxnSpPr>
          <p:cNvPr id="34" name="Straight Connector 33">
            <a:extLst>
              <a:ext uri="{FF2B5EF4-FFF2-40B4-BE49-F238E27FC236}">
                <a16:creationId xmlns:a16="http://schemas.microsoft.com/office/drawing/2014/main" id="{011CC138-051D-9175-6EB1-A0E004D2449C}"/>
              </a:ext>
            </a:extLst>
          </p:cNvPr>
          <p:cNvCxnSpPr>
            <a:cxnSpLocks/>
          </p:cNvCxnSpPr>
          <p:nvPr/>
        </p:nvCxnSpPr>
        <p:spPr>
          <a:xfrm>
            <a:off x="4827932" y="3720312"/>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5" name="Straight Connector 34">
            <a:extLst>
              <a:ext uri="{FF2B5EF4-FFF2-40B4-BE49-F238E27FC236}">
                <a16:creationId xmlns:a16="http://schemas.microsoft.com/office/drawing/2014/main" id="{20797D8B-D820-5F48-532B-9F23CFD32FB5}"/>
              </a:ext>
            </a:extLst>
          </p:cNvPr>
          <p:cNvCxnSpPr>
            <a:cxnSpLocks/>
          </p:cNvCxnSpPr>
          <p:nvPr/>
        </p:nvCxnSpPr>
        <p:spPr>
          <a:xfrm>
            <a:off x="4827932" y="3259794"/>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6" name="Rectangle 35">
            <a:extLst>
              <a:ext uri="{FF2B5EF4-FFF2-40B4-BE49-F238E27FC236}">
                <a16:creationId xmlns:a16="http://schemas.microsoft.com/office/drawing/2014/main" id="{745E85F6-F12E-75E3-D5E7-0862BE98A5EA}"/>
              </a:ext>
            </a:extLst>
          </p:cNvPr>
          <p:cNvSpPr/>
          <p:nvPr/>
        </p:nvSpPr>
        <p:spPr>
          <a:xfrm>
            <a:off x="3212008" y="4411086"/>
            <a:ext cx="1434809" cy="43200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dirty="0">
                <a:solidFill>
                  <a:schemeClr val="bg1"/>
                </a:solidFill>
                <a:ea typeface="+mn-lt"/>
                <a:cs typeface="+mn-lt"/>
              </a:rPr>
              <a:t>Target E</a:t>
            </a:r>
            <a:r>
              <a:rPr lang="lv-LV" sz="1400" b="1" dirty="0">
                <a:solidFill>
                  <a:schemeClr val="bg1"/>
                </a:solidFill>
                <a:ea typeface="+mn-lt"/>
                <a:cs typeface="+mn-lt"/>
              </a:rPr>
              <a:t>:</a:t>
            </a:r>
            <a:endParaRPr lang="lv-LV" sz="1400" b="1" dirty="0">
              <a:solidFill>
                <a:schemeClr val="bg1"/>
              </a:solidFill>
            </a:endParaRPr>
          </a:p>
        </p:txBody>
      </p:sp>
      <p:sp>
        <p:nvSpPr>
          <p:cNvPr id="37" name="TextBox 36">
            <a:extLst>
              <a:ext uri="{FF2B5EF4-FFF2-40B4-BE49-F238E27FC236}">
                <a16:creationId xmlns:a16="http://schemas.microsoft.com/office/drawing/2014/main" id="{E8B6D833-51DC-17F9-EFCF-D7666730F36E}"/>
              </a:ext>
            </a:extLst>
          </p:cNvPr>
          <p:cNvSpPr txBox="1"/>
          <p:nvPr/>
        </p:nvSpPr>
        <p:spPr>
          <a:xfrm>
            <a:off x="4756812" y="4411089"/>
            <a:ext cx="6986454" cy="432000"/>
          </a:xfrm>
          <a:prstGeom prst="rect">
            <a:avLst/>
          </a:prstGeom>
          <a:noFill/>
        </p:spPr>
        <p:txBody>
          <a:bodyPr wrap="square" rtlCol="0" anchor="ctr">
            <a:noAutofit/>
          </a:bodyPr>
          <a:lstStyle/>
          <a:p>
            <a:pPr rtl="0">
              <a:spcAft>
                <a:spcPts val="600"/>
              </a:spcAft>
              <a:defRPr/>
            </a:pPr>
            <a:r>
              <a:rPr lang="en-US" sz="1400" dirty="0">
                <a:solidFill>
                  <a:srgbClr val="030303"/>
                </a:solidFill>
                <a:ea typeface="+mn-lt"/>
                <a:cs typeface="+mn-lt"/>
              </a:rPr>
              <a:t>Substantially increase the number of countries</a:t>
            </a:r>
            <a:endParaRPr lang="en-gb" sz="1400" dirty="0">
              <a:solidFill>
                <a:srgbClr val="030303"/>
              </a:solidFill>
              <a:ea typeface="+mn-lt"/>
              <a:cs typeface="+mn-lt"/>
            </a:endParaRPr>
          </a:p>
        </p:txBody>
      </p:sp>
      <p:sp>
        <p:nvSpPr>
          <p:cNvPr id="39" name="Rectangle 38">
            <a:extLst>
              <a:ext uri="{FF2B5EF4-FFF2-40B4-BE49-F238E27FC236}">
                <a16:creationId xmlns:a16="http://schemas.microsoft.com/office/drawing/2014/main" id="{ABE446F0-F429-0157-A485-26E9A5A9067A}"/>
              </a:ext>
            </a:extLst>
          </p:cNvPr>
          <p:cNvSpPr/>
          <p:nvPr/>
        </p:nvSpPr>
        <p:spPr>
          <a:xfrm>
            <a:off x="3212008" y="5015604"/>
            <a:ext cx="1434809" cy="43200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dirty="0">
                <a:solidFill>
                  <a:schemeClr val="bg1"/>
                </a:solidFill>
                <a:ea typeface="+mn-lt"/>
                <a:cs typeface="+mn-lt"/>
              </a:rPr>
              <a:t>Target F</a:t>
            </a:r>
            <a:r>
              <a:rPr lang="lv-LV" sz="1400" b="1" dirty="0">
                <a:solidFill>
                  <a:schemeClr val="bg1"/>
                </a:solidFill>
                <a:ea typeface="+mn-lt"/>
                <a:cs typeface="+mn-lt"/>
              </a:rPr>
              <a:t>:</a:t>
            </a:r>
            <a:endParaRPr lang="lv-LV" sz="1400" b="1" dirty="0">
              <a:solidFill>
                <a:schemeClr val="bg1"/>
              </a:solidFill>
            </a:endParaRPr>
          </a:p>
        </p:txBody>
      </p:sp>
      <p:sp>
        <p:nvSpPr>
          <p:cNvPr id="40" name="TextBox 39">
            <a:extLst>
              <a:ext uri="{FF2B5EF4-FFF2-40B4-BE49-F238E27FC236}">
                <a16:creationId xmlns:a16="http://schemas.microsoft.com/office/drawing/2014/main" id="{B7C069AE-3DEB-10C8-4003-1B03597157DE}"/>
              </a:ext>
            </a:extLst>
          </p:cNvPr>
          <p:cNvSpPr txBox="1"/>
          <p:nvPr/>
        </p:nvSpPr>
        <p:spPr>
          <a:xfrm>
            <a:off x="4756812" y="5015607"/>
            <a:ext cx="5890868" cy="432000"/>
          </a:xfrm>
          <a:prstGeom prst="rect">
            <a:avLst/>
          </a:prstGeom>
          <a:noFill/>
        </p:spPr>
        <p:txBody>
          <a:bodyPr wrap="square" rtlCol="0" anchor="ctr">
            <a:noAutofit/>
          </a:bodyPr>
          <a:lstStyle/>
          <a:p>
            <a:pPr rtl="0">
              <a:spcAft>
                <a:spcPts val="600"/>
              </a:spcAft>
              <a:defRPr/>
            </a:pPr>
            <a:r>
              <a:rPr lang="en-GB" sz="1400" dirty="0">
                <a:solidFill>
                  <a:srgbClr val="030303"/>
                </a:solidFill>
                <a:ea typeface="+mn-lt"/>
                <a:cs typeface="+mn-lt"/>
              </a:rPr>
              <a:t>Substantially enhance international cooperation</a:t>
            </a:r>
            <a:endParaRPr lang="en-gb" sz="1400" dirty="0">
              <a:solidFill>
                <a:srgbClr val="030303"/>
              </a:solidFill>
              <a:ea typeface="+mn-lt"/>
              <a:cs typeface="+mn-lt"/>
            </a:endParaRPr>
          </a:p>
        </p:txBody>
      </p:sp>
      <p:cxnSp>
        <p:nvCxnSpPr>
          <p:cNvPr id="41" name="Straight Connector 40">
            <a:extLst>
              <a:ext uri="{FF2B5EF4-FFF2-40B4-BE49-F238E27FC236}">
                <a16:creationId xmlns:a16="http://schemas.microsoft.com/office/drawing/2014/main" id="{98BA01B5-189B-CB6B-94D2-E502464E77DA}"/>
              </a:ext>
            </a:extLst>
          </p:cNvPr>
          <p:cNvCxnSpPr>
            <a:cxnSpLocks/>
          </p:cNvCxnSpPr>
          <p:nvPr/>
        </p:nvCxnSpPr>
        <p:spPr>
          <a:xfrm>
            <a:off x="4827932" y="4929348"/>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2" name="Rectangle 41">
            <a:extLst>
              <a:ext uri="{FF2B5EF4-FFF2-40B4-BE49-F238E27FC236}">
                <a16:creationId xmlns:a16="http://schemas.microsoft.com/office/drawing/2014/main" id="{A32D76E5-6AD2-53A4-AC78-D79A457BCC10}"/>
              </a:ext>
            </a:extLst>
          </p:cNvPr>
          <p:cNvSpPr/>
          <p:nvPr/>
        </p:nvSpPr>
        <p:spPr>
          <a:xfrm>
            <a:off x="3212008" y="5620124"/>
            <a:ext cx="1434809" cy="43200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dirty="0">
                <a:solidFill>
                  <a:schemeClr val="bg1"/>
                </a:solidFill>
                <a:ea typeface="+mn-lt"/>
                <a:cs typeface="+mn-lt"/>
              </a:rPr>
              <a:t>Target G</a:t>
            </a:r>
            <a:r>
              <a:rPr lang="lv-LV" sz="1400" b="1" dirty="0">
                <a:solidFill>
                  <a:schemeClr val="bg1"/>
                </a:solidFill>
                <a:ea typeface="+mn-lt"/>
                <a:cs typeface="+mn-lt"/>
              </a:rPr>
              <a:t>:</a:t>
            </a:r>
            <a:endParaRPr lang="lv-LV" sz="1400" b="1" dirty="0">
              <a:solidFill>
                <a:schemeClr val="bg1"/>
              </a:solidFill>
            </a:endParaRPr>
          </a:p>
        </p:txBody>
      </p:sp>
      <p:sp>
        <p:nvSpPr>
          <p:cNvPr id="43" name="TextBox 42">
            <a:extLst>
              <a:ext uri="{FF2B5EF4-FFF2-40B4-BE49-F238E27FC236}">
                <a16:creationId xmlns:a16="http://schemas.microsoft.com/office/drawing/2014/main" id="{1F5CB81D-4DA0-9778-26ED-8F4D6ED6E048}"/>
              </a:ext>
            </a:extLst>
          </p:cNvPr>
          <p:cNvSpPr txBox="1"/>
          <p:nvPr/>
        </p:nvSpPr>
        <p:spPr>
          <a:xfrm>
            <a:off x="4756812" y="5620124"/>
            <a:ext cx="5890868" cy="432000"/>
          </a:xfrm>
          <a:prstGeom prst="rect">
            <a:avLst/>
          </a:prstGeom>
          <a:noFill/>
        </p:spPr>
        <p:txBody>
          <a:bodyPr wrap="square" rtlCol="0" anchor="ctr">
            <a:noAutofit/>
          </a:bodyPr>
          <a:lstStyle/>
          <a:p>
            <a:pPr rtl="0">
              <a:spcAft>
                <a:spcPts val="600"/>
              </a:spcAft>
              <a:defRPr/>
            </a:pPr>
            <a:r>
              <a:rPr lang="en-US" sz="1400" dirty="0">
                <a:solidFill>
                  <a:srgbClr val="030303"/>
                </a:solidFill>
                <a:ea typeface="+mn-lt"/>
                <a:cs typeface="+mn-lt"/>
              </a:rPr>
              <a:t>Substantially increase the availability of and access</a:t>
            </a:r>
            <a:endParaRPr lang="lv-LV" sz="1400" dirty="0">
              <a:solidFill>
                <a:srgbClr val="000000"/>
              </a:solidFill>
              <a:ea typeface="+mn-lt"/>
              <a:cs typeface="+mn-lt"/>
            </a:endParaRPr>
          </a:p>
        </p:txBody>
      </p:sp>
      <p:cxnSp>
        <p:nvCxnSpPr>
          <p:cNvPr id="44" name="Straight Connector 43">
            <a:extLst>
              <a:ext uri="{FF2B5EF4-FFF2-40B4-BE49-F238E27FC236}">
                <a16:creationId xmlns:a16="http://schemas.microsoft.com/office/drawing/2014/main" id="{5BEE3791-9CA9-A83D-91DB-8079034DA8DB}"/>
              </a:ext>
            </a:extLst>
          </p:cNvPr>
          <p:cNvCxnSpPr>
            <a:cxnSpLocks/>
          </p:cNvCxnSpPr>
          <p:nvPr/>
        </p:nvCxnSpPr>
        <p:spPr>
          <a:xfrm>
            <a:off x="4827932" y="5533866"/>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5" name="Straight Connector 44">
            <a:extLst>
              <a:ext uri="{FF2B5EF4-FFF2-40B4-BE49-F238E27FC236}">
                <a16:creationId xmlns:a16="http://schemas.microsoft.com/office/drawing/2014/main" id="{D1AEF1D5-5D32-F83A-E524-DC1172A940CA}"/>
              </a:ext>
            </a:extLst>
          </p:cNvPr>
          <p:cNvCxnSpPr>
            <a:cxnSpLocks/>
          </p:cNvCxnSpPr>
          <p:nvPr/>
        </p:nvCxnSpPr>
        <p:spPr>
          <a:xfrm>
            <a:off x="4827932" y="4324830"/>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1" name="Rectangle 50">
            <a:extLst>
              <a:ext uri="{FF2B5EF4-FFF2-40B4-BE49-F238E27FC236}">
                <a16:creationId xmlns:a16="http://schemas.microsoft.com/office/drawing/2014/main" id="{74121EE4-18E2-03BC-18DF-89A9ED80ABB3}"/>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52" name="Google Shape;1426;p90">
            <a:extLst>
              <a:ext uri="{FF2B5EF4-FFF2-40B4-BE49-F238E27FC236}">
                <a16:creationId xmlns:a16="http://schemas.microsoft.com/office/drawing/2014/main" id="{C0494530-F055-4CC4-DB5F-25C652C060E5}"/>
              </a:ext>
            </a:extLst>
          </p:cNvPr>
          <p:cNvSpPr/>
          <p:nvPr/>
        </p:nvSpPr>
        <p:spPr>
          <a:xfrm>
            <a:off x="11383265"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tx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pic>
        <p:nvPicPr>
          <p:cNvPr id="7" name="Picture 6">
            <a:extLst>
              <a:ext uri="{FF2B5EF4-FFF2-40B4-BE49-F238E27FC236}">
                <a16:creationId xmlns:a16="http://schemas.microsoft.com/office/drawing/2014/main" id="{5C1840FF-9C03-F8B3-31DF-B3BD5076DD63}"/>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8" name="Rectangle 7">
            <a:extLst>
              <a:ext uri="{FF2B5EF4-FFF2-40B4-BE49-F238E27FC236}">
                <a16:creationId xmlns:a16="http://schemas.microsoft.com/office/drawing/2014/main" id="{EE4F641B-4155-3F01-4558-B17F59746574}"/>
              </a:ext>
            </a:extLst>
          </p:cNvPr>
          <p:cNvSpPr/>
          <p:nvPr/>
        </p:nvSpPr>
        <p:spPr>
          <a:xfrm>
            <a:off x="0" y="1809614"/>
            <a:ext cx="2754313" cy="307712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9" name="Rectangle 8">
            <a:extLst>
              <a:ext uri="{FF2B5EF4-FFF2-40B4-BE49-F238E27FC236}">
                <a16:creationId xmlns:a16="http://schemas.microsoft.com/office/drawing/2014/main" id="{D423252A-63B5-B8B2-1FDB-C25BD91B7CA6}"/>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10" name="Rectangle 9">
            <a:extLst>
              <a:ext uri="{FF2B5EF4-FFF2-40B4-BE49-F238E27FC236}">
                <a16:creationId xmlns:a16="http://schemas.microsoft.com/office/drawing/2014/main" id="{D99691B0-611C-2081-89F6-697FC7F8C71B}"/>
              </a:ext>
            </a:extLst>
          </p:cNvPr>
          <p:cNvSpPr/>
          <p:nvPr/>
        </p:nvSpPr>
        <p:spPr>
          <a:xfrm>
            <a:off x="0" y="4052770"/>
            <a:ext cx="2499360" cy="5842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1" name="Google Shape;2685;p25">
            <a:extLst>
              <a:ext uri="{FF2B5EF4-FFF2-40B4-BE49-F238E27FC236}">
                <a16:creationId xmlns:a16="http://schemas.microsoft.com/office/drawing/2014/main" id="{A3A6C28C-4450-01B2-BE11-84CECAFAEEAB}"/>
              </a:ext>
            </a:extLst>
          </p:cNvPr>
          <p:cNvSpPr txBox="1"/>
          <p:nvPr/>
        </p:nvSpPr>
        <p:spPr>
          <a:xfrm>
            <a:off x="431174" y="2117451"/>
            <a:ext cx="1918488" cy="1629516"/>
          </a:xfrm>
          <a:prstGeom prst="rect">
            <a:avLst/>
          </a:prstGeom>
          <a:noFill/>
          <a:ln>
            <a:noFill/>
          </a:ln>
        </p:spPr>
        <p:txBody>
          <a:bodyPr spcFirstLastPara="1" wrap="square" lIns="36000" tIns="36000" rIns="36000" bIns="36000" rtlCol="0" anchor="t" anchorCtr="0">
            <a:noAutofit/>
          </a:bodyPr>
          <a:lstStyle/>
          <a:p>
            <a:pPr marR="0" lvl="0" algn="l" rtl="0">
              <a:lnSpc>
                <a:spcPct val="90000"/>
              </a:lnSpc>
              <a:spcBef>
                <a:spcPts val="0"/>
              </a:spcBef>
              <a:spcAft>
                <a:spcPts val="0"/>
              </a:spcAft>
              <a:buClr>
                <a:srgbClr val="FFFFFF"/>
              </a:buClr>
              <a:buSzPts val="960"/>
            </a:pPr>
            <a:r>
              <a:rPr lang="en-gb" sz="1400" b="1" dirty="0">
                <a:latin typeface="Arial"/>
                <a:ea typeface="Arial"/>
                <a:cs typeface="Arial"/>
                <a:sym typeface="Arial"/>
              </a:rPr>
              <a:t>Institution: </a:t>
            </a:r>
            <a:r>
              <a:rPr lang="en-gb" sz="1400" dirty="0">
                <a:latin typeface="Arial"/>
                <a:ea typeface="Arial"/>
                <a:cs typeface="Arial"/>
                <a:sym typeface="Arial"/>
              </a:rPr>
              <a:t>UN UNDRR</a:t>
            </a:r>
          </a:p>
          <a:p>
            <a:pPr marR="0" lvl="0" algn="l" rtl="0">
              <a:lnSpc>
                <a:spcPct val="90000"/>
              </a:lnSpc>
              <a:spcBef>
                <a:spcPts val="0"/>
              </a:spcBef>
              <a:spcAft>
                <a:spcPts val="0"/>
              </a:spcAft>
              <a:buClr>
                <a:srgbClr val="FFFFFF"/>
              </a:buClr>
              <a:buSzPts val="960"/>
            </a:pPr>
            <a:endParaRPr lang="lv-LV" sz="1400" b="1" dirty="0">
              <a:latin typeface="Arial"/>
              <a:ea typeface="Arial"/>
              <a:cs typeface="Arial"/>
              <a:sym typeface="Arial"/>
            </a:endParaRPr>
          </a:p>
          <a:p>
            <a:pPr marR="0" lvl="0" algn="l" rtl="0">
              <a:lnSpc>
                <a:spcPct val="90000"/>
              </a:lnSpc>
              <a:spcBef>
                <a:spcPts val="0"/>
              </a:spcBef>
              <a:spcAft>
                <a:spcPts val="0"/>
              </a:spcAft>
              <a:buClr>
                <a:srgbClr val="FFFFFF"/>
              </a:buClr>
              <a:buSzPts val="960"/>
            </a:pPr>
            <a:r>
              <a:rPr lang="en-GB" sz="1400" b="1" dirty="0">
                <a:latin typeface="Arial"/>
                <a:ea typeface="Arial"/>
                <a:cs typeface="Arial"/>
                <a:sym typeface="Arial"/>
              </a:rPr>
              <a:t>Adoption</a:t>
            </a:r>
            <a:r>
              <a:rPr lang="en-gb" sz="1400" b="1" dirty="0">
                <a:latin typeface="Arial"/>
                <a:ea typeface="Arial"/>
                <a:cs typeface="Arial"/>
                <a:sym typeface="Arial"/>
              </a:rPr>
              <a:t>: </a:t>
            </a:r>
            <a:r>
              <a:rPr lang="en-gb" sz="1400" dirty="0">
                <a:latin typeface="Arial"/>
                <a:ea typeface="Arial"/>
                <a:cs typeface="Arial"/>
                <a:sym typeface="Arial"/>
              </a:rPr>
              <a:t>2015</a:t>
            </a:r>
          </a:p>
          <a:p>
            <a:pPr marR="0" lvl="0" algn="l" rtl="0">
              <a:lnSpc>
                <a:spcPct val="90000"/>
              </a:lnSpc>
              <a:spcBef>
                <a:spcPts val="0"/>
              </a:spcBef>
              <a:spcAft>
                <a:spcPts val="0"/>
              </a:spcAft>
              <a:buClr>
                <a:srgbClr val="FFFFFF"/>
              </a:buClr>
              <a:buSzPts val="960"/>
            </a:pPr>
            <a:endParaRPr lang="lv-LV" sz="1400" dirty="0">
              <a:latin typeface="Arial"/>
              <a:ea typeface="Arial"/>
              <a:cs typeface="Arial"/>
              <a:sym typeface="Arial"/>
            </a:endParaRPr>
          </a:p>
          <a:p>
            <a:pPr marR="0" lvl="0" algn="l" rtl="0">
              <a:lnSpc>
                <a:spcPct val="90000"/>
              </a:lnSpc>
              <a:spcBef>
                <a:spcPts val="0"/>
              </a:spcBef>
              <a:spcAft>
                <a:spcPts val="0"/>
              </a:spcAft>
              <a:buClr>
                <a:srgbClr val="FFFFFF"/>
              </a:buClr>
              <a:buSzPts val="960"/>
            </a:pPr>
            <a:endParaRPr lang="lv-LV" sz="1400" dirty="0">
              <a:latin typeface="Arial"/>
              <a:ea typeface="Arial"/>
              <a:cs typeface="Arial"/>
              <a:sym typeface="Arial"/>
            </a:endParaRPr>
          </a:p>
        </p:txBody>
      </p:sp>
      <p:sp>
        <p:nvSpPr>
          <p:cNvPr id="23" name="Freeform 50">
            <a:extLst>
              <a:ext uri="{FF2B5EF4-FFF2-40B4-BE49-F238E27FC236}">
                <a16:creationId xmlns:a16="http://schemas.microsoft.com/office/drawing/2014/main" id="{2E0053F0-8C0A-AF78-EE76-9ED68B8E1908}"/>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25" name="Google Shape;2685;p25">
            <a:extLst>
              <a:ext uri="{FF2B5EF4-FFF2-40B4-BE49-F238E27FC236}">
                <a16:creationId xmlns:a16="http://schemas.microsoft.com/office/drawing/2014/main" id="{C363E124-05F7-0D9B-54B4-28C3402476E1}"/>
              </a:ext>
            </a:extLst>
          </p:cNvPr>
          <p:cNvSpPr txBox="1"/>
          <p:nvPr/>
        </p:nvSpPr>
        <p:spPr>
          <a:xfrm>
            <a:off x="874395" y="4261770"/>
            <a:ext cx="1624965" cy="1661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gb" sz="1200">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Sendai Framework</a:t>
            </a:r>
            <a:endParaRPr lang="lv-LV" sz="1200" dirty="0">
              <a:solidFill>
                <a:schemeClr val="bg1"/>
              </a:solidFill>
              <a:latin typeface="Arial"/>
              <a:ea typeface="Arial"/>
              <a:cs typeface="Arial"/>
              <a:sym typeface="Arial"/>
            </a:endParaRPr>
          </a:p>
        </p:txBody>
      </p:sp>
      <p:pic>
        <p:nvPicPr>
          <p:cNvPr id="29" name="Picture 28">
            <a:extLst>
              <a:ext uri="{FF2B5EF4-FFF2-40B4-BE49-F238E27FC236}">
                <a16:creationId xmlns:a16="http://schemas.microsoft.com/office/drawing/2014/main" id="{14590560-403B-33EE-9145-345A032EF94F}"/>
              </a:ext>
            </a:extLst>
          </p:cNvPr>
          <p:cNvPicPr>
            <a:picLocks noChangeAspect="1"/>
          </p:cNvPicPr>
          <p:nvPr/>
        </p:nvPicPr>
        <p:blipFill>
          <a:blip r:embed="rId5"/>
          <a:stretch>
            <a:fillRect/>
          </a:stretch>
        </p:blipFill>
        <p:spPr>
          <a:xfrm>
            <a:off x="123403" y="204402"/>
            <a:ext cx="2507506" cy="1410472"/>
          </a:xfrm>
          <a:prstGeom prst="rect">
            <a:avLst/>
          </a:prstGeom>
        </p:spPr>
      </p:pic>
      <p:grpSp>
        <p:nvGrpSpPr>
          <p:cNvPr id="13" name="Group 12">
            <a:extLst>
              <a:ext uri="{FF2B5EF4-FFF2-40B4-BE49-F238E27FC236}">
                <a16:creationId xmlns:a16="http://schemas.microsoft.com/office/drawing/2014/main" id="{6FD4CC39-D2A5-B84C-17C5-9956CAAC0A45}"/>
              </a:ext>
            </a:extLst>
          </p:cNvPr>
          <p:cNvGrpSpPr/>
          <p:nvPr/>
        </p:nvGrpSpPr>
        <p:grpSpPr>
          <a:xfrm>
            <a:off x="7749013" y="126781"/>
            <a:ext cx="4000075" cy="217488"/>
            <a:chOff x="7749013" y="126781"/>
            <a:chExt cx="4000075" cy="217488"/>
          </a:xfrm>
        </p:grpSpPr>
        <p:sp>
          <p:nvSpPr>
            <p:cNvPr id="14" name="Rectangle 13">
              <a:extLst>
                <a:ext uri="{FF2B5EF4-FFF2-40B4-BE49-F238E27FC236}">
                  <a16:creationId xmlns:a16="http://schemas.microsoft.com/office/drawing/2014/main" id="{A5A3C644-8D81-6EC1-CD93-AB47710900B4}"/>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15" name="Rectangle 14">
              <a:extLst>
                <a:ext uri="{FF2B5EF4-FFF2-40B4-BE49-F238E27FC236}">
                  <a16:creationId xmlns:a16="http://schemas.microsoft.com/office/drawing/2014/main" id="{ECE16D47-2880-086B-0CBD-E560BECD3B4B}"/>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16" name="Rectangle 15">
              <a:extLst>
                <a:ext uri="{FF2B5EF4-FFF2-40B4-BE49-F238E27FC236}">
                  <a16:creationId xmlns:a16="http://schemas.microsoft.com/office/drawing/2014/main" id="{5BB286AD-15FC-157B-7A2C-0BADB8E0FAA3}"/>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5172300B-C4C4-B3E4-0907-54DDDCFEF2EA}"/>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46" name="Rectangle 45">
              <a:extLst>
                <a:ext uri="{FF2B5EF4-FFF2-40B4-BE49-F238E27FC236}">
                  <a16:creationId xmlns:a16="http://schemas.microsoft.com/office/drawing/2014/main" id="{B323D21D-6537-BCF9-EDDA-5AD6D250BA79}"/>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3102878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Google Shape;118;p22">
            <a:extLst>
              <a:ext uri="{FF2B5EF4-FFF2-40B4-BE49-F238E27FC236}">
                <a16:creationId xmlns:a16="http://schemas.microsoft.com/office/drawing/2014/main" id="{84FFA5C4-65A7-0B24-FF6B-AA1ABDB3D735}"/>
              </a:ext>
            </a:extLst>
          </p:cNvPr>
          <p:cNvSpPr txBox="1"/>
          <p:nvPr/>
        </p:nvSpPr>
        <p:spPr>
          <a:xfrm>
            <a:off x="7861300" y="1819275"/>
            <a:ext cx="3887787" cy="432000"/>
          </a:xfrm>
          <a:prstGeom prst="rect">
            <a:avLst/>
          </a:prstGeom>
          <a:solidFill>
            <a:schemeClr val="accent3"/>
          </a:solidFill>
          <a:ln>
            <a:noFill/>
          </a:ln>
        </p:spPr>
        <p:txBody>
          <a:bodyPr spcFirstLastPara="1" wrap="square" lIns="72000" tIns="72000" rIns="72000" bIns="72000" rtlCol="0" anchor="ctr" anchorCtr="0">
            <a:noAutofit/>
          </a:bodyPr>
          <a:lstStyle/>
          <a:p>
            <a:pPr rtl="0"/>
            <a:r>
              <a:rPr lang="en-gb" sz="1400" b="1">
                <a:solidFill>
                  <a:schemeClr val="lt1"/>
                </a:solidFill>
              </a:rPr>
              <a:t>Ways of implementing security policy</a:t>
            </a:r>
          </a:p>
        </p:txBody>
      </p:sp>
      <p:sp>
        <p:nvSpPr>
          <p:cNvPr id="7" name="Rectangle 6">
            <a:extLst>
              <a:ext uri="{FF2B5EF4-FFF2-40B4-BE49-F238E27FC236}">
                <a16:creationId xmlns:a16="http://schemas.microsoft.com/office/drawing/2014/main" id="{CF210F36-D263-5DD5-6C01-28EDC0A1FA01}"/>
              </a:ext>
            </a:extLst>
          </p:cNvPr>
          <p:cNvSpPr/>
          <p:nvPr/>
        </p:nvSpPr>
        <p:spPr>
          <a:xfrm>
            <a:off x="0" y="1809614"/>
            <a:ext cx="2754313" cy="307712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8" name="Rectangle 7">
            <a:extLst>
              <a:ext uri="{FF2B5EF4-FFF2-40B4-BE49-F238E27FC236}">
                <a16:creationId xmlns:a16="http://schemas.microsoft.com/office/drawing/2014/main" id="{695ACDC1-76F4-772B-19B3-EE3FCE68686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9" name="Rectangle 8">
            <a:extLst>
              <a:ext uri="{FF2B5EF4-FFF2-40B4-BE49-F238E27FC236}">
                <a16:creationId xmlns:a16="http://schemas.microsoft.com/office/drawing/2014/main" id="{F960EF63-A62A-F827-5FF1-FAFB6349D2F2}"/>
              </a:ext>
            </a:extLst>
          </p:cNvPr>
          <p:cNvSpPr/>
          <p:nvPr/>
        </p:nvSpPr>
        <p:spPr>
          <a:xfrm>
            <a:off x="0" y="4052770"/>
            <a:ext cx="2499360" cy="5842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13" name="Google Shape;2685;p25">
            <a:extLst>
              <a:ext uri="{FF2B5EF4-FFF2-40B4-BE49-F238E27FC236}">
                <a16:creationId xmlns:a16="http://schemas.microsoft.com/office/drawing/2014/main" id="{D1CD0099-6AC6-E689-A25C-0D1F00FD9F38}"/>
              </a:ext>
            </a:extLst>
          </p:cNvPr>
          <p:cNvSpPr txBox="1"/>
          <p:nvPr/>
        </p:nvSpPr>
        <p:spPr>
          <a:xfrm>
            <a:off x="431174" y="2117451"/>
            <a:ext cx="1918488" cy="1629516"/>
          </a:xfrm>
          <a:prstGeom prst="rect">
            <a:avLst/>
          </a:prstGeom>
          <a:noFill/>
          <a:ln>
            <a:noFill/>
          </a:ln>
        </p:spPr>
        <p:txBody>
          <a:bodyPr spcFirstLastPara="1" wrap="square" lIns="36000" tIns="36000" rIns="36000" bIns="36000" rtlCol="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400" b="1" i="0" u="none" strike="noStrike" kern="1200" cap="none" spc="0" normalizeH="0">
                <a:ln>
                  <a:noFill/>
                </a:ln>
                <a:solidFill>
                  <a:srgbClr val="FFFFFF"/>
                </a:solidFill>
                <a:effectLst/>
                <a:uLnTx/>
                <a:uFillTx/>
                <a:latin typeface="Arial"/>
                <a:ea typeface="Arial"/>
                <a:cs typeface="Arial"/>
                <a:sym typeface="Arial"/>
              </a:rPr>
              <a:t>International military alliance</a:t>
            </a: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endParaRPr lang="lv-LV" sz="1400" b="1">
              <a:solidFill>
                <a:srgbClr val="FFFFFF"/>
              </a:solidFill>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400" b="1" i="0" u="none" strike="noStrike" kern="1200" cap="none" spc="0" normalizeH="0">
                <a:ln>
                  <a:noFill/>
                </a:ln>
                <a:solidFill>
                  <a:srgbClr val="FFFFFF"/>
                </a:solidFill>
                <a:effectLst/>
                <a:uLnTx/>
                <a:uFillTx/>
                <a:latin typeface="Arial"/>
                <a:ea typeface="Arial"/>
                <a:cs typeface="Arial"/>
                <a:sym typeface="Arial"/>
              </a:rPr>
              <a:t>Established: </a:t>
            </a:r>
            <a:r>
              <a:rPr lang="en-gb" sz="1400" b="0" i="0" u="none" strike="noStrike" kern="1200" cap="none" spc="0" normalizeH="0">
                <a:ln>
                  <a:noFill/>
                </a:ln>
                <a:solidFill>
                  <a:srgbClr val="FFFFFF"/>
                </a:solidFill>
                <a:effectLst/>
                <a:uLnTx/>
                <a:uFillTx/>
                <a:latin typeface="Arial"/>
                <a:ea typeface="Arial"/>
                <a:cs typeface="Arial"/>
                <a:sym typeface="Arial"/>
              </a:rPr>
              <a:t>1949</a:t>
            </a: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endParaRPr lang="lv-LV" sz="1400">
              <a:solidFill>
                <a:srgbClr val="FFFFFF"/>
              </a:solidFill>
              <a:latin typeface="Arial"/>
              <a:ea typeface="Arial"/>
              <a:cs typeface="Arial"/>
              <a:sym typeface="Arial"/>
            </a:endParaRPr>
          </a:p>
          <a:p>
            <a:pPr marR="0" lvl="0" algn="l" rtl="0">
              <a:lnSpc>
                <a:spcPct val="90000"/>
              </a:lnSpc>
              <a:spcBef>
                <a:spcPts val="0"/>
              </a:spcBef>
              <a:spcAft>
                <a:spcPts val="0"/>
              </a:spcAft>
              <a:buClr>
                <a:srgbClr val="FFFFFF"/>
              </a:buClr>
              <a:buSzPts val="960"/>
            </a:pPr>
            <a:r>
              <a:rPr lang="en-gb" sz="1400" b="1">
                <a:solidFill>
                  <a:srgbClr val="FFFFFF"/>
                </a:solidFill>
                <a:latin typeface="Arial"/>
                <a:ea typeface="Arial"/>
                <a:cs typeface="Arial"/>
                <a:sym typeface="Arial"/>
              </a:rPr>
              <a:t>Contains: </a:t>
            </a:r>
            <a:r>
              <a:rPr lang="en-gb" sz="1400">
                <a:solidFill>
                  <a:srgbClr val="FFFFFF"/>
                </a:solidFill>
                <a:latin typeface="Arial"/>
                <a:ea typeface="Arial"/>
                <a:cs typeface="Arial"/>
                <a:sym typeface="Arial"/>
              </a:rPr>
              <a:t>32 countries (including Latvia since 2004)</a:t>
            </a: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endParaRPr kumimoji="0" lang="lv-LV" sz="1400" b="0" i="0" u="none" strike="noStrike" kern="1200" cap="none" spc="0" normalizeH="0" baseline="0">
              <a:ln>
                <a:noFill/>
              </a:ln>
              <a:solidFill>
                <a:srgbClr val="FFFFFF"/>
              </a:solidFill>
              <a:effectLst/>
              <a:uLnTx/>
              <a:uFillTx/>
              <a:latin typeface="Arial"/>
              <a:ea typeface="Arial"/>
              <a:cs typeface="Arial"/>
              <a:sym typeface="Arial"/>
            </a:endParaRPr>
          </a:p>
        </p:txBody>
      </p:sp>
      <p:sp>
        <p:nvSpPr>
          <p:cNvPr id="16" name="Freeform 50">
            <a:extLst>
              <a:ext uri="{FF2B5EF4-FFF2-40B4-BE49-F238E27FC236}">
                <a16:creationId xmlns:a16="http://schemas.microsoft.com/office/drawing/2014/main" id="{BD731A18-9D23-F0E3-F9EF-3235EEAE8440}"/>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17" name="Google Shape;2685;p25">
            <a:extLst>
              <a:ext uri="{FF2B5EF4-FFF2-40B4-BE49-F238E27FC236}">
                <a16:creationId xmlns:a16="http://schemas.microsoft.com/office/drawing/2014/main" id="{6EF3CEBC-C47C-E425-2CE9-06D28DCB1F1B}"/>
              </a:ext>
            </a:extLst>
          </p:cNvPr>
          <p:cNvSpPr txBox="1"/>
          <p:nvPr/>
        </p:nvSpPr>
        <p:spPr>
          <a:xfrm>
            <a:off x="874395" y="4261770"/>
            <a:ext cx="1624965" cy="166199"/>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200" b="0" i="0" u="none" strike="noStrike" kern="1200" cap="none" spc="0" normalizeH="0">
                <a:ln>
                  <a:noFill/>
                </a:ln>
                <a:solidFill>
                  <a:schemeClr val="bg1"/>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NATO website</a:t>
            </a:r>
            <a:r>
              <a:rPr lang="en-gb" sz="1200" b="0" i="0" u="none" strike="noStrike" kern="1200" cap="none" spc="0" normalizeH="0">
                <a:ln>
                  <a:noFill/>
                </a:ln>
                <a:solidFill>
                  <a:schemeClr val="bg1"/>
                </a:solidFill>
                <a:effectLst/>
                <a:uLnTx/>
                <a:uFillTx/>
                <a:latin typeface="Arial"/>
                <a:ea typeface="Arial"/>
                <a:cs typeface="Arial"/>
                <a:sym typeface="Arial"/>
              </a:rPr>
              <a:t> </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rmAutofit/>
          </a:bodyPr>
          <a:lstStyle/>
          <a:p>
            <a:pPr rtl="0"/>
            <a:r>
              <a:rPr lang="en-gb" noProof="0" dirty="0"/>
              <a:t>NATO</a:t>
            </a:r>
            <a:r>
              <a:rPr lang="en-GB" noProof="0" dirty="0"/>
              <a:t> – </a:t>
            </a:r>
            <a:r>
              <a:rPr lang="en-gb" noProof="0" dirty="0"/>
              <a:t>North Atlantic Treaty Organisation</a:t>
            </a:r>
            <a:endParaRPr lang="lv-LV" noProof="0" dirty="0"/>
          </a:p>
        </p:txBody>
      </p:sp>
      <p:sp>
        <p:nvSpPr>
          <p:cNvPr id="93" name="Slide Number Placeholder 4">
            <a:extLst>
              <a:ext uri="{FF2B5EF4-FFF2-40B4-BE49-F238E27FC236}">
                <a16:creationId xmlns:a16="http://schemas.microsoft.com/office/drawing/2014/main" id="{20E33FD1-869C-AAE3-D255-2ED3C96D3AEE}"/>
              </a:ext>
            </a:extLst>
          </p:cNvPr>
          <p:cNvSpPr>
            <a:spLocks noGrp="1"/>
          </p:cNvSpPr>
          <p:nvPr>
            <p:ph type="sldNum" sz="quarter" idx="11"/>
          </p:nvPr>
        </p:nvSpPr>
        <p:spPr/>
        <p:txBody>
          <a:bodyPr rtlCol="0"/>
          <a:lstStyle/>
          <a:p>
            <a:pPr rtl="0"/>
            <a:fld id="{7870704B-CE94-48CC-AF30-84932A1262A7}" type="slidenum">
              <a:rPr lang="lv-LV" smtClean="0"/>
              <a:pPr/>
              <a:t>15</a:t>
            </a:fld>
            <a:endParaRPr lang="lv-LV"/>
          </a:p>
        </p:txBody>
      </p:sp>
      <p:sp>
        <p:nvSpPr>
          <p:cNvPr id="40" name="TextBox 39">
            <a:extLst>
              <a:ext uri="{FF2B5EF4-FFF2-40B4-BE49-F238E27FC236}">
                <a16:creationId xmlns:a16="http://schemas.microsoft.com/office/drawing/2014/main" id="{970D3235-DA35-AF29-D207-6ECC92B4878C}"/>
              </a:ext>
            </a:extLst>
          </p:cNvPr>
          <p:cNvSpPr txBox="1"/>
          <p:nvPr/>
        </p:nvSpPr>
        <p:spPr>
          <a:xfrm>
            <a:off x="3102014" y="2251275"/>
            <a:ext cx="4504333" cy="2117525"/>
          </a:xfrm>
          <a:prstGeom prst="rect">
            <a:avLst/>
          </a:prstGeom>
          <a:solidFill>
            <a:schemeClr val="bg1">
              <a:lumMod val="95000"/>
            </a:schemeClr>
          </a:solidFill>
        </p:spPr>
        <p:txBody>
          <a:bodyPr wrap="square" lIns="360000" tIns="72000" rIns="72000" bIns="72000" rtlCol="0">
            <a:noAutofit/>
          </a:bodyPr>
          <a:lstStyle/>
          <a:p>
            <a:pPr rtl="0">
              <a:spcAft>
                <a:spcPts val="600"/>
              </a:spcAft>
            </a:pPr>
            <a:r>
              <a:rPr lang="en-gb" sz="1400" b="1" dirty="0">
                <a:ea typeface="+mn-lt"/>
                <a:cs typeface="+mn-lt"/>
              </a:rPr>
              <a:t>NATO is a political and military alliance</a:t>
            </a:r>
            <a:r>
              <a:rPr lang="en-gb" sz="1400" dirty="0">
                <a:ea typeface="+mn-lt"/>
                <a:cs typeface="+mn-lt"/>
              </a:rPr>
              <a:t> whose </a:t>
            </a:r>
            <a:r>
              <a:rPr lang="en-US" sz="1400" dirty="0">
                <a:ea typeface="+mn-lt"/>
                <a:cs typeface="+mn-lt"/>
              </a:rPr>
              <a:t>purpose is to guarantee the freedom and security of its members </a:t>
            </a:r>
            <a:r>
              <a:rPr lang="en-US" sz="1400" b="1" dirty="0">
                <a:ea typeface="+mn-lt"/>
                <a:cs typeface="+mn-lt"/>
              </a:rPr>
              <a:t>through political and military means</a:t>
            </a:r>
            <a:r>
              <a:rPr lang="en-gb" sz="1400" dirty="0">
                <a:ea typeface="+mn-lt"/>
                <a:cs typeface="+mn-lt"/>
              </a:rPr>
              <a:t>, based on the principles of the North Atlantic Treaty of 1949 and the United Nations Charter. </a:t>
            </a:r>
          </a:p>
          <a:p>
            <a:pPr rtl="0">
              <a:spcAft>
                <a:spcPts val="600"/>
              </a:spcAft>
            </a:pPr>
            <a:r>
              <a:rPr lang="en-gb" sz="1400" b="1" dirty="0">
                <a:ea typeface="+mn-lt"/>
                <a:cs typeface="+mn-lt"/>
              </a:rPr>
              <a:t>Civilian preparedness</a:t>
            </a:r>
            <a:r>
              <a:rPr lang="en-gb" sz="1400" dirty="0">
                <a:ea typeface="+mn-lt"/>
                <a:cs typeface="+mn-lt"/>
              </a:rPr>
              <a:t> is ensured to reduce the risk of vulnerability and attack in times of peace, crisis and conflict.</a:t>
            </a:r>
          </a:p>
          <a:p>
            <a:pPr marL="0" indent="0" rtl="0">
              <a:spcAft>
                <a:spcPts val="600"/>
              </a:spcAft>
              <a:buNone/>
            </a:pPr>
            <a:endParaRPr lang="lv-LV" sz="1400" dirty="0">
              <a:ea typeface="+mn-lt"/>
              <a:cs typeface="+mn-lt"/>
            </a:endParaRPr>
          </a:p>
        </p:txBody>
      </p:sp>
      <p:sp>
        <p:nvSpPr>
          <p:cNvPr id="41" name="Google Shape;118;p22">
            <a:extLst>
              <a:ext uri="{FF2B5EF4-FFF2-40B4-BE49-F238E27FC236}">
                <a16:creationId xmlns:a16="http://schemas.microsoft.com/office/drawing/2014/main" id="{C09ACA74-10AC-6B0B-E11F-2E8EA19114C6}"/>
              </a:ext>
            </a:extLst>
          </p:cNvPr>
          <p:cNvSpPr txBox="1"/>
          <p:nvPr/>
        </p:nvSpPr>
        <p:spPr>
          <a:xfrm>
            <a:off x="3102014" y="1819275"/>
            <a:ext cx="4504333" cy="432000"/>
          </a:xfrm>
          <a:prstGeom prst="rect">
            <a:avLst/>
          </a:prstGeom>
          <a:solidFill>
            <a:schemeClr val="accent3"/>
          </a:solidFill>
          <a:ln>
            <a:noFill/>
          </a:ln>
        </p:spPr>
        <p:txBody>
          <a:bodyPr spcFirstLastPara="1" wrap="square" lIns="72000" tIns="72000" rIns="72000" bIns="72000" rtlCol="0" anchor="ctr" anchorCtr="0">
            <a:noAutofit/>
          </a:bodyPr>
          <a:lstStyle/>
          <a:p>
            <a:pPr rtl="0"/>
            <a:r>
              <a:rPr lang="lv-LV" sz="1400" b="1" dirty="0" err="1">
                <a:solidFill>
                  <a:schemeClr val="lt1"/>
                </a:solidFill>
              </a:rPr>
              <a:t>Purpose</a:t>
            </a:r>
            <a:endParaRPr lang="en-gb" sz="1400" b="1" dirty="0">
              <a:solidFill>
                <a:schemeClr val="lt1"/>
              </a:solidFill>
            </a:endParaRPr>
          </a:p>
        </p:txBody>
      </p:sp>
      <p:sp>
        <p:nvSpPr>
          <p:cNvPr id="44" name="Google Shape;118;p22">
            <a:extLst>
              <a:ext uri="{FF2B5EF4-FFF2-40B4-BE49-F238E27FC236}">
                <a16:creationId xmlns:a16="http://schemas.microsoft.com/office/drawing/2014/main" id="{9898D787-1DD7-FCF9-C5D7-20BC445DDCED}"/>
              </a:ext>
            </a:extLst>
          </p:cNvPr>
          <p:cNvSpPr txBox="1"/>
          <p:nvPr/>
        </p:nvSpPr>
        <p:spPr>
          <a:xfrm>
            <a:off x="11317087" y="1819275"/>
            <a:ext cx="432000" cy="432000"/>
          </a:xfrm>
          <a:prstGeom prst="rect">
            <a:avLst/>
          </a:prstGeom>
          <a:solidFill>
            <a:schemeClr val="accent3"/>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48" name="Google Shape;118;p22">
            <a:extLst>
              <a:ext uri="{FF2B5EF4-FFF2-40B4-BE49-F238E27FC236}">
                <a16:creationId xmlns:a16="http://schemas.microsoft.com/office/drawing/2014/main" id="{F0788A14-950C-E40C-AF10-8377E8DC896A}"/>
              </a:ext>
            </a:extLst>
          </p:cNvPr>
          <p:cNvSpPr txBox="1"/>
          <p:nvPr/>
        </p:nvSpPr>
        <p:spPr>
          <a:xfrm>
            <a:off x="11245086" y="1819275"/>
            <a:ext cx="72000" cy="432000"/>
          </a:xfrm>
          <a:prstGeom prst="rect">
            <a:avLst/>
          </a:prstGeom>
          <a:solidFill>
            <a:schemeClr val="accent4"/>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90" name="Rectangle 89">
            <a:extLst>
              <a:ext uri="{FF2B5EF4-FFF2-40B4-BE49-F238E27FC236}">
                <a16:creationId xmlns:a16="http://schemas.microsoft.com/office/drawing/2014/main" id="{A7C5D908-9D6D-08DA-8154-6EDCBEC997F8}"/>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grpSp>
        <p:nvGrpSpPr>
          <p:cNvPr id="54" name="Group 53">
            <a:extLst>
              <a:ext uri="{FF2B5EF4-FFF2-40B4-BE49-F238E27FC236}">
                <a16:creationId xmlns:a16="http://schemas.microsoft.com/office/drawing/2014/main" id="{E7445081-4079-C5EF-35A8-63297FB2C3CB}"/>
              </a:ext>
            </a:extLst>
          </p:cNvPr>
          <p:cNvGrpSpPr/>
          <p:nvPr/>
        </p:nvGrpSpPr>
        <p:grpSpPr>
          <a:xfrm>
            <a:off x="7102346" y="1819275"/>
            <a:ext cx="504001" cy="432000"/>
            <a:chOff x="5412612" y="1819275"/>
            <a:chExt cx="504001" cy="432000"/>
          </a:xfrm>
        </p:grpSpPr>
        <p:grpSp>
          <p:nvGrpSpPr>
            <p:cNvPr id="45" name="Group 44">
              <a:extLst>
                <a:ext uri="{FF2B5EF4-FFF2-40B4-BE49-F238E27FC236}">
                  <a16:creationId xmlns:a16="http://schemas.microsoft.com/office/drawing/2014/main" id="{D3105DC3-2CB0-4958-4CEB-9F8731A65AED}"/>
                </a:ext>
              </a:extLst>
            </p:cNvPr>
            <p:cNvGrpSpPr/>
            <p:nvPr/>
          </p:nvGrpSpPr>
          <p:grpSpPr>
            <a:xfrm>
              <a:off x="5412612" y="1819275"/>
              <a:ext cx="504001" cy="432000"/>
              <a:chOff x="11245086" y="1819275"/>
              <a:chExt cx="504001" cy="432000"/>
            </a:xfrm>
          </p:grpSpPr>
          <p:sp>
            <p:nvSpPr>
              <p:cNvPr id="46" name="Google Shape;118;p22">
                <a:extLst>
                  <a:ext uri="{FF2B5EF4-FFF2-40B4-BE49-F238E27FC236}">
                    <a16:creationId xmlns:a16="http://schemas.microsoft.com/office/drawing/2014/main" id="{95874B98-5986-7472-E1AC-E37BBA127A45}"/>
                  </a:ext>
                </a:extLst>
              </p:cNvPr>
              <p:cNvSpPr txBox="1"/>
              <p:nvPr/>
            </p:nvSpPr>
            <p:spPr>
              <a:xfrm>
                <a:off x="11317087" y="1819275"/>
                <a:ext cx="432000" cy="432000"/>
              </a:xfrm>
              <a:prstGeom prst="rect">
                <a:avLst/>
              </a:prstGeom>
              <a:solidFill>
                <a:schemeClr val="accent3"/>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47" name="Google Shape;118;p22">
                <a:extLst>
                  <a:ext uri="{FF2B5EF4-FFF2-40B4-BE49-F238E27FC236}">
                    <a16:creationId xmlns:a16="http://schemas.microsoft.com/office/drawing/2014/main" id="{BA13BB61-19E2-7197-BAC1-5BD47D83E370}"/>
                  </a:ext>
                </a:extLst>
              </p:cNvPr>
              <p:cNvSpPr txBox="1"/>
              <p:nvPr/>
            </p:nvSpPr>
            <p:spPr>
              <a:xfrm>
                <a:off x="11245086" y="1819275"/>
                <a:ext cx="72000" cy="432000"/>
              </a:xfrm>
              <a:prstGeom prst="rect">
                <a:avLst/>
              </a:prstGeom>
              <a:solidFill>
                <a:schemeClr val="accent4"/>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grpSp>
        <p:sp>
          <p:nvSpPr>
            <p:cNvPr id="91" name="Google Shape;1426;p90">
              <a:extLst>
                <a:ext uri="{FF2B5EF4-FFF2-40B4-BE49-F238E27FC236}">
                  <a16:creationId xmlns:a16="http://schemas.microsoft.com/office/drawing/2014/main" id="{20ED4BDE-2FC9-90DA-656E-57E618F9F376}"/>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sp>
        <p:nvSpPr>
          <p:cNvPr id="92" name="Google Shape;1502;p91">
            <a:extLst>
              <a:ext uri="{FF2B5EF4-FFF2-40B4-BE49-F238E27FC236}">
                <a16:creationId xmlns:a16="http://schemas.microsoft.com/office/drawing/2014/main" id="{AD98E716-AD5D-75CC-C316-1A76F9776E9F}"/>
              </a:ext>
            </a:extLst>
          </p:cNvPr>
          <p:cNvSpPr/>
          <p:nvPr/>
        </p:nvSpPr>
        <p:spPr>
          <a:xfrm>
            <a:off x="11389087" y="1891275"/>
            <a:ext cx="288000" cy="288000"/>
          </a:xfrm>
          <a:custGeom>
            <a:avLst/>
            <a:gdLst/>
            <a:ahLst/>
            <a:cxnLst/>
            <a:rect l="l" t="t" r="r" b="b"/>
            <a:pathLst>
              <a:path w="456085" h="455929" extrusionOk="0">
                <a:moveTo>
                  <a:pt x="0" y="0"/>
                </a:moveTo>
                <a:lnTo>
                  <a:pt x="0" y="455930"/>
                </a:lnTo>
                <a:lnTo>
                  <a:pt x="456086" y="455930"/>
                </a:lnTo>
                <a:lnTo>
                  <a:pt x="456086" y="0"/>
                </a:lnTo>
                <a:close/>
                <a:moveTo>
                  <a:pt x="436512" y="436458"/>
                </a:moveTo>
                <a:lnTo>
                  <a:pt x="19447" y="436458"/>
                </a:lnTo>
                <a:lnTo>
                  <a:pt x="19447" y="19440"/>
                </a:lnTo>
                <a:lnTo>
                  <a:pt x="436512" y="19440"/>
                </a:lnTo>
                <a:close/>
                <a:moveTo>
                  <a:pt x="398505" y="143396"/>
                </a:moveTo>
                <a:cubicBezTo>
                  <a:pt x="398505" y="141402"/>
                  <a:pt x="397935" y="140515"/>
                  <a:pt x="395781" y="140230"/>
                </a:cubicBezTo>
                <a:cubicBezTo>
                  <a:pt x="391442" y="139882"/>
                  <a:pt x="387134" y="139344"/>
                  <a:pt x="382827" y="138647"/>
                </a:cubicBezTo>
                <a:cubicBezTo>
                  <a:pt x="361290" y="135228"/>
                  <a:pt x="342824" y="125982"/>
                  <a:pt x="329205" y="108663"/>
                </a:cubicBezTo>
                <a:cubicBezTo>
                  <a:pt x="318443" y="95098"/>
                  <a:pt x="312267" y="78469"/>
                  <a:pt x="311564" y="61171"/>
                </a:cubicBezTo>
                <a:cubicBezTo>
                  <a:pt x="311405" y="58004"/>
                  <a:pt x="310328" y="57023"/>
                  <a:pt x="307066" y="57055"/>
                </a:cubicBezTo>
                <a:cubicBezTo>
                  <a:pt x="280176" y="57055"/>
                  <a:pt x="253223" y="57055"/>
                  <a:pt x="226428" y="57055"/>
                </a:cubicBezTo>
                <a:lnTo>
                  <a:pt x="177493" y="57055"/>
                </a:lnTo>
                <a:cubicBezTo>
                  <a:pt x="166598" y="57055"/>
                  <a:pt x="155734" y="57055"/>
                  <a:pt x="144839" y="57055"/>
                </a:cubicBezTo>
                <a:cubicBezTo>
                  <a:pt x="142559" y="57055"/>
                  <a:pt x="141450" y="57688"/>
                  <a:pt x="141355" y="60221"/>
                </a:cubicBezTo>
                <a:cubicBezTo>
                  <a:pt x="141244" y="63043"/>
                  <a:pt x="140959" y="65856"/>
                  <a:pt x="140500" y="68643"/>
                </a:cubicBezTo>
                <a:cubicBezTo>
                  <a:pt x="135749" y="97138"/>
                  <a:pt x="121179" y="118795"/>
                  <a:pt x="94606" y="131523"/>
                </a:cubicBezTo>
                <a:cubicBezTo>
                  <a:pt x="83020" y="136562"/>
                  <a:pt x="70614" y="139458"/>
                  <a:pt x="57993" y="140072"/>
                </a:cubicBezTo>
                <a:cubicBezTo>
                  <a:pt x="54604" y="140357"/>
                  <a:pt x="54287" y="141782"/>
                  <a:pt x="54287" y="144568"/>
                </a:cubicBezTo>
                <a:cubicBezTo>
                  <a:pt x="54287" y="182879"/>
                  <a:pt x="54287" y="221180"/>
                  <a:pt x="54287" y="259468"/>
                </a:cubicBezTo>
                <a:cubicBezTo>
                  <a:pt x="54277" y="260896"/>
                  <a:pt x="54363" y="262324"/>
                  <a:pt x="54540" y="263743"/>
                </a:cubicBezTo>
                <a:cubicBezTo>
                  <a:pt x="56669" y="278513"/>
                  <a:pt x="61524" y="292761"/>
                  <a:pt x="68856" y="305758"/>
                </a:cubicBezTo>
                <a:cubicBezTo>
                  <a:pt x="83742" y="333240"/>
                  <a:pt x="105502" y="354169"/>
                  <a:pt x="131631" y="370791"/>
                </a:cubicBezTo>
                <a:cubicBezTo>
                  <a:pt x="160359" y="389029"/>
                  <a:pt x="191809" y="400458"/>
                  <a:pt x="224749" y="408406"/>
                </a:cubicBezTo>
                <a:cubicBezTo>
                  <a:pt x="225791" y="408646"/>
                  <a:pt x="226874" y="408646"/>
                  <a:pt x="227916" y="408406"/>
                </a:cubicBezTo>
                <a:cubicBezTo>
                  <a:pt x="263548" y="399825"/>
                  <a:pt x="297596" y="387192"/>
                  <a:pt x="327875" y="366295"/>
                </a:cubicBezTo>
                <a:cubicBezTo>
                  <a:pt x="353435" y="348723"/>
                  <a:pt x="374180" y="326813"/>
                  <a:pt x="387515" y="298476"/>
                </a:cubicBezTo>
                <a:cubicBezTo>
                  <a:pt x="397016" y="278402"/>
                  <a:pt x="396763" y="257695"/>
                  <a:pt x="397016" y="233664"/>
                </a:cubicBezTo>
                <a:moveTo>
                  <a:pt x="343173" y="326180"/>
                </a:moveTo>
                <a:cubicBezTo>
                  <a:pt x="342381" y="327035"/>
                  <a:pt x="341558" y="327985"/>
                  <a:pt x="340671" y="328871"/>
                </a:cubicBezTo>
                <a:cubicBezTo>
                  <a:pt x="319900" y="349074"/>
                  <a:pt x="295068" y="364627"/>
                  <a:pt x="267824" y="374496"/>
                </a:cubicBezTo>
                <a:cubicBezTo>
                  <a:pt x="255155" y="379372"/>
                  <a:pt x="241789" y="382981"/>
                  <a:pt x="228708" y="387160"/>
                </a:cubicBezTo>
                <a:cubicBezTo>
                  <a:pt x="227175" y="387509"/>
                  <a:pt x="225585" y="387509"/>
                  <a:pt x="224052" y="387160"/>
                </a:cubicBezTo>
                <a:cubicBezTo>
                  <a:pt x="194837" y="380242"/>
                  <a:pt x="166934" y="368654"/>
                  <a:pt x="141418" y="352839"/>
                </a:cubicBezTo>
                <a:cubicBezTo>
                  <a:pt x="130564" y="345943"/>
                  <a:pt x="120486" y="337898"/>
                  <a:pt x="111361" y="328839"/>
                </a:cubicBezTo>
                <a:cubicBezTo>
                  <a:pt x="110538" y="328016"/>
                  <a:pt x="109746" y="327130"/>
                  <a:pt x="108732" y="326022"/>
                </a:cubicBezTo>
                <a:lnTo>
                  <a:pt x="108732" y="326022"/>
                </a:lnTo>
                <a:cubicBezTo>
                  <a:pt x="106072" y="320037"/>
                  <a:pt x="111203" y="332132"/>
                  <a:pt x="108732" y="326022"/>
                </a:cubicBezTo>
                <a:lnTo>
                  <a:pt x="95081" y="310191"/>
                </a:lnTo>
                <a:cubicBezTo>
                  <a:pt x="94479" y="310824"/>
                  <a:pt x="95715" y="309589"/>
                  <a:pt x="95081" y="310191"/>
                </a:cubicBezTo>
                <a:cubicBezTo>
                  <a:pt x="95081" y="310349"/>
                  <a:pt x="96000" y="309811"/>
                  <a:pt x="95081" y="310191"/>
                </a:cubicBezTo>
                <a:cubicBezTo>
                  <a:pt x="94869" y="309684"/>
                  <a:pt x="94616" y="309196"/>
                  <a:pt x="94321" y="308734"/>
                </a:cubicBezTo>
                <a:cubicBezTo>
                  <a:pt x="84867" y="295471"/>
                  <a:pt x="78307" y="280368"/>
                  <a:pt x="75064" y="264408"/>
                </a:cubicBezTo>
                <a:cubicBezTo>
                  <a:pt x="74700" y="262166"/>
                  <a:pt x="74510" y="259902"/>
                  <a:pt x="74494" y="257632"/>
                </a:cubicBezTo>
                <a:cubicBezTo>
                  <a:pt x="74494" y="225970"/>
                  <a:pt x="74494" y="194087"/>
                  <a:pt x="74494" y="162330"/>
                </a:cubicBezTo>
                <a:cubicBezTo>
                  <a:pt x="74494" y="159385"/>
                  <a:pt x="75286" y="158341"/>
                  <a:pt x="78295" y="157707"/>
                </a:cubicBezTo>
                <a:cubicBezTo>
                  <a:pt x="120863" y="148810"/>
                  <a:pt x="147024" y="122563"/>
                  <a:pt x="158521" y="81118"/>
                </a:cubicBezTo>
                <a:cubicBezTo>
                  <a:pt x="158711" y="78887"/>
                  <a:pt x="160672" y="77233"/>
                  <a:pt x="162905" y="77422"/>
                </a:cubicBezTo>
                <a:cubicBezTo>
                  <a:pt x="163038" y="77434"/>
                  <a:pt x="163171" y="77452"/>
                  <a:pt x="163304" y="77476"/>
                </a:cubicBezTo>
                <a:cubicBezTo>
                  <a:pt x="205533" y="77476"/>
                  <a:pt x="247658" y="77476"/>
                  <a:pt x="289678" y="77476"/>
                </a:cubicBezTo>
                <a:cubicBezTo>
                  <a:pt x="292370" y="77476"/>
                  <a:pt x="293289" y="78300"/>
                  <a:pt x="293954" y="80896"/>
                </a:cubicBezTo>
                <a:cubicBezTo>
                  <a:pt x="302569" y="113191"/>
                  <a:pt x="321255" y="137887"/>
                  <a:pt x="354132" y="152040"/>
                </a:cubicBezTo>
                <a:cubicBezTo>
                  <a:pt x="360929" y="154723"/>
                  <a:pt x="367988" y="156686"/>
                  <a:pt x="375194" y="157897"/>
                </a:cubicBezTo>
                <a:cubicBezTo>
                  <a:pt x="377316" y="158309"/>
                  <a:pt x="378140" y="159101"/>
                  <a:pt x="378108" y="161412"/>
                </a:cubicBezTo>
                <a:cubicBezTo>
                  <a:pt x="378108" y="194182"/>
                  <a:pt x="378361" y="226920"/>
                  <a:pt x="377823" y="259563"/>
                </a:cubicBezTo>
                <a:cubicBezTo>
                  <a:pt x="377211" y="266592"/>
                  <a:pt x="375533" y="273491"/>
                  <a:pt x="372850" y="280017"/>
                </a:cubicBezTo>
                <a:cubicBezTo>
                  <a:pt x="369132" y="290563"/>
                  <a:pt x="363789" y="300467"/>
                  <a:pt x="357014" y="309367"/>
                </a:cubicBezTo>
                <a:moveTo>
                  <a:pt x="282456" y="304713"/>
                </a:moveTo>
                <a:lnTo>
                  <a:pt x="228043" y="276218"/>
                </a:lnTo>
                <a:lnTo>
                  <a:pt x="173629" y="304713"/>
                </a:lnTo>
                <a:lnTo>
                  <a:pt x="184050" y="244112"/>
                </a:lnTo>
                <a:lnTo>
                  <a:pt x="139993" y="201211"/>
                </a:lnTo>
                <a:lnTo>
                  <a:pt x="200868" y="192377"/>
                </a:lnTo>
                <a:lnTo>
                  <a:pt x="228075" y="137254"/>
                </a:lnTo>
                <a:lnTo>
                  <a:pt x="255281" y="192377"/>
                </a:lnTo>
                <a:lnTo>
                  <a:pt x="316156" y="201274"/>
                </a:lnTo>
                <a:lnTo>
                  <a:pt x="272131" y="244176"/>
                </a:lnTo>
                <a:close/>
                <a:moveTo>
                  <a:pt x="228043" y="254656"/>
                </a:moveTo>
                <a:lnTo>
                  <a:pt x="257213" y="269980"/>
                </a:lnTo>
                <a:lnTo>
                  <a:pt x="251639" y="237495"/>
                </a:lnTo>
                <a:lnTo>
                  <a:pt x="275267" y="214477"/>
                </a:lnTo>
                <a:lnTo>
                  <a:pt x="242644" y="209728"/>
                </a:lnTo>
                <a:lnTo>
                  <a:pt x="228043" y="180156"/>
                </a:lnTo>
                <a:lnTo>
                  <a:pt x="213442" y="209728"/>
                </a:lnTo>
                <a:lnTo>
                  <a:pt x="180819" y="214445"/>
                </a:lnTo>
                <a:lnTo>
                  <a:pt x="204415" y="237463"/>
                </a:lnTo>
                <a:lnTo>
                  <a:pt x="198967" y="270043"/>
                </a:lnTo>
                <a:close/>
              </a:path>
            </a:pathLst>
          </a:custGeom>
          <a:solidFill>
            <a:schemeClr val="bg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lv-LV" sz="1800">
              <a:solidFill>
                <a:schemeClr val="dk1"/>
              </a:solidFill>
              <a:latin typeface="Arial"/>
              <a:ea typeface="Arial"/>
              <a:cs typeface="Arial"/>
              <a:sym typeface="Arial"/>
            </a:endParaRPr>
          </a:p>
        </p:txBody>
      </p:sp>
      <p:pic>
        <p:nvPicPr>
          <p:cNvPr id="5" name="Picture 4" descr="A blue star in a circle&#10;&#10;Description automatically generated">
            <a:extLst>
              <a:ext uri="{FF2B5EF4-FFF2-40B4-BE49-F238E27FC236}">
                <a16:creationId xmlns:a16="http://schemas.microsoft.com/office/drawing/2014/main" id="{F1E422E3-20C1-B6E7-5DDB-E650CD842526}"/>
              </a:ext>
            </a:extLst>
          </p:cNvPr>
          <p:cNvPicPr>
            <a:picLocks noChangeAspect="1"/>
          </p:cNvPicPr>
          <p:nvPr/>
        </p:nvPicPr>
        <p:blipFill>
          <a:blip r:embed="rId4"/>
          <a:stretch>
            <a:fillRect/>
          </a:stretch>
        </p:blipFill>
        <p:spPr>
          <a:xfrm>
            <a:off x="514032" y="88140"/>
            <a:ext cx="1726248" cy="1642998"/>
          </a:xfrm>
          <a:prstGeom prst="rect">
            <a:avLst/>
          </a:prstGeom>
        </p:spPr>
      </p:pic>
      <p:sp>
        <p:nvSpPr>
          <p:cNvPr id="43" name="TextBox 42">
            <a:extLst>
              <a:ext uri="{FF2B5EF4-FFF2-40B4-BE49-F238E27FC236}">
                <a16:creationId xmlns:a16="http://schemas.microsoft.com/office/drawing/2014/main" id="{5F0189EB-FD29-ABCF-5C8A-EC676F1743A5}"/>
              </a:ext>
            </a:extLst>
          </p:cNvPr>
          <p:cNvSpPr txBox="1"/>
          <p:nvPr/>
        </p:nvSpPr>
        <p:spPr>
          <a:xfrm>
            <a:off x="7861300" y="2268286"/>
            <a:ext cx="3887787" cy="3920925"/>
          </a:xfrm>
          <a:prstGeom prst="rect">
            <a:avLst/>
          </a:prstGeom>
          <a:solidFill>
            <a:schemeClr val="bg1">
              <a:lumMod val="95000"/>
            </a:schemeClr>
          </a:solidFill>
        </p:spPr>
        <p:txBody>
          <a:bodyPr wrap="square" lIns="72000" tIns="72000" rIns="72000" bIns="72000" rtlCol="0">
            <a:noAutofit/>
          </a:bodyPr>
          <a:lstStyle/>
          <a:p>
            <a:pPr rtl="0">
              <a:spcAft>
                <a:spcPts val="600"/>
              </a:spcAft>
              <a:defRPr/>
            </a:pPr>
            <a:endParaRPr lang="lv-LV" sz="1400">
              <a:solidFill>
                <a:schemeClr val="tx1"/>
              </a:solidFill>
              <a:ea typeface="+mn-lt"/>
              <a:cs typeface="+mn-lt"/>
            </a:endParaRPr>
          </a:p>
        </p:txBody>
      </p:sp>
      <p:sp>
        <p:nvSpPr>
          <p:cNvPr id="32" name="TextBox 31">
            <a:extLst>
              <a:ext uri="{FF2B5EF4-FFF2-40B4-BE49-F238E27FC236}">
                <a16:creationId xmlns:a16="http://schemas.microsoft.com/office/drawing/2014/main" id="{A516C248-E214-6B41-9D85-C0C179C2471B}"/>
              </a:ext>
            </a:extLst>
          </p:cNvPr>
          <p:cNvSpPr txBox="1"/>
          <p:nvPr/>
        </p:nvSpPr>
        <p:spPr>
          <a:xfrm>
            <a:off x="8603922" y="2690207"/>
            <a:ext cx="3094024" cy="576263"/>
          </a:xfrm>
          <a:prstGeom prst="rect">
            <a:avLst/>
          </a:prstGeom>
          <a:noFill/>
        </p:spPr>
        <p:txBody>
          <a:bodyPr wrap="square" rtlCol="0" anchor="ctr">
            <a:noAutofit/>
          </a:bodyPr>
          <a:lstStyle/>
          <a:p>
            <a:pPr rtl="0">
              <a:spcAft>
                <a:spcPts val="0"/>
              </a:spcAft>
            </a:pPr>
            <a:r>
              <a:rPr lang="en-gb" sz="1400">
                <a:solidFill>
                  <a:schemeClr val="tx1"/>
                </a:solidFill>
              </a:rPr>
              <a:t>Maintaining sufficient military forces to prevent war and ensure effective defence</a:t>
            </a:r>
          </a:p>
        </p:txBody>
      </p:sp>
      <p:sp>
        <p:nvSpPr>
          <p:cNvPr id="33" name="TextBox 32">
            <a:extLst>
              <a:ext uri="{FF2B5EF4-FFF2-40B4-BE49-F238E27FC236}">
                <a16:creationId xmlns:a16="http://schemas.microsoft.com/office/drawing/2014/main" id="{660FD7D3-2F91-524E-A949-20C8E07A7326}"/>
              </a:ext>
            </a:extLst>
          </p:cNvPr>
          <p:cNvSpPr txBox="1"/>
          <p:nvPr/>
        </p:nvSpPr>
        <p:spPr>
          <a:xfrm>
            <a:off x="8603922" y="3886504"/>
            <a:ext cx="3094024" cy="576263"/>
          </a:xfrm>
          <a:prstGeom prst="rect">
            <a:avLst/>
          </a:prstGeom>
          <a:noFill/>
        </p:spPr>
        <p:txBody>
          <a:bodyPr wrap="square" rtlCol="0" anchor="ctr">
            <a:noAutofit/>
          </a:bodyPr>
          <a:lstStyle/>
          <a:p>
            <a:pPr rtl="0">
              <a:spcAft>
                <a:spcPts val="0"/>
              </a:spcAft>
            </a:pPr>
            <a:r>
              <a:rPr lang="en-gb" sz="1400">
                <a:solidFill>
                  <a:schemeClr val="tx1"/>
                </a:solidFill>
              </a:rPr>
              <a:t>Overall preparedness to deal with circumstances affecting the security of Member States</a:t>
            </a:r>
          </a:p>
        </p:txBody>
      </p:sp>
      <p:sp>
        <p:nvSpPr>
          <p:cNvPr id="34" name="TextBox 33">
            <a:extLst>
              <a:ext uri="{FF2B5EF4-FFF2-40B4-BE49-F238E27FC236}">
                <a16:creationId xmlns:a16="http://schemas.microsoft.com/office/drawing/2014/main" id="{FB016136-DD57-88A3-0154-593C664FE3B4}"/>
              </a:ext>
            </a:extLst>
          </p:cNvPr>
          <p:cNvSpPr txBox="1"/>
          <p:nvPr/>
        </p:nvSpPr>
        <p:spPr>
          <a:xfrm>
            <a:off x="8603922" y="5082800"/>
            <a:ext cx="3094024" cy="576263"/>
          </a:xfrm>
          <a:prstGeom prst="rect">
            <a:avLst/>
          </a:prstGeom>
          <a:noFill/>
        </p:spPr>
        <p:txBody>
          <a:bodyPr wrap="square" rtlCol="0" anchor="ctr">
            <a:noAutofit/>
          </a:bodyPr>
          <a:lstStyle/>
          <a:p>
            <a:pPr rtl="0">
              <a:spcAft>
                <a:spcPts val="0"/>
              </a:spcAft>
            </a:pPr>
            <a:r>
              <a:rPr lang="en-gb" sz="1400"/>
              <a:t>A</a:t>
            </a:r>
            <a:r>
              <a:rPr lang="en-gb" sz="1400">
                <a:solidFill>
                  <a:schemeClr val="tx1"/>
                </a:solidFill>
              </a:rPr>
              <a:t>fostering dialogue and cooperation with other countries to strengthen security in Europe. Including arms control and disarmament</a:t>
            </a:r>
          </a:p>
        </p:txBody>
      </p:sp>
      <p:cxnSp>
        <p:nvCxnSpPr>
          <p:cNvPr id="35" name="Straight Connector 34">
            <a:extLst>
              <a:ext uri="{FF2B5EF4-FFF2-40B4-BE49-F238E27FC236}">
                <a16:creationId xmlns:a16="http://schemas.microsoft.com/office/drawing/2014/main" id="{64879BFB-32CA-86A7-69BE-38BFD146A5F8}"/>
              </a:ext>
            </a:extLst>
          </p:cNvPr>
          <p:cNvCxnSpPr>
            <a:cxnSpLocks/>
          </p:cNvCxnSpPr>
          <p:nvPr/>
        </p:nvCxnSpPr>
        <p:spPr>
          <a:xfrm>
            <a:off x="8603922" y="3574726"/>
            <a:ext cx="3094024"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36" name="Straight Connector 35">
            <a:extLst>
              <a:ext uri="{FF2B5EF4-FFF2-40B4-BE49-F238E27FC236}">
                <a16:creationId xmlns:a16="http://schemas.microsoft.com/office/drawing/2014/main" id="{24A496D8-212F-14D7-C2D9-706C228B3F0A}"/>
              </a:ext>
            </a:extLst>
          </p:cNvPr>
          <p:cNvCxnSpPr>
            <a:cxnSpLocks/>
          </p:cNvCxnSpPr>
          <p:nvPr/>
        </p:nvCxnSpPr>
        <p:spPr>
          <a:xfrm>
            <a:off x="8603923" y="4771023"/>
            <a:ext cx="3094024" cy="3521"/>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22" name="Content Placeholder 1">
            <a:extLst>
              <a:ext uri="{FF2B5EF4-FFF2-40B4-BE49-F238E27FC236}">
                <a16:creationId xmlns:a16="http://schemas.microsoft.com/office/drawing/2014/main" id="{1DC37092-0F98-EF06-040C-7B2353190A0E}"/>
              </a:ext>
            </a:extLst>
          </p:cNvPr>
          <p:cNvSpPr txBox="1">
            <a:spLocks/>
          </p:cNvSpPr>
          <p:nvPr/>
        </p:nvSpPr>
        <p:spPr>
          <a:xfrm>
            <a:off x="7995488" y="3612482"/>
            <a:ext cx="447637" cy="1124306"/>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600">
                <a:solidFill>
                  <a:schemeClr val="bg1"/>
                </a:solidFill>
              </a:rPr>
              <a:t>2</a:t>
            </a:r>
          </a:p>
        </p:txBody>
      </p:sp>
      <p:sp>
        <p:nvSpPr>
          <p:cNvPr id="30" name="Content Placeholder 1">
            <a:extLst>
              <a:ext uri="{FF2B5EF4-FFF2-40B4-BE49-F238E27FC236}">
                <a16:creationId xmlns:a16="http://schemas.microsoft.com/office/drawing/2014/main" id="{7D632E27-29D4-7009-027E-054EDA2F9746}"/>
              </a:ext>
            </a:extLst>
          </p:cNvPr>
          <p:cNvSpPr txBox="1">
            <a:spLocks/>
          </p:cNvSpPr>
          <p:nvPr/>
        </p:nvSpPr>
        <p:spPr>
          <a:xfrm>
            <a:off x="7995488" y="4808778"/>
            <a:ext cx="447637" cy="1124306"/>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600">
                <a:solidFill>
                  <a:schemeClr val="bg1"/>
                </a:solidFill>
              </a:rPr>
              <a:t>3</a:t>
            </a:r>
          </a:p>
        </p:txBody>
      </p:sp>
      <p:sp>
        <p:nvSpPr>
          <p:cNvPr id="31" name="Content Placeholder 1">
            <a:extLst>
              <a:ext uri="{FF2B5EF4-FFF2-40B4-BE49-F238E27FC236}">
                <a16:creationId xmlns:a16="http://schemas.microsoft.com/office/drawing/2014/main" id="{3A2C887C-8DDC-4FBF-FB46-935E382B45F0}"/>
              </a:ext>
            </a:extLst>
          </p:cNvPr>
          <p:cNvSpPr txBox="1">
            <a:spLocks/>
          </p:cNvSpPr>
          <p:nvPr/>
        </p:nvSpPr>
        <p:spPr>
          <a:xfrm>
            <a:off x="7995488" y="2416185"/>
            <a:ext cx="447637" cy="1124306"/>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rtl="0"/>
            <a:r>
              <a:rPr lang="en-gb" sz="1600">
                <a:solidFill>
                  <a:schemeClr val="bg1"/>
                </a:solidFill>
              </a:rPr>
              <a:t>1</a:t>
            </a:r>
          </a:p>
        </p:txBody>
      </p:sp>
      <p:sp>
        <p:nvSpPr>
          <p:cNvPr id="19" name="Freeform 68">
            <a:extLst>
              <a:ext uri="{FF2B5EF4-FFF2-40B4-BE49-F238E27FC236}">
                <a16:creationId xmlns:a16="http://schemas.microsoft.com/office/drawing/2014/main" id="{5C9ADEC8-829C-4982-2CCE-53485FC3BBEE}"/>
              </a:ext>
            </a:extLst>
          </p:cNvPr>
          <p:cNvSpPr>
            <a:spLocks noChangeAspect="1" noEditPoints="1"/>
          </p:cNvSpPr>
          <p:nvPr/>
        </p:nvSpPr>
        <p:spPr bwMode="auto">
          <a:xfrm>
            <a:off x="3139611"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23" name="Rectangle 22">
            <a:extLst>
              <a:ext uri="{FF2B5EF4-FFF2-40B4-BE49-F238E27FC236}">
                <a16:creationId xmlns:a16="http://schemas.microsoft.com/office/drawing/2014/main" id="{CBE8EE5D-F13F-1324-309B-E758E1B2D2AA}"/>
              </a:ext>
            </a:extLst>
          </p:cNvPr>
          <p:cNvSpPr/>
          <p:nvPr/>
        </p:nvSpPr>
        <p:spPr>
          <a:xfrm>
            <a:off x="4544540" y="4486480"/>
            <a:ext cx="3061807" cy="16658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rIns="72000" rtlCol="0" anchor="ctr"/>
          <a:lstStyle/>
          <a:p>
            <a:pPr rtl="0"/>
            <a:r>
              <a:rPr lang="en-gb" sz="1200" b="0" i="0" dirty="0">
                <a:solidFill>
                  <a:schemeClr val="tx1"/>
                </a:solidFill>
                <a:effectLst/>
                <a:latin typeface="Arial" panose="020B0604020202020204" pitchFamily="34" charset="0"/>
              </a:rPr>
              <a:t>"</a:t>
            </a:r>
            <a:r>
              <a:rPr lang="en-US" sz="1200" b="0" i="0" dirty="0">
                <a:solidFill>
                  <a:schemeClr val="tx1"/>
                </a:solidFill>
                <a:effectLst/>
                <a:latin typeface="Arial" panose="020B0604020202020204" pitchFamily="34" charset="0"/>
              </a:rPr>
              <a:t>In order more effectively to achieve the objectives of this Treaty, the Parties, separately and jointly, by means of continuous and effective self-help and mutual aid, will maintain and develop their individual and collective capacity to resist armed attack</a:t>
            </a:r>
            <a:r>
              <a:rPr lang="en-gb" sz="1200" b="0" i="0" dirty="0">
                <a:solidFill>
                  <a:schemeClr val="tx1"/>
                </a:solidFill>
                <a:effectLst/>
                <a:latin typeface="Arial" panose="020B0604020202020204" pitchFamily="34" charset="0"/>
              </a:rPr>
              <a:t>."</a:t>
            </a:r>
            <a:endParaRPr lang="lv-LV" sz="1200" b="1" dirty="0">
              <a:solidFill>
                <a:schemeClr val="tx1"/>
              </a:solidFill>
            </a:endParaRPr>
          </a:p>
        </p:txBody>
      </p:sp>
      <p:sp>
        <p:nvSpPr>
          <p:cNvPr id="24" name="Rectangle 23">
            <a:extLst>
              <a:ext uri="{FF2B5EF4-FFF2-40B4-BE49-F238E27FC236}">
                <a16:creationId xmlns:a16="http://schemas.microsoft.com/office/drawing/2014/main" id="{5F75FAAC-4D29-2951-F8E8-14A261EC010B}"/>
              </a:ext>
            </a:extLst>
          </p:cNvPr>
          <p:cNvSpPr/>
          <p:nvPr/>
        </p:nvSpPr>
        <p:spPr>
          <a:xfrm>
            <a:off x="3102014" y="4485538"/>
            <a:ext cx="1442526" cy="166674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0" rIns="0" rtlCol="0" anchor="ctr"/>
          <a:lstStyle/>
          <a:p>
            <a:pPr algn="ctr" rtl="0"/>
            <a:endParaRPr lang="lv-LV" sz="1200">
              <a:solidFill>
                <a:schemeClr val="bg1"/>
              </a:solidFill>
              <a:latin typeface="Arial" panose="020B0604020202020204" pitchFamily="34" charset="0"/>
              <a:hlinkClick r:id="rId5">
                <a:extLst>
                  <a:ext uri="{A12FA001-AC4F-418D-AE19-62706E023703}">
                    <ahyp:hlinkClr xmlns:ahyp="http://schemas.microsoft.com/office/drawing/2018/hyperlinkcolor" val="tx"/>
                  </a:ext>
                </a:extLst>
              </a:hlinkClick>
            </a:endParaRPr>
          </a:p>
          <a:p>
            <a:pPr algn="ctr" rtl="0"/>
            <a:endParaRPr lang="lv-LV" sz="1200">
              <a:solidFill>
                <a:schemeClr val="bg1"/>
              </a:solidFill>
              <a:latin typeface="Arial" panose="020B0604020202020204" pitchFamily="34" charset="0"/>
              <a:hlinkClick r:id="rId5">
                <a:extLst>
                  <a:ext uri="{A12FA001-AC4F-418D-AE19-62706E023703}">
                    <ahyp:hlinkClr xmlns:ahyp="http://schemas.microsoft.com/office/drawing/2018/hyperlinkcolor" val="tx"/>
                  </a:ext>
                </a:extLst>
              </a:hlinkClick>
            </a:endParaRPr>
          </a:p>
          <a:p>
            <a:pPr algn="ctr" rtl="0"/>
            <a:r>
              <a:rPr lang="en-gb" sz="1200">
                <a:solidFill>
                  <a:schemeClr val="bg1"/>
                </a:solidFill>
                <a:latin typeface="Arial" panose="020B0604020202020204" pitchFamily="34" charset="0"/>
                <a:hlinkClick r:id="rId5">
                  <a:extLst>
                    <a:ext uri="{A12FA001-AC4F-418D-AE19-62706E023703}">
                      <ahyp:hlinkClr xmlns:ahyp="http://schemas.microsoft.com/office/drawing/2018/hyperlinkcolor" val="tx"/>
                    </a:ext>
                  </a:extLst>
                </a:hlinkClick>
              </a:rPr>
              <a:t>North Atlantic Treaty, Article 3</a:t>
            </a:r>
            <a:r>
              <a:rPr lang="en-gb" sz="1200">
                <a:solidFill>
                  <a:schemeClr val="bg1"/>
                </a:solidFill>
                <a:latin typeface="Arial" panose="020B0604020202020204" pitchFamily="34" charset="0"/>
              </a:rPr>
              <a:t> </a:t>
            </a:r>
          </a:p>
        </p:txBody>
      </p:sp>
      <p:sp>
        <p:nvSpPr>
          <p:cNvPr id="25" name="Google Shape;2001;p98">
            <a:extLst>
              <a:ext uri="{FF2B5EF4-FFF2-40B4-BE49-F238E27FC236}">
                <a16:creationId xmlns:a16="http://schemas.microsoft.com/office/drawing/2014/main" id="{3107B370-B25C-8A14-9D54-CFC0252C48EC}"/>
              </a:ext>
            </a:extLst>
          </p:cNvPr>
          <p:cNvSpPr/>
          <p:nvPr/>
        </p:nvSpPr>
        <p:spPr>
          <a:xfrm>
            <a:off x="3289877" y="4687611"/>
            <a:ext cx="398248" cy="398248"/>
          </a:xfrm>
          <a:custGeom>
            <a:avLst/>
            <a:gdLst/>
            <a:ahLst/>
            <a:cxnLst/>
            <a:rect l="l" t="t" r="r" b="b"/>
            <a:pathLst>
              <a:path w="347" h="347" extrusionOk="0">
                <a:moveTo>
                  <a:pt x="0" y="0"/>
                </a:moveTo>
                <a:cubicBezTo>
                  <a:pt x="0" y="347"/>
                  <a:pt x="0" y="347"/>
                  <a:pt x="0" y="347"/>
                </a:cubicBezTo>
                <a:cubicBezTo>
                  <a:pt x="347" y="347"/>
                  <a:pt x="347" y="347"/>
                  <a:pt x="347" y="347"/>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173" y="300"/>
                </a:moveTo>
                <a:cubicBezTo>
                  <a:pt x="243" y="300"/>
                  <a:pt x="300" y="243"/>
                  <a:pt x="300" y="173"/>
                </a:cubicBezTo>
                <a:cubicBezTo>
                  <a:pt x="300" y="104"/>
                  <a:pt x="243" y="47"/>
                  <a:pt x="173" y="47"/>
                </a:cubicBezTo>
                <a:cubicBezTo>
                  <a:pt x="104" y="47"/>
                  <a:pt x="47" y="104"/>
                  <a:pt x="47" y="173"/>
                </a:cubicBezTo>
                <a:cubicBezTo>
                  <a:pt x="47" y="243"/>
                  <a:pt x="104" y="300"/>
                  <a:pt x="173" y="300"/>
                </a:cubicBezTo>
                <a:close/>
                <a:moveTo>
                  <a:pt x="84" y="240"/>
                </a:moveTo>
                <a:cubicBezTo>
                  <a:pt x="109" y="240"/>
                  <a:pt x="109" y="240"/>
                  <a:pt x="109" y="240"/>
                </a:cubicBezTo>
                <a:cubicBezTo>
                  <a:pt x="114" y="254"/>
                  <a:pt x="121" y="266"/>
                  <a:pt x="129" y="276"/>
                </a:cubicBezTo>
                <a:cubicBezTo>
                  <a:pt x="111" y="268"/>
                  <a:pt x="96" y="256"/>
                  <a:pt x="84" y="240"/>
                </a:cubicBezTo>
                <a:close/>
                <a:moveTo>
                  <a:pt x="91" y="121"/>
                </a:moveTo>
                <a:cubicBezTo>
                  <a:pt x="92" y="128"/>
                  <a:pt x="96" y="134"/>
                  <a:pt x="101" y="137"/>
                </a:cubicBezTo>
                <a:cubicBezTo>
                  <a:pt x="100" y="147"/>
                  <a:pt x="99" y="156"/>
                  <a:pt x="99" y="166"/>
                </a:cubicBezTo>
                <a:cubicBezTo>
                  <a:pt x="62" y="166"/>
                  <a:pt x="62" y="166"/>
                  <a:pt x="62" y="166"/>
                </a:cubicBezTo>
                <a:cubicBezTo>
                  <a:pt x="63" y="150"/>
                  <a:pt x="67" y="135"/>
                  <a:pt x="75" y="121"/>
                </a:cubicBezTo>
                <a:lnTo>
                  <a:pt x="91" y="121"/>
                </a:lnTo>
                <a:close/>
                <a:moveTo>
                  <a:pt x="285" y="166"/>
                </a:moveTo>
                <a:cubicBezTo>
                  <a:pt x="267" y="166"/>
                  <a:pt x="267" y="166"/>
                  <a:pt x="267" y="166"/>
                </a:cubicBezTo>
                <a:cubicBezTo>
                  <a:pt x="264" y="157"/>
                  <a:pt x="257" y="151"/>
                  <a:pt x="247" y="149"/>
                </a:cubicBezTo>
                <a:cubicBezTo>
                  <a:pt x="246" y="139"/>
                  <a:pt x="244" y="130"/>
                  <a:pt x="242" y="121"/>
                </a:cubicBezTo>
                <a:cubicBezTo>
                  <a:pt x="272" y="121"/>
                  <a:pt x="272" y="121"/>
                  <a:pt x="272" y="121"/>
                </a:cubicBezTo>
                <a:cubicBezTo>
                  <a:pt x="279" y="135"/>
                  <a:pt x="284" y="150"/>
                  <a:pt x="285" y="166"/>
                </a:cubicBezTo>
                <a:close/>
                <a:moveTo>
                  <a:pt x="145" y="121"/>
                </a:moveTo>
                <a:cubicBezTo>
                  <a:pt x="166" y="121"/>
                  <a:pt x="166" y="121"/>
                  <a:pt x="166" y="121"/>
                </a:cubicBezTo>
                <a:cubicBezTo>
                  <a:pt x="166" y="166"/>
                  <a:pt x="166" y="166"/>
                  <a:pt x="166" y="166"/>
                </a:cubicBezTo>
                <a:cubicBezTo>
                  <a:pt x="113" y="166"/>
                  <a:pt x="113" y="166"/>
                  <a:pt x="113" y="166"/>
                </a:cubicBezTo>
                <a:cubicBezTo>
                  <a:pt x="114" y="158"/>
                  <a:pt x="114" y="150"/>
                  <a:pt x="115" y="143"/>
                </a:cubicBezTo>
                <a:cubicBezTo>
                  <a:pt x="116" y="143"/>
                  <a:pt x="117" y="143"/>
                  <a:pt x="118" y="143"/>
                </a:cubicBezTo>
                <a:cubicBezTo>
                  <a:pt x="131" y="143"/>
                  <a:pt x="142" y="134"/>
                  <a:pt x="145" y="121"/>
                </a:cubicBezTo>
                <a:close/>
                <a:moveTo>
                  <a:pt x="166" y="181"/>
                </a:moveTo>
                <a:cubicBezTo>
                  <a:pt x="166" y="205"/>
                  <a:pt x="166" y="205"/>
                  <a:pt x="166" y="205"/>
                </a:cubicBezTo>
                <a:cubicBezTo>
                  <a:pt x="157" y="208"/>
                  <a:pt x="149" y="216"/>
                  <a:pt x="147" y="226"/>
                </a:cubicBezTo>
                <a:cubicBezTo>
                  <a:pt x="120" y="226"/>
                  <a:pt x="120" y="226"/>
                  <a:pt x="120" y="226"/>
                </a:cubicBezTo>
                <a:cubicBezTo>
                  <a:pt x="116" y="212"/>
                  <a:pt x="114" y="197"/>
                  <a:pt x="113" y="181"/>
                </a:cubicBezTo>
                <a:lnTo>
                  <a:pt x="166" y="181"/>
                </a:lnTo>
                <a:close/>
                <a:moveTo>
                  <a:pt x="174" y="244"/>
                </a:moveTo>
                <a:cubicBezTo>
                  <a:pt x="167" y="244"/>
                  <a:pt x="161" y="238"/>
                  <a:pt x="161" y="232"/>
                </a:cubicBezTo>
                <a:cubicBezTo>
                  <a:pt x="161" y="225"/>
                  <a:pt x="167" y="219"/>
                  <a:pt x="174" y="219"/>
                </a:cubicBezTo>
                <a:cubicBezTo>
                  <a:pt x="181" y="219"/>
                  <a:pt x="186" y="225"/>
                  <a:pt x="186" y="232"/>
                </a:cubicBezTo>
                <a:cubicBezTo>
                  <a:pt x="186" y="238"/>
                  <a:pt x="181" y="244"/>
                  <a:pt x="174" y="244"/>
                </a:cubicBezTo>
                <a:close/>
                <a:moveTo>
                  <a:pt x="148" y="240"/>
                </a:moveTo>
                <a:cubicBezTo>
                  <a:pt x="151" y="249"/>
                  <a:pt x="158" y="255"/>
                  <a:pt x="166" y="258"/>
                </a:cubicBezTo>
                <a:cubicBezTo>
                  <a:pt x="166" y="284"/>
                  <a:pt x="166" y="284"/>
                  <a:pt x="166" y="284"/>
                </a:cubicBezTo>
                <a:cubicBezTo>
                  <a:pt x="150" y="280"/>
                  <a:pt x="135" y="264"/>
                  <a:pt x="126" y="240"/>
                </a:cubicBezTo>
                <a:lnTo>
                  <a:pt x="148" y="240"/>
                </a:lnTo>
                <a:close/>
                <a:moveTo>
                  <a:pt x="181" y="284"/>
                </a:moveTo>
                <a:cubicBezTo>
                  <a:pt x="181" y="258"/>
                  <a:pt x="181" y="258"/>
                  <a:pt x="181" y="258"/>
                </a:cubicBezTo>
                <a:cubicBezTo>
                  <a:pt x="190" y="256"/>
                  <a:pt x="197" y="249"/>
                  <a:pt x="200" y="240"/>
                </a:cubicBezTo>
                <a:cubicBezTo>
                  <a:pt x="221" y="240"/>
                  <a:pt x="221" y="240"/>
                  <a:pt x="221" y="240"/>
                </a:cubicBezTo>
                <a:cubicBezTo>
                  <a:pt x="212" y="264"/>
                  <a:pt x="197" y="280"/>
                  <a:pt x="181" y="284"/>
                </a:cubicBezTo>
                <a:close/>
                <a:moveTo>
                  <a:pt x="201" y="226"/>
                </a:moveTo>
                <a:cubicBezTo>
                  <a:pt x="198" y="216"/>
                  <a:pt x="191" y="208"/>
                  <a:pt x="181" y="205"/>
                </a:cubicBezTo>
                <a:cubicBezTo>
                  <a:pt x="181" y="181"/>
                  <a:pt x="181" y="181"/>
                  <a:pt x="181" y="181"/>
                </a:cubicBezTo>
                <a:cubicBezTo>
                  <a:pt x="215" y="181"/>
                  <a:pt x="215" y="181"/>
                  <a:pt x="215" y="181"/>
                </a:cubicBezTo>
                <a:cubicBezTo>
                  <a:pt x="217" y="190"/>
                  <a:pt x="223" y="198"/>
                  <a:pt x="232" y="201"/>
                </a:cubicBezTo>
                <a:cubicBezTo>
                  <a:pt x="231" y="210"/>
                  <a:pt x="229" y="218"/>
                  <a:pt x="227" y="226"/>
                </a:cubicBezTo>
                <a:lnTo>
                  <a:pt x="201" y="226"/>
                </a:lnTo>
                <a:close/>
                <a:moveTo>
                  <a:pt x="242" y="163"/>
                </a:moveTo>
                <a:cubicBezTo>
                  <a:pt x="249" y="163"/>
                  <a:pt x="254" y="169"/>
                  <a:pt x="254" y="176"/>
                </a:cubicBezTo>
                <a:cubicBezTo>
                  <a:pt x="254" y="182"/>
                  <a:pt x="249" y="188"/>
                  <a:pt x="242" y="188"/>
                </a:cubicBezTo>
                <a:cubicBezTo>
                  <a:pt x="235" y="188"/>
                  <a:pt x="229" y="182"/>
                  <a:pt x="229" y="176"/>
                </a:cubicBezTo>
                <a:cubicBezTo>
                  <a:pt x="229" y="169"/>
                  <a:pt x="235" y="163"/>
                  <a:pt x="242" y="163"/>
                </a:cubicBezTo>
                <a:close/>
                <a:moveTo>
                  <a:pt x="247" y="202"/>
                </a:moveTo>
                <a:cubicBezTo>
                  <a:pt x="258" y="201"/>
                  <a:pt x="266" y="192"/>
                  <a:pt x="269" y="181"/>
                </a:cubicBezTo>
                <a:cubicBezTo>
                  <a:pt x="285" y="181"/>
                  <a:pt x="285" y="181"/>
                  <a:pt x="285" y="181"/>
                </a:cubicBezTo>
                <a:cubicBezTo>
                  <a:pt x="284" y="197"/>
                  <a:pt x="279" y="212"/>
                  <a:pt x="272" y="226"/>
                </a:cubicBezTo>
                <a:cubicBezTo>
                  <a:pt x="242" y="226"/>
                  <a:pt x="242" y="226"/>
                  <a:pt x="242" y="226"/>
                </a:cubicBezTo>
                <a:cubicBezTo>
                  <a:pt x="244" y="218"/>
                  <a:pt x="245" y="211"/>
                  <a:pt x="247" y="202"/>
                </a:cubicBezTo>
                <a:close/>
                <a:moveTo>
                  <a:pt x="232" y="150"/>
                </a:moveTo>
                <a:cubicBezTo>
                  <a:pt x="225" y="153"/>
                  <a:pt x="219" y="159"/>
                  <a:pt x="216" y="166"/>
                </a:cubicBezTo>
                <a:cubicBezTo>
                  <a:pt x="181" y="166"/>
                  <a:pt x="181" y="166"/>
                  <a:pt x="181" y="166"/>
                </a:cubicBezTo>
                <a:cubicBezTo>
                  <a:pt x="181" y="121"/>
                  <a:pt x="181" y="121"/>
                  <a:pt x="181" y="121"/>
                </a:cubicBezTo>
                <a:cubicBezTo>
                  <a:pt x="227" y="121"/>
                  <a:pt x="227" y="121"/>
                  <a:pt x="227" y="121"/>
                </a:cubicBezTo>
                <a:cubicBezTo>
                  <a:pt x="229" y="130"/>
                  <a:pt x="231" y="140"/>
                  <a:pt x="232" y="150"/>
                </a:cubicBezTo>
                <a:close/>
                <a:moveTo>
                  <a:pt x="181" y="106"/>
                </a:moveTo>
                <a:cubicBezTo>
                  <a:pt x="181" y="63"/>
                  <a:pt x="181" y="63"/>
                  <a:pt x="181" y="63"/>
                </a:cubicBezTo>
                <a:cubicBezTo>
                  <a:pt x="197" y="66"/>
                  <a:pt x="212" y="83"/>
                  <a:pt x="222" y="106"/>
                </a:cubicBezTo>
                <a:lnTo>
                  <a:pt x="181" y="106"/>
                </a:lnTo>
                <a:close/>
                <a:moveTo>
                  <a:pt x="166" y="63"/>
                </a:moveTo>
                <a:cubicBezTo>
                  <a:pt x="166" y="106"/>
                  <a:pt x="166" y="106"/>
                  <a:pt x="166" y="106"/>
                </a:cubicBezTo>
                <a:cubicBezTo>
                  <a:pt x="144" y="106"/>
                  <a:pt x="144" y="106"/>
                  <a:pt x="144" y="106"/>
                </a:cubicBezTo>
                <a:cubicBezTo>
                  <a:pt x="142" y="101"/>
                  <a:pt x="138" y="96"/>
                  <a:pt x="132" y="92"/>
                </a:cubicBezTo>
                <a:cubicBezTo>
                  <a:pt x="142" y="76"/>
                  <a:pt x="154" y="66"/>
                  <a:pt x="166" y="63"/>
                </a:cubicBezTo>
                <a:close/>
                <a:moveTo>
                  <a:pt x="118" y="103"/>
                </a:moveTo>
                <a:cubicBezTo>
                  <a:pt x="125" y="103"/>
                  <a:pt x="130" y="109"/>
                  <a:pt x="130" y="116"/>
                </a:cubicBezTo>
                <a:cubicBezTo>
                  <a:pt x="130" y="122"/>
                  <a:pt x="125" y="128"/>
                  <a:pt x="118" y="128"/>
                </a:cubicBezTo>
                <a:cubicBezTo>
                  <a:pt x="111" y="128"/>
                  <a:pt x="105" y="122"/>
                  <a:pt x="105" y="116"/>
                </a:cubicBezTo>
                <a:cubicBezTo>
                  <a:pt x="105" y="109"/>
                  <a:pt x="111" y="103"/>
                  <a:pt x="118" y="103"/>
                </a:cubicBezTo>
                <a:close/>
                <a:moveTo>
                  <a:pt x="98" y="181"/>
                </a:moveTo>
                <a:cubicBezTo>
                  <a:pt x="99" y="197"/>
                  <a:pt x="101" y="212"/>
                  <a:pt x="105" y="226"/>
                </a:cubicBezTo>
                <a:cubicBezTo>
                  <a:pt x="75" y="226"/>
                  <a:pt x="75" y="226"/>
                  <a:pt x="75" y="226"/>
                </a:cubicBezTo>
                <a:cubicBezTo>
                  <a:pt x="67" y="212"/>
                  <a:pt x="63" y="197"/>
                  <a:pt x="62" y="181"/>
                </a:cubicBezTo>
                <a:lnTo>
                  <a:pt x="98" y="181"/>
                </a:lnTo>
                <a:close/>
                <a:moveTo>
                  <a:pt x="217" y="276"/>
                </a:moveTo>
                <a:cubicBezTo>
                  <a:pt x="225" y="267"/>
                  <a:pt x="232" y="255"/>
                  <a:pt x="237" y="240"/>
                </a:cubicBezTo>
                <a:cubicBezTo>
                  <a:pt x="263" y="240"/>
                  <a:pt x="263" y="240"/>
                  <a:pt x="263" y="240"/>
                </a:cubicBezTo>
                <a:cubicBezTo>
                  <a:pt x="251" y="256"/>
                  <a:pt x="235" y="268"/>
                  <a:pt x="217" y="276"/>
                </a:cubicBezTo>
                <a:close/>
                <a:moveTo>
                  <a:pt x="263" y="106"/>
                </a:moveTo>
                <a:cubicBezTo>
                  <a:pt x="237" y="106"/>
                  <a:pt x="237" y="106"/>
                  <a:pt x="237" y="106"/>
                </a:cubicBezTo>
                <a:cubicBezTo>
                  <a:pt x="232" y="92"/>
                  <a:pt x="226" y="80"/>
                  <a:pt x="218" y="71"/>
                </a:cubicBezTo>
                <a:cubicBezTo>
                  <a:pt x="236" y="79"/>
                  <a:pt x="251" y="91"/>
                  <a:pt x="263" y="106"/>
                </a:cubicBezTo>
                <a:close/>
                <a:moveTo>
                  <a:pt x="129" y="71"/>
                </a:moveTo>
                <a:cubicBezTo>
                  <a:pt x="125" y="76"/>
                  <a:pt x="121" y="82"/>
                  <a:pt x="118" y="88"/>
                </a:cubicBezTo>
                <a:cubicBezTo>
                  <a:pt x="106" y="88"/>
                  <a:pt x="96" y="96"/>
                  <a:pt x="92" y="106"/>
                </a:cubicBezTo>
                <a:cubicBezTo>
                  <a:pt x="84" y="106"/>
                  <a:pt x="84" y="106"/>
                  <a:pt x="84" y="106"/>
                </a:cubicBezTo>
                <a:cubicBezTo>
                  <a:pt x="96" y="91"/>
                  <a:pt x="111" y="79"/>
                  <a:pt x="129" y="71"/>
                </a:cubicBezTo>
                <a:close/>
              </a:path>
            </a:pathLst>
          </a:custGeom>
          <a:solidFill>
            <a:schemeClr val="bg1"/>
          </a:solidFill>
          <a:ln>
            <a:noFill/>
          </a:ln>
        </p:spPr>
        <p:txBody>
          <a:bodyPr spcFirstLastPara="1" wrap="square" lIns="68575" tIns="34275" rIns="68575" bIns="34275"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pic>
        <p:nvPicPr>
          <p:cNvPr id="1026" name="Picture 2" descr="a statue of a man holding a flag in front of a building">
            <a:extLst>
              <a:ext uri="{FF2B5EF4-FFF2-40B4-BE49-F238E27FC236}">
                <a16:creationId xmlns:a16="http://schemas.microsoft.com/office/drawing/2014/main" id="{25536E9D-C0DB-6185-06ED-0045549C1A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 y="4889675"/>
            <a:ext cx="2754313" cy="197126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41AD71B6-135A-41A3-47FA-255166BB040C}"/>
              </a:ext>
            </a:extLst>
          </p:cNvPr>
          <p:cNvGrpSpPr/>
          <p:nvPr/>
        </p:nvGrpSpPr>
        <p:grpSpPr>
          <a:xfrm>
            <a:off x="7749013" y="126781"/>
            <a:ext cx="4000075" cy="217488"/>
            <a:chOff x="7749013" y="126781"/>
            <a:chExt cx="4000075" cy="217488"/>
          </a:xfrm>
        </p:grpSpPr>
        <p:sp>
          <p:nvSpPr>
            <p:cNvPr id="15" name="Rectangle 14">
              <a:extLst>
                <a:ext uri="{FF2B5EF4-FFF2-40B4-BE49-F238E27FC236}">
                  <a16:creationId xmlns:a16="http://schemas.microsoft.com/office/drawing/2014/main" id="{D353D3C2-3BB9-C2D2-AA1A-8FFBE7FD3E26}"/>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18" name="Rectangle 17">
              <a:extLst>
                <a:ext uri="{FF2B5EF4-FFF2-40B4-BE49-F238E27FC236}">
                  <a16:creationId xmlns:a16="http://schemas.microsoft.com/office/drawing/2014/main" id="{C5DE817E-1F66-71D0-EBD8-93A23EC151A8}"/>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20" name="Rectangle 19">
              <a:extLst>
                <a:ext uri="{FF2B5EF4-FFF2-40B4-BE49-F238E27FC236}">
                  <a16:creationId xmlns:a16="http://schemas.microsoft.com/office/drawing/2014/main" id="{D458E01A-5A83-D2F7-F6FF-35C412724A97}"/>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C4F0ADAC-B1B6-C2A5-77D0-D0DFEC196397}"/>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26" name="Rectangle 25">
              <a:extLst>
                <a:ext uri="{FF2B5EF4-FFF2-40B4-BE49-F238E27FC236}">
                  <a16:creationId xmlns:a16="http://schemas.microsoft.com/office/drawing/2014/main" id="{D61E2DF6-A786-DBC4-A94D-3AFBD110DF59}"/>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3616484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EF3D58-9325-5591-3EF0-6A6E8058379C}"/>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3" name="Rectangle 12">
            <a:extLst>
              <a:ext uri="{FF2B5EF4-FFF2-40B4-BE49-F238E27FC236}">
                <a16:creationId xmlns:a16="http://schemas.microsoft.com/office/drawing/2014/main" id="{B5DF6747-EDC6-ABED-5055-73A3C06CBA48}"/>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7" name="Rectangle 16">
            <a:extLst>
              <a:ext uri="{FF2B5EF4-FFF2-40B4-BE49-F238E27FC236}">
                <a16:creationId xmlns:a16="http://schemas.microsoft.com/office/drawing/2014/main" id="{823B5E13-91A1-D99D-C787-FC917D8624EB}"/>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8" name="Freeform 50">
            <a:extLst>
              <a:ext uri="{FF2B5EF4-FFF2-40B4-BE49-F238E27FC236}">
                <a16:creationId xmlns:a16="http://schemas.microsoft.com/office/drawing/2014/main" id="{E59D74B3-482F-A8CD-CFE8-27D31E7B2CD5}"/>
              </a:ext>
            </a:extLst>
          </p:cNvPr>
          <p:cNvSpPr>
            <a:spLocks noChangeAspect="1"/>
          </p:cNvSpPr>
          <p:nvPr/>
        </p:nvSpPr>
        <p:spPr bwMode="auto">
          <a:xfrm>
            <a:off x="448735" y="42032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lv-LV" sz="983" dirty="0"/>
          </a:p>
        </p:txBody>
      </p:sp>
      <p:sp>
        <p:nvSpPr>
          <p:cNvPr id="19" name="Google Shape;2685;p25">
            <a:extLst>
              <a:ext uri="{FF2B5EF4-FFF2-40B4-BE49-F238E27FC236}">
                <a16:creationId xmlns:a16="http://schemas.microsoft.com/office/drawing/2014/main" id="{1DD88A24-0046-2A46-26C9-F8ABF5B12683}"/>
              </a:ext>
            </a:extLst>
          </p:cNvPr>
          <p:cNvSpPr txBox="1"/>
          <p:nvPr/>
        </p:nvSpPr>
        <p:spPr>
          <a:xfrm>
            <a:off x="874395" y="4261771"/>
            <a:ext cx="1624965" cy="166199"/>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200">
                <a:latin typeface="Arial"/>
                <a:ea typeface="Arial"/>
                <a:cs typeface="Arial"/>
                <a:sym typeface="Arial"/>
                <a:hlinkClick r:id="rId3">
                  <a:extLst>
                    <a:ext uri="{A12FA001-AC4F-418D-AE19-62706E023703}">
                      <ahyp:hlinkClr xmlns:ahyp="http://schemas.microsoft.com/office/drawing/2018/hyperlinkcolor" val="tx"/>
                    </a:ext>
                  </a:extLst>
                </a:hlinkClick>
              </a:rPr>
              <a:t>About the Resilience Committee</a:t>
            </a:r>
            <a:endParaRPr kumimoji="0" lang="lv-LV" sz="1200" b="0" i="0" u="none" strike="noStrike" kern="1200" cap="none" spc="0" normalizeH="0" baseline="0" dirty="0">
              <a:ln>
                <a:noFill/>
              </a:ln>
              <a:effectLst/>
              <a:uLnTx/>
              <a:uFillTx/>
              <a:latin typeface="Arial"/>
              <a:ea typeface="Arial"/>
              <a:cs typeface="Arial"/>
              <a:sym typeface="Arial"/>
            </a:endParaRPr>
          </a:p>
        </p:txBody>
      </p:sp>
      <p:sp>
        <p:nvSpPr>
          <p:cNvPr id="14" name="Google Shape;2685;p25">
            <a:extLst>
              <a:ext uri="{FF2B5EF4-FFF2-40B4-BE49-F238E27FC236}">
                <a16:creationId xmlns:a16="http://schemas.microsoft.com/office/drawing/2014/main" id="{D091EEFF-C877-750A-BFF4-4BA0D893E55D}"/>
              </a:ext>
            </a:extLst>
          </p:cNvPr>
          <p:cNvSpPr txBox="1"/>
          <p:nvPr/>
        </p:nvSpPr>
        <p:spPr>
          <a:xfrm>
            <a:off x="431174" y="2035275"/>
            <a:ext cx="1918488" cy="1629516"/>
          </a:xfrm>
          <a:prstGeom prst="rect">
            <a:avLst/>
          </a:prstGeom>
          <a:noFill/>
          <a:ln>
            <a:noFill/>
          </a:ln>
        </p:spPr>
        <p:txBody>
          <a:bodyPr spcFirstLastPara="1" wrap="square" lIns="36000" tIns="36000" rIns="36000" bIns="36000" rtlCol="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400" b="1" i="0" u="none" strike="noStrike" kern="1200" cap="none" spc="0" normalizeH="0">
                <a:ln>
                  <a:noFill/>
                </a:ln>
                <a:solidFill>
                  <a:srgbClr val="FFFFFF"/>
                </a:solidFill>
                <a:effectLst/>
                <a:uLnTx/>
                <a:uFillTx/>
                <a:latin typeface="Arial"/>
                <a:ea typeface="Arial"/>
                <a:cs typeface="Arial"/>
                <a:sym typeface="Arial"/>
              </a:rPr>
              <a:t>Established: </a:t>
            </a:r>
            <a:r>
              <a:rPr lang="en-gb" sz="1400" b="0" i="0" u="none" strike="noStrike" kern="1200" cap="none" spc="0" normalizeH="0">
                <a:ln>
                  <a:noFill/>
                </a:ln>
                <a:solidFill>
                  <a:srgbClr val="FFFFFF"/>
                </a:solidFill>
                <a:effectLst/>
                <a:uLnTx/>
                <a:uFillTx/>
                <a:latin typeface="Arial"/>
                <a:ea typeface="Arial"/>
                <a:cs typeface="Arial"/>
                <a:sym typeface="Arial"/>
              </a:rPr>
              <a:t>2022</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rmAutofit/>
          </a:bodyPr>
          <a:lstStyle/>
          <a:p>
            <a:pPr rtl="0"/>
            <a:r>
              <a:rPr lang="en-gb" noProof="0" dirty="0"/>
              <a:t>NATO Resilience Committee (RC)</a:t>
            </a:r>
            <a:endParaRPr lang="lv-LV" noProof="0" dirty="0"/>
          </a:p>
        </p:txBody>
      </p:sp>
      <p:sp>
        <p:nvSpPr>
          <p:cNvPr id="57" name="Slide Number Placeholder 4">
            <a:extLst>
              <a:ext uri="{FF2B5EF4-FFF2-40B4-BE49-F238E27FC236}">
                <a16:creationId xmlns:a16="http://schemas.microsoft.com/office/drawing/2014/main" id="{44E6CC37-EBD2-E708-4121-CC651AA3A4A2}"/>
              </a:ext>
            </a:extLst>
          </p:cNvPr>
          <p:cNvSpPr>
            <a:spLocks noGrp="1"/>
          </p:cNvSpPr>
          <p:nvPr>
            <p:ph type="sldNum" sz="quarter" idx="11"/>
          </p:nvPr>
        </p:nvSpPr>
        <p:spPr/>
        <p:txBody>
          <a:bodyPr rtlCol="0"/>
          <a:lstStyle/>
          <a:p>
            <a:pPr rtl="0"/>
            <a:fld id="{7870704B-CE94-48CC-AF30-84932A1262A7}" type="slidenum">
              <a:rPr lang="lv-LV" smtClean="0"/>
              <a:pPr/>
              <a:t>16</a:t>
            </a:fld>
            <a:endParaRPr lang="lv-LV"/>
          </a:p>
        </p:txBody>
      </p:sp>
      <p:sp>
        <p:nvSpPr>
          <p:cNvPr id="32" name="TextBox 31">
            <a:extLst>
              <a:ext uri="{FF2B5EF4-FFF2-40B4-BE49-F238E27FC236}">
                <a16:creationId xmlns:a16="http://schemas.microsoft.com/office/drawing/2014/main" id="{B31856A5-1643-40C7-1B2B-E74C2DC8DE00}"/>
              </a:ext>
            </a:extLst>
          </p:cNvPr>
          <p:cNvSpPr txBox="1"/>
          <p:nvPr/>
        </p:nvSpPr>
        <p:spPr>
          <a:xfrm>
            <a:off x="3102014" y="2251275"/>
            <a:ext cx="2814599" cy="3920925"/>
          </a:xfrm>
          <a:prstGeom prst="rect">
            <a:avLst/>
          </a:prstGeom>
          <a:solidFill>
            <a:schemeClr val="bg1">
              <a:lumMod val="95000"/>
            </a:schemeClr>
          </a:solidFill>
        </p:spPr>
        <p:txBody>
          <a:bodyPr wrap="square" lIns="360000" tIns="72000" rIns="72000" bIns="72000" rtlCol="0">
            <a:noAutofit/>
          </a:bodyPr>
          <a:lstStyle/>
          <a:p>
            <a:pPr marL="0" indent="0" rtl="0">
              <a:buNone/>
              <a:defRPr/>
            </a:pPr>
            <a:r>
              <a:rPr lang="en-gb" sz="1400" dirty="0"/>
              <a:t>The Committee reports directly to the North Atlantic Council and is responsible for strategic and policy direction, planning guidance and overall coordination of resilience activities in NATO.</a:t>
            </a:r>
          </a:p>
          <a:p>
            <a:pPr marL="0" indent="0" rtl="0">
              <a:buNone/>
              <a:defRPr/>
            </a:pPr>
            <a:endParaRPr lang="lv-LV" altLang="lv-LV" sz="1400" dirty="0">
              <a:cs typeface="Arial"/>
            </a:endParaRPr>
          </a:p>
          <a:p>
            <a:pPr marL="0" indent="0" rtl="0">
              <a:buNone/>
              <a:defRPr/>
            </a:pPr>
            <a:endParaRPr lang="lv-LV" altLang="lv-LV" sz="1400" b="1" i="1" dirty="0">
              <a:cs typeface="Times New Roman" panose="02020603050405020304" pitchFamily="18" charset="0"/>
            </a:endParaRPr>
          </a:p>
        </p:txBody>
      </p:sp>
      <p:sp>
        <p:nvSpPr>
          <p:cNvPr id="33" name="Google Shape;118;p22">
            <a:extLst>
              <a:ext uri="{FF2B5EF4-FFF2-40B4-BE49-F238E27FC236}">
                <a16:creationId xmlns:a16="http://schemas.microsoft.com/office/drawing/2014/main" id="{BBF4A0BF-989B-3416-9F52-29626F63A631}"/>
              </a:ext>
            </a:extLst>
          </p:cNvPr>
          <p:cNvSpPr txBox="1"/>
          <p:nvPr/>
        </p:nvSpPr>
        <p:spPr>
          <a:xfrm>
            <a:off x="3102014" y="1819275"/>
            <a:ext cx="2814599"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lv-LV" sz="1400" b="1" dirty="0" err="1">
                <a:solidFill>
                  <a:schemeClr val="lt1"/>
                </a:solidFill>
              </a:rPr>
              <a:t>Objective</a:t>
            </a:r>
            <a:endParaRPr lang="en-gb" sz="1400" b="1" dirty="0">
              <a:solidFill>
                <a:schemeClr val="lt1"/>
              </a:solidFill>
            </a:endParaRPr>
          </a:p>
        </p:txBody>
      </p:sp>
      <p:sp>
        <p:nvSpPr>
          <p:cNvPr id="34" name="Google Shape;118;p22">
            <a:extLst>
              <a:ext uri="{FF2B5EF4-FFF2-40B4-BE49-F238E27FC236}">
                <a16:creationId xmlns:a16="http://schemas.microsoft.com/office/drawing/2014/main" id="{B17BDD94-D125-1AD4-6281-366279014A21}"/>
              </a:ext>
            </a:extLst>
          </p:cNvPr>
          <p:cNvSpPr txBox="1"/>
          <p:nvPr/>
        </p:nvSpPr>
        <p:spPr>
          <a:xfrm>
            <a:off x="5484613"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35" name="Google Shape;118;p22">
            <a:extLst>
              <a:ext uri="{FF2B5EF4-FFF2-40B4-BE49-F238E27FC236}">
                <a16:creationId xmlns:a16="http://schemas.microsoft.com/office/drawing/2014/main" id="{A8C63A1A-78C2-B6D6-BC6F-575466ED6BA8}"/>
              </a:ext>
            </a:extLst>
          </p:cNvPr>
          <p:cNvSpPr txBox="1"/>
          <p:nvPr/>
        </p:nvSpPr>
        <p:spPr>
          <a:xfrm>
            <a:off x="5412612"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36" name="Google Shape;118;p22">
            <a:extLst>
              <a:ext uri="{FF2B5EF4-FFF2-40B4-BE49-F238E27FC236}">
                <a16:creationId xmlns:a16="http://schemas.microsoft.com/office/drawing/2014/main" id="{507044C7-E824-1A42-8C10-EF16F3BF7014}"/>
              </a:ext>
            </a:extLst>
          </p:cNvPr>
          <p:cNvSpPr txBox="1"/>
          <p:nvPr/>
        </p:nvSpPr>
        <p:spPr>
          <a:xfrm>
            <a:off x="6275388" y="1819275"/>
            <a:ext cx="5473699"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en-gb" sz="1400" b="1">
                <a:solidFill>
                  <a:schemeClr val="lt1"/>
                </a:solidFill>
              </a:rPr>
              <a:t>Specialised Planning Groups</a:t>
            </a:r>
          </a:p>
        </p:txBody>
      </p:sp>
      <p:sp>
        <p:nvSpPr>
          <p:cNvPr id="37" name="TextBox 36">
            <a:extLst>
              <a:ext uri="{FF2B5EF4-FFF2-40B4-BE49-F238E27FC236}">
                <a16:creationId xmlns:a16="http://schemas.microsoft.com/office/drawing/2014/main" id="{35F50942-FCDA-9038-0843-1204EF66A65B}"/>
              </a:ext>
            </a:extLst>
          </p:cNvPr>
          <p:cNvSpPr txBox="1"/>
          <p:nvPr/>
        </p:nvSpPr>
        <p:spPr>
          <a:xfrm>
            <a:off x="6275388" y="2251275"/>
            <a:ext cx="5473699" cy="3920925"/>
          </a:xfrm>
          <a:prstGeom prst="rect">
            <a:avLst/>
          </a:prstGeom>
          <a:solidFill>
            <a:schemeClr val="bg1">
              <a:lumMod val="95000"/>
            </a:schemeClr>
          </a:solidFill>
        </p:spPr>
        <p:txBody>
          <a:bodyPr wrap="square" lIns="72000" tIns="72000" rIns="72000" bIns="72000" rtlCol="0">
            <a:noAutofit/>
          </a:bodyPr>
          <a:lstStyle/>
          <a:p>
            <a:pPr rtl="0">
              <a:spcAft>
                <a:spcPts val="300"/>
              </a:spcAft>
            </a:pPr>
            <a:r>
              <a:rPr lang="en-gb" sz="1400" dirty="0">
                <a:cs typeface="Arial"/>
              </a:rPr>
              <a:t>Groups, composed of appointed experts in their respective fields, support the work of the Committee in the following areas:</a:t>
            </a:r>
          </a:p>
          <a:p>
            <a:pPr marL="288000" rtl="0">
              <a:spcAft>
                <a:spcPts val="300"/>
              </a:spcAft>
            </a:pPr>
            <a:r>
              <a:rPr lang="en-gb" sz="1400" b="1" dirty="0">
                <a:cs typeface="Arial"/>
              </a:rPr>
              <a:t>Civil Communications Planning Group (CCPG)</a:t>
            </a:r>
            <a:r>
              <a:rPr lang="en-gb" sz="1400" dirty="0">
                <a:cs typeface="Arial"/>
              </a:rPr>
              <a:t> </a:t>
            </a:r>
            <a:r>
              <a:rPr lang="lv-LV" sz="1400" dirty="0">
                <a:cs typeface="Arial"/>
              </a:rPr>
              <a:t>–</a:t>
            </a:r>
            <a:r>
              <a:rPr lang="en-gb" sz="1400" dirty="0">
                <a:cs typeface="Arial"/>
              </a:rPr>
              <a:t> on building resilience in the communications sector</a:t>
            </a:r>
          </a:p>
          <a:p>
            <a:pPr marL="288000" rtl="0">
              <a:spcAft>
                <a:spcPts val="300"/>
              </a:spcAft>
            </a:pPr>
            <a:r>
              <a:rPr lang="en-gb" sz="1400" b="1" dirty="0">
                <a:cs typeface="Arial"/>
              </a:rPr>
              <a:t>Civil Protection Group (CPG) </a:t>
            </a:r>
            <a:r>
              <a:rPr lang="lv-LV" sz="1400" b="1" dirty="0">
                <a:cs typeface="Arial"/>
              </a:rPr>
              <a:t>–</a:t>
            </a:r>
            <a:r>
              <a:rPr lang="en-gb" sz="1400" dirty="0">
                <a:cs typeface="Arial"/>
              </a:rPr>
              <a:t> on how to ensure continuity of government, as well as the ability to deal effectively with the uncontrolled movement of people</a:t>
            </a:r>
          </a:p>
          <a:p>
            <a:pPr marL="288000" rtl="0">
              <a:spcAft>
                <a:spcPts val="300"/>
              </a:spcAft>
            </a:pPr>
            <a:r>
              <a:rPr lang="en-gb" sz="1400" b="1" dirty="0">
                <a:cs typeface="Arial"/>
              </a:rPr>
              <a:t>Energy Planning Group (EPG) </a:t>
            </a:r>
            <a:r>
              <a:rPr lang="lv-LV" sz="1400" b="1" dirty="0">
                <a:cs typeface="Arial"/>
              </a:rPr>
              <a:t>–</a:t>
            </a:r>
            <a:r>
              <a:rPr lang="en-gb" sz="1400" dirty="0">
                <a:cs typeface="Arial"/>
              </a:rPr>
              <a:t> on </a:t>
            </a:r>
            <a:r>
              <a:rPr lang="en-US" sz="1400" dirty="0">
                <a:cs typeface="Arial"/>
              </a:rPr>
              <a:t>oversight of resilient energy </a:t>
            </a:r>
            <a:r>
              <a:rPr lang="en-US" sz="1400" dirty="0" err="1">
                <a:cs typeface="Arial"/>
              </a:rPr>
              <a:t>supplie</a:t>
            </a:r>
            <a:r>
              <a:rPr lang="lv-LV" sz="1400" dirty="0">
                <a:cs typeface="Arial"/>
              </a:rPr>
              <a:t>s</a:t>
            </a:r>
            <a:endParaRPr lang="en-gb" sz="1400" dirty="0">
              <a:cs typeface="Arial"/>
            </a:endParaRPr>
          </a:p>
          <a:p>
            <a:pPr marL="288000" rtl="0">
              <a:spcAft>
                <a:spcPts val="300"/>
              </a:spcAft>
            </a:pPr>
            <a:r>
              <a:rPr lang="en-gb" sz="1400" b="1" dirty="0">
                <a:cs typeface="Arial"/>
              </a:rPr>
              <a:t>Food and Agriculture Planning Group (FAPG) </a:t>
            </a:r>
            <a:r>
              <a:rPr lang="lv-LV" sz="1400" b="1" dirty="0">
                <a:cs typeface="Arial"/>
              </a:rPr>
              <a:t>–</a:t>
            </a:r>
            <a:r>
              <a:rPr lang="en-gb" sz="1400" dirty="0">
                <a:cs typeface="Arial"/>
              </a:rPr>
              <a:t> on </a:t>
            </a:r>
            <a:r>
              <a:rPr lang="en-US" sz="1400" dirty="0">
                <a:cs typeface="Arial"/>
              </a:rPr>
              <a:t>resilience matters in the food and water sector</a:t>
            </a:r>
            <a:endParaRPr lang="en-gb" sz="1400" dirty="0">
              <a:cs typeface="Arial"/>
            </a:endParaRPr>
          </a:p>
          <a:p>
            <a:pPr marL="288000" rtl="0">
              <a:spcAft>
                <a:spcPts val="300"/>
              </a:spcAft>
            </a:pPr>
            <a:r>
              <a:rPr lang="en-gb" sz="1400" b="1" dirty="0">
                <a:cs typeface="Arial"/>
              </a:rPr>
              <a:t>Joint Health Group (JHG) </a:t>
            </a:r>
            <a:r>
              <a:rPr lang="lv-LV" sz="1400" b="1" dirty="0">
                <a:cs typeface="Arial"/>
              </a:rPr>
              <a:t>–</a:t>
            </a:r>
            <a:r>
              <a:rPr lang="en-gb" sz="1400" dirty="0">
                <a:cs typeface="Arial"/>
              </a:rPr>
              <a:t> </a:t>
            </a:r>
            <a:r>
              <a:rPr lang="lv-LV" sz="1400" dirty="0" err="1">
                <a:cs typeface="Arial"/>
              </a:rPr>
              <a:t>on</a:t>
            </a:r>
            <a:r>
              <a:rPr lang="en-US" sz="1400" dirty="0">
                <a:cs typeface="Arial"/>
              </a:rPr>
              <a:t> Allies’ ability to deal with mass casualties and disruptive health crises</a:t>
            </a:r>
            <a:endParaRPr lang="lv-LV" sz="1400" b="1" dirty="0">
              <a:cs typeface="Arial"/>
            </a:endParaRPr>
          </a:p>
          <a:p>
            <a:pPr marL="288000" rtl="0">
              <a:spcAft>
                <a:spcPts val="300"/>
              </a:spcAft>
            </a:pPr>
            <a:r>
              <a:rPr lang="en-gb" sz="1400" b="1" dirty="0">
                <a:cs typeface="Arial"/>
              </a:rPr>
              <a:t>Transport Group (TG) </a:t>
            </a:r>
            <a:r>
              <a:rPr lang="lv-LV" sz="1400" b="1" dirty="0">
                <a:cs typeface="Arial"/>
              </a:rPr>
              <a:t>–</a:t>
            </a:r>
            <a:r>
              <a:rPr lang="en-gb" sz="1400" dirty="0">
                <a:cs typeface="Arial"/>
              </a:rPr>
              <a:t> on </a:t>
            </a:r>
            <a:r>
              <a:rPr lang="en-GB" sz="1400" dirty="0">
                <a:cs typeface="Arial"/>
              </a:rPr>
              <a:t>resilient civil transport systems</a:t>
            </a:r>
            <a:endParaRPr lang="en-gb" sz="1400" dirty="0">
              <a:cs typeface="Arial"/>
            </a:endParaRPr>
          </a:p>
          <a:p>
            <a:pPr rtl="0">
              <a:spcAft>
                <a:spcPts val="300"/>
              </a:spcAft>
            </a:pPr>
            <a:endParaRPr lang="lv-LV" sz="1400" dirty="0">
              <a:cs typeface="Arial"/>
            </a:endParaRPr>
          </a:p>
        </p:txBody>
      </p:sp>
      <p:sp>
        <p:nvSpPr>
          <p:cNvPr id="39" name="Google Shape;118;p22">
            <a:extLst>
              <a:ext uri="{FF2B5EF4-FFF2-40B4-BE49-F238E27FC236}">
                <a16:creationId xmlns:a16="http://schemas.microsoft.com/office/drawing/2014/main" id="{D49253E9-4CA0-A09B-24C5-2BC90D21071A}"/>
              </a:ext>
            </a:extLst>
          </p:cNvPr>
          <p:cNvSpPr txBox="1"/>
          <p:nvPr/>
        </p:nvSpPr>
        <p:spPr>
          <a:xfrm>
            <a:off x="11317087"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40" name="Google Shape;118;p22">
            <a:extLst>
              <a:ext uri="{FF2B5EF4-FFF2-40B4-BE49-F238E27FC236}">
                <a16:creationId xmlns:a16="http://schemas.microsoft.com/office/drawing/2014/main" id="{50865CB5-178D-D98F-63E1-E97CC05C3466}"/>
              </a:ext>
            </a:extLst>
          </p:cNvPr>
          <p:cNvSpPr txBox="1"/>
          <p:nvPr/>
        </p:nvSpPr>
        <p:spPr>
          <a:xfrm>
            <a:off x="11245086"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56" name="Rectangle 55">
            <a:extLst>
              <a:ext uri="{FF2B5EF4-FFF2-40B4-BE49-F238E27FC236}">
                <a16:creationId xmlns:a16="http://schemas.microsoft.com/office/drawing/2014/main" id="{EF259751-520A-4F9F-B5B0-0FA4C291F7A1}"/>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65" name="Google Shape;811;p80">
            <a:extLst>
              <a:ext uri="{FF2B5EF4-FFF2-40B4-BE49-F238E27FC236}">
                <a16:creationId xmlns:a16="http://schemas.microsoft.com/office/drawing/2014/main" id="{CBF180E4-D147-2414-C0D3-50DDAA696B62}"/>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1" name="Google Shape;1426;p90">
            <a:extLst>
              <a:ext uri="{FF2B5EF4-FFF2-40B4-BE49-F238E27FC236}">
                <a16:creationId xmlns:a16="http://schemas.microsoft.com/office/drawing/2014/main" id="{831E5D7D-025E-E5E7-8C5C-088FCF4EF107}"/>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6" name="Freeform 68">
            <a:extLst>
              <a:ext uri="{FF2B5EF4-FFF2-40B4-BE49-F238E27FC236}">
                <a16:creationId xmlns:a16="http://schemas.microsoft.com/office/drawing/2014/main" id="{93CD3282-E144-0EB8-7E2B-8ED3B93AF429}"/>
              </a:ext>
            </a:extLst>
          </p:cNvPr>
          <p:cNvSpPr>
            <a:spLocks noChangeAspect="1" noEditPoints="1"/>
          </p:cNvSpPr>
          <p:nvPr/>
        </p:nvSpPr>
        <p:spPr bwMode="auto">
          <a:xfrm>
            <a:off x="3185487" y="2326659"/>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pic>
        <p:nvPicPr>
          <p:cNvPr id="15" name="Picture 14" descr="A blue star in a circle&#10;&#10;Description automatically generated">
            <a:extLst>
              <a:ext uri="{FF2B5EF4-FFF2-40B4-BE49-F238E27FC236}">
                <a16:creationId xmlns:a16="http://schemas.microsoft.com/office/drawing/2014/main" id="{359FB4B7-C82A-7C5D-0732-0785D3B8A20A}"/>
              </a:ext>
            </a:extLst>
          </p:cNvPr>
          <p:cNvPicPr>
            <a:picLocks noChangeAspect="1"/>
          </p:cNvPicPr>
          <p:nvPr/>
        </p:nvPicPr>
        <p:blipFill>
          <a:blip r:embed="rId4"/>
          <a:stretch>
            <a:fillRect/>
          </a:stretch>
        </p:blipFill>
        <p:spPr>
          <a:xfrm>
            <a:off x="514032" y="88140"/>
            <a:ext cx="1726248" cy="1642998"/>
          </a:xfrm>
          <a:prstGeom prst="rect">
            <a:avLst/>
          </a:prstGeom>
        </p:spPr>
      </p:pic>
      <p:sp>
        <p:nvSpPr>
          <p:cNvPr id="24" name="Freeform 68">
            <a:extLst>
              <a:ext uri="{FF2B5EF4-FFF2-40B4-BE49-F238E27FC236}">
                <a16:creationId xmlns:a16="http://schemas.microsoft.com/office/drawing/2014/main" id="{D1565E93-3C6A-596A-EA3B-23ADE480D8FF}"/>
              </a:ext>
            </a:extLst>
          </p:cNvPr>
          <p:cNvSpPr>
            <a:spLocks noChangeAspect="1" noEditPoints="1"/>
          </p:cNvSpPr>
          <p:nvPr/>
        </p:nvSpPr>
        <p:spPr bwMode="auto">
          <a:xfrm>
            <a:off x="6375453" y="2824284"/>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25" name="Freeform 68">
            <a:extLst>
              <a:ext uri="{FF2B5EF4-FFF2-40B4-BE49-F238E27FC236}">
                <a16:creationId xmlns:a16="http://schemas.microsoft.com/office/drawing/2014/main" id="{9292A9C3-7DBD-FCCF-08F9-88E7801DC7DF}"/>
              </a:ext>
            </a:extLst>
          </p:cNvPr>
          <p:cNvSpPr>
            <a:spLocks noChangeAspect="1" noEditPoints="1"/>
          </p:cNvSpPr>
          <p:nvPr/>
        </p:nvSpPr>
        <p:spPr bwMode="auto">
          <a:xfrm>
            <a:off x="6375453" y="3275456"/>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26" name="Freeform 68">
            <a:extLst>
              <a:ext uri="{FF2B5EF4-FFF2-40B4-BE49-F238E27FC236}">
                <a16:creationId xmlns:a16="http://schemas.microsoft.com/office/drawing/2014/main" id="{077458F2-7E37-2317-0291-7C037B2ABB4E}"/>
              </a:ext>
            </a:extLst>
          </p:cNvPr>
          <p:cNvSpPr>
            <a:spLocks noChangeAspect="1" noEditPoints="1"/>
          </p:cNvSpPr>
          <p:nvPr/>
        </p:nvSpPr>
        <p:spPr bwMode="auto">
          <a:xfrm>
            <a:off x="6375453" y="3939284"/>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27" name="Freeform 68">
            <a:extLst>
              <a:ext uri="{FF2B5EF4-FFF2-40B4-BE49-F238E27FC236}">
                <a16:creationId xmlns:a16="http://schemas.microsoft.com/office/drawing/2014/main" id="{2A4E2C6E-5F31-D3BF-51C6-122AD46811CE}"/>
              </a:ext>
            </a:extLst>
          </p:cNvPr>
          <p:cNvSpPr>
            <a:spLocks noChangeAspect="1" noEditPoints="1"/>
          </p:cNvSpPr>
          <p:nvPr/>
        </p:nvSpPr>
        <p:spPr bwMode="auto">
          <a:xfrm>
            <a:off x="6375453" y="4401090"/>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28" name="Freeform 68">
            <a:extLst>
              <a:ext uri="{FF2B5EF4-FFF2-40B4-BE49-F238E27FC236}">
                <a16:creationId xmlns:a16="http://schemas.microsoft.com/office/drawing/2014/main" id="{887CBA34-43D0-0110-2BA3-C21D13E5B11D}"/>
              </a:ext>
            </a:extLst>
          </p:cNvPr>
          <p:cNvSpPr>
            <a:spLocks noChangeAspect="1" noEditPoints="1"/>
          </p:cNvSpPr>
          <p:nvPr/>
        </p:nvSpPr>
        <p:spPr bwMode="auto">
          <a:xfrm>
            <a:off x="6375453" y="4873529"/>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29" name="Freeform 68">
            <a:extLst>
              <a:ext uri="{FF2B5EF4-FFF2-40B4-BE49-F238E27FC236}">
                <a16:creationId xmlns:a16="http://schemas.microsoft.com/office/drawing/2014/main" id="{997EB56A-FEAF-1B52-A4AC-91D56F673027}"/>
              </a:ext>
            </a:extLst>
          </p:cNvPr>
          <p:cNvSpPr>
            <a:spLocks noChangeAspect="1" noEditPoints="1"/>
          </p:cNvSpPr>
          <p:nvPr/>
        </p:nvSpPr>
        <p:spPr bwMode="auto">
          <a:xfrm>
            <a:off x="6375453" y="5330022"/>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pic>
        <p:nvPicPr>
          <p:cNvPr id="50" name="Picture 2" descr="a statue of a man holding a flag in front of a building">
            <a:extLst>
              <a:ext uri="{FF2B5EF4-FFF2-40B4-BE49-F238E27FC236}">
                <a16:creationId xmlns:a16="http://schemas.microsoft.com/office/drawing/2014/main" id="{C3B34869-A6B2-1EB9-CD1C-E6B1C558F8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 y="4899200"/>
            <a:ext cx="2754313" cy="197126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068937E-9998-4F6E-9837-D77AA785E6DA}"/>
              </a:ext>
            </a:extLst>
          </p:cNvPr>
          <p:cNvGrpSpPr/>
          <p:nvPr/>
        </p:nvGrpSpPr>
        <p:grpSpPr>
          <a:xfrm>
            <a:off x="7749013" y="126781"/>
            <a:ext cx="4000075" cy="217488"/>
            <a:chOff x="7749013" y="126781"/>
            <a:chExt cx="4000075" cy="217488"/>
          </a:xfrm>
        </p:grpSpPr>
        <p:sp>
          <p:nvSpPr>
            <p:cNvPr id="11" name="Rectangle 10">
              <a:extLst>
                <a:ext uri="{FF2B5EF4-FFF2-40B4-BE49-F238E27FC236}">
                  <a16:creationId xmlns:a16="http://schemas.microsoft.com/office/drawing/2014/main" id="{0AAFB0A2-C35A-C8B1-8031-28C4D1B70C87}"/>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12" name="Rectangle 11">
              <a:extLst>
                <a:ext uri="{FF2B5EF4-FFF2-40B4-BE49-F238E27FC236}">
                  <a16:creationId xmlns:a16="http://schemas.microsoft.com/office/drawing/2014/main" id="{BC4A42E0-E999-B0B7-C144-D92051E43AC3}"/>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20" name="Rectangle 19">
              <a:extLst>
                <a:ext uri="{FF2B5EF4-FFF2-40B4-BE49-F238E27FC236}">
                  <a16:creationId xmlns:a16="http://schemas.microsoft.com/office/drawing/2014/main" id="{F37B0B69-2AB3-DB5C-3A22-FCAE43A7C7B2}"/>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6BCA9FC6-C761-215A-F779-B6E1C6A0CB32}"/>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23" name="Rectangle 22">
              <a:extLst>
                <a:ext uri="{FF2B5EF4-FFF2-40B4-BE49-F238E27FC236}">
                  <a16:creationId xmlns:a16="http://schemas.microsoft.com/office/drawing/2014/main" id="{F88B5E5D-690F-A6A0-E2CA-022AF2C26B73}"/>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2888105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A72C144E-190B-815A-F172-378DDADE4718}"/>
              </a:ext>
            </a:extLst>
          </p:cNvPr>
          <p:cNvSpPr/>
          <p:nvPr/>
        </p:nvSpPr>
        <p:spPr>
          <a:xfrm>
            <a:off x="7088251" y="4932288"/>
            <a:ext cx="442534" cy="21043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98" name="Rectangle 97">
            <a:extLst>
              <a:ext uri="{FF2B5EF4-FFF2-40B4-BE49-F238E27FC236}">
                <a16:creationId xmlns:a16="http://schemas.microsoft.com/office/drawing/2014/main" id="{C16ECB0E-D221-C43B-467C-4513EAC62F82}"/>
              </a:ext>
            </a:extLst>
          </p:cNvPr>
          <p:cNvSpPr/>
          <p:nvPr/>
        </p:nvSpPr>
        <p:spPr>
          <a:xfrm>
            <a:off x="10493690" y="4932288"/>
            <a:ext cx="442534" cy="21043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45" name="Slide Number Placeholder 4">
            <a:extLst>
              <a:ext uri="{FF2B5EF4-FFF2-40B4-BE49-F238E27FC236}">
                <a16:creationId xmlns:a16="http://schemas.microsoft.com/office/drawing/2014/main" id="{19BF725D-E3F1-A727-A753-968992DF1A64}"/>
              </a:ext>
            </a:extLst>
          </p:cNvPr>
          <p:cNvSpPr>
            <a:spLocks noGrp="1"/>
          </p:cNvSpPr>
          <p:nvPr>
            <p:ph type="sldNum" sz="quarter" idx="11"/>
          </p:nvPr>
        </p:nvSpPr>
        <p:spPr/>
        <p:txBody>
          <a:bodyPr rtlCol="0"/>
          <a:lstStyle/>
          <a:p>
            <a:pPr rtl="0"/>
            <a:fld id="{7870704B-CE94-48CC-AF30-84932A1262A7}" type="slidenum">
              <a:rPr lang="lv-LV" smtClean="0"/>
              <a:pPr/>
              <a:t>17</a:t>
            </a:fld>
            <a:endParaRPr lang="lv-LV"/>
          </a:p>
        </p:txBody>
      </p:sp>
      <p:sp>
        <p:nvSpPr>
          <p:cNvPr id="32" name="Rectangle 31">
            <a:extLst>
              <a:ext uri="{FF2B5EF4-FFF2-40B4-BE49-F238E27FC236}">
                <a16:creationId xmlns:a16="http://schemas.microsoft.com/office/drawing/2014/main" id="{85665E7A-D8EE-F5F6-8FB8-97FCAE9CD5EE}"/>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33" name="TextBox 32">
            <a:extLst>
              <a:ext uri="{FF2B5EF4-FFF2-40B4-BE49-F238E27FC236}">
                <a16:creationId xmlns:a16="http://schemas.microsoft.com/office/drawing/2014/main" id="{FCD77BAF-3015-9EB2-601C-5655D734A9F8}"/>
              </a:ext>
            </a:extLst>
          </p:cNvPr>
          <p:cNvSpPr txBox="1"/>
          <p:nvPr/>
        </p:nvSpPr>
        <p:spPr>
          <a:xfrm>
            <a:off x="3102014" y="2251275"/>
            <a:ext cx="2814599" cy="3920925"/>
          </a:xfrm>
          <a:prstGeom prst="rect">
            <a:avLst/>
          </a:prstGeom>
          <a:solidFill>
            <a:schemeClr val="bg1">
              <a:lumMod val="95000"/>
            </a:schemeClr>
          </a:solidFill>
        </p:spPr>
        <p:txBody>
          <a:bodyPr wrap="square" lIns="72000" tIns="72000" rIns="72000" bIns="72000" rtlCol="0">
            <a:noAutofit/>
          </a:bodyPr>
          <a:lstStyle/>
          <a:p>
            <a:pPr rtl="0">
              <a:spcAft>
                <a:spcPts val="600"/>
              </a:spcAft>
            </a:pPr>
            <a:r>
              <a:rPr lang="en-US" sz="1400" dirty="0">
                <a:ea typeface="+mn-lt"/>
                <a:cs typeface="+mn-lt"/>
              </a:rPr>
              <a:t>EADRCC is NATO’s principal civil emergency response mechanism in the Euro-Atlantic area. It is active all year round, operational on a 24/7 basis, and involves all NATO Allies and partner countries</a:t>
            </a:r>
            <a:r>
              <a:rPr lang="en-gb" sz="1400" dirty="0">
                <a:ea typeface="+mn-lt"/>
                <a:cs typeface="+mn-lt"/>
              </a:rPr>
              <a:t>.</a:t>
            </a:r>
          </a:p>
          <a:p>
            <a:pPr rtl="0">
              <a:spcAft>
                <a:spcPts val="600"/>
              </a:spcAft>
            </a:pPr>
            <a:r>
              <a:rPr lang="en-US" sz="1400" dirty="0">
                <a:ea typeface="+mn-lt"/>
                <a:cs typeface="+mn-lt"/>
              </a:rPr>
              <a:t>The Centre functions as a clearing-house system for coordinating both requests for and offers of assistance mainly in case of natural and man-made disasters</a:t>
            </a:r>
            <a:r>
              <a:rPr lang="en-gb" sz="1400" dirty="0">
                <a:ea typeface="+mn-lt"/>
                <a:cs typeface="+mn-lt"/>
              </a:rPr>
              <a:t>.</a:t>
            </a:r>
          </a:p>
        </p:txBody>
      </p:sp>
      <p:sp>
        <p:nvSpPr>
          <p:cNvPr id="34" name="Google Shape;118;p22">
            <a:extLst>
              <a:ext uri="{FF2B5EF4-FFF2-40B4-BE49-F238E27FC236}">
                <a16:creationId xmlns:a16="http://schemas.microsoft.com/office/drawing/2014/main" id="{C9B4BAB9-60F4-D373-734A-A7FA273066C0}"/>
              </a:ext>
            </a:extLst>
          </p:cNvPr>
          <p:cNvSpPr txBox="1"/>
          <p:nvPr/>
        </p:nvSpPr>
        <p:spPr>
          <a:xfrm>
            <a:off x="3102014" y="1819275"/>
            <a:ext cx="2814599" cy="432000"/>
          </a:xfrm>
          <a:prstGeom prst="rect">
            <a:avLst/>
          </a:prstGeom>
          <a:solidFill>
            <a:schemeClr val="accent3"/>
          </a:solidFill>
          <a:ln>
            <a:noFill/>
          </a:ln>
        </p:spPr>
        <p:txBody>
          <a:bodyPr spcFirstLastPara="1" wrap="square" lIns="72000" tIns="72000" rIns="72000" bIns="72000" rtlCol="0" anchor="ctr" anchorCtr="0">
            <a:noAutofit/>
          </a:bodyPr>
          <a:lstStyle/>
          <a:p>
            <a:pPr rtl="0"/>
            <a:r>
              <a:rPr lang="en-gb" sz="1400" b="1">
                <a:solidFill>
                  <a:schemeClr val="lt1"/>
                </a:solidFill>
              </a:rPr>
              <a:t>Operational objectives</a:t>
            </a:r>
          </a:p>
        </p:txBody>
      </p:sp>
      <p:sp>
        <p:nvSpPr>
          <p:cNvPr id="35" name="Google Shape;118;p22">
            <a:extLst>
              <a:ext uri="{FF2B5EF4-FFF2-40B4-BE49-F238E27FC236}">
                <a16:creationId xmlns:a16="http://schemas.microsoft.com/office/drawing/2014/main" id="{ADADC13B-D625-E283-6281-26D17A7B299D}"/>
              </a:ext>
            </a:extLst>
          </p:cNvPr>
          <p:cNvSpPr txBox="1"/>
          <p:nvPr/>
        </p:nvSpPr>
        <p:spPr>
          <a:xfrm>
            <a:off x="6275388" y="1819275"/>
            <a:ext cx="5473699" cy="432000"/>
          </a:xfrm>
          <a:prstGeom prst="rect">
            <a:avLst/>
          </a:prstGeom>
          <a:solidFill>
            <a:schemeClr val="accent3"/>
          </a:solidFill>
          <a:ln>
            <a:noFill/>
          </a:ln>
        </p:spPr>
        <p:txBody>
          <a:bodyPr spcFirstLastPara="1" wrap="square" lIns="72000" tIns="72000" rIns="72000" bIns="72000" rtlCol="0" anchor="ctr" anchorCtr="0">
            <a:noAutofit/>
          </a:bodyPr>
          <a:lstStyle/>
          <a:p>
            <a:pPr rtl="0"/>
            <a:r>
              <a:rPr lang="en-gb" sz="1400" b="1">
                <a:solidFill>
                  <a:schemeClr val="lt1"/>
                </a:solidFill>
              </a:rPr>
              <a:t>Mechanism of operation</a:t>
            </a:r>
          </a:p>
        </p:txBody>
      </p:sp>
      <p:sp>
        <p:nvSpPr>
          <p:cNvPr id="36" name="TextBox 35">
            <a:extLst>
              <a:ext uri="{FF2B5EF4-FFF2-40B4-BE49-F238E27FC236}">
                <a16:creationId xmlns:a16="http://schemas.microsoft.com/office/drawing/2014/main" id="{69642632-79E8-8237-15E0-EF9A323D24E0}"/>
              </a:ext>
            </a:extLst>
          </p:cNvPr>
          <p:cNvSpPr txBox="1"/>
          <p:nvPr/>
        </p:nvSpPr>
        <p:spPr>
          <a:xfrm>
            <a:off x="6275388" y="2251276"/>
            <a:ext cx="5473699" cy="3937936"/>
          </a:xfrm>
          <a:prstGeom prst="rect">
            <a:avLst/>
          </a:prstGeom>
          <a:solidFill>
            <a:schemeClr val="bg1">
              <a:lumMod val="95000"/>
            </a:schemeClr>
          </a:solidFill>
        </p:spPr>
        <p:txBody>
          <a:bodyPr wrap="square" lIns="72000" tIns="72000" rIns="72000" bIns="72000" rtlCol="0">
            <a:noAutofit/>
          </a:bodyPr>
          <a:lstStyle/>
          <a:p>
            <a:pPr rtl="0">
              <a:spcAft>
                <a:spcPts val="600"/>
              </a:spcAft>
              <a:defRPr/>
            </a:pPr>
            <a:endParaRPr lang="lv-LV" sz="1400">
              <a:solidFill>
                <a:schemeClr val="tx1"/>
              </a:solidFill>
              <a:ea typeface="+mn-lt"/>
              <a:cs typeface="+mn-lt"/>
            </a:endParaRPr>
          </a:p>
        </p:txBody>
      </p:sp>
      <p:sp>
        <p:nvSpPr>
          <p:cNvPr id="37" name="Google Shape;118;p22">
            <a:extLst>
              <a:ext uri="{FF2B5EF4-FFF2-40B4-BE49-F238E27FC236}">
                <a16:creationId xmlns:a16="http://schemas.microsoft.com/office/drawing/2014/main" id="{BE0C2D63-CCBC-F09F-C8CB-AD260D859445}"/>
              </a:ext>
            </a:extLst>
          </p:cNvPr>
          <p:cNvSpPr txBox="1"/>
          <p:nvPr/>
        </p:nvSpPr>
        <p:spPr>
          <a:xfrm>
            <a:off x="11317087" y="1819275"/>
            <a:ext cx="432000" cy="432000"/>
          </a:xfrm>
          <a:prstGeom prst="rect">
            <a:avLst/>
          </a:prstGeom>
          <a:solidFill>
            <a:schemeClr val="accent3"/>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grpSp>
        <p:nvGrpSpPr>
          <p:cNvPr id="39" name="Group 38">
            <a:extLst>
              <a:ext uri="{FF2B5EF4-FFF2-40B4-BE49-F238E27FC236}">
                <a16:creationId xmlns:a16="http://schemas.microsoft.com/office/drawing/2014/main" id="{21F5666C-76AE-34B4-13A0-22731CDEC076}"/>
              </a:ext>
            </a:extLst>
          </p:cNvPr>
          <p:cNvGrpSpPr/>
          <p:nvPr/>
        </p:nvGrpSpPr>
        <p:grpSpPr>
          <a:xfrm>
            <a:off x="5412612" y="1819275"/>
            <a:ext cx="504001" cy="432000"/>
            <a:chOff x="11245086" y="1819275"/>
            <a:chExt cx="504001" cy="432000"/>
          </a:xfrm>
        </p:grpSpPr>
        <p:sp>
          <p:nvSpPr>
            <p:cNvPr id="40" name="Google Shape;118;p22">
              <a:extLst>
                <a:ext uri="{FF2B5EF4-FFF2-40B4-BE49-F238E27FC236}">
                  <a16:creationId xmlns:a16="http://schemas.microsoft.com/office/drawing/2014/main" id="{C5C3F0AA-A0A7-2C16-1D76-3746715AB791}"/>
                </a:ext>
              </a:extLst>
            </p:cNvPr>
            <p:cNvSpPr txBox="1"/>
            <p:nvPr/>
          </p:nvSpPr>
          <p:spPr>
            <a:xfrm>
              <a:off x="11317087" y="1819275"/>
              <a:ext cx="432000" cy="432000"/>
            </a:xfrm>
            <a:prstGeom prst="rect">
              <a:avLst/>
            </a:prstGeom>
            <a:solidFill>
              <a:schemeClr val="accent3"/>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41" name="Google Shape;118;p22">
              <a:extLst>
                <a:ext uri="{FF2B5EF4-FFF2-40B4-BE49-F238E27FC236}">
                  <a16:creationId xmlns:a16="http://schemas.microsoft.com/office/drawing/2014/main" id="{947A89D5-C002-9E6D-0829-25F4ADA63935}"/>
                </a:ext>
              </a:extLst>
            </p:cNvPr>
            <p:cNvSpPr txBox="1"/>
            <p:nvPr/>
          </p:nvSpPr>
          <p:spPr>
            <a:xfrm>
              <a:off x="11245086" y="1819275"/>
              <a:ext cx="72000" cy="432000"/>
            </a:xfrm>
            <a:prstGeom prst="rect">
              <a:avLst/>
            </a:prstGeom>
            <a:solidFill>
              <a:schemeClr val="accent4"/>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grpSp>
      <p:sp>
        <p:nvSpPr>
          <p:cNvPr id="42" name="Google Shape;118;p22">
            <a:extLst>
              <a:ext uri="{FF2B5EF4-FFF2-40B4-BE49-F238E27FC236}">
                <a16:creationId xmlns:a16="http://schemas.microsoft.com/office/drawing/2014/main" id="{F659AADC-BB7C-05A8-CE71-DE1543C108A3}"/>
              </a:ext>
            </a:extLst>
          </p:cNvPr>
          <p:cNvSpPr txBox="1"/>
          <p:nvPr/>
        </p:nvSpPr>
        <p:spPr>
          <a:xfrm>
            <a:off x="11245086" y="1819275"/>
            <a:ext cx="72000" cy="432000"/>
          </a:xfrm>
          <a:prstGeom prst="rect">
            <a:avLst/>
          </a:prstGeom>
          <a:solidFill>
            <a:schemeClr val="accent4"/>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43" name="Google Shape;1426;p90">
            <a:extLst>
              <a:ext uri="{FF2B5EF4-FFF2-40B4-BE49-F238E27FC236}">
                <a16:creationId xmlns:a16="http://schemas.microsoft.com/office/drawing/2014/main" id="{1DF79265-BBF8-A884-3049-5392F9AACDAF}"/>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44" name="Google Shape;1502;p91">
            <a:extLst>
              <a:ext uri="{FF2B5EF4-FFF2-40B4-BE49-F238E27FC236}">
                <a16:creationId xmlns:a16="http://schemas.microsoft.com/office/drawing/2014/main" id="{73D1AF88-A077-72BF-58DB-282E1F2ACAF5}"/>
              </a:ext>
            </a:extLst>
          </p:cNvPr>
          <p:cNvSpPr/>
          <p:nvPr/>
        </p:nvSpPr>
        <p:spPr>
          <a:xfrm>
            <a:off x="11389087" y="1891275"/>
            <a:ext cx="288000" cy="288000"/>
          </a:xfrm>
          <a:custGeom>
            <a:avLst/>
            <a:gdLst/>
            <a:ahLst/>
            <a:cxnLst/>
            <a:rect l="l" t="t" r="r" b="b"/>
            <a:pathLst>
              <a:path w="456085" h="455929" extrusionOk="0">
                <a:moveTo>
                  <a:pt x="0" y="0"/>
                </a:moveTo>
                <a:lnTo>
                  <a:pt x="0" y="455930"/>
                </a:lnTo>
                <a:lnTo>
                  <a:pt x="456086" y="455930"/>
                </a:lnTo>
                <a:lnTo>
                  <a:pt x="456086" y="0"/>
                </a:lnTo>
                <a:close/>
                <a:moveTo>
                  <a:pt x="436512" y="436458"/>
                </a:moveTo>
                <a:lnTo>
                  <a:pt x="19447" y="436458"/>
                </a:lnTo>
                <a:lnTo>
                  <a:pt x="19447" y="19440"/>
                </a:lnTo>
                <a:lnTo>
                  <a:pt x="436512" y="19440"/>
                </a:lnTo>
                <a:close/>
                <a:moveTo>
                  <a:pt x="398505" y="143396"/>
                </a:moveTo>
                <a:cubicBezTo>
                  <a:pt x="398505" y="141402"/>
                  <a:pt x="397935" y="140515"/>
                  <a:pt x="395781" y="140230"/>
                </a:cubicBezTo>
                <a:cubicBezTo>
                  <a:pt x="391442" y="139882"/>
                  <a:pt x="387134" y="139344"/>
                  <a:pt x="382827" y="138647"/>
                </a:cubicBezTo>
                <a:cubicBezTo>
                  <a:pt x="361290" y="135228"/>
                  <a:pt x="342824" y="125982"/>
                  <a:pt x="329205" y="108663"/>
                </a:cubicBezTo>
                <a:cubicBezTo>
                  <a:pt x="318443" y="95098"/>
                  <a:pt x="312267" y="78469"/>
                  <a:pt x="311564" y="61171"/>
                </a:cubicBezTo>
                <a:cubicBezTo>
                  <a:pt x="311405" y="58004"/>
                  <a:pt x="310328" y="57023"/>
                  <a:pt x="307066" y="57055"/>
                </a:cubicBezTo>
                <a:cubicBezTo>
                  <a:pt x="280176" y="57055"/>
                  <a:pt x="253223" y="57055"/>
                  <a:pt x="226428" y="57055"/>
                </a:cubicBezTo>
                <a:lnTo>
                  <a:pt x="177493" y="57055"/>
                </a:lnTo>
                <a:cubicBezTo>
                  <a:pt x="166598" y="57055"/>
                  <a:pt x="155734" y="57055"/>
                  <a:pt x="144839" y="57055"/>
                </a:cubicBezTo>
                <a:cubicBezTo>
                  <a:pt x="142559" y="57055"/>
                  <a:pt x="141450" y="57688"/>
                  <a:pt x="141355" y="60221"/>
                </a:cubicBezTo>
                <a:cubicBezTo>
                  <a:pt x="141244" y="63043"/>
                  <a:pt x="140959" y="65856"/>
                  <a:pt x="140500" y="68643"/>
                </a:cubicBezTo>
                <a:cubicBezTo>
                  <a:pt x="135749" y="97138"/>
                  <a:pt x="121179" y="118795"/>
                  <a:pt x="94606" y="131523"/>
                </a:cubicBezTo>
                <a:cubicBezTo>
                  <a:pt x="83020" y="136562"/>
                  <a:pt x="70614" y="139458"/>
                  <a:pt x="57993" y="140072"/>
                </a:cubicBezTo>
                <a:cubicBezTo>
                  <a:pt x="54604" y="140357"/>
                  <a:pt x="54287" y="141782"/>
                  <a:pt x="54287" y="144568"/>
                </a:cubicBezTo>
                <a:cubicBezTo>
                  <a:pt x="54287" y="182879"/>
                  <a:pt x="54287" y="221180"/>
                  <a:pt x="54287" y="259468"/>
                </a:cubicBezTo>
                <a:cubicBezTo>
                  <a:pt x="54277" y="260896"/>
                  <a:pt x="54363" y="262324"/>
                  <a:pt x="54540" y="263743"/>
                </a:cubicBezTo>
                <a:cubicBezTo>
                  <a:pt x="56669" y="278513"/>
                  <a:pt x="61524" y="292761"/>
                  <a:pt x="68856" y="305758"/>
                </a:cubicBezTo>
                <a:cubicBezTo>
                  <a:pt x="83742" y="333240"/>
                  <a:pt x="105502" y="354169"/>
                  <a:pt x="131631" y="370791"/>
                </a:cubicBezTo>
                <a:cubicBezTo>
                  <a:pt x="160359" y="389029"/>
                  <a:pt x="191809" y="400458"/>
                  <a:pt x="224749" y="408406"/>
                </a:cubicBezTo>
                <a:cubicBezTo>
                  <a:pt x="225791" y="408646"/>
                  <a:pt x="226874" y="408646"/>
                  <a:pt x="227916" y="408406"/>
                </a:cubicBezTo>
                <a:cubicBezTo>
                  <a:pt x="263548" y="399825"/>
                  <a:pt x="297596" y="387192"/>
                  <a:pt x="327875" y="366295"/>
                </a:cubicBezTo>
                <a:cubicBezTo>
                  <a:pt x="353435" y="348723"/>
                  <a:pt x="374180" y="326813"/>
                  <a:pt x="387515" y="298476"/>
                </a:cubicBezTo>
                <a:cubicBezTo>
                  <a:pt x="397016" y="278402"/>
                  <a:pt x="396763" y="257695"/>
                  <a:pt x="397016" y="233664"/>
                </a:cubicBezTo>
                <a:moveTo>
                  <a:pt x="343173" y="326180"/>
                </a:moveTo>
                <a:cubicBezTo>
                  <a:pt x="342381" y="327035"/>
                  <a:pt x="341558" y="327985"/>
                  <a:pt x="340671" y="328871"/>
                </a:cubicBezTo>
                <a:cubicBezTo>
                  <a:pt x="319900" y="349074"/>
                  <a:pt x="295068" y="364627"/>
                  <a:pt x="267824" y="374496"/>
                </a:cubicBezTo>
                <a:cubicBezTo>
                  <a:pt x="255155" y="379372"/>
                  <a:pt x="241789" y="382981"/>
                  <a:pt x="228708" y="387160"/>
                </a:cubicBezTo>
                <a:cubicBezTo>
                  <a:pt x="227175" y="387509"/>
                  <a:pt x="225585" y="387509"/>
                  <a:pt x="224052" y="387160"/>
                </a:cubicBezTo>
                <a:cubicBezTo>
                  <a:pt x="194837" y="380242"/>
                  <a:pt x="166934" y="368654"/>
                  <a:pt x="141418" y="352839"/>
                </a:cubicBezTo>
                <a:cubicBezTo>
                  <a:pt x="130564" y="345943"/>
                  <a:pt x="120486" y="337898"/>
                  <a:pt x="111361" y="328839"/>
                </a:cubicBezTo>
                <a:cubicBezTo>
                  <a:pt x="110538" y="328016"/>
                  <a:pt x="109746" y="327130"/>
                  <a:pt x="108732" y="326022"/>
                </a:cubicBezTo>
                <a:lnTo>
                  <a:pt x="108732" y="326022"/>
                </a:lnTo>
                <a:cubicBezTo>
                  <a:pt x="106072" y="320037"/>
                  <a:pt x="111203" y="332132"/>
                  <a:pt x="108732" y="326022"/>
                </a:cubicBezTo>
                <a:lnTo>
                  <a:pt x="95081" y="310191"/>
                </a:lnTo>
                <a:cubicBezTo>
                  <a:pt x="94479" y="310824"/>
                  <a:pt x="95715" y="309589"/>
                  <a:pt x="95081" y="310191"/>
                </a:cubicBezTo>
                <a:cubicBezTo>
                  <a:pt x="95081" y="310349"/>
                  <a:pt x="96000" y="309811"/>
                  <a:pt x="95081" y="310191"/>
                </a:cubicBezTo>
                <a:cubicBezTo>
                  <a:pt x="94869" y="309684"/>
                  <a:pt x="94616" y="309196"/>
                  <a:pt x="94321" y="308734"/>
                </a:cubicBezTo>
                <a:cubicBezTo>
                  <a:pt x="84867" y="295471"/>
                  <a:pt x="78307" y="280368"/>
                  <a:pt x="75064" y="264408"/>
                </a:cubicBezTo>
                <a:cubicBezTo>
                  <a:pt x="74700" y="262166"/>
                  <a:pt x="74510" y="259902"/>
                  <a:pt x="74494" y="257632"/>
                </a:cubicBezTo>
                <a:cubicBezTo>
                  <a:pt x="74494" y="225970"/>
                  <a:pt x="74494" y="194087"/>
                  <a:pt x="74494" y="162330"/>
                </a:cubicBezTo>
                <a:cubicBezTo>
                  <a:pt x="74494" y="159385"/>
                  <a:pt x="75286" y="158341"/>
                  <a:pt x="78295" y="157707"/>
                </a:cubicBezTo>
                <a:cubicBezTo>
                  <a:pt x="120863" y="148810"/>
                  <a:pt x="147024" y="122563"/>
                  <a:pt x="158521" y="81118"/>
                </a:cubicBezTo>
                <a:cubicBezTo>
                  <a:pt x="158711" y="78887"/>
                  <a:pt x="160672" y="77233"/>
                  <a:pt x="162905" y="77422"/>
                </a:cubicBezTo>
                <a:cubicBezTo>
                  <a:pt x="163038" y="77434"/>
                  <a:pt x="163171" y="77452"/>
                  <a:pt x="163304" y="77476"/>
                </a:cubicBezTo>
                <a:cubicBezTo>
                  <a:pt x="205533" y="77476"/>
                  <a:pt x="247658" y="77476"/>
                  <a:pt x="289678" y="77476"/>
                </a:cubicBezTo>
                <a:cubicBezTo>
                  <a:pt x="292370" y="77476"/>
                  <a:pt x="293289" y="78300"/>
                  <a:pt x="293954" y="80896"/>
                </a:cubicBezTo>
                <a:cubicBezTo>
                  <a:pt x="302569" y="113191"/>
                  <a:pt x="321255" y="137887"/>
                  <a:pt x="354132" y="152040"/>
                </a:cubicBezTo>
                <a:cubicBezTo>
                  <a:pt x="360929" y="154723"/>
                  <a:pt x="367988" y="156686"/>
                  <a:pt x="375194" y="157897"/>
                </a:cubicBezTo>
                <a:cubicBezTo>
                  <a:pt x="377316" y="158309"/>
                  <a:pt x="378140" y="159101"/>
                  <a:pt x="378108" y="161412"/>
                </a:cubicBezTo>
                <a:cubicBezTo>
                  <a:pt x="378108" y="194182"/>
                  <a:pt x="378361" y="226920"/>
                  <a:pt x="377823" y="259563"/>
                </a:cubicBezTo>
                <a:cubicBezTo>
                  <a:pt x="377211" y="266592"/>
                  <a:pt x="375533" y="273491"/>
                  <a:pt x="372850" y="280017"/>
                </a:cubicBezTo>
                <a:cubicBezTo>
                  <a:pt x="369132" y="290563"/>
                  <a:pt x="363789" y="300467"/>
                  <a:pt x="357014" y="309367"/>
                </a:cubicBezTo>
                <a:moveTo>
                  <a:pt x="282456" y="304713"/>
                </a:moveTo>
                <a:lnTo>
                  <a:pt x="228043" y="276218"/>
                </a:lnTo>
                <a:lnTo>
                  <a:pt x="173629" y="304713"/>
                </a:lnTo>
                <a:lnTo>
                  <a:pt x="184050" y="244112"/>
                </a:lnTo>
                <a:lnTo>
                  <a:pt x="139993" y="201211"/>
                </a:lnTo>
                <a:lnTo>
                  <a:pt x="200868" y="192377"/>
                </a:lnTo>
                <a:lnTo>
                  <a:pt x="228075" y="137254"/>
                </a:lnTo>
                <a:lnTo>
                  <a:pt x="255281" y="192377"/>
                </a:lnTo>
                <a:lnTo>
                  <a:pt x="316156" y="201274"/>
                </a:lnTo>
                <a:lnTo>
                  <a:pt x="272131" y="244176"/>
                </a:lnTo>
                <a:close/>
                <a:moveTo>
                  <a:pt x="228043" y="254656"/>
                </a:moveTo>
                <a:lnTo>
                  <a:pt x="257213" y="269980"/>
                </a:lnTo>
                <a:lnTo>
                  <a:pt x="251639" y="237495"/>
                </a:lnTo>
                <a:lnTo>
                  <a:pt x="275267" y="214477"/>
                </a:lnTo>
                <a:lnTo>
                  <a:pt x="242644" y="209728"/>
                </a:lnTo>
                <a:lnTo>
                  <a:pt x="228043" y="180156"/>
                </a:lnTo>
                <a:lnTo>
                  <a:pt x="213442" y="209728"/>
                </a:lnTo>
                <a:lnTo>
                  <a:pt x="180819" y="214445"/>
                </a:lnTo>
                <a:lnTo>
                  <a:pt x="204415" y="237463"/>
                </a:lnTo>
                <a:lnTo>
                  <a:pt x="198967" y="270043"/>
                </a:lnTo>
                <a:close/>
              </a:path>
            </a:pathLst>
          </a:custGeom>
          <a:solidFill>
            <a:schemeClr val="bg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lv-LV" sz="1800">
              <a:solidFill>
                <a:schemeClr val="dk1"/>
              </a:solidFill>
              <a:latin typeface="Arial"/>
              <a:ea typeface="Arial"/>
              <a:cs typeface="Arial"/>
              <a:sym typeface="Arial"/>
            </a:endParaRPr>
          </a:p>
        </p:txBody>
      </p:sp>
      <p:sp>
        <p:nvSpPr>
          <p:cNvPr id="3" name="Rectangle 2">
            <a:extLst>
              <a:ext uri="{FF2B5EF4-FFF2-40B4-BE49-F238E27FC236}">
                <a16:creationId xmlns:a16="http://schemas.microsoft.com/office/drawing/2014/main" id="{60D078DE-F93B-08E3-E782-F892D4B2D4BC}"/>
              </a:ext>
            </a:extLst>
          </p:cNvPr>
          <p:cNvSpPr/>
          <p:nvPr/>
        </p:nvSpPr>
        <p:spPr>
          <a:xfrm>
            <a:off x="7255272" y="2355893"/>
            <a:ext cx="3871999" cy="648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pPr rtl="0">
              <a:lnSpc>
                <a:spcPct val="100000"/>
              </a:lnSpc>
            </a:pPr>
            <a:r>
              <a:rPr lang="en-gb" sz="1200" b="1">
                <a:solidFill>
                  <a:schemeClr val="accent2"/>
                </a:solidFill>
              </a:rPr>
              <a:t>NATO EADRCC Information Exchange System -</a:t>
            </a:r>
          </a:p>
          <a:p>
            <a:pPr rtl="0">
              <a:lnSpc>
                <a:spcPct val="100000"/>
              </a:lnSpc>
            </a:pPr>
            <a:r>
              <a:rPr lang="en-gb" sz="1200">
                <a:solidFill>
                  <a:schemeClr val="accent2"/>
                </a:solidFill>
              </a:rPr>
              <a:t>Requesting international assistance in 3 steps</a:t>
            </a:r>
          </a:p>
        </p:txBody>
      </p:sp>
      <p:sp>
        <p:nvSpPr>
          <p:cNvPr id="8" name="Rectangle 7">
            <a:extLst>
              <a:ext uri="{FF2B5EF4-FFF2-40B4-BE49-F238E27FC236}">
                <a16:creationId xmlns:a16="http://schemas.microsoft.com/office/drawing/2014/main" id="{AA28B93D-D577-250D-D3CC-9AAE0C48F5BC}"/>
              </a:ext>
            </a:extLst>
          </p:cNvPr>
          <p:cNvSpPr/>
          <p:nvPr/>
        </p:nvSpPr>
        <p:spPr>
          <a:xfrm>
            <a:off x="6429057" y="3278168"/>
            <a:ext cx="1101728" cy="747055"/>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0" tIns="0" rIns="0" bIns="0" rtlCol="0" anchor="ctr"/>
          <a:lstStyle/>
          <a:p>
            <a:pPr algn="ctr" rtl="0">
              <a:lnSpc>
                <a:spcPct val="100000"/>
              </a:lnSpc>
            </a:pPr>
            <a:r>
              <a:rPr lang="en-gb" sz="1000"/>
              <a:t>Affected</a:t>
            </a:r>
          </a:p>
          <a:p>
            <a:pPr algn="ctr" rtl="0">
              <a:lnSpc>
                <a:spcPct val="100000"/>
              </a:lnSpc>
            </a:pPr>
            <a:r>
              <a:rPr lang="en-gb" sz="1000"/>
              <a:t>Country</a:t>
            </a:r>
          </a:p>
        </p:txBody>
      </p:sp>
      <p:sp>
        <p:nvSpPr>
          <p:cNvPr id="9" name="Rectangle 8">
            <a:extLst>
              <a:ext uri="{FF2B5EF4-FFF2-40B4-BE49-F238E27FC236}">
                <a16:creationId xmlns:a16="http://schemas.microsoft.com/office/drawing/2014/main" id="{FDA56804-5796-B739-67E6-DCB489FAAA2C}"/>
              </a:ext>
            </a:extLst>
          </p:cNvPr>
          <p:cNvSpPr/>
          <p:nvPr/>
        </p:nvSpPr>
        <p:spPr>
          <a:xfrm>
            <a:off x="10493690" y="3278168"/>
            <a:ext cx="1101727" cy="747055"/>
          </a:xfrm>
          <a:prstGeom prst="rect">
            <a:avLst/>
          </a:prstGeom>
          <a:noFill/>
          <a:ln>
            <a:solidFill>
              <a:schemeClr val="accent1"/>
            </a:solidFill>
          </a:ln>
        </p:spPr>
        <p:style>
          <a:lnRef idx="0">
            <a:schemeClr val="accent1"/>
          </a:lnRef>
          <a:fillRef idx="1">
            <a:schemeClr val="accent1"/>
          </a:fillRef>
          <a:effectRef idx="0">
            <a:schemeClr val="dk1"/>
          </a:effectRef>
          <a:fontRef idx="minor">
            <a:schemeClr val="lt1"/>
          </a:fontRef>
        </p:style>
        <p:txBody>
          <a:bodyPr lIns="0" tIns="0" rIns="0" bIns="0" rtlCol="0" anchor="t"/>
          <a:lstStyle/>
          <a:p>
            <a:pPr algn="ctr" rtl="0">
              <a:lnSpc>
                <a:spcPct val="100000"/>
              </a:lnSpc>
              <a:spcBef>
                <a:spcPts val="600"/>
              </a:spcBef>
            </a:pPr>
            <a:r>
              <a:rPr lang="en-gb" sz="1000">
                <a:solidFill>
                  <a:schemeClr val="tx1"/>
                </a:solidFill>
              </a:rPr>
              <a:t>International organisations</a:t>
            </a:r>
          </a:p>
        </p:txBody>
      </p:sp>
      <p:sp>
        <p:nvSpPr>
          <p:cNvPr id="10" name="Rectangle 9">
            <a:extLst>
              <a:ext uri="{FF2B5EF4-FFF2-40B4-BE49-F238E27FC236}">
                <a16:creationId xmlns:a16="http://schemas.microsoft.com/office/drawing/2014/main" id="{B2E5A065-377C-0B01-6F4B-704ED11DFD95}"/>
              </a:ext>
            </a:extLst>
          </p:cNvPr>
          <p:cNvSpPr/>
          <p:nvPr/>
        </p:nvSpPr>
        <p:spPr>
          <a:xfrm>
            <a:off x="6429057" y="4395670"/>
            <a:ext cx="1101728" cy="747055"/>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lIns="0" tIns="0" rIns="0" bIns="0" rtlCol="0" anchor="ctr"/>
          <a:lstStyle/>
          <a:p>
            <a:pPr algn="ctr" rtl="0">
              <a:lnSpc>
                <a:spcPct val="100000"/>
              </a:lnSpc>
            </a:pPr>
            <a:r>
              <a:rPr lang="en-gb" sz="1000"/>
              <a:t>Neighbouring countries</a:t>
            </a:r>
          </a:p>
        </p:txBody>
      </p:sp>
      <p:sp>
        <p:nvSpPr>
          <p:cNvPr id="12" name="Rectangle 11">
            <a:extLst>
              <a:ext uri="{FF2B5EF4-FFF2-40B4-BE49-F238E27FC236}">
                <a16:creationId xmlns:a16="http://schemas.microsoft.com/office/drawing/2014/main" id="{3BEFF443-ED73-8DA5-0858-3BBEA988432B}"/>
              </a:ext>
            </a:extLst>
          </p:cNvPr>
          <p:cNvSpPr/>
          <p:nvPr/>
        </p:nvSpPr>
        <p:spPr>
          <a:xfrm>
            <a:off x="10493690" y="4395670"/>
            <a:ext cx="1101727" cy="747055"/>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lIns="0" tIns="0" rIns="0" bIns="0" rtlCol="0" anchor="ctr"/>
          <a:lstStyle/>
          <a:p>
            <a:pPr algn="ctr" rtl="0">
              <a:lnSpc>
                <a:spcPct val="100000"/>
              </a:lnSpc>
            </a:pPr>
            <a:r>
              <a:rPr lang="en-gb" sz="1000"/>
              <a:t>69 NATO allies and partner countries</a:t>
            </a:r>
          </a:p>
        </p:txBody>
      </p:sp>
      <p:cxnSp>
        <p:nvCxnSpPr>
          <p:cNvPr id="15" name="Connector: Elbow 14">
            <a:extLst>
              <a:ext uri="{FF2B5EF4-FFF2-40B4-BE49-F238E27FC236}">
                <a16:creationId xmlns:a16="http://schemas.microsoft.com/office/drawing/2014/main" id="{51C12E02-401B-52AF-F380-9605CAC24FAB}"/>
              </a:ext>
            </a:extLst>
          </p:cNvPr>
          <p:cNvCxnSpPr>
            <a:cxnSpLocks/>
            <a:endCxn id="9" idx="1"/>
          </p:cNvCxnSpPr>
          <p:nvPr/>
        </p:nvCxnSpPr>
        <p:spPr>
          <a:xfrm flipV="1">
            <a:off x="9563100" y="3651696"/>
            <a:ext cx="930590" cy="558751"/>
          </a:xfrm>
          <a:prstGeom prst="bentConnector3">
            <a:avLst>
              <a:gd name="adj1" fmla="val 87121"/>
            </a:avLst>
          </a:prstGeom>
          <a:ln w="12700" cap="sq">
            <a:headEnd type="triangle"/>
            <a:tailEnd type="triangle"/>
          </a:ln>
        </p:spPr>
        <p:style>
          <a:lnRef idx="1">
            <a:schemeClr val="accent1"/>
          </a:lnRef>
          <a:fillRef idx="0">
            <a:schemeClr val="accent1"/>
          </a:fillRef>
          <a:effectRef idx="0">
            <a:schemeClr val="dk1"/>
          </a:effectRef>
          <a:fontRef idx="minor">
            <a:schemeClr val="lt1"/>
          </a:fontRef>
        </p:style>
      </p:cxnSp>
      <p:cxnSp>
        <p:nvCxnSpPr>
          <p:cNvPr id="24" name="Connector: Elbow 23">
            <a:extLst>
              <a:ext uri="{FF2B5EF4-FFF2-40B4-BE49-F238E27FC236}">
                <a16:creationId xmlns:a16="http://schemas.microsoft.com/office/drawing/2014/main" id="{5B2F0026-1C2D-4021-5EDC-947AD8726828}"/>
              </a:ext>
            </a:extLst>
          </p:cNvPr>
          <p:cNvCxnSpPr>
            <a:cxnSpLocks/>
            <a:endCxn id="12" idx="1"/>
          </p:cNvCxnSpPr>
          <p:nvPr/>
        </p:nvCxnSpPr>
        <p:spPr>
          <a:xfrm>
            <a:off x="9563100" y="4210447"/>
            <a:ext cx="930590" cy="558751"/>
          </a:xfrm>
          <a:prstGeom prst="bentConnector3">
            <a:avLst>
              <a:gd name="adj1" fmla="val 87339"/>
            </a:avLst>
          </a:prstGeom>
          <a:ln w="12700" cap="sq">
            <a:headEnd type="triangle"/>
            <a:tailEnd type="triangle"/>
          </a:ln>
        </p:spPr>
        <p:style>
          <a:lnRef idx="1">
            <a:schemeClr val="accent1"/>
          </a:lnRef>
          <a:fillRef idx="0">
            <a:schemeClr val="accent1"/>
          </a:fillRef>
          <a:effectRef idx="0">
            <a:schemeClr val="dk1"/>
          </a:effectRef>
          <a:fontRef idx="minor">
            <a:schemeClr val="lt1"/>
          </a:fontRef>
        </p:style>
      </p:cxnSp>
      <p:cxnSp>
        <p:nvCxnSpPr>
          <p:cNvPr id="47" name="Connector: Elbow 46">
            <a:extLst>
              <a:ext uri="{FF2B5EF4-FFF2-40B4-BE49-F238E27FC236}">
                <a16:creationId xmlns:a16="http://schemas.microsoft.com/office/drawing/2014/main" id="{E84D580C-FBE8-9BE7-F2BB-A659C967164D}"/>
              </a:ext>
            </a:extLst>
          </p:cNvPr>
          <p:cNvCxnSpPr>
            <a:cxnSpLocks/>
            <a:stCxn id="8" idx="3"/>
          </p:cNvCxnSpPr>
          <p:nvPr/>
        </p:nvCxnSpPr>
        <p:spPr>
          <a:xfrm>
            <a:off x="7530785" y="3651696"/>
            <a:ext cx="930589" cy="558751"/>
          </a:xfrm>
          <a:prstGeom prst="bentConnector3">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9" name="Straight Arrow Connector 48">
            <a:extLst>
              <a:ext uri="{FF2B5EF4-FFF2-40B4-BE49-F238E27FC236}">
                <a16:creationId xmlns:a16="http://schemas.microsoft.com/office/drawing/2014/main" id="{455F4902-3F0D-4296-384D-3A1C66EB997C}"/>
              </a:ext>
            </a:extLst>
          </p:cNvPr>
          <p:cNvCxnSpPr>
            <a:cxnSpLocks/>
            <a:stCxn id="8" idx="2"/>
            <a:endCxn id="10" idx="0"/>
          </p:cNvCxnSpPr>
          <p:nvPr/>
        </p:nvCxnSpPr>
        <p:spPr>
          <a:xfrm>
            <a:off x="6979921" y="4025223"/>
            <a:ext cx="0" cy="370447"/>
          </a:xfrm>
          <a:prstGeom prst="straightConnector1">
            <a:avLst/>
          </a:prstGeom>
          <a:ln w="12700" cap="sq">
            <a:headEnd type="triangle"/>
            <a:tailEnd type="triangle"/>
          </a:ln>
        </p:spPr>
        <p:style>
          <a:lnRef idx="1">
            <a:schemeClr val="accent1"/>
          </a:lnRef>
          <a:fillRef idx="0">
            <a:schemeClr val="accent1"/>
          </a:fillRef>
          <a:effectRef idx="0">
            <a:schemeClr val="dk1"/>
          </a:effectRef>
          <a:fontRef idx="minor">
            <a:schemeClr val="lt1"/>
          </a:fontRef>
        </p:style>
      </p:cxnSp>
      <p:sp>
        <p:nvSpPr>
          <p:cNvPr id="60" name="Rectangle 59">
            <a:extLst>
              <a:ext uri="{FF2B5EF4-FFF2-40B4-BE49-F238E27FC236}">
                <a16:creationId xmlns:a16="http://schemas.microsoft.com/office/drawing/2014/main" id="{BCA10864-24AA-4108-1E6A-BDF7E16AA408}"/>
              </a:ext>
            </a:extLst>
          </p:cNvPr>
          <p:cNvSpPr/>
          <p:nvPr/>
        </p:nvSpPr>
        <p:spPr>
          <a:xfrm>
            <a:off x="7723418" y="4295634"/>
            <a:ext cx="771450" cy="55399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spAutoFit/>
          </a:bodyPr>
          <a:lstStyle/>
          <a:p>
            <a:pPr algn="ctr" rtl="0">
              <a:lnSpc>
                <a:spcPct val="100000"/>
              </a:lnSpc>
            </a:pPr>
            <a:r>
              <a:rPr lang="en-gb" sz="900" b="1">
                <a:solidFill>
                  <a:schemeClr val="accent2"/>
                </a:solidFill>
              </a:rPr>
              <a:t>Step 1</a:t>
            </a:r>
          </a:p>
          <a:p>
            <a:pPr algn="ctr" rtl="0">
              <a:lnSpc>
                <a:spcPct val="100000"/>
              </a:lnSpc>
            </a:pPr>
            <a:r>
              <a:rPr lang="en-gb" sz="900">
                <a:solidFill>
                  <a:schemeClr val="tx1"/>
                </a:solidFill>
              </a:rPr>
              <a:t>Request for international assistance</a:t>
            </a:r>
          </a:p>
        </p:txBody>
      </p:sp>
      <p:sp>
        <p:nvSpPr>
          <p:cNvPr id="74" name="Rectangle 73">
            <a:extLst>
              <a:ext uri="{FF2B5EF4-FFF2-40B4-BE49-F238E27FC236}">
                <a16:creationId xmlns:a16="http://schemas.microsoft.com/office/drawing/2014/main" id="{1F86134F-5390-7031-9564-FE8C225358F8}"/>
              </a:ext>
            </a:extLst>
          </p:cNvPr>
          <p:cNvSpPr/>
          <p:nvPr/>
        </p:nvSpPr>
        <p:spPr>
          <a:xfrm>
            <a:off x="9580445" y="4303327"/>
            <a:ext cx="771450" cy="41549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spAutoFit/>
          </a:bodyPr>
          <a:lstStyle/>
          <a:p>
            <a:pPr algn="ctr" rtl="0">
              <a:lnSpc>
                <a:spcPct val="100000"/>
              </a:lnSpc>
            </a:pPr>
            <a:r>
              <a:rPr lang="en-gb" sz="900" b="1">
                <a:solidFill>
                  <a:schemeClr val="accent2"/>
                </a:solidFill>
              </a:rPr>
              <a:t>Step 2</a:t>
            </a:r>
          </a:p>
          <a:p>
            <a:pPr algn="ctr" rtl="0">
              <a:lnSpc>
                <a:spcPct val="100000"/>
              </a:lnSpc>
            </a:pPr>
            <a:r>
              <a:rPr lang="en-gb" sz="900">
                <a:solidFill>
                  <a:schemeClr val="tx1"/>
                </a:solidFill>
              </a:rPr>
              <a:t>International coordination</a:t>
            </a:r>
          </a:p>
        </p:txBody>
      </p:sp>
      <p:cxnSp>
        <p:nvCxnSpPr>
          <p:cNvPr id="78" name="Connector: Elbow 77">
            <a:extLst>
              <a:ext uri="{FF2B5EF4-FFF2-40B4-BE49-F238E27FC236}">
                <a16:creationId xmlns:a16="http://schemas.microsoft.com/office/drawing/2014/main" id="{3233A5EF-82CE-05BD-95AA-21E9052057AE}"/>
              </a:ext>
            </a:extLst>
          </p:cNvPr>
          <p:cNvCxnSpPr>
            <a:stCxn id="10" idx="2"/>
            <a:endCxn id="12" idx="2"/>
          </p:cNvCxnSpPr>
          <p:nvPr/>
        </p:nvCxnSpPr>
        <p:spPr>
          <a:xfrm rot="16200000" flipH="1">
            <a:off x="9012237" y="3110408"/>
            <a:ext cx="12700" cy="4064633"/>
          </a:xfrm>
          <a:prstGeom prst="bentConnector3">
            <a:avLst>
              <a:gd name="adj1" fmla="val 1800000"/>
            </a:avLst>
          </a:prstGeom>
          <a:ln w="12700" cap="sq">
            <a:headEnd type="triangle"/>
            <a:tailEnd type="triangle"/>
          </a:ln>
        </p:spPr>
        <p:style>
          <a:lnRef idx="1">
            <a:schemeClr val="accent1"/>
          </a:lnRef>
          <a:fillRef idx="0">
            <a:schemeClr val="accent1"/>
          </a:fillRef>
          <a:effectRef idx="0">
            <a:schemeClr val="dk1"/>
          </a:effectRef>
          <a:fontRef idx="minor">
            <a:schemeClr val="lt1"/>
          </a:fontRef>
        </p:style>
      </p:cxnSp>
      <p:sp>
        <p:nvSpPr>
          <p:cNvPr id="79" name="Rectangle 78">
            <a:extLst>
              <a:ext uri="{FF2B5EF4-FFF2-40B4-BE49-F238E27FC236}">
                <a16:creationId xmlns:a16="http://schemas.microsoft.com/office/drawing/2014/main" id="{FBEC741C-A262-BBF6-B370-00FB2731AD45}"/>
              </a:ext>
            </a:extLst>
          </p:cNvPr>
          <p:cNvSpPr/>
          <p:nvPr/>
        </p:nvSpPr>
        <p:spPr>
          <a:xfrm>
            <a:off x="6934623" y="4071947"/>
            <a:ext cx="771450" cy="27699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spAutoFit/>
          </a:bodyPr>
          <a:lstStyle/>
          <a:p>
            <a:pPr algn="ctr" rtl="0">
              <a:lnSpc>
                <a:spcPct val="100000"/>
              </a:lnSpc>
            </a:pPr>
            <a:r>
              <a:rPr lang="en-gb" sz="900" dirty="0">
                <a:solidFill>
                  <a:schemeClr val="tx1"/>
                </a:solidFill>
              </a:rPr>
              <a:t>Bilateral</a:t>
            </a:r>
          </a:p>
          <a:p>
            <a:pPr algn="ctr" rtl="0">
              <a:lnSpc>
                <a:spcPct val="100000"/>
              </a:lnSpc>
            </a:pPr>
            <a:r>
              <a:rPr lang="en-gb" sz="900" dirty="0">
                <a:solidFill>
                  <a:schemeClr val="tx1"/>
                </a:solidFill>
              </a:rPr>
              <a:t> </a:t>
            </a:r>
            <a:r>
              <a:rPr lang="lv-LV" sz="900" dirty="0" err="1">
                <a:solidFill>
                  <a:schemeClr val="tx1"/>
                </a:solidFill>
              </a:rPr>
              <a:t>Agreements</a:t>
            </a:r>
            <a:endParaRPr lang="en-gb" sz="900" dirty="0">
              <a:solidFill>
                <a:schemeClr val="tx1"/>
              </a:solidFill>
            </a:endParaRPr>
          </a:p>
        </p:txBody>
      </p:sp>
      <p:pic>
        <p:nvPicPr>
          <p:cNvPr id="88" name="Graphic 87">
            <a:extLst>
              <a:ext uri="{FF2B5EF4-FFF2-40B4-BE49-F238E27FC236}">
                <a16:creationId xmlns:a16="http://schemas.microsoft.com/office/drawing/2014/main" id="{57829566-FF50-98C7-7FAB-6ADBC2A586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3019" y="3680725"/>
            <a:ext cx="440735" cy="293823"/>
          </a:xfrm>
          <a:prstGeom prst="rect">
            <a:avLst/>
          </a:prstGeom>
        </p:spPr>
      </p:pic>
      <p:pic>
        <p:nvPicPr>
          <p:cNvPr id="89" name="Picture 88">
            <a:extLst>
              <a:ext uri="{FF2B5EF4-FFF2-40B4-BE49-F238E27FC236}">
                <a16:creationId xmlns:a16="http://schemas.microsoft.com/office/drawing/2014/main" id="{60A7016D-A261-F829-4128-BFB18FF0430F}"/>
              </a:ext>
            </a:extLst>
          </p:cNvPr>
          <p:cNvPicPr>
            <a:picLocks noChangeAspect="1"/>
          </p:cNvPicPr>
          <p:nvPr/>
        </p:nvPicPr>
        <p:blipFill>
          <a:blip r:embed="rId5"/>
          <a:stretch>
            <a:fillRect/>
          </a:stretch>
        </p:blipFill>
        <p:spPr>
          <a:xfrm>
            <a:off x="11033409" y="3680668"/>
            <a:ext cx="522352" cy="293823"/>
          </a:xfrm>
          <a:prstGeom prst="rect">
            <a:avLst/>
          </a:prstGeom>
        </p:spPr>
      </p:pic>
      <p:pic>
        <p:nvPicPr>
          <p:cNvPr id="92" name="Picture 91">
            <a:extLst>
              <a:ext uri="{FF2B5EF4-FFF2-40B4-BE49-F238E27FC236}">
                <a16:creationId xmlns:a16="http://schemas.microsoft.com/office/drawing/2014/main" id="{8511BEBC-EDE5-C85C-7DB9-22702790432E}"/>
              </a:ext>
            </a:extLst>
          </p:cNvPr>
          <p:cNvPicPr>
            <a:picLocks noChangeAspect="1"/>
          </p:cNvPicPr>
          <p:nvPr/>
        </p:nvPicPr>
        <p:blipFill rotWithShape="1">
          <a:blip r:embed="rId6"/>
          <a:srcRect l="21716" t="-80" r="21651" b="-604"/>
          <a:stretch/>
        </p:blipFill>
        <p:spPr>
          <a:xfrm>
            <a:off x="8461374" y="3659584"/>
            <a:ext cx="1101726" cy="1101726"/>
          </a:xfrm>
          <a:custGeom>
            <a:avLst/>
            <a:gdLst>
              <a:gd name="connsiteX0" fmla="*/ 550863 w 1101726"/>
              <a:gd name="connsiteY0" fmla="*/ 0 h 1101726"/>
              <a:gd name="connsiteX1" fmla="*/ 1101726 w 1101726"/>
              <a:gd name="connsiteY1" fmla="*/ 550863 h 1101726"/>
              <a:gd name="connsiteX2" fmla="*/ 550863 w 1101726"/>
              <a:gd name="connsiteY2" fmla="*/ 1101726 h 1101726"/>
              <a:gd name="connsiteX3" fmla="*/ 0 w 1101726"/>
              <a:gd name="connsiteY3" fmla="*/ 550863 h 1101726"/>
              <a:gd name="connsiteX4" fmla="*/ 550863 w 1101726"/>
              <a:gd name="connsiteY4" fmla="*/ 0 h 1101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26" h="1101726">
                <a:moveTo>
                  <a:pt x="550863" y="0"/>
                </a:moveTo>
                <a:cubicBezTo>
                  <a:pt x="855096" y="0"/>
                  <a:pt x="1101726" y="246630"/>
                  <a:pt x="1101726" y="550863"/>
                </a:cubicBezTo>
                <a:cubicBezTo>
                  <a:pt x="1101726" y="855096"/>
                  <a:pt x="855096" y="1101726"/>
                  <a:pt x="550863" y="1101726"/>
                </a:cubicBezTo>
                <a:cubicBezTo>
                  <a:pt x="246630" y="1101726"/>
                  <a:pt x="0" y="855096"/>
                  <a:pt x="0" y="550863"/>
                </a:cubicBezTo>
                <a:cubicBezTo>
                  <a:pt x="0" y="246630"/>
                  <a:pt x="246630" y="0"/>
                  <a:pt x="550863" y="0"/>
                </a:cubicBezTo>
                <a:close/>
              </a:path>
            </a:pathLst>
          </a:custGeom>
        </p:spPr>
      </p:pic>
      <p:sp>
        <p:nvSpPr>
          <p:cNvPr id="93" name="Rectangle 92">
            <a:extLst>
              <a:ext uri="{FF2B5EF4-FFF2-40B4-BE49-F238E27FC236}">
                <a16:creationId xmlns:a16="http://schemas.microsoft.com/office/drawing/2014/main" id="{3BE510F7-3FD9-48CB-9E5E-130BEB2D6997}"/>
              </a:ext>
            </a:extLst>
          </p:cNvPr>
          <p:cNvSpPr/>
          <p:nvPr/>
        </p:nvSpPr>
        <p:spPr>
          <a:xfrm>
            <a:off x="8626512" y="5609736"/>
            <a:ext cx="771450" cy="27699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spAutoFit/>
          </a:bodyPr>
          <a:lstStyle/>
          <a:p>
            <a:pPr algn="ctr" rtl="0">
              <a:lnSpc>
                <a:spcPct val="100000"/>
              </a:lnSpc>
            </a:pPr>
            <a:r>
              <a:rPr lang="en-gb" sz="900" b="1">
                <a:solidFill>
                  <a:schemeClr val="accent2"/>
                </a:solidFill>
              </a:rPr>
              <a:t>Step 3</a:t>
            </a:r>
          </a:p>
          <a:p>
            <a:pPr algn="ctr" rtl="0">
              <a:lnSpc>
                <a:spcPct val="100000"/>
              </a:lnSpc>
            </a:pPr>
            <a:r>
              <a:rPr lang="en-gb" sz="900">
                <a:solidFill>
                  <a:schemeClr val="tx1"/>
                </a:solidFill>
              </a:rPr>
              <a:t>Help</a:t>
            </a:r>
          </a:p>
        </p:txBody>
      </p:sp>
      <p:cxnSp>
        <p:nvCxnSpPr>
          <p:cNvPr id="100" name="Connector: Elbow 99">
            <a:extLst>
              <a:ext uri="{FF2B5EF4-FFF2-40B4-BE49-F238E27FC236}">
                <a16:creationId xmlns:a16="http://schemas.microsoft.com/office/drawing/2014/main" id="{E4050846-9EC9-DE45-2411-72F53A8E978D}"/>
              </a:ext>
            </a:extLst>
          </p:cNvPr>
          <p:cNvCxnSpPr>
            <a:cxnSpLocks/>
          </p:cNvCxnSpPr>
          <p:nvPr/>
        </p:nvCxnSpPr>
        <p:spPr>
          <a:xfrm rot="16200000" flipH="1">
            <a:off x="9005514" y="3350119"/>
            <a:ext cx="12700" cy="3566160"/>
          </a:xfrm>
          <a:prstGeom prst="bentConnector3">
            <a:avLst>
              <a:gd name="adj1" fmla="val 1863984"/>
            </a:avLst>
          </a:prstGeom>
          <a:ln w="12700" cap="sq">
            <a:headEnd type="triangle"/>
            <a:tailEnd type="triangle"/>
          </a:ln>
        </p:spPr>
        <p:style>
          <a:lnRef idx="1">
            <a:schemeClr val="accent1"/>
          </a:lnRef>
          <a:fillRef idx="0">
            <a:schemeClr val="accent1"/>
          </a:fillRef>
          <a:effectRef idx="0">
            <a:schemeClr val="dk1"/>
          </a:effectRef>
          <a:fontRef idx="minor">
            <a:schemeClr val="lt1"/>
          </a:fontRef>
        </p:style>
      </p:cxnSp>
      <p:cxnSp>
        <p:nvCxnSpPr>
          <p:cNvPr id="103" name="Straight Arrow Connector 102">
            <a:extLst>
              <a:ext uri="{FF2B5EF4-FFF2-40B4-BE49-F238E27FC236}">
                <a16:creationId xmlns:a16="http://schemas.microsoft.com/office/drawing/2014/main" id="{F5CBD9FD-E1D3-4B58-F027-4559DD318C1C}"/>
              </a:ext>
            </a:extLst>
          </p:cNvPr>
          <p:cNvCxnSpPr>
            <a:cxnSpLocks/>
          </p:cNvCxnSpPr>
          <p:nvPr/>
        </p:nvCxnSpPr>
        <p:spPr>
          <a:xfrm flipV="1">
            <a:off x="9012237" y="4751785"/>
            <a:ext cx="0" cy="608783"/>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sp>
        <p:nvSpPr>
          <p:cNvPr id="107" name="Rectangle 106">
            <a:extLst>
              <a:ext uri="{FF2B5EF4-FFF2-40B4-BE49-F238E27FC236}">
                <a16:creationId xmlns:a16="http://schemas.microsoft.com/office/drawing/2014/main" id="{844FC9C4-C85B-60A5-BF2E-D099470294FA}"/>
              </a:ext>
            </a:extLst>
          </p:cNvPr>
          <p:cNvSpPr/>
          <p:nvPr/>
        </p:nvSpPr>
        <p:spPr>
          <a:xfrm>
            <a:off x="7309518" y="5198795"/>
            <a:ext cx="1756964" cy="13849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spAutoFit/>
          </a:bodyPr>
          <a:lstStyle/>
          <a:p>
            <a:pPr algn="ctr" rtl="0">
              <a:lnSpc>
                <a:spcPct val="100000"/>
              </a:lnSpc>
            </a:pPr>
            <a:r>
              <a:rPr lang="en-gb" sz="900">
                <a:solidFill>
                  <a:schemeClr val="tx1"/>
                </a:solidFill>
              </a:rPr>
              <a:t>Regular situation reports</a:t>
            </a:r>
          </a:p>
        </p:txBody>
      </p:sp>
      <p:sp>
        <p:nvSpPr>
          <p:cNvPr id="109" name="Rectangle 108">
            <a:extLst>
              <a:ext uri="{FF2B5EF4-FFF2-40B4-BE49-F238E27FC236}">
                <a16:creationId xmlns:a16="http://schemas.microsoft.com/office/drawing/2014/main" id="{488B24A9-C37E-DFF7-1AEF-25720A4435EE}"/>
              </a:ext>
            </a:extLst>
          </p:cNvPr>
          <p:cNvSpPr/>
          <p:nvPr/>
        </p:nvSpPr>
        <p:spPr>
          <a:xfrm>
            <a:off x="9012239" y="5035174"/>
            <a:ext cx="1535695" cy="27699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spAutoFit/>
          </a:bodyPr>
          <a:lstStyle/>
          <a:p>
            <a:pPr algn="ctr" rtl="0">
              <a:lnSpc>
                <a:spcPct val="100000"/>
              </a:lnSpc>
            </a:pPr>
            <a:r>
              <a:rPr lang="en-gb" sz="900" dirty="0">
                <a:solidFill>
                  <a:schemeClr val="tx1"/>
                </a:solidFill>
              </a:rPr>
              <a:t>and up-to-date information from countries</a:t>
            </a:r>
          </a:p>
        </p:txBody>
      </p:sp>
      <p:sp>
        <p:nvSpPr>
          <p:cNvPr id="112" name="Rectangle 111">
            <a:extLst>
              <a:ext uri="{FF2B5EF4-FFF2-40B4-BE49-F238E27FC236}">
                <a16:creationId xmlns:a16="http://schemas.microsoft.com/office/drawing/2014/main" id="{384051EA-EF72-1CA5-8EA7-D63F4D3A0461}"/>
              </a:ext>
            </a:extLst>
          </p:cNvPr>
          <p:cNvSpPr/>
          <p:nvPr/>
        </p:nvSpPr>
        <p:spPr>
          <a:xfrm>
            <a:off x="0" y="1809614"/>
            <a:ext cx="2754313" cy="307712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113" name="Rectangle 112">
            <a:extLst>
              <a:ext uri="{FF2B5EF4-FFF2-40B4-BE49-F238E27FC236}">
                <a16:creationId xmlns:a16="http://schemas.microsoft.com/office/drawing/2014/main" id="{DD50B853-7022-9C71-15C9-0864D50507DB}"/>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114" name="Rectangle 113">
            <a:extLst>
              <a:ext uri="{FF2B5EF4-FFF2-40B4-BE49-F238E27FC236}">
                <a16:creationId xmlns:a16="http://schemas.microsoft.com/office/drawing/2014/main" id="{A3B135FE-6F5C-D034-B5CF-58BA24BB3602}"/>
              </a:ext>
            </a:extLst>
          </p:cNvPr>
          <p:cNvSpPr/>
          <p:nvPr/>
        </p:nvSpPr>
        <p:spPr>
          <a:xfrm>
            <a:off x="0" y="4052770"/>
            <a:ext cx="2499360" cy="5842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115" name="Google Shape;2685;p25">
            <a:extLst>
              <a:ext uri="{FF2B5EF4-FFF2-40B4-BE49-F238E27FC236}">
                <a16:creationId xmlns:a16="http://schemas.microsoft.com/office/drawing/2014/main" id="{55C8E8A6-E347-242B-21D3-E5F30C4D0749}"/>
              </a:ext>
            </a:extLst>
          </p:cNvPr>
          <p:cNvSpPr txBox="1"/>
          <p:nvPr/>
        </p:nvSpPr>
        <p:spPr>
          <a:xfrm>
            <a:off x="431174" y="2117451"/>
            <a:ext cx="1918488" cy="1629516"/>
          </a:xfrm>
          <a:prstGeom prst="rect">
            <a:avLst/>
          </a:prstGeom>
          <a:noFill/>
          <a:ln>
            <a:noFill/>
          </a:ln>
        </p:spPr>
        <p:txBody>
          <a:bodyPr spcFirstLastPara="1" wrap="square" lIns="36000" tIns="36000" rIns="36000" bIns="36000" rtlCol="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400" b="1" i="0" u="none" strike="noStrike" kern="1200" cap="none" spc="0" normalizeH="0">
                <a:ln>
                  <a:noFill/>
                </a:ln>
                <a:solidFill>
                  <a:srgbClr val="FFFFFF"/>
                </a:solidFill>
                <a:effectLst/>
                <a:uLnTx/>
                <a:uFillTx/>
                <a:latin typeface="Arial"/>
                <a:ea typeface="Arial"/>
                <a:cs typeface="Arial"/>
                <a:sym typeface="Arial"/>
              </a:rPr>
              <a:t>Created: </a:t>
            </a:r>
            <a:r>
              <a:rPr lang="en-gb" sz="1400" b="0" i="0" u="none" strike="noStrike" kern="1200" cap="none" spc="0" normalizeH="0">
                <a:ln>
                  <a:noFill/>
                </a:ln>
                <a:solidFill>
                  <a:srgbClr val="FFFFFF"/>
                </a:solidFill>
                <a:effectLst/>
                <a:uLnTx/>
                <a:uFillTx/>
                <a:latin typeface="Arial"/>
                <a:ea typeface="Arial"/>
                <a:cs typeface="Arial"/>
                <a:sym typeface="Arial"/>
              </a:rPr>
              <a:t>1998</a:t>
            </a:r>
          </a:p>
        </p:txBody>
      </p:sp>
      <p:sp>
        <p:nvSpPr>
          <p:cNvPr id="116" name="Freeform 50">
            <a:extLst>
              <a:ext uri="{FF2B5EF4-FFF2-40B4-BE49-F238E27FC236}">
                <a16:creationId xmlns:a16="http://schemas.microsoft.com/office/drawing/2014/main" id="{2E65BC84-E4B9-BDC9-3928-13C2C3ECE3B7}"/>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117" name="Google Shape;2685;p25">
            <a:extLst>
              <a:ext uri="{FF2B5EF4-FFF2-40B4-BE49-F238E27FC236}">
                <a16:creationId xmlns:a16="http://schemas.microsoft.com/office/drawing/2014/main" id="{77EBD1E5-DFCD-3369-7958-9B813D559462}"/>
              </a:ext>
            </a:extLst>
          </p:cNvPr>
          <p:cNvSpPr txBox="1"/>
          <p:nvPr/>
        </p:nvSpPr>
        <p:spPr>
          <a:xfrm>
            <a:off x="874395" y="4261770"/>
            <a:ext cx="1624965" cy="166199"/>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200" b="0" i="0" u="none" strike="noStrike" kern="1200" cap="none" spc="0" normalizeH="0">
                <a:ln>
                  <a:noFill/>
                </a:ln>
                <a:solidFill>
                  <a:schemeClr val="bg1"/>
                </a:solidFill>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About EADRCC</a:t>
            </a:r>
            <a:r>
              <a:rPr lang="en-gb" sz="1200" b="0" i="0" u="none" strike="noStrike" kern="1200" cap="none" spc="0" normalizeH="0">
                <a:ln>
                  <a:noFill/>
                </a:ln>
                <a:solidFill>
                  <a:schemeClr val="bg1"/>
                </a:solidFill>
                <a:effectLst/>
                <a:uLnTx/>
                <a:uFillTx/>
                <a:latin typeface="Arial"/>
                <a:ea typeface="Arial"/>
                <a:cs typeface="Arial"/>
                <a:sym typeface="Arial"/>
              </a:rPr>
              <a:t> </a:t>
            </a:r>
          </a:p>
        </p:txBody>
      </p:sp>
      <p:pic>
        <p:nvPicPr>
          <p:cNvPr id="118" name="Picture 117" descr="A blue star in a circle&#10;&#10;Description automatically generated">
            <a:extLst>
              <a:ext uri="{FF2B5EF4-FFF2-40B4-BE49-F238E27FC236}">
                <a16:creationId xmlns:a16="http://schemas.microsoft.com/office/drawing/2014/main" id="{3E33C6B5-9761-E9B9-7F53-55FE635FCE8F}"/>
              </a:ext>
            </a:extLst>
          </p:cNvPr>
          <p:cNvPicPr>
            <a:picLocks noChangeAspect="1"/>
          </p:cNvPicPr>
          <p:nvPr/>
        </p:nvPicPr>
        <p:blipFill>
          <a:blip r:embed="rId8"/>
          <a:stretch>
            <a:fillRect/>
          </a:stretch>
        </p:blipFill>
        <p:spPr>
          <a:xfrm>
            <a:off x="514032" y="88140"/>
            <a:ext cx="1726248" cy="1642998"/>
          </a:xfrm>
          <a:prstGeom prst="rect">
            <a:avLst/>
          </a:prstGeom>
        </p:spPr>
      </p:pic>
      <p:pic>
        <p:nvPicPr>
          <p:cNvPr id="23" name="Picture 2" descr="a statue of a man holding a flag in front of a building">
            <a:extLst>
              <a:ext uri="{FF2B5EF4-FFF2-40B4-BE49-F238E27FC236}">
                <a16:creationId xmlns:a16="http://schemas.microsoft.com/office/drawing/2014/main" id="{175AC3A6-49A1-CBE9-8D5F-CA02780249D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1" y="4889675"/>
            <a:ext cx="2754313" cy="197126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4F3AA95-2B1C-D940-3D9A-E5559F1F37D6}"/>
              </a:ext>
            </a:extLst>
          </p:cNvPr>
          <p:cNvGrpSpPr/>
          <p:nvPr/>
        </p:nvGrpSpPr>
        <p:grpSpPr>
          <a:xfrm>
            <a:off x="7749013" y="126781"/>
            <a:ext cx="4000075" cy="217488"/>
            <a:chOff x="7749013" y="126781"/>
            <a:chExt cx="4000075" cy="217488"/>
          </a:xfrm>
        </p:grpSpPr>
        <p:sp>
          <p:nvSpPr>
            <p:cNvPr id="16" name="Rectangle 15">
              <a:extLst>
                <a:ext uri="{FF2B5EF4-FFF2-40B4-BE49-F238E27FC236}">
                  <a16:creationId xmlns:a16="http://schemas.microsoft.com/office/drawing/2014/main" id="{D535E355-8229-C01A-1A58-603724BBF15C}"/>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17" name="Rectangle 16">
              <a:extLst>
                <a:ext uri="{FF2B5EF4-FFF2-40B4-BE49-F238E27FC236}">
                  <a16:creationId xmlns:a16="http://schemas.microsoft.com/office/drawing/2014/main" id="{1F493135-829C-8CF1-50E1-A41A4E392EB5}"/>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18" name="Rectangle 17">
              <a:extLst>
                <a:ext uri="{FF2B5EF4-FFF2-40B4-BE49-F238E27FC236}">
                  <a16:creationId xmlns:a16="http://schemas.microsoft.com/office/drawing/2014/main" id="{85801522-644E-3CFB-94D1-DF1BEF2D75F4}"/>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8A5CAD18-666B-5C6A-2C22-204CC66AE89A}"/>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20" name="Rectangle 19">
              <a:extLst>
                <a:ext uri="{FF2B5EF4-FFF2-40B4-BE49-F238E27FC236}">
                  <a16:creationId xmlns:a16="http://schemas.microsoft.com/office/drawing/2014/main" id="{2C6E96E8-7A0A-2145-2446-166F5550C2F6}"/>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
        <p:nvSpPr>
          <p:cNvPr id="4" name="Title 1">
            <a:extLst>
              <a:ext uri="{FF2B5EF4-FFF2-40B4-BE49-F238E27FC236}">
                <a16:creationId xmlns:a16="http://schemas.microsoft.com/office/drawing/2014/main" id="{1F8A4AF9-6911-5537-7B1F-9E1A6C321FE8}"/>
              </a:ext>
            </a:extLst>
          </p:cNvPr>
          <p:cNvSpPr txBox="1">
            <a:spLocks/>
          </p:cNvSpPr>
          <p:nvPr/>
        </p:nvSpPr>
        <p:spPr>
          <a:xfrm>
            <a:off x="3102014" y="432001"/>
            <a:ext cx="8647074" cy="1387274"/>
          </a:xfrm>
          <a:prstGeom prst="rect">
            <a:avLst/>
          </a:prstGeom>
        </p:spPr>
        <p:txBody>
          <a:bodyPr vert="horz" lIns="0" tIns="0" rIns="0" bIns="0" rtlCol="0" anchor="t" anchorCtr="0">
            <a:normAutofit/>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r>
              <a:rPr lang="en-gb" noProof="0" dirty="0"/>
              <a:t>Euro-Atlantic Disaster Response Coordination Centre </a:t>
            </a:r>
            <a:r>
              <a:rPr lang="lv-LV" noProof="0" dirty="0"/>
              <a:t>(</a:t>
            </a:r>
            <a:r>
              <a:rPr lang="en-gb" noProof="0" dirty="0"/>
              <a:t>EADRCC</a:t>
            </a:r>
            <a:r>
              <a:rPr lang="lv-LV" noProof="0" dirty="0"/>
              <a:t>)</a:t>
            </a:r>
            <a:br>
              <a:rPr lang="lv-LV" noProof="0" dirty="0"/>
            </a:br>
            <a:endParaRPr lang="lv-LV" dirty="0"/>
          </a:p>
        </p:txBody>
      </p:sp>
    </p:spTree>
    <p:extLst>
      <p:ext uri="{BB962C8B-B14F-4D97-AF65-F5344CB8AC3E}">
        <p14:creationId xmlns:p14="http://schemas.microsoft.com/office/powerpoint/2010/main" val="511639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Autofit/>
          </a:bodyPr>
          <a:lstStyle/>
          <a:p>
            <a:pPr rtl="0"/>
            <a:r>
              <a:rPr lang="en-gb" noProof="0" dirty="0"/>
              <a:t>NATO 2022 Strategic </a:t>
            </a:r>
            <a:r>
              <a:rPr lang="lv-LV" noProof="0" dirty="0"/>
              <a:t>C</a:t>
            </a:r>
            <a:r>
              <a:rPr lang="en-gb" noProof="0" dirty="0" err="1"/>
              <a:t>oncept</a:t>
            </a:r>
            <a:endParaRPr lang="lv-LV" noProof="0" dirty="0"/>
          </a:p>
        </p:txBody>
      </p:sp>
      <p:sp>
        <p:nvSpPr>
          <p:cNvPr id="5" name="Rectangle 4">
            <a:extLst>
              <a:ext uri="{FF2B5EF4-FFF2-40B4-BE49-F238E27FC236}">
                <a16:creationId xmlns:a16="http://schemas.microsoft.com/office/drawing/2014/main" id="{085D1451-56EF-840D-F655-2523C02FE137}"/>
              </a:ext>
            </a:extLst>
          </p:cNvPr>
          <p:cNvSpPr/>
          <p:nvPr/>
        </p:nvSpPr>
        <p:spPr>
          <a:xfrm>
            <a:off x="0" y="1809614"/>
            <a:ext cx="2754313" cy="307712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6" name="Rectangle 5">
            <a:extLst>
              <a:ext uri="{FF2B5EF4-FFF2-40B4-BE49-F238E27FC236}">
                <a16:creationId xmlns:a16="http://schemas.microsoft.com/office/drawing/2014/main" id="{06DD5482-52B6-4E06-B4A2-226F19FB37A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12" name="Rectangle 11">
            <a:extLst>
              <a:ext uri="{FF2B5EF4-FFF2-40B4-BE49-F238E27FC236}">
                <a16:creationId xmlns:a16="http://schemas.microsoft.com/office/drawing/2014/main" id="{C8037A76-2691-E748-3D73-14CCDF8408FF}"/>
              </a:ext>
            </a:extLst>
          </p:cNvPr>
          <p:cNvSpPr/>
          <p:nvPr/>
        </p:nvSpPr>
        <p:spPr>
          <a:xfrm>
            <a:off x="0" y="4052770"/>
            <a:ext cx="2499360" cy="5842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0" name="Google Shape;2685;p25">
            <a:extLst>
              <a:ext uri="{FF2B5EF4-FFF2-40B4-BE49-F238E27FC236}">
                <a16:creationId xmlns:a16="http://schemas.microsoft.com/office/drawing/2014/main" id="{E240EE79-9414-42B6-4BE3-4BCA7459A914}"/>
              </a:ext>
            </a:extLst>
          </p:cNvPr>
          <p:cNvSpPr txBox="1"/>
          <p:nvPr/>
        </p:nvSpPr>
        <p:spPr>
          <a:xfrm>
            <a:off x="431174" y="2117451"/>
            <a:ext cx="1918488" cy="1629516"/>
          </a:xfrm>
          <a:prstGeom prst="rect">
            <a:avLst/>
          </a:prstGeom>
          <a:noFill/>
          <a:ln>
            <a:noFill/>
          </a:ln>
        </p:spPr>
        <p:txBody>
          <a:bodyPr spcFirstLastPara="1" wrap="square" lIns="36000" tIns="36000" rIns="36000" bIns="36000" rtlCol="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400" b="1" dirty="0">
                <a:solidFill>
                  <a:srgbClr val="FFFFFF"/>
                </a:solidFill>
                <a:latin typeface="Arial"/>
                <a:ea typeface="Arial"/>
                <a:cs typeface="Arial"/>
                <a:sym typeface="Arial"/>
              </a:rPr>
              <a:t>Institution: </a:t>
            </a:r>
            <a:r>
              <a:rPr lang="en-gb" sz="1400" dirty="0">
                <a:solidFill>
                  <a:srgbClr val="FFFFFF"/>
                </a:solidFill>
                <a:latin typeface="Arial"/>
                <a:ea typeface="Arial"/>
                <a:cs typeface="Arial"/>
                <a:sym typeface="Arial"/>
              </a:rPr>
              <a:t>NATO</a:t>
            </a: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endParaRPr lang="lv-LV" sz="1400" b="1" dirty="0">
              <a:solidFill>
                <a:srgbClr val="FFFFFF"/>
              </a:solidFill>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400" b="1" dirty="0">
                <a:solidFill>
                  <a:srgbClr val="FFFFFF"/>
                </a:solidFill>
                <a:latin typeface="Arial"/>
                <a:ea typeface="Arial"/>
                <a:cs typeface="Arial"/>
                <a:sym typeface="Arial"/>
              </a:rPr>
              <a:t>Adoption</a:t>
            </a:r>
            <a:r>
              <a:rPr lang="en-gb" sz="1400" b="1" i="0" u="none" strike="noStrike" kern="1200" cap="none" spc="0" normalizeH="0" dirty="0">
                <a:ln>
                  <a:noFill/>
                </a:ln>
                <a:solidFill>
                  <a:srgbClr val="FFFFFF"/>
                </a:solidFill>
                <a:effectLst/>
                <a:uLnTx/>
                <a:uFillTx/>
                <a:latin typeface="Arial"/>
                <a:ea typeface="Arial"/>
                <a:cs typeface="Arial"/>
                <a:sym typeface="Arial"/>
              </a:rPr>
              <a:t>: </a:t>
            </a:r>
            <a:r>
              <a:rPr lang="en-gb" sz="1400" i="0" u="none" strike="noStrike" kern="1200" cap="none" spc="0" normalizeH="0" dirty="0">
                <a:ln>
                  <a:noFill/>
                </a:ln>
                <a:solidFill>
                  <a:srgbClr val="FFFFFF"/>
                </a:solidFill>
                <a:effectLst/>
                <a:uLnTx/>
                <a:uFillTx/>
                <a:latin typeface="Arial"/>
                <a:ea typeface="Arial"/>
                <a:cs typeface="Arial"/>
                <a:sym typeface="Arial"/>
              </a:rPr>
              <a:t>2002 </a:t>
            </a:r>
          </a:p>
        </p:txBody>
      </p:sp>
      <p:sp>
        <p:nvSpPr>
          <p:cNvPr id="21" name="Freeform 50">
            <a:extLst>
              <a:ext uri="{FF2B5EF4-FFF2-40B4-BE49-F238E27FC236}">
                <a16:creationId xmlns:a16="http://schemas.microsoft.com/office/drawing/2014/main" id="{D32DCF57-56C2-3E6D-803C-BFAEDDCD23D6}"/>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22" name="Google Shape;2685;p25">
            <a:extLst>
              <a:ext uri="{FF2B5EF4-FFF2-40B4-BE49-F238E27FC236}">
                <a16:creationId xmlns:a16="http://schemas.microsoft.com/office/drawing/2014/main" id="{4A6CFEC2-729B-1654-4802-41847A133C80}"/>
              </a:ext>
            </a:extLst>
          </p:cNvPr>
          <p:cNvSpPr txBox="1"/>
          <p:nvPr/>
        </p:nvSpPr>
        <p:spPr>
          <a:xfrm>
            <a:off x="874395" y="4178670"/>
            <a:ext cx="1624965" cy="332399"/>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200" b="0" i="0" u="none" strike="noStrike" kern="1200" cap="none" spc="0" normalizeH="0" dirty="0">
                <a:ln>
                  <a:noFill/>
                </a:ln>
                <a:solidFill>
                  <a:schemeClr val="bg1"/>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NATO 2022 Strategic Concept </a:t>
            </a:r>
            <a:r>
              <a:rPr lang="en-gb" sz="1200" b="0" i="0" u="none" strike="noStrike" kern="1200" cap="none" spc="0" normalizeH="0" dirty="0">
                <a:ln>
                  <a:noFill/>
                </a:ln>
                <a:solidFill>
                  <a:schemeClr val="bg1"/>
                </a:solidFill>
                <a:effectLst/>
                <a:uLnTx/>
                <a:uFillTx/>
                <a:latin typeface="Arial"/>
                <a:ea typeface="Arial"/>
                <a:cs typeface="Arial"/>
                <a:sym typeface="Arial"/>
              </a:rPr>
              <a:t> </a:t>
            </a:r>
          </a:p>
        </p:txBody>
      </p:sp>
      <p:pic>
        <p:nvPicPr>
          <p:cNvPr id="30" name="Picture 29" descr="A blue star in a circle&#10;&#10;Description automatically generated">
            <a:extLst>
              <a:ext uri="{FF2B5EF4-FFF2-40B4-BE49-F238E27FC236}">
                <a16:creationId xmlns:a16="http://schemas.microsoft.com/office/drawing/2014/main" id="{80412F4D-ADA7-747B-715C-4BF88231159F}"/>
              </a:ext>
            </a:extLst>
          </p:cNvPr>
          <p:cNvPicPr>
            <a:picLocks noChangeAspect="1"/>
          </p:cNvPicPr>
          <p:nvPr/>
        </p:nvPicPr>
        <p:blipFill>
          <a:blip r:embed="rId4"/>
          <a:stretch>
            <a:fillRect/>
          </a:stretch>
        </p:blipFill>
        <p:spPr>
          <a:xfrm>
            <a:off x="514032" y="88140"/>
            <a:ext cx="1726248" cy="1642998"/>
          </a:xfrm>
          <a:prstGeom prst="rect">
            <a:avLst/>
          </a:prstGeom>
        </p:spPr>
      </p:pic>
      <p:sp>
        <p:nvSpPr>
          <p:cNvPr id="31" name="TextBox 30">
            <a:extLst>
              <a:ext uri="{FF2B5EF4-FFF2-40B4-BE49-F238E27FC236}">
                <a16:creationId xmlns:a16="http://schemas.microsoft.com/office/drawing/2014/main" id="{6CEFBC3F-C85D-9183-A66E-2A0654E12E79}"/>
              </a:ext>
            </a:extLst>
          </p:cNvPr>
          <p:cNvSpPr txBox="1"/>
          <p:nvPr/>
        </p:nvSpPr>
        <p:spPr>
          <a:xfrm>
            <a:off x="3102014" y="2251275"/>
            <a:ext cx="2814599" cy="3920925"/>
          </a:xfrm>
          <a:prstGeom prst="rect">
            <a:avLst/>
          </a:prstGeom>
          <a:solidFill>
            <a:schemeClr val="bg1">
              <a:lumMod val="95000"/>
            </a:schemeClr>
          </a:solidFill>
        </p:spPr>
        <p:txBody>
          <a:bodyPr wrap="square" lIns="360000" tIns="72000" rIns="72000" bIns="72000" rtlCol="0">
            <a:noAutofit/>
          </a:bodyPr>
          <a:lstStyle/>
          <a:p>
            <a:pPr marL="0" indent="0" rtl="0">
              <a:buNone/>
              <a:defRPr/>
            </a:pPr>
            <a:r>
              <a:rPr lang="en-gb" sz="1400" dirty="0"/>
              <a:t>The Strategic Concept </a:t>
            </a:r>
            <a:r>
              <a:rPr lang="en-US" sz="1400" dirty="0"/>
              <a:t>describes the </a:t>
            </a:r>
            <a:r>
              <a:rPr lang="en-US" sz="1400" dirty="0" err="1"/>
              <a:t>securit</a:t>
            </a:r>
            <a:r>
              <a:rPr lang="lv-LV" sz="1400" dirty="0"/>
              <a:t>y </a:t>
            </a:r>
            <a:r>
              <a:rPr lang="en-US" sz="1400" dirty="0"/>
              <a:t>environment facing the Alliance, reaffirms its values, and spells out NATO’s key purpose of ensuring collective </a:t>
            </a:r>
            <a:r>
              <a:rPr lang="en-US" sz="1400" dirty="0" err="1"/>
              <a:t>defence</a:t>
            </a:r>
            <a:r>
              <a:rPr lang="en-US" sz="1400" dirty="0"/>
              <a:t> for its Allies</a:t>
            </a:r>
            <a:r>
              <a:rPr lang="lv-LV" sz="1400" dirty="0"/>
              <a:t>, </a:t>
            </a:r>
            <a:r>
              <a:rPr lang="en-US" sz="1400" dirty="0"/>
              <a:t>setting out NATO’s priorities, core tasks and approaches for the next decade</a:t>
            </a:r>
            <a:r>
              <a:rPr lang="lv-LV" sz="1400" dirty="0"/>
              <a:t>.</a:t>
            </a:r>
            <a:endParaRPr lang="en-gb" sz="1400" dirty="0"/>
          </a:p>
        </p:txBody>
      </p:sp>
      <p:sp>
        <p:nvSpPr>
          <p:cNvPr id="32" name="Google Shape;118;p22">
            <a:extLst>
              <a:ext uri="{FF2B5EF4-FFF2-40B4-BE49-F238E27FC236}">
                <a16:creationId xmlns:a16="http://schemas.microsoft.com/office/drawing/2014/main" id="{E260EC5F-C5C5-C323-5C4C-B393AB5954EE}"/>
              </a:ext>
            </a:extLst>
          </p:cNvPr>
          <p:cNvSpPr txBox="1"/>
          <p:nvPr/>
        </p:nvSpPr>
        <p:spPr>
          <a:xfrm>
            <a:off x="3102014" y="1819275"/>
            <a:ext cx="2814599" cy="432000"/>
          </a:xfrm>
          <a:prstGeom prst="rect">
            <a:avLst/>
          </a:prstGeom>
          <a:solidFill>
            <a:schemeClr val="accent6"/>
          </a:solidFill>
          <a:ln>
            <a:noFill/>
          </a:ln>
        </p:spPr>
        <p:txBody>
          <a:bodyPr spcFirstLastPara="1" wrap="square" lIns="72000" tIns="72000" rIns="72000" bIns="72000" rtlCol="0" anchor="ctr" anchorCtr="0">
            <a:noAutofit/>
          </a:bodyPr>
          <a:lstStyle/>
          <a:p>
            <a:pPr rtl="0"/>
            <a:r>
              <a:rPr lang="en-gb" sz="1400" b="1"/>
              <a:t>Goal</a:t>
            </a:r>
          </a:p>
        </p:txBody>
      </p:sp>
      <p:sp>
        <p:nvSpPr>
          <p:cNvPr id="33" name="Google Shape;118;p22">
            <a:extLst>
              <a:ext uri="{FF2B5EF4-FFF2-40B4-BE49-F238E27FC236}">
                <a16:creationId xmlns:a16="http://schemas.microsoft.com/office/drawing/2014/main" id="{04ABFFED-2F5C-41C5-30A4-0628476CB82D}"/>
              </a:ext>
            </a:extLst>
          </p:cNvPr>
          <p:cNvSpPr txBox="1"/>
          <p:nvPr/>
        </p:nvSpPr>
        <p:spPr>
          <a:xfrm>
            <a:off x="5484613" y="1819275"/>
            <a:ext cx="43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34" name="Google Shape;118;p22">
            <a:extLst>
              <a:ext uri="{FF2B5EF4-FFF2-40B4-BE49-F238E27FC236}">
                <a16:creationId xmlns:a16="http://schemas.microsoft.com/office/drawing/2014/main" id="{C420D3D6-B92C-75D4-4F59-665F6BA2721B}"/>
              </a:ext>
            </a:extLst>
          </p:cNvPr>
          <p:cNvSpPr txBox="1"/>
          <p:nvPr/>
        </p:nvSpPr>
        <p:spPr>
          <a:xfrm>
            <a:off x="5412612" y="1819275"/>
            <a:ext cx="7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35" name="Google Shape;118;p22">
            <a:extLst>
              <a:ext uri="{FF2B5EF4-FFF2-40B4-BE49-F238E27FC236}">
                <a16:creationId xmlns:a16="http://schemas.microsoft.com/office/drawing/2014/main" id="{1213552B-AA61-4477-80C6-286F4D6E1090}"/>
              </a:ext>
            </a:extLst>
          </p:cNvPr>
          <p:cNvSpPr txBox="1"/>
          <p:nvPr/>
        </p:nvSpPr>
        <p:spPr>
          <a:xfrm>
            <a:off x="6275388" y="1819275"/>
            <a:ext cx="5473699" cy="432000"/>
          </a:xfrm>
          <a:prstGeom prst="rect">
            <a:avLst/>
          </a:prstGeom>
          <a:solidFill>
            <a:schemeClr val="accent6"/>
          </a:solidFill>
          <a:ln>
            <a:noFill/>
          </a:ln>
        </p:spPr>
        <p:txBody>
          <a:bodyPr spcFirstLastPara="1" wrap="square" lIns="72000" tIns="72000" rIns="72000" bIns="72000" rtlCol="0" anchor="ctr" anchorCtr="0">
            <a:noAutofit/>
          </a:bodyPr>
          <a:lstStyle/>
          <a:p>
            <a:pPr rtl="0"/>
            <a:r>
              <a:rPr lang="en-gb" sz="1400" b="1"/>
              <a:t>Contents</a:t>
            </a:r>
          </a:p>
        </p:txBody>
      </p:sp>
      <p:sp>
        <p:nvSpPr>
          <p:cNvPr id="36" name="TextBox 35">
            <a:extLst>
              <a:ext uri="{FF2B5EF4-FFF2-40B4-BE49-F238E27FC236}">
                <a16:creationId xmlns:a16="http://schemas.microsoft.com/office/drawing/2014/main" id="{DB6F6876-0E48-2D23-E50E-9E24A909A441}"/>
              </a:ext>
            </a:extLst>
          </p:cNvPr>
          <p:cNvSpPr txBox="1"/>
          <p:nvPr/>
        </p:nvSpPr>
        <p:spPr>
          <a:xfrm>
            <a:off x="6275388" y="2251275"/>
            <a:ext cx="5473699" cy="3920925"/>
          </a:xfrm>
          <a:prstGeom prst="rect">
            <a:avLst/>
          </a:prstGeom>
          <a:solidFill>
            <a:schemeClr val="bg1">
              <a:lumMod val="95000"/>
            </a:schemeClr>
          </a:solidFill>
        </p:spPr>
        <p:txBody>
          <a:bodyPr wrap="square" lIns="72000" tIns="72000" rIns="72000" bIns="72000" rtlCol="0">
            <a:noAutofit/>
          </a:bodyPr>
          <a:lstStyle/>
          <a:p>
            <a:pPr rtl="0">
              <a:spcAft>
                <a:spcPts val="300"/>
              </a:spcAft>
            </a:pPr>
            <a:endParaRPr lang="lv-LV" sz="1400">
              <a:cs typeface="Arial"/>
            </a:endParaRPr>
          </a:p>
        </p:txBody>
      </p:sp>
      <p:sp>
        <p:nvSpPr>
          <p:cNvPr id="37" name="Google Shape;118;p22">
            <a:extLst>
              <a:ext uri="{FF2B5EF4-FFF2-40B4-BE49-F238E27FC236}">
                <a16:creationId xmlns:a16="http://schemas.microsoft.com/office/drawing/2014/main" id="{63863016-7723-FF98-20EB-832E424EFB1F}"/>
              </a:ext>
            </a:extLst>
          </p:cNvPr>
          <p:cNvSpPr txBox="1"/>
          <p:nvPr/>
        </p:nvSpPr>
        <p:spPr>
          <a:xfrm>
            <a:off x="11317087" y="1819275"/>
            <a:ext cx="43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39" name="Google Shape;118;p22">
            <a:extLst>
              <a:ext uri="{FF2B5EF4-FFF2-40B4-BE49-F238E27FC236}">
                <a16:creationId xmlns:a16="http://schemas.microsoft.com/office/drawing/2014/main" id="{3B0D9816-6AE5-246F-515E-67BED4927E63}"/>
              </a:ext>
            </a:extLst>
          </p:cNvPr>
          <p:cNvSpPr txBox="1"/>
          <p:nvPr/>
        </p:nvSpPr>
        <p:spPr>
          <a:xfrm>
            <a:off x="11245086" y="1819275"/>
            <a:ext cx="7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41" name="Rectangle 40">
            <a:extLst>
              <a:ext uri="{FF2B5EF4-FFF2-40B4-BE49-F238E27FC236}">
                <a16:creationId xmlns:a16="http://schemas.microsoft.com/office/drawing/2014/main" id="{BC1C3CB5-A59C-F84C-0087-D17B9CF47429}"/>
              </a:ext>
            </a:extLst>
          </p:cNvPr>
          <p:cNvSpPr/>
          <p:nvPr/>
        </p:nvSpPr>
        <p:spPr>
          <a:xfrm>
            <a:off x="6423949" y="3551484"/>
            <a:ext cx="586452" cy="70075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2400" b="1"/>
          </a:p>
        </p:txBody>
      </p:sp>
      <p:sp>
        <p:nvSpPr>
          <p:cNvPr id="42" name="Rectangle 41">
            <a:extLst>
              <a:ext uri="{FF2B5EF4-FFF2-40B4-BE49-F238E27FC236}">
                <a16:creationId xmlns:a16="http://schemas.microsoft.com/office/drawing/2014/main" id="{B1D01534-68D3-77E0-8113-6CE56B22F6DE}"/>
              </a:ext>
            </a:extLst>
          </p:cNvPr>
          <p:cNvSpPr/>
          <p:nvPr/>
        </p:nvSpPr>
        <p:spPr>
          <a:xfrm>
            <a:off x="6423949" y="4424595"/>
            <a:ext cx="586452" cy="70075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2400" b="1"/>
          </a:p>
        </p:txBody>
      </p:sp>
      <p:sp>
        <p:nvSpPr>
          <p:cNvPr id="43" name="Rectangle 42">
            <a:extLst>
              <a:ext uri="{FF2B5EF4-FFF2-40B4-BE49-F238E27FC236}">
                <a16:creationId xmlns:a16="http://schemas.microsoft.com/office/drawing/2014/main" id="{A392CAB6-0A25-0659-29E9-F296AF165928}"/>
              </a:ext>
            </a:extLst>
          </p:cNvPr>
          <p:cNvSpPr/>
          <p:nvPr/>
        </p:nvSpPr>
        <p:spPr>
          <a:xfrm>
            <a:off x="6423949" y="5297706"/>
            <a:ext cx="586452" cy="70075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2400" b="1"/>
          </a:p>
        </p:txBody>
      </p:sp>
      <p:sp>
        <p:nvSpPr>
          <p:cNvPr id="44" name="TextBox 43">
            <a:extLst>
              <a:ext uri="{FF2B5EF4-FFF2-40B4-BE49-F238E27FC236}">
                <a16:creationId xmlns:a16="http://schemas.microsoft.com/office/drawing/2014/main" id="{068FF560-F66F-9503-EF23-18401F3F22ED}"/>
              </a:ext>
            </a:extLst>
          </p:cNvPr>
          <p:cNvSpPr txBox="1"/>
          <p:nvPr/>
        </p:nvSpPr>
        <p:spPr>
          <a:xfrm>
            <a:off x="6275387" y="2251275"/>
            <a:ext cx="5473701" cy="1007181"/>
          </a:xfrm>
          <a:prstGeom prst="rect">
            <a:avLst/>
          </a:prstGeom>
          <a:noFill/>
        </p:spPr>
        <p:txBody>
          <a:bodyPr wrap="square" lIns="360000" tIns="72000" rIns="72000" bIns="72000" rtlCol="0">
            <a:spAutoFit/>
          </a:bodyPr>
          <a:lstStyle/>
          <a:p>
            <a:pPr rtl="0">
              <a:defRPr/>
            </a:pPr>
            <a:r>
              <a:rPr lang="en-gb" sz="1400" b="0" dirty="0">
                <a:solidFill>
                  <a:schemeClr val="tx1"/>
                </a:solidFill>
                <a:cs typeface="Arial"/>
              </a:rPr>
              <a:t>The 2022 Strategic Concept reaffirms that NATO's primary objective is to provide for the common defence of its members, based on a 360-degree approach (the ability to counter threats coming from different directions), and sets out three </a:t>
            </a:r>
            <a:r>
              <a:rPr lang="lv-LV" sz="1400" b="0" dirty="0" err="1">
                <a:solidFill>
                  <a:schemeClr val="tx1"/>
                </a:solidFill>
                <a:cs typeface="Arial"/>
              </a:rPr>
              <a:t>core</a:t>
            </a:r>
            <a:r>
              <a:rPr lang="en-gb" sz="1400" b="0" dirty="0">
                <a:solidFill>
                  <a:schemeClr val="tx1"/>
                </a:solidFill>
                <a:cs typeface="Arial"/>
              </a:rPr>
              <a:t> tasks:</a:t>
            </a:r>
          </a:p>
        </p:txBody>
      </p:sp>
      <p:sp>
        <p:nvSpPr>
          <p:cNvPr id="51" name="Google Shape;811;p80">
            <a:extLst>
              <a:ext uri="{FF2B5EF4-FFF2-40B4-BE49-F238E27FC236}">
                <a16:creationId xmlns:a16="http://schemas.microsoft.com/office/drawing/2014/main" id="{FB36F0DE-542C-DB06-5837-A0AB2F63286C}"/>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tx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52" name="Google Shape;1426;p90">
            <a:extLst>
              <a:ext uri="{FF2B5EF4-FFF2-40B4-BE49-F238E27FC236}">
                <a16:creationId xmlns:a16="http://schemas.microsoft.com/office/drawing/2014/main" id="{3DF94FDA-2970-A0AB-6B32-C0621DA8E5B4}"/>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tx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59" name="TextBox 58">
            <a:extLst>
              <a:ext uri="{FF2B5EF4-FFF2-40B4-BE49-F238E27FC236}">
                <a16:creationId xmlns:a16="http://schemas.microsoft.com/office/drawing/2014/main" id="{D3448519-3131-F997-2A4F-D4CAFBC415B9}"/>
              </a:ext>
            </a:extLst>
          </p:cNvPr>
          <p:cNvSpPr txBox="1"/>
          <p:nvPr/>
        </p:nvSpPr>
        <p:spPr>
          <a:xfrm>
            <a:off x="7158962" y="3747971"/>
            <a:ext cx="4584303" cy="307777"/>
          </a:xfrm>
          <a:prstGeom prst="rect">
            <a:avLst/>
          </a:prstGeom>
          <a:noFill/>
        </p:spPr>
        <p:txBody>
          <a:bodyPr wrap="square" rtlCol="0">
            <a:spAutoFit/>
          </a:bodyPr>
          <a:lstStyle/>
          <a:p>
            <a:pPr rtl="0">
              <a:defRPr/>
            </a:pPr>
            <a:r>
              <a:rPr lang="en-gb" sz="1400" b="0" dirty="0">
                <a:solidFill>
                  <a:schemeClr val="tx1"/>
                </a:solidFill>
                <a:cs typeface="Arial"/>
              </a:rPr>
              <a:t>Deterrence and </a:t>
            </a:r>
            <a:r>
              <a:rPr lang="lv-LV" sz="1400" b="0" dirty="0" err="1">
                <a:solidFill>
                  <a:schemeClr val="tx1"/>
                </a:solidFill>
                <a:cs typeface="Arial"/>
              </a:rPr>
              <a:t>defence</a:t>
            </a:r>
            <a:endParaRPr lang="en-gb" sz="1400" b="0" dirty="0">
              <a:solidFill>
                <a:schemeClr val="tx1"/>
              </a:solidFill>
              <a:cs typeface="Arial"/>
            </a:endParaRPr>
          </a:p>
        </p:txBody>
      </p:sp>
      <p:sp>
        <p:nvSpPr>
          <p:cNvPr id="60" name="TextBox 59">
            <a:extLst>
              <a:ext uri="{FF2B5EF4-FFF2-40B4-BE49-F238E27FC236}">
                <a16:creationId xmlns:a16="http://schemas.microsoft.com/office/drawing/2014/main" id="{8641A594-978A-C54E-57F7-9522B714A3C2}"/>
              </a:ext>
            </a:extLst>
          </p:cNvPr>
          <p:cNvSpPr txBox="1"/>
          <p:nvPr/>
        </p:nvSpPr>
        <p:spPr>
          <a:xfrm>
            <a:off x="7158962" y="4621082"/>
            <a:ext cx="4584303" cy="307777"/>
          </a:xfrm>
          <a:prstGeom prst="rect">
            <a:avLst/>
          </a:prstGeom>
          <a:noFill/>
        </p:spPr>
        <p:txBody>
          <a:bodyPr wrap="square" rtlCol="0">
            <a:spAutoFit/>
          </a:bodyPr>
          <a:lstStyle/>
          <a:p>
            <a:pPr rtl="0">
              <a:defRPr/>
            </a:pPr>
            <a:r>
              <a:rPr lang="en-gb" sz="1400" b="0">
                <a:solidFill>
                  <a:schemeClr val="tx1"/>
                </a:solidFill>
                <a:cs typeface="Arial"/>
              </a:rPr>
              <a:t> Crisis prevention and management</a:t>
            </a:r>
          </a:p>
        </p:txBody>
      </p:sp>
      <p:sp>
        <p:nvSpPr>
          <p:cNvPr id="61" name="TextBox 60">
            <a:extLst>
              <a:ext uri="{FF2B5EF4-FFF2-40B4-BE49-F238E27FC236}">
                <a16:creationId xmlns:a16="http://schemas.microsoft.com/office/drawing/2014/main" id="{933332AC-E454-772B-3A38-ED4EF2FC0E79}"/>
              </a:ext>
            </a:extLst>
          </p:cNvPr>
          <p:cNvSpPr txBox="1"/>
          <p:nvPr/>
        </p:nvSpPr>
        <p:spPr>
          <a:xfrm>
            <a:off x="7158962" y="5494193"/>
            <a:ext cx="4584303" cy="307777"/>
          </a:xfrm>
          <a:prstGeom prst="rect">
            <a:avLst/>
          </a:prstGeom>
          <a:noFill/>
        </p:spPr>
        <p:txBody>
          <a:bodyPr wrap="square" rtlCol="0">
            <a:spAutoFit/>
          </a:bodyPr>
          <a:lstStyle/>
          <a:p>
            <a:pPr rtl="0">
              <a:defRPr/>
            </a:pPr>
            <a:r>
              <a:rPr lang="lv-LV" sz="1400" dirty="0">
                <a:cs typeface="Arial"/>
              </a:rPr>
              <a:t>C</a:t>
            </a:r>
            <a:r>
              <a:rPr lang="en-GB" sz="1400" b="0" dirty="0" err="1">
                <a:solidFill>
                  <a:schemeClr val="tx1"/>
                </a:solidFill>
                <a:cs typeface="Arial"/>
              </a:rPr>
              <a:t>ooperative</a:t>
            </a:r>
            <a:r>
              <a:rPr lang="en-GB" sz="1400" b="0" dirty="0">
                <a:solidFill>
                  <a:schemeClr val="tx1"/>
                </a:solidFill>
                <a:cs typeface="Arial"/>
              </a:rPr>
              <a:t> security</a:t>
            </a:r>
            <a:endParaRPr lang="en-gb" sz="1400" b="0" dirty="0">
              <a:solidFill>
                <a:schemeClr val="tx1"/>
              </a:solidFill>
              <a:cs typeface="Arial"/>
            </a:endParaRPr>
          </a:p>
        </p:txBody>
      </p:sp>
      <p:cxnSp>
        <p:nvCxnSpPr>
          <p:cNvPr id="63" name="Straight Connector 62">
            <a:extLst>
              <a:ext uri="{FF2B5EF4-FFF2-40B4-BE49-F238E27FC236}">
                <a16:creationId xmlns:a16="http://schemas.microsoft.com/office/drawing/2014/main" id="{F2F11AE9-9476-ACC6-099D-22D13F044265}"/>
              </a:ext>
            </a:extLst>
          </p:cNvPr>
          <p:cNvCxnSpPr/>
          <p:nvPr/>
        </p:nvCxnSpPr>
        <p:spPr>
          <a:xfrm>
            <a:off x="7153140" y="4338415"/>
            <a:ext cx="4377002" cy="0"/>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4" name="Straight Connector 63">
            <a:extLst>
              <a:ext uri="{FF2B5EF4-FFF2-40B4-BE49-F238E27FC236}">
                <a16:creationId xmlns:a16="http://schemas.microsoft.com/office/drawing/2014/main" id="{FEA30069-25F8-ED21-CD0B-DA2F27BE2235}"/>
              </a:ext>
            </a:extLst>
          </p:cNvPr>
          <p:cNvCxnSpPr/>
          <p:nvPr/>
        </p:nvCxnSpPr>
        <p:spPr>
          <a:xfrm>
            <a:off x="7153140" y="5211526"/>
            <a:ext cx="4377002" cy="0"/>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67" name="L-Shape 66">
            <a:extLst>
              <a:ext uri="{FF2B5EF4-FFF2-40B4-BE49-F238E27FC236}">
                <a16:creationId xmlns:a16="http://schemas.microsoft.com/office/drawing/2014/main" id="{DE8113CC-A029-1FC8-DEAD-6CB2D12886E1}"/>
              </a:ext>
            </a:extLst>
          </p:cNvPr>
          <p:cNvSpPr/>
          <p:nvPr/>
        </p:nvSpPr>
        <p:spPr>
          <a:xfrm rot="13500000">
            <a:off x="6486080" y="3737808"/>
            <a:ext cx="328102" cy="328102"/>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72" name="L-Shape 71">
            <a:extLst>
              <a:ext uri="{FF2B5EF4-FFF2-40B4-BE49-F238E27FC236}">
                <a16:creationId xmlns:a16="http://schemas.microsoft.com/office/drawing/2014/main" id="{EEE81D6F-3C22-7A5D-ABF0-68D012FE5056}"/>
              </a:ext>
            </a:extLst>
          </p:cNvPr>
          <p:cNvSpPr/>
          <p:nvPr/>
        </p:nvSpPr>
        <p:spPr>
          <a:xfrm rot="13500000">
            <a:off x="6486080" y="4610919"/>
            <a:ext cx="328102" cy="328102"/>
          </a:xfrm>
          <a:prstGeom prst="corner">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73" name="L-Shape 72">
            <a:extLst>
              <a:ext uri="{FF2B5EF4-FFF2-40B4-BE49-F238E27FC236}">
                <a16:creationId xmlns:a16="http://schemas.microsoft.com/office/drawing/2014/main" id="{7158AC48-2F6D-8DD4-E4E0-44CD966802F4}"/>
              </a:ext>
            </a:extLst>
          </p:cNvPr>
          <p:cNvSpPr/>
          <p:nvPr/>
        </p:nvSpPr>
        <p:spPr>
          <a:xfrm rot="13500000">
            <a:off x="6486080" y="5484030"/>
            <a:ext cx="328102" cy="328102"/>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82" name="Slide Number Placeholder 4">
            <a:extLst>
              <a:ext uri="{FF2B5EF4-FFF2-40B4-BE49-F238E27FC236}">
                <a16:creationId xmlns:a16="http://schemas.microsoft.com/office/drawing/2014/main" id="{B9DEF0FF-CE15-C07E-2C5E-FFA254A91762}"/>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lv-LV" smtClean="0"/>
              <a:pPr/>
              <a:t>18</a:t>
            </a:fld>
            <a:endParaRPr lang="lv-LV"/>
          </a:p>
        </p:txBody>
      </p:sp>
      <p:sp>
        <p:nvSpPr>
          <p:cNvPr id="15" name="Rectangle 14">
            <a:extLst>
              <a:ext uri="{FF2B5EF4-FFF2-40B4-BE49-F238E27FC236}">
                <a16:creationId xmlns:a16="http://schemas.microsoft.com/office/drawing/2014/main" id="{DC0ADB45-8E07-B2EF-F9F9-CA88DF3398A0}"/>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16" name="Freeform 68">
            <a:extLst>
              <a:ext uri="{FF2B5EF4-FFF2-40B4-BE49-F238E27FC236}">
                <a16:creationId xmlns:a16="http://schemas.microsoft.com/office/drawing/2014/main" id="{AD58743D-42EC-9533-B8AD-B7B9855E227C}"/>
              </a:ext>
            </a:extLst>
          </p:cNvPr>
          <p:cNvSpPr>
            <a:spLocks noChangeAspect="1" noEditPoints="1"/>
          </p:cNvSpPr>
          <p:nvPr/>
        </p:nvSpPr>
        <p:spPr bwMode="auto">
          <a:xfrm>
            <a:off x="3139611"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17" name="Freeform 68">
            <a:extLst>
              <a:ext uri="{FF2B5EF4-FFF2-40B4-BE49-F238E27FC236}">
                <a16:creationId xmlns:a16="http://schemas.microsoft.com/office/drawing/2014/main" id="{DACE8C35-859A-50FE-0F2D-9F73D0D2D92A}"/>
              </a:ext>
            </a:extLst>
          </p:cNvPr>
          <p:cNvSpPr>
            <a:spLocks noChangeAspect="1" noEditPoints="1"/>
          </p:cNvSpPr>
          <p:nvPr/>
        </p:nvSpPr>
        <p:spPr bwMode="auto">
          <a:xfrm>
            <a:off x="6354337"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pic>
        <p:nvPicPr>
          <p:cNvPr id="27" name="Picture 2" descr="a statue of a man holding a flag in front of a building">
            <a:extLst>
              <a:ext uri="{FF2B5EF4-FFF2-40B4-BE49-F238E27FC236}">
                <a16:creationId xmlns:a16="http://schemas.microsoft.com/office/drawing/2014/main" id="{98AC3444-9750-E869-3854-1F890091E9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 y="4886500"/>
            <a:ext cx="2754313" cy="197126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3B1FD91-FD03-C897-80EA-8BD52052E6F7}"/>
              </a:ext>
            </a:extLst>
          </p:cNvPr>
          <p:cNvGrpSpPr/>
          <p:nvPr/>
        </p:nvGrpSpPr>
        <p:grpSpPr>
          <a:xfrm>
            <a:off x="7749013" y="126781"/>
            <a:ext cx="4000075" cy="217488"/>
            <a:chOff x="7749013" y="126781"/>
            <a:chExt cx="4000075" cy="217488"/>
          </a:xfrm>
        </p:grpSpPr>
        <p:sp>
          <p:nvSpPr>
            <p:cNvPr id="13" name="Rectangle 12">
              <a:extLst>
                <a:ext uri="{FF2B5EF4-FFF2-40B4-BE49-F238E27FC236}">
                  <a16:creationId xmlns:a16="http://schemas.microsoft.com/office/drawing/2014/main" id="{B4488248-DD07-4630-0C77-193435CAD62D}"/>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14" name="Rectangle 13">
              <a:extLst>
                <a:ext uri="{FF2B5EF4-FFF2-40B4-BE49-F238E27FC236}">
                  <a16:creationId xmlns:a16="http://schemas.microsoft.com/office/drawing/2014/main" id="{882E86D2-65E8-3848-E298-B92C3D75268C}"/>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18" name="Rectangle 17">
              <a:extLst>
                <a:ext uri="{FF2B5EF4-FFF2-40B4-BE49-F238E27FC236}">
                  <a16:creationId xmlns:a16="http://schemas.microsoft.com/office/drawing/2014/main" id="{4CB1A6E2-363A-8FA8-7054-DF1FAB279618}"/>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D4C0AF5D-4B37-A736-4A44-3D224CBBCC47}"/>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23" name="Rectangle 22">
              <a:extLst>
                <a:ext uri="{FF2B5EF4-FFF2-40B4-BE49-F238E27FC236}">
                  <a16:creationId xmlns:a16="http://schemas.microsoft.com/office/drawing/2014/main" id="{F0ADA130-5604-56ED-0208-0280BA521C1C}"/>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3016106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CDD6DA-8255-DA7D-B40E-4862C465DD83}"/>
              </a:ext>
            </a:extLst>
          </p:cNvPr>
          <p:cNvSpPr/>
          <p:nvPr/>
        </p:nvSpPr>
        <p:spPr>
          <a:xfrm>
            <a:off x="0" y="1809614"/>
            <a:ext cx="2754313" cy="307712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6" name="Rectangle 5">
            <a:extLst>
              <a:ext uri="{FF2B5EF4-FFF2-40B4-BE49-F238E27FC236}">
                <a16:creationId xmlns:a16="http://schemas.microsoft.com/office/drawing/2014/main" id="{AF36B606-8AA9-6659-07C1-81B6FD236E89}"/>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7" name="Rectangle 6">
            <a:extLst>
              <a:ext uri="{FF2B5EF4-FFF2-40B4-BE49-F238E27FC236}">
                <a16:creationId xmlns:a16="http://schemas.microsoft.com/office/drawing/2014/main" id="{A9E50A8F-F30C-0F86-74B8-00A1DDA074C7}"/>
              </a:ext>
            </a:extLst>
          </p:cNvPr>
          <p:cNvSpPr/>
          <p:nvPr/>
        </p:nvSpPr>
        <p:spPr>
          <a:xfrm>
            <a:off x="0" y="4052770"/>
            <a:ext cx="2499360" cy="5842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8" name="Google Shape;2685;p25">
            <a:extLst>
              <a:ext uri="{FF2B5EF4-FFF2-40B4-BE49-F238E27FC236}">
                <a16:creationId xmlns:a16="http://schemas.microsoft.com/office/drawing/2014/main" id="{1068ABD0-CF23-EEBD-B42C-BCB3B0BDD57A}"/>
              </a:ext>
            </a:extLst>
          </p:cNvPr>
          <p:cNvSpPr txBox="1"/>
          <p:nvPr/>
        </p:nvSpPr>
        <p:spPr>
          <a:xfrm>
            <a:off x="431174" y="2117451"/>
            <a:ext cx="1918488" cy="1629516"/>
          </a:xfrm>
          <a:prstGeom prst="rect">
            <a:avLst/>
          </a:prstGeom>
          <a:noFill/>
          <a:ln>
            <a:noFill/>
          </a:ln>
        </p:spPr>
        <p:txBody>
          <a:bodyPr spcFirstLastPara="1" wrap="square" lIns="36000" tIns="36000" rIns="36000" bIns="36000" rtlCol="0" anchor="t" anchorCtr="0">
            <a:noAutofit/>
          </a:bodyPr>
          <a:lstStyle/>
          <a:p>
            <a:pPr marR="0" lvl="0" algn="l" rtl="0">
              <a:lnSpc>
                <a:spcPct val="90000"/>
              </a:lnSpc>
              <a:spcBef>
                <a:spcPts val="0"/>
              </a:spcBef>
              <a:spcAft>
                <a:spcPts val="0"/>
              </a:spcAft>
              <a:buClr>
                <a:srgbClr val="FFFFFF"/>
              </a:buClr>
              <a:buSzPts val="960"/>
            </a:pPr>
            <a:r>
              <a:rPr lang="en-gb" sz="1400" b="1" dirty="0">
                <a:solidFill>
                  <a:schemeClr val="bg1"/>
                </a:solidFill>
                <a:latin typeface="Arial"/>
                <a:ea typeface="Arial"/>
                <a:cs typeface="Arial"/>
                <a:sym typeface="Arial"/>
              </a:rPr>
              <a:t>Institution: </a:t>
            </a:r>
            <a:r>
              <a:rPr lang="en-gb" sz="1400" dirty="0">
                <a:solidFill>
                  <a:schemeClr val="bg1"/>
                </a:solidFill>
                <a:latin typeface="Arial"/>
                <a:ea typeface="Arial"/>
                <a:cs typeface="Arial"/>
                <a:sym typeface="Arial"/>
              </a:rPr>
              <a:t>NATO</a:t>
            </a:r>
          </a:p>
          <a:p>
            <a:pPr marR="0" lvl="0" algn="l" rtl="0">
              <a:lnSpc>
                <a:spcPct val="90000"/>
              </a:lnSpc>
              <a:spcBef>
                <a:spcPts val="0"/>
              </a:spcBef>
              <a:spcAft>
                <a:spcPts val="0"/>
              </a:spcAft>
              <a:buClr>
                <a:srgbClr val="FFFFFF"/>
              </a:buClr>
              <a:buSzPts val="960"/>
            </a:pPr>
            <a:endParaRPr lang="lv-LV" sz="1400" b="1" dirty="0">
              <a:solidFill>
                <a:schemeClr val="bg1"/>
              </a:solidFill>
              <a:latin typeface="Arial"/>
              <a:ea typeface="Arial"/>
              <a:cs typeface="Arial"/>
              <a:sym typeface="Arial"/>
            </a:endParaRPr>
          </a:p>
          <a:p>
            <a:pPr marR="0" lvl="0" algn="l" rtl="0">
              <a:lnSpc>
                <a:spcPct val="90000"/>
              </a:lnSpc>
              <a:spcBef>
                <a:spcPts val="0"/>
              </a:spcBef>
              <a:spcAft>
                <a:spcPts val="0"/>
              </a:spcAft>
              <a:buClr>
                <a:srgbClr val="FFFFFF"/>
              </a:buClr>
              <a:buSzPts val="960"/>
            </a:pPr>
            <a:r>
              <a:rPr lang="en-GB" sz="1400" b="1" dirty="0">
                <a:solidFill>
                  <a:srgbClr val="FFFFFF"/>
                </a:solidFill>
                <a:latin typeface="Arial"/>
                <a:ea typeface="Arial"/>
                <a:cs typeface="Arial"/>
                <a:sym typeface="Arial"/>
              </a:rPr>
              <a:t>Adoption</a:t>
            </a:r>
            <a:r>
              <a:rPr lang="en-gb" sz="1400" b="1" dirty="0">
                <a:solidFill>
                  <a:schemeClr val="bg1"/>
                </a:solidFill>
                <a:latin typeface="Arial"/>
                <a:ea typeface="Arial"/>
                <a:cs typeface="Arial"/>
                <a:sym typeface="Arial"/>
              </a:rPr>
              <a:t>: </a:t>
            </a:r>
            <a:r>
              <a:rPr lang="en-gb" sz="1400" dirty="0">
                <a:solidFill>
                  <a:schemeClr val="bg1"/>
                </a:solidFill>
                <a:latin typeface="Arial"/>
                <a:ea typeface="Arial"/>
                <a:cs typeface="Arial"/>
                <a:sym typeface="Arial"/>
              </a:rPr>
              <a:t>2016</a:t>
            </a:r>
          </a:p>
          <a:p>
            <a:pPr marR="0" lvl="0" algn="l" rtl="0">
              <a:lnSpc>
                <a:spcPct val="90000"/>
              </a:lnSpc>
              <a:spcBef>
                <a:spcPts val="0"/>
              </a:spcBef>
              <a:spcAft>
                <a:spcPts val="0"/>
              </a:spcAft>
              <a:buClr>
                <a:srgbClr val="FFFFFF"/>
              </a:buClr>
              <a:buSzPts val="960"/>
            </a:pPr>
            <a:endParaRPr lang="lv-LV" sz="1400" dirty="0">
              <a:solidFill>
                <a:schemeClr val="bg1"/>
              </a:solidFill>
              <a:latin typeface="Arial"/>
              <a:ea typeface="Arial"/>
              <a:cs typeface="Arial"/>
              <a:sym typeface="Arial"/>
            </a:endParaRPr>
          </a:p>
          <a:p>
            <a:pPr marR="0" lvl="0" algn="l" rtl="0">
              <a:lnSpc>
                <a:spcPct val="90000"/>
              </a:lnSpc>
              <a:spcBef>
                <a:spcPts val="0"/>
              </a:spcBef>
              <a:spcAft>
                <a:spcPts val="0"/>
              </a:spcAft>
              <a:buClr>
                <a:srgbClr val="FFFFFF"/>
              </a:buClr>
              <a:buSzPts val="960"/>
            </a:pPr>
            <a:endParaRPr lang="lv-LV" sz="1400" dirty="0">
              <a:solidFill>
                <a:schemeClr val="bg1"/>
              </a:solidFill>
              <a:latin typeface="Arial"/>
              <a:ea typeface="Arial"/>
              <a:cs typeface="Arial"/>
              <a:sym typeface="Arial"/>
            </a:endParaRPr>
          </a:p>
        </p:txBody>
      </p:sp>
      <p:sp>
        <p:nvSpPr>
          <p:cNvPr id="9" name="Freeform 50">
            <a:extLst>
              <a:ext uri="{FF2B5EF4-FFF2-40B4-BE49-F238E27FC236}">
                <a16:creationId xmlns:a16="http://schemas.microsoft.com/office/drawing/2014/main" id="{AC1EF966-FA39-6E3C-1710-9D0E4CA7A7BA}"/>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10" name="Google Shape;2685;p25">
            <a:extLst>
              <a:ext uri="{FF2B5EF4-FFF2-40B4-BE49-F238E27FC236}">
                <a16:creationId xmlns:a16="http://schemas.microsoft.com/office/drawing/2014/main" id="{287FBF2A-BC07-49CF-405C-85BD3F45610C}"/>
              </a:ext>
            </a:extLst>
          </p:cNvPr>
          <p:cNvSpPr txBox="1"/>
          <p:nvPr/>
        </p:nvSpPr>
        <p:spPr>
          <a:xfrm>
            <a:off x="874395" y="4261770"/>
            <a:ext cx="1624965" cy="1661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gb" sz="1200">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On civil preparedness</a:t>
            </a:r>
            <a:endParaRPr lang="lv-LV" sz="1200">
              <a:solidFill>
                <a:schemeClr val="bg1"/>
              </a:solidFill>
              <a:latin typeface="Arial"/>
              <a:ea typeface="Arial"/>
              <a:cs typeface="Arial"/>
              <a:sym typeface="Arial"/>
            </a:endParaRPr>
          </a:p>
        </p:txBody>
      </p:sp>
      <p:pic>
        <p:nvPicPr>
          <p:cNvPr id="11" name="Picture 10" descr="A blue star in a circle&#10;&#10;Description automatically generated">
            <a:extLst>
              <a:ext uri="{FF2B5EF4-FFF2-40B4-BE49-F238E27FC236}">
                <a16:creationId xmlns:a16="http://schemas.microsoft.com/office/drawing/2014/main" id="{6769874B-DC2F-7877-52DB-2EFF5E96FB8C}"/>
              </a:ext>
            </a:extLst>
          </p:cNvPr>
          <p:cNvPicPr>
            <a:picLocks noChangeAspect="1"/>
          </p:cNvPicPr>
          <p:nvPr/>
        </p:nvPicPr>
        <p:blipFill>
          <a:blip r:embed="rId4"/>
          <a:stretch>
            <a:fillRect/>
          </a:stretch>
        </p:blipFill>
        <p:spPr>
          <a:xfrm>
            <a:off x="514032" y="88140"/>
            <a:ext cx="1726248" cy="1642998"/>
          </a:xfrm>
          <a:prstGeom prst="rect">
            <a:avLst/>
          </a:prstGeom>
        </p:spPr>
      </p:pic>
      <p:sp>
        <p:nvSpPr>
          <p:cNvPr id="20" name="Google Shape;118;p22">
            <a:extLst>
              <a:ext uri="{FF2B5EF4-FFF2-40B4-BE49-F238E27FC236}">
                <a16:creationId xmlns:a16="http://schemas.microsoft.com/office/drawing/2014/main" id="{6718C883-F6C2-4C06-BD92-399742FE84AD}"/>
              </a:ext>
            </a:extLst>
          </p:cNvPr>
          <p:cNvSpPr txBox="1"/>
          <p:nvPr/>
        </p:nvSpPr>
        <p:spPr>
          <a:xfrm flipH="1">
            <a:off x="3102014" y="1819275"/>
            <a:ext cx="8641251" cy="432000"/>
          </a:xfrm>
          <a:prstGeom prst="rect">
            <a:avLst/>
          </a:prstGeom>
          <a:solidFill>
            <a:schemeClr val="accent6"/>
          </a:solidFill>
          <a:ln>
            <a:noFill/>
          </a:ln>
        </p:spPr>
        <p:txBody>
          <a:bodyPr spcFirstLastPara="1" wrap="square" lIns="72000" tIns="72000" rIns="72000" bIns="72000" rtlCol="0" anchor="ctr" anchorCtr="0">
            <a:noAutofit/>
          </a:bodyPr>
          <a:lstStyle/>
          <a:p>
            <a:pPr rtl="0"/>
            <a:r>
              <a:rPr lang="en-GB" sz="1400" b="1" dirty="0"/>
              <a:t>Baseline Requirements </a:t>
            </a:r>
            <a:r>
              <a:rPr lang="lv-LV" sz="1400" b="1" dirty="0" err="1"/>
              <a:t>of</a:t>
            </a:r>
            <a:r>
              <a:rPr lang="en-GB" sz="1400" b="1" dirty="0"/>
              <a:t> national resilience</a:t>
            </a:r>
            <a:endParaRPr lang="en-gb" sz="1400" b="1" dirty="0"/>
          </a:p>
        </p:txBody>
      </p:sp>
      <p:sp>
        <p:nvSpPr>
          <p:cNvPr id="21" name="Google Shape;118;p22">
            <a:extLst>
              <a:ext uri="{FF2B5EF4-FFF2-40B4-BE49-F238E27FC236}">
                <a16:creationId xmlns:a16="http://schemas.microsoft.com/office/drawing/2014/main" id="{A0DD552D-B015-8789-B384-165B5B9A577D}"/>
              </a:ext>
            </a:extLst>
          </p:cNvPr>
          <p:cNvSpPr txBox="1"/>
          <p:nvPr/>
        </p:nvSpPr>
        <p:spPr>
          <a:xfrm flipH="1">
            <a:off x="11311265" y="1819275"/>
            <a:ext cx="43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22" name="Google Shape;118;p22">
            <a:extLst>
              <a:ext uri="{FF2B5EF4-FFF2-40B4-BE49-F238E27FC236}">
                <a16:creationId xmlns:a16="http://schemas.microsoft.com/office/drawing/2014/main" id="{2EFBC40D-D1C6-243F-755E-4548A5E6E6E4}"/>
              </a:ext>
            </a:extLst>
          </p:cNvPr>
          <p:cNvSpPr txBox="1"/>
          <p:nvPr/>
        </p:nvSpPr>
        <p:spPr>
          <a:xfrm flipH="1">
            <a:off x="11239264" y="1819275"/>
            <a:ext cx="7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grpSp>
        <p:nvGrpSpPr>
          <p:cNvPr id="23" name="Google Shape;1261;p88">
            <a:extLst>
              <a:ext uri="{FF2B5EF4-FFF2-40B4-BE49-F238E27FC236}">
                <a16:creationId xmlns:a16="http://schemas.microsoft.com/office/drawing/2014/main" id="{5CC3D976-094F-33AD-A163-16728485E267}"/>
              </a:ext>
            </a:extLst>
          </p:cNvPr>
          <p:cNvGrpSpPr/>
          <p:nvPr/>
        </p:nvGrpSpPr>
        <p:grpSpPr>
          <a:xfrm flipH="1">
            <a:off x="11383265" y="1891275"/>
            <a:ext cx="288000" cy="288000"/>
            <a:chOff x="3520420" y="1114925"/>
            <a:chExt cx="457200" cy="457199"/>
          </a:xfrm>
        </p:grpSpPr>
        <p:sp>
          <p:nvSpPr>
            <p:cNvPr id="24" name="Google Shape;1262;p88">
              <a:extLst>
                <a:ext uri="{FF2B5EF4-FFF2-40B4-BE49-F238E27FC236}">
                  <a16:creationId xmlns:a16="http://schemas.microsoft.com/office/drawing/2014/main" id="{F5759DFB-BD0A-168A-ED84-D2BA16AFBB06}"/>
                </a:ext>
              </a:extLst>
            </p:cNvPr>
            <p:cNvSpPr/>
            <p:nvPr/>
          </p:nvSpPr>
          <p:spPr>
            <a:xfrm>
              <a:off x="3520420" y="1114925"/>
              <a:ext cx="457200" cy="457199"/>
            </a:xfrm>
            <a:custGeom>
              <a:avLst/>
              <a:gdLst/>
              <a:ahLst/>
              <a:cxnLst/>
              <a:rect l="l" t="t" r="r" b="b"/>
              <a:pathLst>
                <a:path w="457200" h="457199" extrusionOk="0">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25" name="Google Shape;1263;p88">
              <a:extLst>
                <a:ext uri="{FF2B5EF4-FFF2-40B4-BE49-F238E27FC236}">
                  <a16:creationId xmlns:a16="http://schemas.microsoft.com/office/drawing/2014/main" id="{2003A966-75C7-1F86-15AC-12D443B24689}"/>
                </a:ext>
              </a:extLst>
            </p:cNvPr>
            <p:cNvSpPr/>
            <p:nvPr/>
          </p:nvSpPr>
          <p:spPr>
            <a:xfrm>
              <a:off x="3575538" y="1211001"/>
              <a:ext cx="285146" cy="19462"/>
            </a:xfrm>
            <a:custGeom>
              <a:avLst/>
              <a:gdLst/>
              <a:ahLst/>
              <a:cxnLst/>
              <a:rect l="l" t="t" r="r" b="b"/>
              <a:pathLst>
                <a:path w="285146" h="19462" extrusionOk="0">
                  <a:moveTo>
                    <a:pt x="0" y="0"/>
                  </a:moveTo>
                  <a:lnTo>
                    <a:pt x="285147" y="0"/>
                  </a:lnTo>
                  <a:lnTo>
                    <a:pt x="285147" y="19463"/>
                  </a:lnTo>
                  <a:lnTo>
                    <a:pt x="0" y="19463"/>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26" name="Google Shape;1264;p88">
              <a:extLst>
                <a:ext uri="{FF2B5EF4-FFF2-40B4-BE49-F238E27FC236}">
                  <a16:creationId xmlns:a16="http://schemas.microsoft.com/office/drawing/2014/main" id="{A229E4B0-690E-34A3-9DFA-6D66DAA1D834}"/>
                </a:ext>
              </a:extLst>
            </p:cNvPr>
            <p:cNvSpPr/>
            <p:nvPr/>
          </p:nvSpPr>
          <p:spPr>
            <a:xfrm>
              <a:off x="3575538" y="1274405"/>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27" name="Google Shape;1265;p88">
              <a:extLst>
                <a:ext uri="{FF2B5EF4-FFF2-40B4-BE49-F238E27FC236}">
                  <a16:creationId xmlns:a16="http://schemas.microsoft.com/office/drawing/2014/main" id="{18F975B3-00FB-9290-FAA3-8D1D19E1D9B8}"/>
                </a:ext>
              </a:extLst>
            </p:cNvPr>
            <p:cNvSpPr/>
            <p:nvPr/>
          </p:nvSpPr>
          <p:spPr>
            <a:xfrm>
              <a:off x="3575538" y="1337810"/>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28" name="Google Shape;1266;p88">
              <a:extLst>
                <a:ext uri="{FF2B5EF4-FFF2-40B4-BE49-F238E27FC236}">
                  <a16:creationId xmlns:a16="http://schemas.microsoft.com/office/drawing/2014/main" id="{676CC03B-CAD1-1CA3-5DE2-69F3FFFFF1C6}"/>
                </a:ext>
              </a:extLst>
            </p:cNvPr>
            <p:cNvSpPr/>
            <p:nvPr/>
          </p:nvSpPr>
          <p:spPr>
            <a:xfrm>
              <a:off x="3575538" y="1401215"/>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29" name="Google Shape;1267;p88">
              <a:extLst>
                <a:ext uri="{FF2B5EF4-FFF2-40B4-BE49-F238E27FC236}">
                  <a16:creationId xmlns:a16="http://schemas.microsoft.com/office/drawing/2014/main" id="{D5E186AD-AD3C-E590-6A81-83132F11524D}"/>
                </a:ext>
              </a:extLst>
            </p:cNvPr>
            <p:cNvSpPr/>
            <p:nvPr/>
          </p:nvSpPr>
          <p:spPr>
            <a:xfrm>
              <a:off x="3575538" y="1464588"/>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sp>
        <p:nvSpPr>
          <p:cNvPr id="37" name="Rectangle 36">
            <a:extLst>
              <a:ext uri="{FF2B5EF4-FFF2-40B4-BE49-F238E27FC236}">
                <a16:creationId xmlns:a16="http://schemas.microsoft.com/office/drawing/2014/main" id="{5967D26A-19C1-5E21-6EE5-D756EE7C72E6}"/>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39" name="TextBox 38">
            <a:extLst>
              <a:ext uri="{FF2B5EF4-FFF2-40B4-BE49-F238E27FC236}">
                <a16:creationId xmlns:a16="http://schemas.microsoft.com/office/drawing/2014/main" id="{B6B25663-9833-3F15-78A1-050687F7C6F4}"/>
              </a:ext>
            </a:extLst>
          </p:cNvPr>
          <p:cNvSpPr txBox="1"/>
          <p:nvPr/>
        </p:nvSpPr>
        <p:spPr>
          <a:xfrm>
            <a:off x="3102014" y="2251275"/>
            <a:ext cx="8641251" cy="3920925"/>
          </a:xfrm>
          <a:prstGeom prst="rect">
            <a:avLst/>
          </a:prstGeom>
          <a:solidFill>
            <a:schemeClr val="bg1">
              <a:lumMod val="95000"/>
            </a:schemeClr>
          </a:solidFill>
        </p:spPr>
        <p:txBody>
          <a:bodyPr wrap="square" lIns="72000" tIns="72000" rIns="72000" bIns="72000" rtlCol="0">
            <a:noAutofit/>
          </a:bodyPr>
          <a:lstStyle/>
          <a:p>
            <a:pPr rtl="0">
              <a:spcAft>
                <a:spcPts val="300"/>
              </a:spcAft>
            </a:pPr>
            <a:endParaRPr lang="lv-LV" sz="1400">
              <a:cs typeface="Arial"/>
            </a:endParaRPr>
          </a:p>
        </p:txBody>
      </p:sp>
      <p:sp>
        <p:nvSpPr>
          <p:cNvPr id="40" name="Rectangle 39">
            <a:extLst>
              <a:ext uri="{FF2B5EF4-FFF2-40B4-BE49-F238E27FC236}">
                <a16:creationId xmlns:a16="http://schemas.microsoft.com/office/drawing/2014/main" id="{27A555ED-5D40-B110-235A-CC7190EECCEE}"/>
              </a:ext>
            </a:extLst>
          </p:cNvPr>
          <p:cNvSpPr/>
          <p:nvPr/>
        </p:nvSpPr>
        <p:spPr>
          <a:xfrm>
            <a:off x="3250575" y="2425017"/>
            <a:ext cx="586452" cy="360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000" b="1"/>
              <a:t>1</a:t>
            </a:r>
          </a:p>
        </p:txBody>
      </p:sp>
      <p:sp>
        <p:nvSpPr>
          <p:cNvPr id="41" name="Rectangle 40">
            <a:extLst>
              <a:ext uri="{FF2B5EF4-FFF2-40B4-BE49-F238E27FC236}">
                <a16:creationId xmlns:a16="http://schemas.microsoft.com/office/drawing/2014/main" id="{28EAFA89-E701-74C4-256A-E4C50286C840}"/>
              </a:ext>
            </a:extLst>
          </p:cNvPr>
          <p:cNvSpPr/>
          <p:nvPr/>
        </p:nvSpPr>
        <p:spPr>
          <a:xfrm>
            <a:off x="3250575" y="2961597"/>
            <a:ext cx="586452" cy="360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000" b="1"/>
              <a:t>2</a:t>
            </a:r>
          </a:p>
        </p:txBody>
      </p:sp>
      <p:sp>
        <p:nvSpPr>
          <p:cNvPr id="42" name="Rectangle 41">
            <a:extLst>
              <a:ext uri="{FF2B5EF4-FFF2-40B4-BE49-F238E27FC236}">
                <a16:creationId xmlns:a16="http://schemas.microsoft.com/office/drawing/2014/main" id="{05DF586B-1FD1-E0BB-90B9-FF07FFA53EA5}"/>
              </a:ext>
            </a:extLst>
          </p:cNvPr>
          <p:cNvSpPr/>
          <p:nvPr/>
        </p:nvSpPr>
        <p:spPr>
          <a:xfrm>
            <a:off x="3250575" y="3498177"/>
            <a:ext cx="586452" cy="360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000" b="1"/>
              <a:t>3</a:t>
            </a:r>
          </a:p>
        </p:txBody>
      </p:sp>
      <p:sp>
        <p:nvSpPr>
          <p:cNvPr id="43" name="Rectangle 42">
            <a:extLst>
              <a:ext uri="{FF2B5EF4-FFF2-40B4-BE49-F238E27FC236}">
                <a16:creationId xmlns:a16="http://schemas.microsoft.com/office/drawing/2014/main" id="{4C985774-EF47-3359-BDA5-B6A06EC1B195}"/>
              </a:ext>
            </a:extLst>
          </p:cNvPr>
          <p:cNvSpPr/>
          <p:nvPr/>
        </p:nvSpPr>
        <p:spPr>
          <a:xfrm>
            <a:off x="3250575" y="4034757"/>
            <a:ext cx="586452" cy="360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000" b="1"/>
              <a:t>4</a:t>
            </a:r>
          </a:p>
        </p:txBody>
      </p:sp>
      <p:sp>
        <p:nvSpPr>
          <p:cNvPr id="44" name="TextBox 43">
            <a:extLst>
              <a:ext uri="{FF2B5EF4-FFF2-40B4-BE49-F238E27FC236}">
                <a16:creationId xmlns:a16="http://schemas.microsoft.com/office/drawing/2014/main" id="{97103AB4-CAD2-862F-CE34-2EE4185A4C83}"/>
              </a:ext>
            </a:extLst>
          </p:cNvPr>
          <p:cNvSpPr txBox="1"/>
          <p:nvPr/>
        </p:nvSpPr>
        <p:spPr>
          <a:xfrm>
            <a:off x="3951324" y="2425016"/>
            <a:ext cx="7685221" cy="360000"/>
          </a:xfrm>
          <a:prstGeom prst="rect">
            <a:avLst/>
          </a:prstGeom>
          <a:noFill/>
        </p:spPr>
        <p:txBody>
          <a:bodyPr wrap="square" rtlCol="0" anchor="ctr">
            <a:noAutofit/>
          </a:bodyPr>
          <a:lstStyle/>
          <a:p>
            <a:pPr rtl="0">
              <a:defRPr/>
            </a:pPr>
            <a:r>
              <a:rPr lang="en-US" sz="1400" b="0" dirty="0">
                <a:solidFill>
                  <a:schemeClr val="tx1"/>
                </a:solidFill>
                <a:cs typeface="Arial"/>
              </a:rPr>
              <a:t>Assured continuity of government and critical government services</a:t>
            </a:r>
            <a:endParaRPr lang="en-gb" sz="1400" b="0" dirty="0">
              <a:solidFill>
                <a:schemeClr val="tx1"/>
              </a:solidFill>
              <a:cs typeface="Arial"/>
            </a:endParaRPr>
          </a:p>
        </p:txBody>
      </p:sp>
      <p:sp>
        <p:nvSpPr>
          <p:cNvPr id="57" name="Rectangle 56">
            <a:extLst>
              <a:ext uri="{FF2B5EF4-FFF2-40B4-BE49-F238E27FC236}">
                <a16:creationId xmlns:a16="http://schemas.microsoft.com/office/drawing/2014/main" id="{D2ECC472-50D3-DCF7-65B6-5756C5A132E1}"/>
              </a:ext>
            </a:extLst>
          </p:cNvPr>
          <p:cNvSpPr/>
          <p:nvPr/>
        </p:nvSpPr>
        <p:spPr>
          <a:xfrm>
            <a:off x="3250575" y="4571337"/>
            <a:ext cx="586452" cy="360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000" b="1"/>
              <a:t>5</a:t>
            </a:r>
          </a:p>
        </p:txBody>
      </p:sp>
      <p:sp>
        <p:nvSpPr>
          <p:cNvPr id="58" name="Rectangle 57">
            <a:extLst>
              <a:ext uri="{FF2B5EF4-FFF2-40B4-BE49-F238E27FC236}">
                <a16:creationId xmlns:a16="http://schemas.microsoft.com/office/drawing/2014/main" id="{503E8F9B-C9EB-1880-8909-3718FE04310B}"/>
              </a:ext>
            </a:extLst>
          </p:cNvPr>
          <p:cNvSpPr/>
          <p:nvPr/>
        </p:nvSpPr>
        <p:spPr>
          <a:xfrm>
            <a:off x="3250575" y="5107917"/>
            <a:ext cx="586452" cy="360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000" b="1"/>
              <a:t>6</a:t>
            </a:r>
          </a:p>
        </p:txBody>
      </p:sp>
      <p:sp>
        <p:nvSpPr>
          <p:cNvPr id="59" name="Rectangle 58">
            <a:extLst>
              <a:ext uri="{FF2B5EF4-FFF2-40B4-BE49-F238E27FC236}">
                <a16:creationId xmlns:a16="http://schemas.microsoft.com/office/drawing/2014/main" id="{767DE398-FED7-B01F-D549-B6D3B184B466}"/>
              </a:ext>
            </a:extLst>
          </p:cNvPr>
          <p:cNvSpPr/>
          <p:nvPr/>
        </p:nvSpPr>
        <p:spPr>
          <a:xfrm>
            <a:off x="3250575" y="5644497"/>
            <a:ext cx="586452" cy="360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2000" b="1"/>
              <a:t>7</a:t>
            </a:r>
          </a:p>
        </p:txBody>
      </p:sp>
      <p:sp>
        <p:nvSpPr>
          <p:cNvPr id="60" name="TextBox 59">
            <a:extLst>
              <a:ext uri="{FF2B5EF4-FFF2-40B4-BE49-F238E27FC236}">
                <a16:creationId xmlns:a16="http://schemas.microsoft.com/office/drawing/2014/main" id="{86A01C0F-ADF3-16D4-9B96-22B55323F97B}"/>
              </a:ext>
            </a:extLst>
          </p:cNvPr>
          <p:cNvSpPr txBox="1"/>
          <p:nvPr/>
        </p:nvSpPr>
        <p:spPr>
          <a:xfrm>
            <a:off x="3951324" y="2961596"/>
            <a:ext cx="7685221" cy="360000"/>
          </a:xfrm>
          <a:prstGeom prst="rect">
            <a:avLst/>
          </a:prstGeom>
          <a:noFill/>
        </p:spPr>
        <p:txBody>
          <a:bodyPr wrap="square" rtlCol="0" anchor="ctr">
            <a:noAutofit/>
          </a:bodyPr>
          <a:lstStyle/>
          <a:p>
            <a:pPr rtl="0">
              <a:defRPr/>
            </a:pPr>
            <a:r>
              <a:rPr lang="en-GB" sz="1400" b="0" dirty="0">
                <a:solidFill>
                  <a:schemeClr val="tx1"/>
                </a:solidFill>
                <a:cs typeface="Arial"/>
              </a:rPr>
              <a:t>Resilient energy supplies</a:t>
            </a:r>
            <a:endParaRPr lang="en-gb" sz="1400" b="0" dirty="0">
              <a:solidFill>
                <a:schemeClr val="tx1"/>
              </a:solidFill>
              <a:cs typeface="Arial"/>
            </a:endParaRPr>
          </a:p>
        </p:txBody>
      </p:sp>
      <p:cxnSp>
        <p:nvCxnSpPr>
          <p:cNvPr id="48" name="Straight Connector 47">
            <a:extLst>
              <a:ext uri="{FF2B5EF4-FFF2-40B4-BE49-F238E27FC236}">
                <a16:creationId xmlns:a16="http://schemas.microsoft.com/office/drawing/2014/main" id="{A23F8A0D-B216-7E7C-C223-88DDCA856C93}"/>
              </a:ext>
            </a:extLst>
          </p:cNvPr>
          <p:cNvCxnSpPr>
            <a:cxnSpLocks/>
          </p:cNvCxnSpPr>
          <p:nvPr/>
        </p:nvCxnSpPr>
        <p:spPr>
          <a:xfrm>
            <a:off x="3986213" y="2873572"/>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1" name="TextBox 60">
            <a:extLst>
              <a:ext uri="{FF2B5EF4-FFF2-40B4-BE49-F238E27FC236}">
                <a16:creationId xmlns:a16="http://schemas.microsoft.com/office/drawing/2014/main" id="{9FF76481-F60A-EE9D-DB21-437B79EB2475}"/>
              </a:ext>
            </a:extLst>
          </p:cNvPr>
          <p:cNvSpPr txBox="1"/>
          <p:nvPr/>
        </p:nvSpPr>
        <p:spPr>
          <a:xfrm>
            <a:off x="3951324" y="3498176"/>
            <a:ext cx="7685221" cy="360000"/>
          </a:xfrm>
          <a:prstGeom prst="rect">
            <a:avLst/>
          </a:prstGeom>
          <a:noFill/>
        </p:spPr>
        <p:txBody>
          <a:bodyPr wrap="square" rtlCol="0" anchor="ctr">
            <a:noAutofit/>
          </a:bodyPr>
          <a:lstStyle/>
          <a:p>
            <a:pPr rtl="0">
              <a:defRPr/>
            </a:pPr>
            <a:r>
              <a:rPr lang="en-US" sz="1400" b="0" dirty="0">
                <a:solidFill>
                  <a:schemeClr val="tx1"/>
                </a:solidFill>
                <a:cs typeface="Arial"/>
              </a:rPr>
              <a:t>Ability to deal effectively with the uncontrolled movement of people</a:t>
            </a:r>
            <a:endParaRPr lang="en-gb" sz="1400" b="0" dirty="0">
              <a:solidFill>
                <a:schemeClr val="tx1"/>
              </a:solidFill>
              <a:cs typeface="Arial"/>
            </a:endParaRPr>
          </a:p>
        </p:txBody>
      </p:sp>
      <p:sp>
        <p:nvSpPr>
          <p:cNvPr id="62" name="TextBox 61">
            <a:extLst>
              <a:ext uri="{FF2B5EF4-FFF2-40B4-BE49-F238E27FC236}">
                <a16:creationId xmlns:a16="http://schemas.microsoft.com/office/drawing/2014/main" id="{AEAD5C71-3387-CF0F-ED24-6F1298C5D96E}"/>
              </a:ext>
            </a:extLst>
          </p:cNvPr>
          <p:cNvSpPr txBox="1"/>
          <p:nvPr/>
        </p:nvSpPr>
        <p:spPr>
          <a:xfrm>
            <a:off x="3951324" y="4034756"/>
            <a:ext cx="7685221" cy="360000"/>
          </a:xfrm>
          <a:prstGeom prst="rect">
            <a:avLst/>
          </a:prstGeom>
          <a:noFill/>
        </p:spPr>
        <p:txBody>
          <a:bodyPr wrap="square" rtlCol="0" anchor="ctr">
            <a:noAutofit/>
          </a:bodyPr>
          <a:lstStyle/>
          <a:p>
            <a:pPr rtl="0">
              <a:defRPr/>
            </a:pPr>
            <a:r>
              <a:rPr lang="en-US" sz="1400" b="0" dirty="0">
                <a:solidFill>
                  <a:schemeClr val="tx1"/>
                </a:solidFill>
                <a:cs typeface="Arial"/>
              </a:rPr>
              <a:t>Resilient food and water resources</a:t>
            </a:r>
            <a:endParaRPr lang="en-gb" sz="1400" b="0" dirty="0">
              <a:solidFill>
                <a:schemeClr val="tx1"/>
              </a:solidFill>
              <a:cs typeface="Arial"/>
            </a:endParaRPr>
          </a:p>
        </p:txBody>
      </p:sp>
      <p:sp>
        <p:nvSpPr>
          <p:cNvPr id="63" name="TextBox 62">
            <a:extLst>
              <a:ext uri="{FF2B5EF4-FFF2-40B4-BE49-F238E27FC236}">
                <a16:creationId xmlns:a16="http://schemas.microsoft.com/office/drawing/2014/main" id="{8B705451-363E-356E-F2F4-20BC368FFFA1}"/>
              </a:ext>
            </a:extLst>
          </p:cNvPr>
          <p:cNvSpPr txBox="1"/>
          <p:nvPr/>
        </p:nvSpPr>
        <p:spPr>
          <a:xfrm>
            <a:off x="3951324" y="4571336"/>
            <a:ext cx="7685221" cy="360000"/>
          </a:xfrm>
          <a:prstGeom prst="rect">
            <a:avLst/>
          </a:prstGeom>
          <a:noFill/>
        </p:spPr>
        <p:txBody>
          <a:bodyPr wrap="square" rtlCol="0" anchor="ctr">
            <a:noAutofit/>
          </a:bodyPr>
          <a:lstStyle/>
          <a:p>
            <a:pPr rtl="0">
              <a:defRPr/>
            </a:pPr>
            <a:r>
              <a:rPr lang="en-US" sz="1400" b="0" dirty="0">
                <a:solidFill>
                  <a:schemeClr val="tx1"/>
                </a:solidFill>
                <a:cs typeface="Arial"/>
              </a:rPr>
              <a:t>Ability to deal with mass casualties and disruptive health crises</a:t>
            </a:r>
            <a:endParaRPr lang="en-gb" sz="1400" b="0" dirty="0">
              <a:solidFill>
                <a:schemeClr val="tx1"/>
              </a:solidFill>
              <a:cs typeface="Arial"/>
            </a:endParaRPr>
          </a:p>
        </p:txBody>
      </p:sp>
      <p:sp>
        <p:nvSpPr>
          <p:cNvPr id="64" name="TextBox 63">
            <a:extLst>
              <a:ext uri="{FF2B5EF4-FFF2-40B4-BE49-F238E27FC236}">
                <a16:creationId xmlns:a16="http://schemas.microsoft.com/office/drawing/2014/main" id="{49FABACC-E078-E7C2-23FB-54B260C9514A}"/>
              </a:ext>
            </a:extLst>
          </p:cNvPr>
          <p:cNvSpPr txBox="1"/>
          <p:nvPr/>
        </p:nvSpPr>
        <p:spPr>
          <a:xfrm>
            <a:off x="3951324" y="5107916"/>
            <a:ext cx="7685221" cy="360000"/>
          </a:xfrm>
          <a:prstGeom prst="rect">
            <a:avLst/>
          </a:prstGeom>
          <a:noFill/>
        </p:spPr>
        <p:txBody>
          <a:bodyPr wrap="square" rtlCol="0" anchor="ctr">
            <a:noAutofit/>
          </a:bodyPr>
          <a:lstStyle/>
          <a:p>
            <a:pPr rtl="0">
              <a:defRPr/>
            </a:pPr>
            <a:r>
              <a:rPr lang="en-GB" sz="1400" b="0" dirty="0">
                <a:solidFill>
                  <a:schemeClr val="tx1"/>
                </a:solidFill>
                <a:cs typeface="Arial"/>
              </a:rPr>
              <a:t>Resilient civil communications systems</a:t>
            </a:r>
            <a:endParaRPr lang="en-gb" sz="1400" b="0" dirty="0">
              <a:solidFill>
                <a:schemeClr val="tx1"/>
              </a:solidFill>
              <a:cs typeface="Arial"/>
            </a:endParaRPr>
          </a:p>
        </p:txBody>
      </p:sp>
      <p:sp>
        <p:nvSpPr>
          <p:cNvPr id="65" name="TextBox 64">
            <a:extLst>
              <a:ext uri="{FF2B5EF4-FFF2-40B4-BE49-F238E27FC236}">
                <a16:creationId xmlns:a16="http://schemas.microsoft.com/office/drawing/2014/main" id="{07CD6284-C39D-6333-A4AC-EC78263B9F6E}"/>
              </a:ext>
            </a:extLst>
          </p:cNvPr>
          <p:cNvSpPr txBox="1"/>
          <p:nvPr/>
        </p:nvSpPr>
        <p:spPr>
          <a:xfrm>
            <a:off x="3951324" y="5644497"/>
            <a:ext cx="7685221" cy="360000"/>
          </a:xfrm>
          <a:prstGeom prst="rect">
            <a:avLst/>
          </a:prstGeom>
          <a:noFill/>
        </p:spPr>
        <p:txBody>
          <a:bodyPr wrap="square" rtlCol="0" anchor="ctr">
            <a:noAutofit/>
          </a:bodyPr>
          <a:lstStyle/>
          <a:p>
            <a:pPr rtl="0">
              <a:defRPr/>
            </a:pPr>
            <a:r>
              <a:rPr lang="en-GB" sz="1400" b="0" dirty="0">
                <a:solidFill>
                  <a:schemeClr val="tx1"/>
                </a:solidFill>
                <a:cs typeface="Arial"/>
              </a:rPr>
              <a:t>Resilient transport systems</a:t>
            </a:r>
            <a:endParaRPr lang="en-gb" sz="1400" b="0" dirty="0">
              <a:solidFill>
                <a:schemeClr val="tx1"/>
              </a:solidFill>
              <a:cs typeface="Arial"/>
            </a:endParaRPr>
          </a:p>
        </p:txBody>
      </p:sp>
      <p:cxnSp>
        <p:nvCxnSpPr>
          <p:cNvPr id="66" name="Straight Connector 65">
            <a:extLst>
              <a:ext uri="{FF2B5EF4-FFF2-40B4-BE49-F238E27FC236}">
                <a16:creationId xmlns:a16="http://schemas.microsoft.com/office/drawing/2014/main" id="{11A9DA06-1AFE-296D-3141-EE25845389CB}"/>
              </a:ext>
            </a:extLst>
          </p:cNvPr>
          <p:cNvCxnSpPr>
            <a:cxnSpLocks/>
          </p:cNvCxnSpPr>
          <p:nvPr/>
        </p:nvCxnSpPr>
        <p:spPr>
          <a:xfrm>
            <a:off x="3986213" y="3408695"/>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7" name="Straight Connector 66">
            <a:extLst>
              <a:ext uri="{FF2B5EF4-FFF2-40B4-BE49-F238E27FC236}">
                <a16:creationId xmlns:a16="http://schemas.microsoft.com/office/drawing/2014/main" id="{15FB01C2-5F62-2AA7-9947-0437C1F1767C}"/>
              </a:ext>
            </a:extLst>
          </p:cNvPr>
          <p:cNvCxnSpPr>
            <a:cxnSpLocks/>
          </p:cNvCxnSpPr>
          <p:nvPr/>
        </p:nvCxnSpPr>
        <p:spPr>
          <a:xfrm>
            <a:off x="3986213" y="3945275"/>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2" name="Straight Connector 71">
            <a:extLst>
              <a:ext uri="{FF2B5EF4-FFF2-40B4-BE49-F238E27FC236}">
                <a16:creationId xmlns:a16="http://schemas.microsoft.com/office/drawing/2014/main" id="{08D4717A-3FCF-84B7-5301-7FBA37E6B265}"/>
              </a:ext>
            </a:extLst>
          </p:cNvPr>
          <p:cNvCxnSpPr>
            <a:cxnSpLocks/>
          </p:cNvCxnSpPr>
          <p:nvPr/>
        </p:nvCxnSpPr>
        <p:spPr>
          <a:xfrm>
            <a:off x="3986213" y="4481855"/>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3" name="Straight Connector 72">
            <a:extLst>
              <a:ext uri="{FF2B5EF4-FFF2-40B4-BE49-F238E27FC236}">
                <a16:creationId xmlns:a16="http://schemas.microsoft.com/office/drawing/2014/main" id="{48A4A06D-FB88-FBCE-5E61-ED6A22977BCA}"/>
              </a:ext>
            </a:extLst>
          </p:cNvPr>
          <p:cNvCxnSpPr>
            <a:cxnSpLocks/>
          </p:cNvCxnSpPr>
          <p:nvPr/>
        </p:nvCxnSpPr>
        <p:spPr>
          <a:xfrm>
            <a:off x="3986213" y="5018435"/>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4" name="Straight Connector 73">
            <a:extLst>
              <a:ext uri="{FF2B5EF4-FFF2-40B4-BE49-F238E27FC236}">
                <a16:creationId xmlns:a16="http://schemas.microsoft.com/office/drawing/2014/main" id="{496BF6D5-5475-4FD0-E639-4066F0FB559C}"/>
              </a:ext>
            </a:extLst>
          </p:cNvPr>
          <p:cNvCxnSpPr>
            <a:cxnSpLocks/>
          </p:cNvCxnSpPr>
          <p:nvPr/>
        </p:nvCxnSpPr>
        <p:spPr>
          <a:xfrm>
            <a:off x="3986213" y="5555015"/>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4" name="Slide Number Placeholder 4">
            <a:extLst>
              <a:ext uri="{FF2B5EF4-FFF2-40B4-BE49-F238E27FC236}">
                <a16:creationId xmlns:a16="http://schemas.microsoft.com/office/drawing/2014/main" id="{7B4E9223-A1A1-7677-B988-C0C799EC7A2A}"/>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lv-LV" smtClean="0"/>
              <a:pPr/>
              <a:t>19</a:t>
            </a:fld>
            <a:endParaRPr lang="lv-LV"/>
          </a:p>
        </p:txBody>
      </p:sp>
      <p:pic>
        <p:nvPicPr>
          <p:cNvPr id="34" name="Picture 2" descr="a statue of a man holding a flag in front of a building">
            <a:extLst>
              <a:ext uri="{FF2B5EF4-FFF2-40B4-BE49-F238E27FC236}">
                <a16:creationId xmlns:a16="http://schemas.microsoft.com/office/drawing/2014/main" id="{74D7378F-5044-3332-6A29-46C96FFE10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 y="4886500"/>
            <a:ext cx="2754313" cy="197126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BFBA116-FC5A-17FF-5CFF-6D8D01BBA628}"/>
              </a:ext>
            </a:extLst>
          </p:cNvPr>
          <p:cNvGrpSpPr/>
          <p:nvPr/>
        </p:nvGrpSpPr>
        <p:grpSpPr>
          <a:xfrm>
            <a:off x="7749013" y="126781"/>
            <a:ext cx="4000075" cy="217488"/>
            <a:chOff x="7749013" y="126781"/>
            <a:chExt cx="4000075" cy="217488"/>
          </a:xfrm>
        </p:grpSpPr>
        <p:sp>
          <p:nvSpPr>
            <p:cNvPr id="17" name="Rectangle 16">
              <a:extLst>
                <a:ext uri="{FF2B5EF4-FFF2-40B4-BE49-F238E27FC236}">
                  <a16:creationId xmlns:a16="http://schemas.microsoft.com/office/drawing/2014/main" id="{DF4AFAD7-EC04-99D6-66EF-7A9EADB7AD72}"/>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18" name="Rectangle 17">
              <a:extLst>
                <a:ext uri="{FF2B5EF4-FFF2-40B4-BE49-F238E27FC236}">
                  <a16:creationId xmlns:a16="http://schemas.microsoft.com/office/drawing/2014/main" id="{5C4E668E-1D35-E162-7EA5-F7D7F3011D72}"/>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19" name="Rectangle 18">
              <a:extLst>
                <a:ext uri="{FF2B5EF4-FFF2-40B4-BE49-F238E27FC236}">
                  <a16:creationId xmlns:a16="http://schemas.microsoft.com/office/drawing/2014/main" id="{C57595C7-76AE-8CD4-B011-3A9989321A7C}"/>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30" name="Rectangle 29">
              <a:extLst>
                <a:ext uri="{FF2B5EF4-FFF2-40B4-BE49-F238E27FC236}">
                  <a16:creationId xmlns:a16="http://schemas.microsoft.com/office/drawing/2014/main" id="{2D9D463C-4ADE-841E-E7C0-2889181BD3E2}"/>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31" name="Rectangle 30">
              <a:extLst>
                <a:ext uri="{FF2B5EF4-FFF2-40B4-BE49-F238E27FC236}">
                  <a16:creationId xmlns:a16="http://schemas.microsoft.com/office/drawing/2014/main" id="{BD4FF5C0-637D-BE7A-6382-A61A39B2EA70}"/>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
        <p:nvSpPr>
          <p:cNvPr id="3" name="Title 1">
            <a:extLst>
              <a:ext uri="{FF2B5EF4-FFF2-40B4-BE49-F238E27FC236}">
                <a16:creationId xmlns:a16="http://schemas.microsoft.com/office/drawing/2014/main" id="{83FA4798-41B5-597C-4579-861394C21135}"/>
              </a:ext>
            </a:extLst>
          </p:cNvPr>
          <p:cNvSpPr txBox="1">
            <a:spLocks/>
          </p:cNvSpPr>
          <p:nvPr/>
        </p:nvSpPr>
        <p:spPr>
          <a:xfrm>
            <a:off x="3102014" y="432001"/>
            <a:ext cx="8647074" cy="1387274"/>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r>
              <a:rPr lang="en-gb" noProof="0" dirty="0"/>
              <a:t>NATO </a:t>
            </a:r>
            <a:r>
              <a:rPr lang="en-US" noProof="0" dirty="0"/>
              <a:t>Baseline Requirements of National Resilience</a:t>
            </a:r>
            <a:r>
              <a:rPr lang="lv-LV" noProof="0" dirty="0"/>
              <a:t> </a:t>
            </a:r>
            <a:r>
              <a:rPr lang="en-gb" noProof="0" dirty="0"/>
              <a:t>2016</a:t>
            </a:r>
            <a:endParaRPr lang="lv-LV" dirty="0"/>
          </a:p>
        </p:txBody>
      </p:sp>
    </p:spTree>
    <p:extLst>
      <p:ext uri="{BB962C8B-B14F-4D97-AF65-F5344CB8AC3E}">
        <p14:creationId xmlns:p14="http://schemas.microsoft.com/office/powerpoint/2010/main" val="1157547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8E0A4EB-3147-3688-FC1E-46F571D3FA32}"/>
              </a:ext>
            </a:extLst>
          </p:cNvPr>
          <p:cNvSpPr>
            <a:spLocks noGrp="1"/>
          </p:cNvSpPr>
          <p:nvPr>
            <p:ph type="title"/>
          </p:nvPr>
        </p:nvSpPr>
        <p:spPr>
          <a:xfrm>
            <a:off x="442913" y="432001"/>
            <a:ext cx="5480307" cy="1387274"/>
          </a:xfrm>
        </p:spPr>
        <p:txBody>
          <a:bodyPr vert="horz" rtlCol="0"/>
          <a:lstStyle/>
          <a:p>
            <a:pPr rtl="0"/>
            <a:r>
              <a:rPr lang="en-gb"/>
              <a:t>Tasks</a:t>
            </a:r>
            <a:endParaRPr lang="lv-LV" noProof="0"/>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p:txBody>
          <a:bodyPr rtlCol="0"/>
          <a:lstStyle/>
          <a:p>
            <a:pPr rtl="0"/>
            <a:fld id="{7870704B-CE94-48CC-AF30-84932A1262A7}" type="slidenum">
              <a:rPr lang="lv-LV" smtClean="0"/>
              <a:pPr/>
              <a:t>2</a:t>
            </a:fld>
            <a:endParaRPr lang="lv-LV" dirty="0"/>
          </a:p>
        </p:txBody>
      </p:sp>
      <p:sp>
        <p:nvSpPr>
          <p:cNvPr id="3" name="TextBox 2">
            <a:extLst>
              <a:ext uri="{FF2B5EF4-FFF2-40B4-BE49-F238E27FC236}">
                <a16:creationId xmlns:a16="http://schemas.microsoft.com/office/drawing/2014/main" id="{4EF6DB77-182C-C281-1C2F-C2E2D9AB6583}"/>
              </a:ext>
            </a:extLst>
          </p:cNvPr>
          <p:cNvSpPr txBox="1"/>
          <p:nvPr/>
        </p:nvSpPr>
        <p:spPr>
          <a:xfrm>
            <a:off x="6281995" y="1819275"/>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rtl="0">
              <a:spcAft>
                <a:spcPts val="600"/>
              </a:spcAft>
            </a:pPr>
            <a:r>
              <a:rPr lang="lv-LV" sz="1600" dirty="0">
                <a:cs typeface="Arial"/>
              </a:rPr>
              <a:t>E</a:t>
            </a:r>
            <a:r>
              <a:rPr lang="en-GB" sz="1600" dirty="0" err="1">
                <a:cs typeface="Arial"/>
              </a:rPr>
              <a:t>ducatees</a:t>
            </a:r>
            <a:r>
              <a:rPr lang="en-gb" sz="1600" dirty="0">
                <a:cs typeface="Arial"/>
              </a:rPr>
              <a:t>:</a:t>
            </a:r>
          </a:p>
          <a:p>
            <a:pPr marL="742950" lvl="3" indent="-285750" rtl="0">
              <a:buBlip>
                <a:blip r:embed="rId3"/>
              </a:buBlip>
            </a:pPr>
            <a:r>
              <a:rPr lang="en-gb" sz="1600" dirty="0">
                <a:cs typeface="Arial"/>
              </a:rPr>
              <a:t>know the main international </a:t>
            </a:r>
            <a:r>
              <a:rPr lang="lv-LV" sz="1600" dirty="0" err="1">
                <a:cs typeface="Arial"/>
              </a:rPr>
              <a:t>binding</a:t>
            </a:r>
            <a:r>
              <a:rPr lang="lv-LV" sz="1600" dirty="0">
                <a:cs typeface="Arial"/>
              </a:rPr>
              <a:t> </a:t>
            </a:r>
            <a:r>
              <a:rPr lang="en-gb" sz="1600" dirty="0">
                <a:cs typeface="Arial"/>
              </a:rPr>
              <a:t>partner organisations and their roles in civil protection; </a:t>
            </a:r>
          </a:p>
          <a:p>
            <a:pPr marL="742950" lvl="3" indent="-285750" rtl="0">
              <a:buBlip>
                <a:blip r:embed="rId3"/>
              </a:buBlip>
            </a:pPr>
            <a:r>
              <a:rPr lang="en-gb" sz="1600" dirty="0">
                <a:cs typeface="Arial"/>
              </a:rPr>
              <a:t>can explain the principles and cooperation mechanisms that determine Latvia's access to international assistance and its involvement in providing assistance to other countries.</a:t>
            </a: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75386" y="432001"/>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rtl="0">
              <a:spcAft>
                <a:spcPts val="600"/>
              </a:spcAft>
              <a:buSzPct val="100000"/>
            </a:pPr>
            <a:r>
              <a:rPr lang="en-GB" sz="3600" dirty="0">
                <a:latin typeface="Georgia"/>
                <a:cs typeface="Arial"/>
              </a:rPr>
              <a:t>Intended </a:t>
            </a:r>
            <a:r>
              <a:rPr lang="lv-LV" sz="3600" dirty="0">
                <a:latin typeface="Georgia"/>
                <a:cs typeface="Arial"/>
              </a:rPr>
              <a:t>R</a:t>
            </a:r>
            <a:r>
              <a:rPr lang="en-GB" sz="3600" dirty="0" err="1">
                <a:latin typeface="Georgia"/>
                <a:cs typeface="Arial"/>
              </a:rPr>
              <a:t>esults</a:t>
            </a:r>
            <a:endParaRPr lang="lv-LV" sz="3600" dirty="0">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rtl="0">
              <a:spcAft>
                <a:spcPts val="600"/>
              </a:spcAft>
            </a:pPr>
            <a:r>
              <a:rPr lang="en-gb" sz="1600" dirty="0">
                <a:cs typeface="Arial"/>
              </a:rPr>
              <a:t>To introduce </a:t>
            </a:r>
            <a:r>
              <a:rPr lang="en-GB" sz="1600" dirty="0" err="1">
                <a:cs typeface="Arial"/>
              </a:rPr>
              <a:t>educatees</a:t>
            </a:r>
            <a:r>
              <a:rPr lang="en-gb" sz="1600" dirty="0">
                <a:cs typeface="Arial"/>
              </a:rPr>
              <a:t> to: </a:t>
            </a:r>
          </a:p>
          <a:p>
            <a:pPr marL="740664" indent="-285750" rtl="0">
              <a:buBlip>
                <a:blip r:embed="rId3"/>
              </a:buBlip>
            </a:pPr>
            <a:r>
              <a:rPr lang="en-gb" sz="1600" dirty="0">
                <a:cs typeface="Arial"/>
              </a:rPr>
              <a:t>international binding partner organisations in the context of civil protection; </a:t>
            </a:r>
          </a:p>
          <a:p>
            <a:pPr marL="740664" indent="-285750" rtl="0">
              <a:buBlip>
                <a:blip r:embed="rId3"/>
              </a:buBlip>
            </a:pPr>
            <a:r>
              <a:rPr lang="en-gb" sz="1600" dirty="0">
                <a:cs typeface="Arial"/>
              </a:rPr>
              <a:t>civil protection mechanisms in Europe, including in the Baltic Sea region; </a:t>
            </a:r>
          </a:p>
          <a:p>
            <a:pPr marL="740664" indent="-285750" rtl="0">
              <a:buBlip>
                <a:blip r:embed="rId3"/>
              </a:buBlip>
            </a:pPr>
            <a:r>
              <a:rPr lang="en-gb" sz="1600" dirty="0">
                <a:cs typeface="Arial"/>
              </a:rPr>
              <a:t>the responsibilities of the Cabinet and the Crisis Management </a:t>
            </a:r>
            <a:r>
              <a:rPr lang="lv-LV" sz="1600" dirty="0" err="1">
                <a:cs typeface="Arial"/>
              </a:rPr>
              <a:t>Council</a:t>
            </a:r>
            <a:r>
              <a:rPr lang="en-gb" sz="1600" dirty="0">
                <a:cs typeface="Arial"/>
              </a:rPr>
              <a:t> in requesting and providing international assistance.</a:t>
            </a:r>
          </a:p>
          <a:p>
            <a:pPr marL="740664" indent="-285750" rtl="0">
              <a:buBlip>
                <a:blip r:embed="rId3"/>
              </a:buBlip>
            </a:pPr>
            <a:endParaRPr lang="lv-LV" sz="1600" dirty="0">
              <a:cs typeface="Arial"/>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lv-LV" altLang="ja-JP" sz="700" b="1" dirty="0">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lv-LV" dirty="0"/>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4"/>
          <a:srcRect t="42892" b="30359"/>
          <a:stretch/>
        </p:blipFill>
        <p:spPr>
          <a:xfrm>
            <a:off x="442911" y="4402207"/>
            <a:ext cx="11309609" cy="1769992"/>
          </a:xfrm>
          <a:prstGeom prst="rect">
            <a:avLst/>
          </a:prstGeom>
        </p:spPr>
      </p:pic>
      <p:sp>
        <p:nvSpPr>
          <p:cNvPr id="15" name="Rectangle 14">
            <a:extLst>
              <a:ext uri="{FF2B5EF4-FFF2-40B4-BE49-F238E27FC236}">
                <a16:creationId xmlns:a16="http://schemas.microsoft.com/office/drawing/2014/main" id="{299EC8FE-5749-137C-3B70-C62E046BD9F0}"/>
              </a:ext>
            </a:extLst>
          </p:cNvPr>
          <p:cNvSpPr/>
          <p:nvPr/>
        </p:nvSpPr>
        <p:spPr>
          <a:xfrm>
            <a:off x="442912"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Tree>
    <p:extLst>
      <p:ext uri="{BB962C8B-B14F-4D97-AF65-F5344CB8AC3E}">
        <p14:creationId xmlns:p14="http://schemas.microsoft.com/office/powerpoint/2010/main" val="3627720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BD445D4-E8EE-388B-5C93-26D063847924}"/>
              </a:ext>
            </a:extLst>
          </p:cNvPr>
          <p:cNvPicPr>
            <a:picLocks noChangeAspect="1"/>
          </p:cNvPicPr>
          <p:nvPr/>
        </p:nvPicPr>
        <p:blipFill rotWithShape="1">
          <a:blip r:embed="rId3"/>
          <a:srcRect t="13643" b="15726"/>
          <a:stretch/>
        </p:blipFill>
        <p:spPr>
          <a:xfrm>
            <a:off x="5432386" y="3133708"/>
            <a:ext cx="6316702" cy="3038491"/>
          </a:xfrm>
          <a:prstGeom prst="rect">
            <a:avLst/>
          </a:prstGeom>
        </p:spPr>
      </p:pic>
      <p:pic>
        <p:nvPicPr>
          <p:cNvPr id="36" name="Picture 35">
            <a:extLst>
              <a:ext uri="{FF2B5EF4-FFF2-40B4-BE49-F238E27FC236}">
                <a16:creationId xmlns:a16="http://schemas.microsoft.com/office/drawing/2014/main" id="{FE057831-FC32-AC03-49ED-7AF02C79CE16}"/>
              </a:ext>
            </a:extLst>
          </p:cNvPr>
          <p:cNvPicPr>
            <a:picLocks noChangeAspect="1"/>
          </p:cNvPicPr>
          <p:nvPr/>
        </p:nvPicPr>
        <p:blipFill rotWithShape="1">
          <a:blip r:embed="rId4"/>
          <a:srcRect b="27729"/>
          <a:stretch/>
        </p:blipFill>
        <p:spPr>
          <a:xfrm>
            <a:off x="442914" y="1819275"/>
            <a:ext cx="6316702" cy="3038490"/>
          </a:xfrm>
          <a:prstGeom prst="rect">
            <a:avLst/>
          </a:prstGeom>
        </p:spPr>
      </p:pic>
      <p:sp>
        <p:nvSpPr>
          <p:cNvPr id="28674" name="Virsraksts 1">
            <a:extLst>
              <a:ext uri="{FF2B5EF4-FFF2-40B4-BE49-F238E27FC236}">
                <a16:creationId xmlns:a16="http://schemas.microsoft.com/office/drawing/2014/main" id="{742FD132-F226-E33F-9F29-70915EF5F9EF}"/>
              </a:ext>
            </a:extLst>
          </p:cNvPr>
          <p:cNvSpPr>
            <a:spLocks noGrp="1"/>
          </p:cNvSpPr>
          <p:nvPr>
            <p:ph type="title"/>
          </p:nvPr>
        </p:nvSpPr>
        <p:spPr>
          <a:xfrm>
            <a:off x="442913" y="432001"/>
            <a:ext cx="11306175" cy="1387274"/>
          </a:xfrm>
        </p:spPr>
        <p:txBody>
          <a:bodyPr vert="horz" rtlCol="0">
            <a:normAutofit/>
          </a:bodyPr>
          <a:lstStyle/>
          <a:p>
            <a:pPr rtl="0"/>
            <a:r>
              <a:rPr lang="en-gb" noProof="0" dirty="0"/>
              <a:t>Civil-</a:t>
            </a:r>
            <a:r>
              <a:rPr lang="lv-LV" noProof="0" dirty="0"/>
              <a:t>M</a:t>
            </a:r>
            <a:r>
              <a:rPr lang="en-gb" noProof="0" dirty="0" err="1"/>
              <a:t>ilitary</a:t>
            </a:r>
            <a:r>
              <a:rPr lang="en-gb" noProof="0" dirty="0"/>
              <a:t> </a:t>
            </a:r>
            <a:r>
              <a:rPr lang="lv-LV" noProof="0" dirty="0"/>
              <a:t>C</a:t>
            </a:r>
            <a:r>
              <a:rPr lang="en-gb" noProof="0" dirty="0" err="1"/>
              <a:t>ooperation</a:t>
            </a:r>
            <a:endParaRPr lang="en-gb" noProof="0" dirty="0"/>
          </a:p>
        </p:txBody>
      </p:sp>
      <p:sp>
        <p:nvSpPr>
          <p:cNvPr id="4" name="Slaida numura vietturis 3">
            <a:extLst>
              <a:ext uri="{FF2B5EF4-FFF2-40B4-BE49-F238E27FC236}">
                <a16:creationId xmlns:a16="http://schemas.microsoft.com/office/drawing/2014/main" id="{8094208C-D47C-B268-7954-7861E4513C11}"/>
              </a:ext>
            </a:extLst>
          </p:cNvPr>
          <p:cNvSpPr>
            <a:spLocks noGrp="1"/>
          </p:cNvSpPr>
          <p:nvPr>
            <p:ph type="sldNum" sz="quarter" idx="11"/>
          </p:nvPr>
        </p:nvSpPr>
        <p:spPr>
          <a:xfrm>
            <a:off x="9984296" y="6492240"/>
            <a:ext cx="1764792" cy="137160"/>
          </a:xfrm>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a:fld id="{2CF2679F-F931-4F51-9005-190AD2EBDFF9}" type="slidenum">
              <a:rPr lang="lv-LV" altLang="en-US"/>
              <a:pPr/>
              <a:t>20</a:t>
            </a:fld>
            <a:endParaRPr lang="lv-LV" altLang="en-US"/>
          </a:p>
        </p:txBody>
      </p:sp>
      <p:sp>
        <p:nvSpPr>
          <p:cNvPr id="7" name="Rectangle 6">
            <a:extLst>
              <a:ext uri="{FF2B5EF4-FFF2-40B4-BE49-F238E27FC236}">
                <a16:creationId xmlns:a16="http://schemas.microsoft.com/office/drawing/2014/main" id="{E35A0152-0D3C-D17E-85CA-70A74D493AC1}"/>
              </a:ext>
            </a:extLst>
          </p:cNvPr>
          <p:cNvSpPr/>
          <p:nvPr/>
        </p:nvSpPr>
        <p:spPr>
          <a:xfrm>
            <a:off x="442913" y="1819275"/>
            <a:ext cx="6316702" cy="3038490"/>
          </a:xfrm>
          <a:prstGeom prst="rect">
            <a:avLst/>
          </a:prstGeom>
          <a:solidFill>
            <a:schemeClr val="accent3">
              <a:alpha val="80000"/>
            </a:schemeClr>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0000" tIns="180000" rIns="180000" bIns="0" numCol="1" spcCol="1270" rtlCol="0" anchor="t" anchorCtr="0">
            <a:noAutofit/>
          </a:bodyPr>
          <a:lstStyle/>
          <a:p>
            <a:pPr marL="0" lvl="0" indent="0" defTabSz="1155700" rtl="0">
              <a:spcBef>
                <a:spcPct val="0"/>
              </a:spcBef>
              <a:buNone/>
            </a:pPr>
            <a:r>
              <a:rPr lang="en-gb" sz="2400" b="1" kern="1200">
                <a:solidFill>
                  <a:schemeClr val="bg1"/>
                </a:solidFill>
              </a:rPr>
              <a:t>Civil sector</a:t>
            </a:r>
            <a:br>
              <a:rPr lang="lv-LV" kern="1200">
                <a:solidFill>
                  <a:schemeClr val="bg1"/>
                </a:solidFill>
              </a:rPr>
            </a:br>
            <a:r>
              <a:rPr lang="en-gb" kern="1200">
                <a:solidFill>
                  <a:schemeClr val="bg1"/>
                </a:solidFill>
              </a:rPr>
              <a:t>supports the military sector</a:t>
            </a:r>
          </a:p>
        </p:txBody>
      </p:sp>
      <p:sp>
        <p:nvSpPr>
          <p:cNvPr id="8" name="Rectangle 7">
            <a:extLst>
              <a:ext uri="{FF2B5EF4-FFF2-40B4-BE49-F238E27FC236}">
                <a16:creationId xmlns:a16="http://schemas.microsoft.com/office/drawing/2014/main" id="{D52E53C0-F79E-63A1-0A83-557884C4767B}"/>
              </a:ext>
            </a:extLst>
          </p:cNvPr>
          <p:cNvSpPr/>
          <p:nvPr/>
        </p:nvSpPr>
        <p:spPr>
          <a:xfrm>
            <a:off x="5432386" y="3133710"/>
            <a:ext cx="6316702" cy="3038490"/>
          </a:xfrm>
          <a:prstGeom prst="rect">
            <a:avLst/>
          </a:prstGeom>
          <a:solidFill>
            <a:schemeClr val="accent2">
              <a:alpha val="80000"/>
            </a:schemeClr>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0000" tIns="180000" rIns="180000" bIns="0" numCol="1" spcCol="1270" rtlCol="0" anchor="t" anchorCtr="0">
            <a:noAutofit/>
          </a:bodyPr>
          <a:lstStyle/>
          <a:p>
            <a:pPr marL="0" lvl="0" indent="0" algn="r" defTabSz="1155700" rtl="0">
              <a:spcBef>
                <a:spcPct val="0"/>
              </a:spcBef>
              <a:buNone/>
            </a:pPr>
            <a:r>
              <a:rPr lang="en-gb" sz="2400" b="1" kern="1200">
                <a:solidFill>
                  <a:schemeClr val="bg1"/>
                </a:solidFill>
              </a:rPr>
              <a:t>Military sector</a:t>
            </a:r>
            <a:br>
              <a:rPr lang="lv-LV" sz="2400" b="1" kern="1200">
                <a:solidFill>
                  <a:schemeClr val="bg1"/>
                </a:solidFill>
              </a:rPr>
            </a:br>
            <a:r>
              <a:rPr lang="en-gb" kern="1200">
                <a:solidFill>
                  <a:schemeClr val="bg1"/>
                </a:solidFill>
              </a:rPr>
              <a:t>supports public authorities in disaster </a:t>
            </a:r>
          </a:p>
          <a:p>
            <a:pPr marL="0" lvl="0" indent="0" algn="r" defTabSz="1155700" rtl="0">
              <a:spcBef>
                <a:spcPct val="0"/>
              </a:spcBef>
              <a:buNone/>
            </a:pPr>
            <a:r>
              <a:rPr lang="en-gb" kern="1200">
                <a:solidFill>
                  <a:schemeClr val="bg1"/>
                </a:solidFill>
              </a:rPr>
              <a:t>incidents and their aftermath</a:t>
            </a:r>
          </a:p>
        </p:txBody>
      </p:sp>
      <p:sp>
        <p:nvSpPr>
          <p:cNvPr id="21" name="Google Shape;576;p76">
            <a:extLst>
              <a:ext uri="{FF2B5EF4-FFF2-40B4-BE49-F238E27FC236}">
                <a16:creationId xmlns:a16="http://schemas.microsoft.com/office/drawing/2014/main" id="{6A83A730-ADF4-09EF-6524-02E8463AC93D}"/>
              </a:ext>
            </a:extLst>
          </p:cNvPr>
          <p:cNvSpPr/>
          <p:nvPr/>
        </p:nvSpPr>
        <p:spPr>
          <a:xfrm>
            <a:off x="10612275" y="5064330"/>
            <a:ext cx="814952" cy="817266"/>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147" y="547"/>
                </a:moveTo>
                <a:cubicBezTo>
                  <a:pt x="147" y="540"/>
                  <a:pt x="146" y="533"/>
                  <a:pt x="146" y="526"/>
                </a:cubicBezTo>
                <a:cubicBezTo>
                  <a:pt x="146" y="481"/>
                  <a:pt x="151" y="435"/>
                  <a:pt x="161" y="394"/>
                </a:cubicBezTo>
                <a:cubicBezTo>
                  <a:pt x="161" y="391"/>
                  <a:pt x="162" y="387"/>
                  <a:pt x="163" y="384"/>
                </a:cubicBezTo>
                <a:cubicBezTo>
                  <a:pt x="164" y="382"/>
                  <a:pt x="164" y="381"/>
                  <a:pt x="164" y="379"/>
                </a:cubicBezTo>
                <a:cubicBezTo>
                  <a:pt x="173" y="375"/>
                  <a:pt x="182" y="370"/>
                  <a:pt x="192" y="367"/>
                </a:cubicBezTo>
                <a:cubicBezTo>
                  <a:pt x="192" y="368"/>
                  <a:pt x="192" y="370"/>
                  <a:pt x="193" y="371"/>
                </a:cubicBezTo>
                <a:cubicBezTo>
                  <a:pt x="206" y="412"/>
                  <a:pt x="244" y="440"/>
                  <a:pt x="286" y="440"/>
                </a:cubicBezTo>
                <a:cubicBezTo>
                  <a:pt x="329" y="440"/>
                  <a:pt x="366" y="412"/>
                  <a:pt x="380" y="371"/>
                </a:cubicBezTo>
                <a:cubicBezTo>
                  <a:pt x="380" y="370"/>
                  <a:pt x="380" y="368"/>
                  <a:pt x="381" y="367"/>
                </a:cubicBezTo>
                <a:cubicBezTo>
                  <a:pt x="390" y="371"/>
                  <a:pt x="400" y="375"/>
                  <a:pt x="408" y="380"/>
                </a:cubicBezTo>
                <a:cubicBezTo>
                  <a:pt x="409" y="381"/>
                  <a:pt x="409" y="383"/>
                  <a:pt x="409" y="384"/>
                </a:cubicBezTo>
                <a:cubicBezTo>
                  <a:pt x="410" y="387"/>
                  <a:pt x="411" y="391"/>
                  <a:pt x="412" y="394"/>
                </a:cubicBezTo>
                <a:cubicBezTo>
                  <a:pt x="421" y="435"/>
                  <a:pt x="426" y="481"/>
                  <a:pt x="426" y="526"/>
                </a:cubicBezTo>
                <a:cubicBezTo>
                  <a:pt x="426" y="533"/>
                  <a:pt x="426" y="540"/>
                  <a:pt x="426" y="547"/>
                </a:cubicBezTo>
                <a:cubicBezTo>
                  <a:pt x="426" y="549"/>
                  <a:pt x="426" y="550"/>
                  <a:pt x="426" y="552"/>
                </a:cubicBezTo>
                <a:cubicBezTo>
                  <a:pt x="147" y="552"/>
                  <a:pt x="147" y="552"/>
                  <a:pt x="147" y="552"/>
                </a:cubicBezTo>
                <a:cubicBezTo>
                  <a:pt x="147" y="550"/>
                  <a:pt x="147" y="548"/>
                  <a:pt x="147" y="547"/>
                </a:cubicBezTo>
                <a:close/>
                <a:moveTo>
                  <a:pt x="175" y="182"/>
                </a:moveTo>
                <a:cubicBezTo>
                  <a:pt x="175" y="180"/>
                  <a:pt x="175" y="177"/>
                  <a:pt x="175" y="175"/>
                </a:cubicBezTo>
                <a:cubicBezTo>
                  <a:pt x="177" y="140"/>
                  <a:pt x="192" y="107"/>
                  <a:pt x="216" y="84"/>
                </a:cubicBezTo>
                <a:cubicBezTo>
                  <a:pt x="237" y="64"/>
                  <a:pt x="264" y="53"/>
                  <a:pt x="291" y="53"/>
                </a:cubicBezTo>
                <a:cubicBezTo>
                  <a:pt x="308" y="53"/>
                  <a:pt x="325" y="58"/>
                  <a:pt x="340" y="66"/>
                </a:cubicBezTo>
                <a:cubicBezTo>
                  <a:pt x="380" y="86"/>
                  <a:pt x="405" y="128"/>
                  <a:pt x="408" y="175"/>
                </a:cubicBezTo>
                <a:cubicBezTo>
                  <a:pt x="408" y="178"/>
                  <a:pt x="408" y="180"/>
                  <a:pt x="408" y="182"/>
                </a:cubicBezTo>
                <a:cubicBezTo>
                  <a:pt x="408" y="191"/>
                  <a:pt x="408" y="191"/>
                  <a:pt x="408" y="191"/>
                </a:cubicBezTo>
                <a:cubicBezTo>
                  <a:pt x="413" y="195"/>
                  <a:pt x="413" y="195"/>
                  <a:pt x="413" y="195"/>
                </a:cubicBezTo>
                <a:cubicBezTo>
                  <a:pt x="416" y="196"/>
                  <a:pt x="417" y="199"/>
                  <a:pt x="416" y="202"/>
                </a:cubicBezTo>
                <a:cubicBezTo>
                  <a:pt x="415" y="205"/>
                  <a:pt x="413" y="207"/>
                  <a:pt x="411" y="207"/>
                </a:cubicBezTo>
                <a:cubicBezTo>
                  <a:pt x="410" y="207"/>
                  <a:pt x="410" y="207"/>
                  <a:pt x="409" y="207"/>
                </a:cubicBezTo>
                <a:cubicBezTo>
                  <a:pt x="390" y="202"/>
                  <a:pt x="390" y="202"/>
                  <a:pt x="390" y="202"/>
                </a:cubicBezTo>
                <a:cubicBezTo>
                  <a:pt x="388" y="202"/>
                  <a:pt x="387" y="202"/>
                  <a:pt x="385" y="201"/>
                </a:cubicBezTo>
                <a:cubicBezTo>
                  <a:pt x="383" y="201"/>
                  <a:pt x="383" y="201"/>
                  <a:pt x="383" y="201"/>
                </a:cubicBezTo>
                <a:cubicBezTo>
                  <a:pt x="382" y="201"/>
                  <a:pt x="380" y="200"/>
                  <a:pt x="378" y="200"/>
                </a:cubicBezTo>
                <a:cubicBezTo>
                  <a:pt x="376" y="200"/>
                  <a:pt x="376" y="200"/>
                  <a:pt x="376" y="200"/>
                </a:cubicBezTo>
                <a:cubicBezTo>
                  <a:pt x="353" y="195"/>
                  <a:pt x="329" y="192"/>
                  <a:pt x="305" y="192"/>
                </a:cubicBezTo>
                <a:cubicBezTo>
                  <a:pt x="301" y="192"/>
                  <a:pt x="296" y="192"/>
                  <a:pt x="291" y="192"/>
                </a:cubicBezTo>
                <a:cubicBezTo>
                  <a:pt x="282" y="192"/>
                  <a:pt x="273" y="192"/>
                  <a:pt x="264" y="192"/>
                </a:cubicBezTo>
                <a:cubicBezTo>
                  <a:pt x="248" y="193"/>
                  <a:pt x="231" y="195"/>
                  <a:pt x="214" y="198"/>
                </a:cubicBezTo>
                <a:cubicBezTo>
                  <a:pt x="211" y="199"/>
                  <a:pt x="209" y="199"/>
                  <a:pt x="206" y="200"/>
                </a:cubicBezTo>
                <a:cubicBezTo>
                  <a:pt x="204" y="200"/>
                  <a:pt x="204" y="200"/>
                  <a:pt x="204" y="200"/>
                </a:cubicBezTo>
                <a:cubicBezTo>
                  <a:pt x="203" y="200"/>
                  <a:pt x="201" y="201"/>
                  <a:pt x="199" y="201"/>
                </a:cubicBezTo>
                <a:cubicBezTo>
                  <a:pt x="198" y="201"/>
                  <a:pt x="198" y="201"/>
                  <a:pt x="198" y="201"/>
                </a:cubicBezTo>
                <a:cubicBezTo>
                  <a:pt x="196" y="202"/>
                  <a:pt x="194" y="202"/>
                  <a:pt x="193" y="202"/>
                </a:cubicBezTo>
                <a:cubicBezTo>
                  <a:pt x="188" y="203"/>
                  <a:pt x="188" y="203"/>
                  <a:pt x="188" y="203"/>
                </a:cubicBezTo>
                <a:cubicBezTo>
                  <a:pt x="173" y="207"/>
                  <a:pt x="173" y="207"/>
                  <a:pt x="173" y="207"/>
                </a:cubicBezTo>
                <a:cubicBezTo>
                  <a:pt x="173" y="207"/>
                  <a:pt x="172" y="207"/>
                  <a:pt x="172" y="207"/>
                </a:cubicBezTo>
                <a:cubicBezTo>
                  <a:pt x="169" y="207"/>
                  <a:pt x="167" y="205"/>
                  <a:pt x="167" y="202"/>
                </a:cubicBezTo>
                <a:cubicBezTo>
                  <a:pt x="166" y="199"/>
                  <a:pt x="167" y="196"/>
                  <a:pt x="169" y="195"/>
                </a:cubicBezTo>
                <a:cubicBezTo>
                  <a:pt x="175" y="191"/>
                  <a:pt x="175" y="191"/>
                  <a:pt x="175" y="191"/>
                </a:cubicBezTo>
                <a:lnTo>
                  <a:pt x="175" y="182"/>
                </a:lnTo>
                <a:close/>
                <a:moveTo>
                  <a:pt x="299" y="217"/>
                </a:moveTo>
                <a:cubicBezTo>
                  <a:pt x="321" y="218"/>
                  <a:pt x="343" y="220"/>
                  <a:pt x="366" y="224"/>
                </a:cubicBezTo>
                <a:cubicBezTo>
                  <a:pt x="366" y="224"/>
                  <a:pt x="366" y="224"/>
                  <a:pt x="366" y="224"/>
                </a:cubicBezTo>
                <a:cubicBezTo>
                  <a:pt x="360" y="259"/>
                  <a:pt x="336" y="299"/>
                  <a:pt x="309" y="320"/>
                </a:cubicBezTo>
                <a:cubicBezTo>
                  <a:pt x="309" y="320"/>
                  <a:pt x="309" y="320"/>
                  <a:pt x="309" y="320"/>
                </a:cubicBezTo>
                <a:cubicBezTo>
                  <a:pt x="297" y="330"/>
                  <a:pt x="281" y="330"/>
                  <a:pt x="269" y="320"/>
                </a:cubicBezTo>
                <a:cubicBezTo>
                  <a:pt x="254" y="308"/>
                  <a:pt x="242" y="294"/>
                  <a:pt x="233" y="277"/>
                </a:cubicBezTo>
                <a:cubicBezTo>
                  <a:pt x="223" y="261"/>
                  <a:pt x="217" y="243"/>
                  <a:pt x="215" y="224"/>
                </a:cubicBezTo>
                <a:cubicBezTo>
                  <a:pt x="243" y="219"/>
                  <a:pt x="271" y="217"/>
                  <a:pt x="299" y="217"/>
                </a:cubicBezTo>
                <a:close/>
                <a:moveTo>
                  <a:pt x="246" y="372"/>
                </a:moveTo>
                <a:cubicBezTo>
                  <a:pt x="261" y="381"/>
                  <a:pt x="275" y="385"/>
                  <a:pt x="286" y="385"/>
                </a:cubicBezTo>
                <a:cubicBezTo>
                  <a:pt x="297" y="385"/>
                  <a:pt x="311" y="381"/>
                  <a:pt x="325" y="372"/>
                </a:cubicBezTo>
                <a:cubicBezTo>
                  <a:pt x="330" y="371"/>
                  <a:pt x="335" y="368"/>
                  <a:pt x="340" y="366"/>
                </a:cubicBezTo>
                <a:cubicBezTo>
                  <a:pt x="345" y="367"/>
                  <a:pt x="349" y="368"/>
                  <a:pt x="353" y="369"/>
                </a:cubicBezTo>
                <a:cubicBezTo>
                  <a:pt x="342" y="396"/>
                  <a:pt x="316" y="414"/>
                  <a:pt x="286" y="414"/>
                </a:cubicBezTo>
                <a:cubicBezTo>
                  <a:pt x="257" y="414"/>
                  <a:pt x="230" y="396"/>
                  <a:pt x="219" y="369"/>
                </a:cubicBezTo>
                <a:cubicBezTo>
                  <a:pt x="223" y="368"/>
                  <a:pt x="228" y="366"/>
                  <a:pt x="232" y="366"/>
                </a:cubicBezTo>
                <a:cubicBezTo>
                  <a:pt x="237" y="368"/>
                  <a:pt x="241" y="370"/>
                  <a:pt x="246" y="372"/>
                </a:cubicBezTo>
                <a:close/>
                <a:moveTo>
                  <a:pt x="444" y="427"/>
                </a:moveTo>
                <a:cubicBezTo>
                  <a:pt x="465" y="454"/>
                  <a:pt x="481" y="499"/>
                  <a:pt x="481" y="552"/>
                </a:cubicBezTo>
                <a:cubicBezTo>
                  <a:pt x="451" y="552"/>
                  <a:pt x="451" y="552"/>
                  <a:pt x="451" y="552"/>
                </a:cubicBezTo>
                <a:cubicBezTo>
                  <a:pt x="451" y="542"/>
                  <a:pt x="452" y="530"/>
                  <a:pt x="452" y="526"/>
                </a:cubicBezTo>
                <a:cubicBezTo>
                  <a:pt x="452" y="492"/>
                  <a:pt x="449" y="459"/>
                  <a:pt x="444" y="427"/>
                </a:cubicBezTo>
                <a:close/>
                <a:moveTo>
                  <a:pt x="121" y="552"/>
                </a:moveTo>
                <a:cubicBezTo>
                  <a:pt x="91" y="552"/>
                  <a:pt x="91" y="552"/>
                  <a:pt x="91" y="552"/>
                </a:cubicBezTo>
                <a:cubicBezTo>
                  <a:pt x="92" y="503"/>
                  <a:pt x="102" y="456"/>
                  <a:pt x="129" y="428"/>
                </a:cubicBezTo>
                <a:cubicBezTo>
                  <a:pt x="124" y="460"/>
                  <a:pt x="121" y="493"/>
                  <a:pt x="121" y="526"/>
                </a:cubicBezTo>
                <a:cubicBezTo>
                  <a:pt x="121" y="529"/>
                  <a:pt x="121" y="542"/>
                  <a:pt x="121" y="552"/>
                </a:cubicBezTo>
                <a:close/>
                <a:moveTo>
                  <a:pt x="552" y="552"/>
                </a:moveTo>
                <a:cubicBezTo>
                  <a:pt x="507" y="552"/>
                  <a:pt x="507" y="552"/>
                  <a:pt x="507" y="552"/>
                </a:cubicBezTo>
                <a:cubicBezTo>
                  <a:pt x="507" y="516"/>
                  <a:pt x="501" y="484"/>
                  <a:pt x="490" y="457"/>
                </a:cubicBezTo>
                <a:cubicBezTo>
                  <a:pt x="479" y="429"/>
                  <a:pt x="463" y="406"/>
                  <a:pt x="442" y="387"/>
                </a:cubicBezTo>
                <a:cubicBezTo>
                  <a:pt x="440" y="385"/>
                  <a:pt x="437" y="383"/>
                  <a:pt x="435" y="381"/>
                </a:cubicBezTo>
                <a:cubicBezTo>
                  <a:pt x="434" y="376"/>
                  <a:pt x="433" y="372"/>
                  <a:pt x="431" y="368"/>
                </a:cubicBezTo>
                <a:cubicBezTo>
                  <a:pt x="430" y="364"/>
                  <a:pt x="428" y="362"/>
                  <a:pt x="426" y="360"/>
                </a:cubicBezTo>
                <a:cubicBezTo>
                  <a:pt x="410" y="351"/>
                  <a:pt x="367" y="333"/>
                  <a:pt x="349" y="334"/>
                </a:cubicBezTo>
                <a:cubicBezTo>
                  <a:pt x="349" y="328"/>
                  <a:pt x="349" y="323"/>
                  <a:pt x="349" y="316"/>
                </a:cubicBezTo>
                <a:cubicBezTo>
                  <a:pt x="349" y="316"/>
                  <a:pt x="349" y="316"/>
                  <a:pt x="349" y="316"/>
                </a:cubicBezTo>
                <a:cubicBezTo>
                  <a:pt x="358" y="306"/>
                  <a:pt x="365" y="295"/>
                  <a:pt x="371" y="283"/>
                </a:cubicBezTo>
                <a:cubicBezTo>
                  <a:pt x="407" y="283"/>
                  <a:pt x="407" y="283"/>
                  <a:pt x="407" y="283"/>
                </a:cubicBezTo>
                <a:cubicBezTo>
                  <a:pt x="423" y="278"/>
                  <a:pt x="435" y="262"/>
                  <a:pt x="435" y="245"/>
                </a:cubicBezTo>
                <a:cubicBezTo>
                  <a:pt x="435" y="238"/>
                  <a:pt x="433" y="232"/>
                  <a:pt x="430" y="226"/>
                </a:cubicBezTo>
                <a:cubicBezTo>
                  <a:pt x="435" y="222"/>
                  <a:pt x="439" y="216"/>
                  <a:pt x="441" y="209"/>
                </a:cubicBezTo>
                <a:cubicBezTo>
                  <a:pt x="444" y="198"/>
                  <a:pt x="441" y="186"/>
                  <a:pt x="433" y="178"/>
                </a:cubicBezTo>
                <a:cubicBezTo>
                  <a:pt x="431" y="95"/>
                  <a:pt x="368" y="28"/>
                  <a:pt x="291" y="28"/>
                </a:cubicBezTo>
                <a:cubicBezTo>
                  <a:pt x="215" y="28"/>
                  <a:pt x="152" y="95"/>
                  <a:pt x="150" y="178"/>
                </a:cubicBezTo>
                <a:cubicBezTo>
                  <a:pt x="142" y="186"/>
                  <a:pt x="139" y="198"/>
                  <a:pt x="142" y="209"/>
                </a:cubicBezTo>
                <a:cubicBezTo>
                  <a:pt x="144" y="216"/>
                  <a:pt x="148" y="222"/>
                  <a:pt x="153" y="226"/>
                </a:cubicBezTo>
                <a:cubicBezTo>
                  <a:pt x="150" y="232"/>
                  <a:pt x="148" y="238"/>
                  <a:pt x="148" y="245"/>
                </a:cubicBezTo>
                <a:cubicBezTo>
                  <a:pt x="148" y="262"/>
                  <a:pt x="160" y="278"/>
                  <a:pt x="176" y="283"/>
                </a:cubicBezTo>
                <a:cubicBezTo>
                  <a:pt x="207" y="283"/>
                  <a:pt x="207" y="283"/>
                  <a:pt x="207" y="283"/>
                </a:cubicBezTo>
                <a:cubicBezTo>
                  <a:pt x="212" y="294"/>
                  <a:pt x="219" y="305"/>
                  <a:pt x="228" y="315"/>
                </a:cubicBezTo>
                <a:cubicBezTo>
                  <a:pt x="228" y="316"/>
                  <a:pt x="228" y="316"/>
                  <a:pt x="228" y="316"/>
                </a:cubicBezTo>
                <a:cubicBezTo>
                  <a:pt x="228" y="322"/>
                  <a:pt x="228" y="328"/>
                  <a:pt x="228" y="334"/>
                </a:cubicBezTo>
                <a:cubicBezTo>
                  <a:pt x="207" y="333"/>
                  <a:pt x="162" y="351"/>
                  <a:pt x="147" y="360"/>
                </a:cubicBezTo>
                <a:cubicBezTo>
                  <a:pt x="144" y="362"/>
                  <a:pt x="142" y="364"/>
                  <a:pt x="141" y="368"/>
                </a:cubicBezTo>
                <a:cubicBezTo>
                  <a:pt x="140" y="372"/>
                  <a:pt x="139" y="376"/>
                  <a:pt x="138" y="381"/>
                </a:cubicBezTo>
                <a:cubicBezTo>
                  <a:pt x="135" y="383"/>
                  <a:pt x="133" y="385"/>
                  <a:pt x="131" y="387"/>
                </a:cubicBezTo>
                <a:cubicBezTo>
                  <a:pt x="110" y="406"/>
                  <a:pt x="94" y="429"/>
                  <a:pt x="83" y="456"/>
                </a:cubicBezTo>
                <a:cubicBezTo>
                  <a:pt x="72" y="484"/>
                  <a:pt x="66" y="516"/>
                  <a:pt x="66" y="552"/>
                </a:cubicBezTo>
                <a:cubicBezTo>
                  <a:pt x="25" y="552"/>
                  <a:pt x="25" y="552"/>
                  <a:pt x="25" y="552"/>
                </a:cubicBezTo>
                <a:cubicBezTo>
                  <a:pt x="25" y="25"/>
                  <a:pt x="25" y="25"/>
                  <a:pt x="25" y="25"/>
                </a:cubicBezTo>
                <a:cubicBezTo>
                  <a:pt x="552" y="25"/>
                  <a:pt x="552" y="25"/>
                  <a:pt x="552" y="25"/>
                </a:cubicBezTo>
                <a:lnTo>
                  <a:pt x="552" y="552"/>
                </a:lnTo>
                <a:close/>
                <a:moveTo>
                  <a:pt x="409" y="504"/>
                </a:moveTo>
                <a:cubicBezTo>
                  <a:pt x="404" y="477"/>
                  <a:pt x="404" y="477"/>
                  <a:pt x="404" y="477"/>
                </a:cubicBezTo>
                <a:cubicBezTo>
                  <a:pt x="401" y="463"/>
                  <a:pt x="389" y="453"/>
                  <a:pt x="375" y="453"/>
                </a:cubicBezTo>
                <a:cubicBezTo>
                  <a:pt x="198" y="453"/>
                  <a:pt x="198" y="453"/>
                  <a:pt x="198" y="453"/>
                </a:cubicBezTo>
                <a:cubicBezTo>
                  <a:pt x="184" y="453"/>
                  <a:pt x="173" y="462"/>
                  <a:pt x="169" y="475"/>
                </a:cubicBezTo>
                <a:cubicBezTo>
                  <a:pt x="169" y="476"/>
                  <a:pt x="168" y="476"/>
                  <a:pt x="168" y="477"/>
                </a:cubicBezTo>
                <a:cubicBezTo>
                  <a:pt x="163" y="504"/>
                  <a:pt x="163" y="504"/>
                  <a:pt x="163" y="504"/>
                </a:cubicBezTo>
                <a:cubicBezTo>
                  <a:pt x="161" y="513"/>
                  <a:pt x="164" y="522"/>
                  <a:pt x="169" y="529"/>
                </a:cubicBezTo>
                <a:cubicBezTo>
                  <a:pt x="175" y="536"/>
                  <a:pt x="183" y="540"/>
                  <a:pt x="192" y="540"/>
                </a:cubicBezTo>
                <a:cubicBezTo>
                  <a:pt x="380" y="540"/>
                  <a:pt x="380" y="540"/>
                  <a:pt x="380" y="540"/>
                </a:cubicBezTo>
                <a:cubicBezTo>
                  <a:pt x="389" y="540"/>
                  <a:pt x="398" y="536"/>
                  <a:pt x="403" y="529"/>
                </a:cubicBezTo>
                <a:cubicBezTo>
                  <a:pt x="406" y="525"/>
                  <a:pt x="408" y="521"/>
                  <a:pt x="409" y="517"/>
                </a:cubicBezTo>
                <a:cubicBezTo>
                  <a:pt x="410" y="513"/>
                  <a:pt x="410" y="508"/>
                  <a:pt x="409" y="504"/>
                </a:cubicBezTo>
                <a:close/>
                <a:moveTo>
                  <a:pt x="384" y="513"/>
                </a:moveTo>
                <a:cubicBezTo>
                  <a:pt x="383" y="514"/>
                  <a:pt x="381" y="514"/>
                  <a:pt x="380" y="514"/>
                </a:cubicBezTo>
                <a:cubicBezTo>
                  <a:pt x="192" y="514"/>
                  <a:pt x="192" y="514"/>
                  <a:pt x="192" y="514"/>
                </a:cubicBezTo>
                <a:cubicBezTo>
                  <a:pt x="191" y="514"/>
                  <a:pt x="190" y="514"/>
                  <a:pt x="189" y="513"/>
                </a:cubicBezTo>
                <a:cubicBezTo>
                  <a:pt x="188" y="511"/>
                  <a:pt x="188" y="510"/>
                  <a:pt x="188" y="509"/>
                </a:cubicBezTo>
                <a:cubicBezTo>
                  <a:pt x="193" y="482"/>
                  <a:pt x="193" y="482"/>
                  <a:pt x="193" y="482"/>
                </a:cubicBezTo>
                <a:cubicBezTo>
                  <a:pt x="194" y="480"/>
                  <a:pt x="195" y="479"/>
                  <a:pt x="198" y="479"/>
                </a:cubicBezTo>
                <a:cubicBezTo>
                  <a:pt x="375" y="479"/>
                  <a:pt x="375" y="479"/>
                  <a:pt x="375" y="479"/>
                </a:cubicBezTo>
                <a:cubicBezTo>
                  <a:pt x="377" y="479"/>
                  <a:pt x="379" y="480"/>
                  <a:pt x="379" y="482"/>
                </a:cubicBezTo>
                <a:cubicBezTo>
                  <a:pt x="385" y="509"/>
                  <a:pt x="385" y="509"/>
                  <a:pt x="385" y="509"/>
                </a:cubicBezTo>
                <a:cubicBezTo>
                  <a:pt x="385" y="509"/>
                  <a:pt x="385" y="510"/>
                  <a:pt x="385" y="511"/>
                </a:cubicBezTo>
                <a:cubicBezTo>
                  <a:pt x="384" y="511"/>
                  <a:pt x="384" y="512"/>
                  <a:pt x="384" y="513"/>
                </a:cubicBez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22" name="Google Shape;1826;p94">
            <a:extLst>
              <a:ext uri="{FF2B5EF4-FFF2-40B4-BE49-F238E27FC236}">
                <a16:creationId xmlns:a16="http://schemas.microsoft.com/office/drawing/2014/main" id="{8F23829D-4B48-867D-F5ED-1EE540E51EDA}"/>
              </a:ext>
            </a:extLst>
          </p:cNvPr>
          <p:cNvSpPr/>
          <p:nvPr/>
        </p:nvSpPr>
        <p:spPr>
          <a:xfrm>
            <a:off x="682626" y="3749895"/>
            <a:ext cx="817266" cy="817266"/>
          </a:xfrm>
          <a:custGeom>
            <a:avLst/>
            <a:gdLst/>
            <a:ahLst/>
            <a:cxnLst/>
            <a:rect l="l" t="t" r="r" b="b"/>
            <a:pathLst>
              <a:path w="346" h="346" extrusionOk="0">
                <a:moveTo>
                  <a:pt x="0" y="0"/>
                </a:moveTo>
                <a:cubicBezTo>
                  <a:pt x="0" y="346"/>
                  <a:pt x="0" y="346"/>
                  <a:pt x="0" y="346"/>
                </a:cubicBezTo>
                <a:cubicBezTo>
                  <a:pt x="54" y="346"/>
                  <a:pt x="54" y="346"/>
                  <a:pt x="54" y="346"/>
                </a:cubicBezTo>
                <a:cubicBezTo>
                  <a:pt x="64" y="268"/>
                  <a:pt x="64" y="268"/>
                  <a:pt x="64" y="268"/>
                </a:cubicBezTo>
                <a:cubicBezTo>
                  <a:pt x="68" y="255"/>
                  <a:pt x="78" y="245"/>
                  <a:pt x="91" y="241"/>
                </a:cubicBezTo>
                <a:cubicBezTo>
                  <a:pt x="143" y="223"/>
                  <a:pt x="143" y="223"/>
                  <a:pt x="143" y="223"/>
                </a:cubicBezTo>
                <a:cubicBezTo>
                  <a:pt x="143" y="223"/>
                  <a:pt x="144" y="223"/>
                  <a:pt x="145" y="224"/>
                </a:cubicBezTo>
                <a:cubicBezTo>
                  <a:pt x="149" y="228"/>
                  <a:pt x="149" y="228"/>
                  <a:pt x="149" y="228"/>
                </a:cubicBezTo>
                <a:cubicBezTo>
                  <a:pt x="155" y="234"/>
                  <a:pt x="164" y="238"/>
                  <a:pt x="173" y="238"/>
                </a:cubicBezTo>
                <a:cubicBezTo>
                  <a:pt x="182" y="238"/>
                  <a:pt x="191" y="234"/>
                  <a:pt x="197" y="228"/>
                </a:cubicBezTo>
                <a:cubicBezTo>
                  <a:pt x="201" y="224"/>
                  <a:pt x="201" y="224"/>
                  <a:pt x="201" y="224"/>
                </a:cubicBezTo>
                <a:cubicBezTo>
                  <a:pt x="202" y="223"/>
                  <a:pt x="202" y="223"/>
                  <a:pt x="203" y="223"/>
                </a:cubicBezTo>
                <a:cubicBezTo>
                  <a:pt x="255" y="241"/>
                  <a:pt x="255" y="241"/>
                  <a:pt x="255" y="241"/>
                </a:cubicBezTo>
                <a:cubicBezTo>
                  <a:pt x="267" y="245"/>
                  <a:pt x="278" y="255"/>
                  <a:pt x="282" y="268"/>
                </a:cubicBezTo>
                <a:cubicBezTo>
                  <a:pt x="292" y="346"/>
                  <a:pt x="292" y="346"/>
                  <a:pt x="292" y="346"/>
                </a:cubicBezTo>
                <a:cubicBezTo>
                  <a:pt x="346" y="346"/>
                  <a:pt x="346" y="346"/>
                  <a:pt x="346" y="346"/>
                </a:cubicBezTo>
                <a:cubicBezTo>
                  <a:pt x="346" y="0"/>
                  <a:pt x="346" y="0"/>
                  <a:pt x="346" y="0"/>
                </a:cubicBezTo>
                <a:lnTo>
                  <a:pt x="0" y="0"/>
                </a:lnTo>
                <a:close/>
                <a:moveTo>
                  <a:pt x="331" y="331"/>
                </a:moveTo>
                <a:cubicBezTo>
                  <a:pt x="305" y="331"/>
                  <a:pt x="305" y="331"/>
                  <a:pt x="305" y="331"/>
                </a:cubicBezTo>
                <a:cubicBezTo>
                  <a:pt x="296" y="266"/>
                  <a:pt x="296" y="266"/>
                  <a:pt x="296" y="266"/>
                </a:cubicBezTo>
                <a:cubicBezTo>
                  <a:pt x="296" y="264"/>
                  <a:pt x="296" y="264"/>
                  <a:pt x="296" y="264"/>
                </a:cubicBezTo>
                <a:cubicBezTo>
                  <a:pt x="291" y="247"/>
                  <a:pt x="277" y="233"/>
                  <a:pt x="259" y="227"/>
                </a:cubicBezTo>
                <a:cubicBezTo>
                  <a:pt x="208" y="209"/>
                  <a:pt x="208" y="209"/>
                  <a:pt x="208" y="209"/>
                </a:cubicBezTo>
                <a:cubicBezTo>
                  <a:pt x="202" y="207"/>
                  <a:pt x="195" y="209"/>
                  <a:pt x="190" y="213"/>
                </a:cubicBezTo>
                <a:cubicBezTo>
                  <a:pt x="186" y="217"/>
                  <a:pt x="186" y="217"/>
                  <a:pt x="186" y="217"/>
                </a:cubicBezTo>
                <a:cubicBezTo>
                  <a:pt x="183" y="221"/>
                  <a:pt x="178" y="223"/>
                  <a:pt x="173" y="223"/>
                </a:cubicBezTo>
                <a:cubicBezTo>
                  <a:pt x="168" y="223"/>
                  <a:pt x="163" y="221"/>
                  <a:pt x="159" y="217"/>
                </a:cubicBezTo>
                <a:cubicBezTo>
                  <a:pt x="155" y="213"/>
                  <a:pt x="155" y="213"/>
                  <a:pt x="155" y="213"/>
                </a:cubicBezTo>
                <a:cubicBezTo>
                  <a:pt x="151" y="209"/>
                  <a:pt x="144" y="207"/>
                  <a:pt x="138" y="209"/>
                </a:cubicBezTo>
                <a:cubicBezTo>
                  <a:pt x="86" y="227"/>
                  <a:pt x="86" y="227"/>
                  <a:pt x="86" y="227"/>
                </a:cubicBezTo>
                <a:cubicBezTo>
                  <a:pt x="69" y="233"/>
                  <a:pt x="55" y="247"/>
                  <a:pt x="49" y="264"/>
                </a:cubicBezTo>
                <a:cubicBezTo>
                  <a:pt x="41" y="331"/>
                  <a:pt x="41" y="331"/>
                  <a:pt x="41" y="331"/>
                </a:cubicBezTo>
                <a:cubicBezTo>
                  <a:pt x="14" y="331"/>
                  <a:pt x="14" y="331"/>
                  <a:pt x="14" y="331"/>
                </a:cubicBezTo>
                <a:cubicBezTo>
                  <a:pt x="14" y="14"/>
                  <a:pt x="14" y="14"/>
                  <a:pt x="14" y="14"/>
                </a:cubicBezTo>
                <a:cubicBezTo>
                  <a:pt x="331" y="14"/>
                  <a:pt x="331" y="14"/>
                  <a:pt x="331" y="14"/>
                </a:cubicBezTo>
                <a:lnTo>
                  <a:pt x="331" y="331"/>
                </a:lnTo>
                <a:close/>
                <a:moveTo>
                  <a:pt x="173" y="201"/>
                </a:moveTo>
                <a:cubicBezTo>
                  <a:pt x="187" y="201"/>
                  <a:pt x="195" y="193"/>
                  <a:pt x="204" y="184"/>
                </a:cubicBezTo>
                <a:cubicBezTo>
                  <a:pt x="214" y="172"/>
                  <a:pt x="220" y="152"/>
                  <a:pt x="220" y="124"/>
                </a:cubicBezTo>
                <a:cubicBezTo>
                  <a:pt x="220" y="96"/>
                  <a:pt x="199" y="73"/>
                  <a:pt x="173" y="73"/>
                </a:cubicBezTo>
                <a:cubicBezTo>
                  <a:pt x="147" y="73"/>
                  <a:pt x="126" y="96"/>
                  <a:pt x="126" y="124"/>
                </a:cubicBezTo>
                <a:cubicBezTo>
                  <a:pt x="126" y="152"/>
                  <a:pt x="131" y="172"/>
                  <a:pt x="142" y="184"/>
                </a:cubicBezTo>
                <a:cubicBezTo>
                  <a:pt x="150" y="193"/>
                  <a:pt x="158" y="201"/>
                  <a:pt x="173" y="201"/>
                </a:cubicBezTo>
                <a:close/>
                <a:moveTo>
                  <a:pt x="173" y="88"/>
                </a:moveTo>
                <a:cubicBezTo>
                  <a:pt x="190" y="88"/>
                  <a:pt x="205" y="104"/>
                  <a:pt x="205" y="124"/>
                </a:cubicBezTo>
                <a:cubicBezTo>
                  <a:pt x="205" y="148"/>
                  <a:pt x="201" y="165"/>
                  <a:pt x="193" y="174"/>
                </a:cubicBezTo>
                <a:cubicBezTo>
                  <a:pt x="184" y="184"/>
                  <a:pt x="180" y="187"/>
                  <a:pt x="173" y="187"/>
                </a:cubicBezTo>
                <a:cubicBezTo>
                  <a:pt x="166" y="187"/>
                  <a:pt x="161" y="184"/>
                  <a:pt x="153" y="174"/>
                </a:cubicBezTo>
                <a:cubicBezTo>
                  <a:pt x="145" y="165"/>
                  <a:pt x="141" y="148"/>
                  <a:pt x="141" y="124"/>
                </a:cubicBezTo>
                <a:cubicBezTo>
                  <a:pt x="141" y="104"/>
                  <a:pt x="155" y="88"/>
                  <a:pt x="173" y="88"/>
                </a:cubicBezTo>
                <a:close/>
              </a:path>
            </a:pathLst>
          </a:custGeom>
          <a:solidFill>
            <a:schemeClr val="bg1"/>
          </a:solidFill>
          <a:ln>
            <a:noFill/>
          </a:ln>
        </p:spPr>
        <p:txBody>
          <a:bodyPr spcFirstLastPara="1" wrap="square" lIns="68575" tIns="34275" rIns="68575" bIns="34275" rtlCol="0" anchor="t"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cxnSp>
        <p:nvCxnSpPr>
          <p:cNvPr id="10" name="Connector: Elbow 9">
            <a:extLst>
              <a:ext uri="{FF2B5EF4-FFF2-40B4-BE49-F238E27FC236}">
                <a16:creationId xmlns:a16="http://schemas.microsoft.com/office/drawing/2014/main" id="{29CDAEC7-F9AC-6240-706F-21D0FA90EE7E}"/>
              </a:ext>
            </a:extLst>
          </p:cNvPr>
          <p:cNvCxnSpPr>
            <a:cxnSpLocks/>
            <a:stCxn id="8" idx="0"/>
          </p:cNvCxnSpPr>
          <p:nvPr/>
        </p:nvCxnSpPr>
        <p:spPr>
          <a:xfrm rot="16200000" flipV="1">
            <a:off x="7317876" y="1860849"/>
            <a:ext cx="714601" cy="1831122"/>
          </a:xfrm>
          <a:prstGeom prst="bentConnector2">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12" name="Connector: Elbow 11">
            <a:extLst>
              <a:ext uri="{FF2B5EF4-FFF2-40B4-BE49-F238E27FC236}">
                <a16:creationId xmlns:a16="http://schemas.microsoft.com/office/drawing/2014/main" id="{1361EAAF-F09F-ED99-901C-99DAA7CED75E}"/>
              </a:ext>
            </a:extLst>
          </p:cNvPr>
          <p:cNvCxnSpPr>
            <a:cxnSpLocks/>
          </p:cNvCxnSpPr>
          <p:nvPr/>
        </p:nvCxnSpPr>
        <p:spPr>
          <a:xfrm rot="16200000" flipH="1">
            <a:off x="4113859" y="4374198"/>
            <a:ext cx="779106" cy="1746240"/>
          </a:xfrm>
          <a:prstGeom prst="bentConnector2">
            <a:avLst/>
          </a:prstGeom>
          <a:ln w="12700" cap="sq">
            <a:tailEnd type="triangle"/>
          </a:ln>
        </p:spPr>
        <p:style>
          <a:lnRef idx="1">
            <a:schemeClr val="accent1"/>
          </a:lnRef>
          <a:fillRef idx="0">
            <a:schemeClr val="accent1"/>
          </a:fillRef>
          <a:effectRef idx="0">
            <a:schemeClr val="dk1"/>
          </a:effectRef>
          <a:fontRef idx="minor">
            <a:schemeClr val="lt1"/>
          </a:fontRef>
        </p:style>
      </p:cxnSp>
      <p:sp>
        <p:nvSpPr>
          <p:cNvPr id="14" name="Rectangle 13">
            <a:extLst>
              <a:ext uri="{FF2B5EF4-FFF2-40B4-BE49-F238E27FC236}">
                <a16:creationId xmlns:a16="http://schemas.microsoft.com/office/drawing/2014/main" id="{C6D2757A-D535-4493-8093-FA63A60C4FD6}"/>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grpSp>
        <p:nvGrpSpPr>
          <p:cNvPr id="13" name="Group 12">
            <a:extLst>
              <a:ext uri="{FF2B5EF4-FFF2-40B4-BE49-F238E27FC236}">
                <a16:creationId xmlns:a16="http://schemas.microsoft.com/office/drawing/2014/main" id="{83FC3060-4EBF-B611-D625-F3F07F81FE71}"/>
              </a:ext>
            </a:extLst>
          </p:cNvPr>
          <p:cNvGrpSpPr/>
          <p:nvPr/>
        </p:nvGrpSpPr>
        <p:grpSpPr>
          <a:xfrm>
            <a:off x="7749013" y="126781"/>
            <a:ext cx="4000075" cy="217488"/>
            <a:chOff x="7749013" y="126781"/>
            <a:chExt cx="4000075" cy="217488"/>
          </a:xfrm>
        </p:grpSpPr>
        <p:sp>
          <p:nvSpPr>
            <p:cNvPr id="15" name="Rectangle 14">
              <a:extLst>
                <a:ext uri="{FF2B5EF4-FFF2-40B4-BE49-F238E27FC236}">
                  <a16:creationId xmlns:a16="http://schemas.microsoft.com/office/drawing/2014/main" id="{3AA8C739-085D-6D5B-C03B-FC586F17F13B}"/>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16" name="Rectangle 15">
              <a:extLst>
                <a:ext uri="{FF2B5EF4-FFF2-40B4-BE49-F238E27FC236}">
                  <a16:creationId xmlns:a16="http://schemas.microsoft.com/office/drawing/2014/main" id="{EA3DD805-F3FA-7563-B02B-FC56CED71400}"/>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17" name="Rectangle 16">
              <a:extLst>
                <a:ext uri="{FF2B5EF4-FFF2-40B4-BE49-F238E27FC236}">
                  <a16:creationId xmlns:a16="http://schemas.microsoft.com/office/drawing/2014/main" id="{B57431D0-A013-161D-744A-ECD44CB52F98}"/>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8F636F5C-F729-E832-6473-225501529389}"/>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19" name="Rectangle 18">
              <a:extLst>
                <a:ext uri="{FF2B5EF4-FFF2-40B4-BE49-F238E27FC236}">
                  <a16:creationId xmlns:a16="http://schemas.microsoft.com/office/drawing/2014/main" id="{E152663F-5234-702B-58C3-04A8B3DFD499}"/>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2964428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CD29CA4-60EE-F82D-2845-8EE55D3569C4}"/>
              </a:ext>
            </a:extLst>
          </p:cNvPr>
          <p:cNvPicPr>
            <a:picLocks noGrp="1" noChangeAspect="1"/>
          </p:cNvPicPr>
          <p:nvPr>
            <p:ph type="pic" sz="quarter" idx="10"/>
          </p:nvPr>
        </p:nvPicPr>
        <p:blipFill>
          <a:blip r:embed="rId3"/>
          <a:srcRect l="12023" r="12023"/>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lv-LV"/>
          </a:p>
        </p:txBody>
      </p:sp>
      <p:sp>
        <p:nvSpPr>
          <p:cNvPr id="2" name="Title 1"/>
          <p:cNvSpPr>
            <a:spLocks noGrp="1"/>
          </p:cNvSpPr>
          <p:nvPr>
            <p:ph type="ctrTitle"/>
          </p:nvPr>
        </p:nvSpPr>
        <p:spPr>
          <a:xfrm>
            <a:off x="442913" y="1893539"/>
            <a:ext cx="7418387" cy="2428875"/>
          </a:xfrm>
        </p:spPr>
        <p:txBody>
          <a:bodyPr vert="horz" rtlCol="0">
            <a:noAutofit/>
          </a:bodyPr>
          <a:lstStyle/>
          <a:p>
            <a:pPr rtl="0"/>
            <a:r>
              <a:rPr lang="en-gb" sz="5400" dirty="0"/>
              <a:t>4</a:t>
            </a:r>
            <a:r>
              <a:rPr lang="en-gb" sz="5400" noProof="0" dirty="0"/>
              <a:t>.2. Civil Protection Mechanism in Europe</a:t>
            </a: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Tree>
    <p:extLst>
      <p:ext uri="{BB962C8B-B14F-4D97-AF65-F5344CB8AC3E}">
        <p14:creationId xmlns:p14="http://schemas.microsoft.com/office/powerpoint/2010/main" val="4040598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913" y="432001"/>
            <a:ext cx="11306175" cy="1387274"/>
          </a:xfrm>
        </p:spPr>
        <p:txBody>
          <a:bodyPr vert="horz" wrap="square" lIns="0" tIns="0" rIns="0" bIns="0" rtlCol="0">
            <a:noAutofit/>
          </a:bodyPr>
          <a:lstStyle/>
          <a:p>
            <a:pPr rtl="0"/>
            <a:r>
              <a:rPr lang="en-gb" noProof="0" dirty="0"/>
              <a:t>Civil </a:t>
            </a:r>
            <a:r>
              <a:rPr lang="lv-LV" noProof="0" dirty="0"/>
              <a:t>P</a:t>
            </a:r>
            <a:r>
              <a:rPr lang="en-gb" noProof="0" dirty="0" err="1"/>
              <a:t>rotection</a:t>
            </a:r>
            <a:r>
              <a:rPr lang="en-gb" noProof="0" dirty="0"/>
              <a:t> </a:t>
            </a:r>
            <a:r>
              <a:rPr lang="lv-LV" dirty="0"/>
              <a:t>S</a:t>
            </a:r>
            <a:r>
              <a:rPr lang="en-gb" noProof="0" dirty="0" err="1"/>
              <a:t>ystem</a:t>
            </a:r>
            <a:r>
              <a:rPr lang="en-gb" noProof="0" dirty="0"/>
              <a:t> in the European Union</a:t>
            </a:r>
          </a:p>
        </p:txBody>
      </p:sp>
      <p:sp>
        <p:nvSpPr>
          <p:cNvPr id="23" name="Slide Number Placeholder 3">
            <a:extLst>
              <a:ext uri="{FF2B5EF4-FFF2-40B4-BE49-F238E27FC236}">
                <a16:creationId xmlns:a16="http://schemas.microsoft.com/office/drawing/2014/main" id="{3E50A70C-AE98-4C4C-DD4B-01F345345628}"/>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lv-LV" smtClean="0"/>
              <a:pPr/>
              <a:t>22</a:t>
            </a:fld>
            <a:endParaRPr lang="lv-LV"/>
          </a:p>
        </p:txBody>
      </p:sp>
      <p:sp>
        <p:nvSpPr>
          <p:cNvPr id="36" name="Rectangle 35">
            <a:extLst>
              <a:ext uri="{FF2B5EF4-FFF2-40B4-BE49-F238E27FC236}">
                <a16:creationId xmlns:a16="http://schemas.microsoft.com/office/drawing/2014/main" id="{7730C45A-8B7B-336C-0B9F-43CA9D93C92F}"/>
              </a:ext>
            </a:extLst>
          </p:cNvPr>
          <p:cNvSpPr/>
          <p:nvPr/>
        </p:nvSpPr>
        <p:spPr>
          <a:xfrm>
            <a:off x="442912"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grpSp>
        <p:nvGrpSpPr>
          <p:cNvPr id="26" name="Group 25">
            <a:extLst>
              <a:ext uri="{FF2B5EF4-FFF2-40B4-BE49-F238E27FC236}">
                <a16:creationId xmlns:a16="http://schemas.microsoft.com/office/drawing/2014/main" id="{7BD6AC58-D2E9-C529-F63C-6820C1488AC8}"/>
              </a:ext>
            </a:extLst>
          </p:cNvPr>
          <p:cNvGrpSpPr/>
          <p:nvPr/>
        </p:nvGrpSpPr>
        <p:grpSpPr>
          <a:xfrm>
            <a:off x="8787448" y="126781"/>
            <a:ext cx="2961640" cy="217488"/>
            <a:chOff x="8787448" y="126781"/>
            <a:chExt cx="2961640" cy="217488"/>
          </a:xfrm>
        </p:grpSpPr>
        <p:sp>
          <p:nvSpPr>
            <p:cNvPr id="13" name="Rectangle 12">
              <a:extLst>
                <a:ext uri="{FF2B5EF4-FFF2-40B4-BE49-F238E27FC236}">
                  <a16:creationId xmlns:a16="http://schemas.microsoft.com/office/drawing/2014/main" id="{B8A45999-DAEA-5097-4DBB-A4906CA1B131}"/>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17" name="Rectangle 16">
              <a:extLst>
                <a:ext uri="{FF2B5EF4-FFF2-40B4-BE49-F238E27FC236}">
                  <a16:creationId xmlns:a16="http://schemas.microsoft.com/office/drawing/2014/main" id="{26A76D75-0FF8-9426-0BB6-5077BED6F14A}"/>
                </a:ext>
              </a:extLst>
            </p:cNvPr>
            <p:cNvSpPr/>
            <p:nvPr/>
          </p:nvSpPr>
          <p:spPr>
            <a:xfrm>
              <a:off x="9029275"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4.2</a:t>
              </a:r>
            </a:p>
          </p:txBody>
        </p:sp>
        <p:sp>
          <p:nvSpPr>
            <p:cNvPr id="18" name="Rectangle 17">
              <a:extLst>
                <a:ext uri="{FF2B5EF4-FFF2-40B4-BE49-F238E27FC236}">
                  <a16:creationId xmlns:a16="http://schemas.microsoft.com/office/drawing/2014/main" id="{9537199B-4F7C-66F3-98D3-9EA97763331D}"/>
                </a:ext>
              </a:extLst>
            </p:cNvPr>
            <p:cNvSpPr/>
            <p:nvPr/>
          </p:nvSpPr>
          <p:spPr>
            <a:xfrm>
              <a:off x="9273540" y="126781"/>
              <a:ext cx="1991894"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Mechanism in Europe</a:t>
              </a:r>
            </a:p>
          </p:txBody>
        </p:sp>
        <p:sp>
          <p:nvSpPr>
            <p:cNvPr id="19" name="Rectangle 18">
              <a:extLst>
                <a:ext uri="{FF2B5EF4-FFF2-40B4-BE49-F238E27FC236}">
                  <a16:creationId xmlns:a16="http://schemas.microsoft.com/office/drawing/2014/main" id="{71E8B37F-B504-B37A-0EF0-21A69A14EA53}"/>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20" name="Rectangle 19">
              <a:extLst>
                <a:ext uri="{FF2B5EF4-FFF2-40B4-BE49-F238E27FC236}">
                  <a16:creationId xmlns:a16="http://schemas.microsoft.com/office/drawing/2014/main" id="{E71D57E7-BCBB-E13A-2E94-95887FD1A712}"/>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
        <p:nvSpPr>
          <p:cNvPr id="32" name="Satura vietturis 2">
            <a:extLst>
              <a:ext uri="{FF2B5EF4-FFF2-40B4-BE49-F238E27FC236}">
                <a16:creationId xmlns:a16="http://schemas.microsoft.com/office/drawing/2014/main" id="{D51E0992-7A42-6C10-E66E-8BEEA0B1DC54}"/>
              </a:ext>
            </a:extLst>
          </p:cNvPr>
          <p:cNvSpPr txBox="1">
            <a:spLocks/>
          </p:cNvSpPr>
          <p:nvPr/>
        </p:nvSpPr>
        <p:spPr>
          <a:xfrm>
            <a:off x="442912" y="1812463"/>
            <a:ext cx="5473701"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a:solidFill>
                  <a:schemeClr val="bg1"/>
                </a:solidFill>
                <a:cs typeface="Arial"/>
              </a:rPr>
              <a:t>European Union (EU)</a:t>
            </a:r>
          </a:p>
        </p:txBody>
      </p:sp>
      <p:pic>
        <p:nvPicPr>
          <p:cNvPr id="24" name="Picture 23">
            <a:extLst>
              <a:ext uri="{FF2B5EF4-FFF2-40B4-BE49-F238E27FC236}">
                <a16:creationId xmlns:a16="http://schemas.microsoft.com/office/drawing/2014/main" id="{2E70C496-8B82-9D65-9AB5-4964D4EC4074}"/>
              </a:ext>
            </a:extLst>
          </p:cNvPr>
          <p:cNvPicPr>
            <a:picLocks noChangeAspect="1"/>
          </p:cNvPicPr>
          <p:nvPr/>
        </p:nvPicPr>
        <p:blipFill rotWithShape="1">
          <a:blip r:embed="rId3"/>
          <a:srcRect t="9161" b="31231"/>
          <a:stretch/>
        </p:blipFill>
        <p:spPr>
          <a:xfrm>
            <a:off x="6275389" y="1812463"/>
            <a:ext cx="5477256" cy="4352927"/>
          </a:xfrm>
          <a:prstGeom prst="rect">
            <a:avLst/>
          </a:prstGeom>
        </p:spPr>
      </p:pic>
      <p:grpSp>
        <p:nvGrpSpPr>
          <p:cNvPr id="54" name="Group 53">
            <a:extLst>
              <a:ext uri="{FF2B5EF4-FFF2-40B4-BE49-F238E27FC236}">
                <a16:creationId xmlns:a16="http://schemas.microsoft.com/office/drawing/2014/main" id="{8C95D75F-3D46-4079-E8C8-5239DF4C4E05}"/>
              </a:ext>
            </a:extLst>
          </p:cNvPr>
          <p:cNvGrpSpPr/>
          <p:nvPr/>
        </p:nvGrpSpPr>
        <p:grpSpPr>
          <a:xfrm>
            <a:off x="2329138" y="6329574"/>
            <a:ext cx="335957" cy="335957"/>
            <a:chOff x="442912" y="3954931"/>
            <a:chExt cx="648000" cy="648000"/>
          </a:xfrm>
        </p:grpSpPr>
        <p:sp>
          <p:nvSpPr>
            <p:cNvPr id="55" name="Rectangle 54">
              <a:extLst>
                <a:ext uri="{FF2B5EF4-FFF2-40B4-BE49-F238E27FC236}">
                  <a16:creationId xmlns:a16="http://schemas.microsoft.com/office/drawing/2014/main" id="{C933FA8F-98B9-9AAE-761F-5D37C8AF5418}"/>
                </a:ext>
              </a:extLst>
            </p:cNvPr>
            <p:cNvSpPr/>
            <p:nvPr/>
          </p:nvSpPr>
          <p:spPr>
            <a:xfrm>
              <a:off x="442912" y="3954931"/>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grpSp>
          <p:nvGrpSpPr>
            <p:cNvPr id="62" name="Graphic 4">
              <a:extLst>
                <a:ext uri="{FF2B5EF4-FFF2-40B4-BE49-F238E27FC236}">
                  <a16:creationId xmlns:a16="http://schemas.microsoft.com/office/drawing/2014/main" id="{40E4256B-5DD6-564A-7B40-40CA18A3E74E}"/>
                </a:ext>
              </a:extLst>
            </p:cNvPr>
            <p:cNvGrpSpPr>
              <a:grpSpLocks noChangeAspect="1"/>
            </p:cNvGrpSpPr>
            <p:nvPr/>
          </p:nvGrpSpPr>
          <p:grpSpPr>
            <a:xfrm>
              <a:off x="616243" y="4128263"/>
              <a:ext cx="301338" cy="301336"/>
              <a:chOff x="3520420" y="1114925"/>
              <a:chExt cx="457200" cy="457199"/>
            </a:xfrm>
            <a:solidFill>
              <a:schemeClr val="tx1"/>
            </a:solidFill>
          </p:grpSpPr>
          <p:sp>
            <p:nvSpPr>
              <p:cNvPr id="64" name="Freeform 119">
                <a:extLst>
                  <a:ext uri="{FF2B5EF4-FFF2-40B4-BE49-F238E27FC236}">
                    <a16:creationId xmlns:a16="http://schemas.microsoft.com/office/drawing/2014/main" id="{5B0EDF6F-643C-9527-ECCD-9272A13E9D97}"/>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65" name="Freeform 120">
                <a:extLst>
                  <a:ext uri="{FF2B5EF4-FFF2-40B4-BE49-F238E27FC236}">
                    <a16:creationId xmlns:a16="http://schemas.microsoft.com/office/drawing/2014/main" id="{BB588905-22CD-4DB7-BDC1-EFBD33903363}"/>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66" name="Freeform 121">
                <a:extLst>
                  <a:ext uri="{FF2B5EF4-FFF2-40B4-BE49-F238E27FC236}">
                    <a16:creationId xmlns:a16="http://schemas.microsoft.com/office/drawing/2014/main" id="{85C9587E-2C17-033F-72A2-C890E32AF92D}"/>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67" name="Freeform 122">
                <a:extLst>
                  <a:ext uri="{FF2B5EF4-FFF2-40B4-BE49-F238E27FC236}">
                    <a16:creationId xmlns:a16="http://schemas.microsoft.com/office/drawing/2014/main" id="{F463F178-EE4C-6C4B-82A4-D0CBE59482E5}"/>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68" name="Freeform 124">
                <a:extLst>
                  <a:ext uri="{FF2B5EF4-FFF2-40B4-BE49-F238E27FC236}">
                    <a16:creationId xmlns:a16="http://schemas.microsoft.com/office/drawing/2014/main" id="{F051F30B-F687-150C-5A9C-3CAFBBDA7BB4}"/>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69" name="Freeform 128">
                <a:extLst>
                  <a:ext uri="{FF2B5EF4-FFF2-40B4-BE49-F238E27FC236}">
                    <a16:creationId xmlns:a16="http://schemas.microsoft.com/office/drawing/2014/main" id="{AE7BFFD4-0C9F-06A8-59C1-CDF7018D8383}"/>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grpSp>
      </p:grpSp>
      <p:grpSp>
        <p:nvGrpSpPr>
          <p:cNvPr id="70" name="Group 69">
            <a:extLst>
              <a:ext uri="{FF2B5EF4-FFF2-40B4-BE49-F238E27FC236}">
                <a16:creationId xmlns:a16="http://schemas.microsoft.com/office/drawing/2014/main" id="{838A8E93-C7E6-DC77-83F0-9DD548B32739}"/>
              </a:ext>
            </a:extLst>
          </p:cNvPr>
          <p:cNvGrpSpPr/>
          <p:nvPr/>
        </p:nvGrpSpPr>
        <p:grpSpPr>
          <a:xfrm>
            <a:off x="442912" y="6324197"/>
            <a:ext cx="335957" cy="335957"/>
            <a:chOff x="442912" y="2385661"/>
            <a:chExt cx="648000" cy="648000"/>
          </a:xfrm>
        </p:grpSpPr>
        <p:sp>
          <p:nvSpPr>
            <p:cNvPr id="71" name="Rectangle 70">
              <a:extLst>
                <a:ext uri="{FF2B5EF4-FFF2-40B4-BE49-F238E27FC236}">
                  <a16:creationId xmlns:a16="http://schemas.microsoft.com/office/drawing/2014/main" id="{EC1ECC25-DDA3-A369-6BD0-EA1B6121D107}"/>
                </a:ext>
              </a:extLst>
            </p:cNvPr>
            <p:cNvSpPr/>
            <p:nvPr/>
          </p:nvSpPr>
          <p:spPr>
            <a:xfrm>
              <a:off x="442912" y="238566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72" name="Freeform 185">
              <a:extLst>
                <a:ext uri="{FF2B5EF4-FFF2-40B4-BE49-F238E27FC236}">
                  <a16:creationId xmlns:a16="http://schemas.microsoft.com/office/drawing/2014/main" id="{3354059A-2B21-07E0-502C-AE362D0BC4A6}"/>
                </a:ext>
              </a:extLst>
            </p:cNvPr>
            <p:cNvSpPr>
              <a:spLocks noChangeAspect="1"/>
            </p:cNvSpPr>
            <p:nvPr/>
          </p:nvSpPr>
          <p:spPr>
            <a:xfrm>
              <a:off x="616244" y="2558993"/>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a:p>
          </p:txBody>
        </p:sp>
      </p:grpSp>
      <p:sp>
        <p:nvSpPr>
          <p:cNvPr id="73" name="TextBox 72">
            <a:extLst>
              <a:ext uri="{FF2B5EF4-FFF2-40B4-BE49-F238E27FC236}">
                <a16:creationId xmlns:a16="http://schemas.microsoft.com/office/drawing/2014/main" id="{464F40FC-AE1F-C4FB-2E77-5B2FC9E736D0}"/>
              </a:ext>
            </a:extLst>
          </p:cNvPr>
          <p:cNvSpPr txBox="1"/>
          <p:nvPr/>
        </p:nvSpPr>
        <p:spPr>
          <a:xfrm>
            <a:off x="778774" y="6323965"/>
            <a:ext cx="1934209" cy="336550"/>
          </a:xfrm>
          <a:prstGeom prst="rect">
            <a:avLst/>
          </a:prstGeom>
          <a:noFill/>
        </p:spPr>
        <p:txBody>
          <a:bodyPr wrap="square" lIns="72000" tIns="0" rIns="0" bIns="0" rtlCol="0" anchor="ctr">
            <a:noAutofit/>
          </a:bodyPr>
          <a:lstStyle/>
          <a:p>
            <a:pPr rtl="0">
              <a:lnSpc>
                <a:spcPct val="100000"/>
              </a:lnSpc>
              <a:spcAft>
                <a:spcPts val="600"/>
              </a:spcAft>
              <a:buSzPct val="100000"/>
            </a:pPr>
            <a:r>
              <a:rPr lang="en-gb" sz="1400"/>
              <a:t>Unit/mechanism</a:t>
            </a:r>
            <a:endParaRPr lang="en-US" sz="1400" dirty="0"/>
          </a:p>
        </p:txBody>
      </p:sp>
      <p:sp>
        <p:nvSpPr>
          <p:cNvPr id="74" name="TextBox 73">
            <a:extLst>
              <a:ext uri="{FF2B5EF4-FFF2-40B4-BE49-F238E27FC236}">
                <a16:creationId xmlns:a16="http://schemas.microsoft.com/office/drawing/2014/main" id="{3AF6FFFB-5F78-0AE4-D765-451000E3A18F}"/>
              </a:ext>
            </a:extLst>
          </p:cNvPr>
          <p:cNvSpPr txBox="1"/>
          <p:nvPr/>
        </p:nvSpPr>
        <p:spPr>
          <a:xfrm>
            <a:off x="2665095" y="6323965"/>
            <a:ext cx="2765742" cy="335957"/>
          </a:xfrm>
          <a:prstGeom prst="rect">
            <a:avLst/>
          </a:prstGeom>
          <a:noFill/>
        </p:spPr>
        <p:txBody>
          <a:bodyPr wrap="square" lIns="72000" tIns="0" rIns="0" bIns="0" rtlCol="0" anchor="ctr">
            <a:noAutofit/>
          </a:bodyPr>
          <a:lstStyle/>
          <a:p>
            <a:pPr rtl="0">
              <a:lnSpc>
                <a:spcPct val="100000"/>
              </a:lnSpc>
              <a:spcAft>
                <a:spcPts val="600"/>
              </a:spcAft>
              <a:buSzPct val="100000"/>
            </a:pPr>
            <a:r>
              <a:rPr lang="en-gb" sz="1400"/>
              <a:t>Legislative framework / policy planning documents</a:t>
            </a:r>
            <a:endParaRPr lang="en-US" sz="1400" dirty="0"/>
          </a:p>
        </p:txBody>
      </p:sp>
      <p:grpSp>
        <p:nvGrpSpPr>
          <p:cNvPr id="76" name="Group 75">
            <a:extLst>
              <a:ext uri="{FF2B5EF4-FFF2-40B4-BE49-F238E27FC236}">
                <a16:creationId xmlns:a16="http://schemas.microsoft.com/office/drawing/2014/main" id="{B3015301-57C7-DFC1-5590-A2F990A35F69}"/>
              </a:ext>
            </a:extLst>
          </p:cNvPr>
          <p:cNvGrpSpPr/>
          <p:nvPr/>
        </p:nvGrpSpPr>
        <p:grpSpPr>
          <a:xfrm>
            <a:off x="5311235" y="6339879"/>
            <a:ext cx="335957" cy="335957"/>
            <a:chOff x="442912" y="3954931"/>
            <a:chExt cx="648000" cy="648000"/>
          </a:xfrm>
          <a:solidFill>
            <a:schemeClr val="accent2"/>
          </a:solidFill>
        </p:grpSpPr>
        <p:sp>
          <p:nvSpPr>
            <p:cNvPr id="77" name="Rectangle 76">
              <a:extLst>
                <a:ext uri="{FF2B5EF4-FFF2-40B4-BE49-F238E27FC236}">
                  <a16:creationId xmlns:a16="http://schemas.microsoft.com/office/drawing/2014/main" id="{487DDCD4-6EB4-91E0-DF89-731A528336BA}"/>
                </a:ext>
              </a:extLst>
            </p:cNvPr>
            <p:cNvSpPr/>
            <p:nvPr/>
          </p:nvSpPr>
          <p:spPr>
            <a:xfrm>
              <a:off x="442912" y="3954931"/>
              <a:ext cx="648000" cy="648000"/>
            </a:xfrm>
            <a:prstGeom prst="rect">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grpSp>
          <p:nvGrpSpPr>
            <p:cNvPr id="78" name="Graphic 4">
              <a:extLst>
                <a:ext uri="{FF2B5EF4-FFF2-40B4-BE49-F238E27FC236}">
                  <a16:creationId xmlns:a16="http://schemas.microsoft.com/office/drawing/2014/main" id="{B1F73531-AD69-A4C7-BF3E-7944717027F8}"/>
                </a:ext>
              </a:extLst>
            </p:cNvPr>
            <p:cNvGrpSpPr>
              <a:grpSpLocks noChangeAspect="1"/>
            </p:cNvGrpSpPr>
            <p:nvPr/>
          </p:nvGrpSpPr>
          <p:grpSpPr>
            <a:xfrm>
              <a:off x="616243" y="4128263"/>
              <a:ext cx="301338" cy="301336"/>
              <a:chOff x="3520420" y="1114925"/>
              <a:chExt cx="457200" cy="457199"/>
            </a:xfrm>
            <a:grpFill/>
          </p:grpSpPr>
          <p:sp>
            <p:nvSpPr>
              <p:cNvPr id="79" name="Freeform 119">
                <a:extLst>
                  <a:ext uri="{FF2B5EF4-FFF2-40B4-BE49-F238E27FC236}">
                    <a16:creationId xmlns:a16="http://schemas.microsoft.com/office/drawing/2014/main" id="{E9F9CAC3-4E72-C2D1-8E23-7C986C4F9656}"/>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80" name="Freeform 120">
                <a:extLst>
                  <a:ext uri="{FF2B5EF4-FFF2-40B4-BE49-F238E27FC236}">
                    <a16:creationId xmlns:a16="http://schemas.microsoft.com/office/drawing/2014/main" id="{1AD4D0C2-6B59-DC15-A5F5-4793705FCA7E}"/>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81" name="Freeform 121">
                <a:extLst>
                  <a:ext uri="{FF2B5EF4-FFF2-40B4-BE49-F238E27FC236}">
                    <a16:creationId xmlns:a16="http://schemas.microsoft.com/office/drawing/2014/main" id="{7B0B9449-1AA0-6F15-B8FF-DF22EA760AE5}"/>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82" name="Freeform 122">
                <a:extLst>
                  <a:ext uri="{FF2B5EF4-FFF2-40B4-BE49-F238E27FC236}">
                    <a16:creationId xmlns:a16="http://schemas.microsoft.com/office/drawing/2014/main" id="{B30AECD2-9F78-8815-60AC-7FAAB0C3F5D8}"/>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83" name="Freeform 124">
                <a:extLst>
                  <a:ext uri="{FF2B5EF4-FFF2-40B4-BE49-F238E27FC236}">
                    <a16:creationId xmlns:a16="http://schemas.microsoft.com/office/drawing/2014/main" id="{7FE0831C-8AFE-5739-8A37-CF509927A072}"/>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84" name="Freeform 128">
                <a:extLst>
                  <a:ext uri="{FF2B5EF4-FFF2-40B4-BE49-F238E27FC236}">
                    <a16:creationId xmlns:a16="http://schemas.microsoft.com/office/drawing/2014/main" id="{B81509B5-B40A-63DA-0789-C3F79149504B}"/>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grpSp>
      </p:grpSp>
      <p:sp>
        <p:nvSpPr>
          <p:cNvPr id="85" name="TextBox 84">
            <a:extLst>
              <a:ext uri="{FF2B5EF4-FFF2-40B4-BE49-F238E27FC236}">
                <a16:creationId xmlns:a16="http://schemas.microsoft.com/office/drawing/2014/main" id="{353639F7-002B-73DF-0781-E893BB3E920D}"/>
              </a:ext>
            </a:extLst>
          </p:cNvPr>
          <p:cNvSpPr txBox="1"/>
          <p:nvPr/>
        </p:nvSpPr>
        <p:spPr>
          <a:xfrm>
            <a:off x="5647192" y="6334270"/>
            <a:ext cx="2765742" cy="335957"/>
          </a:xfrm>
          <a:prstGeom prst="rect">
            <a:avLst/>
          </a:prstGeom>
          <a:noFill/>
        </p:spPr>
        <p:txBody>
          <a:bodyPr wrap="square" lIns="72000" tIns="0" rIns="0" bIns="0" rtlCol="0" anchor="ctr">
            <a:noAutofit/>
          </a:bodyPr>
          <a:lstStyle/>
          <a:p>
            <a:pPr rtl="0">
              <a:lnSpc>
                <a:spcPct val="100000"/>
              </a:lnSpc>
              <a:spcAft>
                <a:spcPts val="600"/>
              </a:spcAft>
              <a:buSzPct val="100000"/>
            </a:pPr>
            <a:r>
              <a:rPr lang="en-gb" sz="1400"/>
              <a:t>Foundation</a:t>
            </a:r>
            <a:endParaRPr lang="en-US" sz="1400" dirty="0"/>
          </a:p>
        </p:txBody>
      </p:sp>
      <p:sp>
        <p:nvSpPr>
          <p:cNvPr id="86" name="Freeform 31">
            <a:extLst>
              <a:ext uri="{FF2B5EF4-FFF2-40B4-BE49-F238E27FC236}">
                <a16:creationId xmlns:a16="http://schemas.microsoft.com/office/drawing/2014/main" id="{BFBC3A97-DACE-BAC4-460A-A398EC72A968}"/>
              </a:ext>
            </a:extLst>
          </p:cNvPr>
          <p:cNvSpPr>
            <a:spLocks noChangeAspect="1" noEditPoints="1"/>
          </p:cNvSpPr>
          <p:nvPr/>
        </p:nvSpPr>
        <p:spPr bwMode="auto">
          <a:xfrm>
            <a:off x="5401099" y="6431829"/>
            <a:ext cx="154800" cy="154800"/>
          </a:xfrm>
          <a:custGeom>
            <a:avLst/>
            <a:gdLst>
              <a:gd name="T0" fmla="*/ 0 w 346"/>
              <a:gd name="T1" fmla="*/ 346 h 346"/>
              <a:gd name="T2" fmla="*/ 346 w 346"/>
              <a:gd name="T3" fmla="*/ 295 h 346"/>
              <a:gd name="T4" fmla="*/ 346 w 346"/>
              <a:gd name="T5" fmla="*/ 166 h 346"/>
              <a:gd name="T6" fmla="*/ 346 w 346"/>
              <a:gd name="T7" fmla="*/ 82 h 346"/>
              <a:gd name="T8" fmla="*/ 346 w 346"/>
              <a:gd name="T9" fmla="*/ 0 h 346"/>
              <a:gd name="T10" fmla="*/ 42 w 346"/>
              <a:gd name="T11" fmla="*/ 181 h 346"/>
              <a:gd name="T12" fmla="*/ 14 w 346"/>
              <a:gd name="T13" fmla="*/ 304 h 346"/>
              <a:gd name="T14" fmla="*/ 14 w 346"/>
              <a:gd name="T15" fmla="*/ 304 h 346"/>
              <a:gd name="T16" fmla="*/ 331 w 346"/>
              <a:gd name="T17" fmla="*/ 331 h 346"/>
              <a:gd name="T18" fmla="*/ 289 w 346"/>
              <a:gd name="T19" fmla="*/ 331 h 346"/>
              <a:gd name="T20" fmla="*/ 14 w 346"/>
              <a:gd name="T21" fmla="*/ 254 h 346"/>
              <a:gd name="T22" fmla="*/ 289 w 346"/>
              <a:gd name="T23" fmla="*/ 181 h 346"/>
              <a:gd name="T24" fmla="*/ 331 w 346"/>
              <a:gd name="T25" fmla="*/ 289 h 346"/>
              <a:gd name="T26" fmla="*/ 331 w 346"/>
              <a:gd name="T27" fmla="*/ 181 h 346"/>
              <a:gd name="T28" fmla="*/ 14 w 346"/>
              <a:gd name="T29" fmla="*/ 166 h 346"/>
              <a:gd name="T30" fmla="*/ 331 w 346"/>
              <a:gd name="T31" fmla="*/ 137 h 346"/>
              <a:gd name="T32" fmla="*/ 14 w 346"/>
              <a:gd name="T33" fmla="*/ 123 h 346"/>
              <a:gd name="T34" fmla="*/ 331 w 346"/>
              <a:gd name="T35" fmla="*/ 123 h 346"/>
              <a:gd name="T36" fmla="*/ 14 w 346"/>
              <a:gd name="T37" fmla="*/ 55 h 346"/>
              <a:gd name="T38" fmla="*/ 14 w 346"/>
              <a:gd name="T39" fmla="*/ 82 h 346"/>
              <a:gd name="T40" fmla="*/ 331 w 346"/>
              <a:gd name="T41" fmla="*/ 14 h 346"/>
              <a:gd name="T42" fmla="*/ 173 w 346"/>
              <a:gd name="T43" fmla="*/ 206 h 346"/>
              <a:gd name="T44" fmla="*/ 223 w 346"/>
              <a:gd name="T45" fmla="*/ 256 h 346"/>
              <a:gd name="T46" fmla="*/ 137 w 346"/>
              <a:gd name="T47" fmla="*/ 256 h 346"/>
              <a:gd name="T48" fmla="*/ 173 w 346"/>
              <a:gd name="T49" fmla="*/ 292 h 346"/>
              <a:gd name="T50" fmla="*/ 178 w 346"/>
              <a:gd name="T51" fmla="*/ 251 h 346"/>
              <a:gd name="T52" fmla="*/ 175 w 346"/>
              <a:gd name="T53" fmla="*/ 241 h 346"/>
              <a:gd name="T54" fmla="*/ 187 w 346"/>
              <a:gd name="T55" fmla="*/ 246 h 346"/>
              <a:gd name="T56" fmla="*/ 180 w 346"/>
              <a:gd name="T57" fmla="*/ 235 h 346"/>
              <a:gd name="T58" fmla="*/ 172 w 346"/>
              <a:gd name="T59" fmla="*/ 230 h 346"/>
              <a:gd name="T60" fmla="*/ 163 w 346"/>
              <a:gd name="T61" fmla="*/ 238 h 346"/>
              <a:gd name="T62" fmla="*/ 161 w 346"/>
              <a:gd name="T63" fmla="*/ 250 h 346"/>
              <a:gd name="T64" fmla="*/ 170 w 346"/>
              <a:gd name="T65" fmla="*/ 257 h 346"/>
              <a:gd name="T66" fmla="*/ 172 w 346"/>
              <a:gd name="T67" fmla="*/ 268 h 346"/>
              <a:gd name="T68" fmla="*/ 159 w 346"/>
              <a:gd name="T69" fmla="*/ 261 h 346"/>
              <a:gd name="T70" fmla="*/ 172 w 346"/>
              <a:gd name="T71" fmla="*/ 279 h 346"/>
              <a:gd name="T72" fmla="*/ 182 w 346"/>
              <a:gd name="T73" fmla="*/ 273 h 346"/>
              <a:gd name="T74" fmla="*/ 189 w 346"/>
              <a:gd name="T75" fmla="*/ 263 h 346"/>
              <a:gd name="T76" fmla="*/ 172 w 346"/>
              <a:gd name="T77" fmla="*/ 249 h 346"/>
              <a:gd name="T78" fmla="*/ 168 w 346"/>
              <a:gd name="T79" fmla="*/ 243 h 346"/>
              <a:gd name="T80" fmla="*/ 172 w 346"/>
              <a:gd name="T81" fmla="*/ 241 h 346"/>
              <a:gd name="T82" fmla="*/ 179 w 346"/>
              <a:gd name="T83" fmla="*/ 267 h 346"/>
              <a:gd name="T84" fmla="*/ 175 w 346"/>
              <a:gd name="T85" fmla="*/ 258 h 346"/>
              <a:gd name="T86" fmla="*/ 180 w 346"/>
              <a:gd name="T87" fmla="*/ 26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346">
                <a:moveTo>
                  <a:pt x="0" y="0"/>
                </a:moveTo>
                <a:cubicBezTo>
                  <a:pt x="0" y="0"/>
                  <a:pt x="0" y="0"/>
                  <a:pt x="0" y="0"/>
                </a:cubicBezTo>
                <a:cubicBezTo>
                  <a:pt x="0" y="346"/>
                  <a:pt x="0" y="346"/>
                  <a:pt x="0" y="346"/>
                </a:cubicBezTo>
                <a:cubicBezTo>
                  <a:pt x="0" y="346"/>
                  <a:pt x="0" y="346"/>
                  <a:pt x="0" y="346"/>
                </a:cubicBezTo>
                <a:cubicBezTo>
                  <a:pt x="346" y="346"/>
                  <a:pt x="346" y="346"/>
                  <a:pt x="346" y="346"/>
                </a:cubicBezTo>
                <a:cubicBezTo>
                  <a:pt x="346" y="295"/>
                  <a:pt x="346" y="295"/>
                  <a:pt x="346" y="295"/>
                </a:cubicBezTo>
                <a:cubicBezTo>
                  <a:pt x="346" y="254"/>
                  <a:pt x="346" y="254"/>
                  <a:pt x="346" y="254"/>
                </a:cubicBezTo>
                <a:cubicBezTo>
                  <a:pt x="346" y="213"/>
                  <a:pt x="346" y="213"/>
                  <a:pt x="346" y="213"/>
                </a:cubicBezTo>
                <a:cubicBezTo>
                  <a:pt x="346" y="166"/>
                  <a:pt x="346" y="166"/>
                  <a:pt x="346" y="166"/>
                </a:cubicBezTo>
                <a:cubicBezTo>
                  <a:pt x="346" y="157"/>
                  <a:pt x="346" y="157"/>
                  <a:pt x="346" y="157"/>
                </a:cubicBezTo>
                <a:cubicBezTo>
                  <a:pt x="346" y="123"/>
                  <a:pt x="346" y="123"/>
                  <a:pt x="346" y="123"/>
                </a:cubicBezTo>
                <a:cubicBezTo>
                  <a:pt x="346" y="82"/>
                  <a:pt x="346" y="82"/>
                  <a:pt x="346" y="82"/>
                </a:cubicBezTo>
                <a:cubicBezTo>
                  <a:pt x="346" y="41"/>
                  <a:pt x="346" y="41"/>
                  <a:pt x="346" y="41"/>
                </a:cubicBezTo>
                <a:cubicBezTo>
                  <a:pt x="346" y="0"/>
                  <a:pt x="346" y="0"/>
                  <a:pt x="346" y="0"/>
                </a:cubicBezTo>
                <a:cubicBezTo>
                  <a:pt x="346" y="0"/>
                  <a:pt x="346" y="0"/>
                  <a:pt x="346" y="0"/>
                </a:cubicBezTo>
                <a:lnTo>
                  <a:pt x="0" y="0"/>
                </a:lnTo>
                <a:close/>
                <a:moveTo>
                  <a:pt x="14" y="181"/>
                </a:moveTo>
                <a:cubicBezTo>
                  <a:pt x="42" y="181"/>
                  <a:pt x="42" y="181"/>
                  <a:pt x="42" y="181"/>
                </a:cubicBezTo>
                <a:cubicBezTo>
                  <a:pt x="39" y="195"/>
                  <a:pt x="28" y="206"/>
                  <a:pt x="14" y="209"/>
                </a:cubicBezTo>
                <a:lnTo>
                  <a:pt x="14" y="181"/>
                </a:lnTo>
                <a:close/>
                <a:moveTo>
                  <a:pt x="14" y="304"/>
                </a:moveTo>
                <a:cubicBezTo>
                  <a:pt x="28" y="307"/>
                  <a:pt x="39" y="317"/>
                  <a:pt x="42" y="331"/>
                </a:cubicBezTo>
                <a:cubicBezTo>
                  <a:pt x="14" y="331"/>
                  <a:pt x="14" y="331"/>
                  <a:pt x="14" y="331"/>
                </a:cubicBezTo>
                <a:lnTo>
                  <a:pt x="14" y="304"/>
                </a:lnTo>
                <a:close/>
                <a:moveTo>
                  <a:pt x="304" y="331"/>
                </a:moveTo>
                <a:cubicBezTo>
                  <a:pt x="307" y="317"/>
                  <a:pt x="317" y="307"/>
                  <a:pt x="331" y="304"/>
                </a:cubicBezTo>
                <a:cubicBezTo>
                  <a:pt x="331" y="331"/>
                  <a:pt x="331" y="331"/>
                  <a:pt x="331" y="331"/>
                </a:cubicBezTo>
                <a:lnTo>
                  <a:pt x="304" y="331"/>
                </a:lnTo>
                <a:close/>
                <a:moveTo>
                  <a:pt x="331" y="289"/>
                </a:moveTo>
                <a:cubicBezTo>
                  <a:pt x="309" y="292"/>
                  <a:pt x="292" y="309"/>
                  <a:pt x="289" y="331"/>
                </a:cubicBezTo>
                <a:cubicBezTo>
                  <a:pt x="57" y="331"/>
                  <a:pt x="57" y="331"/>
                  <a:pt x="57" y="331"/>
                </a:cubicBezTo>
                <a:cubicBezTo>
                  <a:pt x="54" y="309"/>
                  <a:pt x="36" y="292"/>
                  <a:pt x="14" y="289"/>
                </a:cubicBezTo>
                <a:cubicBezTo>
                  <a:pt x="14" y="254"/>
                  <a:pt x="14" y="254"/>
                  <a:pt x="14" y="254"/>
                </a:cubicBezTo>
                <a:cubicBezTo>
                  <a:pt x="14" y="224"/>
                  <a:pt x="14" y="224"/>
                  <a:pt x="14" y="224"/>
                </a:cubicBezTo>
                <a:cubicBezTo>
                  <a:pt x="36" y="220"/>
                  <a:pt x="54" y="203"/>
                  <a:pt x="57" y="181"/>
                </a:cubicBezTo>
                <a:cubicBezTo>
                  <a:pt x="289" y="181"/>
                  <a:pt x="289" y="181"/>
                  <a:pt x="289" y="181"/>
                </a:cubicBezTo>
                <a:cubicBezTo>
                  <a:pt x="292" y="203"/>
                  <a:pt x="309" y="220"/>
                  <a:pt x="331" y="224"/>
                </a:cubicBezTo>
                <a:cubicBezTo>
                  <a:pt x="331" y="254"/>
                  <a:pt x="331" y="254"/>
                  <a:pt x="331" y="254"/>
                </a:cubicBezTo>
                <a:lnTo>
                  <a:pt x="331" y="289"/>
                </a:lnTo>
                <a:close/>
                <a:moveTo>
                  <a:pt x="331" y="209"/>
                </a:moveTo>
                <a:cubicBezTo>
                  <a:pt x="317" y="206"/>
                  <a:pt x="307" y="195"/>
                  <a:pt x="304" y="181"/>
                </a:cubicBezTo>
                <a:cubicBezTo>
                  <a:pt x="331" y="181"/>
                  <a:pt x="331" y="181"/>
                  <a:pt x="331" y="181"/>
                </a:cubicBezTo>
                <a:lnTo>
                  <a:pt x="331" y="209"/>
                </a:lnTo>
                <a:close/>
                <a:moveTo>
                  <a:pt x="331" y="166"/>
                </a:moveTo>
                <a:cubicBezTo>
                  <a:pt x="14" y="166"/>
                  <a:pt x="14" y="166"/>
                  <a:pt x="14" y="166"/>
                </a:cubicBezTo>
                <a:cubicBezTo>
                  <a:pt x="14" y="157"/>
                  <a:pt x="14" y="157"/>
                  <a:pt x="14" y="157"/>
                </a:cubicBezTo>
                <a:cubicBezTo>
                  <a:pt x="14" y="137"/>
                  <a:pt x="14" y="137"/>
                  <a:pt x="14" y="137"/>
                </a:cubicBezTo>
                <a:cubicBezTo>
                  <a:pt x="331" y="137"/>
                  <a:pt x="331" y="137"/>
                  <a:pt x="331" y="137"/>
                </a:cubicBezTo>
                <a:cubicBezTo>
                  <a:pt x="331" y="157"/>
                  <a:pt x="331" y="157"/>
                  <a:pt x="331" y="157"/>
                </a:cubicBezTo>
                <a:lnTo>
                  <a:pt x="331" y="166"/>
                </a:lnTo>
                <a:close/>
                <a:moveTo>
                  <a:pt x="14" y="123"/>
                </a:moveTo>
                <a:cubicBezTo>
                  <a:pt x="14" y="96"/>
                  <a:pt x="14" y="96"/>
                  <a:pt x="14" y="96"/>
                </a:cubicBezTo>
                <a:cubicBezTo>
                  <a:pt x="331" y="96"/>
                  <a:pt x="331" y="96"/>
                  <a:pt x="331" y="96"/>
                </a:cubicBezTo>
                <a:cubicBezTo>
                  <a:pt x="331" y="123"/>
                  <a:pt x="331" y="123"/>
                  <a:pt x="331" y="123"/>
                </a:cubicBezTo>
                <a:lnTo>
                  <a:pt x="14" y="123"/>
                </a:lnTo>
                <a:close/>
                <a:moveTo>
                  <a:pt x="14" y="82"/>
                </a:moveTo>
                <a:cubicBezTo>
                  <a:pt x="14" y="55"/>
                  <a:pt x="14" y="55"/>
                  <a:pt x="14" y="55"/>
                </a:cubicBezTo>
                <a:cubicBezTo>
                  <a:pt x="331" y="55"/>
                  <a:pt x="331" y="55"/>
                  <a:pt x="331" y="55"/>
                </a:cubicBezTo>
                <a:cubicBezTo>
                  <a:pt x="331" y="82"/>
                  <a:pt x="331" y="82"/>
                  <a:pt x="331" y="82"/>
                </a:cubicBezTo>
                <a:lnTo>
                  <a:pt x="14" y="82"/>
                </a:lnTo>
                <a:close/>
                <a:moveTo>
                  <a:pt x="14" y="41"/>
                </a:moveTo>
                <a:cubicBezTo>
                  <a:pt x="14" y="14"/>
                  <a:pt x="14" y="14"/>
                  <a:pt x="14" y="14"/>
                </a:cubicBezTo>
                <a:cubicBezTo>
                  <a:pt x="331" y="14"/>
                  <a:pt x="331" y="14"/>
                  <a:pt x="331" y="14"/>
                </a:cubicBezTo>
                <a:cubicBezTo>
                  <a:pt x="331" y="41"/>
                  <a:pt x="331" y="41"/>
                  <a:pt x="331" y="41"/>
                </a:cubicBezTo>
                <a:lnTo>
                  <a:pt x="14" y="41"/>
                </a:lnTo>
                <a:close/>
                <a:moveTo>
                  <a:pt x="173" y="206"/>
                </a:moveTo>
                <a:cubicBezTo>
                  <a:pt x="145" y="206"/>
                  <a:pt x="122" y="228"/>
                  <a:pt x="122" y="256"/>
                </a:cubicBezTo>
                <a:cubicBezTo>
                  <a:pt x="122" y="284"/>
                  <a:pt x="145" y="307"/>
                  <a:pt x="173" y="307"/>
                </a:cubicBezTo>
                <a:cubicBezTo>
                  <a:pt x="201" y="307"/>
                  <a:pt x="223" y="284"/>
                  <a:pt x="223" y="256"/>
                </a:cubicBezTo>
                <a:cubicBezTo>
                  <a:pt x="223" y="228"/>
                  <a:pt x="201" y="206"/>
                  <a:pt x="173" y="206"/>
                </a:cubicBezTo>
                <a:close/>
                <a:moveTo>
                  <a:pt x="173" y="292"/>
                </a:moveTo>
                <a:cubicBezTo>
                  <a:pt x="153" y="292"/>
                  <a:pt x="137" y="276"/>
                  <a:pt x="137" y="256"/>
                </a:cubicBezTo>
                <a:cubicBezTo>
                  <a:pt x="137" y="236"/>
                  <a:pt x="153" y="220"/>
                  <a:pt x="173" y="220"/>
                </a:cubicBezTo>
                <a:cubicBezTo>
                  <a:pt x="192" y="220"/>
                  <a:pt x="208" y="236"/>
                  <a:pt x="208" y="256"/>
                </a:cubicBezTo>
                <a:cubicBezTo>
                  <a:pt x="208" y="276"/>
                  <a:pt x="192" y="292"/>
                  <a:pt x="173" y="292"/>
                </a:cubicBezTo>
                <a:close/>
                <a:moveTo>
                  <a:pt x="187" y="257"/>
                </a:moveTo>
                <a:cubicBezTo>
                  <a:pt x="187" y="256"/>
                  <a:pt x="185" y="255"/>
                  <a:pt x="184" y="254"/>
                </a:cubicBezTo>
                <a:cubicBezTo>
                  <a:pt x="183" y="252"/>
                  <a:pt x="181" y="252"/>
                  <a:pt x="178" y="251"/>
                </a:cubicBezTo>
                <a:cubicBezTo>
                  <a:pt x="177" y="251"/>
                  <a:pt x="177" y="251"/>
                  <a:pt x="177" y="251"/>
                </a:cubicBezTo>
                <a:cubicBezTo>
                  <a:pt x="176" y="250"/>
                  <a:pt x="176" y="250"/>
                  <a:pt x="175" y="250"/>
                </a:cubicBezTo>
                <a:cubicBezTo>
                  <a:pt x="175" y="241"/>
                  <a:pt x="175" y="241"/>
                  <a:pt x="175" y="241"/>
                </a:cubicBezTo>
                <a:cubicBezTo>
                  <a:pt x="176" y="241"/>
                  <a:pt x="177" y="241"/>
                  <a:pt x="178" y="242"/>
                </a:cubicBezTo>
                <a:cubicBezTo>
                  <a:pt x="179" y="243"/>
                  <a:pt x="180" y="244"/>
                  <a:pt x="180" y="246"/>
                </a:cubicBezTo>
                <a:cubicBezTo>
                  <a:pt x="187" y="246"/>
                  <a:pt x="187" y="246"/>
                  <a:pt x="187" y="246"/>
                </a:cubicBezTo>
                <a:cubicBezTo>
                  <a:pt x="187" y="244"/>
                  <a:pt x="187" y="242"/>
                  <a:pt x="186" y="241"/>
                </a:cubicBezTo>
                <a:cubicBezTo>
                  <a:pt x="185" y="240"/>
                  <a:pt x="185" y="239"/>
                  <a:pt x="183" y="238"/>
                </a:cubicBezTo>
                <a:cubicBezTo>
                  <a:pt x="182" y="237"/>
                  <a:pt x="181" y="236"/>
                  <a:pt x="180" y="235"/>
                </a:cubicBezTo>
                <a:cubicBezTo>
                  <a:pt x="178" y="235"/>
                  <a:pt x="177" y="235"/>
                  <a:pt x="175" y="234"/>
                </a:cubicBezTo>
                <a:cubicBezTo>
                  <a:pt x="175" y="230"/>
                  <a:pt x="175" y="230"/>
                  <a:pt x="175" y="230"/>
                </a:cubicBezTo>
                <a:cubicBezTo>
                  <a:pt x="172" y="230"/>
                  <a:pt x="172" y="230"/>
                  <a:pt x="172" y="230"/>
                </a:cubicBezTo>
                <a:cubicBezTo>
                  <a:pt x="172" y="234"/>
                  <a:pt x="172" y="234"/>
                  <a:pt x="172" y="234"/>
                </a:cubicBezTo>
                <a:cubicBezTo>
                  <a:pt x="170" y="235"/>
                  <a:pt x="169" y="235"/>
                  <a:pt x="167" y="235"/>
                </a:cubicBezTo>
                <a:cubicBezTo>
                  <a:pt x="166" y="236"/>
                  <a:pt x="165" y="237"/>
                  <a:pt x="163" y="238"/>
                </a:cubicBezTo>
                <a:cubicBezTo>
                  <a:pt x="162" y="239"/>
                  <a:pt x="161" y="240"/>
                  <a:pt x="161" y="241"/>
                </a:cubicBezTo>
                <a:cubicBezTo>
                  <a:pt x="160" y="242"/>
                  <a:pt x="160" y="244"/>
                  <a:pt x="160" y="246"/>
                </a:cubicBezTo>
                <a:cubicBezTo>
                  <a:pt x="160" y="248"/>
                  <a:pt x="160" y="249"/>
                  <a:pt x="161" y="250"/>
                </a:cubicBezTo>
                <a:cubicBezTo>
                  <a:pt x="161" y="252"/>
                  <a:pt x="162" y="253"/>
                  <a:pt x="163" y="253"/>
                </a:cubicBezTo>
                <a:cubicBezTo>
                  <a:pt x="164" y="254"/>
                  <a:pt x="165" y="255"/>
                  <a:pt x="166" y="255"/>
                </a:cubicBezTo>
                <a:cubicBezTo>
                  <a:pt x="168" y="256"/>
                  <a:pt x="169" y="256"/>
                  <a:pt x="170" y="257"/>
                </a:cubicBezTo>
                <a:cubicBezTo>
                  <a:pt x="171" y="257"/>
                  <a:pt x="171" y="257"/>
                  <a:pt x="171" y="257"/>
                </a:cubicBezTo>
                <a:cubicBezTo>
                  <a:pt x="172" y="257"/>
                  <a:pt x="172" y="257"/>
                  <a:pt x="172" y="257"/>
                </a:cubicBezTo>
                <a:cubicBezTo>
                  <a:pt x="172" y="268"/>
                  <a:pt x="172" y="268"/>
                  <a:pt x="172" y="268"/>
                </a:cubicBezTo>
                <a:cubicBezTo>
                  <a:pt x="170" y="268"/>
                  <a:pt x="169" y="267"/>
                  <a:pt x="168" y="266"/>
                </a:cubicBezTo>
                <a:cubicBezTo>
                  <a:pt x="167" y="265"/>
                  <a:pt x="166" y="263"/>
                  <a:pt x="166" y="261"/>
                </a:cubicBezTo>
                <a:cubicBezTo>
                  <a:pt x="159" y="261"/>
                  <a:pt x="159" y="261"/>
                  <a:pt x="159" y="261"/>
                </a:cubicBezTo>
                <a:cubicBezTo>
                  <a:pt x="159" y="265"/>
                  <a:pt x="160" y="269"/>
                  <a:pt x="163" y="271"/>
                </a:cubicBezTo>
                <a:cubicBezTo>
                  <a:pt x="165" y="273"/>
                  <a:pt x="168" y="274"/>
                  <a:pt x="172" y="274"/>
                </a:cubicBezTo>
                <a:cubicBezTo>
                  <a:pt x="172" y="279"/>
                  <a:pt x="172" y="279"/>
                  <a:pt x="172" y="279"/>
                </a:cubicBezTo>
                <a:cubicBezTo>
                  <a:pt x="175" y="279"/>
                  <a:pt x="175" y="279"/>
                  <a:pt x="175" y="279"/>
                </a:cubicBezTo>
                <a:cubicBezTo>
                  <a:pt x="175" y="274"/>
                  <a:pt x="175" y="274"/>
                  <a:pt x="175" y="274"/>
                </a:cubicBezTo>
                <a:cubicBezTo>
                  <a:pt x="178" y="274"/>
                  <a:pt x="180" y="274"/>
                  <a:pt x="182" y="273"/>
                </a:cubicBezTo>
                <a:cubicBezTo>
                  <a:pt x="184" y="272"/>
                  <a:pt x="185" y="271"/>
                  <a:pt x="186" y="270"/>
                </a:cubicBezTo>
                <a:cubicBezTo>
                  <a:pt x="187" y="269"/>
                  <a:pt x="188" y="267"/>
                  <a:pt x="188" y="266"/>
                </a:cubicBezTo>
                <a:cubicBezTo>
                  <a:pt x="188" y="265"/>
                  <a:pt x="189" y="264"/>
                  <a:pt x="189" y="263"/>
                </a:cubicBezTo>
                <a:cubicBezTo>
                  <a:pt x="189" y="262"/>
                  <a:pt x="189" y="261"/>
                  <a:pt x="188" y="260"/>
                </a:cubicBezTo>
                <a:cubicBezTo>
                  <a:pt x="188" y="259"/>
                  <a:pt x="188" y="258"/>
                  <a:pt x="187" y="257"/>
                </a:cubicBezTo>
                <a:close/>
                <a:moveTo>
                  <a:pt x="172" y="249"/>
                </a:moveTo>
                <a:cubicBezTo>
                  <a:pt x="170" y="249"/>
                  <a:pt x="169" y="249"/>
                  <a:pt x="168" y="248"/>
                </a:cubicBezTo>
                <a:cubicBezTo>
                  <a:pt x="168" y="247"/>
                  <a:pt x="167" y="246"/>
                  <a:pt x="167" y="245"/>
                </a:cubicBezTo>
                <a:cubicBezTo>
                  <a:pt x="167" y="244"/>
                  <a:pt x="167" y="244"/>
                  <a:pt x="168" y="243"/>
                </a:cubicBezTo>
                <a:cubicBezTo>
                  <a:pt x="168" y="243"/>
                  <a:pt x="168" y="242"/>
                  <a:pt x="169" y="242"/>
                </a:cubicBezTo>
                <a:cubicBezTo>
                  <a:pt x="169" y="241"/>
                  <a:pt x="170" y="241"/>
                  <a:pt x="170" y="241"/>
                </a:cubicBezTo>
                <a:cubicBezTo>
                  <a:pt x="171" y="241"/>
                  <a:pt x="171" y="241"/>
                  <a:pt x="172" y="241"/>
                </a:cubicBezTo>
                <a:lnTo>
                  <a:pt x="172" y="249"/>
                </a:lnTo>
                <a:close/>
                <a:moveTo>
                  <a:pt x="180" y="265"/>
                </a:moveTo>
                <a:cubicBezTo>
                  <a:pt x="180" y="266"/>
                  <a:pt x="180" y="266"/>
                  <a:pt x="179" y="267"/>
                </a:cubicBezTo>
                <a:cubicBezTo>
                  <a:pt x="179" y="267"/>
                  <a:pt x="178" y="268"/>
                  <a:pt x="177" y="268"/>
                </a:cubicBezTo>
                <a:cubicBezTo>
                  <a:pt x="177" y="268"/>
                  <a:pt x="176" y="268"/>
                  <a:pt x="175" y="268"/>
                </a:cubicBezTo>
                <a:cubicBezTo>
                  <a:pt x="175" y="258"/>
                  <a:pt x="175" y="258"/>
                  <a:pt x="175" y="258"/>
                </a:cubicBezTo>
                <a:cubicBezTo>
                  <a:pt x="177" y="259"/>
                  <a:pt x="179" y="259"/>
                  <a:pt x="180" y="260"/>
                </a:cubicBezTo>
                <a:cubicBezTo>
                  <a:pt x="181" y="261"/>
                  <a:pt x="181" y="262"/>
                  <a:pt x="181" y="263"/>
                </a:cubicBezTo>
                <a:cubicBezTo>
                  <a:pt x="181" y="264"/>
                  <a:pt x="181" y="265"/>
                  <a:pt x="180" y="265"/>
                </a:cubicBezTo>
                <a:close/>
              </a:path>
            </a:pathLst>
          </a:custGeom>
          <a:solidFill>
            <a:schemeClr val="bg1"/>
          </a:solidFill>
          <a:ln>
            <a:noFill/>
          </a:ln>
        </p:spPr>
        <p:txBody>
          <a:bodyPr vert="horz" wrap="square" lIns="68580" tIns="34290" rIns="68580" bIns="34290" numCol="1" rtlCol="0" anchor="t" anchorCtr="0" compatLnSpc="1">
            <a:prstTxWarp prst="textNoShape">
              <a:avLst/>
            </a:prstTxWarp>
          </a:bodyPr>
          <a:lstStyle/>
          <a:p>
            <a:pPr rtl="0"/>
            <a:endParaRPr lang="en-US" sz="800">
              <a:solidFill>
                <a:schemeClr val="accent1"/>
              </a:solidFill>
            </a:endParaRPr>
          </a:p>
        </p:txBody>
      </p:sp>
      <p:sp>
        <p:nvSpPr>
          <p:cNvPr id="4" name="Satura vietturis 2">
            <a:extLst>
              <a:ext uri="{FF2B5EF4-FFF2-40B4-BE49-F238E27FC236}">
                <a16:creationId xmlns:a16="http://schemas.microsoft.com/office/drawing/2014/main" id="{FCC3A312-543A-83DE-AA66-1B5D2D1906C4}"/>
              </a:ext>
            </a:extLst>
          </p:cNvPr>
          <p:cNvSpPr txBox="1">
            <a:spLocks/>
          </p:cNvSpPr>
          <p:nvPr/>
        </p:nvSpPr>
        <p:spPr>
          <a:xfrm>
            <a:off x="1208088" y="3954931"/>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Decision on </a:t>
            </a:r>
            <a:r>
              <a:rPr lang="lv-LV" sz="1400" b="0" dirty="0">
                <a:solidFill>
                  <a:schemeClr val="tx1">
                    <a:lumMod val="50000"/>
                  </a:schemeClr>
                </a:solidFill>
                <a:latin typeface="Arial"/>
                <a:ea typeface="Arial"/>
                <a:cs typeface="Arial"/>
              </a:rPr>
              <a:t>a</a:t>
            </a:r>
            <a:r>
              <a:rPr lang="en-gb" sz="1400" b="0" dirty="0">
                <a:solidFill>
                  <a:schemeClr val="tx1">
                    <a:lumMod val="50000"/>
                  </a:schemeClr>
                </a:solidFill>
                <a:latin typeface="Arial"/>
                <a:ea typeface="Arial"/>
                <a:cs typeface="Arial"/>
              </a:rPr>
              <a:t> Union Civil Protection Mechanism</a:t>
            </a:r>
          </a:p>
        </p:txBody>
      </p:sp>
      <p:sp>
        <p:nvSpPr>
          <p:cNvPr id="5" name="Satura vietturis 2">
            <a:extLst>
              <a:ext uri="{FF2B5EF4-FFF2-40B4-BE49-F238E27FC236}">
                <a16:creationId xmlns:a16="http://schemas.microsoft.com/office/drawing/2014/main" id="{5DCC204F-6205-BA13-CF75-E0173F00D849}"/>
              </a:ext>
            </a:extLst>
          </p:cNvPr>
          <p:cNvSpPr txBox="1">
            <a:spLocks/>
          </p:cNvSpPr>
          <p:nvPr/>
        </p:nvSpPr>
        <p:spPr>
          <a:xfrm>
            <a:off x="1208088" y="3170296"/>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European Union Civil Protection Mechanism (EUCPM)</a:t>
            </a:r>
          </a:p>
        </p:txBody>
      </p:sp>
      <p:sp>
        <p:nvSpPr>
          <p:cNvPr id="6" name="Satura vietturis 2">
            <a:extLst>
              <a:ext uri="{FF2B5EF4-FFF2-40B4-BE49-F238E27FC236}">
                <a16:creationId xmlns:a16="http://schemas.microsoft.com/office/drawing/2014/main" id="{BD553FAD-93D3-3A36-75FD-081803975BEA}"/>
              </a:ext>
            </a:extLst>
          </p:cNvPr>
          <p:cNvSpPr txBox="1">
            <a:spLocks/>
          </p:cNvSpPr>
          <p:nvPr/>
        </p:nvSpPr>
        <p:spPr>
          <a:xfrm>
            <a:off x="1208088" y="2385661"/>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en-US" sz="1400" b="0" dirty="0">
                <a:solidFill>
                  <a:schemeClr val="tx1">
                    <a:lumMod val="50000"/>
                  </a:schemeClr>
                </a:solidFill>
                <a:latin typeface="Arial"/>
                <a:ea typeface="Arial"/>
                <a:cs typeface="Arial"/>
              </a:rPr>
              <a:t>Directorate-General for European Civil Protection and Humanitarian Aid Operations</a:t>
            </a:r>
            <a:r>
              <a:rPr lang="lv-LV" sz="1400" b="0" dirty="0">
                <a:solidFill>
                  <a:schemeClr val="tx1">
                    <a:lumMod val="50000"/>
                  </a:schemeClr>
                </a:solidFill>
                <a:latin typeface="Arial"/>
                <a:ea typeface="Arial"/>
                <a:cs typeface="Arial"/>
              </a:rPr>
              <a:t> </a:t>
            </a:r>
            <a:r>
              <a:rPr lang="en-gb" sz="1400" b="0" dirty="0">
                <a:solidFill>
                  <a:schemeClr val="tx1">
                    <a:lumMod val="50000"/>
                  </a:schemeClr>
                </a:solidFill>
                <a:latin typeface="Arial"/>
                <a:ea typeface="Arial"/>
                <a:cs typeface="Arial"/>
              </a:rPr>
              <a:t>(DG ECHO)</a:t>
            </a:r>
          </a:p>
        </p:txBody>
      </p:sp>
      <p:grpSp>
        <p:nvGrpSpPr>
          <p:cNvPr id="7" name="Group 6">
            <a:extLst>
              <a:ext uri="{FF2B5EF4-FFF2-40B4-BE49-F238E27FC236}">
                <a16:creationId xmlns:a16="http://schemas.microsoft.com/office/drawing/2014/main" id="{B83D3CE6-9DD4-6357-CFCA-67D0B9E56942}"/>
              </a:ext>
            </a:extLst>
          </p:cNvPr>
          <p:cNvGrpSpPr/>
          <p:nvPr/>
        </p:nvGrpSpPr>
        <p:grpSpPr>
          <a:xfrm>
            <a:off x="442912" y="2385661"/>
            <a:ext cx="648000" cy="648000"/>
            <a:chOff x="442912" y="2385661"/>
            <a:chExt cx="648000" cy="648000"/>
          </a:xfrm>
        </p:grpSpPr>
        <p:sp>
          <p:nvSpPr>
            <p:cNvPr id="8" name="Rectangle 7">
              <a:extLst>
                <a:ext uri="{FF2B5EF4-FFF2-40B4-BE49-F238E27FC236}">
                  <a16:creationId xmlns:a16="http://schemas.microsoft.com/office/drawing/2014/main" id="{8EE5A620-7198-2555-B265-ACC2C5C01EA1}"/>
                </a:ext>
              </a:extLst>
            </p:cNvPr>
            <p:cNvSpPr/>
            <p:nvPr/>
          </p:nvSpPr>
          <p:spPr>
            <a:xfrm>
              <a:off x="442912" y="238566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9" name="Freeform 185">
              <a:extLst>
                <a:ext uri="{FF2B5EF4-FFF2-40B4-BE49-F238E27FC236}">
                  <a16:creationId xmlns:a16="http://schemas.microsoft.com/office/drawing/2014/main" id="{5B34091F-47A2-EEA6-7464-963A3EA2E245}"/>
                </a:ext>
              </a:extLst>
            </p:cNvPr>
            <p:cNvSpPr>
              <a:spLocks noChangeAspect="1"/>
            </p:cNvSpPr>
            <p:nvPr/>
          </p:nvSpPr>
          <p:spPr>
            <a:xfrm>
              <a:off x="616244" y="2558993"/>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a:p>
          </p:txBody>
        </p:sp>
      </p:grpSp>
      <p:sp>
        <p:nvSpPr>
          <p:cNvPr id="10" name="Rectangle 9">
            <a:extLst>
              <a:ext uri="{FF2B5EF4-FFF2-40B4-BE49-F238E27FC236}">
                <a16:creationId xmlns:a16="http://schemas.microsoft.com/office/drawing/2014/main" id="{9D50161C-09BA-7D94-6782-30BDF9267E34}"/>
              </a:ext>
            </a:extLst>
          </p:cNvPr>
          <p:cNvSpPr/>
          <p:nvPr/>
        </p:nvSpPr>
        <p:spPr>
          <a:xfrm>
            <a:off x="445351" y="4746931"/>
            <a:ext cx="648000" cy="648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1" name="Satura vietturis 2">
            <a:extLst>
              <a:ext uri="{FF2B5EF4-FFF2-40B4-BE49-F238E27FC236}">
                <a16:creationId xmlns:a16="http://schemas.microsoft.com/office/drawing/2014/main" id="{5BB7F03B-642A-638C-E871-18BD665A9185}"/>
              </a:ext>
            </a:extLst>
          </p:cNvPr>
          <p:cNvSpPr txBox="1">
            <a:spLocks/>
          </p:cNvSpPr>
          <p:nvPr/>
        </p:nvSpPr>
        <p:spPr>
          <a:xfrm>
            <a:off x="1210527" y="4746931"/>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European Union funds for civil protection</a:t>
            </a:r>
          </a:p>
        </p:txBody>
      </p:sp>
      <p:sp>
        <p:nvSpPr>
          <p:cNvPr id="12" name="Freeform 31">
            <a:extLst>
              <a:ext uri="{FF2B5EF4-FFF2-40B4-BE49-F238E27FC236}">
                <a16:creationId xmlns:a16="http://schemas.microsoft.com/office/drawing/2014/main" id="{4383CDD3-C081-EAE5-F25E-CC65E9921B72}"/>
              </a:ext>
            </a:extLst>
          </p:cNvPr>
          <p:cNvSpPr>
            <a:spLocks noChangeAspect="1" noEditPoints="1"/>
          </p:cNvSpPr>
          <p:nvPr/>
        </p:nvSpPr>
        <p:spPr bwMode="auto">
          <a:xfrm>
            <a:off x="589351" y="4890931"/>
            <a:ext cx="360000" cy="360000"/>
          </a:xfrm>
          <a:custGeom>
            <a:avLst/>
            <a:gdLst>
              <a:gd name="T0" fmla="*/ 0 w 346"/>
              <a:gd name="T1" fmla="*/ 346 h 346"/>
              <a:gd name="T2" fmla="*/ 346 w 346"/>
              <a:gd name="T3" fmla="*/ 295 h 346"/>
              <a:gd name="T4" fmla="*/ 346 w 346"/>
              <a:gd name="T5" fmla="*/ 166 h 346"/>
              <a:gd name="T6" fmla="*/ 346 w 346"/>
              <a:gd name="T7" fmla="*/ 82 h 346"/>
              <a:gd name="T8" fmla="*/ 346 w 346"/>
              <a:gd name="T9" fmla="*/ 0 h 346"/>
              <a:gd name="T10" fmla="*/ 42 w 346"/>
              <a:gd name="T11" fmla="*/ 181 h 346"/>
              <a:gd name="T12" fmla="*/ 14 w 346"/>
              <a:gd name="T13" fmla="*/ 304 h 346"/>
              <a:gd name="T14" fmla="*/ 14 w 346"/>
              <a:gd name="T15" fmla="*/ 304 h 346"/>
              <a:gd name="T16" fmla="*/ 331 w 346"/>
              <a:gd name="T17" fmla="*/ 331 h 346"/>
              <a:gd name="T18" fmla="*/ 289 w 346"/>
              <a:gd name="T19" fmla="*/ 331 h 346"/>
              <a:gd name="T20" fmla="*/ 14 w 346"/>
              <a:gd name="T21" fmla="*/ 254 h 346"/>
              <a:gd name="T22" fmla="*/ 289 w 346"/>
              <a:gd name="T23" fmla="*/ 181 h 346"/>
              <a:gd name="T24" fmla="*/ 331 w 346"/>
              <a:gd name="T25" fmla="*/ 289 h 346"/>
              <a:gd name="T26" fmla="*/ 331 w 346"/>
              <a:gd name="T27" fmla="*/ 181 h 346"/>
              <a:gd name="T28" fmla="*/ 14 w 346"/>
              <a:gd name="T29" fmla="*/ 166 h 346"/>
              <a:gd name="T30" fmla="*/ 331 w 346"/>
              <a:gd name="T31" fmla="*/ 137 h 346"/>
              <a:gd name="T32" fmla="*/ 14 w 346"/>
              <a:gd name="T33" fmla="*/ 123 h 346"/>
              <a:gd name="T34" fmla="*/ 331 w 346"/>
              <a:gd name="T35" fmla="*/ 123 h 346"/>
              <a:gd name="T36" fmla="*/ 14 w 346"/>
              <a:gd name="T37" fmla="*/ 55 h 346"/>
              <a:gd name="T38" fmla="*/ 14 w 346"/>
              <a:gd name="T39" fmla="*/ 82 h 346"/>
              <a:gd name="T40" fmla="*/ 331 w 346"/>
              <a:gd name="T41" fmla="*/ 14 h 346"/>
              <a:gd name="T42" fmla="*/ 173 w 346"/>
              <a:gd name="T43" fmla="*/ 206 h 346"/>
              <a:gd name="T44" fmla="*/ 223 w 346"/>
              <a:gd name="T45" fmla="*/ 256 h 346"/>
              <a:gd name="T46" fmla="*/ 137 w 346"/>
              <a:gd name="T47" fmla="*/ 256 h 346"/>
              <a:gd name="T48" fmla="*/ 173 w 346"/>
              <a:gd name="T49" fmla="*/ 292 h 346"/>
              <a:gd name="T50" fmla="*/ 178 w 346"/>
              <a:gd name="T51" fmla="*/ 251 h 346"/>
              <a:gd name="T52" fmla="*/ 175 w 346"/>
              <a:gd name="T53" fmla="*/ 241 h 346"/>
              <a:gd name="T54" fmla="*/ 187 w 346"/>
              <a:gd name="T55" fmla="*/ 246 h 346"/>
              <a:gd name="T56" fmla="*/ 180 w 346"/>
              <a:gd name="T57" fmla="*/ 235 h 346"/>
              <a:gd name="T58" fmla="*/ 172 w 346"/>
              <a:gd name="T59" fmla="*/ 230 h 346"/>
              <a:gd name="T60" fmla="*/ 163 w 346"/>
              <a:gd name="T61" fmla="*/ 238 h 346"/>
              <a:gd name="T62" fmla="*/ 161 w 346"/>
              <a:gd name="T63" fmla="*/ 250 h 346"/>
              <a:gd name="T64" fmla="*/ 170 w 346"/>
              <a:gd name="T65" fmla="*/ 257 h 346"/>
              <a:gd name="T66" fmla="*/ 172 w 346"/>
              <a:gd name="T67" fmla="*/ 268 h 346"/>
              <a:gd name="T68" fmla="*/ 159 w 346"/>
              <a:gd name="T69" fmla="*/ 261 h 346"/>
              <a:gd name="T70" fmla="*/ 172 w 346"/>
              <a:gd name="T71" fmla="*/ 279 h 346"/>
              <a:gd name="T72" fmla="*/ 182 w 346"/>
              <a:gd name="T73" fmla="*/ 273 h 346"/>
              <a:gd name="T74" fmla="*/ 189 w 346"/>
              <a:gd name="T75" fmla="*/ 263 h 346"/>
              <a:gd name="T76" fmla="*/ 172 w 346"/>
              <a:gd name="T77" fmla="*/ 249 h 346"/>
              <a:gd name="T78" fmla="*/ 168 w 346"/>
              <a:gd name="T79" fmla="*/ 243 h 346"/>
              <a:gd name="T80" fmla="*/ 172 w 346"/>
              <a:gd name="T81" fmla="*/ 241 h 346"/>
              <a:gd name="T82" fmla="*/ 179 w 346"/>
              <a:gd name="T83" fmla="*/ 267 h 346"/>
              <a:gd name="T84" fmla="*/ 175 w 346"/>
              <a:gd name="T85" fmla="*/ 258 h 346"/>
              <a:gd name="T86" fmla="*/ 180 w 346"/>
              <a:gd name="T87" fmla="*/ 26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346">
                <a:moveTo>
                  <a:pt x="0" y="0"/>
                </a:moveTo>
                <a:cubicBezTo>
                  <a:pt x="0" y="0"/>
                  <a:pt x="0" y="0"/>
                  <a:pt x="0" y="0"/>
                </a:cubicBezTo>
                <a:cubicBezTo>
                  <a:pt x="0" y="346"/>
                  <a:pt x="0" y="346"/>
                  <a:pt x="0" y="346"/>
                </a:cubicBezTo>
                <a:cubicBezTo>
                  <a:pt x="0" y="346"/>
                  <a:pt x="0" y="346"/>
                  <a:pt x="0" y="346"/>
                </a:cubicBezTo>
                <a:cubicBezTo>
                  <a:pt x="346" y="346"/>
                  <a:pt x="346" y="346"/>
                  <a:pt x="346" y="346"/>
                </a:cubicBezTo>
                <a:cubicBezTo>
                  <a:pt x="346" y="295"/>
                  <a:pt x="346" y="295"/>
                  <a:pt x="346" y="295"/>
                </a:cubicBezTo>
                <a:cubicBezTo>
                  <a:pt x="346" y="254"/>
                  <a:pt x="346" y="254"/>
                  <a:pt x="346" y="254"/>
                </a:cubicBezTo>
                <a:cubicBezTo>
                  <a:pt x="346" y="213"/>
                  <a:pt x="346" y="213"/>
                  <a:pt x="346" y="213"/>
                </a:cubicBezTo>
                <a:cubicBezTo>
                  <a:pt x="346" y="166"/>
                  <a:pt x="346" y="166"/>
                  <a:pt x="346" y="166"/>
                </a:cubicBezTo>
                <a:cubicBezTo>
                  <a:pt x="346" y="157"/>
                  <a:pt x="346" y="157"/>
                  <a:pt x="346" y="157"/>
                </a:cubicBezTo>
                <a:cubicBezTo>
                  <a:pt x="346" y="123"/>
                  <a:pt x="346" y="123"/>
                  <a:pt x="346" y="123"/>
                </a:cubicBezTo>
                <a:cubicBezTo>
                  <a:pt x="346" y="82"/>
                  <a:pt x="346" y="82"/>
                  <a:pt x="346" y="82"/>
                </a:cubicBezTo>
                <a:cubicBezTo>
                  <a:pt x="346" y="41"/>
                  <a:pt x="346" y="41"/>
                  <a:pt x="346" y="41"/>
                </a:cubicBezTo>
                <a:cubicBezTo>
                  <a:pt x="346" y="0"/>
                  <a:pt x="346" y="0"/>
                  <a:pt x="346" y="0"/>
                </a:cubicBezTo>
                <a:cubicBezTo>
                  <a:pt x="346" y="0"/>
                  <a:pt x="346" y="0"/>
                  <a:pt x="346" y="0"/>
                </a:cubicBezTo>
                <a:lnTo>
                  <a:pt x="0" y="0"/>
                </a:lnTo>
                <a:close/>
                <a:moveTo>
                  <a:pt x="14" y="181"/>
                </a:moveTo>
                <a:cubicBezTo>
                  <a:pt x="42" y="181"/>
                  <a:pt x="42" y="181"/>
                  <a:pt x="42" y="181"/>
                </a:cubicBezTo>
                <a:cubicBezTo>
                  <a:pt x="39" y="195"/>
                  <a:pt x="28" y="206"/>
                  <a:pt x="14" y="209"/>
                </a:cubicBezTo>
                <a:lnTo>
                  <a:pt x="14" y="181"/>
                </a:lnTo>
                <a:close/>
                <a:moveTo>
                  <a:pt x="14" y="304"/>
                </a:moveTo>
                <a:cubicBezTo>
                  <a:pt x="28" y="307"/>
                  <a:pt x="39" y="317"/>
                  <a:pt x="42" y="331"/>
                </a:cubicBezTo>
                <a:cubicBezTo>
                  <a:pt x="14" y="331"/>
                  <a:pt x="14" y="331"/>
                  <a:pt x="14" y="331"/>
                </a:cubicBezTo>
                <a:lnTo>
                  <a:pt x="14" y="304"/>
                </a:lnTo>
                <a:close/>
                <a:moveTo>
                  <a:pt x="304" y="331"/>
                </a:moveTo>
                <a:cubicBezTo>
                  <a:pt x="307" y="317"/>
                  <a:pt x="317" y="307"/>
                  <a:pt x="331" y="304"/>
                </a:cubicBezTo>
                <a:cubicBezTo>
                  <a:pt x="331" y="331"/>
                  <a:pt x="331" y="331"/>
                  <a:pt x="331" y="331"/>
                </a:cubicBezTo>
                <a:lnTo>
                  <a:pt x="304" y="331"/>
                </a:lnTo>
                <a:close/>
                <a:moveTo>
                  <a:pt x="331" y="289"/>
                </a:moveTo>
                <a:cubicBezTo>
                  <a:pt x="309" y="292"/>
                  <a:pt x="292" y="309"/>
                  <a:pt x="289" y="331"/>
                </a:cubicBezTo>
                <a:cubicBezTo>
                  <a:pt x="57" y="331"/>
                  <a:pt x="57" y="331"/>
                  <a:pt x="57" y="331"/>
                </a:cubicBezTo>
                <a:cubicBezTo>
                  <a:pt x="54" y="309"/>
                  <a:pt x="36" y="292"/>
                  <a:pt x="14" y="289"/>
                </a:cubicBezTo>
                <a:cubicBezTo>
                  <a:pt x="14" y="254"/>
                  <a:pt x="14" y="254"/>
                  <a:pt x="14" y="254"/>
                </a:cubicBezTo>
                <a:cubicBezTo>
                  <a:pt x="14" y="224"/>
                  <a:pt x="14" y="224"/>
                  <a:pt x="14" y="224"/>
                </a:cubicBezTo>
                <a:cubicBezTo>
                  <a:pt x="36" y="220"/>
                  <a:pt x="54" y="203"/>
                  <a:pt x="57" y="181"/>
                </a:cubicBezTo>
                <a:cubicBezTo>
                  <a:pt x="289" y="181"/>
                  <a:pt x="289" y="181"/>
                  <a:pt x="289" y="181"/>
                </a:cubicBezTo>
                <a:cubicBezTo>
                  <a:pt x="292" y="203"/>
                  <a:pt x="309" y="220"/>
                  <a:pt x="331" y="224"/>
                </a:cubicBezTo>
                <a:cubicBezTo>
                  <a:pt x="331" y="254"/>
                  <a:pt x="331" y="254"/>
                  <a:pt x="331" y="254"/>
                </a:cubicBezTo>
                <a:lnTo>
                  <a:pt x="331" y="289"/>
                </a:lnTo>
                <a:close/>
                <a:moveTo>
                  <a:pt x="331" y="209"/>
                </a:moveTo>
                <a:cubicBezTo>
                  <a:pt x="317" y="206"/>
                  <a:pt x="307" y="195"/>
                  <a:pt x="304" y="181"/>
                </a:cubicBezTo>
                <a:cubicBezTo>
                  <a:pt x="331" y="181"/>
                  <a:pt x="331" y="181"/>
                  <a:pt x="331" y="181"/>
                </a:cubicBezTo>
                <a:lnTo>
                  <a:pt x="331" y="209"/>
                </a:lnTo>
                <a:close/>
                <a:moveTo>
                  <a:pt x="331" y="166"/>
                </a:moveTo>
                <a:cubicBezTo>
                  <a:pt x="14" y="166"/>
                  <a:pt x="14" y="166"/>
                  <a:pt x="14" y="166"/>
                </a:cubicBezTo>
                <a:cubicBezTo>
                  <a:pt x="14" y="157"/>
                  <a:pt x="14" y="157"/>
                  <a:pt x="14" y="157"/>
                </a:cubicBezTo>
                <a:cubicBezTo>
                  <a:pt x="14" y="137"/>
                  <a:pt x="14" y="137"/>
                  <a:pt x="14" y="137"/>
                </a:cubicBezTo>
                <a:cubicBezTo>
                  <a:pt x="331" y="137"/>
                  <a:pt x="331" y="137"/>
                  <a:pt x="331" y="137"/>
                </a:cubicBezTo>
                <a:cubicBezTo>
                  <a:pt x="331" y="157"/>
                  <a:pt x="331" y="157"/>
                  <a:pt x="331" y="157"/>
                </a:cubicBezTo>
                <a:lnTo>
                  <a:pt x="331" y="166"/>
                </a:lnTo>
                <a:close/>
                <a:moveTo>
                  <a:pt x="14" y="123"/>
                </a:moveTo>
                <a:cubicBezTo>
                  <a:pt x="14" y="96"/>
                  <a:pt x="14" y="96"/>
                  <a:pt x="14" y="96"/>
                </a:cubicBezTo>
                <a:cubicBezTo>
                  <a:pt x="331" y="96"/>
                  <a:pt x="331" y="96"/>
                  <a:pt x="331" y="96"/>
                </a:cubicBezTo>
                <a:cubicBezTo>
                  <a:pt x="331" y="123"/>
                  <a:pt x="331" y="123"/>
                  <a:pt x="331" y="123"/>
                </a:cubicBezTo>
                <a:lnTo>
                  <a:pt x="14" y="123"/>
                </a:lnTo>
                <a:close/>
                <a:moveTo>
                  <a:pt x="14" y="82"/>
                </a:moveTo>
                <a:cubicBezTo>
                  <a:pt x="14" y="55"/>
                  <a:pt x="14" y="55"/>
                  <a:pt x="14" y="55"/>
                </a:cubicBezTo>
                <a:cubicBezTo>
                  <a:pt x="331" y="55"/>
                  <a:pt x="331" y="55"/>
                  <a:pt x="331" y="55"/>
                </a:cubicBezTo>
                <a:cubicBezTo>
                  <a:pt x="331" y="82"/>
                  <a:pt x="331" y="82"/>
                  <a:pt x="331" y="82"/>
                </a:cubicBezTo>
                <a:lnTo>
                  <a:pt x="14" y="82"/>
                </a:lnTo>
                <a:close/>
                <a:moveTo>
                  <a:pt x="14" y="41"/>
                </a:moveTo>
                <a:cubicBezTo>
                  <a:pt x="14" y="14"/>
                  <a:pt x="14" y="14"/>
                  <a:pt x="14" y="14"/>
                </a:cubicBezTo>
                <a:cubicBezTo>
                  <a:pt x="331" y="14"/>
                  <a:pt x="331" y="14"/>
                  <a:pt x="331" y="14"/>
                </a:cubicBezTo>
                <a:cubicBezTo>
                  <a:pt x="331" y="41"/>
                  <a:pt x="331" y="41"/>
                  <a:pt x="331" y="41"/>
                </a:cubicBezTo>
                <a:lnTo>
                  <a:pt x="14" y="41"/>
                </a:lnTo>
                <a:close/>
                <a:moveTo>
                  <a:pt x="173" y="206"/>
                </a:moveTo>
                <a:cubicBezTo>
                  <a:pt x="145" y="206"/>
                  <a:pt x="122" y="228"/>
                  <a:pt x="122" y="256"/>
                </a:cubicBezTo>
                <a:cubicBezTo>
                  <a:pt x="122" y="284"/>
                  <a:pt x="145" y="307"/>
                  <a:pt x="173" y="307"/>
                </a:cubicBezTo>
                <a:cubicBezTo>
                  <a:pt x="201" y="307"/>
                  <a:pt x="223" y="284"/>
                  <a:pt x="223" y="256"/>
                </a:cubicBezTo>
                <a:cubicBezTo>
                  <a:pt x="223" y="228"/>
                  <a:pt x="201" y="206"/>
                  <a:pt x="173" y="206"/>
                </a:cubicBezTo>
                <a:close/>
                <a:moveTo>
                  <a:pt x="173" y="292"/>
                </a:moveTo>
                <a:cubicBezTo>
                  <a:pt x="153" y="292"/>
                  <a:pt x="137" y="276"/>
                  <a:pt x="137" y="256"/>
                </a:cubicBezTo>
                <a:cubicBezTo>
                  <a:pt x="137" y="236"/>
                  <a:pt x="153" y="220"/>
                  <a:pt x="173" y="220"/>
                </a:cubicBezTo>
                <a:cubicBezTo>
                  <a:pt x="192" y="220"/>
                  <a:pt x="208" y="236"/>
                  <a:pt x="208" y="256"/>
                </a:cubicBezTo>
                <a:cubicBezTo>
                  <a:pt x="208" y="276"/>
                  <a:pt x="192" y="292"/>
                  <a:pt x="173" y="292"/>
                </a:cubicBezTo>
                <a:close/>
                <a:moveTo>
                  <a:pt x="187" y="257"/>
                </a:moveTo>
                <a:cubicBezTo>
                  <a:pt x="187" y="256"/>
                  <a:pt x="185" y="255"/>
                  <a:pt x="184" y="254"/>
                </a:cubicBezTo>
                <a:cubicBezTo>
                  <a:pt x="183" y="252"/>
                  <a:pt x="181" y="252"/>
                  <a:pt x="178" y="251"/>
                </a:cubicBezTo>
                <a:cubicBezTo>
                  <a:pt x="177" y="251"/>
                  <a:pt x="177" y="251"/>
                  <a:pt x="177" y="251"/>
                </a:cubicBezTo>
                <a:cubicBezTo>
                  <a:pt x="176" y="250"/>
                  <a:pt x="176" y="250"/>
                  <a:pt x="175" y="250"/>
                </a:cubicBezTo>
                <a:cubicBezTo>
                  <a:pt x="175" y="241"/>
                  <a:pt x="175" y="241"/>
                  <a:pt x="175" y="241"/>
                </a:cubicBezTo>
                <a:cubicBezTo>
                  <a:pt x="176" y="241"/>
                  <a:pt x="177" y="241"/>
                  <a:pt x="178" y="242"/>
                </a:cubicBezTo>
                <a:cubicBezTo>
                  <a:pt x="179" y="243"/>
                  <a:pt x="180" y="244"/>
                  <a:pt x="180" y="246"/>
                </a:cubicBezTo>
                <a:cubicBezTo>
                  <a:pt x="187" y="246"/>
                  <a:pt x="187" y="246"/>
                  <a:pt x="187" y="246"/>
                </a:cubicBezTo>
                <a:cubicBezTo>
                  <a:pt x="187" y="244"/>
                  <a:pt x="187" y="242"/>
                  <a:pt x="186" y="241"/>
                </a:cubicBezTo>
                <a:cubicBezTo>
                  <a:pt x="185" y="240"/>
                  <a:pt x="185" y="239"/>
                  <a:pt x="183" y="238"/>
                </a:cubicBezTo>
                <a:cubicBezTo>
                  <a:pt x="182" y="237"/>
                  <a:pt x="181" y="236"/>
                  <a:pt x="180" y="235"/>
                </a:cubicBezTo>
                <a:cubicBezTo>
                  <a:pt x="178" y="235"/>
                  <a:pt x="177" y="235"/>
                  <a:pt x="175" y="234"/>
                </a:cubicBezTo>
                <a:cubicBezTo>
                  <a:pt x="175" y="230"/>
                  <a:pt x="175" y="230"/>
                  <a:pt x="175" y="230"/>
                </a:cubicBezTo>
                <a:cubicBezTo>
                  <a:pt x="172" y="230"/>
                  <a:pt x="172" y="230"/>
                  <a:pt x="172" y="230"/>
                </a:cubicBezTo>
                <a:cubicBezTo>
                  <a:pt x="172" y="234"/>
                  <a:pt x="172" y="234"/>
                  <a:pt x="172" y="234"/>
                </a:cubicBezTo>
                <a:cubicBezTo>
                  <a:pt x="170" y="235"/>
                  <a:pt x="169" y="235"/>
                  <a:pt x="167" y="235"/>
                </a:cubicBezTo>
                <a:cubicBezTo>
                  <a:pt x="166" y="236"/>
                  <a:pt x="165" y="237"/>
                  <a:pt x="163" y="238"/>
                </a:cubicBezTo>
                <a:cubicBezTo>
                  <a:pt x="162" y="239"/>
                  <a:pt x="161" y="240"/>
                  <a:pt x="161" y="241"/>
                </a:cubicBezTo>
                <a:cubicBezTo>
                  <a:pt x="160" y="242"/>
                  <a:pt x="160" y="244"/>
                  <a:pt x="160" y="246"/>
                </a:cubicBezTo>
                <a:cubicBezTo>
                  <a:pt x="160" y="248"/>
                  <a:pt x="160" y="249"/>
                  <a:pt x="161" y="250"/>
                </a:cubicBezTo>
                <a:cubicBezTo>
                  <a:pt x="161" y="252"/>
                  <a:pt x="162" y="253"/>
                  <a:pt x="163" y="253"/>
                </a:cubicBezTo>
                <a:cubicBezTo>
                  <a:pt x="164" y="254"/>
                  <a:pt x="165" y="255"/>
                  <a:pt x="166" y="255"/>
                </a:cubicBezTo>
                <a:cubicBezTo>
                  <a:pt x="168" y="256"/>
                  <a:pt x="169" y="256"/>
                  <a:pt x="170" y="257"/>
                </a:cubicBezTo>
                <a:cubicBezTo>
                  <a:pt x="171" y="257"/>
                  <a:pt x="171" y="257"/>
                  <a:pt x="171" y="257"/>
                </a:cubicBezTo>
                <a:cubicBezTo>
                  <a:pt x="172" y="257"/>
                  <a:pt x="172" y="257"/>
                  <a:pt x="172" y="257"/>
                </a:cubicBezTo>
                <a:cubicBezTo>
                  <a:pt x="172" y="268"/>
                  <a:pt x="172" y="268"/>
                  <a:pt x="172" y="268"/>
                </a:cubicBezTo>
                <a:cubicBezTo>
                  <a:pt x="170" y="268"/>
                  <a:pt x="169" y="267"/>
                  <a:pt x="168" y="266"/>
                </a:cubicBezTo>
                <a:cubicBezTo>
                  <a:pt x="167" y="265"/>
                  <a:pt x="166" y="263"/>
                  <a:pt x="166" y="261"/>
                </a:cubicBezTo>
                <a:cubicBezTo>
                  <a:pt x="159" y="261"/>
                  <a:pt x="159" y="261"/>
                  <a:pt x="159" y="261"/>
                </a:cubicBezTo>
                <a:cubicBezTo>
                  <a:pt x="159" y="265"/>
                  <a:pt x="160" y="269"/>
                  <a:pt x="163" y="271"/>
                </a:cubicBezTo>
                <a:cubicBezTo>
                  <a:pt x="165" y="273"/>
                  <a:pt x="168" y="274"/>
                  <a:pt x="172" y="274"/>
                </a:cubicBezTo>
                <a:cubicBezTo>
                  <a:pt x="172" y="279"/>
                  <a:pt x="172" y="279"/>
                  <a:pt x="172" y="279"/>
                </a:cubicBezTo>
                <a:cubicBezTo>
                  <a:pt x="175" y="279"/>
                  <a:pt x="175" y="279"/>
                  <a:pt x="175" y="279"/>
                </a:cubicBezTo>
                <a:cubicBezTo>
                  <a:pt x="175" y="274"/>
                  <a:pt x="175" y="274"/>
                  <a:pt x="175" y="274"/>
                </a:cubicBezTo>
                <a:cubicBezTo>
                  <a:pt x="178" y="274"/>
                  <a:pt x="180" y="274"/>
                  <a:pt x="182" y="273"/>
                </a:cubicBezTo>
                <a:cubicBezTo>
                  <a:pt x="184" y="272"/>
                  <a:pt x="185" y="271"/>
                  <a:pt x="186" y="270"/>
                </a:cubicBezTo>
                <a:cubicBezTo>
                  <a:pt x="187" y="269"/>
                  <a:pt x="188" y="267"/>
                  <a:pt x="188" y="266"/>
                </a:cubicBezTo>
                <a:cubicBezTo>
                  <a:pt x="188" y="265"/>
                  <a:pt x="189" y="264"/>
                  <a:pt x="189" y="263"/>
                </a:cubicBezTo>
                <a:cubicBezTo>
                  <a:pt x="189" y="262"/>
                  <a:pt x="189" y="261"/>
                  <a:pt x="188" y="260"/>
                </a:cubicBezTo>
                <a:cubicBezTo>
                  <a:pt x="188" y="259"/>
                  <a:pt x="188" y="258"/>
                  <a:pt x="187" y="257"/>
                </a:cubicBezTo>
                <a:close/>
                <a:moveTo>
                  <a:pt x="172" y="249"/>
                </a:moveTo>
                <a:cubicBezTo>
                  <a:pt x="170" y="249"/>
                  <a:pt x="169" y="249"/>
                  <a:pt x="168" y="248"/>
                </a:cubicBezTo>
                <a:cubicBezTo>
                  <a:pt x="168" y="247"/>
                  <a:pt x="167" y="246"/>
                  <a:pt x="167" y="245"/>
                </a:cubicBezTo>
                <a:cubicBezTo>
                  <a:pt x="167" y="244"/>
                  <a:pt x="167" y="244"/>
                  <a:pt x="168" y="243"/>
                </a:cubicBezTo>
                <a:cubicBezTo>
                  <a:pt x="168" y="243"/>
                  <a:pt x="168" y="242"/>
                  <a:pt x="169" y="242"/>
                </a:cubicBezTo>
                <a:cubicBezTo>
                  <a:pt x="169" y="241"/>
                  <a:pt x="170" y="241"/>
                  <a:pt x="170" y="241"/>
                </a:cubicBezTo>
                <a:cubicBezTo>
                  <a:pt x="171" y="241"/>
                  <a:pt x="171" y="241"/>
                  <a:pt x="172" y="241"/>
                </a:cubicBezTo>
                <a:lnTo>
                  <a:pt x="172" y="249"/>
                </a:lnTo>
                <a:close/>
                <a:moveTo>
                  <a:pt x="180" y="265"/>
                </a:moveTo>
                <a:cubicBezTo>
                  <a:pt x="180" y="266"/>
                  <a:pt x="180" y="266"/>
                  <a:pt x="179" y="267"/>
                </a:cubicBezTo>
                <a:cubicBezTo>
                  <a:pt x="179" y="267"/>
                  <a:pt x="178" y="268"/>
                  <a:pt x="177" y="268"/>
                </a:cubicBezTo>
                <a:cubicBezTo>
                  <a:pt x="177" y="268"/>
                  <a:pt x="176" y="268"/>
                  <a:pt x="175" y="268"/>
                </a:cubicBezTo>
                <a:cubicBezTo>
                  <a:pt x="175" y="258"/>
                  <a:pt x="175" y="258"/>
                  <a:pt x="175" y="258"/>
                </a:cubicBezTo>
                <a:cubicBezTo>
                  <a:pt x="177" y="259"/>
                  <a:pt x="179" y="259"/>
                  <a:pt x="180" y="260"/>
                </a:cubicBezTo>
                <a:cubicBezTo>
                  <a:pt x="181" y="261"/>
                  <a:pt x="181" y="262"/>
                  <a:pt x="181" y="263"/>
                </a:cubicBezTo>
                <a:cubicBezTo>
                  <a:pt x="181" y="264"/>
                  <a:pt x="181" y="265"/>
                  <a:pt x="180" y="265"/>
                </a:cubicBezTo>
                <a:close/>
              </a:path>
            </a:pathLst>
          </a:custGeom>
          <a:solidFill>
            <a:schemeClr val="bg1"/>
          </a:solidFill>
          <a:ln>
            <a:noFill/>
          </a:ln>
        </p:spPr>
        <p:txBody>
          <a:bodyPr vert="horz" wrap="square" lIns="68580" tIns="34290" rIns="68580" bIns="34290" numCol="1" rtlCol="0" anchor="t" anchorCtr="0" compatLnSpc="1">
            <a:prstTxWarp prst="textNoShape">
              <a:avLst/>
            </a:prstTxWarp>
          </a:bodyPr>
          <a:lstStyle/>
          <a:p>
            <a:pPr rtl="0"/>
            <a:endParaRPr lang="en-US" sz="800">
              <a:solidFill>
                <a:schemeClr val="accent1"/>
              </a:solidFill>
            </a:endParaRPr>
          </a:p>
        </p:txBody>
      </p:sp>
      <p:grpSp>
        <p:nvGrpSpPr>
          <p:cNvPr id="14" name="Group 13">
            <a:extLst>
              <a:ext uri="{FF2B5EF4-FFF2-40B4-BE49-F238E27FC236}">
                <a16:creationId xmlns:a16="http://schemas.microsoft.com/office/drawing/2014/main" id="{EE6CAF2D-D2C6-1549-20F8-53CDB55B6878}"/>
              </a:ext>
            </a:extLst>
          </p:cNvPr>
          <p:cNvGrpSpPr/>
          <p:nvPr/>
        </p:nvGrpSpPr>
        <p:grpSpPr>
          <a:xfrm>
            <a:off x="442912" y="3954931"/>
            <a:ext cx="648000" cy="648000"/>
            <a:chOff x="442912" y="3954931"/>
            <a:chExt cx="648000" cy="648000"/>
          </a:xfrm>
        </p:grpSpPr>
        <p:sp>
          <p:nvSpPr>
            <p:cNvPr id="15" name="Rectangle 14">
              <a:extLst>
                <a:ext uri="{FF2B5EF4-FFF2-40B4-BE49-F238E27FC236}">
                  <a16:creationId xmlns:a16="http://schemas.microsoft.com/office/drawing/2014/main" id="{35028ECD-164D-3151-02D9-CE9B00E72A86}"/>
                </a:ext>
              </a:extLst>
            </p:cNvPr>
            <p:cNvSpPr/>
            <p:nvPr/>
          </p:nvSpPr>
          <p:spPr>
            <a:xfrm>
              <a:off x="442912" y="3954931"/>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grpSp>
          <p:nvGrpSpPr>
            <p:cNvPr id="16" name="Graphic 4">
              <a:extLst>
                <a:ext uri="{FF2B5EF4-FFF2-40B4-BE49-F238E27FC236}">
                  <a16:creationId xmlns:a16="http://schemas.microsoft.com/office/drawing/2014/main" id="{5D1E771E-2364-107F-B7B7-74F61D0BC88F}"/>
                </a:ext>
              </a:extLst>
            </p:cNvPr>
            <p:cNvGrpSpPr>
              <a:grpSpLocks noChangeAspect="1"/>
            </p:cNvGrpSpPr>
            <p:nvPr/>
          </p:nvGrpSpPr>
          <p:grpSpPr>
            <a:xfrm>
              <a:off x="616243" y="4128263"/>
              <a:ext cx="301338" cy="301336"/>
              <a:chOff x="3520420" y="1114925"/>
              <a:chExt cx="457200" cy="457199"/>
            </a:xfrm>
            <a:solidFill>
              <a:schemeClr val="tx1"/>
            </a:solidFill>
          </p:grpSpPr>
          <p:sp>
            <p:nvSpPr>
              <p:cNvPr id="21" name="Freeform 119">
                <a:extLst>
                  <a:ext uri="{FF2B5EF4-FFF2-40B4-BE49-F238E27FC236}">
                    <a16:creationId xmlns:a16="http://schemas.microsoft.com/office/drawing/2014/main" id="{23CCC2F9-5C47-23B8-4A33-570D1329760A}"/>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22" name="Freeform 120">
                <a:extLst>
                  <a:ext uri="{FF2B5EF4-FFF2-40B4-BE49-F238E27FC236}">
                    <a16:creationId xmlns:a16="http://schemas.microsoft.com/office/drawing/2014/main" id="{D7512F65-D160-8103-5E9D-658D8CC8BCF6}"/>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25" name="Freeform 121">
                <a:extLst>
                  <a:ext uri="{FF2B5EF4-FFF2-40B4-BE49-F238E27FC236}">
                    <a16:creationId xmlns:a16="http://schemas.microsoft.com/office/drawing/2014/main" id="{B475E381-89C2-3D68-EFDD-A803EA38AEAF}"/>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27" name="Freeform 122">
                <a:extLst>
                  <a:ext uri="{FF2B5EF4-FFF2-40B4-BE49-F238E27FC236}">
                    <a16:creationId xmlns:a16="http://schemas.microsoft.com/office/drawing/2014/main" id="{5CC632AF-C332-397A-D43C-0B747E19038A}"/>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28" name="Freeform 124">
                <a:extLst>
                  <a:ext uri="{FF2B5EF4-FFF2-40B4-BE49-F238E27FC236}">
                    <a16:creationId xmlns:a16="http://schemas.microsoft.com/office/drawing/2014/main" id="{84A7EF8D-E670-290A-A751-41A9C1401EEE}"/>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33" name="Freeform 128">
                <a:extLst>
                  <a:ext uri="{FF2B5EF4-FFF2-40B4-BE49-F238E27FC236}">
                    <a16:creationId xmlns:a16="http://schemas.microsoft.com/office/drawing/2014/main" id="{3EA40408-5917-FFA5-222D-50AFE1C637BD}"/>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grpSp>
      </p:grpSp>
      <p:grpSp>
        <p:nvGrpSpPr>
          <p:cNvPr id="34" name="Group 33">
            <a:extLst>
              <a:ext uri="{FF2B5EF4-FFF2-40B4-BE49-F238E27FC236}">
                <a16:creationId xmlns:a16="http://schemas.microsoft.com/office/drawing/2014/main" id="{47EF1937-1ECC-5575-67C3-33196B80114A}"/>
              </a:ext>
            </a:extLst>
          </p:cNvPr>
          <p:cNvGrpSpPr/>
          <p:nvPr/>
        </p:nvGrpSpPr>
        <p:grpSpPr>
          <a:xfrm>
            <a:off x="439355" y="3169665"/>
            <a:ext cx="648000" cy="648000"/>
            <a:chOff x="442912" y="2385661"/>
            <a:chExt cx="648000" cy="648000"/>
          </a:xfrm>
        </p:grpSpPr>
        <p:sp>
          <p:nvSpPr>
            <p:cNvPr id="45" name="Rectangle 44">
              <a:extLst>
                <a:ext uri="{FF2B5EF4-FFF2-40B4-BE49-F238E27FC236}">
                  <a16:creationId xmlns:a16="http://schemas.microsoft.com/office/drawing/2014/main" id="{99A1F014-6FC0-753A-93B7-88B963252388}"/>
                </a:ext>
              </a:extLst>
            </p:cNvPr>
            <p:cNvSpPr/>
            <p:nvPr/>
          </p:nvSpPr>
          <p:spPr>
            <a:xfrm>
              <a:off x="442912" y="238566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46" name="Freeform 185">
              <a:extLst>
                <a:ext uri="{FF2B5EF4-FFF2-40B4-BE49-F238E27FC236}">
                  <a16:creationId xmlns:a16="http://schemas.microsoft.com/office/drawing/2014/main" id="{F2BE6BEB-DB95-074C-E6E4-5C9E954DC846}"/>
                </a:ext>
              </a:extLst>
            </p:cNvPr>
            <p:cNvSpPr>
              <a:spLocks noChangeAspect="1"/>
            </p:cNvSpPr>
            <p:nvPr/>
          </p:nvSpPr>
          <p:spPr>
            <a:xfrm>
              <a:off x="616244" y="2558993"/>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a:p>
          </p:txBody>
        </p:sp>
      </p:grpSp>
    </p:spTree>
    <p:extLst>
      <p:ext uri="{BB962C8B-B14F-4D97-AF65-F5344CB8AC3E}">
        <p14:creationId xmlns:p14="http://schemas.microsoft.com/office/powerpoint/2010/main" val="1416937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4ACD2E-ACB9-4FC7-0979-0F9B2971CF6A}"/>
              </a:ext>
            </a:extLst>
          </p:cNvPr>
          <p:cNvPicPr>
            <a:picLocks noChangeAspect="1"/>
          </p:cNvPicPr>
          <p:nvPr/>
        </p:nvPicPr>
        <p:blipFill rotWithShape="1">
          <a:blip r:embed="rId3"/>
          <a:srcRect t="6566" b="33827"/>
          <a:stretch/>
        </p:blipFill>
        <p:spPr>
          <a:xfrm>
            <a:off x="0" y="4669071"/>
            <a:ext cx="2754313" cy="2188929"/>
          </a:xfrm>
          <a:prstGeom prst="rect">
            <a:avLst/>
          </a:prstGeom>
        </p:spPr>
      </p:pic>
      <p:sp>
        <p:nvSpPr>
          <p:cNvPr id="25" name="Rectangle 24">
            <a:extLst>
              <a:ext uri="{FF2B5EF4-FFF2-40B4-BE49-F238E27FC236}">
                <a16:creationId xmlns:a16="http://schemas.microsoft.com/office/drawing/2014/main" id="{929DF3B6-E471-FCFA-B428-AA0899FEDB0C}"/>
              </a:ext>
            </a:extLst>
          </p:cNvPr>
          <p:cNvSpPr/>
          <p:nvPr/>
        </p:nvSpPr>
        <p:spPr>
          <a:xfrm>
            <a:off x="0" y="1809614"/>
            <a:ext cx="2754313" cy="307712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9" name="Rectangle 8">
            <a:extLst>
              <a:ext uri="{FF2B5EF4-FFF2-40B4-BE49-F238E27FC236}">
                <a16:creationId xmlns:a16="http://schemas.microsoft.com/office/drawing/2014/main" id="{E0E00B83-607B-1038-28CA-91F57DE23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32" name="Rectangle 31">
            <a:extLst>
              <a:ext uri="{FF2B5EF4-FFF2-40B4-BE49-F238E27FC236}">
                <a16:creationId xmlns:a16="http://schemas.microsoft.com/office/drawing/2014/main" id="{3EF60273-781C-FC0E-59A0-CDE9C78C4578}"/>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Autofit/>
          </a:bodyPr>
          <a:lstStyle/>
          <a:p>
            <a:pPr rtl="0"/>
            <a:r>
              <a:rPr lang="en-gb" noProof="0" dirty="0"/>
              <a:t>Directorate-General for European Civil Protection and Humanitarian Aid Operations (DG ECHO)</a:t>
            </a:r>
            <a:endParaRPr lang="lv-LV" noProof="0" dirty="0"/>
          </a:p>
        </p:txBody>
      </p:sp>
      <p:sp>
        <p:nvSpPr>
          <p:cNvPr id="89" name="Slide Number Placeholder 4">
            <a:extLst>
              <a:ext uri="{FF2B5EF4-FFF2-40B4-BE49-F238E27FC236}">
                <a16:creationId xmlns:a16="http://schemas.microsoft.com/office/drawing/2014/main" id="{B74FDE58-BDBA-0004-1261-A7E679FED8FA}"/>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lv-LV" smtClean="0"/>
              <a:pPr/>
              <a:t>23</a:t>
            </a:fld>
            <a:endParaRPr lang="lv-LV" dirty="0"/>
          </a:p>
        </p:txBody>
      </p:sp>
      <p:sp>
        <p:nvSpPr>
          <p:cNvPr id="55" name="Freeform 50">
            <a:extLst>
              <a:ext uri="{FF2B5EF4-FFF2-40B4-BE49-F238E27FC236}">
                <a16:creationId xmlns:a16="http://schemas.microsoft.com/office/drawing/2014/main" id="{4CCCF4CF-6454-ACA0-78C4-D087F789C09F}"/>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lv-LV" sz="983" dirty="0"/>
          </a:p>
        </p:txBody>
      </p:sp>
      <p:sp>
        <p:nvSpPr>
          <p:cNvPr id="8" name="Google Shape;2685;p25">
            <a:extLst>
              <a:ext uri="{FF2B5EF4-FFF2-40B4-BE49-F238E27FC236}">
                <a16:creationId xmlns:a16="http://schemas.microsoft.com/office/drawing/2014/main" id="{5EF5E9E4-181A-BBE3-2B17-37AD6DE4EBA2}"/>
              </a:ext>
            </a:extLst>
          </p:cNvPr>
          <p:cNvSpPr txBox="1"/>
          <p:nvPr/>
        </p:nvSpPr>
        <p:spPr>
          <a:xfrm>
            <a:off x="874395" y="4261770"/>
            <a:ext cx="1624965" cy="1661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gb" sz="1200">
                <a:latin typeface="Arial"/>
                <a:ea typeface="Arial"/>
                <a:cs typeface="Arial"/>
                <a:sym typeface="Arial"/>
                <a:hlinkClick r:id="rId4">
                  <a:extLst>
                    <a:ext uri="{A12FA001-AC4F-418D-AE19-62706E023703}">
                      <ahyp:hlinkClr xmlns:ahyp="http://schemas.microsoft.com/office/drawing/2018/hyperlinkcolor" val="tx"/>
                    </a:ext>
                  </a:extLst>
                </a:hlinkClick>
              </a:rPr>
              <a:t>About DG ECHO</a:t>
            </a:r>
            <a:endParaRPr lang="lv-LV" sz="1200" dirty="0">
              <a:latin typeface="Arial"/>
              <a:ea typeface="Arial"/>
              <a:cs typeface="Arial"/>
              <a:sym typeface="Arial"/>
            </a:endParaRPr>
          </a:p>
        </p:txBody>
      </p:sp>
      <p:sp>
        <p:nvSpPr>
          <p:cNvPr id="11" name="Rectangle 10">
            <a:extLst>
              <a:ext uri="{FF2B5EF4-FFF2-40B4-BE49-F238E27FC236}">
                <a16:creationId xmlns:a16="http://schemas.microsoft.com/office/drawing/2014/main" id="{05B4B53B-1E6A-F459-2939-79D6D9EC92BF}"/>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21" name="Google Shape;1978;p97">
            <a:extLst>
              <a:ext uri="{FF2B5EF4-FFF2-40B4-BE49-F238E27FC236}">
                <a16:creationId xmlns:a16="http://schemas.microsoft.com/office/drawing/2014/main" id="{1D155330-D23E-68F9-5774-4D93FFE13295}"/>
              </a:ext>
            </a:extLst>
          </p:cNvPr>
          <p:cNvSpPr/>
          <p:nvPr/>
        </p:nvSpPr>
        <p:spPr>
          <a:xfrm>
            <a:off x="11389087" y="1891275"/>
            <a:ext cx="288000" cy="288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pic>
        <p:nvPicPr>
          <p:cNvPr id="5" name="Picture 4">
            <a:extLst>
              <a:ext uri="{FF2B5EF4-FFF2-40B4-BE49-F238E27FC236}">
                <a16:creationId xmlns:a16="http://schemas.microsoft.com/office/drawing/2014/main" id="{7D0A5011-4771-14AF-7381-E50D5E92C8C2}"/>
              </a:ext>
            </a:extLst>
          </p:cNvPr>
          <p:cNvPicPr>
            <a:picLocks noChangeAspect="1"/>
          </p:cNvPicPr>
          <p:nvPr/>
        </p:nvPicPr>
        <p:blipFill>
          <a:blip r:embed="rId5"/>
          <a:stretch>
            <a:fillRect/>
          </a:stretch>
        </p:blipFill>
        <p:spPr>
          <a:xfrm>
            <a:off x="269233" y="171023"/>
            <a:ext cx="2215846" cy="1477230"/>
          </a:xfrm>
          <a:prstGeom prst="rect">
            <a:avLst/>
          </a:prstGeom>
        </p:spPr>
      </p:pic>
      <p:sp>
        <p:nvSpPr>
          <p:cNvPr id="57" name="TextBox 56">
            <a:extLst>
              <a:ext uri="{FF2B5EF4-FFF2-40B4-BE49-F238E27FC236}">
                <a16:creationId xmlns:a16="http://schemas.microsoft.com/office/drawing/2014/main" id="{E5B7D033-203B-8425-1EF7-AF168F6398EF}"/>
              </a:ext>
            </a:extLst>
          </p:cNvPr>
          <p:cNvSpPr txBox="1"/>
          <p:nvPr/>
        </p:nvSpPr>
        <p:spPr>
          <a:xfrm>
            <a:off x="3117651" y="2251276"/>
            <a:ext cx="3536712" cy="1431724"/>
          </a:xfrm>
          <a:prstGeom prst="rect">
            <a:avLst/>
          </a:prstGeom>
          <a:solidFill>
            <a:schemeClr val="bg1">
              <a:lumMod val="95000"/>
            </a:schemeClr>
          </a:solidFill>
        </p:spPr>
        <p:txBody>
          <a:bodyPr wrap="square" lIns="360000" tIns="72000" rIns="72000" bIns="72000" rtlCol="0">
            <a:noAutofit/>
          </a:bodyPr>
          <a:lstStyle/>
          <a:p>
            <a:pPr marL="0" indent="0" rtl="0">
              <a:buNone/>
              <a:defRPr/>
            </a:pPr>
            <a:r>
              <a:rPr lang="en-gb" sz="1200"/>
              <a:t>Ensuring the rapid and effective delivery of EU assistance through two main instruments: humanitarian aid and civil protection.</a:t>
            </a:r>
          </a:p>
        </p:txBody>
      </p:sp>
      <p:sp>
        <p:nvSpPr>
          <p:cNvPr id="58" name="Google Shape;118;p22">
            <a:extLst>
              <a:ext uri="{FF2B5EF4-FFF2-40B4-BE49-F238E27FC236}">
                <a16:creationId xmlns:a16="http://schemas.microsoft.com/office/drawing/2014/main" id="{BECA4432-368D-E5F4-9FDB-200B24144965}"/>
              </a:ext>
            </a:extLst>
          </p:cNvPr>
          <p:cNvSpPr txBox="1"/>
          <p:nvPr/>
        </p:nvSpPr>
        <p:spPr>
          <a:xfrm>
            <a:off x="3117651" y="1819275"/>
            <a:ext cx="3536712" cy="432000"/>
          </a:xfrm>
          <a:prstGeom prst="rect">
            <a:avLst/>
          </a:prstGeom>
          <a:solidFill>
            <a:schemeClr val="accent6"/>
          </a:solidFill>
          <a:ln>
            <a:noFill/>
          </a:ln>
        </p:spPr>
        <p:txBody>
          <a:bodyPr spcFirstLastPara="1" wrap="square" lIns="72000" tIns="72000" rIns="72000" bIns="72000" rtlCol="0" anchor="ctr" anchorCtr="0">
            <a:noAutofit/>
          </a:bodyPr>
          <a:lstStyle/>
          <a:p>
            <a:pPr rtl="0"/>
            <a:r>
              <a:rPr lang="en-gb" sz="1400" b="1"/>
              <a:t>General objective</a:t>
            </a:r>
          </a:p>
        </p:txBody>
      </p:sp>
      <p:sp>
        <p:nvSpPr>
          <p:cNvPr id="64" name="Google Shape;118;p22">
            <a:extLst>
              <a:ext uri="{FF2B5EF4-FFF2-40B4-BE49-F238E27FC236}">
                <a16:creationId xmlns:a16="http://schemas.microsoft.com/office/drawing/2014/main" id="{4C980FA4-C967-F929-FC90-9D18B47E4A5A}"/>
              </a:ext>
            </a:extLst>
          </p:cNvPr>
          <p:cNvSpPr txBox="1"/>
          <p:nvPr/>
        </p:nvSpPr>
        <p:spPr>
          <a:xfrm>
            <a:off x="6222362" y="1819275"/>
            <a:ext cx="43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65" name="Google Shape;118;p22">
            <a:extLst>
              <a:ext uri="{FF2B5EF4-FFF2-40B4-BE49-F238E27FC236}">
                <a16:creationId xmlns:a16="http://schemas.microsoft.com/office/drawing/2014/main" id="{5FD00BCB-834D-B435-C432-A2DB34363655}"/>
              </a:ext>
            </a:extLst>
          </p:cNvPr>
          <p:cNvSpPr txBox="1"/>
          <p:nvPr/>
        </p:nvSpPr>
        <p:spPr>
          <a:xfrm>
            <a:off x="6150361" y="1819275"/>
            <a:ext cx="7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66" name="Google Shape;118;p22">
            <a:extLst>
              <a:ext uri="{FF2B5EF4-FFF2-40B4-BE49-F238E27FC236}">
                <a16:creationId xmlns:a16="http://schemas.microsoft.com/office/drawing/2014/main" id="{F929C82C-97C5-BD76-DA44-892BE63B817F}"/>
              </a:ext>
            </a:extLst>
          </p:cNvPr>
          <p:cNvSpPr txBox="1"/>
          <p:nvPr/>
        </p:nvSpPr>
        <p:spPr>
          <a:xfrm>
            <a:off x="7002683" y="1819275"/>
            <a:ext cx="4746404" cy="432000"/>
          </a:xfrm>
          <a:prstGeom prst="rect">
            <a:avLst/>
          </a:prstGeom>
          <a:solidFill>
            <a:schemeClr val="accent6"/>
          </a:solidFill>
          <a:ln>
            <a:noFill/>
          </a:ln>
        </p:spPr>
        <p:txBody>
          <a:bodyPr spcFirstLastPara="1" wrap="square" lIns="72000" tIns="72000" rIns="72000" bIns="72000" rtlCol="0" anchor="ctr" anchorCtr="0">
            <a:noAutofit/>
          </a:bodyPr>
          <a:lstStyle/>
          <a:p>
            <a:pPr rtl="0"/>
            <a:r>
              <a:rPr lang="en-gb" sz="1400" b="1"/>
              <a:t>Lines of action</a:t>
            </a:r>
          </a:p>
        </p:txBody>
      </p:sp>
      <p:sp>
        <p:nvSpPr>
          <p:cNvPr id="67" name="TextBox 66">
            <a:extLst>
              <a:ext uri="{FF2B5EF4-FFF2-40B4-BE49-F238E27FC236}">
                <a16:creationId xmlns:a16="http://schemas.microsoft.com/office/drawing/2014/main" id="{C6A3E549-B492-C242-763C-28E6697380C9}"/>
              </a:ext>
            </a:extLst>
          </p:cNvPr>
          <p:cNvSpPr txBox="1"/>
          <p:nvPr/>
        </p:nvSpPr>
        <p:spPr>
          <a:xfrm>
            <a:off x="7002683" y="2251275"/>
            <a:ext cx="4746403" cy="3920925"/>
          </a:xfrm>
          <a:prstGeom prst="rect">
            <a:avLst/>
          </a:prstGeom>
          <a:solidFill>
            <a:schemeClr val="bg1">
              <a:lumMod val="95000"/>
            </a:schemeClr>
          </a:solidFill>
        </p:spPr>
        <p:txBody>
          <a:bodyPr wrap="square" lIns="72000" tIns="72000" rIns="72000" bIns="72000" rtlCol="0">
            <a:noAutofit/>
          </a:bodyPr>
          <a:lstStyle/>
          <a:p>
            <a:pPr marL="228600" indent="-228600" rtl="0">
              <a:buFont typeface="+mj-lt"/>
              <a:buAutoNum type="arabicPeriod"/>
              <a:defRPr/>
            </a:pPr>
            <a:r>
              <a:rPr lang="en-gb" sz="1200" b="1" dirty="0">
                <a:solidFill>
                  <a:schemeClr val="accent2"/>
                </a:solidFill>
                <a:cs typeface="Arial"/>
              </a:rPr>
              <a:t>Humanitarian </a:t>
            </a:r>
            <a:r>
              <a:rPr lang="en-gb" sz="1200" b="0" dirty="0">
                <a:solidFill>
                  <a:schemeClr val="tx1"/>
                </a:solidFill>
                <a:cs typeface="Arial"/>
              </a:rPr>
              <a:t>assistance is based on 4 international humanitarian </a:t>
            </a:r>
            <a:r>
              <a:rPr lang="lv-LV" sz="1200" b="0" dirty="0" err="1">
                <a:solidFill>
                  <a:schemeClr val="tx1"/>
                </a:solidFill>
                <a:cs typeface="Arial"/>
              </a:rPr>
              <a:t>rights</a:t>
            </a:r>
            <a:r>
              <a:rPr lang="en-gb" sz="1200" b="0" dirty="0">
                <a:solidFill>
                  <a:schemeClr val="tx1"/>
                </a:solidFill>
                <a:cs typeface="Arial"/>
              </a:rPr>
              <a:t>:</a:t>
            </a:r>
            <a:endParaRPr lang="en-US" sz="1200" b="0" dirty="0">
              <a:solidFill>
                <a:schemeClr val="tx1"/>
              </a:solidFill>
              <a:cs typeface="Arial"/>
            </a:endParaRPr>
          </a:p>
          <a:p>
            <a:pPr marL="460800" lvl="1" indent="-228600" rtl="0">
              <a:spcBef>
                <a:spcPts val="600"/>
              </a:spcBef>
              <a:buAutoNum type="arabicParenR"/>
              <a:defRPr/>
            </a:pPr>
            <a:r>
              <a:rPr lang="en-gb" sz="1200" dirty="0">
                <a:cs typeface="Arial"/>
              </a:rPr>
              <a:t>Humanity</a:t>
            </a:r>
          </a:p>
          <a:p>
            <a:pPr marL="460800" lvl="1" indent="-228600" rtl="0">
              <a:spcBef>
                <a:spcPts val="600"/>
              </a:spcBef>
              <a:buAutoNum type="arabicParenR"/>
              <a:defRPr/>
            </a:pPr>
            <a:r>
              <a:rPr lang="en-gb" sz="1200" b="0" dirty="0">
                <a:solidFill>
                  <a:schemeClr val="tx1"/>
                </a:solidFill>
                <a:cs typeface="Arial"/>
              </a:rPr>
              <a:t>Neutrality</a:t>
            </a:r>
          </a:p>
          <a:p>
            <a:pPr marL="460800" lvl="1" indent="-228600" rtl="0">
              <a:spcBef>
                <a:spcPts val="600"/>
              </a:spcBef>
              <a:buAutoNum type="arabicParenR"/>
              <a:defRPr/>
            </a:pPr>
            <a:r>
              <a:rPr lang="en-gb" sz="1200" dirty="0">
                <a:cs typeface="Arial"/>
              </a:rPr>
              <a:t>Objectivity</a:t>
            </a:r>
          </a:p>
          <a:p>
            <a:pPr marL="460800" lvl="1" indent="-228600" rtl="0">
              <a:spcBef>
                <a:spcPts val="600"/>
              </a:spcBef>
              <a:buAutoNum type="arabicParenR"/>
              <a:defRPr/>
            </a:pPr>
            <a:r>
              <a:rPr lang="en-gb" sz="1200" b="0" dirty="0">
                <a:solidFill>
                  <a:schemeClr val="tx1"/>
                </a:solidFill>
                <a:cs typeface="Arial"/>
              </a:rPr>
              <a:t>Independence</a:t>
            </a:r>
          </a:p>
          <a:p>
            <a:pPr marL="0" lvl="1" rtl="0">
              <a:spcBef>
                <a:spcPts val="600"/>
              </a:spcBef>
              <a:defRPr/>
            </a:pPr>
            <a:r>
              <a:rPr lang="en-gb" sz="1200" dirty="0">
                <a:cs typeface="Arial"/>
              </a:rPr>
              <a:t>Humanitarian budget</a:t>
            </a:r>
            <a:r>
              <a:rPr lang="en-GB" sz="1200" dirty="0">
                <a:cs typeface="Arial"/>
              </a:rPr>
              <a:t> – </a:t>
            </a:r>
            <a:r>
              <a:rPr lang="en-gb" sz="1200" b="1" dirty="0">
                <a:solidFill>
                  <a:schemeClr val="accent2"/>
                </a:solidFill>
                <a:cs typeface="Arial"/>
              </a:rPr>
              <a:t>€1.65 billion per year</a:t>
            </a:r>
            <a:endParaRPr lang="en-US" sz="1200" b="0" dirty="0">
              <a:solidFill>
                <a:schemeClr val="tx1"/>
              </a:solidFill>
              <a:cs typeface="Arial"/>
            </a:endParaRPr>
          </a:p>
          <a:p>
            <a:pPr marL="228600" indent="-228600" rtl="0">
              <a:spcBef>
                <a:spcPts val="600"/>
              </a:spcBef>
              <a:buFontTx/>
              <a:buAutoNum type="arabicPeriod"/>
              <a:defRPr/>
            </a:pPr>
            <a:r>
              <a:rPr lang="en-gb" sz="1200" b="1" dirty="0">
                <a:solidFill>
                  <a:schemeClr val="accent2"/>
                </a:solidFill>
                <a:cs typeface="Arial"/>
              </a:rPr>
              <a:t>In civil protection</a:t>
            </a:r>
            <a:r>
              <a:rPr lang="en-gb" sz="1200" b="0" dirty="0">
                <a:solidFill>
                  <a:schemeClr val="tx1"/>
                </a:solidFill>
                <a:cs typeface="Arial"/>
              </a:rPr>
              <a:t>, the EU Civil Protection </a:t>
            </a:r>
            <a:r>
              <a:rPr lang="lv-LV" sz="1200" dirty="0">
                <a:cs typeface="Arial"/>
              </a:rPr>
              <a:t>m</a:t>
            </a:r>
            <a:r>
              <a:rPr lang="en-gb" sz="1200" b="0" dirty="0" err="1">
                <a:solidFill>
                  <a:schemeClr val="tx1"/>
                </a:solidFill>
                <a:cs typeface="Arial"/>
              </a:rPr>
              <a:t>echanism</a:t>
            </a:r>
            <a:r>
              <a:rPr lang="en-gb" sz="1200" b="0" dirty="0">
                <a:solidFill>
                  <a:schemeClr val="tx1"/>
                </a:solidFill>
                <a:cs typeface="Arial"/>
              </a:rPr>
              <a:t> and the EU </a:t>
            </a:r>
            <a:r>
              <a:rPr lang="en-GB" sz="1200" b="0" dirty="0">
                <a:solidFill>
                  <a:schemeClr val="tx1"/>
                </a:solidFill>
                <a:cs typeface="Arial"/>
              </a:rPr>
              <a:t>Emergency Response Coordination Centre</a:t>
            </a:r>
            <a:r>
              <a:rPr lang="lv-LV" sz="1200" b="0" dirty="0">
                <a:solidFill>
                  <a:schemeClr val="tx1"/>
                </a:solidFill>
                <a:cs typeface="Arial"/>
              </a:rPr>
              <a:t> </a:t>
            </a:r>
            <a:r>
              <a:rPr lang="en-gb" sz="1200" b="0" dirty="0">
                <a:solidFill>
                  <a:schemeClr val="tx1"/>
                </a:solidFill>
                <a:cs typeface="Arial"/>
              </a:rPr>
              <a:t>ensure better coordination and response to disasters in Europe and beyond.</a:t>
            </a:r>
            <a:br>
              <a:rPr lang="en-US" sz="1200" b="0" dirty="0">
                <a:solidFill>
                  <a:schemeClr val="tx1"/>
                </a:solidFill>
                <a:cs typeface="Arial"/>
              </a:rPr>
            </a:br>
            <a:br>
              <a:rPr lang="en-US" sz="1200" b="0" dirty="0">
                <a:solidFill>
                  <a:schemeClr val="tx1"/>
                </a:solidFill>
                <a:cs typeface="Arial"/>
              </a:rPr>
            </a:br>
            <a:r>
              <a:rPr lang="en-gb" sz="1200" b="0" dirty="0">
                <a:solidFill>
                  <a:schemeClr val="tx1"/>
                </a:solidFill>
                <a:cs typeface="Arial"/>
              </a:rPr>
              <a:t>The organisations play a supporting role in coordinating voluntary in-kind assistance from countries participating in the Civil Protection Mechanism.</a:t>
            </a:r>
          </a:p>
          <a:p>
            <a:pPr marL="0" lvl="1" rtl="0">
              <a:defRPr/>
            </a:pPr>
            <a:endParaRPr lang="lv-LV" sz="1200" b="0" dirty="0">
              <a:solidFill>
                <a:schemeClr val="tx1"/>
              </a:solidFill>
              <a:cs typeface="Arial"/>
            </a:endParaRPr>
          </a:p>
        </p:txBody>
      </p:sp>
      <p:sp>
        <p:nvSpPr>
          <p:cNvPr id="68" name="Google Shape;118;p22">
            <a:extLst>
              <a:ext uri="{FF2B5EF4-FFF2-40B4-BE49-F238E27FC236}">
                <a16:creationId xmlns:a16="http://schemas.microsoft.com/office/drawing/2014/main" id="{00AFB821-45CF-DDD4-6965-35553532E42F}"/>
              </a:ext>
            </a:extLst>
          </p:cNvPr>
          <p:cNvSpPr txBox="1"/>
          <p:nvPr/>
        </p:nvSpPr>
        <p:spPr>
          <a:xfrm>
            <a:off x="11317087" y="1819275"/>
            <a:ext cx="43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69" name="Google Shape;118;p22">
            <a:extLst>
              <a:ext uri="{FF2B5EF4-FFF2-40B4-BE49-F238E27FC236}">
                <a16:creationId xmlns:a16="http://schemas.microsoft.com/office/drawing/2014/main" id="{9D261337-B8D3-0817-A0E0-AC50FDAB9C45}"/>
              </a:ext>
            </a:extLst>
          </p:cNvPr>
          <p:cNvSpPr txBox="1"/>
          <p:nvPr/>
        </p:nvSpPr>
        <p:spPr>
          <a:xfrm>
            <a:off x="11245086" y="1819275"/>
            <a:ext cx="7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70" name="Google Shape;811;p80">
            <a:extLst>
              <a:ext uri="{FF2B5EF4-FFF2-40B4-BE49-F238E27FC236}">
                <a16:creationId xmlns:a16="http://schemas.microsoft.com/office/drawing/2014/main" id="{ED53780D-394A-560D-4277-278EFA85BDEF}"/>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tx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1" name="Google Shape;1426;p90">
            <a:extLst>
              <a:ext uri="{FF2B5EF4-FFF2-40B4-BE49-F238E27FC236}">
                <a16:creationId xmlns:a16="http://schemas.microsoft.com/office/drawing/2014/main" id="{C8B6604F-7639-0A17-70FE-8D777D620596}"/>
              </a:ext>
            </a:extLst>
          </p:cNvPr>
          <p:cNvSpPr/>
          <p:nvPr/>
        </p:nvSpPr>
        <p:spPr>
          <a:xfrm>
            <a:off x="6288919"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tx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2" name="Google Shape;118;p22">
            <a:extLst>
              <a:ext uri="{FF2B5EF4-FFF2-40B4-BE49-F238E27FC236}">
                <a16:creationId xmlns:a16="http://schemas.microsoft.com/office/drawing/2014/main" id="{ED7CEC69-5DD6-D776-D0ED-EDA87210CEBA}"/>
              </a:ext>
            </a:extLst>
          </p:cNvPr>
          <p:cNvSpPr txBox="1"/>
          <p:nvPr/>
        </p:nvSpPr>
        <p:spPr>
          <a:xfrm>
            <a:off x="3117651" y="3936366"/>
            <a:ext cx="3536712" cy="432000"/>
          </a:xfrm>
          <a:prstGeom prst="rect">
            <a:avLst/>
          </a:prstGeom>
          <a:solidFill>
            <a:schemeClr val="accent6"/>
          </a:solidFill>
          <a:ln>
            <a:noFill/>
          </a:ln>
        </p:spPr>
        <p:txBody>
          <a:bodyPr spcFirstLastPara="1" wrap="square" lIns="72000" tIns="72000" rIns="72000" bIns="72000" rtlCol="0" anchor="ctr" anchorCtr="0">
            <a:noAutofit/>
          </a:bodyPr>
          <a:lstStyle/>
          <a:p>
            <a:pPr rtl="0"/>
            <a:r>
              <a:rPr lang="en-gb" sz="1400" b="1"/>
              <a:t>Specific operational objectives</a:t>
            </a:r>
          </a:p>
        </p:txBody>
      </p:sp>
      <p:sp>
        <p:nvSpPr>
          <p:cNvPr id="74" name="Google Shape;118;p22">
            <a:extLst>
              <a:ext uri="{FF2B5EF4-FFF2-40B4-BE49-F238E27FC236}">
                <a16:creationId xmlns:a16="http://schemas.microsoft.com/office/drawing/2014/main" id="{F9B75F90-8D0A-29C1-B6B6-F83E06C424A3}"/>
              </a:ext>
            </a:extLst>
          </p:cNvPr>
          <p:cNvSpPr txBox="1"/>
          <p:nvPr/>
        </p:nvSpPr>
        <p:spPr>
          <a:xfrm>
            <a:off x="6222362" y="3936366"/>
            <a:ext cx="43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75" name="Google Shape;118;p22">
            <a:extLst>
              <a:ext uri="{FF2B5EF4-FFF2-40B4-BE49-F238E27FC236}">
                <a16:creationId xmlns:a16="http://schemas.microsoft.com/office/drawing/2014/main" id="{FEF14177-04D3-27FF-4E4A-601A2691520A}"/>
              </a:ext>
            </a:extLst>
          </p:cNvPr>
          <p:cNvSpPr txBox="1"/>
          <p:nvPr/>
        </p:nvSpPr>
        <p:spPr>
          <a:xfrm>
            <a:off x="6150361" y="3936366"/>
            <a:ext cx="7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76" name="Google Shape;1397;p89">
            <a:extLst>
              <a:ext uri="{FF2B5EF4-FFF2-40B4-BE49-F238E27FC236}">
                <a16:creationId xmlns:a16="http://schemas.microsoft.com/office/drawing/2014/main" id="{0D9973D2-6C87-BF02-44C8-E77D2A594098}"/>
              </a:ext>
            </a:extLst>
          </p:cNvPr>
          <p:cNvSpPr/>
          <p:nvPr/>
        </p:nvSpPr>
        <p:spPr>
          <a:xfrm>
            <a:off x="6294362" y="4008366"/>
            <a:ext cx="288000" cy="288000"/>
          </a:xfrm>
          <a:custGeom>
            <a:avLst/>
            <a:gdLst/>
            <a:ahLst/>
            <a:cxnLst/>
            <a:rect l="l" t="t" r="r" b="b"/>
            <a:pathLst>
              <a:path w="453744" h="453590" extrusionOk="0">
                <a:moveTo>
                  <a:pt x="0" y="0"/>
                </a:moveTo>
                <a:lnTo>
                  <a:pt x="0" y="453590"/>
                </a:lnTo>
                <a:lnTo>
                  <a:pt x="453744" y="453590"/>
                </a:lnTo>
                <a:lnTo>
                  <a:pt x="453744" y="0"/>
                </a:lnTo>
                <a:close/>
                <a:moveTo>
                  <a:pt x="434397" y="434250"/>
                </a:moveTo>
                <a:lnTo>
                  <a:pt x="19284" y="434250"/>
                </a:lnTo>
                <a:lnTo>
                  <a:pt x="19284" y="19183"/>
                </a:lnTo>
                <a:lnTo>
                  <a:pt x="434334" y="19183"/>
                </a:lnTo>
                <a:close/>
                <a:moveTo>
                  <a:pt x="293831" y="122406"/>
                </a:moveTo>
                <a:cubicBezTo>
                  <a:pt x="290459" y="111872"/>
                  <a:pt x="284662" y="102279"/>
                  <a:pt x="276879" y="94403"/>
                </a:cubicBezTo>
                <a:lnTo>
                  <a:pt x="276626" y="94151"/>
                </a:lnTo>
                <a:cubicBezTo>
                  <a:pt x="249055" y="66427"/>
                  <a:pt x="204217" y="66291"/>
                  <a:pt x="176488" y="93848"/>
                </a:cubicBezTo>
                <a:cubicBezTo>
                  <a:pt x="164451" y="105806"/>
                  <a:pt x="157109" y="121686"/>
                  <a:pt x="155817" y="138597"/>
                </a:cubicBezTo>
                <a:lnTo>
                  <a:pt x="79122" y="117965"/>
                </a:lnTo>
                <a:cubicBezTo>
                  <a:pt x="73765" y="116556"/>
                  <a:pt x="68250" y="119765"/>
                  <a:pt x="66833" y="125132"/>
                </a:cubicBezTo>
                <a:cubicBezTo>
                  <a:pt x="66612" y="125970"/>
                  <a:pt x="66518" y="126832"/>
                  <a:pt x="66518" y="127698"/>
                </a:cubicBezTo>
                <a:lnTo>
                  <a:pt x="66518" y="339563"/>
                </a:lnTo>
                <a:cubicBezTo>
                  <a:pt x="66518" y="344117"/>
                  <a:pt x="69543" y="348112"/>
                  <a:pt x="73954" y="349296"/>
                </a:cubicBezTo>
                <a:lnTo>
                  <a:pt x="177937" y="377299"/>
                </a:lnTo>
                <a:lnTo>
                  <a:pt x="177937" y="377299"/>
                </a:lnTo>
                <a:lnTo>
                  <a:pt x="178252" y="377299"/>
                </a:lnTo>
                <a:cubicBezTo>
                  <a:pt x="179103" y="377526"/>
                  <a:pt x="179986" y="377642"/>
                  <a:pt x="180867" y="377645"/>
                </a:cubicBezTo>
                <a:cubicBezTo>
                  <a:pt x="181876" y="377639"/>
                  <a:pt x="182853" y="377488"/>
                  <a:pt x="183830" y="377204"/>
                </a:cubicBezTo>
                <a:lnTo>
                  <a:pt x="273034" y="349737"/>
                </a:lnTo>
                <a:cubicBezTo>
                  <a:pt x="273570" y="349734"/>
                  <a:pt x="274106" y="349680"/>
                  <a:pt x="274609" y="349579"/>
                </a:cubicBezTo>
                <a:lnTo>
                  <a:pt x="387226" y="379913"/>
                </a:lnTo>
                <a:lnTo>
                  <a:pt x="387226" y="147354"/>
                </a:lnTo>
                <a:close/>
                <a:moveTo>
                  <a:pt x="169902" y="354430"/>
                </a:moveTo>
                <a:lnTo>
                  <a:pt x="86653" y="332003"/>
                </a:lnTo>
                <a:lnTo>
                  <a:pt x="86653" y="140991"/>
                </a:lnTo>
                <a:lnTo>
                  <a:pt x="157519" y="160080"/>
                </a:lnTo>
                <a:cubicBezTo>
                  <a:pt x="159724" y="169721"/>
                  <a:pt x="163947" y="178790"/>
                  <a:pt x="169902" y="186696"/>
                </a:cubicBezTo>
                <a:close/>
                <a:moveTo>
                  <a:pt x="262951" y="332003"/>
                </a:moveTo>
                <a:lnTo>
                  <a:pt x="190037" y="354430"/>
                </a:lnTo>
                <a:lnTo>
                  <a:pt x="190037" y="207896"/>
                </a:lnTo>
                <a:lnTo>
                  <a:pt x="226494" y="244309"/>
                </a:lnTo>
                <a:lnTo>
                  <a:pt x="262888" y="207896"/>
                </a:lnTo>
                <a:close/>
                <a:moveTo>
                  <a:pt x="263266" y="181027"/>
                </a:moveTo>
                <a:lnTo>
                  <a:pt x="262951" y="181342"/>
                </a:lnTo>
                <a:lnTo>
                  <a:pt x="226494" y="217786"/>
                </a:lnTo>
                <a:lnTo>
                  <a:pt x="190037" y="181342"/>
                </a:lnTo>
                <a:lnTo>
                  <a:pt x="189722" y="181027"/>
                </a:lnTo>
                <a:cubicBezTo>
                  <a:pt x="169870" y="160287"/>
                  <a:pt x="170595" y="127386"/>
                  <a:pt x="191360" y="107542"/>
                </a:cubicBezTo>
                <a:cubicBezTo>
                  <a:pt x="211526" y="88244"/>
                  <a:pt x="243352" y="88326"/>
                  <a:pt x="263424" y="107728"/>
                </a:cubicBezTo>
                <a:cubicBezTo>
                  <a:pt x="266480" y="110825"/>
                  <a:pt x="269095" y="114297"/>
                  <a:pt x="271270" y="118059"/>
                </a:cubicBezTo>
                <a:cubicBezTo>
                  <a:pt x="283086" y="138403"/>
                  <a:pt x="279777" y="164140"/>
                  <a:pt x="263203" y="180838"/>
                </a:cubicBezTo>
                <a:close/>
                <a:moveTo>
                  <a:pt x="367092" y="353863"/>
                </a:moveTo>
                <a:lnTo>
                  <a:pt x="283086" y="331247"/>
                </a:lnTo>
                <a:lnTo>
                  <a:pt x="283086" y="186665"/>
                </a:lnTo>
                <a:cubicBezTo>
                  <a:pt x="292318" y="174393"/>
                  <a:pt x="297329" y="159443"/>
                  <a:pt x="297329" y="144078"/>
                </a:cubicBezTo>
                <a:lnTo>
                  <a:pt x="367092" y="162977"/>
                </a:lnTo>
                <a:close/>
                <a:moveTo>
                  <a:pt x="226494" y="175168"/>
                </a:moveTo>
                <a:cubicBezTo>
                  <a:pt x="208628" y="175098"/>
                  <a:pt x="194165" y="160640"/>
                  <a:pt x="194102" y="142786"/>
                </a:cubicBezTo>
                <a:cubicBezTo>
                  <a:pt x="194102" y="141715"/>
                  <a:pt x="194102" y="140644"/>
                  <a:pt x="194259" y="139636"/>
                </a:cubicBezTo>
                <a:cubicBezTo>
                  <a:pt x="196024" y="121840"/>
                  <a:pt x="211873" y="108841"/>
                  <a:pt x="229676" y="110602"/>
                </a:cubicBezTo>
                <a:cubicBezTo>
                  <a:pt x="246250" y="112241"/>
                  <a:pt x="258854" y="126153"/>
                  <a:pt x="258886" y="142786"/>
                </a:cubicBezTo>
                <a:cubicBezTo>
                  <a:pt x="258886" y="143196"/>
                  <a:pt x="258886" y="143605"/>
                  <a:pt x="258886" y="144046"/>
                </a:cubicBezTo>
                <a:cubicBezTo>
                  <a:pt x="258130" y="161393"/>
                  <a:pt x="243793" y="175045"/>
                  <a:pt x="226431" y="174979"/>
                </a:cubicBezTo>
                <a:close/>
                <a:moveTo>
                  <a:pt x="226494" y="126092"/>
                </a:moveTo>
                <a:cubicBezTo>
                  <a:pt x="217891" y="126053"/>
                  <a:pt x="210676" y="132583"/>
                  <a:pt x="209857" y="141148"/>
                </a:cubicBezTo>
                <a:cubicBezTo>
                  <a:pt x="209857" y="141684"/>
                  <a:pt x="209857" y="142219"/>
                  <a:pt x="209857" y="142786"/>
                </a:cubicBezTo>
                <a:cubicBezTo>
                  <a:pt x="209982" y="152006"/>
                  <a:pt x="217577" y="159371"/>
                  <a:pt x="226809" y="159239"/>
                </a:cubicBezTo>
                <a:cubicBezTo>
                  <a:pt x="235537" y="159113"/>
                  <a:pt x="242690" y="152268"/>
                  <a:pt x="243226" y="143542"/>
                </a:cubicBezTo>
                <a:lnTo>
                  <a:pt x="243226" y="142944"/>
                </a:lnTo>
                <a:cubicBezTo>
                  <a:pt x="243257" y="138980"/>
                  <a:pt x="241871" y="135136"/>
                  <a:pt x="239350" y="132077"/>
                </a:cubicBezTo>
                <a:lnTo>
                  <a:pt x="239350" y="132077"/>
                </a:lnTo>
                <a:cubicBezTo>
                  <a:pt x="236167" y="128223"/>
                  <a:pt x="231441" y="125993"/>
                  <a:pt x="226431" y="125997"/>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77" name="Freeform 68">
            <a:extLst>
              <a:ext uri="{FF2B5EF4-FFF2-40B4-BE49-F238E27FC236}">
                <a16:creationId xmlns:a16="http://schemas.microsoft.com/office/drawing/2014/main" id="{9E2C75CD-E3D1-E916-1D4E-CCFEB86C2657}"/>
              </a:ext>
            </a:extLst>
          </p:cNvPr>
          <p:cNvSpPr>
            <a:spLocks noChangeAspect="1" noEditPoints="1"/>
          </p:cNvSpPr>
          <p:nvPr/>
        </p:nvSpPr>
        <p:spPr bwMode="auto">
          <a:xfrm>
            <a:off x="3185487"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79" name="TextBox 78">
            <a:extLst>
              <a:ext uri="{FF2B5EF4-FFF2-40B4-BE49-F238E27FC236}">
                <a16:creationId xmlns:a16="http://schemas.microsoft.com/office/drawing/2014/main" id="{1AE4686B-D1E2-7CAC-250C-87DA570FCE4C}"/>
              </a:ext>
            </a:extLst>
          </p:cNvPr>
          <p:cNvSpPr txBox="1"/>
          <p:nvPr/>
        </p:nvSpPr>
        <p:spPr>
          <a:xfrm>
            <a:off x="3117651" y="4368366"/>
            <a:ext cx="3536712" cy="1803834"/>
          </a:xfrm>
          <a:prstGeom prst="rect">
            <a:avLst/>
          </a:prstGeom>
          <a:solidFill>
            <a:schemeClr val="bg1">
              <a:lumMod val="95000"/>
            </a:schemeClr>
          </a:solidFill>
        </p:spPr>
        <p:txBody>
          <a:bodyPr wrap="square" lIns="360000" tIns="72000" rIns="72000" bIns="72000" rtlCol="0">
            <a:noAutofit/>
          </a:bodyPr>
          <a:lstStyle/>
          <a:p>
            <a:pPr marL="0" indent="0" rtl="0">
              <a:buNone/>
              <a:defRPr/>
            </a:pPr>
            <a:r>
              <a:rPr lang="en-gb" sz="1200" dirty="0"/>
              <a:t>To save and preserve lives.</a:t>
            </a:r>
          </a:p>
          <a:p>
            <a:pPr marL="0" indent="0" rtl="0">
              <a:buNone/>
              <a:defRPr/>
            </a:pPr>
            <a:endParaRPr lang="lv-LV" altLang="lv-LV" sz="1200" dirty="0"/>
          </a:p>
          <a:p>
            <a:pPr marL="0" indent="0" rtl="0">
              <a:buNone/>
              <a:defRPr/>
            </a:pPr>
            <a:r>
              <a:rPr lang="en-gb" sz="1200" dirty="0"/>
              <a:t>Prevent and </a:t>
            </a:r>
            <a:r>
              <a:rPr lang="en-GB" sz="1200" dirty="0"/>
              <a:t>alleviate</a:t>
            </a:r>
            <a:r>
              <a:rPr lang="en-gb" sz="1200" dirty="0"/>
              <a:t> human suffering.</a:t>
            </a:r>
          </a:p>
          <a:p>
            <a:pPr marL="0" indent="0" rtl="0">
              <a:buNone/>
              <a:defRPr/>
            </a:pPr>
            <a:endParaRPr lang="lv-LV" altLang="lv-LV" sz="1200" dirty="0"/>
          </a:p>
          <a:p>
            <a:pPr marL="0" indent="0" rtl="0">
              <a:buNone/>
              <a:defRPr/>
            </a:pPr>
            <a:r>
              <a:rPr lang="lv-LV" sz="1200" dirty="0"/>
              <a:t>S</a:t>
            </a:r>
            <a:r>
              <a:rPr lang="en-US" sz="1200" dirty="0" err="1"/>
              <a:t>afeguard</a:t>
            </a:r>
            <a:r>
              <a:rPr lang="en-US" sz="1200" dirty="0"/>
              <a:t> populations affected by natural hazards and man-made crises</a:t>
            </a:r>
            <a:r>
              <a:rPr lang="en-gb" sz="1200" dirty="0"/>
              <a:t>.</a:t>
            </a:r>
          </a:p>
        </p:txBody>
      </p:sp>
      <p:sp>
        <p:nvSpPr>
          <p:cNvPr id="80" name="Freeform 68">
            <a:extLst>
              <a:ext uri="{FF2B5EF4-FFF2-40B4-BE49-F238E27FC236}">
                <a16:creationId xmlns:a16="http://schemas.microsoft.com/office/drawing/2014/main" id="{FF443773-3896-5791-83B2-B004D5381DA5}"/>
              </a:ext>
            </a:extLst>
          </p:cNvPr>
          <p:cNvSpPr>
            <a:spLocks noChangeAspect="1" noEditPoints="1"/>
          </p:cNvSpPr>
          <p:nvPr/>
        </p:nvSpPr>
        <p:spPr bwMode="auto">
          <a:xfrm>
            <a:off x="3185487" y="4427969"/>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81" name="Freeform 68">
            <a:extLst>
              <a:ext uri="{FF2B5EF4-FFF2-40B4-BE49-F238E27FC236}">
                <a16:creationId xmlns:a16="http://schemas.microsoft.com/office/drawing/2014/main" id="{1E9CB47F-ADDE-E784-E753-6D07BAFD60A0}"/>
              </a:ext>
            </a:extLst>
          </p:cNvPr>
          <p:cNvSpPr>
            <a:spLocks noChangeAspect="1" noEditPoints="1"/>
          </p:cNvSpPr>
          <p:nvPr/>
        </p:nvSpPr>
        <p:spPr bwMode="auto">
          <a:xfrm>
            <a:off x="3185487" y="4782045"/>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82" name="Freeform 68">
            <a:extLst>
              <a:ext uri="{FF2B5EF4-FFF2-40B4-BE49-F238E27FC236}">
                <a16:creationId xmlns:a16="http://schemas.microsoft.com/office/drawing/2014/main" id="{A5CF456A-9103-4EB7-FE5C-A3EDD6BE3C4E}"/>
              </a:ext>
            </a:extLst>
          </p:cNvPr>
          <p:cNvSpPr>
            <a:spLocks noChangeAspect="1" noEditPoints="1"/>
          </p:cNvSpPr>
          <p:nvPr/>
        </p:nvSpPr>
        <p:spPr bwMode="auto">
          <a:xfrm>
            <a:off x="3185487" y="5165593"/>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105" name="Google Shape;2685;p25">
            <a:extLst>
              <a:ext uri="{FF2B5EF4-FFF2-40B4-BE49-F238E27FC236}">
                <a16:creationId xmlns:a16="http://schemas.microsoft.com/office/drawing/2014/main" id="{D321E49E-C7A2-9246-4E2F-9DF03A8CAF12}"/>
              </a:ext>
            </a:extLst>
          </p:cNvPr>
          <p:cNvSpPr txBox="1"/>
          <p:nvPr/>
        </p:nvSpPr>
        <p:spPr>
          <a:xfrm>
            <a:off x="431174" y="2035275"/>
            <a:ext cx="1918488" cy="1629516"/>
          </a:xfrm>
          <a:prstGeom prst="rect">
            <a:avLst/>
          </a:prstGeom>
          <a:noFill/>
          <a:ln>
            <a:noFill/>
          </a:ln>
        </p:spPr>
        <p:txBody>
          <a:bodyPr spcFirstLastPara="1" wrap="square" lIns="36000" tIns="36000" rIns="36000" bIns="36000" rtlCol="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400" b="1" i="0" u="none" strike="noStrike" kern="1200" cap="none" spc="0" normalizeH="0">
                <a:ln>
                  <a:noFill/>
                </a:ln>
                <a:solidFill>
                  <a:srgbClr val="FFFFFF"/>
                </a:solidFill>
                <a:effectLst/>
                <a:uLnTx/>
                <a:uFillTx/>
                <a:latin typeface="Arial"/>
                <a:ea typeface="Arial"/>
                <a:cs typeface="Arial"/>
                <a:sym typeface="Arial"/>
              </a:rPr>
              <a:t>Created: </a:t>
            </a:r>
            <a:r>
              <a:rPr lang="en-gb" sz="1400" i="0" u="none" strike="noStrike" kern="1200" cap="none" spc="0" normalizeH="0">
                <a:ln>
                  <a:noFill/>
                </a:ln>
                <a:solidFill>
                  <a:srgbClr val="FFFFFF"/>
                </a:solidFill>
                <a:effectLst/>
                <a:uLnTx/>
                <a:uFillTx/>
                <a:latin typeface="Arial"/>
                <a:ea typeface="Arial"/>
                <a:cs typeface="Arial"/>
                <a:sym typeface="Arial"/>
              </a:rPr>
              <a:t>1992 </a:t>
            </a:r>
          </a:p>
        </p:txBody>
      </p:sp>
      <p:grpSp>
        <p:nvGrpSpPr>
          <p:cNvPr id="4" name="Group 3">
            <a:extLst>
              <a:ext uri="{FF2B5EF4-FFF2-40B4-BE49-F238E27FC236}">
                <a16:creationId xmlns:a16="http://schemas.microsoft.com/office/drawing/2014/main" id="{F976D53E-AA88-D4B3-7571-D50E9A3561DB}"/>
              </a:ext>
            </a:extLst>
          </p:cNvPr>
          <p:cNvGrpSpPr/>
          <p:nvPr/>
        </p:nvGrpSpPr>
        <p:grpSpPr>
          <a:xfrm>
            <a:off x="8787448" y="126781"/>
            <a:ext cx="2961640" cy="217488"/>
            <a:chOff x="8787448" y="126781"/>
            <a:chExt cx="2961640" cy="217488"/>
          </a:xfrm>
        </p:grpSpPr>
        <p:sp>
          <p:nvSpPr>
            <p:cNvPr id="6" name="Rectangle 5">
              <a:extLst>
                <a:ext uri="{FF2B5EF4-FFF2-40B4-BE49-F238E27FC236}">
                  <a16:creationId xmlns:a16="http://schemas.microsoft.com/office/drawing/2014/main" id="{97426DD7-E2FB-76A6-85D8-9EE244868957}"/>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7" name="Rectangle 6">
              <a:extLst>
                <a:ext uri="{FF2B5EF4-FFF2-40B4-BE49-F238E27FC236}">
                  <a16:creationId xmlns:a16="http://schemas.microsoft.com/office/drawing/2014/main" id="{805E1972-3E5A-708C-451C-113091D393CA}"/>
                </a:ext>
              </a:extLst>
            </p:cNvPr>
            <p:cNvSpPr/>
            <p:nvPr/>
          </p:nvSpPr>
          <p:spPr>
            <a:xfrm>
              <a:off x="9029275"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4.2</a:t>
              </a:r>
            </a:p>
          </p:txBody>
        </p:sp>
        <p:sp>
          <p:nvSpPr>
            <p:cNvPr id="10" name="Rectangle 9">
              <a:extLst>
                <a:ext uri="{FF2B5EF4-FFF2-40B4-BE49-F238E27FC236}">
                  <a16:creationId xmlns:a16="http://schemas.microsoft.com/office/drawing/2014/main" id="{013AF765-9C7C-6CAF-6766-D39B7EE95D16}"/>
                </a:ext>
              </a:extLst>
            </p:cNvPr>
            <p:cNvSpPr/>
            <p:nvPr/>
          </p:nvSpPr>
          <p:spPr>
            <a:xfrm>
              <a:off x="9273540" y="126781"/>
              <a:ext cx="1991894"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Civil Protection Mechanism in Europe</a:t>
              </a:r>
            </a:p>
          </p:txBody>
        </p:sp>
        <p:sp>
          <p:nvSpPr>
            <p:cNvPr id="12" name="Rectangle 11">
              <a:extLst>
                <a:ext uri="{FF2B5EF4-FFF2-40B4-BE49-F238E27FC236}">
                  <a16:creationId xmlns:a16="http://schemas.microsoft.com/office/drawing/2014/main" id="{5859AACF-27F4-52F9-6D01-17F8F7AA9770}"/>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13" name="Rectangle 12">
              <a:extLst>
                <a:ext uri="{FF2B5EF4-FFF2-40B4-BE49-F238E27FC236}">
                  <a16:creationId xmlns:a16="http://schemas.microsoft.com/office/drawing/2014/main" id="{2F6278F9-DA99-D4D3-2821-302369B02CAD}"/>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
        <p:nvSpPr>
          <p:cNvPr id="14" name="TextBox 13">
            <a:extLst>
              <a:ext uri="{FF2B5EF4-FFF2-40B4-BE49-F238E27FC236}">
                <a16:creationId xmlns:a16="http://schemas.microsoft.com/office/drawing/2014/main" id="{75624E82-1587-029B-2E25-3B72E2500D5C}"/>
              </a:ext>
            </a:extLst>
          </p:cNvPr>
          <p:cNvSpPr txBox="1"/>
          <p:nvPr/>
        </p:nvSpPr>
        <p:spPr>
          <a:xfrm>
            <a:off x="7097486" y="5951220"/>
            <a:ext cx="4435602" cy="184666"/>
          </a:xfrm>
          <a:prstGeom prst="rect">
            <a:avLst/>
          </a:prstGeom>
          <a:noFill/>
        </p:spPr>
        <p:txBody>
          <a:bodyPr wrap="square" lIns="0" tIns="0" rIns="0" bIns="0" rtlCol="0">
            <a:spAutoFit/>
          </a:bodyPr>
          <a:lstStyle/>
          <a:p>
            <a:pPr>
              <a:lnSpc>
                <a:spcPct val="100000"/>
              </a:lnSpc>
              <a:spcAft>
                <a:spcPts val="600"/>
              </a:spcAft>
              <a:buSzPct val="100000"/>
            </a:pPr>
            <a:r>
              <a:rPr lang="lv-LV" sz="1200" b="1" dirty="0">
                <a:solidFill>
                  <a:schemeClr val="accent2"/>
                </a:solidFill>
                <a:cs typeface="Arial"/>
              </a:rPr>
              <a:t>*</a:t>
            </a:r>
            <a:r>
              <a:rPr lang="lv-LV" sz="1000" dirty="0">
                <a:cs typeface="Arial"/>
              </a:rPr>
              <a:t>set </a:t>
            </a:r>
            <a:r>
              <a:rPr lang="lv-LV" sz="1000" dirty="0" err="1">
                <a:cs typeface="Arial"/>
              </a:rPr>
              <a:t>out</a:t>
            </a:r>
            <a:r>
              <a:rPr lang="lv-LV" sz="1000" dirty="0">
                <a:cs typeface="Arial"/>
              </a:rPr>
              <a:t> </a:t>
            </a:r>
            <a:r>
              <a:rPr lang="lv-LV" sz="1000" dirty="0" err="1">
                <a:cs typeface="Arial"/>
              </a:rPr>
              <a:t>in</a:t>
            </a:r>
            <a:r>
              <a:rPr lang="lv-LV" sz="1200" b="1" dirty="0">
                <a:solidFill>
                  <a:schemeClr val="accent2"/>
                </a:solidFill>
                <a:cs typeface="Arial"/>
              </a:rPr>
              <a:t> </a:t>
            </a:r>
            <a:r>
              <a:rPr lang="lv-LV" sz="1000" dirty="0"/>
              <a:t>EU </a:t>
            </a:r>
            <a:r>
              <a:rPr lang="lv-LV" sz="1000" dirty="0" err="1"/>
              <a:t>Multiannual</a:t>
            </a:r>
            <a:r>
              <a:rPr lang="lv-LV" sz="1000" dirty="0"/>
              <a:t> </a:t>
            </a:r>
            <a:r>
              <a:rPr lang="lv-LV" sz="1000" dirty="0" err="1"/>
              <a:t>financial</a:t>
            </a:r>
            <a:r>
              <a:rPr lang="lv-LV" sz="1000" dirty="0"/>
              <a:t> </a:t>
            </a:r>
            <a:r>
              <a:rPr lang="lv-LV" sz="1000" dirty="0" err="1"/>
              <a:t>framework</a:t>
            </a:r>
            <a:r>
              <a:rPr lang="lv-LV" sz="1000" dirty="0"/>
              <a:t> 2021-2027</a:t>
            </a:r>
            <a:endParaRPr lang="en-GB" sz="1000" dirty="0"/>
          </a:p>
        </p:txBody>
      </p:sp>
    </p:spTree>
    <p:extLst>
      <p:ext uri="{BB962C8B-B14F-4D97-AF65-F5344CB8AC3E}">
        <p14:creationId xmlns:p14="http://schemas.microsoft.com/office/powerpoint/2010/main" val="885208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9ECC17B-C101-7FA0-85D5-981DFC72769B}"/>
              </a:ext>
            </a:extLst>
          </p:cNvPr>
          <p:cNvPicPr>
            <a:picLocks noChangeAspect="1"/>
          </p:cNvPicPr>
          <p:nvPr/>
        </p:nvPicPr>
        <p:blipFill rotWithShape="1">
          <a:blip r:embed="rId3"/>
          <a:srcRect t="6566" b="33827"/>
          <a:stretch/>
        </p:blipFill>
        <p:spPr>
          <a:xfrm>
            <a:off x="0" y="4669071"/>
            <a:ext cx="2754313" cy="2188929"/>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Autofit/>
          </a:bodyPr>
          <a:lstStyle/>
          <a:p>
            <a:pPr rtl="0"/>
            <a:r>
              <a:rPr lang="en-gb" noProof="0" dirty="0"/>
              <a:t>EU Civil Protection Mechanism</a:t>
            </a:r>
            <a:endParaRPr lang="lv-LV" noProof="0" dirty="0"/>
          </a:p>
        </p:txBody>
      </p:sp>
      <p:sp>
        <p:nvSpPr>
          <p:cNvPr id="8" name="Rectangle 7">
            <a:extLst>
              <a:ext uri="{FF2B5EF4-FFF2-40B4-BE49-F238E27FC236}">
                <a16:creationId xmlns:a16="http://schemas.microsoft.com/office/drawing/2014/main" id="{A8267ABA-CC03-BD86-A6A5-DD4D97BBF11C}"/>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9" name="Rectangle 8">
            <a:extLst>
              <a:ext uri="{FF2B5EF4-FFF2-40B4-BE49-F238E27FC236}">
                <a16:creationId xmlns:a16="http://schemas.microsoft.com/office/drawing/2014/main" id="{B5A87D54-052D-AF29-0FC0-90414377CE98}"/>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11" name="Rectangle 10">
            <a:extLst>
              <a:ext uri="{FF2B5EF4-FFF2-40B4-BE49-F238E27FC236}">
                <a16:creationId xmlns:a16="http://schemas.microsoft.com/office/drawing/2014/main" id="{28A7304C-740D-933F-418B-1BB604F5099C}"/>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12" name="Google Shape;2685;p25">
            <a:extLst>
              <a:ext uri="{FF2B5EF4-FFF2-40B4-BE49-F238E27FC236}">
                <a16:creationId xmlns:a16="http://schemas.microsoft.com/office/drawing/2014/main" id="{F0C8F599-C174-851F-8D0D-E6EED991C295}"/>
              </a:ext>
            </a:extLst>
          </p:cNvPr>
          <p:cNvSpPr txBox="1"/>
          <p:nvPr/>
        </p:nvSpPr>
        <p:spPr>
          <a:xfrm>
            <a:off x="431174" y="2035275"/>
            <a:ext cx="1918488" cy="1629516"/>
          </a:xfrm>
          <a:prstGeom prst="rect">
            <a:avLst/>
          </a:prstGeom>
          <a:noFill/>
          <a:ln>
            <a:noFill/>
          </a:ln>
        </p:spPr>
        <p:txBody>
          <a:bodyPr spcFirstLastPara="1" wrap="square" lIns="36000" tIns="36000" rIns="36000" bIns="36000" rtlCol="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400" b="1" i="0" u="none" strike="noStrike" kern="1200" cap="none" spc="0" normalizeH="0">
                <a:ln>
                  <a:noFill/>
                </a:ln>
                <a:solidFill>
                  <a:srgbClr val="FFFFFF"/>
                </a:solidFill>
                <a:effectLst/>
                <a:uLnTx/>
                <a:uFillTx/>
                <a:latin typeface="Arial"/>
                <a:ea typeface="Arial"/>
                <a:cs typeface="Arial"/>
                <a:sym typeface="Arial"/>
              </a:rPr>
              <a:t>Created: </a:t>
            </a:r>
            <a:r>
              <a:rPr lang="en-gb" sz="1400" i="0" u="none" strike="noStrike" kern="1200" cap="none" spc="0" normalizeH="0">
                <a:ln>
                  <a:noFill/>
                </a:ln>
                <a:solidFill>
                  <a:srgbClr val="FFFFFF"/>
                </a:solidFill>
                <a:effectLst/>
                <a:uLnTx/>
                <a:uFillTx/>
                <a:latin typeface="Arial"/>
                <a:ea typeface="Arial"/>
                <a:cs typeface="Arial"/>
                <a:sym typeface="Arial"/>
              </a:rPr>
              <a:t>2001 </a:t>
            </a:r>
          </a:p>
        </p:txBody>
      </p:sp>
      <p:sp>
        <p:nvSpPr>
          <p:cNvPr id="15" name="Freeform 50">
            <a:extLst>
              <a:ext uri="{FF2B5EF4-FFF2-40B4-BE49-F238E27FC236}">
                <a16:creationId xmlns:a16="http://schemas.microsoft.com/office/drawing/2014/main" id="{70EEE70D-1044-72CC-AD8F-390A5EC5D13F}"/>
              </a:ext>
            </a:extLst>
          </p:cNvPr>
          <p:cNvSpPr>
            <a:spLocks noChangeAspect="1"/>
          </p:cNvSpPr>
          <p:nvPr/>
        </p:nvSpPr>
        <p:spPr bwMode="auto">
          <a:xfrm>
            <a:off x="448735" y="42032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16" name="Google Shape;2685;p25">
            <a:extLst>
              <a:ext uri="{FF2B5EF4-FFF2-40B4-BE49-F238E27FC236}">
                <a16:creationId xmlns:a16="http://schemas.microsoft.com/office/drawing/2014/main" id="{2A5241CB-88A3-8D76-BDED-458E421CFCB7}"/>
              </a:ext>
            </a:extLst>
          </p:cNvPr>
          <p:cNvSpPr txBox="1"/>
          <p:nvPr/>
        </p:nvSpPr>
        <p:spPr>
          <a:xfrm>
            <a:off x="874395" y="4261771"/>
            <a:ext cx="1624965" cy="166199"/>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200" b="0" i="0" u="none" strike="noStrike" kern="1200" cap="none" spc="0" normalizeH="0">
                <a:ln>
                  <a:noFill/>
                </a:ln>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About EUCPM</a:t>
            </a:r>
            <a:r>
              <a:rPr lang="en-gb" sz="1200" b="0" i="0" u="none" strike="noStrike" kern="1200" cap="none" spc="0" normalizeH="0">
                <a:ln>
                  <a:noFill/>
                </a:ln>
                <a:effectLst/>
                <a:uLnTx/>
                <a:uFillTx/>
                <a:latin typeface="Arial"/>
                <a:ea typeface="Arial"/>
                <a:cs typeface="Arial"/>
                <a:sym typeface="Arial"/>
              </a:rPr>
              <a:t> </a:t>
            </a:r>
          </a:p>
        </p:txBody>
      </p:sp>
      <p:pic>
        <p:nvPicPr>
          <p:cNvPr id="17" name="Picture 16">
            <a:extLst>
              <a:ext uri="{FF2B5EF4-FFF2-40B4-BE49-F238E27FC236}">
                <a16:creationId xmlns:a16="http://schemas.microsoft.com/office/drawing/2014/main" id="{EB17523D-0636-2580-C575-57DAD2654903}"/>
              </a:ext>
            </a:extLst>
          </p:cNvPr>
          <p:cNvPicPr>
            <a:picLocks noChangeAspect="1"/>
          </p:cNvPicPr>
          <p:nvPr/>
        </p:nvPicPr>
        <p:blipFill>
          <a:blip r:embed="rId5"/>
          <a:stretch>
            <a:fillRect/>
          </a:stretch>
        </p:blipFill>
        <p:spPr>
          <a:xfrm>
            <a:off x="269233" y="171023"/>
            <a:ext cx="2215846" cy="1477230"/>
          </a:xfrm>
          <a:prstGeom prst="rect">
            <a:avLst/>
          </a:prstGeom>
        </p:spPr>
      </p:pic>
      <p:sp>
        <p:nvSpPr>
          <p:cNvPr id="26" name="TextBox 25">
            <a:extLst>
              <a:ext uri="{FF2B5EF4-FFF2-40B4-BE49-F238E27FC236}">
                <a16:creationId xmlns:a16="http://schemas.microsoft.com/office/drawing/2014/main" id="{C992839A-D2B4-EA75-6833-C628CFB9FE44}"/>
              </a:ext>
            </a:extLst>
          </p:cNvPr>
          <p:cNvSpPr txBox="1"/>
          <p:nvPr/>
        </p:nvSpPr>
        <p:spPr>
          <a:xfrm>
            <a:off x="3102014" y="2251275"/>
            <a:ext cx="2814599" cy="3920925"/>
          </a:xfrm>
          <a:prstGeom prst="rect">
            <a:avLst/>
          </a:prstGeom>
          <a:solidFill>
            <a:schemeClr val="bg1">
              <a:lumMod val="95000"/>
            </a:schemeClr>
          </a:solidFill>
        </p:spPr>
        <p:txBody>
          <a:bodyPr wrap="square" lIns="72000" tIns="72000" rIns="72000" bIns="72000" rtlCol="0">
            <a:noAutofit/>
          </a:bodyPr>
          <a:lstStyle/>
          <a:p>
            <a:pPr marL="0" indent="0" rtl="0">
              <a:buNone/>
              <a:defRPr/>
            </a:pPr>
            <a:r>
              <a:rPr lang="en-gb" sz="1400"/>
              <a:t>Strengthen civil protection cooperation between EU Member States and the 10 participating countries to improve disaster prevention, preparedness and response.</a:t>
            </a:r>
          </a:p>
          <a:p>
            <a:pPr marL="0" indent="0" rtl="0">
              <a:buNone/>
              <a:defRPr/>
            </a:pPr>
            <a:endParaRPr lang="lv-LV" altLang="lv-LV" sz="1400" dirty="0"/>
          </a:p>
          <a:p>
            <a:pPr marL="0" indent="0" rtl="0">
              <a:buNone/>
              <a:defRPr/>
            </a:pPr>
            <a:endParaRPr lang="lv-LV" altLang="lv-LV" sz="1400" dirty="0"/>
          </a:p>
        </p:txBody>
      </p:sp>
      <p:sp>
        <p:nvSpPr>
          <p:cNvPr id="27" name="Google Shape;118;p22">
            <a:extLst>
              <a:ext uri="{FF2B5EF4-FFF2-40B4-BE49-F238E27FC236}">
                <a16:creationId xmlns:a16="http://schemas.microsoft.com/office/drawing/2014/main" id="{BDD7C09F-34DB-B61B-0913-D475FD03C067}"/>
              </a:ext>
            </a:extLst>
          </p:cNvPr>
          <p:cNvSpPr txBox="1"/>
          <p:nvPr/>
        </p:nvSpPr>
        <p:spPr>
          <a:xfrm>
            <a:off x="3102014" y="1819275"/>
            <a:ext cx="2814599"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lv-LV" sz="1400" b="1" dirty="0" err="1">
                <a:solidFill>
                  <a:schemeClr val="lt1"/>
                </a:solidFill>
              </a:rPr>
              <a:t>Key</a:t>
            </a:r>
            <a:r>
              <a:rPr lang="lv-LV" sz="1400" b="1" dirty="0">
                <a:solidFill>
                  <a:schemeClr val="lt1"/>
                </a:solidFill>
              </a:rPr>
              <a:t> </a:t>
            </a:r>
            <a:r>
              <a:rPr lang="lv-LV" sz="1400" b="1" dirty="0" err="1">
                <a:solidFill>
                  <a:schemeClr val="lt1"/>
                </a:solidFill>
              </a:rPr>
              <a:t>objective</a:t>
            </a:r>
            <a:endParaRPr lang="en-gb" sz="1400" b="1" dirty="0">
              <a:solidFill>
                <a:schemeClr val="lt1"/>
              </a:solidFill>
            </a:endParaRPr>
          </a:p>
        </p:txBody>
      </p:sp>
      <p:sp>
        <p:nvSpPr>
          <p:cNvPr id="28" name="Google Shape;118;p22">
            <a:extLst>
              <a:ext uri="{FF2B5EF4-FFF2-40B4-BE49-F238E27FC236}">
                <a16:creationId xmlns:a16="http://schemas.microsoft.com/office/drawing/2014/main" id="{C00A1A99-0D4C-0545-FC3C-A73AACED0865}"/>
              </a:ext>
            </a:extLst>
          </p:cNvPr>
          <p:cNvSpPr txBox="1"/>
          <p:nvPr/>
        </p:nvSpPr>
        <p:spPr>
          <a:xfrm>
            <a:off x="5484613"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29" name="Google Shape;118;p22">
            <a:extLst>
              <a:ext uri="{FF2B5EF4-FFF2-40B4-BE49-F238E27FC236}">
                <a16:creationId xmlns:a16="http://schemas.microsoft.com/office/drawing/2014/main" id="{D22FE7DD-1029-5A7E-22F5-1F72A3C6A87E}"/>
              </a:ext>
            </a:extLst>
          </p:cNvPr>
          <p:cNvSpPr txBox="1"/>
          <p:nvPr/>
        </p:nvSpPr>
        <p:spPr>
          <a:xfrm>
            <a:off x="5412612"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30" name="Google Shape;118;p22">
            <a:extLst>
              <a:ext uri="{FF2B5EF4-FFF2-40B4-BE49-F238E27FC236}">
                <a16:creationId xmlns:a16="http://schemas.microsoft.com/office/drawing/2014/main" id="{CF187F81-C1DD-AA7E-F0E0-B4D172FF573F}"/>
              </a:ext>
            </a:extLst>
          </p:cNvPr>
          <p:cNvSpPr txBox="1"/>
          <p:nvPr/>
        </p:nvSpPr>
        <p:spPr>
          <a:xfrm>
            <a:off x="6275388" y="1819275"/>
            <a:ext cx="5473699"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en-gb" sz="1400" b="1">
                <a:solidFill>
                  <a:schemeClr val="lt1"/>
                </a:solidFill>
              </a:rPr>
              <a:t>Mechanism of operation</a:t>
            </a:r>
          </a:p>
        </p:txBody>
      </p:sp>
      <p:sp>
        <p:nvSpPr>
          <p:cNvPr id="31" name="TextBox 30">
            <a:extLst>
              <a:ext uri="{FF2B5EF4-FFF2-40B4-BE49-F238E27FC236}">
                <a16:creationId xmlns:a16="http://schemas.microsoft.com/office/drawing/2014/main" id="{D779BA1F-599F-429C-908F-A4017FDEE52C}"/>
              </a:ext>
            </a:extLst>
          </p:cNvPr>
          <p:cNvSpPr txBox="1"/>
          <p:nvPr/>
        </p:nvSpPr>
        <p:spPr>
          <a:xfrm>
            <a:off x="6275388" y="2251275"/>
            <a:ext cx="5473699" cy="3920925"/>
          </a:xfrm>
          <a:prstGeom prst="rect">
            <a:avLst/>
          </a:prstGeom>
          <a:solidFill>
            <a:schemeClr val="bg1">
              <a:lumMod val="95000"/>
            </a:schemeClr>
          </a:solidFill>
        </p:spPr>
        <p:txBody>
          <a:bodyPr wrap="square" lIns="72000" tIns="72000" rIns="72000" bIns="72000" rtlCol="0">
            <a:noAutofit/>
          </a:bodyPr>
          <a:lstStyle/>
          <a:p>
            <a:pPr rtl="0">
              <a:spcAft>
                <a:spcPts val="300"/>
              </a:spcAft>
            </a:pPr>
            <a:endParaRPr lang="lv-LV" sz="1400">
              <a:cs typeface="Arial"/>
            </a:endParaRPr>
          </a:p>
        </p:txBody>
      </p:sp>
      <p:sp>
        <p:nvSpPr>
          <p:cNvPr id="32" name="Google Shape;118;p22">
            <a:extLst>
              <a:ext uri="{FF2B5EF4-FFF2-40B4-BE49-F238E27FC236}">
                <a16:creationId xmlns:a16="http://schemas.microsoft.com/office/drawing/2014/main" id="{BC691FE3-EA77-FB28-79A1-D1F63E156315}"/>
              </a:ext>
            </a:extLst>
          </p:cNvPr>
          <p:cNvSpPr txBox="1"/>
          <p:nvPr/>
        </p:nvSpPr>
        <p:spPr>
          <a:xfrm>
            <a:off x="11317087"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33" name="Google Shape;118;p22">
            <a:extLst>
              <a:ext uri="{FF2B5EF4-FFF2-40B4-BE49-F238E27FC236}">
                <a16:creationId xmlns:a16="http://schemas.microsoft.com/office/drawing/2014/main" id="{825E211E-3463-74E5-87D6-C46B3BD8B9E2}"/>
              </a:ext>
            </a:extLst>
          </p:cNvPr>
          <p:cNvSpPr txBox="1"/>
          <p:nvPr/>
        </p:nvSpPr>
        <p:spPr>
          <a:xfrm>
            <a:off x="11245086"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34" name="TextBox 33">
            <a:extLst>
              <a:ext uri="{FF2B5EF4-FFF2-40B4-BE49-F238E27FC236}">
                <a16:creationId xmlns:a16="http://schemas.microsoft.com/office/drawing/2014/main" id="{63961EB1-7006-2710-3AA2-5A62CFBC164F}"/>
              </a:ext>
            </a:extLst>
          </p:cNvPr>
          <p:cNvSpPr txBox="1"/>
          <p:nvPr/>
        </p:nvSpPr>
        <p:spPr>
          <a:xfrm>
            <a:off x="6272477" y="2259752"/>
            <a:ext cx="1552775" cy="3970318"/>
          </a:xfrm>
          <a:prstGeom prst="rect">
            <a:avLst/>
          </a:prstGeom>
          <a:noFill/>
        </p:spPr>
        <p:txBody>
          <a:bodyPr wrap="square" rtlCol="0">
            <a:spAutoFit/>
          </a:bodyPr>
          <a:lstStyle/>
          <a:p>
            <a:pPr rtl="0">
              <a:defRPr/>
            </a:pPr>
            <a:r>
              <a:rPr lang="en-gb" sz="1400" b="0" dirty="0">
                <a:solidFill>
                  <a:schemeClr val="tx1"/>
                </a:solidFill>
                <a:cs typeface="Arial"/>
              </a:rPr>
              <a:t>The </a:t>
            </a:r>
            <a:r>
              <a:rPr lang="en-GB" sz="1400" b="0" dirty="0">
                <a:solidFill>
                  <a:schemeClr val="tx1"/>
                </a:solidFill>
                <a:cs typeface="Arial"/>
              </a:rPr>
              <a:t>Mechanism</a:t>
            </a:r>
            <a:r>
              <a:rPr lang="en-gb" sz="1400" b="0" dirty="0">
                <a:solidFill>
                  <a:schemeClr val="tx1"/>
                </a:solidFill>
                <a:cs typeface="Arial"/>
              </a:rPr>
              <a:t> consists of the EU Member States and 10 participating countries. If an emergency situation exceeds a country's response capacity in Europe and beyond, it can request assistance through the Mechanism. </a:t>
            </a:r>
          </a:p>
        </p:txBody>
      </p:sp>
      <p:sp>
        <p:nvSpPr>
          <p:cNvPr id="35" name="Google Shape;811;p80">
            <a:extLst>
              <a:ext uri="{FF2B5EF4-FFF2-40B4-BE49-F238E27FC236}">
                <a16:creationId xmlns:a16="http://schemas.microsoft.com/office/drawing/2014/main" id="{B240BAEE-C44C-47E1-856F-83AD448FFAE4}"/>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36" name="Google Shape;1426;p90">
            <a:extLst>
              <a:ext uri="{FF2B5EF4-FFF2-40B4-BE49-F238E27FC236}">
                <a16:creationId xmlns:a16="http://schemas.microsoft.com/office/drawing/2014/main" id="{FDF69F1E-E941-80B7-AEBE-6B8BBE435F22}"/>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pic>
        <p:nvPicPr>
          <p:cNvPr id="5122" name="Picture 2" descr="FST ERCC_EUCPM_Activation_Map_2022">
            <a:extLst>
              <a:ext uri="{FF2B5EF4-FFF2-40B4-BE49-F238E27FC236}">
                <a16:creationId xmlns:a16="http://schemas.microsoft.com/office/drawing/2014/main" id="{857B05AC-810F-F198-68E1-1C82EB4BF1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2340" y="2242798"/>
            <a:ext cx="3920925" cy="392092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D3D54E4C-476A-FCD6-7181-234052385BDE}"/>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49" name="Slide Number Placeholder 4">
            <a:extLst>
              <a:ext uri="{FF2B5EF4-FFF2-40B4-BE49-F238E27FC236}">
                <a16:creationId xmlns:a16="http://schemas.microsoft.com/office/drawing/2014/main" id="{369164A4-CFAD-2ECF-95B1-DD41D0F243D9}"/>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lv-LV" smtClean="0"/>
              <a:pPr/>
              <a:t>24</a:t>
            </a:fld>
            <a:endParaRPr lang="lv-LV"/>
          </a:p>
        </p:txBody>
      </p:sp>
      <p:grpSp>
        <p:nvGrpSpPr>
          <p:cNvPr id="5" name="Group 4">
            <a:extLst>
              <a:ext uri="{FF2B5EF4-FFF2-40B4-BE49-F238E27FC236}">
                <a16:creationId xmlns:a16="http://schemas.microsoft.com/office/drawing/2014/main" id="{F68F4C7B-7467-D88D-3BF5-38AF606DB4C0}"/>
              </a:ext>
            </a:extLst>
          </p:cNvPr>
          <p:cNvGrpSpPr/>
          <p:nvPr/>
        </p:nvGrpSpPr>
        <p:grpSpPr>
          <a:xfrm>
            <a:off x="8787448" y="126781"/>
            <a:ext cx="2961640" cy="217488"/>
            <a:chOff x="8787448" y="126781"/>
            <a:chExt cx="2961640" cy="217488"/>
          </a:xfrm>
        </p:grpSpPr>
        <p:sp>
          <p:nvSpPr>
            <p:cNvPr id="13" name="Rectangle 12">
              <a:extLst>
                <a:ext uri="{FF2B5EF4-FFF2-40B4-BE49-F238E27FC236}">
                  <a16:creationId xmlns:a16="http://schemas.microsoft.com/office/drawing/2014/main" id="{652CE2DF-5829-3BF3-A8C8-5B2340C28A2E}"/>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18" name="Rectangle 17">
              <a:extLst>
                <a:ext uri="{FF2B5EF4-FFF2-40B4-BE49-F238E27FC236}">
                  <a16:creationId xmlns:a16="http://schemas.microsoft.com/office/drawing/2014/main" id="{D79C9E12-27EC-28AA-F4B7-479C6F1684AE}"/>
                </a:ext>
              </a:extLst>
            </p:cNvPr>
            <p:cNvSpPr/>
            <p:nvPr/>
          </p:nvSpPr>
          <p:spPr>
            <a:xfrm>
              <a:off x="9029275"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4.2</a:t>
              </a:r>
            </a:p>
          </p:txBody>
        </p:sp>
        <p:sp>
          <p:nvSpPr>
            <p:cNvPr id="20" name="Rectangle 19">
              <a:extLst>
                <a:ext uri="{FF2B5EF4-FFF2-40B4-BE49-F238E27FC236}">
                  <a16:creationId xmlns:a16="http://schemas.microsoft.com/office/drawing/2014/main" id="{91A29032-250F-E4F9-191B-4E14731B3981}"/>
                </a:ext>
              </a:extLst>
            </p:cNvPr>
            <p:cNvSpPr/>
            <p:nvPr/>
          </p:nvSpPr>
          <p:spPr>
            <a:xfrm>
              <a:off x="9273540" y="126781"/>
              <a:ext cx="1991894"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Civil Protection Mechanism in Europe</a:t>
              </a:r>
            </a:p>
          </p:txBody>
        </p:sp>
        <p:sp>
          <p:nvSpPr>
            <p:cNvPr id="21" name="Rectangle 20">
              <a:extLst>
                <a:ext uri="{FF2B5EF4-FFF2-40B4-BE49-F238E27FC236}">
                  <a16:creationId xmlns:a16="http://schemas.microsoft.com/office/drawing/2014/main" id="{27CAE658-7526-1423-94F8-15D335D2213E}"/>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22" name="Rectangle 21">
              <a:extLst>
                <a:ext uri="{FF2B5EF4-FFF2-40B4-BE49-F238E27FC236}">
                  <a16:creationId xmlns:a16="http://schemas.microsoft.com/office/drawing/2014/main" id="{D6BB88FD-AB88-7134-4069-E8700C74EC3D}"/>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101733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99F3630F-E477-DF66-3848-CEA397875D19}"/>
              </a:ext>
            </a:extLst>
          </p:cNvPr>
          <p:cNvSpPr txBox="1"/>
          <p:nvPr/>
        </p:nvSpPr>
        <p:spPr>
          <a:xfrm>
            <a:off x="442913" y="2251275"/>
            <a:ext cx="3595687" cy="3920925"/>
          </a:xfrm>
          <a:prstGeom prst="rect">
            <a:avLst/>
          </a:prstGeom>
          <a:solidFill>
            <a:schemeClr val="bg1">
              <a:lumMod val="95000"/>
            </a:schemeClr>
          </a:solidFill>
        </p:spPr>
        <p:txBody>
          <a:bodyPr wrap="square" lIns="72000" tIns="72000" rIns="72000" bIns="72000" rtlCol="0">
            <a:noAutofit/>
          </a:bodyPr>
          <a:lstStyle/>
          <a:p>
            <a:pPr marL="285750" indent="-285750" rtl="0">
              <a:spcAft>
                <a:spcPts val="600"/>
              </a:spcAft>
              <a:buBlip>
                <a:blip r:embed="rId3"/>
              </a:buBlip>
              <a:defRPr/>
            </a:pPr>
            <a:r>
              <a:rPr lang="en-gb" sz="1400">
                <a:cs typeface="Arial"/>
              </a:rPr>
              <a:t>It supports the identification of disaster risks across the EU, as well as research to enhance disaster resilience and strengthen early warning tools.</a:t>
            </a:r>
          </a:p>
          <a:p>
            <a:pPr marL="285750" indent="-285750" rtl="0">
              <a:spcAft>
                <a:spcPts val="600"/>
              </a:spcAft>
              <a:buBlip>
                <a:blip r:embed="rId3"/>
              </a:buBlip>
              <a:defRPr/>
            </a:pPr>
            <a:r>
              <a:rPr lang="en-gb" sz="1400"/>
              <a:t>Participating countries are invited to periodically develop risk assessments and make available a summary of the national risk assessment to the European Commission in order to prevent disaster risks in Europe.</a:t>
            </a:r>
          </a:p>
        </p:txBody>
      </p:sp>
      <p:sp>
        <p:nvSpPr>
          <p:cNvPr id="43" name="Google Shape;118;p22">
            <a:extLst>
              <a:ext uri="{FF2B5EF4-FFF2-40B4-BE49-F238E27FC236}">
                <a16:creationId xmlns:a16="http://schemas.microsoft.com/office/drawing/2014/main" id="{BD05DCB3-5281-CD90-6944-9F5198251470}"/>
              </a:ext>
            </a:extLst>
          </p:cNvPr>
          <p:cNvSpPr txBox="1"/>
          <p:nvPr/>
        </p:nvSpPr>
        <p:spPr>
          <a:xfrm>
            <a:off x="442913" y="1819275"/>
            <a:ext cx="3595687"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en-gb" sz="1400" b="1">
                <a:solidFill>
                  <a:schemeClr val="lt1"/>
                </a:solidFill>
              </a:rPr>
              <a:t>Risk assessment</a:t>
            </a:r>
            <a:endParaRPr lang="lv-LV" sz="1400" b="1">
              <a:solidFill>
                <a:schemeClr val="lt1"/>
              </a:solidFill>
            </a:endParaRPr>
          </a:p>
        </p:txBody>
      </p:sp>
      <p:sp>
        <p:nvSpPr>
          <p:cNvPr id="35" name="Title 34">
            <a:extLst>
              <a:ext uri="{FF2B5EF4-FFF2-40B4-BE49-F238E27FC236}">
                <a16:creationId xmlns:a16="http://schemas.microsoft.com/office/drawing/2014/main" id="{8F701860-67D5-C389-644F-A6A60DA1796F}"/>
              </a:ext>
            </a:extLst>
          </p:cNvPr>
          <p:cNvSpPr>
            <a:spLocks noGrp="1"/>
          </p:cNvSpPr>
          <p:nvPr>
            <p:ph type="title"/>
          </p:nvPr>
        </p:nvSpPr>
        <p:spPr>
          <a:xfrm>
            <a:off x="442913" y="431800"/>
            <a:ext cx="11306175" cy="1387475"/>
          </a:xfrm>
        </p:spPr>
        <p:txBody>
          <a:bodyPr vert="horz" rtlCol="0"/>
          <a:lstStyle/>
          <a:p>
            <a:pPr lvl="0" rtl="0"/>
            <a:r>
              <a:rPr lang="en-gb" dirty="0"/>
              <a:t>Role and </a:t>
            </a:r>
            <a:r>
              <a:rPr lang="lv-LV" dirty="0"/>
              <a:t>E</a:t>
            </a:r>
            <a:r>
              <a:rPr lang="en-gb" dirty="0" err="1"/>
              <a:t>xamples</a:t>
            </a:r>
            <a:r>
              <a:rPr lang="en-gb" dirty="0"/>
              <a:t> of</a:t>
            </a:r>
            <a:r>
              <a:rPr lang="en-gb" noProof="0" dirty="0"/>
              <a:t> the European Union Civil Protection Mechanism (EUCPM)</a:t>
            </a:r>
            <a:endParaRPr lang="lv-LV" altLang="lv-LV" noProof="0" dirty="0">
              <a:highlight>
                <a:srgbClr val="FFFF00"/>
              </a:highlight>
            </a:endParaRPr>
          </a:p>
        </p:txBody>
      </p:sp>
      <p:sp>
        <p:nvSpPr>
          <p:cNvPr id="4" name="Slaida numura vietturis 3">
            <a:extLst>
              <a:ext uri="{FF2B5EF4-FFF2-40B4-BE49-F238E27FC236}">
                <a16:creationId xmlns:a16="http://schemas.microsoft.com/office/drawing/2014/main" id="{35934873-58FA-96B6-FFD4-23E042D4D2CE}"/>
              </a:ext>
            </a:extLst>
          </p:cNvPr>
          <p:cNvSpPr>
            <a:spLocks noGrp="1"/>
          </p:cNvSpPr>
          <p:nvPr>
            <p:ph type="sldNum" sz="quarter" idx="11"/>
          </p:nvPr>
        </p:nvSpPr>
        <p:spPr>
          <a:xfrm>
            <a:off x="9984296" y="6492240"/>
            <a:ext cx="1764792" cy="137160"/>
          </a:xfrm>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rtl="0"/>
            <a:fld id="{493F3C3B-DC9B-4CC8-8B7D-8B8E98C22495}" type="slidenum">
              <a:rPr lang="lv-LV" altLang="en-US"/>
              <a:pPr lvl="0"/>
              <a:t>25</a:t>
            </a:fld>
            <a:endParaRPr lang="lv-LV" altLang="en-US"/>
          </a:p>
        </p:txBody>
      </p:sp>
      <p:sp>
        <p:nvSpPr>
          <p:cNvPr id="6" name="Rectangle 5">
            <a:extLst>
              <a:ext uri="{FF2B5EF4-FFF2-40B4-BE49-F238E27FC236}">
                <a16:creationId xmlns:a16="http://schemas.microsoft.com/office/drawing/2014/main" id="{DF05CE29-974B-7F45-3D2B-262690589BE8}"/>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44" name="Google Shape;118;p22">
            <a:extLst>
              <a:ext uri="{FF2B5EF4-FFF2-40B4-BE49-F238E27FC236}">
                <a16:creationId xmlns:a16="http://schemas.microsoft.com/office/drawing/2014/main" id="{9E5355EA-BC3C-138C-2FD0-EE747DF87090}"/>
              </a:ext>
            </a:extLst>
          </p:cNvPr>
          <p:cNvSpPr txBox="1"/>
          <p:nvPr/>
        </p:nvSpPr>
        <p:spPr>
          <a:xfrm>
            <a:off x="3606600"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45" name="Google Shape;118;p22">
            <a:extLst>
              <a:ext uri="{FF2B5EF4-FFF2-40B4-BE49-F238E27FC236}">
                <a16:creationId xmlns:a16="http://schemas.microsoft.com/office/drawing/2014/main" id="{500F8D86-E44F-26C6-0AD0-7278A4B2C1BC}"/>
              </a:ext>
            </a:extLst>
          </p:cNvPr>
          <p:cNvSpPr txBox="1"/>
          <p:nvPr/>
        </p:nvSpPr>
        <p:spPr>
          <a:xfrm>
            <a:off x="3534599"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48" name="TextBox 47">
            <a:extLst>
              <a:ext uri="{FF2B5EF4-FFF2-40B4-BE49-F238E27FC236}">
                <a16:creationId xmlns:a16="http://schemas.microsoft.com/office/drawing/2014/main" id="{3CB87F8D-5DF7-2A1F-1448-CB7FFA21C007}"/>
              </a:ext>
            </a:extLst>
          </p:cNvPr>
          <p:cNvSpPr txBox="1"/>
          <p:nvPr/>
        </p:nvSpPr>
        <p:spPr>
          <a:xfrm>
            <a:off x="8162230" y="2251275"/>
            <a:ext cx="3595687" cy="3920925"/>
          </a:xfrm>
          <a:prstGeom prst="rect">
            <a:avLst/>
          </a:prstGeom>
          <a:solidFill>
            <a:schemeClr val="bg1">
              <a:lumMod val="95000"/>
            </a:schemeClr>
          </a:solidFill>
        </p:spPr>
        <p:txBody>
          <a:bodyPr wrap="square" lIns="72000" tIns="72000" rIns="72000" bIns="72000" rtlCol="0">
            <a:noAutofit/>
          </a:bodyPr>
          <a:lstStyle/>
          <a:p>
            <a:pPr marL="285750" indent="-285750" rtl="0">
              <a:spcAft>
                <a:spcPts val="600"/>
              </a:spcAft>
              <a:buBlip>
                <a:blip r:embed="rId3"/>
              </a:buBlip>
              <a:defRPr/>
            </a:pPr>
            <a:r>
              <a:rPr lang="lv-LV" sz="1400" dirty="0"/>
              <a:t>A</a:t>
            </a:r>
            <a:r>
              <a:rPr lang="en-US" sz="1400" dirty="0"/>
              <a:t> reserve of European capacities, fully funded by the EU</a:t>
            </a:r>
            <a:r>
              <a:rPr lang="en-gb" sz="1400" dirty="0"/>
              <a:t>.</a:t>
            </a:r>
          </a:p>
          <a:p>
            <a:pPr marL="285750" indent="-285750" rtl="0">
              <a:spcAft>
                <a:spcPts val="600"/>
              </a:spcAft>
              <a:buBlip>
                <a:blip r:embed="rId3"/>
              </a:buBlip>
              <a:defRPr/>
            </a:pPr>
            <a:r>
              <a:rPr lang="en-gb" sz="1400" dirty="0"/>
              <a:t>Established in 2019 as part of the Mechanism to strengthen Europe's disaster preparedness and crisis response capacity.</a:t>
            </a:r>
          </a:p>
          <a:p>
            <a:pPr marL="285750" indent="-285750" rtl="0">
              <a:spcAft>
                <a:spcPts val="600"/>
              </a:spcAft>
              <a:buBlip>
                <a:blip r:embed="rId3"/>
              </a:buBlip>
              <a:defRPr/>
            </a:pPr>
            <a:r>
              <a:rPr lang="en-gb" sz="1400" dirty="0"/>
              <a:t>This includes a fleet of firefighting aircraft and helicopters, medical evacuation </a:t>
            </a:r>
            <a:r>
              <a:rPr lang="lv-LV" sz="1400" dirty="0" err="1"/>
              <a:t>plane</a:t>
            </a:r>
            <a:r>
              <a:rPr lang="en-gb" sz="1400" dirty="0"/>
              <a:t>, </a:t>
            </a:r>
            <a:r>
              <a:rPr lang="en-US" sz="1400" dirty="0"/>
              <a:t>stockpile of medical items and field hospitals that can respond to health emergencies</a:t>
            </a:r>
            <a:r>
              <a:rPr lang="en-gb" sz="1400" dirty="0"/>
              <a:t>, as well as shelters, transport and logistics assets and energy tools.</a:t>
            </a:r>
          </a:p>
          <a:p>
            <a:pPr marL="285750" indent="-285750" rtl="0">
              <a:spcAft>
                <a:spcPts val="600"/>
              </a:spcAft>
              <a:buBlip>
                <a:blip r:embed="rId3"/>
              </a:buBlip>
              <a:defRPr/>
            </a:pPr>
            <a:endParaRPr lang="lv-LV" altLang="lv-LV" sz="1400" dirty="0"/>
          </a:p>
          <a:p>
            <a:pPr marL="0" indent="0" rtl="0">
              <a:spcAft>
                <a:spcPts val="600"/>
              </a:spcAft>
              <a:buNone/>
              <a:defRPr/>
            </a:pPr>
            <a:endParaRPr lang="lv-LV" altLang="lv-LV" sz="1400" dirty="0"/>
          </a:p>
        </p:txBody>
      </p:sp>
      <p:sp>
        <p:nvSpPr>
          <p:cNvPr id="49" name="Google Shape;118;p22">
            <a:extLst>
              <a:ext uri="{FF2B5EF4-FFF2-40B4-BE49-F238E27FC236}">
                <a16:creationId xmlns:a16="http://schemas.microsoft.com/office/drawing/2014/main" id="{38C46B1F-048F-B5E6-2034-67BF43B92D46}"/>
              </a:ext>
            </a:extLst>
          </p:cNvPr>
          <p:cNvSpPr txBox="1"/>
          <p:nvPr/>
        </p:nvSpPr>
        <p:spPr>
          <a:xfrm>
            <a:off x="8153402" y="1819275"/>
            <a:ext cx="3604516"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en-gb" sz="1400" b="1">
                <a:solidFill>
                  <a:schemeClr val="lt1"/>
                </a:solidFill>
              </a:rPr>
              <a:t>rescEU </a:t>
            </a:r>
          </a:p>
        </p:txBody>
      </p:sp>
      <p:sp>
        <p:nvSpPr>
          <p:cNvPr id="51" name="Google Shape;118;p22">
            <a:extLst>
              <a:ext uri="{FF2B5EF4-FFF2-40B4-BE49-F238E27FC236}">
                <a16:creationId xmlns:a16="http://schemas.microsoft.com/office/drawing/2014/main" id="{714AD550-E86B-C118-66A0-9117227D7984}"/>
              </a:ext>
            </a:extLst>
          </p:cNvPr>
          <p:cNvSpPr txBox="1"/>
          <p:nvPr/>
        </p:nvSpPr>
        <p:spPr>
          <a:xfrm>
            <a:off x="11253917"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5" name="TextBox 4">
            <a:extLst>
              <a:ext uri="{FF2B5EF4-FFF2-40B4-BE49-F238E27FC236}">
                <a16:creationId xmlns:a16="http://schemas.microsoft.com/office/drawing/2014/main" id="{CCC3667B-C9CB-3171-7955-DE09F53BA43C}"/>
              </a:ext>
            </a:extLst>
          </p:cNvPr>
          <p:cNvSpPr txBox="1"/>
          <p:nvPr/>
        </p:nvSpPr>
        <p:spPr>
          <a:xfrm>
            <a:off x="4293744" y="2251275"/>
            <a:ext cx="3595687" cy="3920925"/>
          </a:xfrm>
          <a:prstGeom prst="rect">
            <a:avLst/>
          </a:prstGeom>
          <a:solidFill>
            <a:schemeClr val="bg1">
              <a:lumMod val="95000"/>
            </a:schemeClr>
          </a:solidFill>
        </p:spPr>
        <p:txBody>
          <a:bodyPr wrap="square" lIns="72000" tIns="72000" rIns="72000" bIns="72000" rtlCol="0">
            <a:noAutofit/>
          </a:bodyPr>
          <a:lstStyle/>
          <a:p>
            <a:pPr marL="285750" indent="-285750" rtl="0">
              <a:spcAft>
                <a:spcPts val="600"/>
              </a:spcAft>
              <a:buBlip>
                <a:blip r:embed="rId3"/>
              </a:buBlip>
              <a:defRPr/>
            </a:pPr>
            <a:r>
              <a:rPr lang="en-gb" sz="1400" dirty="0"/>
              <a:t>A training programme for civil protection experts from EU Member States and participating countries, ensuring interoperability and complementarity between assistance teams.</a:t>
            </a:r>
          </a:p>
          <a:p>
            <a:pPr marL="285750" indent="-285750" rtl="0">
              <a:spcAft>
                <a:spcPts val="600"/>
              </a:spcAft>
              <a:buBlip>
                <a:blip r:embed="rId3"/>
              </a:buBlip>
              <a:defRPr/>
            </a:pPr>
            <a:r>
              <a:rPr lang="en-gb" sz="1400" dirty="0">
                <a:cs typeface="Arial"/>
              </a:rPr>
              <a:t>Large-scale </a:t>
            </a:r>
            <a:r>
              <a:rPr lang="lv-LV" sz="1400" dirty="0" err="1">
                <a:cs typeface="Arial"/>
              </a:rPr>
              <a:t>trainings</a:t>
            </a:r>
            <a:r>
              <a:rPr lang="en-gb" sz="1400" dirty="0">
                <a:cs typeface="Arial"/>
              </a:rPr>
              <a:t> are organised every year to build capacity in the context of specific disasters.</a:t>
            </a:r>
            <a:endParaRPr lang="lv-LV" altLang="lv-LV" sz="1400" dirty="0"/>
          </a:p>
          <a:p>
            <a:pPr marL="285750" indent="-285750" rtl="0">
              <a:spcAft>
                <a:spcPts val="600"/>
              </a:spcAft>
              <a:buBlip>
                <a:blip r:embed="rId3"/>
              </a:buBlip>
              <a:defRPr/>
            </a:pPr>
            <a:endParaRPr lang="lv-LV" altLang="lv-LV" sz="1400" dirty="0"/>
          </a:p>
          <a:p>
            <a:pPr marL="0" indent="0" rtl="0">
              <a:buNone/>
              <a:defRPr/>
            </a:pPr>
            <a:endParaRPr lang="lv-LV" altLang="lv-LV" sz="1400" dirty="0"/>
          </a:p>
        </p:txBody>
      </p:sp>
      <p:sp>
        <p:nvSpPr>
          <p:cNvPr id="13" name="Google Shape;118;p22">
            <a:extLst>
              <a:ext uri="{FF2B5EF4-FFF2-40B4-BE49-F238E27FC236}">
                <a16:creationId xmlns:a16="http://schemas.microsoft.com/office/drawing/2014/main" id="{0D050C87-1F29-6C26-A0E4-CAF14DACBF78}"/>
              </a:ext>
            </a:extLst>
          </p:cNvPr>
          <p:cNvSpPr txBox="1"/>
          <p:nvPr/>
        </p:nvSpPr>
        <p:spPr>
          <a:xfrm>
            <a:off x="4293744" y="1819275"/>
            <a:ext cx="3595687"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en-gb" sz="1400" b="1">
                <a:solidFill>
                  <a:schemeClr val="lt1"/>
                </a:solidFill>
              </a:rPr>
              <a:t>Learn more</a:t>
            </a:r>
            <a:endParaRPr lang="lv-LV" sz="1400" b="1" dirty="0">
              <a:solidFill>
                <a:schemeClr val="lt1"/>
              </a:solidFill>
            </a:endParaRPr>
          </a:p>
        </p:txBody>
      </p:sp>
      <p:sp>
        <p:nvSpPr>
          <p:cNvPr id="20" name="Google Shape;118;p22">
            <a:extLst>
              <a:ext uri="{FF2B5EF4-FFF2-40B4-BE49-F238E27FC236}">
                <a16:creationId xmlns:a16="http://schemas.microsoft.com/office/drawing/2014/main" id="{E4545D97-C110-BA4F-19F1-49F354381E5A}"/>
              </a:ext>
            </a:extLst>
          </p:cNvPr>
          <p:cNvSpPr txBox="1"/>
          <p:nvPr/>
        </p:nvSpPr>
        <p:spPr>
          <a:xfrm>
            <a:off x="7457431"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21" name="Google Shape;118;p22">
            <a:extLst>
              <a:ext uri="{FF2B5EF4-FFF2-40B4-BE49-F238E27FC236}">
                <a16:creationId xmlns:a16="http://schemas.microsoft.com/office/drawing/2014/main" id="{B54459D7-5272-9301-7108-72FAA33DCC48}"/>
              </a:ext>
            </a:extLst>
          </p:cNvPr>
          <p:cNvSpPr txBox="1"/>
          <p:nvPr/>
        </p:nvSpPr>
        <p:spPr>
          <a:xfrm>
            <a:off x="7385430"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2" name="Freeform 25">
            <a:extLst>
              <a:ext uri="{FF2B5EF4-FFF2-40B4-BE49-F238E27FC236}">
                <a16:creationId xmlns:a16="http://schemas.microsoft.com/office/drawing/2014/main" id="{E7E7BE57-DE54-C44A-ADAE-04DD93C0708A}"/>
              </a:ext>
            </a:extLst>
          </p:cNvPr>
          <p:cNvSpPr>
            <a:spLocks noChangeAspect="1" noEditPoints="1"/>
          </p:cNvSpPr>
          <p:nvPr/>
        </p:nvSpPr>
        <p:spPr bwMode="auto">
          <a:xfrm>
            <a:off x="3679561" y="1890350"/>
            <a:ext cx="288925" cy="288925"/>
          </a:xfrm>
          <a:custGeom>
            <a:avLst/>
            <a:gdLst>
              <a:gd name="T0" fmla="*/ 0 w 347"/>
              <a:gd name="T1" fmla="*/ 0 h 346"/>
              <a:gd name="T2" fmla="*/ 0 w 347"/>
              <a:gd name="T3" fmla="*/ 346 h 346"/>
              <a:gd name="T4" fmla="*/ 347 w 347"/>
              <a:gd name="T5" fmla="*/ 346 h 346"/>
              <a:gd name="T6" fmla="*/ 347 w 347"/>
              <a:gd name="T7" fmla="*/ 0 h 346"/>
              <a:gd name="T8" fmla="*/ 0 w 347"/>
              <a:gd name="T9" fmla="*/ 0 h 346"/>
              <a:gd name="T10" fmla="*/ 332 w 347"/>
              <a:gd name="T11" fmla="*/ 332 h 346"/>
              <a:gd name="T12" fmla="*/ 15 w 347"/>
              <a:gd name="T13" fmla="*/ 332 h 346"/>
              <a:gd name="T14" fmla="*/ 15 w 347"/>
              <a:gd name="T15" fmla="*/ 15 h 346"/>
              <a:gd name="T16" fmla="*/ 332 w 347"/>
              <a:gd name="T17" fmla="*/ 15 h 346"/>
              <a:gd name="T18" fmla="*/ 332 w 347"/>
              <a:gd name="T19" fmla="*/ 332 h 346"/>
              <a:gd name="T20" fmla="*/ 48 w 347"/>
              <a:gd name="T21" fmla="*/ 309 h 346"/>
              <a:gd name="T22" fmla="*/ 133 w 347"/>
              <a:gd name="T23" fmla="*/ 224 h 346"/>
              <a:gd name="T24" fmla="*/ 204 w 347"/>
              <a:gd name="T25" fmla="*/ 250 h 346"/>
              <a:gd name="T26" fmla="*/ 280 w 347"/>
              <a:gd name="T27" fmla="*/ 219 h 346"/>
              <a:gd name="T28" fmla="*/ 280 w 347"/>
              <a:gd name="T29" fmla="*/ 67 h 346"/>
              <a:gd name="T30" fmla="*/ 204 w 347"/>
              <a:gd name="T31" fmla="*/ 35 h 346"/>
              <a:gd name="T32" fmla="*/ 128 w 347"/>
              <a:gd name="T33" fmla="*/ 67 h 346"/>
              <a:gd name="T34" fmla="*/ 123 w 347"/>
              <a:gd name="T35" fmla="*/ 214 h 346"/>
              <a:gd name="T36" fmla="*/ 37 w 347"/>
              <a:gd name="T37" fmla="*/ 299 h 346"/>
              <a:gd name="T38" fmla="*/ 48 w 347"/>
              <a:gd name="T39" fmla="*/ 309 h 346"/>
              <a:gd name="T40" fmla="*/ 270 w 347"/>
              <a:gd name="T41" fmla="*/ 208 h 346"/>
              <a:gd name="T42" fmla="*/ 204 w 347"/>
              <a:gd name="T43" fmla="*/ 236 h 346"/>
              <a:gd name="T44" fmla="*/ 138 w 347"/>
              <a:gd name="T45" fmla="*/ 208 h 346"/>
              <a:gd name="T46" fmla="*/ 126 w 347"/>
              <a:gd name="T47" fmla="*/ 193 h 346"/>
              <a:gd name="T48" fmla="*/ 139 w 347"/>
              <a:gd name="T49" fmla="*/ 193 h 346"/>
              <a:gd name="T50" fmla="*/ 178 w 347"/>
              <a:gd name="T51" fmla="*/ 193 h 346"/>
              <a:gd name="T52" fmla="*/ 193 w 347"/>
              <a:gd name="T53" fmla="*/ 193 h 346"/>
              <a:gd name="T54" fmla="*/ 217 w 347"/>
              <a:gd name="T55" fmla="*/ 193 h 346"/>
              <a:gd name="T56" fmla="*/ 231 w 347"/>
              <a:gd name="T57" fmla="*/ 193 h 346"/>
              <a:gd name="T58" fmla="*/ 270 w 347"/>
              <a:gd name="T59" fmla="*/ 193 h 346"/>
              <a:gd name="T60" fmla="*/ 282 w 347"/>
              <a:gd name="T61" fmla="*/ 193 h 346"/>
              <a:gd name="T62" fmla="*/ 270 w 347"/>
              <a:gd name="T63" fmla="*/ 208 h 346"/>
              <a:gd name="T64" fmla="*/ 193 w 347"/>
              <a:gd name="T65" fmla="*/ 112 h 346"/>
              <a:gd name="T66" fmla="*/ 193 w 347"/>
              <a:gd name="T67" fmla="*/ 97 h 346"/>
              <a:gd name="T68" fmla="*/ 217 w 347"/>
              <a:gd name="T69" fmla="*/ 97 h 346"/>
              <a:gd name="T70" fmla="*/ 217 w 347"/>
              <a:gd name="T71" fmla="*/ 132 h 346"/>
              <a:gd name="T72" fmla="*/ 217 w 347"/>
              <a:gd name="T73" fmla="*/ 179 h 346"/>
              <a:gd name="T74" fmla="*/ 193 w 347"/>
              <a:gd name="T75" fmla="*/ 179 h 346"/>
              <a:gd name="T76" fmla="*/ 193 w 347"/>
              <a:gd name="T77" fmla="*/ 112 h 346"/>
              <a:gd name="T78" fmla="*/ 255 w 347"/>
              <a:gd name="T79" fmla="*/ 179 h 346"/>
              <a:gd name="T80" fmla="*/ 231 w 347"/>
              <a:gd name="T81" fmla="*/ 179 h 346"/>
              <a:gd name="T82" fmla="*/ 231 w 347"/>
              <a:gd name="T83" fmla="*/ 147 h 346"/>
              <a:gd name="T84" fmla="*/ 255 w 347"/>
              <a:gd name="T85" fmla="*/ 147 h 346"/>
              <a:gd name="T86" fmla="*/ 255 w 347"/>
              <a:gd name="T87" fmla="*/ 179 h 346"/>
              <a:gd name="T88" fmla="*/ 178 w 347"/>
              <a:gd name="T89" fmla="*/ 179 h 346"/>
              <a:gd name="T90" fmla="*/ 154 w 347"/>
              <a:gd name="T91" fmla="*/ 179 h 346"/>
              <a:gd name="T92" fmla="*/ 154 w 347"/>
              <a:gd name="T93" fmla="*/ 127 h 346"/>
              <a:gd name="T94" fmla="*/ 178 w 347"/>
              <a:gd name="T95" fmla="*/ 127 h 346"/>
              <a:gd name="T96" fmla="*/ 178 w 347"/>
              <a:gd name="T97" fmla="*/ 179 h 346"/>
              <a:gd name="T98" fmla="*/ 138 w 347"/>
              <a:gd name="T99" fmla="*/ 77 h 346"/>
              <a:gd name="T100" fmla="*/ 204 w 347"/>
              <a:gd name="T101" fmla="*/ 50 h 346"/>
              <a:gd name="T102" fmla="*/ 270 w 347"/>
              <a:gd name="T103" fmla="*/ 77 h 346"/>
              <a:gd name="T104" fmla="*/ 290 w 347"/>
              <a:gd name="T105" fmla="*/ 179 h 346"/>
              <a:gd name="T106" fmla="*/ 270 w 347"/>
              <a:gd name="T107" fmla="*/ 179 h 346"/>
              <a:gd name="T108" fmla="*/ 270 w 347"/>
              <a:gd name="T109" fmla="*/ 132 h 346"/>
              <a:gd name="T110" fmla="*/ 231 w 347"/>
              <a:gd name="T111" fmla="*/ 132 h 346"/>
              <a:gd name="T112" fmla="*/ 231 w 347"/>
              <a:gd name="T113" fmla="*/ 83 h 346"/>
              <a:gd name="T114" fmla="*/ 178 w 347"/>
              <a:gd name="T115" fmla="*/ 83 h 346"/>
              <a:gd name="T116" fmla="*/ 178 w 347"/>
              <a:gd name="T117" fmla="*/ 112 h 346"/>
              <a:gd name="T118" fmla="*/ 139 w 347"/>
              <a:gd name="T119" fmla="*/ 112 h 346"/>
              <a:gd name="T120" fmla="*/ 139 w 347"/>
              <a:gd name="T121" fmla="*/ 179 h 346"/>
              <a:gd name="T122" fmla="*/ 118 w 347"/>
              <a:gd name="T123" fmla="*/ 179 h 346"/>
              <a:gd name="T124" fmla="*/ 138 w 347"/>
              <a:gd name="T125" fmla="*/ 7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7" h="346">
                <a:moveTo>
                  <a:pt x="0" y="0"/>
                </a:moveTo>
                <a:cubicBezTo>
                  <a:pt x="0" y="346"/>
                  <a:pt x="0" y="346"/>
                  <a:pt x="0" y="346"/>
                </a:cubicBezTo>
                <a:cubicBezTo>
                  <a:pt x="347" y="346"/>
                  <a:pt x="347" y="346"/>
                  <a:pt x="347" y="346"/>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48" y="309"/>
                </a:moveTo>
                <a:cubicBezTo>
                  <a:pt x="133" y="224"/>
                  <a:pt x="133" y="224"/>
                  <a:pt x="133" y="224"/>
                </a:cubicBezTo>
                <a:cubicBezTo>
                  <a:pt x="153" y="241"/>
                  <a:pt x="178" y="250"/>
                  <a:pt x="204" y="250"/>
                </a:cubicBezTo>
                <a:cubicBezTo>
                  <a:pt x="233" y="250"/>
                  <a:pt x="260" y="239"/>
                  <a:pt x="280" y="219"/>
                </a:cubicBezTo>
                <a:cubicBezTo>
                  <a:pt x="322" y="177"/>
                  <a:pt x="322" y="109"/>
                  <a:pt x="280" y="67"/>
                </a:cubicBezTo>
                <a:cubicBezTo>
                  <a:pt x="260" y="46"/>
                  <a:pt x="233" y="35"/>
                  <a:pt x="204" y="35"/>
                </a:cubicBezTo>
                <a:cubicBezTo>
                  <a:pt x="175" y="35"/>
                  <a:pt x="148" y="46"/>
                  <a:pt x="128" y="67"/>
                </a:cubicBezTo>
                <a:cubicBezTo>
                  <a:pt x="88" y="107"/>
                  <a:pt x="86" y="171"/>
                  <a:pt x="123" y="214"/>
                </a:cubicBezTo>
                <a:cubicBezTo>
                  <a:pt x="37" y="299"/>
                  <a:pt x="37" y="299"/>
                  <a:pt x="37" y="299"/>
                </a:cubicBezTo>
                <a:lnTo>
                  <a:pt x="48" y="309"/>
                </a:lnTo>
                <a:close/>
                <a:moveTo>
                  <a:pt x="270" y="208"/>
                </a:moveTo>
                <a:cubicBezTo>
                  <a:pt x="252" y="226"/>
                  <a:pt x="229" y="236"/>
                  <a:pt x="204" y="236"/>
                </a:cubicBezTo>
                <a:cubicBezTo>
                  <a:pt x="179" y="236"/>
                  <a:pt x="156" y="226"/>
                  <a:pt x="138" y="208"/>
                </a:cubicBezTo>
                <a:cubicBezTo>
                  <a:pt x="134" y="204"/>
                  <a:pt x="129" y="199"/>
                  <a:pt x="126" y="193"/>
                </a:cubicBezTo>
                <a:cubicBezTo>
                  <a:pt x="139" y="193"/>
                  <a:pt x="139" y="193"/>
                  <a:pt x="139" y="193"/>
                </a:cubicBezTo>
                <a:cubicBezTo>
                  <a:pt x="178" y="193"/>
                  <a:pt x="178" y="193"/>
                  <a:pt x="178" y="193"/>
                </a:cubicBezTo>
                <a:cubicBezTo>
                  <a:pt x="193" y="193"/>
                  <a:pt x="193" y="193"/>
                  <a:pt x="193" y="193"/>
                </a:cubicBezTo>
                <a:cubicBezTo>
                  <a:pt x="217" y="193"/>
                  <a:pt x="217" y="193"/>
                  <a:pt x="217" y="193"/>
                </a:cubicBezTo>
                <a:cubicBezTo>
                  <a:pt x="231" y="193"/>
                  <a:pt x="231" y="193"/>
                  <a:pt x="231" y="193"/>
                </a:cubicBezTo>
                <a:cubicBezTo>
                  <a:pt x="270" y="193"/>
                  <a:pt x="270" y="193"/>
                  <a:pt x="270" y="193"/>
                </a:cubicBezTo>
                <a:cubicBezTo>
                  <a:pt x="282" y="193"/>
                  <a:pt x="282" y="193"/>
                  <a:pt x="282" y="193"/>
                </a:cubicBezTo>
                <a:cubicBezTo>
                  <a:pt x="278" y="199"/>
                  <a:pt x="274" y="204"/>
                  <a:pt x="270" y="208"/>
                </a:cubicBezTo>
                <a:close/>
                <a:moveTo>
                  <a:pt x="193" y="112"/>
                </a:moveTo>
                <a:cubicBezTo>
                  <a:pt x="193" y="97"/>
                  <a:pt x="193" y="97"/>
                  <a:pt x="193" y="97"/>
                </a:cubicBezTo>
                <a:cubicBezTo>
                  <a:pt x="217" y="97"/>
                  <a:pt x="217" y="97"/>
                  <a:pt x="217" y="97"/>
                </a:cubicBezTo>
                <a:cubicBezTo>
                  <a:pt x="217" y="132"/>
                  <a:pt x="217" y="132"/>
                  <a:pt x="217" y="132"/>
                </a:cubicBezTo>
                <a:cubicBezTo>
                  <a:pt x="217" y="179"/>
                  <a:pt x="217" y="179"/>
                  <a:pt x="217" y="179"/>
                </a:cubicBezTo>
                <a:cubicBezTo>
                  <a:pt x="193" y="179"/>
                  <a:pt x="193" y="179"/>
                  <a:pt x="193" y="179"/>
                </a:cubicBezTo>
                <a:lnTo>
                  <a:pt x="193" y="112"/>
                </a:lnTo>
                <a:close/>
                <a:moveTo>
                  <a:pt x="255" y="179"/>
                </a:moveTo>
                <a:cubicBezTo>
                  <a:pt x="231" y="179"/>
                  <a:pt x="231" y="179"/>
                  <a:pt x="231" y="179"/>
                </a:cubicBezTo>
                <a:cubicBezTo>
                  <a:pt x="231" y="147"/>
                  <a:pt x="231" y="147"/>
                  <a:pt x="231" y="147"/>
                </a:cubicBezTo>
                <a:cubicBezTo>
                  <a:pt x="255" y="147"/>
                  <a:pt x="255" y="147"/>
                  <a:pt x="255" y="147"/>
                </a:cubicBezTo>
                <a:lnTo>
                  <a:pt x="255" y="179"/>
                </a:lnTo>
                <a:close/>
                <a:moveTo>
                  <a:pt x="178" y="179"/>
                </a:moveTo>
                <a:cubicBezTo>
                  <a:pt x="154" y="179"/>
                  <a:pt x="154" y="179"/>
                  <a:pt x="154" y="179"/>
                </a:cubicBezTo>
                <a:cubicBezTo>
                  <a:pt x="154" y="127"/>
                  <a:pt x="154" y="127"/>
                  <a:pt x="154" y="127"/>
                </a:cubicBezTo>
                <a:cubicBezTo>
                  <a:pt x="178" y="127"/>
                  <a:pt x="178" y="127"/>
                  <a:pt x="178" y="127"/>
                </a:cubicBezTo>
                <a:lnTo>
                  <a:pt x="178" y="179"/>
                </a:lnTo>
                <a:close/>
                <a:moveTo>
                  <a:pt x="138" y="77"/>
                </a:moveTo>
                <a:cubicBezTo>
                  <a:pt x="156" y="59"/>
                  <a:pt x="179" y="50"/>
                  <a:pt x="204" y="50"/>
                </a:cubicBezTo>
                <a:cubicBezTo>
                  <a:pt x="229" y="50"/>
                  <a:pt x="252" y="59"/>
                  <a:pt x="270" y="77"/>
                </a:cubicBezTo>
                <a:cubicBezTo>
                  <a:pt x="297" y="104"/>
                  <a:pt x="304" y="145"/>
                  <a:pt x="290" y="179"/>
                </a:cubicBezTo>
                <a:cubicBezTo>
                  <a:pt x="270" y="179"/>
                  <a:pt x="270" y="179"/>
                  <a:pt x="270" y="179"/>
                </a:cubicBezTo>
                <a:cubicBezTo>
                  <a:pt x="270" y="132"/>
                  <a:pt x="270" y="132"/>
                  <a:pt x="270" y="132"/>
                </a:cubicBezTo>
                <a:cubicBezTo>
                  <a:pt x="231" y="132"/>
                  <a:pt x="231" y="132"/>
                  <a:pt x="231" y="132"/>
                </a:cubicBezTo>
                <a:cubicBezTo>
                  <a:pt x="231" y="83"/>
                  <a:pt x="231" y="83"/>
                  <a:pt x="231" y="83"/>
                </a:cubicBezTo>
                <a:cubicBezTo>
                  <a:pt x="178" y="83"/>
                  <a:pt x="178" y="83"/>
                  <a:pt x="178" y="83"/>
                </a:cubicBezTo>
                <a:cubicBezTo>
                  <a:pt x="178" y="112"/>
                  <a:pt x="178" y="112"/>
                  <a:pt x="178" y="112"/>
                </a:cubicBezTo>
                <a:cubicBezTo>
                  <a:pt x="139" y="112"/>
                  <a:pt x="139" y="112"/>
                  <a:pt x="139" y="112"/>
                </a:cubicBezTo>
                <a:cubicBezTo>
                  <a:pt x="139" y="179"/>
                  <a:pt x="139" y="179"/>
                  <a:pt x="139" y="179"/>
                </a:cubicBezTo>
                <a:cubicBezTo>
                  <a:pt x="118" y="179"/>
                  <a:pt x="118" y="179"/>
                  <a:pt x="118" y="179"/>
                </a:cubicBezTo>
                <a:cubicBezTo>
                  <a:pt x="104" y="145"/>
                  <a:pt x="111" y="104"/>
                  <a:pt x="138" y="77"/>
                </a:cubicBezTo>
                <a:close/>
              </a:path>
            </a:pathLst>
          </a:custGeom>
          <a:solidFill>
            <a:schemeClr val="bg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1350" b="1" dirty="0">
              <a:solidFill>
                <a:schemeClr val="accent1"/>
              </a:solidFill>
            </a:endParaRPr>
          </a:p>
        </p:txBody>
      </p:sp>
      <p:sp>
        <p:nvSpPr>
          <p:cNvPr id="3" name="Freeform 80">
            <a:extLst>
              <a:ext uri="{FF2B5EF4-FFF2-40B4-BE49-F238E27FC236}">
                <a16:creationId xmlns:a16="http://schemas.microsoft.com/office/drawing/2014/main" id="{113E053C-6BF0-704A-8BA5-639DB34B916B}"/>
              </a:ext>
            </a:extLst>
          </p:cNvPr>
          <p:cNvSpPr>
            <a:spLocks noChangeAspect="1" noEditPoints="1"/>
          </p:cNvSpPr>
          <p:nvPr/>
        </p:nvSpPr>
        <p:spPr bwMode="auto">
          <a:xfrm>
            <a:off x="7528969" y="1890813"/>
            <a:ext cx="288925"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b="1">
              <a:solidFill>
                <a:schemeClr val="accent1"/>
              </a:solidFill>
            </a:endParaRPr>
          </a:p>
        </p:txBody>
      </p:sp>
      <p:sp>
        <p:nvSpPr>
          <p:cNvPr id="14" name="Freeform 85">
            <a:extLst>
              <a:ext uri="{FF2B5EF4-FFF2-40B4-BE49-F238E27FC236}">
                <a16:creationId xmlns:a16="http://schemas.microsoft.com/office/drawing/2014/main" id="{F4B34ACD-2BEF-AB41-80A8-244233F6E0F2}"/>
              </a:ext>
            </a:extLst>
          </p:cNvPr>
          <p:cNvSpPr>
            <a:spLocks noChangeAspect="1" noEditPoints="1"/>
          </p:cNvSpPr>
          <p:nvPr/>
        </p:nvSpPr>
        <p:spPr bwMode="auto">
          <a:xfrm>
            <a:off x="11397456" y="1890813"/>
            <a:ext cx="288925" cy="288925"/>
          </a:xfrm>
          <a:custGeom>
            <a:avLst/>
            <a:gdLst>
              <a:gd name="T0" fmla="*/ 352 w 704"/>
              <a:gd name="T1" fmla="*/ 595 h 706"/>
              <a:gd name="T2" fmla="*/ 144 w 704"/>
              <a:gd name="T3" fmla="*/ 464 h 706"/>
              <a:gd name="T4" fmla="*/ 160 w 704"/>
              <a:gd name="T5" fmla="*/ 438 h 706"/>
              <a:gd name="T6" fmla="*/ 352 w 704"/>
              <a:gd name="T7" fmla="*/ 559 h 706"/>
              <a:gd name="T8" fmla="*/ 544 w 704"/>
              <a:gd name="T9" fmla="*/ 438 h 706"/>
              <a:gd name="T10" fmla="*/ 560 w 704"/>
              <a:gd name="T11" fmla="*/ 464 h 706"/>
              <a:gd name="T12" fmla="*/ 352 w 704"/>
              <a:gd name="T13" fmla="*/ 595 h 706"/>
              <a:gd name="T14" fmla="*/ 560 w 704"/>
              <a:gd name="T15" fmla="*/ 357 h 706"/>
              <a:gd name="T16" fmla="*/ 544 w 704"/>
              <a:gd name="T17" fmla="*/ 331 h 706"/>
              <a:gd name="T18" fmla="*/ 352 w 704"/>
              <a:gd name="T19" fmla="*/ 453 h 706"/>
              <a:gd name="T20" fmla="*/ 160 w 704"/>
              <a:gd name="T21" fmla="*/ 331 h 706"/>
              <a:gd name="T22" fmla="*/ 144 w 704"/>
              <a:gd name="T23" fmla="*/ 357 h 706"/>
              <a:gd name="T24" fmla="*/ 352 w 704"/>
              <a:gd name="T25" fmla="*/ 488 h 706"/>
              <a:gd name="T26" fmla="*/ 560 w 704"/>
              <a:gd name="T27" fmla="*/ 357 h 706"/>
              <a:gd name="T28" fmla="*/ 406 w 704"/>
              <a:gd name="T29" fmla="*/ 234 h 706"/>
              <a:gd name="T30" fmla="*/ 482 w 704"/>
              <a:gd name="T31" fmla="*/ 173 h 706"/>
              <a:gd name="T32" fmla="*/ 385 w 704"/>
              <a:gd name="T33" fmla="*/ 171 h 706"/>
              <a:gd name="T34" fmla="*/ 352 w 704"/>
              <a:gd name="T35" fmla="*/ 77 h 706"/>
              <a:gd name="T36" fmla="*/ 319 w 704"/>
              <a:gd name="T37" fmla="*/ 171 h 706"/>
              <a:gd name="T38" fmla="*/ 223 w 704"/>
              <a:gd name="T39" fmla="*/ 173 h 706"/>
              <a:gd name="T40" fmla="*/ 298 w 704"/>
              <a:gd name="T41" fmla="*/ 234 h 706"/>
              <a:gd name="T42" fmla="*/ 272 w 704"/>
              <a:gd name="T43" fmla="*/ 326 h 706"/>
              <a:gd name="T44" fmla="*/ 352 w 704"/>
              <a:gd name="T45" fmla="*/ 272 h 706"/>
              <a:gd name="T46" fmla="*/ 433 w 704"/>
              <a:gd name="T47" fmla="*/ 326 h 706"/>
              <a:gd name="T48" fmla="*/ 406 w 704"/>
              <a:gd name="T49" fmla="*/ 234 h 706"/>
              <a:gd name="T50" fmla="*/ 323 w 704"/>
              <a:gd name="T51" fmla="*/ 256 h 706"/>
              <a:gd name="T52" fmla="*/ 333 w 704"/>
              <a:gd name="T53" fmla="*/ 223 h 706"/>
              <a:gd name="T54" fmla="*/ 306 w 704"/>
              <a:gd name="T55" fmla="*/ 201 h 706"/>
              <a:gd name="T56" fmla="*/ 340 w 704"/>
              <a:gd name="T57" fmla="*/ 200 h 706"/>
              <a:gd name="T58" fmla="*/ 352 w 704"/>
              <a:gd name="T59" fmla="*/ 167 h 706"/>
              <a:gd name="T60" fmla="*/ 364 w 704"/>
              <a:gd name="T61" fmla="*/ 200 h 706"/>
              <a:gd name="T62" fmla="*/ 399 w 704"/>
              <a:gd name="T63" fmla="*/ 201 h 706"/>
              <a:gd name="T64" fmla="*/ 372 w 704"/>
              <a:gd name="T65" fmla="*/ 223 h 706"/>
              <a:gd name="T66" fmla="*/ 382 w 704"/>
              <a:gd name="T67" fmla="*/ 256 h 706"/>
              <a:gd name="T68" fmla="*/ 352 w 704"/>
              <a:gd name="T69" fmla="*/ 237 h 706"/>
              <a:gd name="T70" fmla="*/ 323 w 704"/>
              <a:gd name="T71" fmla="*/ 256 h 706"/>
              <a:gd name="T72" fmla="*/ 704 w 704"/>
              <a:gd name="T73" fmla="*/ 0 h 706"/>
              <a:gd name="T74" fmla="*/ 704 w 704"/>
              <a:gd name="T75" fmla="*/ 484 h 706"/>
              <a:gd name="T76" fmla="*/ 352 w 704"/>
              <a:gd name="T77" fmla="*/ 706 h 706"/>
              <a:gd name="T78" fmla="*/ 0 w 704"/>
              <a:gd name="T79" fmla="*/ 484 h 706"/>
              <a:gd name="T80" fmla="*/ 0 w 704"/>
              <a:gd name="T81" fmla="*/ 0 h 706"/>
              <a:gd name="T82" fmla="*/ 704 w 704"/>
              <a:gd name="T83" fmla="*/ 0 h 706"/>
              <a:gd name="T84" fmla="*/ 674 w 704"/>
              <a:gd name="T85" fmla="*/ 30 h 706"/>
              <a:gd name="T86" fmla="*/ 31 w 704"/>
              <a:gd name="T87" fmla="*/ 30 h 706"/>
              <a:gd name="T88" fmla="*/ 31 w 704"/>
              <a:gd name="T89" fmla="*/ 468 h 706"/>
              <a:gd name="T90" fmla="*/ 352 w 704"/>
              <a:gd name="T91" fmla="*/ 671 h 706"/>
              <a:gd name="T92" fmla="*/ 674 w 704"/>
              <a:gd name="T93" fmla="*/ 468 h 706"/>
              <a:gd name="T94" fmla="*/ 674 w 704"/>
              <a:gd name="T95" fmla="*/ 3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4" h="706">
                <a:moveTo>
                  <a:pt x="352" y="595"/>
                </a:moveTo>
                <a:lnTo>
                  <a:pt x="144" y="464"/>
                </a:lnTo>
                <a:lnTo>
                  <a:pt x="160" y="438"/>
                </a:lnTo>
                <a:lnTo>
                  <a:pt x="352" y="559"/>
                </a:lnTo>
                <a:lnTo>
                  <a:pt x="544" y="438"/>
                </a:lnTo>
                <a:lnTo>
                  <a:pt x="560" y="464"/>
                </a:lnTo>
                <a:lnTo>
                  <a:pt x="352" y="595"/>
                </a:lnTo>
                <a:close/>
                <a:moveTo>
                  <a:pt x="560" y="357"/>
                </a:moveTo>
                <a:lnTo>
                  <a:pt x="544" y="331"/>
                </a:lnTo>
                <a:lnTo>
                  <a:pt x="352" y="453"/>
                </a:lnTo>
                <a:lnTo>
                  <a:pt x="160" y="331"/>
                </a:lnTo>
                <a:lnTo>
                  <a:pt x="144" y="357"/>
                </a:lnTo>
                <a:lnTo>
                  <a:pt x="352" y="488"/>
                </a:lnTo>
                <a:lnTo>
                  <a:pt x="560" y="357"/>
                </a:lnTo>
                <a:close/>
                <a:moveTo>
                  <a:pt x="406" y="234"/>
                </a:moveTo>
                <a:lnTo>
                  <a:pt x="482" y="173"/>
                </a:lnTo>
                <a:lnTo>
                  <a:pt x="385" y="171"/>
                </a:lnTo>
                <a:lnTo>
                  <a:pt x="352" y="77"/>
                </a:lnTo>
                <a:lnTo>
                  <a:pt x="319" y="171"/>
                </a:lnTo>
                <a:lnTo>
                  <a:pt x="223" y="173"/>
                </a:lnTo>
                <a:lnTo>
                  <a:pt x="298" y="234"/>
                </a:lnTo>
                <a:lnTo>
                  <a:pt x="272" y="326"/>
                </a:lnTo>
                <a:lnTo>
                  <a:pt x="352" y="272"/>
                </a:lnTo>
                <a:lnTo>
                  <a:pt x="433" y="326"/>
                </a:lnTo>
                <a:lnTo>
                  <a:pt x="406" y="234"/>
                </a:lnTo>
                <a:close/>
                <a:moveTo>
                  <a:pt x="323" y="256"/>
                </a:moveTo>
                <a:lnTo>
                  <a:pt x="333" y="223"/>
                </a:lnTo>
                <a:lnTo>
                  <a:pt x="306" y="201"/>
                </a:lnTo>
                <a:lnTo>
                  <a:pt x="340" y="200"/>
                </a:lnTo>
                <a:lnTo>
                  <a:pt x="352" y="167"/>
                </a:lnTo>
                <a:lnTo>
                  <a:pt x="364" y="200"/>
                </a:lnTo>
                <a:lnTo>
                  <a:pt x="399" y="201"/>
                </a:lnTo>
                <a:lnTo>
                  <a:pt x="372" y="223"/>
                </a:lnTo>
                <a:lnTo>
                  <a:pt x="382" y="256"/>
                </a:lnTo>
                <a:lnTo>
                  <a:pt x="352" y="237"/>
                </a:lnTo>
                <a:lnTo>
                  <a:pt x="323" y="256"/>
                </a:lnTo>
                <a:close/>
                <a:moveTo>
                  <a:pt x="704" y="0"/>
                </a:moveTo>
                <a:lnTo>
                  <a:pt x="704" y="484"/>
                </a:lnTo>
                <a:lnTo>
                  <a:pt x="352" y="706"/>
                </a:lnTo>
                <a:lnTo>
                  <a:pt x="0" y="484"/>
                </a:lnTo>
                <a:lnTo>
                  <a:pt x="0" y="0"/>
                </a:lnTo>
                <a:lnTo>
                  <a:pt x="704" y="0"/>
                </a:lnTo>
                <a:close/>
                <a:moveTo>
                  <a:pt x="674" y="30"/>
                </a:moveTo>
                <a:lnTo>
                  <a:pt x="31" y="30"/>
                </a:lnTo>
                <a:lnTo>
                  <a:pt x="31" y="468"/>
                </a:lnTo>
                <a:lnTo>
                  <a:pt x="352" y="671"/>
                </a:lnTo>
                <a:lnTo>
                  <a:pt x="674" y="468"/>
                </a:lnTo>
                <a:lnTo>
                  <a:pt x="674" y="3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a:p>
        </p:txBody>
      </p:sp>
      <p:grpSp>
        <p:nvGrpSpPr>
          <p:cNvPr id="15" name="Group 14">
            <a:extLst>
              <a:ext uri="{FF2B5EF4-FFF2-40B4-BE49-F238E27FC236}">
                <a16:creationId xmlns:a16="http://schemas.microsoft.com/office/drawing/2014/main" id="{7B017164-AA96-0084-83B5-C1AAD22E0265}"/>
              </a:ext>
            </a:extLst>
          </p:cNvPr>
          <p:cNvGrpSpPr/>
          <p:nvPr/>
        </p:nvGrpSpPr>
        <p:grpSpPr>
          <a:xfrm>
            <a:off x="8787448" y="126781"/>
            <a:ext cx="2961640" cy="217488"/>
            <a:chOff x="8787448" y="126781"/>
            <a:chExt cx="2961640" cy="217488"/>
          </a:xfrm>
        </p:grpSpPr>
        <p:sp>
          <p:nvSpPr>
            <p:cNvPr id="16" name="Rectangle 15">
              <a:extLst>
                <a:ext uri="{FF2B5EF4-FFF2-40B4-BE49-F238E27FC236}">
                  <a16:creationId xmlns:a16="http://schemas.microsoft.com/office/drawing/2014/main" id="{1FC55D34-3A2A-A96C-CF1B-EAF2914E7313}"/>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17" name="Rectangle 16">
              <a:extLst>
                <a:ext uri="{FF2B5EF4-FFF2-40B4-BE49-F238E27FC236}">
                  <a16:creationId xmlns:a16="http://schemas.microsoft.com/office/drawing/2014/main" id="{2803C762-B652-06E9-A938-0F35FA34664C}"/>
                </a:ext>
              </a:extLst>
            </p:cNvPr>
            <p:cNvSpPr/>
            <p:nvPr/>
          </p:nvSpPr>
          <p:spPr>
            <a:xfrm>
              <a:off x="9029275"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4.2</a:t>
              </a:r>
            </a:p>
          </p:txBody>
        </p:sp>
        <p:sp>
          <p:nvSpPr>
            <p:cNvPr id="18" name="Rectangle 17">
              <a:extLst>
                <a:ext uri="{FF2B5EF4-FFF2-40B4-BE49-F238E27FC236}">
                  <a16:creationId xmlns:a16="http://schemas.microsoft.com/office/drawing/2014/main" id="{E615241C-0F69-A261-BBE9-B21B5EEF6351}"/>
                </a:ext>
              </a:extLst>
            </p:cNvPr>
            <p:cNvSpPr/>
            <p:nvPr/>
          </p:nvSpPr>
          <p:spPr>
            <a:xfrm>
              <a:off x="9273540" y="126781"/>
              <a:ext cx="1991894"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Civil Protection Mechanism in Europe</a:t>
              </a:r>
            </a:p>
          </p:txBody>
        </p:sp>
        <p:sp>
          <p:nvSpPr>
            <p:cNvPr id="19" name="Rectangle 18">
              <a:extLst>
                <a:ext uri="{FF2B5EF4-FFF2-40B4-BE49-F238E27FC236}">
                  <a16:creationId xmlns:a16="http://schemas.microsoft.com/office/drawing/2014/main" id="{25527068-7702-C0A2-ED19-E52A644E6C8C}"/>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22" name="Rectangle 21">
              <a:extLst>
                <a:ext uri="{FF2B5EF4-FFF2-40B4-BE49-F238E27FC236}">
                  <a16:creationId xmlns:a16="http://schemas.microsoft.com/office/drawing/2014/main" id="{1517BA28-0E38-105C-1569-718762162946}"/>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390564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99F3630F-E477-DF66-3848-CEA397875D19}"/>
              </a:ext>
            </a:extLst>
          </p:cNvPr>
          <p:cNvSpPr txBox="1"/>
          <p:nvPr/>
        </p:nvSpPr>
        <p:spPr>
          <a:xfrm>
            <a:off x="434082" y="2154186"/>
            <a:ext cx="5473700" cy="3920925"/>
          </a:xfrm>
          <a:prstGeom prst="rect">
            <a:avLst/>
          </a:prstGeom>
          <a:solidFill>
            <a:schemeClr val="bg1">
              <a:lumMod val="95000"/>
            </a:schemeClr>
          </a:solidFill>
        </p:spPr>
        <p:txBody>
          <a:bodyPr wrap="square" lIns="72000" tIns="72000" rIns="72000" bIns="72000" rtlCol="0">
            <a:noAutofit/>
          </a:bodyPr>
          <a:lstStyle/>
          <a:p>
            <a:pPr marL="0" indent="0" rtl="0">
              <a:buNone/>
              <a:defRPr/>
            </a:pPr>
            <a:endParaRPr lang="lv-LV" altLang="lv-LV" sz="1400"/>
          </a:p>
        </p:txBody>
      </p:sp>
      <p:sp>
        <p:nvSpPr>
          <p:cNvPr id="43" name="Google Shape;118;p22">
            <a:extLst>
              <a:ext uri="{FF2B5EF4-FFF2-40B4-BE49-F238E27FC236}">
                <a16:creationId xmlns:a16="http://schemas.microsoft.com/office/drawing/2014/main" id="{BD05DCB3-5281-CD90-6944-9F5198251470}"/>
              </a:ext>
            </a:extLst>
          </p:cNvPr>
          <p:cNvSpPr txBox="1"/>
          <p:nvPr/>
        </p:nvSpPr>
        <p:spPr>
          <a:xfrm>
            <a:off x="442913" y="1819275"/>
            <a:ext cx="5473700"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en-gb" sz="1400" b="1">
                <a:solidFill>
                  <a:schemeClr val="lt1"/>
                </a:solidFill>
              </a:rPr>
              <a:t>Activating the operating mechanism</a:t>
            </a:r>
          </a:p>
        </p:txBody>
      </p:sp>
      <p:sp>
        <p:nvSpPr>
          <p:cNvPr id="35" name="Title 34">
            <a:extLst>
              <a:ext uri="{FF2B5EF4-FFF2-40B4-BE49-F238E27FC236}">
                <a16:creationId xmlns:a16="http://schemas.microsoft.com/office/drawing/2014/main" id="{8F701860-67D5-C389-644F-A6A60DA1796F}"/>
              </a:ext>
            </a:extLst>
          </p:cNvPr>
          <p:cNvSpPr>
            <a:spLocks noGrp="1"/>
          </p:cNvSpPr>
          <p:nvPr>
            <p:ph type="title"/>
          </p:nvPr>
        </p:nvSpPr>
        <p:spPr>
          <a:xfrm>
            <a:off x="442913" y="431800"/>
            <a:ext cx="11306175" cy="1387475"/>
          </a:xfrm>
        </p:spPr>
        <p:txBody>
          <a:bodyPr vert="horz" rtlCol="0"/>
          <a:lstStyle/>
          <a:p>
            <a:pPr lvl="0" rtl="0"/>
            <a:r>
              <a:rPr lang="en-gb" noProof="0" dirty="0"/>
              <a:t>Activation and </a:t>
            </a:r>
            <a:r>
              <a:rPr lang="lv-LV" noProof="0" dirty="0"/>
              <a:t>O</a:t>
            </a:r>
            <a:r>
              <a:rPr lang="en-gb" noProof="0" dirty="0" err="1"/>
              <a:t>peration</a:t>
            </a:r>
            <a:r>
              <a:rPr lang="en-gb" noProof="0" dirty="0"/>
              <a:t> of the European Union Civil Protection Mechanism (EUCPM)</a:t>
            </a:r>
            <a:endParaRPr lang="lv-LV" altLang="lv-LV" noProof="0" dirty="0"/>
          </a:p>
        </p:txBody>
      </p:sp>
      <p:sp>
        <p:nvSpPr>
          <p:cNvPr id="4" name="Slaida numura vietturis 3">
            <a:extLst>
              <a:ext uri="{FF2B5EF4-FFF2-40B4-BE49-F238E27FC236}">
                <a16:creationId xmlns:a16="http://schemas.microsoft.com/office/drawing/2014/main" id="{35934873-58FA-96B6-FFD4-23E042D4D2CE}"/>
              </a:ext>
            </a:extLst>
          </p:cNvPr>
          <p:cNvSpPr>
            <a:spLocks noGrp="1"/>
          </p:cNvSpPr>
          <p:nvPr>
            <p:ph type="sldNum" sz="quarter" idx="11"/>
          </p:nvPr>
        </p:nvSpPr>
        <p:spPr>
          <a:xfrm>
            <a:off x="9984296" y="6492240"/>
            <a:ext cx="1764792" cy="137160"/>
          </a:xfrm>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rtl="0"/>
            <a:fld id="{493F3C3B-DC9B-4CC8-8B7D-8B8E98C22495}" type="slidenum">
              <a:rPr lang="lv-LV" altLang="en-US"/>
              <a:pPr lvl="0"/>
              <a:t>26</a:t>
            </a:fld>
            <a:endParaRPr lang="lv-LV" altLang="en-US"/>
          </a:p>
        </p:txBody>
      </p:sp>
      <p:sp>
        <p:nvSpPr>
          <p:cNvPr id="6" name="Rectangle 5">
            <a:extLst>
              <a:ext uri="{FF2B5EF4-FFF2-40B4-BE49-F238E27FC236}">
                <a16:creationId xmlns:a16="http://schemas.microsoft.com/office/drawing/2014/main" id="{DF05CE29-974B-7F45-3D2B-262690589BE8}"/>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44" name="Google Shape;118;p22">
            <a:extLst>
              <a:ext uri="{FF2B5EF4-FFF2-40B4-BE49-F238E27FC236}">
                <a16:creationId xmlns:a16="http://schemas.microsoft.com/office/drawing/2014/main" id="{9E5355EA-BC3C-138C-2FD0-EE747DF87090}"/>
              </a:ext>
            </a:extLst>
          </p:cNvPr>
          <p:cNvSpPr txBox="1"/>
          <p:nvPr/>
        </p:nvSpPr>
        <p:spPr>
          <a:xfrm>
            <a:off x="5484613"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45" name="Google Shape;118;p22">
            <a:extLst>
              <a:ext uri="{FF2B5EF4-FFF2-40B4-BE49-F238E27FC236}">
                <a16:creationId xmlns:a16="http://schemas.microsoft.com/office/drawing/2014/main" id="{500F8D86-E44F-26C6-0AD0-7278A4B2C1BC}"/>
              </a:ext>
            </a:extLst>
          </p:cNvPr>
          <p:cNvSpPr txBox="1"/>
          <p:nvPr/>
        </p:nvSpPr>
        <p:spPr>
          <a:xfrm>
            <a:off x="5412612"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48" name="TextBox 47">
            <a:extLst>
              <a:ext uri="{FF2B5EF4-FFF2-40B4-BE49-F238E27FC236}">
                <a16:creationId xmlns:a16="http://schemas.microsoft.com/office/drawing/2014/main" id="{3CB87F8D-5DF7-2A1F-1448-CB7FFA21C007}"/>
              </a:ext>
            </a:extLst>
          </p:cNvPr>
          <p:cNvSpPr txBox="1"/>
          <p:nvPr/>
        </p:nvSpPr>
        <p:spPr>
          <a:xfrm>
            <a:off x="6284218" y="2251275"/>
            <a:ext cx="5473700" cy="3920925"/>
          </a:xfrm>
          <a:prstGeom prst="rect">
            <a:avLst/>
          </a:prstGeom>
          <a:solidFill>
            <a:schemeClr val="bg1">
              <a:lumMod val="95000"/>
            </a:schemeClr>
          </a:solidFill>
        </p:spPr>
        <p:txBody>
          <a:bodyPr wrap="square" lIns="72000" tIns="72000" rIns="72000" bIns="72000" rtlCol="0">
            <a:noAutofit/>
          </a:bodyPr>
          <a:lstStyle/>
          <a:p>
            <a:pPr marL="0" indent="0" rtl="0">
              <a:spcAft>
                <a:spcPts val="600"/>
              </a:spcAft>
              <a:buNone/>
              <a:defRPr/>
            </a:pPr>
            <a:r>
              <a:rPr lang="en-gb" sz="1400" b="1" dirty="0"/>
              <a:t>ERCC (</a:t>
            </a:r>
            <a:r>
              <a:rPr lang="en-GB" sz="1400" b="1" dirty="0"/>
              <a:t>Emergency Response Coordination Centre</a:t>
            </a:r>
            <a:r>
              <a:rPr lang="en-gb" sz="1400" b="1" dirty="0"/>
              <a:t>)</a:t>
            </a:r>
          </a:p>
          <a:p>
            <a:pPr marL="285750" indent="-285750" rtl="0">
              <a:spcAft>
                <a:spcPts val="600"/>
              </a:spcAft>
              <a:buBlip>
                <a:blip r:embed="rId3"/>
              </a:buBlip>
              <a:defRPr/>
            </a:pPr>
            <a:r>
              <a:rPr lang="en-gb" sz="1400" dirty="0"/>
              <a:t>Collect and analyse information on disasters</a:t>
            </a:r>
          </a:p>
          <a:p>
            <a:pPr marL="285750" indent="-285750" rtl="0">
              <a:spcAft>
                <a:spcPts val="600"/>
              </a:spcAft>
              <a:buBlip>
                <a:blip r:embed="rId3"/>
              </a:buBlip>
              <a:defRPr/>
            </a:pPr>
            <a:r>
              <a:rPr lang="en-gb" sz="1400" dirty="0"/>
              <a:t>Monitor the threat</a:t>
            </a:r>
          </a:p>
          <a:p>
            <a:pPr marL="285750" indent="-285750" rtl="0">
              <a:spcAft>
                <a:spcPts val="600"/>
              </a:spcAft>
              <a:buBlip>
                <a:blip r:embed="rId3"/>
              </a:buBlip>
              <a:defRPr/>
            </a:pPr>
            <a:r>
              <a:rPr lang="en-gb" sz="1400" dirty="0"/>
              <a:t>Prepare a deployment plan for experts, teams and equipment</a:t>
            </a:r>
          </a:p>
          <a:p>
            <a:pPr marL="285750" indent="-285750" rtl="0">
              <a:spcAft>
                <a:spcPts val="600"/>
              </a:spcAft>
              <a:buBlip>
                <a:blip r:embed="rId3"/>
              </a:buBlip>
              <a:defRPr/>
            </a:pPr>
            <a:r>
              <a:rPr lang="en-gb" sz="1400" dirty="0"/>
              <a:t>Map the resources available in the Member States</a:t>
            </a:r>
          </a:p>
          <a:p>
            <a:pPr marL="285750" indent="-285750" rtl="0">
              <a:spcAft>
                <a:spcPts val="600"/>
              </a:spcAft>
              <a:buBlip>
                <a:blip r:embed="rId3"/>
              </a:buBlip>
              <a:defRPr/>
            </a:pPr>
            <a:r>
              <a:rPr lang="en-gb" sz="1400" dirty="0"/>
              <a:t>Coordinate actions</a:t>
            </a:r>
          </a:p>
          <a:p>
            <a:pPr marL="285750" indent="-285750" rtl="0">
              <a:spcAft>
                <a:spcPts val="600"/>
              </a:spcAft>
              <a:buBlip>
                <a:blip r:embed="rId3"/>
              </a:buBlip>
              <a:defRPr/>
            </a:pPr>
            <a:r>
              <a:rPr lang="lv-LV" sz="1400" dirty="0" err="1"/>
              <a:t>Take</a:t>
            </a:r>
            <a:r>
              <a:rPr lang="lv-LV" sz="1400" dirty="0"/>
              <a:t> p</a:t>
            </a:r>
            <a:r>
              <a:rPr lang="en-gb" sz="1400" dirty="0" err="1"/>
              <a:t>reventi</a:t>
            </a:r>
            <a:r>
              <a:rPr lang="lv-LV" sz="1400" dirty="0"/>
              <a:t>ve </a:t>
            </a:r>
            <a:r>
              <a:rPr lang="en-gb" sz="1400" dirty="0"/>
              <a:t>measures</a:t>
            </a:r>
          </a:p>
          <a:p>
            <a:pPr marL="285750" indent="-285750" rtl="0">
              <a:spcAft>
                <a:spcPts val="600"/>
              </a:spcAft>
              <a:buBlip>
                <a:blip r:embed="rId3"/>
              </a:buBlip>
              <a:defRPr/>
            </a:pPr>
            <a:r>
              <a:rPr lang="en-gb" sz="1400" dirty="0"/>
              <a:t>Provide emergency communication and monitoring tools through the </a:t>
            </a:r>
            <a:r>
              <a:rPr lang="en-US" sz="1400" dirty="0"/>
              <a:t>Common Emergency Communication and Information System </a:t>
            </a:r>
            <a:r>
              <a:rPr lang="en-gb" sz="1400" dirty="0"/>
              <a:t>(CECIS), a web-based alert and notification site that allows Member States to exchange information with each other and the ERCC</a:t>
            </a:r>
          </a:p>
        </p:txBody>
      </p:sp>
      <p:sp>
        <p:nvSpPr>
          <p:cNvPr id="49" name="Google Shape;118;p22">
            <a:extLst>
              <a:ext uri="{FF2B5EF4-FFF2-40B4-BE49-F238E27FC236}">
                <a16:creationId xmlns:a16="http://schemas.microsoft.com/office/drawing/2014/main" id="{38C46B1F-048F-B5E6-2034-67BF43B92D46}"/>
              </a:ext>
            </a:extLst>
          </p:cNvPr>
          <p:cNvSpPr txBox="1"/>
          <p:nvPr/>
        </p:nvSpPr>
        <p:spPr>
          <a:xfrm>
            <a:off x="6284218" y="1819275"/>
            <a:ext cx="5473700"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en-GB" sz="1400" b="1" dirty="0">
                <a:solidFill>
                  <a:schemeClr val="lt1"/>
                </a:solidFill>
              </a:rPr>
              <a:t>Emergency Response Coordination Centre</a:t>
            </a:r>
            <a:endParaRPr lang="en-gb" sz="1400" b="1" dirty="0">
              <a:solidFill>
                <a:schemeClr val="lt1"/>
              </a:solidFill>
            </a:endParaRPr>
          </a:p>
        </p:txBody>
      </p:sp>
      <p:sp>
        <p:nvSpPr>
          <p:cNvPr id="50" name="Google Shape;118;p22">
            <a:extLst>
              <a:ext uri="{FF2B5EF4-FFF2-40B4-BE49-F238E27FC236}">
                <a16:creationId xmlns:a16="http://schemas.microsoft.com/office/drawing/2014/main" id="{5B062D9A-A78B-1114-3FA2-B16ED7923825}"/>
              </a:ext>
            </a:extLst>
          </p:cNvPr>
          <p:cNvSpPr txBox="1"/>
          <p:nvPr/>
        </p:nvSpPr>
        <p:spPr>
          <a:xfrm>
            <a:off x="11325918"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51" name="Google Shape;118;p22">
            <a:extLst>
              <a:ext uri="{FF2B5EF4-FFF2-40B4-BE49-F238E27FC236}">
                <a16:creationId xmlns:a16="http://schemas.microsoft.com/office/drawing/2014/main" id="{714AD550-E86B-C118-66A0-9117227D7984}"/>
              </a:ext>
            </a:extLst>
          </p:cNvPr>
          <p:cNvSpPr txBox="1"/>
          <p:nvPr/>
        </p:nvSpPr>
        <p:spPr>
          <a:xfrm>
            <a:off x="11253917"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grpSp>
        <p:nvGrpSpPr>
          <p:cNvPr id="2" name="Group 1">
            <a:extLst>
              <a:ext uri="{FF2B5EF4-FFF2-40B4-BE49-F238E27FC236}">
                <a16:creationId xmlns:a16="http://schemas.microsoft.com/office/drawing/2014/main" id="{2F719D13-3DBC-4DE7-9A5C-FA16D1374B38}"/>
              </a:ext>
            </a:extLst>
          </p:cNvPr>
          <p:cNvGrpSpPr/>
          <p:nvPr/>
        </p:nvGrpSpPr>
        <p:grpSpPr>
          <a:xfrm flipH="1">
            <a:off x="778398" y="2965483"/>
            <a:ext cx="4847458" cy="2485681"/>
            <a:chOff x="6995885" y="2499307"/>
            <a:chExt cx="5040312" cy="3314241"/>
          </a:xfrm>
        </p:grpSpPr>
        <p:sp>
          <p:nvSpPr>
            <p:cNvPr id="57" name="Flowchart: Delay 8">
              <a:extLst>
                <a:ext uri="{FF2B5EF4-FFF2-40B4-BE49-F238E27FC236}">
                  <a16:creationId xmlns:a16="http://schemas.microsoft.com/office/drawing/2014/main" id="{44DE3137-BA01-4E24-A104-ADDACB12F704}"/>
                </a:ext>
              </a:extLst>
            </p:cNvPr>
            <p:cNvSpPr/>
            <p:nvPr/>
          </p:nvSpPr>
          <p:spPr>
            <a:xfrm flipH="1">
              <a:off x="7335417" y="2499307"/>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a:solidFill>
                <a:srgbClr val="CFD6E8"/>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1200"/>
            </a:p>
          </p:txBody>
        </p:sp>
        <p:sp>
          <p:nvSpPr>
            <p:cNvPr id="58" name="Flowchart: Delay 8">
              <a:extLst>
                <a:ext uri="{FF2B5EF4-FFF2-40B4-BE49-F238E27FC236}">
                  <a16:creationId xmlns:a16="http://schemas.microsoft.com/office/drawing/2014/main" id="{D188B568-E952-4BA4-890C-2612BFF9D34C}"/>
                </a:ext>
              </a:extLst>
            </p:cNvPr>
            <p:cNvSpPr/>
            <p:nvPr/>
          </p:nvSpPr>
          <p:spPr>
            <a:xfrm flipV="1">
              <a:off x="10029557" y="4157874"/>
              <a:ext cx="1368973" cy="1655674"/>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a:solidFill>
                <a:srgbClr val="CFD6E8"/>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1200"/>
            </a:p>
          </p:txBody>
        </p:sp>
        <p:cxnSp>
          <p:nvCxnSpPr>
            <p:cNvPr id="59" name="Straight Connector 58">
              <a:extLst>
                <a:ext uri="{FF2B5EF4-FFF2-40B4-BE49-F238E27FC236}">
                  <a16:creationId xmlns:a16="http://schemas.microsoft.com/office/drawing/2014/main" id="{96866573-2BB0-402C-AD90-F68BE2CC21F7}"/>
                </a:ext>
              </a:extLst>
            </p:cNvPr>
            <p:cNvCxnSpPr>
              <a:cxnSpLocks/>
              <a:stCxn id="57" idx="4"/>
            </p:cNvCxnSpPr>
            <p:nvPr/>
          </p:nvCxnSpPr>
          <p:spPr>
            <a:xfrm>
              <a:off x="8748425" y="4154980"/>
              <a:ext cx="1281133" cy="1"/>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5109CBFB-D6A8-4EFF-80C7-8EDC25291300}"/>
                </a:ext>
              </a:extLst>
            </p:cNvPr>
            <p:cNvCxnSpPr>
              <a:cxnSpLocks/>
            </p:cNvCxnSpPr>
            <p:nvPr/>
          </p:nvCxnSpPr>
          <p:spPr>
            <a:xfrm>
              <a:off x="8748425" y="2499307"/>
              <a:ext cx="3287772" cy="0"/>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61" name="Straight Connector 60">
              <a:extLst>
                <a:ext uri="{FF2B5EF4-FFF2-40B4-BE49-F238E27FC236}">
                  <a16:creationId xmlns:a16="http://schemas.microsoft.com/office/drawing/2014/main" id="{3C28EC49-7AE0-4D16-A90D-3806D0A0785B}"/>
                </a:ext>
              </a:extLst>
            </p:cNvPr>
            <p:cNvCxnSpPr>
              <a:cxnSpLocks/>
            </p:cNvCxnSpPr>
            <p:nvPr/>
          </p:nvCxnSpPr>
          <p:spPr>
            <a:xfrm>
              <a:off x="6995885" y="5813428"/>
              <a:ext cx="3033674" cy="0"/>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grpSp>
      <p:grpSp>
        <p:nvGrpSpPr>
          <p:cNvPr id="3" name="Group 2">
            <a:extLst>
              <a:ext uri="{FF2B5EF4-FFF2-40B4-BE49-F238E27FC236}">
                <a16:creationId xmlns:a16="http://schemas.microsoft.com/office/drawing/2014/main" id="{1F71858C-E11B-4B23-9E76-4EBA34F19633}"/>
              </a:ext>
            </a:extLst>
          </p:cNvPr>
          <p:cNvGrpSpPr/>
          <p:nvPr/>
        </p:nvGrpSpPr>
        <p:grpSpPr>
          <a:xfrm flipH="1">
            <a:off x="788848" y="2959146"/>
            <a:ext cx="4847458" cy="2485591"/>
            <a:chOff x="6995885" y="2499307"/>
            <a:chExt cx="5040312" cy="3314121"/>
          </a:xfrm>
        </p:grpSpPr>
        <p:sp>
          <p:nvSpPr>
            <p:cNvPr id="52" name="Flowchart: Delay 8">
              <a:extLst>
                <a:ext uri="{FF2B5EF4-FFF2-40B4-BE49-F238E27FC236}">
                  <a16:creationId xmlns:a16="http://schemas.microsoft.com/office/drawing/2014/main" id="{8D33311E-2E8A-4253-8442-689A5220206E}"/>
                </a:ext>
              </a:extLst>
            </p:cNvPr>
            <p:cNvSpPr/>
            <p:nvPr/>
          </p:nvSpPr>
          <p:spPr>
            <a:xfrm flipH="1">
              <a:off x="7335417" y="2499307"/>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lumMod val="65000"/>
                </a:schemeClr>
              </a:solidFill>
              <a:prstDash val="lgDash"/>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1200"/>
            </a:p>
          </p:txBody>
        </p:sp>
        <p:sp>
          <p:nvSpPr>
            <p:cNvPr id="53" name="Flowchart: Delay 8">
              <a:extLst>
                <a:ext uri="{FF2B5EF4-FFF2-40B4-BE49-F238E27FC236}">
                  <a16:creationId xmlns:a16="http://schemas.microsoft.com/office/drawing/2014/main" id="{1E8A398E-C2D9-4D6E-9D0B-EA3894EF6362}"/>
                </a:ext>
              </a:extLst>
            </p:cNvPr>
            <p:cNvSpPr/>
            <p:nvPr/>
          </p:nvSpPr>
          <p:spPr>
            <a:xfrm flipV="1">
              <a:off x="9985523" y="4157755"/>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lumMod val="65000"/>
                </a:schemeClr>
              </a:solidFill>
              <a:prstDash val="lgDash"/>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1200"/>
            </a:p>
          </p:txBody>
        </p:sp>
        <p:cxnSp>
          <p:nvCxnSpPr>
            <p:cNvPr id="54" name="Straight Connector 53">
              <a:extLst>
                <a:ext uri="{FF2B5EF4-FFF2-40B4-BE49-F238E27FC236}">
                  <a16:creationId xmlns:a16="http://schemas.microsoft.com/office/drawing/2014/main" id="{64B59E0C-F51F-4E79-922E-6472C2CBF0BE}"/>
                </a:ext>
              </a:extLst>
            </p:cNvPr>
            <p:cNvCxnSpPr>
              <a:cxnSpLocks/>
              <a:stCxn id="52" idx="4"/>
              <a:endCxn id="53" idx="4"/>
            </p:cNvCxnSpPr>
            <p:nvPr/>
          </p:nvCxnSpPr>
          <p:spPr>
            <a:xfrm>
              <a:off x="8748425" y="4154979"/>
              <a:ext cx="1237098" cy="2777"/>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cxnSp>
          <p:nvCxnSpPr>
            <p:cNvPr id="55" name="Straight Connector 54">
              <a:extLst>
                <a:ext uri="{FF2B5EF4-FFF2-40B4-BE49-F238E27FC236}">
                  <a16:creationId xmlns:a16="http://schemas.microsoft.com/office/drawing/2014/main" id="{E6524D57-E9CA-4128-9426-987689F5E531}"/>
                </a:ext>
              </a:extLst>
            </p:cNvPr>
            <p:cNvCxnSpPr>
              <a:cxnSpLocks/>
            </p:cNvCxnSpPr>
            <p:nvPr/>
          </p:nvCxnSpPr>
          <p:spPr>
            <a:xfrm>
              <a:off x="8748425" y="2499307"/>
              <a:ext cx="3287772" cy="0"/>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cxnSp>
          <p:nvCxnSpPr>
            <p:cNvPr id="56" name="Straight Connector 55">
              <a:extLst>
                <a:ext uri="{FF2B5EF4-FFF2-40B4-BE49-F238E27FC236}">
                  <a16:creationId xmlns:a16="http://schemas.microsoft.com/office/drawing/2014/main" id="{7A520B4D-3087-46D2-ACB2-39B413E23ABF}"/>
                </a:ext>
              </a:extLst>
            </p:cNvPr>
            <p:cNvCxnSpPr>
              <a:cxnSpLocks/>
            </p:cNvCxnSpPr>
            <p:nvPr/>
          </p:nvCxnSpPr>
          <p:spPr>
            <a:xfrm>
              <a:off x="6995885" y="5813428"/>
              <a:ext cx="3033674" cy="0"/>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grpSp>
      <p:sp>
        <p:nvSpPr>
          <p:cNvPr id="32" name="Oval 31">
            <a:extLst>
              <a:ext uri="{FF2B5EF4-FFF2-40B4-BE49-F238E27FC236}">
                <a16:creationId xmlns:a16="http://schemas.microsoft.com/office/drawing/2014/main" id="{6BA88B0E-D97B-426A-8D66-BC77BB60F649}"/>
              </a:ext>
            </a:extLst>
          </p:cNvPr>
          <p:cNvSpPr/>
          <p:nvPr/>
        </p:nvSpPr>
        <p:spPr bwMode="ltGray">
          <a:xfrm rot="10800000" flipV="1">
            <a:off x="2388259" y="2847843"/>
            <a:ext cx="246801" cy="246801"/>
          </a:xfrm>
          <a:prstGeom prst="ellipse">
            <a:avLst/>
          </a:prstGeom>
          <a:solidFill>
            <a:schemeClr val="bg1"/>
          </a:solidFill>
          <a:ln w="28575">
            <a:solidFill>
              <a:srgbClr val="52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1</a:t>
            </a:r>
          </a:p>
        </p:txBody>
      </p:sp>
      <p:sp>
        <p:nvSpPr>
          <p:cNvPr id="33" name="Oval 32">
            <a:extLst>
              <a:ext uri="{FF2B5EF4-FFF2-40B4-BE49-F238E27FC236}">
                <a16:creationId xmlns:a16="http://schemas.microsoft.com/office/drawing/2014/main" id="{D7899245-68EA-4026-9526-373A8145DB57}"/>
              </a:ext>
            </a:extLst>
          </p:cNvPr>
          <p:cNvSpPr/>
          <p:nvPr/>
        </p:nvSpPr>
        <p:spPr bwMode="ltGray">
          <a:xfrm rot="10800000" flipV="1">
            <a:off x="5175912" y="3438110"/>
            <a:ext cx="246801" cy="246801"/>
          </a:xfrm>
          <a:prstGeom prst="ellipse">
            <a:avLst/>
          </a:prstGeom>
          <a:solidFill>
            <a:schemeClr val="bg1"/>
          </a:solidFill>
          <a:ln w="28575">
            <a:solidFill>
              <a:srgbClr val="D18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2</a:t>
            </a:r>
          </a:p>
        </p:txBody>
      </p:sp>
      <p:sp>
        <p:nvSpPr>
          <p:cNvPr id="34" name="Oval 33">
            <a:extLst>
              <a:ext uri="{FF2B5EF4-FFF2-40B4-BE49-F238E27FC236}">
                <a16:creationId xmlns:a16="http://schemas.microsoft.com/office/drawing/2014/main" id="{80842599-7C15-ACBC-B2B6-2362EEC87F03}"/>
              </a:ext>
            </a:extLst>
          </p:cNvPr>
          <p:cNvSpPr/>
          <p:nvPr/>
        </p:nvSpPr>
        <p:spPr bwMode="ltGray">
          <a:xfrm rot="10800000" flipV="1">
            <a:off x="2037193" y="4082796"/>
            <a:ext cx="246801" cy="246801"/>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3</a:t>
            </a:r>
          </a:p>
        </p:txBody>
      </p:sp>
      <p:sp>
        <p:nvSpPr>
          <p:cNvPr id="36" name="Oval 35">
            <a:extLst>
              <a:ext uri="{FF2B5EF4-FFF2-40B4-BE49-F238E27FC236}">
                <a16:creationId xmlns:a16="http://schemas.microsoft.com/office/drawing/2014/main" id="{F5188492-0C1A-F9EB-617C-8B855A9DCA7A}"/>
              </a:ext>
            </a:extLst>
          </p:cNvPr>
          <p:cNvSpPr/>
          <p:nvPr/>
        </p:nvSpPr>
        <p:spPr bwMode="ltGray">
          <a:xfrm rot="10800000" flipV="1">
            <a:off x="1273488" y="4685938"/>
            <a:ext cx="246801" cy="246801"/>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4</a:t>
            </a:r>
          </a:p>
        </p:txBody>
      </p:sp>
      <p:sp>
        <p:nvSpPr>
          <p:cNvPr id="37" name="Oval 36">
            <a:extLst>
              <a:ext uri="{FF2B5EF4-FFF2-40B4-BE49-F238E27FC236}">
                <a16:creationId xmlns:a16="http://schemas.microsoft.com/office/drawing/2014/main" id="{3F097AE2-BFBF-DFFE-3EBD-FD7EAB3829E8}"/>
              </a:ext>
            </a:extLst>
          </p:cNvPr>
          <p:cNvSpPr/>
          <p:nvPr/>
        </p:nvSpPr>
        <p:spPr bwMode="ltGray">
          <a:xfrm rot="10800000" flipV="1">
            <a:off x="2502649" y="5328831"/>
            <a:ext cx="246801" cy="246801"/>
          </a:xfrm>
          <a:prstGeom prst="ellipse">
            <a:avLst/>
          </a:prstGeom>
          <a:solidFill>
            <a:schemeClr val="bg1"/>
          </a:solidFill>
          <a:ln w="28575">
            <a:solidFill>
              <a:srgbClr val="D18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5</a:t>
            </a:r>
          </a:p>
        </p:txBody>
      </p:sp>
      <p:sp>
        <p:nvSpPr>
          <p:cNvPr id="38" name="TextBox 40">
            <a:extLst>
              <a:ext uri="{FF2B5EF4-FFF2-40B4-BE49-F238E27FC236}">
                <a16:creationId xmlns:a16="http://schemas.microsoft.com/office/drawing/2014/main" id="{79783E61-29D7-0141-D018-F20783738BC9}"/>
              </a:ext>
            </a:extLst>
          </p:cNvPr>
          <p:cNvSpPr txBox="1"/>
          <p:nvPr/>
        </p:nvSpPr>
        <p:spPr>
          <a:xfrm>
            <a:off x="500863" y="2303683"/>
            <a:ext cx="1753701" cy="33855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sz="1100" dirty="0">
                <a:solidFill>
                  <a:schemeClr val="accent3"/>
                </a:solidFill>
              </a:rPr>
              <a:t>Natural or man-made disaster inside or outside the EU</a:t>
            </a:r>
          </a:p>
        </p:txBody>
      </p:sp>
      <p:sp>
        <p:nvSpPr>
          <p:cNvPr id="39" name="TextBox 41">
            <a:extLst>
              <a:ext uri="{FF2B5EF4-FFF2-40B4-BE49-F238E27FC236}">
                <a16:creationId xmlns:a16="http://schemas.microsoft.com/office/drawing/2014/main" id="{C54A57E3-2E82-F480-9418-16E6BDEC26ED}"/>
              </a:ext>
            </a:extLst>
          </p:cNvPr>
          <p:cNvSpPr txBox="1"/>
          <p:nvPr/>
        </p:nvSpPr>
        <p:spPr>
          <a:xfrm>
            <a:off x="2429477" y="2303683"/>
            <a:ext cx="3406752" cy="33855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sz="1100" dirty="0"/>
              <a:t>The affected country requests assistance from the Mechanism through the Emergency Response Coordination Centre (ERCC)</a:t>
            </a:r>
          </a:p>
        </p:txBody>
      </p:sp>
      <p:sp>
        <p:nvSpPr>
          <p:cNvPr id="40" name="TextBox 56">
            <a:extLst>
              <a:ext uri="{FF2B5EF4-FFF2-40B4-BE49-F238E27FC236}">
                <a16:creationId xmlns:a16="http://schemas.microsoft.com/office/drawing/2014/main" id="{76A277C2-D4D6-5C60-5E2E-1B870A840E40}"/>
              </a:ext>
            </a:extLst>
          </p:cNvPr>
          <p:cNvSpPr txBox="1"/>
          <p:nvPr/>
        </p:nvSpPr>
        <p:spPr>
          <a:xfrm>
            <a:off x="2582026" y="3307596"/>
            <a:ext cx="2156379" cy="50783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en-gb" sz="1100"/>
              <a:t>Member States and participating countries offer assistance such as human resources and equipment</a:t>
            </a:r>
          </a:p>
        </p:txBody>
      </p:sp>
      <p:sp>
        <p:nvSpPr>
          <p:cNvPr id="41" name="TextBox 58">
            <a:extLst>
              <a:ext uri="{FF2B5EF4-FFF2-40B4-BE49-F238E27FC236}">
                <a16:creationId xmlns:a16="http://schemas.microsoft.com/office/drawing/2014/main" id="{5485855A-5F47-03C8-7893-420B87BE6458}"/>
              </a:ext>
            </a:extLst>
          </p:cNvPr>
          <p:cNvSpPr txBox="1"/>
          <p:nvPr/>
        </p:nvSpPr>
        <p:spPr>
          <a:xfrm>
            <a:off x="809549" y="3307596"/>
            <a:ext cx="1421481" cy="50783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en-gb" sz="1100"/>
              <a:t>ERCC coordinates the deployment and delivery of assistance</a:t>
            </a:r>
          </a:p>
        </p:txBody>
      </p:sp>
      <p:sp>
        <p:nvSpPr>
          <p:cNvPr id="46" name="TextBox 59">
            <a:extLst>
              <a:ext uri="{FF2B5EF4-FFF2-40B4-BE49-F238E27FC236}">
                <a16:creationId xmlns:a16="http://schemas.microsoft.com/office/drawing/2014/main" id="{C7C9B1B2-F091-929D-6C73-55E1935215C6}"/>
              </a:ext>
            </a:extLst>
          </p:cNvPr>
          <p:cNvSpPr txBox="1"/>
          <p:nvPr/>
        </p:nvSpPr>
        <p:spPr>
          <a:xfrm>
            <a:off x="2582026" y="5677325"/>
            <a:ext cx="1316593" cy="33855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sz="1100"/>
              <a:t>Assistance provided, experts return</a:t>
            </a:r>
          </a:p>
        </p:txBody>
      </p:sp>
      <p:sp>
        <p:nvSpPr>
          <p:cNvPr id="47" name="TextBox 60">
            <a:extLst>
              <a:ext uri="{FF2B5EF4-FFF2-40B4-BE49-F238E27FC236}">
                <a16:creationId xmlns:a16="http://schemas.microsoft.com/office/drawing/2014/main" id="{98646FAB-FC63-37FA-D056-DD81D68053F0}"/>
              </a:ext>
            </a:extLst>
          </p:cNvPr>
          <p:cNvSpPr txBox="1"/>
          <p:nvPr/>
        </p:nvSpPr>
        <p:spPr>
          <a:xfrm>
            <a:off x="4473677" y="5677325"/>
            <a:ext cx="1469336" cy="33855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sz="1100">
                <a:solidFill>
                  <a:schemeClr val="accent3"/>
                </a:solidFill>
              </a:rPr>
              <a:t>End of emergency response</a:t>
            </a:r>
          </a:p>
        </p:txBody>
      </p:sp>
      <p:sp>
        <p:nvSpPr>
          <p:cNvPr id="64" name="TextBox 59">
            <a:extLst>
              <a:ext uri="{FF2B5EF4-FFF2-40B4-BE49-F238E27FC236}">
                <a16:creationId xmlns:a16="http://schemas.microsoft.com/office/drawing/2014/main" id="{9D923F74-BFB8-DA39-A2AD-ACCE0F70822A}"/>
              </a:ext>
            </a:extLst>
          </p:cNvPr>
          <p:cNvSpPr txBox="1"/>
          <p:nvPr/>
        </p:nvSpPr>
        <p:spPr>
          <a:xfrm>
            <a:off x="1822457" y="4640061"/>
            <a:ext cx="1925548" cy="33855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sz="1100"/>
              <a:t>The ERCC may send an EU civil protection expert team</a:t>
            </a:r>
          </a:p>
        </p:txBody>
      </p:sp>
      <p:sp>
        <p:nvSpPr>
          <p:cNvPr id="17" name="TextBox 16">
            <a:extLst>
              <a:ext uri="{FF2B5EF4-FFF2-40B4-BE49-F238E27FC236}">
                <a16:creationId xmlns:a16="http://schemas.microsoft.com/office/drawing/2014/main" id="{1B67E828-1AFE-ADC3-06DE-11293B46C7EB}"/>
              </a:ext>
            </a:extLst>
          </p:cNvPr>
          <p:cNvSpPr txBox="1"/>
          <p:nvPr/>
        </p:nvSpPr>
        <p:spPr>
          <a:xfrm>
            <a:off x="3114160" y="2773434"/>
            <a:ext cx="1878608" cy="369332"/>
          </a:xfrm>
          <a:prstGeom prst="rect">
            <a:avLst/>
          </a:prstGeom>
          <a:noFill/>
        </p:spPr>
        <p:txBody>
          <a:bodyPr wrap="square" rtlCol="0">
            <a:spAutoFit/>
          </a:bodyPr>
          <a:lstStyle/>
          <a:p>
            <a:pPr algn="ctr" rtl="0"/>
            <a:r>
              <a:rPr lang="en-gb" sz="900" b="1">
                <a:solidFill>
                  <a:schemeClr val="accent2"/>
                </a:solidFill>
              </a:rPr>
              <a:t>EU Civil Protection Mechanism activated</a:t>
            </a:r>
          </a:p>
        </p:txBody>
      </p:sp>
      <p:cxnSp>
        <p:nvCxnSpPr>
          <p:cNvPr id="68" name="Straight Connector 67">
            <a:extLst>
              <a:ext uri="{FF2B5EF4-FFF2-40B4-BE49-F238E27FC236}">
                <a16:creationId xmlns:a16="http://schemas.microsoft.com/office/drawing/2014/main" id="{D8560EA5-557A-97C0-8E86-A019BD067178}"/>
              </a:ext>
            </a:extLst>
          </p:cNvPr>
          <p:cNvCxnSpPr>
            <a:cxnSpLocks/>
          </p:cNvCxnSpPr>
          <p:nvPr/>
        </p:nvCxnSpPr>
        <p:spPr>
          <a:xfrm>
            <a:off x="2388258" y="2398395"/>
            <a:ext cx="0" cy="572848"/>
          </a:xfrm>
          <a:prstGeom prst="line">
            <a:avLst/>
          </a:prstGeom>
          <a:ln w="12700" cap="sq">
            <a:solidFill>
              <a:schemeClr val="accent3"/>
            </a:solidFill>
          </a:ln>
        </p:spPr>
        <p:style>
          <a:lnRef idx="1">
            <a:schemeClr val="accent1"/>
          </a:lnRef>
          <a:fillRef idx="0">
            <a:schemeClr val="accent1"/>
          </a:fillRef>
          <a:effectRef idx="0">
            <a:schemeClr val="dk1"/>
          </a:effectRef>
          <a:fontRef idx="minor">
            <a:schemeClr val="lt1"/>
          </a:fontRef>
        </p:style>
      </p:cxnSp>
      <p:cxnSp>
        <p:nvCxnSpPr>
          <p:cNvPr id="70" name="Straight Connector 69">
            <a:extLst>
              <a:ext uri="{FF2B5EF4-FFF2-40B4-BE49-F238E27FC236}">
                <a16:creationId xmlns:a16="http://schemas.microsoft.com/office/drawing/2014/main" id="{F4B35BCB-70B0-D6B0-23F6-FF9448F5CA0F}"/>
              </a:ext>
            </a:extLst>
          </p:cNvPr>
          <p:cNvCxnSpPr>
            <a:stCxn id="33" idx="6"/>
            <a:endCxn id="40" idx="3"/>
          </p:cNvCxnSpPr>
          <p:nvPr/>
        </p:nvCxnSpPr>
        <p:spPr>
          <a:xfrm flipH="1">
            <a:off x="4738405" y="3561511"/>
            <a:ext cx="437507" cy="1"/>
          </a:xfrm>
          <a:prstGeom prst="line">
            <a:avLst/>
          </a:prstGeom>
          <a:ln w="12700" cap="sq">
            <a:solidFill>
              <a:schemeClr val="accent4"/>
            </a:solidFill>
          </a:ln>
        </p:spPr>
        <p:style>
          <a:lnRef idx="1">
            <a:schemeClr val="accent1"/>
          </a:lnRef>
          <a:fillRef idx="0">
            <a:schemeClr val="accent1"/>
          </a:fillRef>
          <a:effectRef idx="0">
            <a:schemeClr val="dk1"/>
          </a:effectRef>
          <a:fontRef idx="minor">
            <a:schemeClr val="lt1"/>
          </a:fontRef>
        </p:style>
      </p:cxnSp>
      <p:cxnSp>
        <p:nvCxnSpPr>
          <p:cNvPr id="71" name="Straight Connector 70">
            <a:extLst>
              <a:ext uri="{FF2B5EF4-FFF2-40B4-BE49-F238E27FC236}">
                <a16:creationId xmlns:a16="http://schemas.microsoft.com/office/drawing/2014/main" id="{3CDA8CB6-015B-CE4D-2965-5909AE32EB81}"/>
              </a:ext>
            </a:extLst>
          </p:cNvPr>
          <p:cNvCxnSpPr>
            <a:cxnSpLocks/>
          </p:cNvCxnSpPr>
          <p:nvPr/>
        </p:nvCxnSpPr>
        <p:spPr>
          <a:xfrm>
            <a:off x="2283994" y="3580023"/>
            <a:ext cx="0" cy="572848"/>
          </a:xfrm>
          <a:prstGeom prst="line">
            <a:avLst/>
          </a:prstGeom>
          <a:ln w="12700" cap="sq">
            <a:solidFill>
              <a:schemeClr val="accent2"/>
            </a:solidFill>
          </a:ln>
        </p:spPr>
        <p:style>
          <a:lnRef idx="1">
            <a:schemeClr val="accent1"/>
          </a:lnRef>
          <a:fillRef idx="0">
            <a:schemeClr val="accent1"/>
          </a:fillRef>
          <a:effectRef idx="0">
            <a:schemeClr val="dk1"/>
          </a:effectRef>
          <a:fontRef idx="minor">
            <a:schemeClr val="lt1"/>
          </a:fontRef>
        </p:style>
      </p:cxnSp>
      <p:cxnSp>
        <p:nvCxnSpPr>
          <p:cNvPr id="73" name="Straight Connector 72">
            <a:extLst>
              <a:ext uri="{FF2B5EF4-FFF2-40B4-BE49-F238E27FC236}">
                <a16:creationId xmlns:a16="http://schemas.microsoft.com/office/drawing/2014/main" id="{BF24235B-706F-EC03-C5C3-93F7FB82EA5E}"/>
              </a:ext>
            </a:extLst>
          </p:cNvPr>
          <p:cNvCxnSpPr>
            <a:stCxn id="36" idx="2"/>
            <a:endCxn id="64" idx="1"/>
          </p:cNvCxnSpPr>
          <p:nvPr/>
        </p:nvCxnSpPr>
        <p:spPr>
          <a:xfrm flipV="1">
            <a:off x="1520289" y="4809338"/>
            <a:ext cx="302168" cy="1"/>
          </a:xfrm>
          <a:prstGeom prst="line">
            <a:avLst/>
          </a:prstGeom>
          <a:ln w="12700" cap="sq">
            <a:solidFill>
              <a:schemeClr val="accent3"/>
            </a:solidFill>
          </a:ln>
        </p:spPr>
        <p:style>
          <a:lnRef idx="1">
            <a:schemeClr val="accent1"/>
          </a:lnRef>
          <a:fillRef idx="0">
            <a:schemeClr val="accent1"/>
          </a:fillRef>
          <a:effectRef idx="0">
            <a:schemeClr val="dk1"/>
          </a:effectRef>
          <a:fontRef idx="minor">
            <a:schemeClr val="lt1"/>
          </a:fontRef>
        </p:style>
      </p:cxnSp>
      <p:cxnSp>
        <p:nvCxnSpPr>
          <p:cNvPr id="75" name="Straight Connector 74">
            <a:extLst>
              <a:ext uri="{FF2B5EF4-FFF2-40B4-BE49-F238E27FC236}">
                <a16:creationId xmlns:a16="http://schemas.microsoft.com/office/drawing/2014/main" id="{E866DDF4-C2B6-0B37-0A31-2301E84BD944}"/>
              </a:ext>
            </a:extLst>
          </p:cNvPr>
          <p:cNvCxnSpPr>
            <a:cxnSpLocks/>
          </p:cNvCxnSpPr>
          <p:nvPr/>
        </p:nvCxnSpPr>
        <p:spPr>
          <a:xfrm>
            <a:off x="2502648" y="5443031"/>
            <a:ext cx="0" cy="572848"/>
          </a:xfrm>
          <a:prstGeom prst="line">
            <a:avLst/>
          </a:prstGeom>
          <a:ln w="12700" cap="sq">
            <a:solidFill>
              <a:schemeClr val="accent4"/>
            </a:solidFill>
          </a:ln>
        </p:spPr>
        <p:style>
          <a:lnRef idx="1">
            <a:schemeClr val="accent1"/>
          </a:lnRef>
          <a:fillRef idx="0">
            <a:schemeClr val="accent1"/>
          </a:fillRef>
          <a:effectRef idx="0">
            <a:schemeClr val="dk1"/>
          </a:effectRef>
          <a:fontRef idx="minor">
            <a:schemeClr val="lt1"/>
          </a:fontRef>
        </p:style>
      </p:cxnSp>
      <p:sp>
        <p:nvSpPr>
          <p:cNvPr id="14" name="Google Shape;695;p78">
            <a:extLst>
              <a:ext uri="{FF2B5EF4-FFF2-40B4-BE49-F238E27FC236}">
                <a16:creationId xmlns:a16="http://schemas.microsoft.com/office/drawing/2014/main" id="{9B12AA99-ECFE-372A-AAD6-C80EC8BA14A9}"/>
              </a:ext>
            </a:extLst>
          </p:cNvPr>
          <p:cNvSpPr/>
          <p:nvPr/>
        </p:nvSpPr>
        <p:spPr>
          <a:xfrm>
            <a:off x="5556613"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220" y="23"/>
                </a:moveTo>
                <a:cubicBezTo>
                  <a:pt x="441" y="23"/>
                  <a:pt x="441" y="23"/>
                  <a:pt x="441" y="23"/>
                </a:cubicBezTo>
                <a:cubicBezTo>
                  <a:pt x="441" y="67"/>
                  <a:pt x="441" y="67"/>
                  <a:pt x="441" y="67"/>
                </a:cubicBezTo>
                <a:cubicBezTo>
                  <a:pt x="220" y="67"/>
                  <a:pt x="220" y="67"/>
                  <a:pt x="220" y="67"/>
                </a:cubicBezTo>
                <a:lnTo>
                  <a:pt x="220" y="23"/>
                </a:lnTo>
                <a:close/>
                <a:moveTo>
                  <a:pt x="196" y="67"/>
                </a:moveTo>
                <a:cubicBezTo>
                  <a:pt x="134" y="67"/>
                  <a:pt x="134" y="67"/>
                  <a:pt x="134" y="67"/>
                </a:cubicBezTo>
                <a:cubicBezTo>
                  <a:pt x="134" y="23"/>
                  <a:pt x="134" y="23"/>
                  <a:pt x="134" y="23"/>
                </a:cubicBezTo>
                <a:cubicBezTo>
                  <a:pt x="196" y="23"/>
                  <a:pt x="196" y="23"/>
                  <a:pt x="196" y="23"/>
                </a:cubicBezTo>
                <a:lnTo>
                  <a:pt x="196" y="67"/>
                </a:lnTo>
                <a:close/>
                <a:moveTo>
                  <a:pt x="553" y="552"/>
                </a:moveTo>
                <a:cubicBezTo>
                  <a:pt x="23" y="552"/>
                  <a:pt x="23" y="552"/>
                  <a:pt x="23" y="552"/>
                </a:cubicBezTo>
                <a:cubicBezTo>
                  <a:pt x="23" y="23"/>
                  <a:pt x="23" y="23"/>
                  <a:pt x="23" y="23"/>
                </a:cubicBezTo>
                <a:cubicBezTo>
                  <a:pt x="110" y="23"/>
                  <a:pt x="110" y="23"/>
                  <a:pt x="110" y="23"/>
                </a:cubicBezTo>
                <a:cubicBezTo>
                  <a:pt x="110" y="67"/>
                  <a:pt x="110" y="67"/>
                  <a:pt x="110" y="67"/>
                </a:cubicBezTo>
                <a:cubicBezTo>
                  <a:pt x="70" y="67"/>
                  <a:pt x="70" y="67"/>
                  <a:pt x="70" y="67"/>
                </a:cubicBezTo>
                <a:cubicBezTo>
                  <a:pt x="70" y="250"/>
                  <a:pt x="70" y="250"/>
                  <a:pt x="70" y="250"/>
                </a:cubicBezTo>
                <a:cubicBezTo>
                  <a:pt x="110" y="250"/>
                  <a:pt x="110" y="250"/>
                  <a:pt x="110" y="250"/>
                </a:cubicBezTo>
                <a:cubicBezTo>
                  <a:pt x="110" y="297"/>
                  <a:pt x="110" y="297"/>
                  <a:pt x="110" y="297"/>
                </a:cubicBezTo>
                <a:cubicBezTo>
                  <a:pt x="78" y="303"/>
                  <a:pt x="54" y="330"/>
                  <a:pt x="54" y="362"/>
                </a:cubicBezTo>
                <a:cubicBezTo>
                  <a:pt x="54" y="441"/>
                  <a:pt x="122" y="519"/>
                  <a:pt x="122" y="519"/>
                </a:cubicBezTo>
                <a:cubicBezTo>
                  <a:pt x="122" y="519"/>
                  <a:pt x="189" y="441"/>
                  <a:pt x="189" y="362"/>
                </a:cubicBezTo>
                <a:cubicBezTo>
                  <a:pt x="189" y="330"/>
                  <a:pt x="165" y="303"/>
                  <a:pt x="134" y="297"/>
                </a:cubicBezTo>
                <a:cubicBezTo>
                  <a:pt x="134" y="250"/>
                  <a:pt x="134" y="250"/>
                  <a:pt x="134" y="250"/>
                </a:cubicBezTo>
                <a:cubicBezTo>
                  <a:pt x="275" y="250"/>
                  <a:pt x="275" y="250"/>
                  <a:pt x="275" y="250"/>
                </a:cubicBezTo>
                <a:cubicBezTo>
                  <a:pt x="275" y="296"/>
                  <a:pt x="275" y="296"/>
                  <a:pt x="275" y="296"/>
                </a:cubicBezTo>
                <a:cubicBezTo>
                  <a:pt x="243" y="302"/>
                  <a:pt x="218" y="330"/>
                  <a:pt x="218" y="364"/>
                </a:cubicBezTo>
                <a:cubicBezTo>
                  <a:pt x="218" y="433"/>
                  <a:pt x="276" y="507"/>
                  <a:pt x="279" y="510"/>
                </a:cubicBezTo>
                <a:cubicBezTo>
                  <a:pt x="288" y="522"/>
                  <a:pt x="288" y="522"/>
                  <a:pt x="288" y="522"/>
                </a:cubicBezTo>
                <a:cubicBezTo>
                  <a:pt x="297" y="510"/>
                  <a:pt x="297" y="510"/>
                  <a:pt x="297" y="510"/>
                </a:cubicBezTo>
                <a:cubicBezTo>
                  <a:pt x="300" y="507"/>
                  <a:pt x="358" y="433"/>
                  <a:pt x="358" y="364"/>
                </a:cubicBezTo>
                <a:cubicBezTo>
                  <a:pt x="358" y="330"/>
                  <a:pt x="332" y="301"/>
                  <a:pt x="299" y="295"/>
                </a:cubicBezTo>
                <a:cubicBezTo>
                  <a:pt x="299" y="226"/>
                  <a:pt x="299" y="226"/>
                  <a:pt x="299" y="226"/>
                </a:cubicBezTo>
                <a:cubicBezTo>
                  <a:pt x="134" y="226"/>
                  <a:pt x="134" y="226"/>
                  <a:pt x="134" y="226"/>
                </a:cubicBezTo>
                <a:cubicBezTo>
                  <a:pt x="134" y="91"/>
                  <a:pt x="134" y="91"/>
                  <a:pt x="134" y="91"/>
                </a:cubicBezTo>
                <a:cubicBezTo>
                  <a:pt x="196" y="91"/>
                  <a:pt x="196" y="91"/>
                  <a:pt x="196" y="91"/>
                </a:cubicBezTo>
                <a:cubicBezTo>
                  <a:pt x="196" y="151"/>
                  <a:pt x="196" y="151"/>
                  <a:pt x="196" y="151"/>
                </a:cubicBezTo>
                <a:cubicBezTo>
                  <a:pt x="490" y="151"/>
                  <a:pt x="490" y="151"/>
                  <a:pt x="490" y="151"/>
                </a:cubicBezTo>
                <a:cubicBezTo>
                  <a:pt x="490" y="196"/>
                  <a:pt x="490" y="196"/>
                  <a:pt x="490" y="196"/>
                </a:cubicBezTo>
                <a:cubicBezTo>
                  <a:pt x="442" y="196"/>
                  <a:pt x="442" y="196"/>
                  <a:pt x="442" y="196"/>
                </a:cubicBezTo>
                <a:cubicBezTo>
                  <a:pt x="442" y="295"/>
                  <a:pt x="442" y="295"/>
                  <a:pt x="442" y="295"/>
                </a:cubicBezTo>
                <a:cubicBezTo>
                  <a:pt x="409" y="301"/>
                  <a:pt x="384" y="330"/>
                  <a:pt x="384" y="364"/>
                </a:cubicBezTo>
                <a:cubicBezTo>
                  <a:pt x="384" y="433"/>
                  <a:pt x="442" y="507"/>
                  <a:pt x="444" y="510"/>
                </a:cubicBezTo>
                <a:cubicBezTo>
                  <a:pt x="454" y="522"/>
                  <a:pt x="454" y="522"/>
                  <a:pt x="454" y="522"/>
                </a:cubicBezTo>
                <a:cubicBezTo>
                  <a:pt x="463" y="510"/>
                  <a:pt x="463" y="510"/>
                  <a:pt x="463" y="510"/>
                </a:cubicBezTo>
                <a:cubicBezTo>
                  <a:pt x="465" y="507"/>
                  <a:pt x="523" y="433"/>
                  <a:pt x="523" y="364"/>
                </a:cubicBezTo>
                <a:cubicBezTo>
                  <a:pt x="523" y="330"/>
                  <a:pt x="498" y="301"/>
                  <a:pt x="466" y="295"/>
                </a:cubicBezTo>
                <a:cubicBezTo>
                  <a:pt x="466" y="220"/>
                  <a:pt x="466" y="220"/>
                  <a:pt x="466" y="220"/>
                </a:cubicBezTo>
                <a:cubicBezTo>
                  <a:pt x="514" y="220"/>
                  <a:pt x="514" y="220"/>
                  <a:pt x="514" y="220"/>
                </a:cubicBezTo>
                <a:cubicBezTo>
                  <a:pt x="514" y="127"/>
                  <a:pt x="514" y="127"/>
                  <a:pt x="514" y="127"/>
                </a:cubicBezTo>
                <a:cubicBezTo>
                  <a:pt x="220" y="127"/>
                  <a:pt x="220" y="127"/>
                  <a:pt x="220" y="127"/>
                </a:cubicBezTo>
                <a:cubicBezTo>
                  <a:pt x="220" y="91"/>
                  <a:pt x="220" y="91"/>
                  <a:pt x="220" y="91"/>
                </a:cubicBezTo>
                <a:cubicBezTo>
                  <a:pt x="465" y="91"/>
                  <a:pt x="465" y="91"/>
                  <a:pt x="465" y="91"/>
                </a:cubicBezTo>
                <a:cubicBezTo>
                  <a:pt x="465" y="23"/>
                  <a:pt x="465" y="23"/>
                  <a:pt x="465" y="23"/>
                </a:cubicBezTo>
                <a:cubicBezTo>
                  <a:pt x="553" y="23"/>
                  <a:pt x="553" y="23"/>
                  <a:pt x="553" y="23"/>
                </a:cubicBezTo>
                <a:lnTo>
                  <a:pt x="553" y="552"/>
                </a:lnTo>
                <a:close/>
                <a:moveTo>
                  <a:pt x="110" y="91"/>
                </a:moveTo>
                <a:cubicBezTo>
                  <a:pt x="110" y="226"/>
                  <a:pt x="110" y="226"/>
                  <a:pt x="110" y="226"/>
                </a:cubicBezTo>
                <a:cubicBezTo>
                  <a:pt x="94" y="226"/>
                  <a:pt x="94" y="226"/>
                  <a:pt x="94" y="226"/>
                </a:cubicBezTo>
                <a:cubicBezTo>
                  <a:pt x="94" y="91"/>
                  <a:pt x="94" y="91"/>
                  <a:pt x="94" y="91"/>
                </a:cubicBezTo>
                <a:lnTo>
                  <a:pt x="110" y="91"/>
                </a:lnTo>
                <a:close/>
                <a:moveTo>
                  <a:pt x="122" y="330"/>
                </a:moveTo>
                <a:cubicBezTo>
                  <a:pt x="141" y="330"/>
                  <a:pt x="156" y="345"/>
                  <a:pt x="156" y="364"/>
                </a:cubicBezTo>
                <a:cubicBezTo>
                  <a:pt x="156" y="384"/>
                  <a:pt x="141" y="399"/>
                  <a:pt x="122" y="399"/>
                </a:cubicBezTo>
                <a:cubicBezTo>
                  <a:pt x="102" y="399"/>
                  <a:pt x="87" y="384"/>
                  <a:pt x="87" y="364"/>
                </a:cubicBezTo>
                <a:cubicBezTo>
                  <a:pt x="87" y="345"/>
                  <a:pt x="102" y="330"/>
                  <a:pt x="122" y="330"/>
                </a:cubicBezTo>
                <a:close/>
                <a:moveTo>
                  <a:pt x="288" y="318"/>
                </a:moveTo>
                <a:cubicBezTo>
                  <a:pt x="313" y="318"/>
                  <a:pt x="334" y="339"/>
                  <a:pt x="334" y="364"/>
                </a:cubicBezTo>
                <a:cubicBezTo>
                  <a:pt x="334" y="409"/>
                  <a:pt x="304" y="459"/>
                  <a:pt x="288" y="482"/>
                </a:cubicBezTo>
                <a:cubicBezTo>
                  <a:pt x="272" y="459"/>
                  <a:pt x="242" y="409"/>
                  <a:pt x="242" y="364"/>
                </a:cubicBezTo>
                <a:cubicBezTo>
                  <a:pt x="242" y="339"/>
                  <a:pt x="263" y="318"/>
                  <a:pt x="288" y="318"/>
                </a:cubicBezTo>
                <a:close/>
                <a:moveTo>
                  <a:pt x="454" y="318"/>
                </a:moveTo>
                <a:cubicBezTo>
                  <a:pt x="479" y="318"/>
                  <a:pt x="499" y="339"/>
                  <a:pt x="499" y="364"/>
                </a:cubicBezTo>
                <a:cubicBezTo>
                  <a:pt x="499" y="409"/>
                  <a:pt x="469" y="459"/>
                  <a:pt x="454" y="482"/>
                </a:cubicBezTo>
                <a:cubicBezTo>
                  <a:pt x="438" y="459"/>
                  <a:pt x="408" y="409"/>
                  <a:pt x="408" y="364"/>
                </a:cubicBezTo>
                <a:cubicBezTo>
                  <a:pt x="408" y="339"/>
                  <a:pt x="428" y="318"/>
                  <a:pt x="454" y="318"/>
                </a:cubicBezTo>
                <a:close/>
                <a:moveTo>
                  <a:pt x="288" y="401"/>
                </a:moveTo>
                <a:cubicBezTo>
                  <a:pt x="308" y="401"/>
                  <a:pt x="325" y="385"/>
                  <a:pt x="325" y="364"/>
                </a:cubicBezTo>
                <a:cubicBezTo>
                  <a:pt x="325" y="344"/>
                  <a:pt x="308" y="327"/>
                  <a:pt x="288" y="327"/>
                </a:cubicBezTo>
                <a:cubicBezTo>
                  <a:pt x="268" y="327"/>
                  <a:pt x="251" y="344"/>
                  <a:pt x="251" y="364"/>
                </a:cubicBezTo>
                <a:cubicBezTo>
                  <a:pt x="251" y="385"/>
                  <a:pt x="268" y="401"/>
                  <a:pt x="288" y="401"/>
                </a:cubicBezTo>
                <a:close/>
                <a:moveTo>
                  <a:pt x="288" y="351"/>
                </a:moveTo>
                <a:cubicBezTo>
                  <a:pt x="295" y="351"/>
                  <a:pt x="301" y="357"/>
                  <a:pt x="301" y="364"/>
                </a:cubicBezTo>
                <a:cubicBezTo>
                  <a:pt x="301" y="371"/>
                  <a:pt x="295" y="377"/>
                  <a:pt x="288" y="377"/>
                </a:cubicBezTo>
                <a:cubicBezTo>
                  <a:pt x="281" y="377"/>
                  <a:pt x="275" y="371"/>
                  <a:pt x="275" y="364"/>
                </a:cubicBezTo>
                <a:cubicBezTo>
                  <a:pt x="275" y="357"/>
                  <a:pt x="281" y="351"/>
                  <a:pt x="288" y="351"/>
                </a:cubicBezTo>
                <a:close/>
                <a:moveTo>
                  <a:pt x="454" y="401"/>
                </a:moveTo>
                <a:cubicBezTo>
                  <a:pt x="474" y="401"/>
                  <a:pt x="490" y="385"/>
                  <a:pt x="490" y="364"/>
                </a:cubicBezTo>
                <a:cubicBezTo>
                  <a:pt x="490" y="344"/>
                  <a:pt x="474" y="327"/>
                  <a:pt x="454" y="327"/>
                </a:cubicBezTo>
                <a:cubicBezTo>
                  <a:pt x="433" y="327"/>
                  <a:pt x="417" y="344"/>
                  <a:pt x="417" y="364"/>
                </a:cubicBezTo>
                <a:cubicBezTo>
                  <a:pt x="417" y="385"/>
                  <a:pt x="433" y="401"/>
                  <a:pt x="454" y="401"/>
                </a:cubicBezTo>
                <a:close/>
                <a:moveTo>
                  <a:pt x="454" y="351"/>
                </a:moveTo>
                <a:cubicBezTo>
                  <a:pt x="461" y="351"/>
                  <a:pt x="466" y="357"/>
                  <a:pt x="466" y="364"/>
                </a:cubicBezTo>
                <a:cubicBezTo>
                  <a:pt x="466" y="371"/>
                  <a:pt x="461" y="377"/>
                  <a:pt x="454" y="377"/>
                </a:cubicBezTo>
                <a:cubicBezTo>
                  <a:pt x="446" y="377"/>
                  <a:pt x="441" y="371"/>
                  <a:pt x="441" y="364"/>
                </a:cubicBezTo>
                <a:cubicBezTo>
                  <a:pt x="441" y="357"/>
                  <a:pt x="446" y="351"/>
                  <a:pt x="454" y="351"/>
                </a:cubicBezTo>
                <a:close/>
                <a:moveTo>
                  <a:pt x="107" y="364"/>
                </a:moveTo>
                <a:cubicBezTo>
                  <a:pt x="107" y="356"/>
                  <a:pt x="113" y="349"/>
                  <a:pt x="122" y="349"/>
                </a:cubicBezTo>
                <a:cubicBezTo>
                  <a:pt x="130" y="349"/>
                  <a:pt x="137" y="356"/>
                  <a:pt x="137" y="364"/>
                </a:cubicBezTo>
                <a:cubicBezTo>
                  <a:pt x="137" y="373"/>
                  <a:pt x="130" y="379"/>
                  <a:pt x="122" y="379"/>
                </a:cubicBezTo>
                <a:cubicBezTo>
                  <a:pt x="113" y="379"/>
                  <a:pt x="107" y="373"/>
                  <a:pt x="107" y="364"/>
                </a:cubicBez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1800" b="1">
              <a:solidFill>
                <a:schemeClr val="accent1"/>
              </a:solidFill>
              <a:latin typeface="Arial"/>
              <a:ea typeface="Arial"/>
              <a:cs typeface="Arial"/>
              <a:sym typeface="Arial"/>
            </a:endParaRPr>
          </a:p>
        </p:txBody>
      </p:sp>
      <p:grpSp>
        <p:nvGrpSpPr>
          <p:cNvPr id="15" name="Google Shape;738;p79">
            <a:extLst>
              <a:ext uri="{FF2B5EF4-FFF2-40B4-BE49-F238E27FC236}">
                <a16:creationId xmlns:a16="http://schemas.microsoft.com/office/drawing/2014/main" id="{34E2BD1D-9946-00C8-A07E-2FD2643BAA9A}"/>
              </a:ext>
            </a:extLst>
          </p:cNvPr>
          <p:cNvGrpSpPr/>
          <p:nvPr/>
        </p:nvGrpSpPr>
        <p:grpSpPr>
          <a:xfrm>
            <a:off x="11397918" y="1891275"/>
            <a:ext cx="288000" cy="288000"/>
            <a:chOff x="2538910" y="4634724"/>
            <a:chExt cx="457200" cy="457200"/>
          </a:xfrm>
          <a:solidFill>
            <a:schemeClr val="bg1"/>
          </a:solidFill>
        </p:grpSpPr>
        <p:sp>
          <p:nvSpPr>
            <p:cNvPr id="16" name="Google Shape;739;p79">
              <a:extLst>
                <a:ext uri="{FF2B5EF4-FFF2-40B4-BE49-F238E27FC236}">
                  <a16:creationId xmlns:a16="http://schemas.microsoft.com/office/drawing/2014/main" id="{DBC1AA36-23D4-52D2-6BB7-9CBEE91E9A97}"/>
                </a:ext>
              </a:extLst>
            </p:cNvPr>
            <p:cNvSpPr/>
            <p:nvPr/>
          </p:nvSpPr>
          <p:spPr>
            <a:xfrm>
              <a:off x="2538910" y="4634724"/>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a:solidFill>
                  <a:schemeClr val="accent1"/>
                </a:solidFill>
                <a:latin typeface="Arial"/>
                <a:ea typeface="Arial"/>
                <a:cs typeface="Arial"/>
                <a:sym typeface="Arial"/>
              </a:endParaRPr>
            </a:p>
          </p:txBody>
        </p:sp>
        <p:sp>
          <p:nvSpPr>
            <p:cNvPr id="18" name="Google Shape;740;p79">
              <a:extLst>
                <a:ext uri="{FF2B5EF4-FFF2-40B4-BE49-F238E27FC236}">
                  <a16:creationId xmlns:a16="http://schemas.microsoft.com/office/drawing/2014/main" id="{23425E12-6113-28DB-B835-B2723E922754}"/>
                </a:ext>
              </a:extLst>
            </p:cNvPr>
            <p:cNvSpPr/>
            <p:nvPr/>
          </p:nvSpPr>
          <p:spPr>
            <a:xfrm>
              <a:off x="2712709" y="4812904"/>
              <a:ext cx="110204" cy="116520"/>
            </a:xfrm>
            <a:custGeom>
              <a:avLst/>
              <a:gdLst/>
              <a:ahLst/>
              <a:cxnLst/>
              <a:rect l="l" t="t" r="r" b="b"/>
              <a:pathLst>
                <a:path w="110204" h="116520" extrusionOk="0">
                  <a:moveTo>
                    <a:pt x="7175" y="86392"/>
                  </a:moveTo>
                  <a:cubicBezTo>
                    <a:pt x="19809" y="112791"/>
                    <a:pt x="51450" y="123950"/>
                    <a:pt x="77849" y="111317"/>
                  </a:cubicBezTo>
                  <a:cubicBezTo>
                    <a:pt x="88759" y="106097"/>
                    <a:pt x="97554" y="97301"/>
                    <a:pt x="102775" y="86392"/>
                  </a:cubicBezTo>
                  <a:lnTo>
                    <a:pt x="102775" y="86392"/>
                  </a:lnTo>
                  <a:lnTo>
                    <a:pt x="83503" y="77153"/>
                  </a:lnTo>
                  <a:cubicBezTo>
                    <a:pt x="75859" y="92934"/>
                    <a:pt x="56870" y="99531"/>
                    <a:pt x="41088" y="91888"/>
                  </a:cubicBezTo>
                  <a:cubicBezTo>
                    <a:pt x="34658" y="88774"/>
                    <a:pt x="29467" y="83582"/>
                    <a:pt x="26352" y="77153"/>
                  </a:cubicBezTo>
                  <a:close/>
                  <a:moveTo>
                    <a:pt x="94329" y="0"/>
                  </a:moveTo>
                  <a:cubicBezTo>
                    <a:pt x="85562" y="0"/>
                    <a:pt x="78454" y="7108"/>
                    <a:pt x="78454" y="15875"/>
                  </a:cubicBezTo>
                  <a:cubicBezTo>
                    <a:pt x="78454" y="24642"/>
                    <a:pt x="85562" y="31750"/>
                    <a:pt x="94329" y="31750"/>
                  </a:cubicBezTo>
                  <a:cubicBezTo>
                    <a:pt x="103097" y="31750"/>
                    <a:pt x="110204" y="24642"/>
                    <a:pt x="110204" y="15875"/>
                  </a:cubicBezTo>
                  <a:cubicBezTo>
                    <a:pt x="110204" y="7108"/>
                    <a:pt x="103097" y="0"/>
                    <a:pt x="94329" y="0"/>
                  </a:cubicBezTo>
                  <a:close/>
                  <a:moveTo>
                    <a:pt x="15875" y="0"/>
                  </a:moveTo>
                  <a:cubicBezTo>
                    <a:pt x="7108" y="0"/>
                    <a:pt x="0" y="7108"/>
                    <a:pt x="0" y="15875"/>
                  </a:cubicBezTo>
                  <a:cubicBezTo>
                    <a:pt x="0" y="24642"/>
                    <a:pt x="7108" y="31750"/>
                    <a:pt x="15875" y="31750"/>
                  </a:cubicBezTo>
                  <a:cubicBezTo>
                    <a:pt x="24642" y="31750"/>
                    <a:pt x="31750" y="24642"/>
                    <a:pt x="31750" y="15875"/>
                  </a:cubicBezTo>
                  <a:cubicBezTo>
                    <a:pt x="31750" y="7108"/>
                    <a:pt x="24642" y="0"/>
                    <a:pt x="15875" y="0"/>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a:solidFill>
                  <a:schemeClr val="accent1"/>
                </a:solidFill>
                <a:latin typeface="Arial"/>
                <a:ea typeface="Arial"/>
                <a:cs typeface="Arial"/>
                <a:sym typeface="Arial"/>
              </a:endParaRPr>
            </a:p>
          </p:txBody>
        </p:sp>
        <p:sp>
          <p:nvSpPr>
            <p:cNvPr id="19" name="Google Shape;741;p79">
              <a:extLst>
                <a:ext uri="{FF2B5EF4-FFF2-40B4-BE49-F238E27FC236}">
                  <a16:creationId xmlns:a16="http://schemas.microsoft.com/office/drawing/2014/main" id="{94BA2F2E-1AEF-F539-EF46-15D334F74B10}"/>
                </a:ext>
              </a:extLst>
            </p:cNvPr>
            <p:cNvSpPr/>
            <p:nvPr/>
          </p:nvSpPr>
          <p:spPr>
            <a:xfrm>
              <a:off x="2619237" y="4691874"/>
              <a:ext cx="298291" cy="337375"/>
            </a:xfrm>
            <a:custGeom>
              <a:avLst/>
              <a:gdLst/>
              <a:ahLst/>
              <a:cxnLst/>
              <a:rect l="l" t="t" r="r" b="b"/>
              <a:pathLst>
                <a:path w="298291" h="337375" extrusionOk="0">
                  <a:moveTo>
                    <a:pt x="284353" y="122746"/>
                  </a:moveTo>
                  <a:lnTo>
                    <a:pt x="271431" y="122746"/>
                  </a:lnTo>
                  <a:lnTo>
                    <a:pt x="271431" y="116396"/>
                  </a:lnTo>
                  <a:cubicBezTo>
                    <a:pt x="271240" y="52192"/>
                    <a:pt x="219239" y="192"/>
                    <a:pt x="155035" y="0"/>
                  </a:cubicBezTo>
                  <a:lnTo>
                    <a:pt x="142113" y="0"/>
                  </a:lnTo>
                  <a:cubicBezTo>
                    <a:pt x="77946" y="191"/>
                    <a:pt x="25962" y="52133"/>
                    <a:pt x="25718" y="116300"/>
                  </a:cubicBezTo>
                  <a:lnTo>
                    <a:pt x="25718" y="122650"/>
                  </a:lnTo>
                  <a:lnTo>
                    <a:pt x="0" y="122650"/>
                  </a:lnTo>
                  <a:lnTo>
                    <a:pt x="0" y="215678"/>
                  </a:lnTo>
                  <a:lnTo>
                    <a:pt x="47181" y="215678"/>
                  </a:lnTo>
                  <a:lnTo>
                    <a:pt x="47181" y="116300"/>
                  </a:lnTo>
                  <a:cubicBezTo>
                    <a:pt x="47337" y="63931"/>
                    <a:pt x="89743" y="21510"/>
                    <a:pt x="142113" y="21336"/>
                  </a:cubicBezTo>
                  <a:lnTo>
                    <a:pt x="155035" y="21336"/>
                  </a:lnTo>
                  <a:cubicBezTo>
                    <a:pt x="207368" y="21563"/>
                    <a:pt x="249717" y="63967"/>
                    <a:pt x="249873" y="116300"/>
                  </a:cubicBezTo>
                  <a:lnTo>
                    <a:pt x="249873" y="204343"/>
                  </a:lnTo>
                  <a:cubicBezTo>
                    <a:pt x="249901" y="229526"/>
                    <a:pt x="239849" y="253672"/>
                    <a:pt x="221964" y="271399"/>
                  </a:cubicBezTo>
                  <a:cubicBezTo>
                    <a:pt x="208197" y="285115"/>
                    <a:pt x="190576" y="294307"/>
                    <a:pt x="171450" y="297752"/>
                  </a:cubicBezTo>
                  <a:lnTo>
                    <a:pt x="171450" y="289243"/>
                  </a:lnTo>
                  <a:lnTo>
                    <a:pt x="123381" y="289243"/>
                  </a:lnTo>
                  <a:lnTo>
                    <a:pt x="123381" y="337376"/>
                  </a:lnTo>
                  <a:lnTo>
                    <a:pt x="171545" y="337376"/>
                  </a:lnTo>
                  <a:lnTo>
                    <a:pt x="171545" y="320040"/>
                  </a:lnTo>
                  <a:lnTo>
                    <a:pt x="171545" y="320040"/>
                  </a:lnTo>
                  <a:lnTo>
                    <a:pt x="171545" y="319532"/>
                  </a:lnTo>
                  <a:lnTo>
                    <a:pt x="172053" y="319532"/>
                  </a:lnTo>
                  <a:cubicBezTo>
                    <a:pt x="224508" y="311525"/>
                    <a:pt x="264995" y="269199"/>
                    <a:pt x="270669" y="216440"/>
                  </a:cubicBezTo>
                  <a:lnTo>
                    <a:pt x="270669" y="215741"/>
                  </a:lnTo>
                  <a:lnTo>
                    <a:pt x="298291" y="215741"/>
                  </a:lnTo>
                  <a:lnTo>
                    <a:pt x="298291" y="122746"/>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a:solidFill>
                  <a:schemeClr val="accent1"/>
                </a:solidFill>
                <a:latin typeface="Arial"/>
                <a:ea typeface="Arial"/>
                <a:cs typeface="Arial"/>
                <a:sym typeface="Arial"/>
              </a:endParaRPr>
            </a:p>
          </p:txBody>
        </p:sp>
      </p:grpSp>
      <p:grpSp>
        <p:nvGrpSpPr>
          <p:cNvPr id="5" name="Group 4">
            <a:extLst>
              <a:ext uri="{FF2B5EF4-FFF2-40B4-BE49-F238E27FC236}">
                <a16:creationId xmlns:a16="http://schemas.microsoft.com/office/drawing/2014/main" id="{76151DF8-48B9-7143-1249-7B678977455B}"/>
              </a:ext>
            </a:extLst>
          </p:cNvPr>
          <p:cNvGrpSpPr/>
          <p:nvPr/>
        </p:nvGrpSpPr>
        <p:grpSpPr>
          <a:xfrm>
            <a:off x="8787448" y="126781"/>
            <a:ext cx="2961640" cy="217488"/>
            <a:chOff x="8787448" y="126781"/>
            <a:chExt cx="2961640" cy="217488"/>
          </a:xfrm>
        </p:grpSpPr>
        <p:sp>
          <p:nvSpPr>
            <p:cNvPr id="13" name="Rectangle 12">
              <a:extLst>
                <a:ext uri="{FF2B5EF4-FFF2-40B4-BE49-F238E27FC236}">
                  <a16:creationId xmlns:a16="http://schemas.microsoft.com/office/drawing/2014/main" id="{1CDA1BDA-141A-00DB-5CF2-A05060F51DE2}"/>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20" name="Rectangle 19">
              <a:extLst>
                <a:ext uri="{FF2B5EF4-FFF2-40B4-BE49-F238E27FC236}">
                  <a16:creationId xmlns:a16="http://schemas.microsoft.com/office/drawing/2014/main" id="{42C29700-601B-2650-A827-B31A0E8107D2}"/>
                </a:ext>
              </a:extLst>
            </p:cNvPr>
            <p:cNvSpPr/>
            <p:nvPr/>
          </p:nvSpPr>
          <p:spPr>
            <a:xfrm>
              <a:off x="9029275"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4.2</a:t>
              </a:r>
            </a:p>
          </p:txBody>
        </p:sp>
        <p:sp>
          <p:nvSpPr>
            <p:cNvPr id="21" name="Rectangle 20">
              <a:extLst>
                <a:ext uri="{FF2B5EF4-FFF2-40B4-BE49-F238E27FC236}">
                  <a16:creationId xmlns:a16="http://schemas.microsoft.com/office/drawing/2014/main" id="{8B13C77F-F88F-75F8-ECB4-AEFF60C08558}"/>
                </a:ext>
              </a:extLst>
            </p:cNvPr>
            <p:cNvSpPr/>
            <p:nvPr/>
          </p:nvSpPr>
          <p:spPr>
            <a:xfrm>
              <a:off x="9273540" y="126781"/>
              <a:ext cx="1991894"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Civil Protection Mechanism in Europe</a:t>
              </a:r>
            </a:p>
          </p:txBody>
        </p:sp>
        <p:sp>
          <p:nvSpPr>
            <p:cNvPr id="22" name="Rectangle 21">
              <a:extLst>
                <a:ext uri="{FF2B5EF4-FFF2-40B4-BE49-F238E27FC236}">
                  <a16:creationId xmlns:a16="http://schemas.microsoft.com/office/drawing/2014/main" id="{C124964F-DA23-79A2-677B-8EF35C85EABB}"/>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23" name="Rectangle 22">
              <a:extLst>
                <a:ext uri="{FF2B5EF4-FFF2-40B4-BE49-F238E27FC236}">
                  <a16:creationId xmlns:a16="http://schemas.microsoft.com/office/drawing/2014/main" id="{86CC3946-9F8C-AF3E-613B-F7808D9A8800}"/>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3086234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9F1AF0B-68CF-524F-691B-1DC8805B89D2}"/>
              </a:ext>
            </a:extLst>
          </p:cNvPr>
          <p:cNvPicPr>
            <a:picLocks noChangeAspect="1"/>
          </p:cNvPicPr>
          <p:nvPr/>
        </p:nvPicPr>
        <p:blipFill rotWithShape="1">
          <a:blip r:embed="rId3"/>
          <a:srcRect t="6566" b="33827"/>
          <a:stretch/>
        </p:blipFill>
        <p:spPr>
          <a:xfrm>
            <a:off x="0" y="4669071"/>
            <a:ext cx="2754313" cy="2188929"/>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Autofit/>
          </a:bodyPr>
          <a:lstStyle/>
          <a:p>
            <a:pPr rtl="0"/>
            <a:r>
              <a:rPr lang="en-gb" noProof="0" dirty="0"/>
              <a:t>Decision on a Union Civil Protection Mechanism</a:t>
            </a:r>
            <a:endParaRPr lang="lv-LV" noProof="0" dirty="0"/>
          </a:p>
        </p:txBody>
      </p:sp>
      <p:sp>
        <p:nvSpPr>
          <p:cNvPr id="5" name="Rectangle 4">
            <a:extLst>
              <a:ext uri="{FF2B5EF4-FFF2-40B4-BE49-F238E27FC236}">
                <a16:creationId xmlns:a16="http://schemas.microsoft.com/office/drawing/2014/main" id="{085D1451-56EF-840D-F655-2523C02FE137}"/>
              </a:ext>
            </a:extLst>
          </p:cNvPr>
          <p:cNvSpPr/>
          <p:nvPr/>
        </p:nvSpPr>
        <p:spPr>
          <a:xfrm>
            <a:off x="0" y="1809614"/>
            <a:ext cx="2754313" cy="307712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6" name="Rectangle 5">
            <a:extLst>
              <a:ext uri="{FF2B5EF4-FFF2-40B4-BE49-F238E27FC236}">
                <a16:creationId xmlns:a16="http://schemas.microsoft.com/office/drawing/2014/main" id="{06DD5482-52B6-4E06-B4A2-226F19FB37A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12" name="Rectangle 11">
            <a:extLst>
              <a:ext uri="{FF2B5EF4-FFF2-40B4-BE49-F238E27FC236}">
                <a16:creationId xmlns:a16="http://schemas.microsoft.com/office/drawing/2014/main" id="{C8037A76-2691-E748-3D73-14CCDF8408FF}"/>
              </a:ext>
            </a:extLst>
          </p:cNvPr>
          <p:cNvSpPr/>
          <p:nvPr/>
        </p:nvSpPr>
        <p:spPr>
          <a:xfrm>
            <a:off x="0" y="4008365"/>
            <a:ext cx="2499360" cy="664797"/>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0" name="Google Shape;2685;p25">
            <a:extLst>
              <a:ext uri="{FF2B5EF4-FFF2-40B4-BE49-F238E27FC236}">
                <a16:creationId xmlns:a16="http://schemas.microsoft.com/office/drawing/2014/main" id="{E240EE79-9414-42B6-4BE3-4BCA7459A914}"/>
              </a:ext>
            </a:extLst>
          </p:cNvPr>
          <p:cNvSpPr txBox="1"/>
          <p:nvPr/>
        </p:nvSpPr>
        <p:spPr>
          <a:xfrm>
            <a:off x="431174" y="2117451"/>
            <a:ext cx="1918488" cy="1629516"/>
          </a:xfrm>
          <a:prstGeom prst="rect">
            <a:avLst/>
          </a:prstGeom>
          <a:noFill/>
          <a:ln>
            <a:noFill/>
          </a:ln>
        </p:spPr>
        <p:txBody>
          <a:bodyPr spcFirstLastPara="1" wrap="square" lIns="36000" tIns="36000" rIns="36000" bIns="36000" rtlCol="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400" b="1" dirty="0">
                <a:solidFill>
                  <a:srgbClr val="FFFFFF"/>
                </a:solidFill>
                <a:latin typeface="Arial"/>
                <a:ea typeface="Arial"/>
                <a:cs typeface="Arial"/>
                <a:sym typeface="Arial"/>
              </a:rPr>
              <a:t>Institution: </a:t>
            </a:r>
            <a:r>
              <a:rPr lang="en-gb" sz="1400" dirty="0">
                <a:solidFill>
                  <a:srgbClr val="FFFFFF"/>
                </a:solidFill>
                <a:latin typeface="Arial"/>
                <a:ea typeface="Arial"/>
                <a:cs typeface="Arial"/>
                <a:sym typeface="Arial"/>
              </a:rPr>
              <a:t>European Parliament and Council of Europe</a:t>
            </a: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endParaRPr lang="lv-LV" sz="1400" b="1" dirty="0">
              <a:solidFill>
                <a:srgbClr val="FFFFFF"/>
              </a:solidFill>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400" b="1" dirty="0">
                <a:solidFill>
                  <a:srgbClr val="FFFFFF"/>
                </a:solidFill>
                <a:latin typeface="Arial"/>
                <a:ea typeface="Arial"/>
                <a:cs typeface="Arial"/>
                <a:sym typeface="Arial"/>
              </a:rPr>
              <a:t>Adoption</a:t>
            </a:r>
            <a:r>
              <a:rPr lang="en-gb" sz="1400" b="1" i="0" u="none" strike="noStrike" kern="1200" cap="none" spc="0" normalizeH="0" dirty="0">
                <a:ln>
                  <a:noFill/>
                </a:ln>
                <a:solidFill>
                  <a:srgbClr val="FFFFFF"/>
                </a:solidFill>
                <a:effectLst/>
                <a:uLnTx/>
                <a:uFillTx/>
                <a:latin typeface="Arial"/>
                <a:ea typeface="Arial"/>
                <a:cs typeface="Arial"/>
                <a:sym typeface="Arial"/>
              </a:rPr>
              <a:t>: </a:t>
            </a:r>
            <a:r>
              <a:rPr lang="en-gb" sz="1400" i="0" u="none" strike="noStrike" kern="1200" cap="none" spc="0" normalizeH="0" dirty="0">
                <a:ln>
                  <a:noFill/>
                </a:ln>
                <a:solidFill>
                  <a:srgbClr val="FFFFFF"/>
                </a:solidFill>
                <a:effectLst/>
                <a:uLnTx/>
                <a:uFillTx/>
                <a:latin typeface="Arial"/>
                <a:ea typeface="Arial"/>
                <a:cs typeface="Arial"/>
                <a:sym typeface="Arial"/>
              </a:rPr>
              <a:t>2013, last amended 2023  </a:t>
            </a:r>
          </a:p>
        </p:txBody>
      </p:sp>
      <p:sp>
        <p:nvSpPr>
          <p:cNvPr id="21" name="Freeform 50">
            <a:extLst>
              <a:ext uri="{FF2B5EF4-FFF2-40B4-BE49-F238E27FC236}">
                <a16:creationId xmlns:a16="http://schemas.microsoft.com/office/drawing/2014/main" id="{D32DCF57-56C2-3E6D-803C-BFAEDDCD23D6}"/>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22" name="Google Shape;2685;p25">
            <a:extLst>
              <a:ext uri="{FF2B5EF4-FFF2-40B4-BE49-F238E27FC236}">
                <a16:creationId xmlns:a16="http://schemas.microsoft.com/office/drawing/2014/main" id="{4A6CFEC2-729B-1654-4802-41847A133C80}"/>
              </a:ext>
            </a:extLst>
          </p:cNvPr>
          <p:cNvSpPr txBox="1"/>
          <p:nvPr/>
        </p:nvSpPr>
        <p:spPr>
          <a:xfrm>
            <a:off x="874395" y="4095571"/>
            <a:ext cx="1624965" cy="498598"/>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200" b="0" i="0" u="none" strike="noStrike" kern="1200" cap="none" spc="0" normalizeH="0" dirty="0">
                <a:ln>
                  <a:noFill/>
                </a:ln>
                <a:solidFill>
                  <a:schemeClr val="bg1"/>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Decision on </a:t>
            </a:r>
            <a:r>
              <a:rPr lang="lv-LV" sz="1200" dirty="0">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a</a:t>
            </a:r>
            <a:r>
              <a:rPr lang="en-gb" sz="1200" b="0" i="0" u="none" strike="noStrike" kern="1200" cap="none" spc="0" normalizeH="0" dirty="0">
                <a:ln>
                  <a:noFill/>
                </a:ln>
                <a:solidFill>
                  <a:schemeClr val="bg1"/>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 Union Civil Protection Mechanism</a:t>
            </a:r>
            <a:r>
              <a:rPr lang="en-gb" sz="1200" b="0" i="0" u="none" strike="noStrike" kern="1200" cap="none" spc="0" normalizeH="0" dirty="0">
                <a:ln>
                  <a:noFill/>
                </a:ln>
                <a:solidFill>
                  <a:schemeClr val="bg1"/>
                </a:solidFill>
                <a:effectLst/>
                <a:uLnTx/>
                <a:uFillTx/>
                <a:latin typeface="Arial"/>
                <a:ea typeface="Arial"/>
                <a:cs typeface="Arial"/>
                <a:sym typeface="Arial"/>
              </a:rPr>
              <a:t> </a:t>
            </a:r>
          </a:p>
        </p:txBody>
      </p:sp>
      <p:sp>
        <p:nvSpPr>
          <p:cNvPr id="31" name="TextBox 30">
            <a:extLst>
              <a:ext uri="{FF2B5EF4-FFF2-40B4-BE49-F238E27FC236}">
                <a16:creationId xmlns:a16="http://schemas.microsoft.com/office/drawing/2014/main" id="{6CEFBC3F-C85D-9183-A66E-2A0654E12E79}"/>
              </a:ext>
            </a:extLst>
          </p:cNvPr>
          <p:cNvSpPr txBox="1"/>
          <p:nvPr/>
        </p:nvSpPr>
        <p:spPr>
          <a:xfrm>
            <a:off x="3117651" y="2251276"/>
            <a:ext cx="3536712" cy="1431724"/>
          </a:xfrm>
          <a:prstGeom prst="rect">
            <a:avLst/>
          </a:prstGeom>
          <a:solidFill>
            <a:schemeClr val="bg1">
              <a:lumMod val="95000"/>
            </a:schemeClr>
          </a:solidFill>
        </p:spPr>
        <p:txBody>
          <a:bodyPr wrap="square" lIns="360000" tIns="72000" rIns="72000" bIns="72000" rtlCol="0">
            <a:noAutofit/>
          </a:bodyPr>
          <a:lstStyle/>
          <a:p>
            <a:pPr marL="0" indent="0" rtl="0">
              <a:buNone/>
              <a:defRPr/>
            </a:pPr>
            <a:r>
              <a:rPr lang="lv-LV" sz="1200" dirty="0"/>
              <a:t>To </a:t>
            </a:r>
            <a:r>
              <a:rPr lang="en-US" sz="1200" dirty="0"/>
              <a:t>promote solidarity and support, complement, and facilitate the coordination of Member States' actions in the field of civil protection with a view to improving the effectiveness of systems for preventing, preparing for and responding to natural and man-made disasters</a:t>
            </a:r>
            <a:endParaRPr lang="en-gb" sz="1200" dirty="0"/>
          </a:p>
        </p:txBody>
      </p:sp>
      <p:sp>
        <p:nvSpPr>
          <p:cNvPr id="32" name="Google Shape;118;p22">
            <a:extLst>
              <a:ext uri="{FF2B5EF4-FFF2-40B4-BE49-F238E27FC236}">
                <a16:creationId xmlns:a16="http://schemas.microsoft.com/office/drawing/2014/main" id="{E260EC5F-C5C5-C323-5C4C-B393AB5954EE}"/>
              </a:ext>
            </a:extLst>
          </p:cNvPr>
          <p:cNvSpPr txBox="1"/>
          <p:nvPr/>
        </p:nvSpPr>
        <p:spPr>
          <a:xfrm>
            <a:off x="3117651" y="1819275"/>
            <a:ext cx="3536712" cy="432000"/>
          </a:xfrm>
          <a:prstGeom prst="rect">
            <a:avLst/>
          </a:prstGeom>
          <a:solidFill>
            <a:schemeClr val="accent6"/>
          </a:solidFill>
          <a:ln>
            <a:noFill/>
          </a:ln>
        </p:spPr>
        <p:txBody>
          <a:bodyPr spcFirstLastPara="1" wrap="square" lIns="72000" tIns="72000" rIns="72000" bIns="72000" rtlCol="0" anchor="ctr" anchorCtr="0">
            <a:noAutofit/>
          </a:bodyPr>
          <a:lstStyle/>
          <a:p>
            <a:pPr rtl="0"/>
            <a:r>
              <a:rPr lang="en-gb" sz="1400" b="1"/>
              <a:t>General objective</a:t>
            </a:r>
          </a:p>
        </p:txBody>
      </p:sp>
      <p:sp>
        <p:nvSpPr>
          <p:cNvPr id="33" name="Google Shape;118;p22">
            <a:extLst>
              <a:ext uri="{FF2B5EF4-FFF2-40B4-BE49-F238E27FC236}">
                <a16:creationId xmlns:a16="http://schemas.microsoft.com/office/drawing/2014/main" id="{04ABFFED-2F5C-41C5-30A4-0628476CB82D}"/>
              </a:ext>
            </a:extLst>
          </p:cNvPr>
          <p:cNvSpPr txBox="1"/>
          <p:nvPr/>
        </p:nvSpPr>
        <p:spPr>
          <a:xfrm>
            <a:off x="6222362" y="1819275"/>
            <a:ext cx="43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34" name="Google Shape;118;p22">
            <a:extLst>
              <a:ext uri="{FF2B5EF4-FFF2-40B4-BE49-F238E27FC236}">
                <a16:creationId xmlns:a16="http://schemas.microsoft.com/office/drawing/2014/main" id="{C420D3D6-B92C-75D4-4F59-665F6BA2721B}"/>
              </a:ext>
            </a:extLst>
          </p:cNvPr>
          <p:cNvSpPr txBox="1"/>
          <p:nvPr/>
        </p:nvSpPr>
        <p:spPr>
          <a:xfrm>
            <a:off x="6150361" y="1819275"/>
            <a:ext cx="7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35" name="Google Shape;118;p22">
            <a:extLst>
              <a:ext uri="{FF2B5EF4-FFF2-40B4-BE49-F238E27FC236}">
                <a16:creationId xmlns:a16="http://schemas.microsoft.com/office/drawing/2014/main" id="{1213552B-AA61-4477-80C6-286F4D6E1090}"/>
              </a:ext>
            </a:extLst>
          </p:cNvPr>
          <p:cNvSpPr txBox="1"/>
          <p:nvPr/>
        </p:nvSpPr>
        <p:spPr>
          <a:xfrm>
            <a:off x="7002683" y="1819275"/>
            <a:ext cx="4746404" cy="432000"/>
          </a:xfrm>
          <a:prstGeom prst="rect">
            <a:avLst/>
          </a:prstGeom>
          <a:solidFill>
            <a:schemeClr val="accent6"/>
          </a:solidFill>
          <a:ln>
            <a:noFill/>
          </a:ln>
        </p:spPr>
        <p:txBody>
          <a:bodyPr spcFirstLastPara="1" wrap="square" lIns="72000" tIns="72000" rIns="72000" bIns="72000" rtlCol="0" anchor="ctr" anchorCtr="0">
            <a:noAutofit/>
          </a:bodyPr>
          <a:lstStyle/>
          <a:p>
            <a:pPr rtl="0"/>
            <a:r>
              <a:rPr lang="en-gb" sz="1400" b="1"/>
              <a:t>Specific objectives</a:t>
            </a:r>
          </a:p>
        </p:txBody>
      </p:sp>
      <p:sp>
        <p:nvSpPr>
          <p:cNvPr id="36" name="TextBox 35">
            <a:extLst>
              <a:ext uri="{FF2B5EF4-FFF2-40B4-BE49-F238E27FC236}">
                <a16:creationId xmlns:a16="http://schemas.microsoft.com/office/drawing/2014/main" id="{DB6F6876-0E48-2D23-E50E-9E24A909A441}"/>
              </a:ext>
            </a:extLst>
          </p:cNvPr>
          <p:cNvSpPr txBox="1"/>
          <p:nvPr/>
        </p:nvSpPr>
        <p:spPr>
          <a:xfrm>
            <a:off x="7002683" y="2251275"/>
            <a:ext cx="4746403" cy="3920925"/>
          </a:xfrm>
          <a:prstGeom prst="rect">
            <a:avLst/>
          </a:prstGeom>
          <a:solidFill>
            <a:schemeClr val="bg1">
              <a:lumMod val="95000"/>
            </a:schemeClr>
          </a:solidFill>
        </p:spPr>
        <p:txBody>
          <a:bodyPr wrap="square" lIns="72000" tIns="72000" rIns="72000" bIns="72000" rtlCol="0">
            <a:noAutofit/>
          </a:bodyPr>
          <a:lstStyle/>
          <a:p>
            <a:pPr marL="230400" indent="-230400" rtl="0">
              <a:buFont typeface="+mj-lt"/>
              <a:buAutoNum type="alphaLcPeriod"/>
              <a:defRPr/>
            </a:pPr>
            <a:r>
              <a:rPr lang="lv-LV" sz="1200" dirty="0">
                <a:cs typeface="Arial"/>
              </a:rPr>
              <a:t>T</a:t>
            </a:r>
            <a:r>
              <a:rPr lang="en-US" sz="1200" b="0" dirty="0">
                <a:solidFill>
                  <a:schemeClr val="tx1"/>
                </a:solidFill>
                <a:cs typeface="Arial"/>
              </a:rPr>
              <a:t>o achieve a </a:t>
            </a:r>
            <a:r>
              <a:rPr lang="en-US" sz="1200" b="1" dirty="0">
                <a:solidFill>
                  <a:schemeClr val="tx1"/>
                </a:solidFill>
                <a:cs typeface="Arial"/>
              </a:rPr>
              <a:t>high level of protection against disasters </a:t>
            </a:r>
            <a:r>
              <a:rPr lang="en-US" sz="1200" b="0" dirty="0">
                <a:solidFill>
                  <a:schemeClr val="tx1"/>
                </a:solidFill>
                <a:cs typeface="Arial"/>
              </a:rPr>
              <a:t>by preventing or reducing their potential effects, by fostering a culture of prevention and by improving cooperation between the civil protection and other relevant services</a:t>
            </a:r>
            <a:endParaRPr lang="lv-LV" sz="1200" b="0" dirty="0">
              <a:solidFill>
                <a:schemeClr val="tx1"/>
              </a:solidFill>
              <a:cs typeface="Arial"/>
            </a:endParaRPr>
          </a:p>
          <a:p>
            <a:pPr marL="230400" indent="-230400" rtl="0">
              <a:buFont typeface="+mj-lt"/>
              <a:buAutoNum type="alphaLcPeriod"/>
              <a:defRPr/>
            </a:pPr>
            <a:r>
              <a:rPr lang="lv-LV" sz="1200" dirty="0">
                <a:cs typeface="Arial"/>
              </a:rPr>
              <a:t>T</a:t>
            </a:r>
            <a:r>
              <a:rPr lang="en-US" sz="1200" dirty="0">
                <a:solidFill>
                  <a:schemeClr val="tx1"/>
                </a:solidFill>
                <a:cs typeface="Arial"/>
              </a:rPr>
              <a:t>o </a:t>
            </a:r>
            <a:r>
              <a:rPr lang="en-US" sz="1200" b="1" dirty="0">
                <a:solidFill>
                  <a:schemeClr val="tx1"/>
                </a:solidFill>
                <a:cs typeface="Arial"/>
              </a:rPr>
              <a:t>enhance preparedness </a:t>
            </a:r>
            <a:r>
              <a:rPr lang="en-US" sz="1200" dirty="0">
                <a:solidFill>
                  <a:schemeClr val="tx1"/>
                </a:solidFill>
                <a:cs typeface="Arial"/>
              </a:rPr>
              <a:t>at Member State and Union level to respond to disasters</a:t>
            </a:r>
            <a:endParaRPr lang="en-gb" sz="1200" b="0" dirty="0">
              <a:solidFill>
                <a:schemeClr val="tx1"/>
              </a:solidFill>
              <a:cs typeface="Arial"/>
            </a:endParaRPr>
          </a:p>
          <a:p>
            <a:pPr marL="230400" indent="-230400" rtl="0">
              <a:buFont typeface="+mj-lt"/>
              <a:buAutoNum type="alphaLcPeriod"/>
              <a:defRPr/>
            </a:pPr>
            <a:r>
              <a:rPr lang="lv-LV" sz="1200" dirty="0">
                <a:cs typeface="Arial"/>
              </a:rPr>
              <a:t>T</a:t>
            </a:r>
            <a:r>
              <a:rPr lang="en-US" sz="1200" dirty="0">
                <a:solidFill>
                  <a:schemeClr val="tx1"/>
                </a:solidFill>
                <a:cs typeface="Arial"/>
              </a:rPr>
              <a:t>o </a:t>
            </a:r>
            <a:r>
              <a:rPr lang="en-US" sz="1200" b="1" dirty="0">
                <a:solidFill>
                  <a:schemeClr val="tx1"/>
                </a:solidFill>
                <a:cs typeface="Arial"/>
              </a:rPr>
              <a:t>facilitate rapid and efficient response </a:t>
            </a:r>
            <a:r>
              <a:rPr lang="en-US" sz="1200" dirty="0">
                <a:solidFill>
                  <a:schemeClr val="tx1"/>
                </a:solidFill>
                <a:cs typeface="Arial"/>
              </a:rPr>
              <a:t>in the event of disasters or imminent disasters</a:t>
            </a:r>
            <a:endParaRPr lang="lv-LV" sz="1200" dirty="0">
              <a:solidFill>
                <a:schemeClr val="tx1"/>
              </a:solidFill>
              <a:cs typeface="Arial"/>
            </a:endParaRPr>
          </a:p>
          <a:p>
            <a:pPr marL="230400" indent="-230400" rtl="0">
              <a:buFont typeface="+mj-lt"/>
              <a:buAutoNum type="alphaLcPeriod"/>
              <a:defRPr/>
            </a:pPr>
            <a:r>
              <a:rPr lang="lv-LV" sz="1200" dirty="0">
                <a:cs typeface="Arial"/>
              </a:rPr>
              <a:t>T</a:t>
            </a:r>
            <a:r>
              <a:rPr lang="en-US" sz="1200" b="0" dirty="0">
                <a:solidFill>
                  <a:schemeClr val="tx1"/>
                </a:solidFill>
                <a:cs typeface="Arial"/>
              </a:rPr>
              <a:t>o </a:t>
            </a:r>
            <a:r>
              <a:rPr lang="en-US" sz="1200" b="1" dirty="0">
                <a:solidFill>
                  <a:schemeClr val="tx1"/>
                </a:solidFill>
                <a:cs typeface="Arial"/>
              </a:rPr>
              <a:t>increase public awareness </a:t>
            </a:r>
            <a:r>
              <a:rPr lang="en-US" sz="1200" b="0" dirty="0">
                <a:solidFill>
                  <a:schemeClr val="tx1"/>
                </a:solidFill>
                <a:cs typeface="Arial"/>
              </a:rPr>
              <a:t>and preparedness for disasters</a:t>
            </a:r>
            <a:endParaRPr lang="lv-LV" sz="1200" b="0" dirty="0">
              <a:solidFill>
                <a:schemeClr val="tx1"/>
              </a:solidFill>
              <a:cs typeface="Arial"/>
            </a:endParaRPr>
          </a:p>
          <a:p>
            <a:pPr marL="230400" indent="-230400" rtl="0">
              <a:buFont typeface="+mj-lt"/>
              <a:buAutoNum type="alphaLcPeriod"/>
              <a:defRPr/>
            </a:pPr>
            <a:r>
              <a:rPr lang="lv-LV" sz="1200" dirty="0">
                <a:cs typeface="Arial"/>
              </a:rPr>
              <a:t>To i</a:t>
            </a:r>
            <a:r>
              <a:rPr lang="en-gb" sz="1200" dirty="0" err="1">
                <a:cs typeface="Arial"/>
              </a:rPr>
              <a:t>ncrease</a:t>
            </a:r>
            <a:r>
              <a:rPr lang="en-gb" sz="1200" dirty="0">
                <a:cs typeface="Arial"/>
              </a:rPr>
              <a:t> the use and accessibility of </a:t>
            </a:r>
            <a:r>
              <a:rPr lang="en-gb" sz="1200" b="1" dirty="0">
                <a:cs typeface="Arial"/>
              </a:rPr>
              <a:t>scientific knowledge on disasters </a:t>
            </a:r>
          </a:p>
          <a:p>
            <a:pPr marL="230400" indent="-230400" rtl="0">
              <a:buFont typeface="+mj-lt"/>
              <a:buAutoNum type="alphaLcPeriod"/>
              <a:defRPr/>
            </a:pPr>
            <a:r>
              <a:rPr lang="lv-LV" sz="1200" dirty="0">
                <a:cs typeface="Arial"/>
              </a:rPr>
              <a:t>To s</a:t>
            </a:r>
            <a:r>
              <a:rPr lang="en-gb" sz="1200" dirty="0" err="1">
                <a:cs typeface="Arial"/>
              </a:rPr>
              <a:t>trengthen</a:t>
            </a:r>
            <a:r>
              <a:rPr lang="en-gb" sz="1200" b="0" dirty="0">
                <a:solidFill>
                  <a:schemeClr val="tx1"/>
                </a:solidFill>
                <a:cs typeface="Arial"/>
              </a:rPr>
              <a:t> </a:t>
            </a:r>
            <a:r>
              <a:rPr lang="en-gb" sz="1200" b="1" dirty="0">
                <a:solidFill>
                  <a:schemeClr val="tx1"/>
                </a:solidFill>
                <a:cs typeface="Arial"/>
              </a:rPr>
              <a:t>cooperation and coordination measures </a:t>
            </a:r>
            <a:r>
              <a:rPr lang="en-gb" sz="1200" b="0" dirty="0">
                <a:solidFill>
                  <a:schemeClr val="tx1"/>
                </a:solidFill>
                <a:cs typeface="Arial"/>
              </a:rPr>
              <a:t>across borders and between Member States that may be affected by the same types of disasters</a:t>
            </a:r>
          </a:p>
        </p:txBody>
      </p:sp>
      <p:sp>
        <p:nvSpPr>
          <p:cNvPr id="37" name="Google Shape;118;p22">
            <a:extLst>
              <a:ext uri="{FF2B5EF4-FFF2-40B4-BE49-F238E27FC236}">
                <a16:creationId xmlns:a16="http://schemas.microsoft.com/office/drawing/2014/main" id="{63863016-7723-FF98-20EB-832E424EFB1F}"/>
              </a:ext>
            </a:extLst>
          </p:cNvPr>
          <p:cNvSpPr txBox="1"/>
          <p:nvPr/>
        </p:nvSpPr>
        <p:spPr>
          <a:xfrm>
            <a:off x="11317087" y="1819275"/>
            <a:ext cx="43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39" name="Google Shape;118;p22">
            <a:extLst>
              <a:ext uri="{FF2B5EF4-FFF2-40B4-BE49-F238E27FC236}">
                <a16:creationId xmlns:a16="http://schemas.microsoft.com/office/drawing/2014/main" id="{3B0D9816-6AE5-246F-515E-67BED4927E63}"/>
              </a:ext>
            </a:extLst>
          </p:cNvPr>
          <p:cNvSpPr txBox="1"/>
          <p:nvPr/>
        </p:nvSpPr>
        <p:spPr>
          <a:xfrm>
            <a:off x="11245086" y="1819275"/>
            <a:ext cx="7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51" name="Google Shape;811;p80">
            <a:extLst>
              <a:ext uri="{FF2B5EF4-FFF2-40B4-BE49-F238E27FC236}">
                <a16:creationId xmlns:a16="http://schemas.microsoft.com/office/drawing/2014/main" id="{FB36F0DE-542C-DB06-5837-A0AB2F63286C}"/>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tx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52" name="Google Shape;1426;p90">
            <a:extLst>
              <a:ext uri="{FF2B5EF4-FFF2-40B4-BE49-F238E27FC236}">
                <a16:creationId xmlns:a16="http://schemas.microsoft.com/office/drawing/2014/main" id="{3DF94FDA-2970-A0AB-6B32-C0621DA8E5B4}"/>
              </a:ext>
            </a:extLst>
          </p:cNvPr>
          <p:cNvSpPr/>
          <p:nvPr/>
        </p:nvSpPr>
        <p:spPr>
          <a:xfrm>
            <a:off x="6288919"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tx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2" name="Slide Number Placeholder 4">
            <a:extLst>
              <a:ext uri="{FF2B5EF4-FFF2-40B4-BE49-F238E27FC236}">
                <a16:creationId xmlns:a16="http://schemas.microsoft.com/office/drawing/2014/main" id="{B9DEF0FF-CE15-C07E-2C5E-FFA254A91762}"/>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lv-LV" smtClean="0"/>
              <a:pPr/>
              <a:t>27</a:t>
            </a:fld>
            <a:endParaRPr lang="lv-LV"/>
          </a:p>
        </p:txBody>
      </p:sp>
      <p:pic>
        <p:nvPicPr>
          <p:cNvPr id="3" name="Picture 2">
            <a:extLst>
              <a:ext uri="{FF2B5EF4-FFF2-40B4-BE49-F238E27FC236}">
                <a16:creationId xmlns:a16="http://schemas.microsoft.com/office/drawing/2014/main" id="{9F176CCF-DF50-9939-4305-DCDD5BFBAD37}"/>
              </a:ext>
            </a:extLst>
          </p:cNvPr>
          <p:cNvPicPr>
            <a:picLocks noChangeAspect="1"/>
          </p:cNvPicPr>
          <p:nvPr/>
        </p:nvPicPr>
        <p:blipFill>
          <a:blip r:embed="rId5"/>
          <a:stretch>
            <a:fillRect/>
          </a:stretch>
        </p:blipFill>
        <p:spPr>
          <a:xfrm>
            <a:off x="269233" y="171023"/>
            <a:ext cx="2215846" cy="1477230"/>
          </a:xfrm>
          <a:prstGeom prst="rect">
            <a:avLst/>
          </a:prstGeom>
        </p:spPr>
      </p:pic>
      <p:sp>
        <p:nvSpPr>
          <p:cNvPr id="7" name="Google Shape;118;p22">
            <a:extLst>
              <a:ext uri="{FF2B5EF4-FFF2-40B4-BE49-F238E27FC236}">
                <a16:creationId xmlns:a16="http://schemas.microsoft.com/office/drawing/2014/main" id="{1C24AF41-8AFE-3DCA-7495-DD7EE72F06C4}"/>
              </a:ext>
            </a:extLst>
          </p:cNvPr>
          <p:cNvSpPr txBox="1"/>
          <p:nvPr/>
        </p:nvSpPr>
        <p:spPr>
          <a:xfrm>
            <a:off x="3117651" y="3936366"/>
            <a:ext cx="3536712" cy="432000"/>
          </a:xfrm>
          <a:prstGeom prst="rect">
            <a:avLst/>
          </a:prstGeom>
          <a:solidFill>
            <a:schemeClr val="accent6"/>
          </a:solidFill>
          <a:ln>
            <a:noFill/>
          </a:ln>
        </p:spPr>
        <p:txBody>
          <a:bodyPr spcFirstLastPara="1" wrap="square" lIns="72000" tIns="72000" rIns="72000" bIns="72000" rtlCol="0" anchor="ctr" anchorCtr="0">
            <a:noAutofit/>
          </a:bodyPr>
          <a:lstStyle/>
          <a:p>
            <a:pPr rtl="0"/>
            <a:r>
              <a:rPr lang="en-gb" sz="1400" b="1"/>
              <a:t>Scope</a:t>
            </a:r>
          </a:p>
        </p:txBody>
      </p:sp>
      <p:sp>
        <p:nvSpPr>
          <p:cNvPr id="8" name="TextBox 7">
            <a:extLst>
              <a:ext uri="{FF2B5EF4-FFF2-40B4-BE49-F238E27FC236}">
                <a16:creationId xmlns:a16="http://schemas.microsoft.com/office/drawing/2014/main" id="{8B3BDBA2-0440-A10D-C1E2-9ED13A4A7D9B}"/>
              </a:ext>
            </a:extLst>
          </p:cNvPr>
          <p:cNvSpPr txBox="1"/>
          <p:nvPr/>
        </p:nvSpPr>
        <p:spPr>
          <a:xfrm>
            <a:off x="3128105" y="4368366"/>
            <a:ext cx="3536712" cy="1803833"/>
          </a:xfrm>
          <a:prstGeom prst="rect">
            <a:avLst/>
          </a:prstGeom>
          <a:solidFill>
            <a:schemeClr val="bg1">
              <a:lumMod val="95000"/>
            </a:schemeClr>
          </a:solidFill>
        </p:spPr>
        <p:txBody>
          <a:bodyPr wrap="square" lIns="72000" tIns="72000" rIns="72000" bIns="72000" rtlCol="0" anchor="ctr">
            <a:noAutofit/>
          </a:bodyPr>
          <a:lstStyle/>
          <a:p>
            <a:pPr marL="0" indent="0" rtl="0">
              <a:buNone/>
              <a:defRPr/>
            </a:pPr>
            <a:r>
              <a:rPr lang="en-gb" sz="1200" dirty="0"/>
              <a:t>Civil protection cooperation includes:</a:t>
            </a:r>
          </a:p>
          <a:p>
            <a:pPr marL="230400" indent="-230400" rtl="0">
              <a:buFont typeface="+mj-lt"/>
              <a:buAutoNum type="arabicPeriod"/>
              <a:defRPr/>
            </a:pPr>
            <a:r>
              <a:rPr lang="en-US" sz="1200" dirty="0"/>
              <a:t>prevention and preparedness actions inside the Union and</a:t>
            </a:r>
            <a:r>
              <a:rPr lang="lv-LV" sz="1200" dirty="0"/>
              <a:t> </a:t>
            </a:r>
            <a:r>
              <a:rPr lang="lv-LV" sz="1200" dirty="0" err="1"/>
              <a:t>outside</a:t>
            </a:r>
            <a:r>
              <a:rPr lang="lv-LV" sz="1200" dirty="0"/>
              <a:t> </a:t>
            </a:r>
            <a:r>
              <a:rPr lang="lv-LV" sz="1200" dirty="0" err="1"/>
              <a:t>the</a:t>
            </a:r>
            <a:r>
              <a:rPr lang="lv-LV" sz="1200" dirty="0"/>
              <a:t> </a:t>
            </a:r>
            <a:r>
              <a:rPr lang="lv-LV" sz="1200" dirty="0" err="1"/>
              <a:t>Union</a:t>
            </a:r>
            <a:r>
              <a:rPr lang="en-gb" sz="1200" dirty="0"/>
              <a:t>;</a:t>
            </a:r>
          </a:p>
          <a:p>
            <a:pPr marL="230400" indent="-230400" rtl="0">
              <a:buFont typeface="+mj-lt"/>
              <a:buAutoNum type="arabicPeriod"/>
              <a:defRPr/>
            </a:pPr>
            <a:r>
              <a:rPr lang="en-US" sz="1200" dirty="0"/>
              <a:t>actions to assist with the response to immediate adverse consequences of a disaster inside or outside the Union, following a request for assistance through the Union Mechanism</a:t>
            </a:r>
            <a:r>
              <a:rPr lang="en-gb" sz="1200" dirty="0"/>
              <a:t>.</a:t>
            </a:r>
          </a:p>
        </p:txBody>
      </p:sp>
      <p:sp>
        <p:nvSpPr>
          <p:cNvPr id="18" name="Rectangle 17">
            <a:extLst>
              <a:ext uri="{FF2B5EF4-FFF2-40B4-BE49-F238E27FC236}">
                <a16:creationId xmlns:a16="http://schemas.microsoft.com/office/drawing/2014/main" id="{157E1AF6-CEBF-2643-9871-81BA20B9A0AD}"/>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24" name="Google Shape;118;p22">
            <a:extLst>
              <a:ext uri="{FF2B5EF4-FFF2-40B4-BE49-F238E27FC236}">
                <a16:creationId xmlns:a16="http://schemas.microsoft.com/office/drawing/2014/main" id="{F43027A2-770E-A1D2-4144-625BFD6248E9}"/>
              </a:ext>
            </a:extLst>
          </p:cNvPr>
          <p:cNvSpPr txBox="1"/>
          <p:nvPr/>
        </p:nvSpPr>
        <p:spPr>
          <a:xfrm>
            <a:off x="6222362" y="3936366"/>
            <a:ext cx="43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25" name="Google Shape;118;p22">
            <a:extLst>
              <a:ext uri="{FF2B5EF4-FFF2-40B4-BE49-F238E27FC236}">
                <a16:creationId xmlns:a16="http://schemas.microsoft.com/office/drawing/2014/main" id="{0AECA067-E394-4131-F098-76FA878EBCCA}"/>
              </a:ext>
            </a:extLst>
          </p:cNvPr>
          <p:cNvSpPr txBox="1"/>
          <p:nvPr/>
        </p:nvSpPr>
        <p:spPr>
          <a:xfrm>
            <a:off x="6150361" y="3936366"/>
            <a:ext cx="7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27" name="Google Shape;1397;p89">
            <a:extLst>
              <a:ext uri="{FF2B5EF4-FFF2-40B4-BE49-F238E27FC236}">
                <a16:creationId xmlns:a16="http://schemas.microsoft.com/office/drawing/2014/main" id="{A492B310-91E2-B492-D6F0-0AB7FD5BE77E}"/>
              </a:ext>
            </a:extLst>
          </p:cNvPr>
          <p:cNvSpPr/>
          <p:nvPr/>
        </p:nvSpPr>
        <p:spPr>
          <a:xfrm>
            <a:off x="6294362" y="4008366"/>
            <a:ext cx="288000" cy="288000"/>
          </a:xfrm>
          <a:custGeom>
            <a:avLst/>
            <a:gdLst/>
            <a:ahLst/>
            <a:cxnLst/>
            <a:rect l="l" t="t" r="r" b="b"/>
            <a:pathLst>
              <a:path w="453744" h="453590" extrusionOk="0">
                <a:moveTo>
                  <a:pt x="0" y="0"/>
                </a:moveTo>
                <a:lnTo>
                  <a:pt x="0" y="453590"/>
                </a:lnTo>
                <a:lnTo>
                  <a:pt x="453744" y="453590"/>
                </a:lnTo>
                <a:lnTo>
                  <a:pt x="453744" y="0"/>
                </a:lnTo>
                <a:close/>
                <a:moveTo>
                  <a:pt x="434397" y="434250"/>
                </a:moveTo>
                <a:lnTo>
                  <a:pt x="19284" y="434250"/>
                </a:lnTo>
                <a:lnTo>
                  <a:pt x="19284" y="19183"/>
                </a:lnTo>
                <a:lnTo>
                  <a:pt x="434334" y="19183"/>
                </a:lnTo>
                <a:close/>
                <a:moveTo>
                  <a:pt x="293831" y="122406"/>
                </a:moveTo>
                <a:cubicBezTo>
                  <a:pt x="290459" y="111872"/>
                  <a:pt x="284662" y="102279"/>
                  <a:pt x="276879" y="94403"/>
                </a:cubicBezTo>
                <a:lnTo>
                  <a:pt x="276626" y="94151"/>
                </a:lnTo>
                <a:cubicBezTo>
                  <a:pt x="249055" y="66427"/>
                  <a:pt x="204217" y="66291"/>
                  <a:pt x="176488" y="93848"/>
                </a:cubicBezTo>
                <a:cubicBezTo>
                  <a:pt x="164451" y="105806"/>
                  <a:pt x="157109" y="121686"/>
                  <a:pt x="155817" y="138597"/>
                </a:cubicBezTo>
                <a:lnTo>
                  <a:pt x="79122" y="117965"/>
                </a:lnTo>
                <a:cubicBezTo>
                  <a:pt x="73765" y="116556"/>
                  <a:pt x="68250" y="119765"/>
                  <a:pt x="66833" y="125132"/>
                </a:cubicBezTo>
                <a:cubicBezTo>
                  <a:pt x="66612" y="125970"/>
                  <a:pt x="66518" y="126832"/>
                  <a:pt x="66518" y="127698"/>
                </a:cubicBezTo>
                <a:lnTo>
                  <a:pt x="66518" y="339563"/>
                </a:lnTo>
                <a:cubicBezTo>
                  <a:pt x="66518" y="344117"/>
                  <a:pt x="69543" y="348112"/>
                  <a:pt x="73954" y="349296"/>
                </a:cubicBezTo>
                <a:lnTo>
                  <a:pt x="177937" y="377299"/>
                </a:lnTo>
                <a:lnTo>
                  <a:pt x="177937" y="377299"/>
                </a:lnTo>
                <a:lnTo>
                  <a:pt x="178252" y="377299"/>
                </a:lnTo>
                <a:cubicBezTo>
                  <a:pt x="179103" y="377526"/>
                  <a:pt x="179986" y="377642"/>
                  <a:pt x="180867" y="377645"/>
                </a:cubicBezTo>
                <a:cubicBezTo>
                  <a:pt x="181876" y="377639"/>
                  <a:pt x="182853" y="377488"/>
                  <a:pt x="183830" y="377204"/>
                </a:cubicBezTo>
                <a:lnTo>
                  <a:pt x="273034" y="349737"/>
                </a:lnTo>
                <a:cubicBezTo>
                  <a:pt x="273570" y="349734"/>
                  <a:pt x="274106" y="349680"/>
                  <a:pt x="274609" y="349579"/>
                </a:cubicBezTo>
                <a:lnTo>
                  <a:pt x="387226" y="379913"/>
                </a:lnTo>
                <a:lnTo>
                  <a:pt x="387226" y="147354"/>
                </a:lnTo>
                <a:close/>
                <a:moveTo>
                  <a:pt x="169902" y="354430"/>
                </a:moveTo>
                <a:lnTo>
                  <a:pt x="86653" y="332003"/>
                </a:lnTo>
                <a:lnTo>
                  <a:pt x="86653" y="140991"/>
                </a:lnTo>
                <a:lnTo>
                  <a:pt x="157519" y="160080"/>
                </a:lnTo>
                <a:cubicBezTo>
                  <a:pt x="159724" y="169721"/>
                  <a:pt x="163947" y="178790"/>
                  <a:pt x="169902" y="186696"/>
                </a:cubicBezTo>
                <a:close/>
                <a:moveTo>
                  <a:pt x="262951" y="332003"/>
                </a:moveTo>
                <a:lnTo>
                  <a:pt x="190037" y="354430"/>
                </a:lnTo>
                <a:lnTo>
                  <a:pt x="190037" y="207896"/>
                </a:lnTo>
                <a:lnTo>
                  <a:pt x="226494" y="244309"/>
                </a:lnTo>
                <a:lnTo>
                  <a:pt x="262888" y="207896"/>
                </a:lnTo>
                <a:close/>
                <a:moveTo>
                  <a:pt x="263266" y="181027"/>
                </a:moveTo>
                <a:lnTo>
                  <a:pt x="262951" y="181342"/>
                </a:lnTo>
                <a:lnTo>
                  <a:pt x="226494" y="217786"/>
                </a:lnTo>
                <a:lnTo>
                  <a:pt x="190037" y="181342"/>
                </a:lnTo>
                <a:lnTo>
                  <a:pt x="189722" y="181027"/>
                </a:lnTo>
                <a:cubicBezTo>
                  <a:pt x="169870" y="160287"/>
                  <a:pt x="170595" y="127386"/>
                  <a:pt x="191360" y="107542"/>
                </a:cubicBezTo>
                <a:cubicBezTo>
                  <a:pt x="211526" y="88244"/>
                  <a:pt x="243352" y="88326"/>
                  <a:pt x="263424" y="107728"/>
                </a:cubicBezTo>
                <a:cubicBezTo>
                  <a:pt x="266480" y="110825"/>
                  <a:pt x="269095" y="114297"/>
                  <a:pt x="271270" y="118059"/>
                </a:cubicBezTo>
                <a:cubicBezTo>
                  <a:pt x="283086" y="138403"/>
                  <a:pt x="279777" y="164140"/>
                  <a:pt x="263203" y="180838"/>
                </a:cubicBezTo>
                <a:close/>
                <a:moveTo>
                  <a:pt x="367092" y="353863"/>
                </a:moveTo>
                <a:lnTo>
                  <a:pt x="283086" y="331247"/>
                </a:lnTo>
                <a:lnTo>
                  <a:pt x="283086" y="186665"/>
                </a:lnTo>
                <a:cubicBezTo>
                  <a:pt x="292318" y="174393"/>
                  <a:pt x="297329" y="159443"/>
                  <a:pt x="297329" y="144078"/>
                </a:cubicBezTo>
                <a:lnTo>
                  <a:pt x="367092" y="162977"/>
                </a:lnTo>
                <a:close/>
                <a:moveTo>
                  <a:pt x="226494" y="175168"/>
                </a:moveTo>
                <a:cubicBezTo>
                  <a:pt x="208628" y="175098"/>
                  <a:pt x="194165" y="160640"/>
                  <a:pt x="194102" y="142786"/>
                </a:cubicBezTo>
                <a:cubicBezTo>
                  <a:pt x="194102" y="141715"/>
                  <a:pt x="194102" y="140644"/>
                  <a:pt x="194259" y="139636"/>
                </a:cubicBezTo>
                <a:cubicBezTo>
                  <a:pt x="196024" y="121840"/>
                  <a:pt x="211873" y="108841"/>
                  <a:pt x="229676" y="110602"/>
                </a:cubicBezTo>
                <a:cubicBezTo>
                  <a:pt x="246250" y="112241"/>
                  <a:pt x="258854" y="126153"/>
                  <a:pt x="258886" y="142786"/>
                </a:cubicBezTo>
                <a:cubicBezTo>
                  <a:pt x="258886" y="143196"/>
                  <a:pt x="258886" y="143605"/>
                  <a:pt x="258886" y="144046"/>
                </a:cubicBezTo>
                <a:cubicBezTo>
                  <a:pt x="258130" y="161393"/>
                  <a:pt x="243793" y="175045"/>
                  <a:pt x="226431" y="174979"/>
                </a:cubicBezTo>
                <a:close/>
                <a:moveTo>
                  <a:pt x="226494" y="126092"/>
                </a:moveTo>
                <a:cubicBezTo>
                  <a:pt x="217891" y="126053"/>
                  <a:pt x="210676" y="132583"/>
                  <a:pt x="209857" y="141148"/>
                </a:cubicBezTo>
                <a:cubicBezTo>
                  <a:pt x="209857" y="141684"/>
                  <a:pt x="209857" y="142219"/>
                  <a:pt x="209857" y="142786"/>
                </a:cubicBezTo>
                <a:cubicBezTo>
                  <a:pt x="209982" y="152006"/>
                  <a:pt x="217577" y="159371"/>
                  <a:pt x="226809" y="159239"/>
                </a:cubicBezTo>
                <a:cubicBezTo>
                  <a:pt x="235537" y="159113"/>
                  <a:pt x="242690" y="152268"/>
                  <a:pt x="243226" y="143542"/>
                </a:cubicBezTo>
                <a:lnTo>
                  <a:pt x="243226" y="142944"/>
                </a:lnTo>
                <a:cubicBezTo>
                  <a:pt x="243257" y="138980"/>
                  <a:pt x="241871" y="135136"/>
                  <a:pt x="239350" y="132077"/>
                </a:cubicBezTo>
                <a:lnTo>
                  <a:pt x="239350" y="132077"/>
                </a:lnTo>
                <a:cubicBezTo>
                  <a:pt x="236167" y="128223"/>
                  <a:pt x="231441" y="125993"/>
                  <a:pt x="226431" y="125997"/>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19" name="Freeform 68">
            <a:extLst>
              <a:ext uri="{FF2B5EF4-FFF2-40B4-BE49-F238E27FC236}">
                <a16:creationId xmlns:a16="http://schemas.microsoft.com/office/drawing/2014/main" id="{7EFAFE5F-4EE0-8937-86C6-805C0312E9C5}"/>
              </a:ext>
            </a:extLst>
          </p:cNvPr>
          <p:cNvSpPr>
            <a:spLocks noChangeAspect="1" noEditPoints="1"/>
          </p:cNvSpPr>
          <p:nvPr/>
        </p:nvSpPr>
        <p:spPr bwMode="auto">
          <a:xfrm>
            <a:off x="3185487"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a:p>
        </p:txBody>
      </p:sp>
      <p:grpSp>
        <p:nvGrpSpPr>
          <p:cNvPr id="4" name="Group 3">
            <a:extLst>
              <a:ext uri="{FF2B5EF4-FFF2-40B4-BE49-F238E27FC236}">
                <a16:creationId xmlns:a16="http://schemas.microsoft.com/office/drawing/2014/main" id="{390051EB-7A0A-6E05-0C8A-02C3323B9D38}"/>
              </a:ext>
            </a:extLst>
          </p:cNvPr>
          <p:cNvGrpSpPr/>
          <p:nvPr/>
        </p:nvGrpSpPr>
        <p:grpSpPr>
          <a:xfrm>
            <a:off x="8787448" y="126781"/>
            <a:ext cx="2961640" cy="217488"/>
            <a:chOff x="8787448" y="126781"/>
            <a:chExt cx="2961640" cy="217488"/>
          </a:xfrm>
        </p:grpSpPr>
        <p:sp>
          <p:nvSpPr>
            <p:cNvPr id="9" name="Rectangle 8">
              <a:extLst>
                <a:ext uri="{FF2B5EF4-FFF2-40B4-BE49-F238E27FC236}">
                  <a16:creationId xmlns:a16="http://schemas.microsoft.com/office/drawing/2014/main" id="{AD9DBB28-C6B4-D582-8226-E405F7DD246A}"/>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13" name="Rectangle 12">
              <a:extLst>
                <a:ext uri="{FF2B5EF4-FFF2-40B4-BE49-F238E27FC236}">
                  <a16:creationId xmlns:a16="http://schemas.microsoft.com/office/drawing/2014/main" id="{1F4A5960-662F-9BE5-35DF-2D0D752D9FFE}"/>
                </a:ext>
              </a:extLst>
            </p:cNvPr>
            <p:cNvSpPr/>
            <p:nvPr/>
          </p:nvSpPr>
          <p:spPr>
            <a:xfrm>
              <a:off x="9029275"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4.2</a:t>
              </a:r>
            </a:p>
          </p:txBody>
        </p:sp>
        <p:sp>
          <p:nvSpPr>
            <p:cNvPr id="26" name="Rectangle 25">
              <a:extLst>
                <a:ext uri="{FF2B5EF4-FFF2-40B4-BE49-F238E27FC236}">
                  <a16:creationId xmlns:a16="http://schemas.microsoft.com/office/drawing/2014/main" id="{F0E316C4-2492-1F89-7CB2-BCC7670A1709}"/>
                </a:ext>
              </a:extLst>
            </p:cNvPr>
            <p:cNvSpPr/>
            <p:nvPr/>
          </p:nvSpPr>
          <p:spPr>
            <a:xfrm>
              <a:off x="9273540" y="126781"/>
              <a:ext cx="1991894"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Civil Protection Mechanism in Europe</a:t>
              </a:r>
            </a:p>
          </p:txBody>
        </p:sp>
        <p:sp>
          <p:nvSpPr>
            <p:cNvPr id="28" name="Rectangle 27">
              <a:extLst>
                <a:ext uri="{FF2B5EF4-FFF2-40B4-BE49-F238E27FC236}">
                  <a16:creationId xmlns:a16="http://schemas.microsoft.com/office/drawing/2014/main" id="{72AD6E09-442B-77FA-8315-1D82940E9F46}"/>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29" name="Rectangle 28">
              <a:extLst>
                <a:ext uri="{FF2B5EF4-FFF2-40B4-BE49-F238E27FC236}">
                  <a16:creationId xmlns:a16="http://schemas.microsoft.com/office/drawing/2014/main" id="{E2EE285C-9BD6-6EEF-CAAC-122FCF4460B3}"/>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29482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D9255BD-EB91-0188-4CF6-748FF35A90B2}"/>
              </a:ext>
            </a:extLst>
          </p:cNvPr>
          <p:cNvSpPr>
            <a:spLocks noGrp="1"/>
          </p:cNvSpPr>
          <p:nvPr>
            <p:ph type="title"/>
          </p:nvPr>
        </p:nvSpPr>
        <p:spPr>
          <a:xfrm>
            <a:off x="442913" y="432001"/>
            <a:ext cx="11306175" cy="1387274"/>
          </a:xfrm>
        </p:spPr>
        <p:txBody>
          <a:bodyPr vert="horz" rtlCol="0"/>
          <a:lstStyle/>
          <a:p>
            <a:pPr rtl="0"/>
            <a:r>
              <a:rPr lang="en-gb" noProof="0" dirty="0"/>
              <a:t>European Union Civil Protection Mechanism </a:t>
            </a:r>
            <a:r>
              <a:rPr lang="lv-LV" noProof="0" dirty="0" err="1"/>
              <a:t>Pool</a:t>
            </a:r>
            <a:r>
              <a:rPr lang="lv-LV" noProof="0" dirty="0"/>
              <a:t>: D</a:t>
            </a:r>
            <a:r>
              <a:rPr lang="en-gb" noProof="0" dirty="0" err="1"/>
              <a:t>efinition</a:t>
            </a:r>
            <a:endParaRPr lang="en-gb" noProof="0" dirty="0"/>
          </a:p>
        </p:txBody>
      </p:sp>
      <p:sp>
        <p:nvSpPr>
          <p:cNvPr id="4" name="Slaida numura vietturis 3">
            <a:extLst>
              <a:ext uri="{FF2B5EF4-FFF2-40B4-BE49-F238E27FC236}">
                <a16:creationId xmlns:a16="http://schemas.microsoft.com/office/drawing/2014/main" id="{78CA87D0-2273-3FFD-E3F6-AC0C9E3C683A}"/>
              </a:ext>
            </a:extLst>
          </p:cNvPr>
          <p:cNvSpPr>
            <a:spLocks noGrp="1"/>
          </p:cNvSpPr>
          <p:nvPr>
            <p:ph type="sldNum" sz="quarter" idx="11"/>
          </p:nvPr>
        </p:nvSpPr>
        <p:spPr>
          <a:xfrm>
            <a:off x="9984296" y="6492240"/>
            <a:ext cx="1764792" cy="137160"/>
          </a:xfrm>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rtl="0"/>
            <a:fld id="{30361C3B-5A9F-4592-89D3-8657B6D3F3DD}" type="slidenum">
              <a:rPr lang="lv-LV" altLang="en-US"/>
              <a:pPr lvl="0"/>
              <a:t>28</a:t>
            </a:fld>
            <a:endParaRPr lang="lv-LV" altLang="en-US"/>
          </a:p>
        </p:txBody>
      </p:sp>
      <p:sp>
        <p:nvSpPr>
          <p:cNvPr id="15" name="Rectangle 14">
            <a:extLst>
              <a:ext uri="{FF2B5EF4-FFF2-40B4-BE49-F238E27FC236}">
                <a16:creationId xmlns:a16="http://schemas.microsoft.com/office/drawing/2014/main" id="{0F59CD37-5910-7855-1F51-EAD988058783}"/>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B21FAF62-B2A2-542E-4A83-C440C6A20F67}"/>
              </a:ext>
            </a:extLst>
          </p:cNvPr>
          <p:cNvSpPr/>
          <p:nvPr/>
        </p:nvSpPr>
        <p:spPr>
          <a:xfrm>
            <a:off x="442912" y="395493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1" name="Satura vietturis 2">
            <a:extLst>
              <a:ext uri="{FF2B5EF4-FFF2-40B4-BE49-F238E27FC236}">
                <a16:creationId xmlns:a16="http://schemas.microsoft.com/office/drawing/2014/main" id="{5879B462-B068-224B-2E47-71C75F499F25}"/>
              </a:ext>
            </a:extLst>
          </p:cNvPr>
          <p:cNvSpPr txBox="1">
            <a:spLocks/>
          </p:cNvSpPr>
          <p:nvPr/>
        </p:nvSpPr>
        <p:spPr>
          <a:xfrm>
            <a:off x="1208088" y="3954931"/>
            <a:ext cx="6653212"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Established within one or more of the Member States of the </a:t>
            </a:r>
            <a:r>
              <a:rPr lang="lv-LV" sz="1400" b="0" dirty="0" err="1">
                <a:solidFill>
                  <a:schemeClr val="tx1">
                    <a:lumMod val="50000"/>
                  </a:schemeClr>
                </a:solidFill>
                <a:latin typeface="Arial"/>
                <a:ea typeface="Arial"/>
                <a:cs typeface="Arial"/>
              </a:rPr>
              <a:t>Mechanism</a:t>
            </a:r>
            <a:endParaRPr lang="en-gb" sz="1400" b="0" dirty="0">
              <a:solidFill>
                <a:schemeClr val="tx1">
                  <a:lumMod val="50000"/>
                </a:schemeClr>
              </a:solidFill>
              <a:latin typeface="Arial"/>
              <a:ea typeface="Arial"/>
              <a:cs typeface="Arial"/>
            </a:endParaRPr>
          </a:p>
        </p:txBody>
      </p:sp>
      <p:sp>
        <p:nvSpPr>
          <p:cNvPr id="22" name="Satura vietturis 2">
            <a:extLst>
              <a:ext uri="{FF2B5EF4-FFF2-40B4-BE49-F238E27FC236}">
                <a16:creationId xmlns:a16="http://schemas.microsoft.com/office/drawing/2014/main" id="{18CF0FDB-5AB8-2E1D-CA89-8EA4A68C1247}"/>
              </a:ext>
            </a:extLst>
          </p:cNvPr>
          <p:cNvSpPr txBox="1">
            <a:spLocks/>
          </p:cNvSpPr>
          <p:nvPr/>
        </p:nvSpPr>
        <p:spPr>
          <a:xfrm>
            <a:off x="1208088" y="3170296"/>
            <a:ext cx="6653212"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Able to work independently as well as with other </a:t>
            </a:r>
            <a:r>
              <a:rPr lang="lv-LV" sz="1400" b="0" dirty="0">
                <a:solidFill>
                  <a:schemeClr val="tx1">
                    <a:lumMod val="50000"/>
                  </a:schemeClr>
                </a:solidFill>
                <a:latin typeface="Arial"/>
                <a:ea typeface="Arial"/>
                <a:cs typeface="Arial"/>
              </a:rPr>
              <a:t>Pools</a:t>
            </a:r>
            <a:endParaRPr lang="en-gb" sz="1400" b="0" dirty="0">
              <a:solidFill>
                <a:schemeClr val="tx1">
                  <a:lumMod val="50000"/>
                </a:schemeClr>
              </a:solidFill>
              <a:latin typeface="Arial"/>
              <a:ea typeface="Arial"/>
              <a:cs typeface="Arial"/>
            </a:endParaRPr>
          </a:p>
        </p:txBody>
      </p:sp>
      <p:sp>
        <p:nvSpPr>
          <p:cNvPr id="23" name="Satura vietturis 2">
            <a:extLst>
              <a:ext uri="{FF2B5EF4-FFF2-40B4-BE49-F238E27FC236}">
                <a16:creationId xmlns:a16="http://schemas.microsoft.com/office/drawing/2014/main" id="{CAA7B7A5-4000-C29B-AB89-A8AA22F0F43C}"/>
              </a:ext>
            </a:extLst>
          </p:cNvPr>
          <p:cNvSpPr txBox="1">
            <a:spLocks/>
          </p:cNvSpPr>
          <p:nvPr/>
        </p:nvSpPr>
        <p:spPr>
          <a:xfrm>
            <a:off x="1208088" y="2385661"/>
            <a:ext cx="6653212"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Consist</a:t>
            </a:r>
            <a:r>
              <a:rPr lang="lv-LV" sz="1400" b="0" dirty="0">
                <a:solidFill>
                  <a:schemeClr val="tx1">
                    <a:lumMod val="50000"/>
                  </a:schemeClr>
                </a:solidFill>
                <a:latin typeface="Arial"/>
                <a:ea typeface="Arial"/>
                <a:cs typeface="Arial"/>
              </a:rPr>
              <a:t>s</a:t>
            </a:r>
            <a:r>
              <a:rPr lang="en-gb" sz="1400" b="0" dirty="0">
                <a:solidFill>
                  <a:schemeClr val="tx1">
                    <a:lumMod val="50000"/>
                  </a:schemeClr>
                </a:solidFill>
                <a:latin typeface="Arial"/>
                <a:ea typeface="Arial"/>
                <a:cs typeface="Arial"/>
              </a:rPr>
              <a:t> of mobile resources</a:t>
            </a:r>
          </a:p>
        </p:txBody>
      </p:sp>
      <p:sp>
        <p:nvSpPr>
          <p:cNvPr id="24" name="Satura vietturis 2">
            <a:extLst>
              <a:ext uri="{FF2B5EF4-FFF2-40B4-BE49-F238E27FC236}">
                <a16:creationId xmlns:a16="http://schemas.microsoft.com/office/drawing/2014/main" id="{C4EF32FC-3340-ED34-DEA4-C33414A55BE7}"/>
              </a:ext>
            </a:extLst>
          </p:cNvPr>
          <p:cNvSpPr txBox="1">
            <a:spLocks/>
          </p:cNvSpPr>
          <p:nvPr/>
        </p:nvSpPr>
        <p:spPr>
          <a:xfrm>
            <a:off x="442912" y="1812463"/>
            <a:ext cx="11306174"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US" sz="1400" dirty="0">
                <a:solidFill>
                  <a:schemeClr val="bg1"/>
                </a:solidFill>
                <a:cs typeface="Arial"/>
              </a:rPr>
              <a:t>The European Civil Protection Pool is a collection of emergency response teams and assets</a:t>
            </a:r>
            <a:r>
              <a:rPr lang="lv-LV" sz="1400" dirty="0">
                <a:solidFill>
                  <a:schemeClr val="bg1"/>
                </a:solidFill>
                <a:cs typeface="Arial"/>
              </a:rPr>
              <a:t>. </a:t>
            </a:r>
            <a:r>
              <a:rPr lang="lv-LV" sz="1400" dirty="0" err="1">
                <a:solidFill>
                  <a:schemeClr val="bg1"/>
                </a:solidFill>
                <a:cs typeface="Arial"/>
              </a:rPr>
              <a:t>Pool</a:t>
            </a:r>
            <a:r>
              <a:rPr lang="lv-LV" sz="1400" dirty="0">
                <a:solidFill>
                  <a:schemeClr val="bg1"/>
                </a:solidFill>
                <a:cs typeface="Arial"/>
              </a:rPr>
              <a:t>:</a:t>
            </a:r>
            <a:endParaRPr lang="en-gb" sz="1400" dirty="0">
              <a:solidFill>
                <a:schemeClr val="bg1"/>
              </a:solidFill>
              <a:cs typeface="Arial"/>
            </a:endParaRPr>
          </a:p>
        </p:txBody>
      </p:sp>
      <p:sp>
        <p:nvSpPr>
          <p:cNvPr id="26" name="Rectangle 25">
            <a:extLst>
              <a:ext uri="{FF2B5EF4-FFF2-40B4-BE49-F238E27FC236}">
                <a16:creationId xmlns:a16="http://schemas.microsoft.com/office/drawing/2014/main" id="{EF203CAD-C65A-CC2F-1107-0B11222A674E}"/>
              </a:ext>
            </a:extLst>
          </p:cNvPr>
          <p:cNvSpPr/>
          <p:nvPr/>
        </p:nvSpPr>
        <p:spPr>
          <a:xfrm>
            <a:off x="442912" y="3170296"/>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5" name="Rectangle 34">
            <a:extLst>
              <a:ext uri="{FF2B5EF4-FFF2-40B4-BE49-F238E27FC236}">
                <a16:creationId xmlns:a16="http://schemas.microsoft.com/office/drawing/2014/main" id="{BA2D7DEC-8966-D4AB-EC56-05AB9E2835D8}"/>
              </a:ext>
            </a:extLst>
          </p:cNvPr>
          <p:cNvSpPr/>
          <p:nvPr/>
        </p:nvSpPr>
        <p:spPr>
          <a:xfrm>
            <a:off x="442912" y="238566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7" name="Rectangle 36">
            <a:extLst>
              <a:ext uri="{FF2B5EF4-FFF2-40B4-BE49-F238E27FC236}">
                <a16:creationId xmlns:a16="http://schemas.microsoft.com/office/drawing/2014/main" id="{64A2DD66-83E5-FD56-4A2D-C820557963BB}"/>
              </a:ext>
            </a:extLst>
          </p:cNvPr>
          <p:cNvSpPr/>
          <p:nvPr/>
        </p:nvSpPr>
        <p:spPr>
          <a:xfrm>
            <a:off x="442912" y="4739566"/>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8" name="Satura vietturis 2">
            <a:extLst>
              <a:ext uri="{FF2B5EF4-FFF2-40B4-BE49-F238E27FC236}">
                <a16:creationId xmlns:a16="http://schemas.microsoft.com/office/drawing/2014/main" id="{2E70F9DF-EA92-E3B3-699D-70BAD386280F}"/>
              </a:ext>
            </a:extLst>
          </p:cNvPr>
          <p:cNvSpPr txBox="1">
            <a:spLocks/>
          </p:cNvSpPr>
          <p:nvPr/>
        </p:nvSpPr>
        <p:spPr>
          <a:xfrm>
            <a:off x="1208088" y="4739566"/>
            <a:ext cx="6653212"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Self-sufficient, able to interact with other </a:t>
            </a:r>
            <a:r>
              <a:rPr lang="lv-LV" sz="1400" b="0" dirty="0">
                <a:solidFill>
                  <a:schemeClr val="tx1">
                    <a:lumMod val="50000"/>
                  </a:schemeClr>
                </a:solidFill>
                <a:latin typeface="Arial"/>
                <a:ea typeface="Arial"/>
                <a:cs typeface="Arial"/>
              </a:rPr>
              <a:t>Pools</a:t>
            </a:r>
            <a:endParaRPr lang="en-gb" sz="1400" b="0" dirty="0">
              <a:solidFill>
                <a:schemeClr val="tx1">
                  <a:lumMod val="50000"/>
                </a:schemeClr>
              </a:solidFill>
              <a:latin typeface="Arial"/>
              <a:ea typeface="Arial"/>
              <a:cs typeface="Arial"/>
            </a:endParaRPr>
          </a:p>
        </p:txBody>
      </p:sp>
      <p:sp>
        <p:nvSpPr>
          <p:cNvPr id="39" name="Rectangle 38">
            <a:extLst>
              <a:ext uri="{FF2B5EF4-FFF2-40B4-BE49-F238E27FC236}">
                <a16:creationId xmlns:a16="http://schemas.microsoft.com/office/drawing/2014/main" id="{934EDD43-87A8-4556-A354-09B902D7A63E}"/>
              </a:ext>
            </a:extLst>
          </p:cNvPr>
          <p:cNvSpPr/>
          <p:nvPr/>
        </p:nvSpPr>
        <p:spPr>
          <a:xfrm>
            <a:off x="442912" y="5524200"/>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40" name="Satura vietturis 2">
            <a:extLst>
              <a:ext uri="{FF2B5EF4-FFF2-40B4-BE49-F238E27FC236}">
                <a16:creationId xmlns:a16="http://schemas.microsoft.com/office/drawing/2014/main" id="{069E3384-791F-73C7-3882-3922E2F12837}"/>
              </a:ext>
            </a:extLst>
          </p:cNvPr>
          <p:cNvSpPr txBox="1">
            <a:spLocks/>
          </p:cNvSpPr>
          <p:nvPr/>
        </p:nvSpPr>
        <p:spPr>
          <a:xfrm>
            <a:off x="1208088" y="5524200"/>
            <a:ext cx="6653212"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a:solidFill>
                  <a:schemeClr val="tx1">
                    <a:lumMod val="50000"/>
                  </a:schemeClr>
                </a:solidFill>
                <a:latin typeface="Arial"/>
                <a:ea typeface="Arial"/>
                <a:cs typeface="Arial"/>
              </a:rPr>
              <a:t>Trained, equipped, operating according to international guidelines</a:t>
            </a:r>
          </a:p>
        </p:txBody>
      </p:sp>
      <p:sp>
        <p:nvSpPr>
          <p:cNvPr id="41" name="L-Shape 40">
            <a:extLst>
              <a:ext uri="{FF2B5EF4-FFF2-40B4-BE49-F238E27FC236}">
                <a16:creationId xmlns:a16="http://schemas.microsoft.com/office/drawing/2014/main" id="{EC1DBBDA-04C6-1C88-E49A-C6E665DD5380}"/>
              </a:ext>
            </a:extLst>
          </p:cNvPr>
          <p:cNvSpPr/>
          <p:nvPr/>
        </p:nvSpPr>
        <p:spPr>
          <a:xfrm rot="13500000">
            <a:off x="583208" y="2563734"/>
            <a:ext cx="291855" cy="291855"/>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42" name="L-Shape 41">
            <a:extLst>
              <a:ext uri="{FF2B5EF4-FFF2-40B4-BE49-F238E27FC236}">
                <a16:creationId xmlns:a16="http://schemas.microsoft.com/office/drawing/2014/main" id="{FBCE36FE-6F52-F184-388A-78B15ECB3AC2}"/>
              </a:ext>
            </a:extLst>
          </p:cNvPr>
          <p:cNvSpPr/>
          <p:nvPr/>
        </p:nvSpPr>
        <p:spPr>
          <a:xfrm rot="13500000">
            <a:off x="583209" y="4133004"/>
            <a:ext cx="291855" cy="291855"/>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43" name="L-Shape 42">
            <a:extLst>
              <a:ext uri="{FF2B5EF4-FFF2-40B4-BE49-F238E27FC236}">
                <a16:creationId xmlns:a16="http://schemas.microsoft.com/office/drawing/2014/main" id="{E1E4DE43-AD08-F0E2-9620-F290FF957BDC}"/>
              </a:ext>
            </a:extLst>
          </p:cNvPr>
          <p:cNvSpPr/>
          <p:nvPr/>
        </p:nvSpPr>
        <p:spPr>
          <a:xfrm rot="13500000">
            <a:off x="583210" y="5702273"/>
            <a:ext cx="291855" cy="291855"/>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44" name="L-Shape 43">
            <a:extLst>
              <a:ext uri="{FF2B5EF4-FFF2-40B4-BE49-F238E27FC236}">
                <a16:creationId xmlns:a16="http://schemas.microsoft.com/office/drawing/2014/main" id="{90F49F84-33E7-0CED-26A1-EE153B905268}"/>
              </a:ext>
            </a:extLst>
          </p:cNvPr>
          <p:cNvSpPr/>
          <p:nvPr/>
        </p:nvSpPr>
        <p:spPr>
          <a:xfrm rot="13500000">
            <a:off x="583210" y="4917639"/>
            <a:ext cx="291855" cy="291855"/>
          </a:xfrm>
          <a:prstGeom prst="corner">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45" name="L-Shape 44">
            <a:extLst>
              <a:ext uri="{FF2B5EF4-FFF2-40B4-BE49-F238E27FC236}">
                <a16:creationId xmlns:a16="http://schemas.microsoft.com/office/drawing/2014/main" id="{EE7E510C-1C03-64FA-E067-380EBF757C80}"/>
              </a:ext>
            </a:extLst>
          </p:cNvPr>
          <p:cNvSpPr/>
          <p:nvPr/>
        </p:nvSpPr>
        <p:spPr>
          <a:xfrm rot="13500000">
            <a:off x="583211" y="3348369"/>
            <a:ext cx="291855" cy="291855"/>
          </a:xfrm>
          <a:prstGeom prst="corner">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pic>
        <p:nvPicPr>
          <p:cNvPr id="47" name="Picture 46">
            <a:extLst>
              <a:ext uri="{FF2B5EF4-FFF2-40B4-BE49-F238E27FC236}">
                <a16:creationId xmlns:a16="http://schemas.microsoft.com/office/drawing/2014/main" id="{238AD54F-F575-77E3-02A4-7DCE6F3520BD}"/>
              </a:ext>
            </a:extLst>
          </p:cNvPr>
          <p:cNvPicPr>
            <a:picLocks noChangeAspect="1"/>
          </p:cNvPicPr>
          <p:nvPr/>
        </p:nvPicPr>
        <p:blipFill rotWithShape="1">
          <a:blip r:embed="rId3"/>
          <a:srcRect l="32326" t="13148" r="28347"/>
          <a:stretch/>
        </p:blipFill>
        <p:spPr>
          <a:xfrm>
            <a:off x="8218488" y="2385661"/>
            <a:ext cx="3530599" cy="3786539"/>
          </a:xfrm>
          <a:prstGeom prst="rect">
            <a:avLst/>
          </a:prstGeom>
        </p:spPr>
      </p:pic>
      <p:grpSp>
        <p:nvGrpSpPr>
          <p:cNvPr id="2" name="Group 1">
            <a:extLst>
              <a:ext uri="{FF2B5EF4-FFF2-40B4-BE49-F238E27FC236}">
                <a16:creationId xmlns:a16="http://schemas.microsoft.com/office/drawing/2014/main" id="{B548DB2C-B0DF-22A9-6EAE-7B41D64362D2}"/>
              </a:ext>
            </a:extLst>
          </p:cNvPr>
          <p:cNvGrpSpPr/>
          <p:nvPr/>
        </p:nvGrpSpPr>
        <p:grpSpPr>
          <a:xfrm>
            <a:off x="8787448" y="126781"/>
            <a:ext cx="2961640" cy="217488"/>
            <a:chOff x="8787448" y="126781"/>
            <a:chExt cx="2961640" cy="217488"/>
          </a:xfrm>
        </p:grpSpPr>
        <p:sp>
          <p:nvSpPr>
            <p:cNvPr id="5" name="Rectangle 4">
              <a:extLst>
                <a:ext uri="{FF2B5EF4-FFF2-40B4-BE49-F238E27FC236}">
                  <a16:creationId xmlns:a16="http://schemas.microsoft.com/office/drawing/2014/main" id="{7821A637-FCC7-84C7-31EE-1C6F4B34DDA6}"/>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6" name="Rectangle 5">
              <a:extLst>
                <a:ext uri="{FF2B5EF4-FFF2-40B4-BE49-F238E27FC236}">
                  <a16:creationId xmlns:a16="http://schemas.microsoft.com/office/drawing/2014/main" id="{25353754-D26F-4C56-BFDA-F85F378E538F}"/>
                </a:ext>
              </a:extLst>
            </p:cNvPr>
            <p:cNvSpPr/>
            <p:nvPr/>
          </p:nvSpPr>
          <p:spPr>
            <a:xfrm>
              <a:off x="9029275"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4.2</a:t>
              </a:r>
            </a:p>
          </p:txBody>
        </p:sp>
        <p:sp>
          <p:nvSpPr>
            <p:cNvPr id="7" name="Rectangle 6">
              <a:extLst>
                <a:ext uri="{FF2B5EF4-FFF2-40B4-BE49-F238E27FC236}">
                  <a16:creationId xmlns:a16="http://schemas.microsoft.com/office/drawing/2014/main" id="{823535F3-0186-792A-1774-45E4454D869A}"/>
                </a:ext>
              </a:extLst>
            </p:cNvPr>
            <p:cNvSpPr/>
            <p:nvPr/>
          </p:nvSpPr>
          <p:spPr>
            <a:xfrm>
              <a:off x="9273540" y="126781"/>
              <a:ext cx="1991894"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Civil Protection Mechanism in Europe</a:t>
              </a:r>
            </a:p>
          </p:txBody>
        </p:sp>
        <p:sp>
          <p:nvSpPr>
            <p:cNvPr id="8" name="Rectangle 7">
              <a:extLst>
                <a:ext uri="{FF2B5EF4-FFF2-40B4-BE49-F238E27FC236}">
                  <a16:creationId xmlns:a16="http://schemas.microsoft.com/office/drawing/2014/main" id="{B0B6C14C-285E-437C-B469-E20B3168A311}"/>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16" name="Rectangle 15">
              <a:extLst>
                <a:ext uri="{FF2B5EF4-FFF2-40B4-BE49-F238E27FC236}">
                  <a16:creationId xmlns:a16="http://schemas.microsoft.com/office/drawing/2014/main" id="{559F4C64-0E29-5518-2A18-4F3C432B4F62}"/>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4120987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D9255BD-EB91-0188-4CF6-748FF35A90B2}"/>
              </a:ext>
            </a:extLst>
          </p:cNvPr>
          <p:cNvSpPr>
            <a:spLocks noGrp="1"/>
          </p:cNvSpPr>
          <p:nvPr>
            <p:ph type="title"/>
          </p:nvPr>
        </p:nvSpPr>
        <p:spPr>
          <a:xfrm>
            <a:off x="442913" y="432001"/>
            <a:ext cx="3077527" cy="1387274"/>
          </a:xfrm>
        </p:spPr>
        <p:txBody>
          <a:bodyPr vert="horz" rtlCol="0">
            <a:normAutofit fontScale="90000"/>
          </a:bodyPr>
          <a:lstStyle/>
          <a:p>
            <a:pPr rtl="0"/>
            <a:r>
              <a:rPr lang="en-US" noProof="0" dirty="0"/>
              <a:t>European Union Civil Protection Mechanism Pool</a:t>
            </a:r>
            <a:r>
              <a:rPr lang="lv-LV" noProof="0" dirty="0"/>
              <a:t>: P</a:t>
            </a:r>
            <a:r>
              <a:rPr lang="en-gb" noProof="0" dirty="0" err="1"/>
              <a:t>roposed</a:t>
            </a:r>
            <a:r>
              <a:rPr lang="en-gb" noProof="0" dirty="0"/>
              <a:t> </a:t>
            </a:r>
            <a:r>
              <a:rPr lang="lv-LV" dirty="0"/>
              <a:t>C</a:t>
            </a:r>
            <a:r>
              <a:rPr lang="en-gb" noProof="0" dirty="0" err="1"/>
              <a:t>apacity</a:t>
            </a:r>
            <a:r>
              <a:rPr lang="en-gb" noProof="0" dirty="0"/>
              <a:t> from Member States</a:t>
            </a:r>
          </a:p>
        </p:txBody>
      </p:sp>
      <p:sp>
        <p:nvSpPr>
          <p:cNvPr id="4" name="Slaida numura vietturis 3">
            <a:extLst>
              <a:ext uri="{FF2B5EF4-FFF2-40B4-BE49-F238E27FC236}">
                <a16:creationId xmlns:a16="http://schemas.microsoft.com/office/drawing/2014/main" id="{78CA87D0-2273-3FFD-E3F6-AC0C9E3C683A}"/>
              </a:ext>
            </a:extLst>
          </p:cNvPr>
          <p:cNvSpPr>
            <a:spLocks noGrp="1"/>
          </p:cNvSpPr>
          <p:nvPr>
            <p:ph type="sldNum" sz="quarter" idx="11"/>
          </p:nvPr>
        </p:nvSpPr>
        <p:spPr>
          <a:xfrm>
            <a:off x="9984296" y="6492240"/>
            <a:ext cx="1764792" cy="137160"/>
          </a:xfrm>
        </p:spPr>
        <p:txBody>
          <a:bodyPr rtlCol="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rtl="0"/>
            <a:fld id="{30361C3B-5A9F-4592-89D3-8657B6D3F3DD}" type="slidenum">
              <a:rPr lang="lv-LV" altLang="en-US"/>
              <a:pPr lvl="0"/>
              <a:t>29</a:t>
            </a:fld>
            <a:endParaRPr lang="lv-LV" altLang="en-US"/>
          </a:p>
        </p:txBody>
      </p:sp>
      <p:sp>
        <p:nvSpPr>
          <p:cNvPr id="5" name="TextBox 4">
            <a:extLst>
              <a:ext uri="{FF2B5EF4-FFF2-40B4-BE49-F238E27FC236}">
                <a16:creationId xmlns:a16="http://schemas.microsoft.com/office/drawing/2014/main" id="{55A2FDDD-8748-3283-F071-96683FDDFFE8}"/>
              </a:ext>
            </a:extLst>
          </p:cNvPr>
          <p:cNvSpPr txBox="1"/>
          <p:nvPr/>
        </p:nvSpPr>
        <p:spPr>
          <a:xfrm>
            <a:off x="9738359" y="946557"/>
            <a:ext cx="2010728" cy="246221"/>
          </a:xfrm>
          <a:prstGeom prst="rect">
            <a:avLst/>
          </a:prstGeom>
          <a:solidFill>
            <a:srgbClr val="86DB4F"/>
          </a:solidFill>
        </p:spPr>
        <p:txBody>
          <a:bodyPr wrap="square" lIns="0" tIns="0" rIns="0" bIns="0" rtlCol="0">
            <a:spAutoFit/>
          </a:bodyPr>
          <a:lstStyle/>
          <a:p>
            <a:pPr marL="182880" indent="-182880" rtl="0">
              <a:lnSpc>
                <a:spcPct val="100000"/>
              </a:lnSpc>
              <a:spcAft>
                <a:spcPts val="600"/>
              </a:spcAft>
              <a:buSzPct val="100000"/>
              <a:buFont typeface="Arial"/>
              <a:buChar char="•"/>
            </a:pPr>
            <a:r>
              <a:rPr lang="en-gb" sz="1600"/>
              <a:t>SDC pls format</a:t>
            </a:r>
            <a:endParaRPr lang="lv-LV" sz="1600"/>
          </a:p>
        </p:txBody>
      </p:sp>
      <p:pic>
        <p:nvPicPr>
          <p:cNvPr id="6146" name="Picture 2">
            <a:extLst>
              <a:ext uri="{FF2B5EF4-FFF2-40B4-BE49-F238E27FC236}">
                <a16:creationId xmlns:a16="http://schemas.microsoft.com/office/drawing/2014/main" id="{564C1EA4-9A9D-BAF9-8A00-A7AF5F5DD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426" y="432001"/>
            <a:ext cx="8118662" cy="57401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0188893-1E25-71F8-B20D-2E1C238A2F14}"/>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2" name="Rectangle 1">
            <a:extLst>
              <a:ext uri="{FF2B5EF4-FFF2-40B4-BE49-F238E27FC236}">
                <a16:creationId xmlns:a16="http://schemas.microsoft.com/office/drawing/2014/main" id="{DF5B2408-4FD2-996A-A97F-6AFDAEC125BC}"/>
              </a:ext>
            </a:extLst>
          </p:cNvPr>
          <p:cNvSpPr/>
          <p:nvPr/>
        </p:nvSpPr>
        <p:spPr>
          <a:xfrm>
            <a:off x="442913" y="5527369"/>
            <a:ext cx="3077527" cy="644831"/>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 name="Freeform 50">
            <a:extLst>
              <a:ext uri="{FF2B5EF4-FFF2-40B4-BE49-F238E27FC236}">
                <a16:creationId xmlns:a16="http://schemas.microsoft.com/office/drawing/2014/main" id="{EFB0F91E-ECAC-4DBE-1CDF-6D4B3CE9CE2C}"/>
              </a:ext>
            </a:extLst>
          </p:cNvPr>
          <p:cNvSpPr>
            <a:spLocks noChangeAspect="1"/>
          </p:cNvSpPr>
          <p:nvPr/>
        </p:nvSpPr>
        <p:spPr bwMode="auto">
          <a:xfrm>
            <a:off x="578149" y="570817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6" name="Google Shape;2685;p25">
            <a:extLst>
              <a:ext uri="{FF2B5EF4-FFF2-40B4-BE49-F238E27FC236}">
                <a16:creationId xmlns:a16="http://schemas.microsoft.com/office/drawing/2014/main" id="{53504C99-0749-36EC-D009-41C3DACA6DD2}"/>
              </a:ext>
            </a:extLst>
          </p:cNvPr>
          <p:cNvSpPr txBox="1"/>
          <p:nvPr/>
        </p:nvSpPr>
        <p:spPr>
          <a:xfrm>
            <a:off x="1179035" y="5600486"/>
            <a:ext cx="2149381" cy="498598"/>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US" sz="1200" b="0" i="0" u="none" strike="noStrike" kern="1200" cap="none" spc="0" normalizeH="0" dirty="0">
                <a:ln>
                  <a:noFill/>
                </a:ln>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About the European Union Civil Protection Mechanism Pools</a:t>
            </a:r>
            <a:endParaRPr kumimoji="0" lang="lv-LV" sz="1200" b="0" i="0" u="none" strike="noStrike" kern="1200" cap="none" spc="0" normalizeH="0" baseline="0" dirty="0">
              <a:ln>
                <a:noFill/>
              </a:ln>
              <a:effectLst/>
              <a:uLnTx/>
              <a:uFillTx/>
              <a:latin typeface="Arial"/>
              <a:ea typeface="Arial"/>
              <a:cs typeface="Arial"/>
              <a:sym typeface="Arial"/>
            </a:endParaRPr>
          </a:p>
        </p:txBody>
      </p:sp>
      <p:grpSp>
        <p:nvGrpSpPr>
          <p:cNvPr id="7" name="Group 6">
            <a:extLst>
              <a:ext uri="{FF2B5EF4-FFF2-40B4-BE49-F238E27FC236}">
                <a16:creationId xmlns:a16="http://schemas.microsoft.com/office/drawing/2014/main" id="{92BF4B98-E43B-E148-9ACE-4A962CFB1120}"/>
              </a:ext>
            </a:extLst>
          </p:cNvPr>
          <p:cNvGrpSpPr/>
          <p:nvPr/>
        </p:nvGrpSpPr>
        <p:grpSpPr>
          <a:xfrm>
            <a:off x="8787448" y="126781"/>
            <a:ext cx="2961640" cy="217488"/>
            <a:chOff x="8787448" y="126781"/>
            <a:chExt cx="2961640" cy="217488"/>
          </a:xfrm>
        </p:grpSpPr>
        <p:sp>
          <p:nvSpPr>
            <p:cNvPr id="8" name="Rectangle 7">
              <a:extLst>
                <a:ext uri="{FF2B5EF4-FFF2-40B4-BE49-F238E27FC236}">
                  <a16:creationId xmlns:a16="http://schemas.microsoft.com/office/drawing/2014/main" id="{E322E8A7-97A0-51C1-3D2B-DD118F5C932A}"/>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9" name="Rectangle 8">
              <a:extLst>
                <a:ext uri="{FF2B5EF4-FFF2-40B4-BE49-F238E27FC236}">
                  <a16:creationId xmlns:a16="http://schemas.microsoft.com/office/drawing/2014/main" id="{063820A3-E0A5-0605-F320-022646F8C06C}"/>
                </a:ext>
              </a:extLst>
            </p:cNvPr>
            <p:cNvSpPr/>
            <p:nvPr/>
          </p:nvSpPr>
          <p:spPr>
            <a:xfrm>
              <a:off x="9029275"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4.2</a:t>
              </a:r>
            </a:p>
          </p:txBody>
        </p:sp>
        <p:sp>
          <p:nvSpPr>
            <p:cNvPr id="10" name="Rectangle 9">
              <a:extLst>
                <a:ext uri="{FF2B5EF4-FFF2-40B4-BE49-F238E27FC236}">
                  <a16:creationId xmlns:a16="http://schemas.microsoft.com/office/drawing/2014/main" id="{BF826CE5-4A90-3F3E-D636-065FBBD7D641}"/>
                </a:ext>
              </a:extLst>
            </p:cNvPr>
            <p:cNvSpPr/>
            <p:nvPr/>
          </p:nvSpPr>
          <p:spPr>
            <a:xfrm>
              <a:off x="9273540" y="126781"/>
              <a:ext cx="1991894"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Civil Protection Mechanism in Europe</a:t>
              </a:r>
            </a:p>
          </p:txBody>
        </p:sp>
        <p:sp>
          <p:nvSpPr>
            <p:cNvPr id="12" name="Rectangle 11">
              <a:extLst>
                <a:ext uri="{FF2B5EF4-FFF2-40B4-BE49-F238E27FC236}">
                  <a16:creationId xmlns:a16="http://schemas.microsoft.com/office/drawing/2014/main" id="{E3E3B7FC-B3C2-8ECE-AD2B-06781977DA03}"/>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13" name="Rectangle 12">
              <a:extLst>
                <a:ext uri="{FF2B5EF4-FFF2-40B4-BE49-F238E27FC236}">
                  <a16:creationId xmlns:a16="http://schemas.microsoft.com/office/drawing/2014/main" id="{2722D8C5-EAB0-9A34-4A78-4931BA24016C}"/>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1475230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633C91-1088-F959-130F-96850513D2EC}"/>
              </a:ext>
            </a:extLst>
          </p:cNvPr>
          <p:cNvPicPr>
            <a:picLocks noChangeAspect="1"/>
          </p:cNvPicPr>
          <p:nvPr/>
        </p:nvPicPr>
        <p:blipFill rotWithShape="1">
          <a:blip r:embed="rId3"/>
          <a:srcRect t="29534" b="57941"/>
          <a:stretch/>
        </p:blipFill>
        <p:spPr>
          <a:xfrm>
            <a:off x="442910" y="4402207"/>
            <a:ext cx="11306174" cy="1769992"/>
          </a:xfrm>
          <a:prstGeom prst="rect">
            <a:avLst/>
          </a:prstGeom>
        </p:spPr>
      </p:pic>
      <p:sp>
        <p:nvSpPr>
          <p:cNvPr id="6" name="TextBox 5">
            <a:extLst>
              <a:ext uri="{FF2B5EF4-FFF2-40B4-BE49-F238E27FC236}">
                <a16:creationId xmlns:a16="http://schemas.microsoft.com/office/drawing/2014/main" id="{2CB3F9F5-858C-1D21-4D13-EAEDABE2E74A}"/>
              </a:ext>
            </a:extLst>
          </p:cNvPr>
          <p:cNvSpPr txBox="1"/>
          <p:nvPr/>
        </p:nvSpPr>
        <p:spPr>
          <a:xfrm>
            <a:off x="442910" y="1826234"/>
            <a:ext cx="11306173"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rtl="0">
              <a:spcAft>
                <a:spcPts val="600"/>
              </a:spcAft>
            </a:pPr>
            <a:r>
              <a:rPr lang="en-gb" sz="1600" dirty="0">
                <a:cs typeface="Arial"/>
              </a:rPr>
              <a:t>4.1. </a:t>
            </a:r>
            <a:r>
              <a:rPr lang="en-GB" sz="1600" dirty="0">
                <a:cs typeface="Arial"/>
              </a:rPr>
              <a:t>Civil Protection Functions in International Organisations</a:t>
            </a:r>
            <a:endParaRPr lang="lv-LV" sz="1600" dirty="0">
              <a:cs typeface="Arial"/>
            </a:endParaRPr>
          </a:p>
          <a:p>
            <a:pPr rtl="0">
              <a:spcAft>
                <a:spcPts val="600"/>
              </a:spcAft>
            </a:pPr>
            <a:r>
              <a:rPr lang="en-gb" sz="1600" dirty="0">
                <a:cs typeface="Arial"/>
              </a:rPr>
              <a:t>4.2. Civil Protection Mechanism in Europe</a:t>
            </a:r>
          </a:p>
          <a:p>
            <a:pPr rtl="0">
              <a:spcAft>
                <a:spcPts val="600"/>
              </a:spcAft>
            </a:pPr>
            <a:r>
              <a:rPr lang="en-gb" sz="1600" dirty="0">
                <a:cs typeface="Arial"/>
              </a:rPr>
              <a:t>4.3. Civil </a:t>
            </a:r>
            <a:r>
              <a:rPr lang="lv-LV" sz="1600" dirty="0">
                <a:cs typeface="Arial"/>
              </a:rPr>
              <a:t>P</a:t>
            </a:r>
            <a:r>
              <a:rPr lang="en-gb" sz="1600" dirty="0" err="1">
                <a:cs typeface="Arial"/>
              </a:rPr>
              <a:t>rotection</a:t>
            </a:r>
            <a:r>
              <a:rPr lang="en-gb" sz="1600" dirty="0">
                <a:cs typeface="Arial"/>
              </a:rPr>
              <a:t> </a:t>
            </a:r>
            <a:r>
              <a:rPr lang="lv-LV" sz="1600" dirty="0">
                <a:cs typeface="Arial"/>
              </a:rPr>
              <a:t>C</a:t>
            </a:r>
            <a:r>
              <a:rPr lang="en-gb" sz="1600" dirty="0" err="1">
                <a:cs typeface="Arial"/>
              </a:rPr>
              <a:t>ooperation</a:t>
            </a:r>
            <a:r>
              <a:rPr lang="en-gb" sz="1600" dirty="0">
                <a:cs typeface="Arial"/>
              </a:rPr>
              <a:t> </a:t>
            </a:r>
            <a:r>
              <a:rPr lang="lv-LV" sz="1600" dirty="0">
                <a:cs typeface="Arial"/>
              </a:rPr>
              <a:t>U</a:t>
            </a:r>
            <a:r>
              <a:rPr lang="en-gb" sz="1600" dirty="0" err="1">
                <a:cs typeface="Arial"/>
              </a:rPr>
              <a:t>nder</a:t>
            </a:r>
            <a:r>
              <a:rPr lang="en-gb" sz="1600" dirty="0">
                <a:cs typeface="Arial"/>
              </a:rPr>
              <a:t> </a:t>
            </a:r>
            <a:r>
              <a:rPr lang="lv-LV" sz="1600" dirty="0">
                <a:cs typeface="Arial"/>
              </a:rPr>
              <a:t>B</a:t>
            </a:r>
            <a:r>
              <a:rPr lang="en-gb" sz="1600" dirty="0" err="1">
                <a:cs typeface="Arial"/>
              </a:rPr>
              <a:t>ilateral</a:t>
            </a:r>
            <a:r>
              <a:rPr lang="en-gb" sz="1600" dirty="0">
                <a:cs typeface="Arial"/>
              </a:rPr>
              <a:t> </a:t>
            </a:r>
            <a:r>
              <a:rPr lang="lv-LV" sz="1600" dirty="0">
                <a:cs typeface="Arial"/>
              </a:rPr>
              <a:t>A</a:t>
            </a:r>
            <a:r>
              <a:rPr lang="en-gb" sz="1600" dirty="0" err="1">
                <a:cs typeface="Arial"/>
              </a:rPr>
              <a:t>greements</a:t>
            </a:r>
            <a:r>
              <a:rPr lang="en-gb" sz="1600" dirty="0">
                <a:cs typeface="Arial"/>
              </a:rPr>
              <a:t> and in the Baltic Sea </a:t>
            </a:r>
            <a:r>
              <a:rPr lang="lv-LV" sz="1600" dirty="0">
                <a:cs typeface="Arial"/>
              </a:rPr>
              <a:t>R</a:t>
            </a:r>
            <a:r>
              <a:rPr lang="en-gb" sz="1600" dirty="0" err="1">
                <a:cs typeface="Arial"/>
              </a:rPr>
              <a:t>egion</a:t>
            </a:r>
            <a:endParaRPr lang="en-gb" sz="1600" dirty="0">
              <a:cs typeface="Arial"/>
            </a:endParaRPr>
          </a:p>
          <a:p>
            <a:pPr rtl="0">
              <a:spcAft>
                <a:spcPts val="600"/>
              </a:spcAft>
            </a:pPr>
            <a:r>
              <a:rPr lang="en-gb" sz="1600" dirty="0">
                <a:cs typeface="Arial"/>
              </a:rPr>
              <a:t>4.4. </a:t>
            </a:r>
            <a:r>
              <a:rPr lang="en-US" sz="1600" dirty="0">
                <a:cs typeface="Arial"/>
              </a:rPr>
              <a:t>Request for and Provision of International Assistance</a:t>
            </a:r>
            <a:endParaRPr lang="en-gb" sz="1600" dirty="0">
              <a:cs typeface="Arial"/>
            </a:endParaRPr>
          </a:p>
        </p:txBody>
      </p:sp>
      <p:sp>
        <p:nvSpPr>
          <p:cNvPr id="5" name="Rectangle 4">
            <a:extLst>
              <a:ext uri="{FF2B5EF4-FFF2-40B4-BE49-F238E27FC236}">
                <a16:creationId xmlns:a16="http://schemas.microsoft.com/office/drawing/2014/main" id="{FA5EA567-DF49-39D4-D6C9-0474070B94D7}"/>
              </a:ext>
            </a:extLst>
          </p:cNvPr>
          <p:cNvSpPr/>
          <p:nvPr/>
        </p:nvSpPr>
        <p:spPr>
          <a:xfrm>
            <a:off x="442913" y="955542"/>
            <a:ext cx="11312525"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rtlCol="0">
            <a:normAutofit/>
          </a:bodyPr>
          <a:lstStyle/>
          <a:p>
            <a:pPr rtl="0"/>
            <a:r>
              <a:rPr lang="en-gb" noProof="0" dirty="0"/>
              <a:t>Table of </a:t>
            </a:r>
            <a:r>
              <a:rPr lang="lv-LV" noProof="0" dirty="0"/>
              <a:t>C</a:t>
            </a:r>
            <a:r>
              <a:rPr lang="en-gb" noProof="0" dirty="0" err="1"/>
              <a:t>ontents</a:t>
            </a:r>
            <a:endParaRPr lang="en-gb" noProof="0" dirty="0"/>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lv-LV" dirty="0"/>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lv-LV" smtClean="0"/>
              <a:pPr/>
              <a:t>3</a:t>
            </a:fld>
            <a:endParaRPr lang="lv-LV" dirty="0"/>
          </a:p>
        </p:txBody>
      </p:sp>
      <p:sp>
        <p:nvSpPr>
          <p:cNvPr id="4" name="Rectangle 3">
            <a:extLst>
              <a:ext uri="{FF2B5EF4-FFF2-40B4-BE49-F238E27FC236}">
                <a16:creationId xmlns:a16="http://schemas.microsoft.com/office/drawing/2014/main" id="{58CAA854-7DAF-84A2-C40A-93DBE6AC03BF}"/>
              </a:ext>
            </a:extLst>
          </p:cNvPr>
          <p:cNvSpPr/>
          <p:nvPr/>
        </p:nvSpPr>
        <p:spPr>
          <a:xfrm>
            <a:off x="442912"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1E398688-667E-FC02-6778-009E2C0A2C24}"/>
              </a:ext>
            </a:extLst>
          </p:cNvPr>
          <p:cNvSpPr/>
          <p:nvPr/>
        </p:nvSpPr>
        <p:spPr>
          <a:xfrm>
            <a:off x="442913" y="4402136"/>
            <a:ext cx="11312525" cy="1770063"/>
          </a:xfrm>
          <a:prstGeom prst="rect">
            <a:avLst/>
          </a:prstGeom>
          <a:solidFill>
            <a:schemeClr val="accent3">
              <a:alpha val="2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Tree>
    <p:extLst>
      <p:ext uri="{BB962C8B-B14F-4D97-AF65-F5344CB8AC3E}">
        <p14:creationId xmlns:p14="http://schemas.microsoft.com/office/powerpoint/2010/main" val="192098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EA502EF-DBBC-BFEE-FE28-4A084F0D2B11}"/>
              </a:ext>
            </a:extLst>
          </p:cNvPr>
          <p:cNvSpPr txBox="1"/>
          <p:nvPr/>
        </p:nvSpPr>
        <p:spPr>
          <a:xfrm>
            <a:off x="6275387" y="2468880"/>
            <a:ext cx="5473699" cy="3703320"/>
          </a:xfrm>
          <a:prstGeom prst="rect">
            <a:avLst/>
          </a:prstGeom>
          <a:solidFill>
            <a:schemeClr val="bg1">
              <a:lumMod val="95000"/>
            </a:schemeClr>
          </a:solidFill>
        </p:spPr>
        <p:txBody>
          <a:bodyPr wrap="square" lIns="72000" tIns="72000" rIns="72000" bIns="72000" rtlCol="0">
            <a:noAutofit/>
          </a:bodyPr>
          <a:lstStyle/>
          <a:p>
            <a:pPr marL="285750" indent="-285750" rtl="0">
              <a:spcAft>
                <a:spcPts val="1200"/>
              </a:spcAft>
              <a:buBlip>
                <a:blip r:embed="rId3"/>
              </a:buBlip>
            </a:pPr>
            <a:r>
              <a:rPr lang="en-gb" sz="1400"/>
              <a:t>Certified and included in the European Civil Protection Pool (ECPP)</a:t>
            </a:r>
          </a:p>
          <a:p>
            <a:pPr marL="285750" indent="-285750" rtl="0">
              <a:spcAft>
                <a:spcPts val="1200"/>
              </a:spcAft>
              <a:buBlip>
                <a:blip r:embed="rId3"/>
              </a:buBlip>
            </a:pPr>
            <a:r>
              <a:rPr lang="en-gb" sz="1400"/>
              <a:t>Capable of pumping water out of flooded areas</a:t>
            </a:r>
          </a:p>
          <a:p>
            <a:pPr marL="285750" indent="-285750" rtl="0">
              <a:spcAft>
                <a:spcPts val="1200"/>
              </a:spcAft>
              <a:buBlip>
                <a:blip r:embed="rId3"/>
              </a:buBlip>
            </a:pPr>
            <a:r>
              <a:rPr lang="en-gb" sz="1400"/>
              <a:t>Participated in international flood relief in Poland and Moldova in 2010, Bosnia and Herzegovina in 2014</a:t>
            </a:r>
            <a:endParaRPr lang="lv-LV" altLang="lv-LV" sz="1400"/>
          </a:p>
          <a:p>
            <a:pPr marL="285750" indent="-285750" rtl="0">
              <a:spcAft>
                <a:spcPts val="1200"/>
              </a:spcAft>
              <a:buBlip>
                <a:blip r:embed="rId3"/>
              </a:buBlip>
            </a:pPr>
            <a:endParaRPr lang="lv-LV" altLang="lv-LV" sz="1400" b="1"/>
          </a:p>
        </p:txBody>
      </p:sp>
      <p:sp>
        <p:nvSpPr>
          <p:cNvPr id="21" name="TextBox 20">
            <a:extLst>
              <a:ext uri="{FF2B5EF4-FFF2-40B4-BE49-F238E27FC236}">
                <a16:creationId xmlns:a16="http://schemas.microsoft.com/office/drawing/2014/main" id="{EF2B8F93-C0B9-C213-FCCF-CD1B3AE35E5D}"/>
              </a:ext>
            </a:extLst>
          </p:cNvPr>
          <p:cNvSpPr txBox="1"/>
          <p:nvPr/>
        </p:nvSpPr>
        <p:spPr>
          <a:xfrm>
            <a:off x="442912" y="2468880"/>
            <a:ext cx="5473699" cy="3703320"/>
          </a:xfrm>
          <a:prstGeom prst="rect">
            <a:avLst/>
          </a:prstGeom>
          <a:solidFill>
            <a:schemeClr val="bg1">
              <a:lumMod val="95000"/>
            </a:schemeClr>
          </a:solidFill>
        </p:spPr>
        <p:txBody>
          <a:bodyPr wrap="square" lIns="72000" tIns="72000" rIns="72000" bIns="72000" rtlCol="0">
            <a:noAutofit/>
          </a:bodyPr>
          <a:lstStyle/>
          <a:p>
            <a:pPr marL="285750" indent="-285750" rtl="0">
              <a:spcAft>
                <a:spcPts val="1200"/>
              </a:spcAft>
              <a:buBlip>
                <a:blip r:embed="rId3"/>
              </a:buBlip>
            </a:pPr>
            <a:r>
              <a:rPr lang="en-gb" sz="1400" b="0">
                <a:solidFill>
                  <a:schemeClr val="tx1"/>
                </a:solidFill>
              </a:rPr>
              <a:t>Established in accordance with the requirements defined by the Community Civil Protection Mechanism</a:t>
            </a:r>
          </a:p>
          <a:p>
            <a:pPr marL="285750" indent="-285750" rtl="0">
              <a:spcAft>
                <a:spcPts val="1200"/>
              </a:spcAft>
              <a:buBlip>
                <a:blip r:embed="rId3"/>
              </a:buBlip>
            </a:pPr>
            <a:r>
              <a:rPr lang="en-gb" sz="1400" b="0">
                <a:solidFill>
                  <a:schemeClr val="tx1"/>
                </a:solidFill>
              </a:rPr>
              <a:t>Capable of providing administrative, logistical and telecommunications support</a:t>
            </a:r>
          </a:p>
        </p:txBody>
      </p:sp>
      <p:sp>
        <p:nvSpPr>
          <p:cNvPr id="12" name="Title 11">
            <a:extLst>
              <a:ext uri="{FF2B5EF4-FFF2-40B4-BE49-F238E27FC236}">
                <a16:creationId xmlns:a16="http://schemas.microsoft.com/office/drawing/2014/main" id="{927258E1-921B-C47A-1959-B246C0F28524}"/>
              </a:ext>
            </a:extLst>
          </p:cNvPr>
          <p:cNvSpPr>
            <a:spLocks noGrp="1"/>
          </p:cNvSpPr>
          <p:nvPr>
            <p:ph type="title"/>
          </p:nvPr>
        </p:nvSpPr>
        <p:spPr/>
        <p:txBody>
          <a:bodyPr vert="horz" rtlCol="0"/>
          <a:lstStyle/>
          <a:p>
            <a:pPr rtl="0"/>
            <a:r>
              <a:rPr lang="en-gb" noProof="0" dirty="0"/>
              <a:t>EU Civil Protection Modules </a:t>
            </a:r>
            <a:r>
              <a:rPr lang="lv-LV" noProof="0" dirty="0"/>
              <a:t>I</a:t>
            </a:r>
            <a:r>
              <a:rPr lang="en-gb" noProof="0" dirty="0" err="1"/>
              <a:t>nvolving</a:t>
            </a:r>
            <a:r>
              <a:rPr lang="en-gb" noProof="0" dirty="0"/>
              <a:t> Latvia</a:t>
            </a:r>
          </a:p>
        </p:txBody>
      </p:sp>
      <p:pic>
        <p:nvPicPr>
          <p:cNvPr id="53254" name="Attēls 5">
            <a:extLst>
              <a:ext uri="{FF2B5EF4-FFF2-40B4-BE49-F238E27FC236}">
                <a16:creationId xmlns:a16="http://schemas.microsoft.com/office/drawing/2014/main" id="{0EBD8675-DD12-2E59-346C-29CB593DF7B6}"/>
              </a:ext>
            </a:extLst>
          </p:cNvPr>
          <p:cNvPicPr>
            <a:picLocks noChangeAspect="1"/>
          </p:cNvPicPr>
          <p:nvPr/>
        </p:nvPicPr>
        <p:blipFill>
          <a:blip r:embed="rId4">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10259730" y="4773612"/>
            <a:ext cx="1273358" cy="12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4">
            <a:extLst>
              <a:ext uri="{FF2B5EF4-FFF2-40B4-BE49-F238E27FC236}">
                <a16:creationId xmlns:a16="http://schemas.microsoft.com/office/drawing/2014/main" id="{48E9E109-2BA6-05A3-88F5-A54C450D9A02}"/>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lv-LV" smtClean="0"/>
              <a:pPr/>
              <a:t>30</a:t>
            </a:fld>
            <a:endParaRPr lang="lv-LV"/>
          </a:p>
        </p:txBody>
      </p:sp>
      <p:pic>
        <p:nvPicPr>
          <p:cNvPr id="7170" name="Picture 2" descr="Latvian Lithuanian Technical Assistance Support Team - LL TAST">
            <a:extLst>
              <a:ext uri="{FF2B5EF4-FFF2-40B4-BE49-F238E27FC236}">
                <a16:creationId xmlns:a16="http://schemas.microsoft.com/office/drawing/2014/main" id="{EC0045C5-5292-04A4-4D51-A6D6B0A25F6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4246" y="4673602"/>
            <a:ext cx="1732367" cy="138727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7002B28-85CC-A0E3-760F-5482E38B5E01}"/>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2" name="Google Shape;118;p22">
            <a:extLst>
              <a:ext uri="{FF2B5EF4-FFF2-40B4-BE49-F238E27FC236}">
                <a16:creationId xmlns:a16="http://schemas.microsoft.com/office/drawing/2014/main" id="{F101D2E4-2128-A115-650F-184B1AFCEF77}"/>
              </a:ext>
            </a:extLst>
          </p:cNvPr>
          <p:cNvSpPr txBox="1"/>
          <p:nvPr/>
        </p:nvSpPr>
        <p:spPr>
          <a:xfrm>
            <a:off x="6275388" y="1819274"/>
            <a:ext cx="5473699" cy="649605"/>
          </a:xfrm>
          <a:prstGeom prst="rect">
            <a:avLst/>
          </a:prstGeom>
          <a:solidFill>
            <a:schemeClr val="accent3"/>
          </a:solidFill>
          <a:ln>
            <a:noFill/>
          </a:ln>
        </p:spPr>
        <p:txBody>
          <a:bodyPr spcFirstLastPara="1" wrap="square" lIns="72000" tIns="72000" rIns="72000" bIns="72000" rtlCol="0" anchor="ctr" anchorCtr="0">
            <a:noAutofit/>
          </a:bodyPr>
          <a:lstStyle/>
          <a:p>
            <a:pPr rtl="0"/>
            <a:r>
              <a:rPr lang="en-US" sz="1400" b="1" dirty="0">
                <a:solidFill>
                  <a:schemeClr val="bg1"/>
                </a:solidFill>
              </a:rPr>
              <a:t>The joint high capacity pumping team of the Baltic States (Estonia, Latvia, Lithuania)</a:t>
            </a:r>
            <a:r>
              <a:rPr lang="lv-LV" sz="1400" b="1" dirty="0">
                <a:solidFill>
                  <a:schemeClr val="bg1"/>
                </a:solidFill>
              </a:rPr>
              <a:t> </a:t>
            </a:r>
            <a:r>
              <a:rPr lang="en-gb" sz="1400" b="1" dirty="0">
                <a:solidFill>
                  <a:schemeClr val="bg1"/>
                </a:solidFill>
              </a:rPr>
              <a:t>(</a:t>
            </a:r>
            <a:r>
              <a:rPr lang="en-gb" sz="1400" b="1" dirty="0" err="1">
                <a:solidFill>
                  <a:schemeClr val="bg1"/>
                </a:solidFill>
              </a:rPr>
              <a:t>BaltFloodCombat</a:t>
            </a:r>
            <a:r>
              <a:rPr lang="en-gb" sz="1400" b="1" dirty="0">
                <a:solidFill>
                  <a:schemeClr val="bg1"/>
                </a:solidFill>
              </a:rPr>
              <a:t>)</a:t>
            </a:r>
          </a:p>
        </p:txBody>
      </p:sp>
      <p:sp>
        <p:nvSpPr>
          <p:cNvPr id="19" name="Google Shape;118;p22">
            <a:extLst>
              <a:ext uri="{FF2B5EF4-FFF2-40B4-BE49-F238E27FC236}">
                <a16:creationId xmlns:a16="http://schemas.microsoft.com/office/drawing/2014/main" id="{2BF5715E-F2B3-DCD1-5C36-F916AF84B204}"/>
              </a:ext>
            </a:extLst>
          </p:cNvPr>
          <p:cNvSpPr txBox="1"/>
          <p:nvPr/>
        </p:nvSpPr>
        <p:spPr>
          <a:xfrm>
            <a:off x="442912" y="1819274"/>
            <a:ext cx="5473699" cy="649605"/>
          </a:xfrm>
          <a:prstGeom prst="rect">
            <a:avLst/>
          </a:prstGeom>
          <a:solidFill>
            <a:schemeClr val="accent2"/>
          </a:solidFill>
          <a:ln>
            <a:noFill/>
          </a:ln>
        </p:spPr>
        <p:txBody>
          <a:bodyPr spcFirstLastPara="1" wrap="square" lIns="72000" tIns="72000" rIns="72000" bIns="72000" rtlCol="0" anchor="ctr" anchorCtr="0">
            <a:noAutofit/>
          </a:bodyPr>
          <a:lstStyle/>
          <a:p>
            <a:pPr rtl="0"/>
            <a:r>
              <a:rPr lang="en-gb" sz="1400" b="1">
                <a:solidFill>
                  <a:schemeClr val="bg1"/>
                </a:solidFill>
              </a:rPr>
              <a:t>Latvia-Lithuania Technical Assistance Team (LL TAST)</a:t>
            </a:r>
          </a:p>
        </p:txBody>
      </p:sp>
      <p:sp>
        <p:nvSpPr>
          <p:cNvPr id="23" name="Google Shape;118;p22">
            <a:extLst>
              <a:ext uri="{FF2B5EF4-FFF2-40B4-BE49-F238E27FC236}">
                <a16:creationId xmlns:a16="http://schemas.microsoft.com/office/drawing/2014/main" id="{7D1A6966-722C-D7D6-3E51-8DBFF05838E3}"/>
              </a:ext>
            </a:extLst>
          </p:cNvPr>
          <p:cNvSpPr txBox="1"/>
          <p:nvPr/>
        </p:nvSpPr>
        <p:spPr>
          <a:xfrm>
            <a:off x="5703321" y="1819275"/>
            <a:ext cx="72000" cy="649288"/>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24" name="Google Shape;118;p22">
            <a:extLst>
              <a:ext uri="{FF2B5EF4-FFF2-40B4-BE49-F238E27FC236}">
                <a16:creationId xmlns:a16="http://schemas.microsoft.com/office/drawing/2014/main" id="{968163B3-F294-D626-0195-C06553967853}"/>
              </a:ext>
            </a:extLst>
          </p:cNvPr>
          <p:cNvSpPr txBox="1"/>
          <p:nvPr/>
        </p:nvSpPr>
        <p:spPr>
          <a:xfrm>
            <a:off x="11533088" y="1819275"/>
            <a:ext cx="72000" cy="649288"/>
          </a:xfrm>
          <a:prstGeom prst="rect">
            <a:avLst/>
          </a:prstGeom>
          <a:solidFill>
            <a:schemeClr val="accent4"/>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grpSp>
        <p:nvGrpSpPr>
          <p:cNvPr id="3" name="Group 2">
            <a:extLst>
              <a:ext uri="{FF2B5EF4-FFF2-40B4-BE49-F238E27FC236}">
                <a16:creationId xmlns:a16="http://schemas.microsoft.com/office/drawing/2014/main" id="{2064331F-451A-BF01-4D5C-388643D80A11}"/>
              </a:ext>
            </a:extLst>
          </p:cNvPr>
          <p:cNvGrpSpPr/>
          <p:nvPr/>
        </p:nvGrpSpPr>
        <p:grpSpPr>
          <a:xfrm>
            <a:off x="8787448" y="126781"/>
            <a:ext cx="2961640" cy="217488"/>
            <a:chOff x="8787448" y="126781"/>
            <a:chExt cx="2961640" cy="217488"/>
          </a:xfrm>
        </p:grpSpPr>
        <p:sp>
          <p:nvSpPr>
            <p:cNvPr id="5" name="Rectangle 4">
              <a:extLst>
                <a:ext uri="{FF2B5EF4-FFF2-40B4-BE49-F238E27FC236}">
                  <a16:creationId xmlns:a16="http://schemas.microsoft.com/office/drawing/2014/main" id="{B62EC14D-3F8F-C261-B745-78FE99E61300}"/>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6" name="Rectangle 5">
              <a:extLst>
                <a:ext uri="{FF2B5EF4-FFF2-40B4-BE49-F238E27FC236}">
                  <a16:creationId xmlns:a16="http://schemas.microsoft.com/office/drawing/2014/main" id="{9FE7CDD5-BDD3-3EAB-678A-CCDD1CAFE59B}"/>
                </a:ext>
              </a:extLst>
            </p:cNvPr>
            <p:cNvSpPr/>
            <p:nvPr/>
          </p:nvSpPr>
          <p:spPr>
            <a:xfrm>
              <a:off x="9029275"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4.2</a:t>
              </a:r>
            </a:p>
          </p:txBody>
        </p:sp>
        <p:sp>
          <p:nvSpPr>
            <p:cNvPr id="8" name="Rectangle 7">
              <a:extLst>
                <a:ext uri="{FF2B5EF4-FFF2-40B4-BE49-F238E27FC236}">
                  <a16:creationId xmlns:a16="http://schemas.microsoft.com/office/drawing/2014/main" id="{47BC6591-8314-03AC-DFCC-618A5F7DEDE9}"/>
                </a:ext>
              </a:extLst>
            </p:cNvPr>
            <p:cNvSpPr/>
            <p:nvPr/>
          </p:nvSpPr>
          <p:spPr>
            <a:xfrm>
              <a:off x="9273540" y="126781"/>
              <a:ext cx="1991894"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Civil Protection Mechanism in Europe</a:t>
              </a:r>
            </a:p>
          </p:txBody>
        </p:sp>
        <p:sp>
          <p:nvSpPr>
            <p:cNvPr id="14" name="Rectangle 13">
              <a:extLst>
                <a:ext uri="{FF2B5EF4-FFF2-40B4-BE49-F238E27FC236}">
                  <a16:creationId xmlns:a16="http://schemas.microsoft.com/office/drawing/2014/main" id="{41359853-B745-04BA-9FFF-081707A4FE64}"/>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17" name="Rectangle 16">
              <a:extLst>
                <a:ext uri="{FF2B5EF4-FFF2-40B4-BE49-F238E27FC236}">
                  <a16:creationId xmlns:a16="http://schemas.microsoft.com/office/drawing/2014/main" id="{ECC3F440-EFDC-37A3-05A0-3E0D23A137CF}"/>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2375246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CD29CA4-60EE-F82D-2845-8EE55D3569C4}"/>
              </a:ext>
            </a:extLst>
          </p:cNvPr>
          <p:cNvPicPr>
            <a:picLocks noGrp="1" noChangeAspect="1"/>
          </p:cNvPicPr>
          <p:nvPr>
            <p:ph type="pic" sz="quarter" idx="10"/>
          </p:nvPr>
        </p:nvPicPr>
        <p:blipFill rotWithShape="1">
          <a:blip r:embed="rId3"/>
          <a:srcRect l="23550"/>
          <a:stretch/>
        </p:blipFill>
        <p:spPr>
          <a:xfrm>
            <a:off x="4327525" y="0"/>
            <a:ext cx="7864475" cy="6858000"/>
          </a:xfrm>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lv-LV"/>
          </a:p>
        </p:txBody>
      </p:sp>
      <p:sp>
        <p:nvSpPr>
          <p:cNvPr id="2" name="Title 1"/>
          <p:cNvSpPr>
            <a:spLocks noGrp="1"/>
          </p:cNvSpPr>
          <p:nvPr>
            <p:ph type="ctrTitle"/>
          </p:nvPr>
        </p:nvSpPr>
        <p:spPr>
          <a:xfrm>
            <a:off x="429906" y="2077806"/>
            <a:ext cx="7418387" cy="2428875"/>
          </a:xfrm>
        </p:spPr>
        <p:txBody>
          <a:bodyPr vert="horz" rtlCol="0">
            <a:noAutofit/>
          </a:bodyPr>
          <a:lstStyle/>
          <a:p>
            <a:pPr rtl="0"/>
            <a:r>
              <a:rPr lang="en-gb" sz="4800" dirty="0"/>
              <a:t>4</a:t>
            </a:r>
            <a:r>
              <a:rPr lang="en-gb" sz="4800" noProof="0" dirty="0"/>
              <a:t>.3. </a:t>
            </a:r>
            <a:r>
              <a:rPr lang="en-US" sz="4800" noProof="0" dirty="0">
                <a:cs typeface="Arial"/>
              </a:rPr>
              <a:t>Civil Protection Cooperation Under Bilateral Agreements and in the Baltic Sea Region</a:t>
            </a:r>
            <a:endParaRPr lang="lv-LV" sz="4800" noProof="0" dirty="0"/>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Tree>
    <p:extLst>
      <p:ext uri="{BB962C8B-B14F-4D97-AF65-F5344CB8AC3E}">
        <p14:creationId xmlns:p14="http://schemas.microsoft.com/office/powerpoint/2010/main" val="238895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6B400A41-225F-11F5-3A0A-6D855A9D1586}"/>
              </a:ext>
            </a:extLst>
          </p:cNvPr>
          <p:cNvSpPr/>
          <p:nvPr/>
        </p:nvSpPr>
        <p:spPr>
          <a:xfrm>
            <a:off x="453991" y="5215211"/>
            <a:ext cx="1059244" cy="957263"/>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68" name="Google Shape;2685;p25">
            <a:extLst>
              <a:ext uri="{FF2B5EF4-FFF2-40B4-BE49-F238E27FC236}">
                <a16:creationId xmlns:a16="http://schemas.microsoft.com/office/drawing/2014/main" id="{4ED1EDB1-8D0A-B9D1-2A5E-6FDFA315EE1E}"/>
              </a:ext>
            </a:extLst>
          </p:cNvPr>
          <p:cNvSpPr txBox="1"/>
          <p:nvPr/>
        </p:nvSpPr>
        <p:spPr>
          <a:xfrm>
            <a:off x="616902" y="5324510"/>
            <a:ext cx="958933" cy="738664"/>
          </a:xfrm>
          <a:prstGeom prst="rect">
            <a:avLst/>
          </a:prstGeom>
          <a:noFill/>
          <a:ln>
            <a:noFill/>
          </a:ln>
        </p:spPr>
        <p:txBody>
          <a:bodyPr spcFirstLastPara="1" wrap="square" lIns="0" tIns="0" rIns="72000" bIns="0" rtlCol="0" anchor="ctr" anchorCtr="0">
            <a:spAutoFit/>
          </a:bodyPr>
          <a:lstStyle/>
          <a:p>
            <a:pPr rtl="0">
              <a:lnSpc>
                <a:spcPct val="100000"/>
              </a:lnSpc>
              <a:buSzPct val="100000"/>
            </a:pPr>
            <a:r>
              <a:rPr lang="en-US" sz="1200" dirty="0">
                <a:hlinkClick r:id="rId3">
                  <a:extLst>
                    <a:ext uri="{A12FA001-AC4F-418D-AE19-62706E023703}">
                      <ahyp:hlinkClr xmlns:ahyp="http://schemas.microsoft.com/office/drawing/2018/hyperlinkcolor" val="tx"/>
                    </a:ext>
                  </a:extLst>
                </a:hlinkClick>
              </a:rPr>
              <a:t>On the State Civil Protection Plan</a:t>
            </a:r>
            <a:endParaRPr lang="lv-LV" sz="1200" dirty="0"/>
          </a:p>
        </p:txBody>
      </p:sp>
      <p:sp>
        <p:nvSpPr>
          <p:cNvPr id="6" name="Rectangle 5">
            <a:extLst>
              <a:ext uri="{FF2B5EF4-FFF2-40B4-BE49-F238E27FC236}">
                <a16:creationId xmlns:a16="http://schemas.microsoft.com/office/drawing/2014/main" id="{7C52131A-9F3D-E839-4E18-6FF1B31312F6}"/>
              </a:ext>
            </a:extLst>
          </p:cNvPr>
          <p:cNvSpPr/>
          <p:nvPr/>
        </p:nvSpPr>
        <p:spPr>
          <a:xfrm>
            <a:off x="442913" y="1819275"/>
            <a:ext cx="11300907" cy="4352925"/>
          </a:xfrm>
          <a:prstGeom prst="rect">
            <a:avLst/>
          </a:prstGeom>
          <a:noFill/>
          <a:ln w="3175">
            <a:solidFill>
              <a:schemeClr val="accent1"/>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4" name="TextBox 33">
            <a:extLst>
              <a:ext uri="{FF2B5EF4-FFF2-40B4-BE49-F238E27FC236}">
                <a16:creationId xmlns:a16="http://schemas.microsoft.com/office/drawing/2014/main" id="{15242C15-38F3-C8CE-A749-4EB067A8E9DA}"/>
              </a:ext>
            </a:extLst>
          </p:cNvPr>
          <p:cNvSpPr txBox="1"/>
          <p:nvPr/>
        </p:nvSpPr>
        <p:spPr>
          <a:xfrm>
            <a:off x="1582947" y="5881250"/>
            <a:ext cx="1723895" cy="215444"/>
          </a:xfrm>
          <a:prstGeom prst="rect">
            <a:avLst/>
          </a:prstGeom>
          <a:noFill/>
        </p:spPr>
        <p:txBody>
          <a:bodyPr wrap="square" lIns="0" tIns="0" rIns="0" bIns="0" rtlCol="0">
            <a:spAutoFit/>
          </a:bodyPr>
          <a:lstStyle/>
          <a:p>
            <a:pPr lvl="0" algn="ctr" rtl="0"/>
            <a:r>
              <a:rPr lang="en-gb" sz="1400"/>
              <a:t>Sweden, Belarus</a:t>
            </a:r>
          </a:p>
        </p:txBody>
      </p:sp>
      <p:sp>
        <p:nvSpPr>
          <p:cNvPr id="35" name="TextBox 34">
            <a:extLst>
              <a:ext uri="{FF2B5EF4-FFF2-40B4-BE49-F238E27FC236}">
                <a16:creationId xmlns:a16="http://schemas.microsoft.com/office/drawing/2014/main" id="{17E0E4F0-382F-1198-DA2D-24723F20F882}"/>
              </a:ext>
            </a:extLst>
          </p:cNvPr>
          <p:cNvSpPr txBox="1"/>
          <p:nvPr/>
        </p:nvSpPr>
        <p:spPr>
          <a:xfrm>
            <a:off x="3089817" y="5881250"/>
            <a:ext cx="1557114" cy="215444"/>
          </a:xfrm>
          <a:prstGeom prst="rect">
            <a:avLst/>
          </a:prstGeom>
          <a:noFill/>
        </p:spPr>
        <p:txBody>
          <a:bodyPr wrap="square" lIns="0" tIns="0" rIns="0" bIns="0" rtlCol="0">
            <a:spAutoFit/>
          </a:bodyPr>
          <a:lstStyle/>
          <a:p>
            <a:pPr algn="ctr" rtl="0"/>
            <a:r>
              <a:rPr lang="en-gb" sz="1400"/>
              <a:t>Sweden</a:t>
            </a:r>
          </a:p>
        </p:txBody>
      </p:sp>
      <p:sp>
        <p:nvSpPr>
          <p:cNvPr id="36" name="TextBox 35">
            <a:extLst>
              <a:ext uri="{FF2B5EF4-FFF2-40B4-BE49-F238E27FC236}">
                <a16:creationId xmlns:a16="http://schemas.microsoft.com/office/drawing/2014/main" id="{F87CE34B-70FB-2F01-5344-E53EA346D14A}"/>
              </a:ext>
            </a:extLst>
          </p:cNvPr>
          <p:cNvSpPr txBox="1"/>
          <p:nvPr/>
        </p:nvSpPr>
        <p:spPr>
          <a:xfrm>
            <a:off x="7804053" y="1914278"/>
            <a:ext cx="1557114" cy="215444"/>
          </a:xfrm>
          <a:prstGeom prst="rect">
            <a:avLst/>
          </a:prstGeom>
          <a:noFill/>
        </p:spPr>
        <p:txBody>
          <a:bodyPr wrap="square" lIns="0" tIns="0" rIns="0" bIns="0" rtlCol="0">
            <a:spAutoFit/>
          </a:bodyPr>
          <a:lstStyle/>
          <a:p>
            <a:pPr algn="ctr" rtl="0"/>
            <a:r>
              <a:rPr lang="en-gb" sz="1400"/>
              <a:t>Estonia</a:t>
            </a:r>
          </a:p>
        </p:txBody>
      </p:sp>
      <p:sp>
        <p:nvSpPr>
          <p:cNvPr id="37" name="TextBox 36">
            <a:extLst>
              <a:ext uri="{FF2B5EF4-FFF2-40B4-BE49-F238E27FC236}">
                <a16:creationId xmlns:a16="http://schemas.microsoft.com/office/drawing/2014/main" id="{450C999A-73F0-4F0C-B1AF-E72ADF7F594B}"/>
              </a:ext>
            </a:extLst>
          </p:cNvPr>
          <p:cNvSpPr txBox="1"/>
          <p:nvPr/>
        </p:nvSpPr>
        <p:spPr>
          <a:xfrm>
            <a:off x="9511288" y="1919966"/>
            <a:ext cx="1833093" cy="215444"/>
          </a:xfrm>
          <a:prstGeom prst="rect">
            <a:avLst/>
          </a:prstGeom>
          <a:noFill/>
        </p:spPr>
        <p:txBody>
          <a:bodyPr wrap="square" lIns="0" tIns="0" rIns="0" bIns="0" rtlCol="0">
            <a:spAutoFit/>
          </a:bodyPr>
          <a:lstStyle/>
          <a:p>
            <a:pPr algn="ctr" rtl="0"/>
            <a:r>
              <a:rPr lang="en-gb" sz="1400" dirty="0"/>
              <a:t>Lithuania</a:t>
            </a:r>
            <a:r>
              <a:rPr lang="lv-LV" sz="1400" dirty="0"/>
              <a:t> </a:t>
            </a:r>
            <a:r>
              <a:rPr lang="en-gb" sz="1400" dirty="0"/>
              <a:t>and Estonia</a:t>
            </a:r>
          </a:p>
        </p:txBody>
      </p:sp>
      <p:sp>
        <p:nvSpPr>
          <p:cNvPr id="38" name="TextBox 37">
            <a:extLst>
              <a:ext uri="{FF2B5EF4-FFF2-40B4-BE49-F238E27FC236}">
                <a16:creationId xmlns:a16="http://schemas.microsoft.com/office/drawing/2014/main" id="{784127D9-EA16-9B55-6251-DCF613022CBB}"/>
              </a:ext>
            </a:extLst>
          </p:cNvPr>
          <p:cNvSpPr txBox="1"/>
          <p:nvPr/>
        </p:nvSpPr>
        <p:spPr>
          <a:xfrm>
            <a:off x="4421951" y="5881250"/>
            <a:ext cx="2620881" cy="215444"/>
          </a:xfrm>
          <a:prstGeom prst="rect">
            <a:avLst/>
          </a:prstGeom>
          <a:noFill/>
        </p:spPr>
        <p:txBody>
          <a:bodyPr wrap="square" lIns="0" tIns="0" rIns="0" bIns="0" rtlCol="0">
            <a:spAutoFit/>
          </a:bodyPr>
          <a:lstStyle/>
          <a:p>
            <a:pPr algn="ctr" rtl="0"/>
            <a:r>
              <a:rPr lang="en-gb" sz="1400">
                <a:solidFill>
                  <a:schemeClr val="tx1"/>
                </a:solidFill>
              </a:rPr>
              <a:t>Uzbekistan</a:t>
            </a:r>
            <a:endParaRPr lang="lv-LV" sz="1400"/>
          </a:p>
        </p:txBody>
      </p:sp>
      <p:sp>
        <p:nvSpPr>
          <p:cNvPr id="39" name="TextBox 38">
            <a:extLst>
              <a:ext uri="{FF2B5EF4-FFF2-40B4-BE49-F238E27FC236}">
                <a16:creationId xmlns:a16="http://schemas.microsoft.com/office/drawing/2014/main" id="{865AEDE8-39AA-5C9A-6AEB-7BA513E0E468}"/>
              </a:ext>
            </a:extLst>
          </p:cNvPr>
          <p:cNvSpPr txBox="1"/>
          <p:nvPr/>
        </p:nvSpPr>
        <p:spPr>
          <a:xfrm>
            <a:off x="8736193" y="5881250"/>
            <a:ext cx="1557114" cy="215444"/>
          </a:xfrm>
          <a:prstGeom prst="rect">
            <a:avLst/>
          </a:prstGeom>
          <a:noFill/>
        </p:spPr>
        <p:txBody>
          <a:bodyPr wrap="square" lIns="0" tIns="0" rIns="0" bIns="0" rtlCol="0">
            <a:spAutoFit/>
          </a:bodyPr>
          <a:lstStyle/>
          <a:p>
            <a:pPr algn="ctr" rtl="0"/>
            <a:r>
              <a:rPr lang="en-gb" sz="1400"/>
              <a:t>Georgia</a:t>
            </a:r>
          </a:p>
        </p:txBody>
      </p:sp>
      <p:sp>
        <p:nvSpPr>
          <p:cNvPr id="40" name="Title 39">
            <a:extLst>
              <a:ext uri="{FF2B5EF4-FFF2-40B4-BE49-F238E27FC236}">
                <a16:creationId xmlns:a16="http://schemas.microsoft.com/office/drawing/2014/main" id="{12C68625-E9F5-796B-3E2D-3165E0C78A67}"/>
              </a:ext>
            </a:extLst>
          </p:cNvPr>
          <p:cNvSpPr>
            <a:spLocks noGrp="1"/>
          </p:cNvSpPr>
          <p:nvPr>
            <p:ph type="title"/>
          </p:nvPr>
        </p:nvSpPr>
        <p:spPr>
          <a:xfrm>
            <a:off x="442913" y="432001"/>
            <a:ext cx="11306175" cy="1387274"/>
          </a:xfrm>
        </p:spPr>
        <p:txBody>
          <a:bodyPr vert="horz" rtlCol="0"/>
          <a:lstStyle/>
          <a:p>
            <a:pPr rtl="0"/>
            <a:r>
              <a:rPr lang="en-gb" noProof="0" dirty="0"/>
              <a:t>Bilateral </a:t>
            </a:r>
            <a:r>
              <a:rPr lang="lv-LV" noProof="0" dirty="0"/>
              <a:t>C</a:t>
            </a:r>
            <a:r>
              <a:rPr lang="en-gb" noProof="0" dirty="0" err="1"/>
              <a:t>ooperation</a:t>
            </a:r>
            <a:r>
              <a:rPr lang="en-gb" noProof="0" dirty="0"/>
              <a:t> </a:t>
            </a:r>
            <a:r>
              <a:rPr lang="lv-LV" dirty="0"/>
              <a:t>A</a:t>
            </a:r>
            <a:r>
              <a:rPr lang="en-gb" noProof="0" dirty="0" err="1"/>
              <a:t>greements</a:t>
            </a:r>
            <a:r>
              <a:rPr lang="en-gb" noProof="0" dirty="0"/>
              <a:t> on </a:t>
            </a:r>
            <a:r>
              <a:rPr lang="lv-LV" noProof="0" dirty="0"/>
              <a:t>M</a:t>
            </a:r>
            <a:r>
              <a:rPr lang="en-gb" noProof="0" dirty="0" err="1"/>
              <a:t>utual</a:t>
            </a:r>
            <a:r>
              <a:rPr lang="en-gb" noProof="0" dirty="0"/>
              <a:t> </a:t>
            </a:r>
            <a:r>
              <a:rPr lang="lv-LV" dirty="0"/>
              <a:t>A</a:t>
            </a:r>
            <a:r>
              <a:rPr lang="en-gb" noProof="0" dirty="0" err="1"/>
              <a:t>ssistance</a:t>
            </a:r>
            <a:r>
              <a:rPr lang="en-gb" noProof="0" dirty="0"/>
              <a:t> in the </a:t>
            </a:r>
            <a:r>
              <a:rPr lang="lv-LV" noProof="0" dirty="0"/>
              <a:t>E</a:t>
            </a:r>
            <a:r>
              <a:rPr lang="en-gb" noProof="0" dirty="0"/>
              <a:t>vent of </a:t>
            </a:r>
            <a:r>
              <a:rPr lang="lv-LV" noProof="0" dirty="0"/>
              <a:t>N</a:t>
            </a:r>
            <a:r>
              <a:rPr lang="en-gb" noProof="0" dirty="0" err="1"/>
              <a:t>atural</a:t>
            </a:r>
            <a:r>
              <a:rPr lang="en-gb" noProof="0" dirty="0"/>
              <a:t> </a:t>
            </a:r>
            <a:r>
              <a:rPr lang="lv-LV" dirty="0"/>
              <a:t>D</a:t>
            </a:r>
            <a:r>
              <a:rPr lang="en-gb" noProof="0" dirty="0" err="1"/>
              <a:t>isasters</a:t>
            </a:r>
            <a:r>
              <a:rPr lang="en-gb" noProof="0" dirty="0"/>
              <a:t> and </a:t>
            </a:r>
            <a:r>
              <a:rPr lang="lv-LV" noProof="0" dirty="0"/>
              <a:t>O</a:t>
            </a:r>
            <a:r>
              <a:rPr lang="en-gb" noProof="0" dirty="0" err="1"/>
              <a:t>ther</a:t>
            </a:r>
            <a:r>
              <a:rPr lang="en-gb" noProof="0" dirty="0"/>
              <a:t> </a:t>
            </a:r>
            <a:r>
              <a:rPr lang="lv-LV" dirty="0"/>
              <a:t>M</a:t>
            </a:r>
            <a:r>
              <a:rPr lang="en-gb" noProof="0" dirty="0" err="1"/>
              <a:t>ajor</a:t>
            </a:r>
            <a:r>
              <a:rPr lang="en-gb" noProof="0" dirty="0"/>
              <a:t> </a:t>
            </a:r>
            <a:r>
              <a:rPr lang="lv-LV" dirty="0"/>
              <a:t>E</a:t>
            </a:r>
            <a:r>
              <a:rPr lang="en-gb" noProof="0" dirty="0" err="1"/>
              <a:t>mergencies</a:t>
            </a:r>
            <a:endParaRPr lang="en-gb" noProof="0" dirty="0"/>
          </a:p>
        </p:txBody>
      </p:sp>
      <p:sp>
        <p:nvSpPr>
          <p:cNvPr id="43" name="Rectangle 42">
            <a:extLst>
              <a:ext uri="{FF2B5EF4-FFF2-40B4-BE49-F238E27FC236}">
                <a16:creationId xmlns:a16="http://schemas.microsoft.com/office/drawing/2014/main" id="{334D14FC-9296-A442-62D5-A26B7D641CE9}"/>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grpSp>
        <p:nvGrpSpPr>
          <p:cNvPr id="3" name="Group 2">
            <a:extLst>
              <a:ext uri="{FF2B5EF4-FFF2-40B4-BE49-F238E27FC236}">
                <a16:creationId xmlns:a16="http://schemas.microsoft.com/office/drawing/2014/main" id="{D2D2EEBE-1359-E3E9-DB78-ED6549BD8074}"/>
              </a:ext>
            </a:extLst>
          </p:cNvPr>
          <p:cNvGrpSpPr/>
          <p:nvPr/>
        </p:nvGrpSpPr>
        <p:grpSpPr>
          <a:xfrm>
            <a:off x="6614564" y="126781"/>
            <a:ext cx="5134524" cy="217488"/>
            <a:chOff x="6614564" y="126781"/>
            <a:chExt cx="5134524" cy="217488"/>
          </a:xfrm>
        </p:grpSpPr>
        <p:sp>
          <p:nvSpPr>
            <p:cNvPr id="52" name="Rectangle 51">
              <a:extLst>
                <a:ext uri="{FF2B5EF4-FFF2-40B4-BE49-F238E27FC236}">
                  <a16:creationId xmlns:a16="http://schemas.microsoft.com/office/drawing/2014/main" id="{163DC8D5-60C0-F288-8BFD-279D22F2252A}"/>
                </a:ext>
              </a:extLst>
            </p:cNvPr>
            <p:cNvSpPr/>
            <p:nvPr/>
          </p:nvSpPr>
          <p:spPr>
            <a:xfrm>
              <a:off x="661456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53" name="Rectangle 52">
              <a:extLst>
                <a:ext uri="{FF2B5EF4-FFF2-40B4-BE49-F238E27FC236}">
                  <a16:creationId xmlns:a16="http://schemas.microsoft.com/office/drawing/2014/main" id="{C9FD1622-940B-6A8E-7B14-9AB591F935F4}"/>
                </a:ext>
              </a:extLst>
            </p:cNvPr>
            <p:cNvSpPr/>
            <p:nvPr/>
          </p:nvSpPr>
          <p:spPr>
            <a:xfrm>
              <a:off x="7098218"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4.3</a:t>
              </a:r>
            </a:p>
          </p:txBody>
        </p:sp>
        <p:sp>
          <p:nvSpPr>
            <p:cNvPr id="54" name="Rectangle 53">
              <a:extLst>
                <a:ext uri="{FF2B5EF4-FFF2-40B4-BE49-F238E27FC236}">
                  <a16:creationId xmlns:a16="http://schemas.microsoft.com/office/drawing/2014/main" id="{20030CD0-64CF-47AC-934B-15CBCE0B9F2A}"/>
                </a:ext>
              </a:extLst>
            </p:cNvPr>
            <p:cNvSpPr/>
            <p:nvPr/>
          </p:nvSpPr>
          <p:spPr>
            <a:xfrm>
              <a:off x="7340046" y="126781"/>
              <a:ext cx="4167216"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dirty="0">
                  <a:ln>
                    <a:noFill/>
                  </a:ln>
                  <a:effectLst/>
                  <a:uLnTx/>
                  <a:uFillTx/>
                  <a:ea typeface="Georgia"/>
                  <a:cs typeface="Georgia"/>
                  <a:sym typeface="Georgia"/>
                </a:rPr>
                <a:t>Civil Protection Cooperation Under Bilateral Agreements and in the Baltic Sea Region</a:t>
              </a:r>
              <a:endParaRPr lang="en-gb" sz="800" b="1" i="0" u="none" strike="noStrike" kern="0" cap="none" spc="0" normalizeH="0" dirty="0">
                <a:ln>
                  <a:noFill/>
                </a:ln>
                <a:effectLst/>
                <a:uLnTx/>
                <a:uFillTx/>
                <a:ea typeface="Georgia"/>
                <a:cs typeface="Georgia"/>
                <a:sym typeface="Georgia"/>
              </a:endParaRPr>
            </a:p>
          </p:txBody>
        </p:sp>
        <p:sp>
          <p:nvSpPr>
            <p:cNvPr id="55" name="Rectangle 54">
              <a:extLst>
                <a:ext uri="{FF2B5EF4-FFF2-40B4-BE49-F238E27FC236}">
                  <a16:creationId xmlns:a16="http://schemas.microsoft.com/office/drawing/2014/main" id="{6BD2A29C-9CDD-2C22-2938-D6E591AEB96A}"/>
                </a:ext>
              </a:extLst>
            </p:cNvPr>
            <p:cNvSpPr/>
            <p:nvPr/>
          </p:nvSpPr>
          <p:spPr>
            <a:xfrm>
              <a:off x="685639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56" name="Rectangle 55">
              <a:extLst>
                <a:ext uri="{FF2B5EF4-FFF2-40B4-BE49-F238E27FC236}">
                  <a16:creationId xmlns:a16="http://schemas.microsoft.com/office/drawing/2014/main" id="{8ABE3383-7954-7748-6B62-61D6CC093D6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pic>
        <p:nvPicPr>
          <p:cNvPr id="26" name="Picture 25">
            <a:extLst>
              <a:ext uri="{FF2B5EF4-FFF2-40B4-BE49-F238E27FC236}">
                <a16:creationId xmlns:a16="http://schemas.microsoft.com/office/drawing/2014/main" id="{C57F5D25-24A9-5929-F3CC-5F8838C4B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810" y="2293938"/>
            <a:ext cx="355600" cy="217488"/>
          </a:xfrm>
          <a:prstGeom prst="rect">
            <a:avLst/>
          </a:prstGeom>
          <a:ln w="3175">
            <a:solidFill>
              <a:schemeClr val="tx2"/>
            </a:solidFill>
          </a:ln>
        </p:spPr>
      </p:pic>
      <p:grpSp>
        <p:nvGrpSpPr>
          <p:cNvPr id="65" name="Group 64">
            <a:extLst>
              <a:ext uri="{FF2B5EF4-FFF2-40B4-BE49-F238E27FC236}">
                <a16:creationId xmlns:a16="http://schemas.microsoft.com/office/drawing/2014/main" id="{104066B4-6309-498A-E9B5-78937B4CA139}"/>
              </a:ext>
            </a:extLst>
          </p:cNvPr>
          <p:cNvGrpSpPr/>
          <p:nvPr/>
        </p:nvGrpSpPr>
        <p:grpSpPr>
          <a:xfrm>
            <a:off x="9984939" y="2293938"/>
            <a:ext cx="861528" cy="217488"/>
            <a:chOff x="9239346" y="2293938"/>
            <a:chExt cx="861528" cy="217488"/>
          </a:xfrm>
        </p:grpSpPr>
        <p:pic>
          <p:nvPicPr>
            <p:cNvPr id="5" name="Picture 4">
              <a:extLst>
                <a:ext uri="{FF2B5EF4-FFF2-40B4-BE49-F238E27FC236}">
                  <a16:creationId xmlns:a16="http://schemas.microsoft.com/office/drawing/2014/main" id="{4D7FEE6F-199D-A2F2-310C-7E2CD8117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9346" y="2293938"/>
              <a:ext cx="356259" cy="217488"/>
            </a:xfrm>
            <a:prstGeom prst="rect">
              <a:avLst/>
            </a:prstGeom>
            <a:ln w="3175">
              <a:noFill/>
            </a:ln>
          </p:spPr>
        </p:pic>
        <p:pic>
          <p:nvPicPr>
            <p:cNvPr id="41" name="Picture 40">
              <a:extLst>
                <a:ext uri="{FF2B5EF4-FFF2-40B4-BE49-F238E27FC236}">
                  <a16:creationId xmlns:a16="http://schemas.microsoft.com/office/drawing/2014/main" id="{FE6FFB9D-979E-4FCC-4DF5-72482862F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274" y="2293938"/>
              <a:ext cx="355600" cy="217488"/>
            </a:xfrm>
            <a:prstGeom prst="rect">
              <a:avLst/>
            </a:prstGeom>
            <a:ln w="3175">
              <a:solidFill>
                <a:schemeClr val="tx2"/>
              </a:solidFill>
            </a:ln>
          </p:spPr>
        </p:pic>
      </p:grpSp>
      <p:pic>
        <p:nvPicPr>
          <p:cNvPr id="44" name="Picture 43">
            <a:extLst>
              <a:ext uri="{FF2B5EF4-FFF2-40B4-BE49-F238E27FC236}">
                <a16:creationId xmlns:a16="http://schemas.microsoft.com/office/drawing/2014/main" id="{98924D38-F598-2009-2272-C08649C0946C}"/>
              </a:ext>
            </a:extLst>
          </p:cNvPr>
          <p:cNvPicPr>
            <a:picLocks noChangeAspect="1"/>
          </p:cNvPicPr>
          <p:nvPr/>
        </p:nvPicPr>
        <p:blipFill>
          <a:blip r:embed="rId6"/>
          <a:stretch>
            <a:fillRect/>
          </a:stretch>
        </p:blipFill>
        <p:spPr>
          <a:xfrm>
            <a:off x="1046837" y="2293938"/>
            <a:ext cx="342900" cy="217488"/>
          </a:xfrm>
          <a:prstGeom prst="rect">
            <a:avLst/>
          </a:prstGeom>
        </p:spPr>
      </p:pic>
      <p:pic>
        <p:nvPicPr>
          <p:cNvPr id="45" name="Picture 44">
            <a:extLst>
              <a:ext uri="{FF2B5EF4-FFF2-40B4-BE49-F238E27FC236}">
                <a16:creationId xmlns:a16="http://schemas.microsoft.com/office/drawing/2014/main" id="{8B0A9790-97E0-B660-3D4A-954BF89EE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460" y="2293938"/>
            <a:ext cx="356259" cy="217488"/>
          </a:xfrm>
          <a:prstGeom prst="rect">
            <a:avLst/>
          </a:prstGeom>
          <a:ln w="3175">
            <a:noFill/>
          </a:ln>
        </p:spPr>
      </p:pic>
      <p:pic>
        <p:nvPicPr>
          <p:cNvPr id="46" name="Picture 45">
            <a:extLst>
              <a:ext uri="{FF2B5EF4-FFF2-40B4-BE49-F238E27FC236}">
                <a16:creationId xmlns:a16="http://schemas.microsoft.com/office/drawing/2014/main" id="{41290892-3635-73C7-9741-28A857DE2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7363" y="5535646"/>
            <a:ext cx="342900" cy="217488"/>
          </a:xfrm>
          <a:prstGeom prst="rect">
            <a:avLst/>
          </a:prstGeom>
          <a:ln w="3175">
            <a:noFill/>
          </a:ln>
        </p:spPr>
      </p:pic>
      <p:grpSp>
        <p:nvGrpSpPr>
          <p:cNvPr id="47" name="Group 46">
            <a:extLst>
              <a:ext uri="{FF2B5EF4-FFF2-40B4-BE49-F238E27FC236}">
                <a16:creationId xmlns:a16="http://schemas.microsoft.com/office/drawing/2014/main" id="{815D3930-8C72-BDB7-731B-6D96EC905834}"/>
              </a:ext>
            </a:extLst>
          </p:cNvPr>
          <p:cNvGrpSpPr>
            <a:grpSpLocks noChangeAspect="1"/>
          </p:cNvGrpSpPr>
          <p:nvPr/>
        </p:nvGrpSpPr>
        <p:grpSpPr>
          <a:xfrm>
            <a:off x="9309076" y="5568950"/>
            <a:ext cx="411348" cy="274320"/>
            <a:chOff x="8158483" y="2823874"/>
            <a:chExt cx="604805" cy="403334"/>
          </a:xfrm>
        </p:grpSpPr>
        <p:sp>
          <p:nvSpPr>
            <p:cNvPr id="48" name="Freeform 389">
              <a:extLst>
                <a:ext uri="{FF2B5EF4-FFF2-40B4-BE49-F238E27FC236}">
                  <a16:creationId xmlns:a16="http://schemas.microsoft.com/office/drawing/2014/main" id="{8A5670D0-8038-2453-4789-5AFF61E02145}"/>
                </a:ext>
              </a:extLst>
            </p:cNvPr>
            <p:cNvSpPr/>
            <p:nvPr/>
          </p:nvSpPr>
          <p:spPr>
            <a:xfrm>
              <a:off x="8158483" y="2823874"/>
              <a:ext cx="604627" cy="403298"/>
            </a:xfrm>
            <a:custGeom>
              <a:avLst/>
              <a:gdLst>
                <a:gd name="connsiteX0" fmla="*/ 0 w 604627"/>
                <a:gd name="connsiteY0" fmla="*/ 0 h 403298"/>
                <a:gd name="connsiteX1" fmla="*/ 604628 w 604627"/>
                <a:gd name="connsiteY1" fmla="*/ 0 h 403298"/>
                <a:gd name="connsiteX2" fmla="*/ 604628 w 604627"/>
                <a:gd name="connsiteY2" fmla="*/ 403299 h 403298"/>
                <a:gd name="connsiteX3" fmla="*/ 0 w 604627"/>
                <a:gd name="connsiteY3" fmla="*/ 403299 h 403298"/>
                <a:gd name="connsiteX4" fmla="*/ 0 w 604627"/>
                <a:gd name="connsiteY4" fmla="*/ 0 h 403298"/>
                <a:gd name="connsiteX5" fmla="*/ 0 w 604627"/>
                <a:gd name="connsiteY5" fmla="*/ 0 h 40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627" h="403298">
                  <a:moveTo>
                    <a:pt x="0" y="0"/>
                  </a:moveTo>
                  <a:lnTo>
                    <a:pt x="604628" y="0"/>
                  </a:lnTo>
                  <a:lnTo>
                    <a:pt x="604628" y="403299"/>
                  </a:lnTo>
                  <a:lnTo>
                    <a:pt x="0" y="403299"/>
                  </a:lnTo>
                  <a:lnTo>
                    <a:pt x="0" y="0"/>
                  </a:lnTo>
                  <a:lnTo>
                    <a:pt x="0" y="0"/>
                  </a:lnTo>
                  <a:close/>
                </a:path>
              </a:pathLst>
            </a:custGeom>
            <a:solidFill>
              <a:srgbClr val="F0F0F0"/>
            </a:solidFill>
            <a:ln w="3550" cap="flat">
              <a:noFill/>
              <a:prstDash val="solid"/>
              <a:miter/>
            </a:ln>
          </p:spPr>
          <p:txBody>
            <a:bodyPr rtlCol="0" anchor="ctr"/>
            <a:lstStyle/>
            <a:p>
              <a:pPr rtl="0"/>
              <a:endParaRPr lang="en-GB" sz="700"/>
            </a:p>
          </p:txBody>
        </p:sp>
        <p:sp>
          <p:nvSpPr>
            <p:cNvPr id="49" name="Freeform 390">
              <a:extLst>
                <a:ext uri="{FF2B5EF4-FFF2-40B4-BE49-F238E27FC236}">
                  <a16:creationId xmlns:a16="http://schemas.microsoft.com/office/drawing/2014/main" id="{BEF7FBB6-B05F-072C-677F-CD419EC7EA9D}"/>
                </a:ext>
              </a:extLst>
            </p:cNvPr>
            <p:cNvSpPr/>
            <p:nvPr/>
          </p:nvSpPr>
          <p:spPr>
            <a:xfrm>
              <a:off x="8158660" y="2823874"/>
              <a:ext cx="604628" cy="403334"/>
            </a:xfrm>
            <a:custGeom>
              <a:avLst/>
              <a:gdLst>
                <a:gd name="connsiteX0" fmla="*/ 116674 w 604628"/>
                <a:gd name="connsiteY0" fmla="*/ 39554 h 403334"/>
                <a:gd name="connsiteX1" fmla="*/ 143443 w 604628"/>
                <a:gd name="connsiteY1" fmla="*/ 39554 h 403334"/>
                <a:gd name="connsiteX2" fmla="*/ 140137 w 604628"/>
                <a:gd name="connsiteY2" fmla="*/ 68509 h 403334"/>
                <a:gd name="connsiteX3" fmla="*/ 169110 w 604628"/>
                <a:gd name="connsiteY3" fmla="*/ 65201 h 403334"/>
                <a:gd name="connsiteX4" fmla="*/ 169110 w 604628"/>
                <a:gd name="connsiteY4" fmla="*/ 91985 h 403334"/>
                <a:gd name="connsiteX5" fmla="*/ 140137 w 604628"/>
                <a:gd name="connsiteY5" fmla="*/ 88677 h 403334"/>
                <a:gd name="connsiteX6" fmla="*/ 143443 w 604628"/>
                <a:gd name="connsiteY6" fmla="*/ 117667 h 403334"/>
                <a:gd name="connsiteX7" fmla="*/ 116674 w 604628"/>
                <a:gd name="connsiteY7" fmla="*/ 117667 h 403334"/>
                <a:gd name="connsiteX8" fmla="*/ 119980 w 604628"/>
                <a:gd name="connsiteY8" fmla="*/ 88677 h 403334"/>
                <a:gd name="connsiteX9" fmla="*/ 91043 w 604628"/>
                <a:gd name="connsiteY9" fmla="*/ 91985 h 403334"/>
                <a:gd name="connsiteX10" fmla="*/ 91043 w 604628"/>
                <a:gd name="connsiteY10" fmla="*/ 65201 h 403334"/>
                <a:gd name="connsiteX11" fmla="*/ 119980 w 604628"/>
                <a:gd name="connsiteY11" fmla="*/ 68509 h 403334"/>
                <a:gd name="connsiteX12" fmla="*/ 116674 w 604628"/>
                <a:gd name="connsiteY12" fmla="*/ 39554 h 403334"/>
                <a:gd name="connsiteX13" fmla="*/ 262428 w 604628"/>
                <a:gd name="connsiteY13" fmla="*/ 403334 h 403334"/>
                <a:gd name="connsiteX14" fmla="*/ 262428 w 604628"/>
                <a:gd name="connsiteY14" fmla="*/ 241559 h 403334"/>
                <a:gd name="connsiteX15" fmla="*/ 0 w 604628"/>
                <a:gd name="connsiteY15" fmla="*/ 241559 h 403334"/>
                <a:gd name="connsiteX16" fmla="*/ 0 w 604628"/>
                <a:gd name="connsiteY16" fmla="*/ 161739 h 403334"/>
                <a:gd name="connsiteX17" fmla="*/ 262428 w 604628"/>
                <a:gd name="connsiteY17" fmla="*/ 161739 h 403334"/>
                <a:gd name="connsiteX18" fmla="*/ 262428 w 604628"/>
                <a:gd name="connsiteY18" fmla="*/ 0 h 403334"/>
                <a:gd name="connsiteX19" fmla="*/ 342201 w 604628"/>
                <a:gd name="connsiteY19" fmla="*/ 0 h 403334"/>
                <a:gd name="connsiteX20" fmla="*/ 342201 w 604628"/>
                <a:gd name="connsiteY20" fmla="*/ 161739 h 403334"/>
                <a:gd name="connsiteX21" fmla="*/ 604628 w 604628"/>
                <a:gd name="connsiteY21" fmla="*/ 161739 h 403334"/>
                <a:gd name="connsiteX22" fmla="*/ 604628 w 604628"/>
                <a:gd name="connsiteY22" fmla="*/ 241559 h 403334"/>
                <a:gd name="connsiteX23" fmla="*/ 342201 w 604628"/>
                <a:gd name="connsiteY23" fmla="*/ 241559 h 403334"/>
                <a:gd name="connsiteX24" fmla="*/ 342201 w 604628"/>
                <a:gd name="connsiteY24" fmla="*/ 403299 h 403334"/>
                <a:gd name="connsiteX25" fmla="*/ 461150 w 604628"/>
                <a:gd name="connsiteY25" fmla="*/ 283213 h 403334"/>
                <a:gd name="connsiteX26" fmla="*/ 487919 w 604628"/>
                <a:gd name="connsiteY26" fmla="*/ 283213 h 403334"/>
                <a:gd name="connsiteX27" fmla="*/ 484613 w 604628"/>
                <a:gd name="connsiteY27" fmla="*/ 312203 h 403334"/>
                <a:gd name="connsiteX28" fmla="*/ 513585 w 604628"/>
                <a:gd name="connsiteY28" fmla="*/ 308894 h 403334"/>
                <a:gd name="connsiteX29" fmla="*/ 513585 w 604628"/>
                <a:gd name="connsiteY29" fmla="*/ 335679 h 403334"/>
                <a:gd name="connsiteX30" fmla="*/ 484613 w 604628"/>
                <a:gd name="connsiteY30" fmla="*/ 332371 h 403334"/>
                <a:gd name="connsiteX31" fmla="*/ 487919 w 604628"/>
                <a:gd name="connsiteY31" fmla="*/ 361326 h 403334"/>
                <a:gd name="connsiteX32" fmla="*/ 461150 w 604628"/>
                <a:gd name="connsiteY32" fmla="*/ 361326 h 403334"/>
                <a:gd name="connsiteX33" fmla="*/ 464456 w 604628"/>
                <a:gd name="connsiteY33" fmla="*/ 332371 h 403334"/>
                <a:gd name="connsiteX34" fmla="*/ 435519 w 604628"/>
                <a:gd name="connsiteY34" fmla="*/ 335679 h 403334"/>
                <a:gd name="connsiteX35" fmla="*/ 435519 w 604628"/>
                <a:gd name="connsiteY35" fmla="*/ 308894 h 403334"/>
                <a:gd name="connsiteX36" fmla="*/ 464456 w 604628"/>
                <a:gd name="connsiteY36" fmla="*/ 312203 h 403334"/>
                <a:gd name="connsiteX37" fmla="*/ 461150 w 604628"/>
                <a:gd name="connsiteY37" fmla="*/ 283213 h 403334"/>
                <a:gd name="connsiteX38" fmla="*/ 116852 w 604628"/>
                <a:gd name="connsiteY38" fmla="*/ 283213 h 403334"/>
                <a:gd name="connsiteX39" fmla="*/ 143621 w 604628"/>
                <a:gd name="connsiteY39" fmla="*/ 283213 h 403334"/>
                <a:gd name="connsiteX40" fmla="*/ 140314 w 604628"/>
                <a:gd name="connsiteY40" fmla="*/ 312203 h 403334"/>
                <a:gd name="connsiteX41" fmla="*/ 169287 w 604628"/>
                <a:gd name="connsiteY41" fmla="*/ 308894 h 403334"/>
                <a:gd name="connsiteX42" fmla="*/ 169287 w 604628"/>
                <a:gd name="connsiteY42" fmla="*/ 335679 h 403334"/>
                <a:gd name="connsiteX43" fmla="*/ 140314 w 604628"/>
                <a:gd name="connsiteY43" fmla="*/ 332371 h 403334"/>
                <a:gd name="connsiteX44" fmla="*/ 143621 w 604628"/>
                <a:gd name="connsiteY44" fmla="*/ 361326 h 403334"/>
                <a:gd name="connsiteX45" fmla="*/ 116852 w 604628"/>
                <a:gd name="connsiteY45" fmla="*/ 361326 h 403334"/>
                <a:gd name="connsiteX46" fmla="*/ 120158 w 604628"/>
                <a:gd name="connsiteY46" fmla="*/ 332371 h 403334"/>
                <a:gd name="connsiteX47" fmla="*/ 91220 w 604628"/>
                <a:gd name="connsiteY47" fmla="*/ 335679 h 403334"/>
                <a:gd name="connsiteX48" fmla="*/ 91220 w 604628"/>
                <a:gd name="connsiteY48" fmla="*/ 308894 h 403334"/>
                <a:gd name="connsiteX49" fmla="*/ 120158 w 604628"/>
                <a:gd name="connsiteY49" fmla="*/ 312203 h 403334"/>
                <a:gd name="connsiteX50" fmla="*/ 116852 w 604628"/>
                <a:gd name="connsiteY50" fmla="*/ 283213 h 403334"/>
                <a:gd name="connsiteX51" fmla="*/ 461150 w 604628"/>
                <a:gd name="connsiteY51" fmla="*/ 39554 h 403334"/>
                <a:gd name="connsiteX52" fmla="*/ 487919 w 604628"/>
                <a:gd name="connsiteY52" fmla="*/ 39554 h 403334"/>
                <a:gd name="connsiteX53" fmla="*/ 484613 w 604628"/>
                <a:gd name="connsiteY53" fmla="*/ 68509 h 403334"/>
                <a:gd name="connsiteX54" fmla="*/ 513585 w 604628"/>
                <a:gd name="connsiteY54" fmla="*/ 65201 h 403334"/>
                <a:gd name="connsiteX55" fmla="*/ 513585 w 604628"/>
                <a:gd name="connsiteY55" fmla="*/ 91985 h 403334"/>
                <a:gd name="connsiteX56" fmla="*/ 484613 w 604628"/>
                <a:gd name="connsiteY56" fmla="*/ 88677 h 403334"/>
                <a:gd name="connsiteX57" fmla="*/ 487919 w 604628"/>
                <a:gd name="connsiteY57" fmla="*/ 117667 h 403334"/>
                <a:gd name="connsiteX58" fmla="*/ 461150 w 604628"/>
                <a:gd name="connsiteY58" fmla="*/ 117667 h 403334"/>
                <a:gd name="connsiteX59" fmla="*/ 464456 w 604628"/>
                <a:gd name="connsiteY59" fmla="*/ 88677 h 403334"/>
                <a:gd name="connsiteX60" fmla="*/ 435519 w 604628"/>
                <a:gd name="connsiteY60" fmla="*/ 91985 h 403334"/>
                <a:gd name="connsiteX61" fmla="*/ 435519 w 604628"/>
                <a:gd name="connsiteY61" fmla="*/ 65201 h 403334"/>
                <a:gd name="connsiteX62" fmla="*/ 464456 w 604628"/>
                <a:gd name="connsiteY62" fmla="*/ 68509 h 403334"/>
                <a:gd name="connsiteX63" fmla="*/ 461150 w 604628"/>
                <a:gd name="connsiteY63" fmla="*/ 39554 h 40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4628" h="403334">
                  <a:moveTo>
                    <a:pt x="116674" y="39554"/>
                  </a:moveTo>
                  <a:cubicBezTo>
                    <a:pt x="125562" y="40728"/>
                    <a:pt x="134555" y="40728"/>
                    <a:pt x="143443" y="39554"/>
                  </a:cubicBezTo>
                  <a:cubicBezTo>
                    <a:pt x="142057" y="49870"/>
                    <a:pt x="140528" y="58905"/>
                    <a:pt x="140137" y="68509"/>
                  </a:cubicBezTo>
                  <a:cubicBezTo>
                    <a:pt x="149771" y="68118"/>
                    <a:pt x="158800" y="66624"/>
                    <a:pt x="169110" y="65201"/>
                  </a:cubicBezTo>
                  <a:cubicBezTo>
                    <a:pt x="167936" y="74090"/>
                    <a:pt x="167936" y="83096"/>
                    <a:pt x="169110" y="91985"/>
                  </a:cubicBezTo>
                  <a:cubicBezTo>
                    <a:pt x="158800" y="90598"/>
                    <a:pt x="149771" y="89104"/>
                    <a:pt x="140137" y="88677"/>
                  </a:cubicBezTo>
                  <a:cubicBezTo>
                    <a:pt x="140528" y="98317"/>
                    <a:pt x="142057" y="107352"/>
                    <a:pt x="143443" y="117667"/>
                  </a:cubicBezTo>
                  <a:cubicBezTo>
                    <a:pt x="134555" y="116494"/>
                    <a:pt x="125562" y="116494"/>
                    <a:pt x="116674" y="117667"/>
                  </a:cubicBezTo>
                  <a:cubicBezTo>
                    <a:pt x="118096" y="107352"/>
                    <a:pt x="119589" y="98317"/>
                    <a:pt x="119980" y="88677"/>
                  </a:cubicBezTo>
                  <a:cubicBezTo>
                    <a:pt x="110382" y="89104"/>
                    <a:pt x="101316" y="90598"/>
                    <a:pt x="91043" y="91985"/>
                  </a:cubicBezTo>
                  <a:cubicBezTo>
                    <a:pt x="92216" y="83096"/>
                    <a:pt x="92216" y="74090"/>
                    <a:pt x="91043" y="65201"/>
                  </a:cubicBezTo>
                  <a:cubicBezTo>
                    <a:pt x="101316" y="66624"/>
                    <a:pt x="110382" y="68118"/>
                    <a:pt x="119980" y="68509"/>
                  </a:cubicBezTo>
                  <a:cubicBezTo>
                    <a:pt x="119589" y="58905"/>
                    <a:pt x="118096" y="49870"/>
                    <a:pt x="116674" y="39554"/>
                  </a:cubicBezTo>
                  <a:close/>
                  <a:moveTo>
                    <a:pt x="262428" y="403334"/>
                  </a:moveTo>
                  <a:lnTo>
                    <a:pt x="262428" y="241559"/>
                  </a:lnTo>
                  <a:lnTo>
                    <a:pt x="0" y="241559"/>
                  </a:lnTo>
                  <a:lnTo>
                    <a:pt x="0" y="161739"/>
                  </a:lnTo>
                  <a:lnTo>
                    <a:pt x="262428" y="161739"/>
                  </a:lnTo>
                  <a:lnTo>
                    <a:pt x="262428" y="0"/>
                  </a:lnTo>
                  <a:lnTo>
                    <a:pt x="342201" y="0"/>
                  </a:lnTo>
                  <a:lnTo>
                    <a:pt x="342201" y="161739"/>
                  </a:lnTo>
                  <a:lnTo>
                    <a:pt x="604628" y="161739"/>
                  </a:lnTo>
                  <a:lnTo>
                    <a:pt x="604628" y="241559"/>
                  </a:lnTo>
                  <a:lnTo>
                    <a:pt x="342201" y="241559"/>
                  </a:lnTo>
                  <a:lnTo>
                    <a:pt x="342201" y="403299"/>
                  </a:lnTo>
                  <a:close/>
                  <a:moveTo>
                    <a:pt x="461150" y="283213"/>
                  </a:moveTo>
                  <a:cubicBezTo>
                    <a:pt x="470037" y="284387"/>
                    <a:pt x="479031" y="284387"/>
                    <a:pt x="487919" y="283213"/>
                  </a:cubicBezTo>
                  <a:cubicBezTo>
                    <a:pt x="486532" y="293528"/>
                    <a:pt x="485004" y="302563"/>
                    <a:pt x="484613" y="312203"/>
                  </a:cubicBezTo>
                  <a:cubicBezTo>
                    <a:pt x="494247" y="311811"/>
                    <a:pt x="503276" y="310282"/>
                    <a:pt x="513585" y="308894"/>
                  </a:cubicBezTo>
                  <a:cubicBezTo>
                    <a:pt x="512412" y="317784"/>
                    <a:pt x="512412" y="326790"/>
                    <a:pt x="513585" y="335679"/>
                  </a:cubicBezTo>
                  <a:cubicBezTo>
                    <a:pt x="503276" y="334256"/>
                    <a:pt x="494247" y="332762"/>
                    <a:pt x="484613" y="332371"/>
                  </a:cubicBezTo>
                  <a:cubicBezTo>
                    <a:pt x="485004" y="341975"/>
                    <a:pt x="486532" y="351046"/>
                    <a:pt x="487919" y="361326"/>
                  </a:cubicBezTo>
                  <a:cubicBezTo>
                    <a:pt x="479031" y="360152"/>
                    <a:pt x="470037" y="360152"/>
                    <a:pt x="461150" y="361326"/>
                  </a:cubicBezTo>
                  <a:cubicBezTo>
                    <a:pt x="462572" y="351046"/>
                    <a:pt x="464065" y="341975"/>
                    <a:pt x="464456" y="332371"/>
                  </a:cubicBezTo>
                  <a:cubicBezTo>
                    <a:pt x="454858" y="332762"/>
                    <a:pt x="445792" y="334256"/>
                    <a:pt x="435519" y="335679"/>
                  </a:cubicBezTo>
                  <a:cubicBezTo>
                    <a:pt x="436692" y="326790"/>
                    <a:pt x="436692" y="317784"/>
                    <a:pt x="435519" y="308894"/>
                  </a:cubicBezTo>
                  <a:cubicBezTo>
                    <a:pt x="445792" y="310282"/>
                    <a:pt x="454858" y="311811"/>
                    <a:pt x="464456" y="312203"/>
                  </a:cubicBezTo>
                  <a:cubicBezTo>
                    <a:pt x="464065" y="302563"/>
                    <a:pt x="462572" y="293528"/>
                    <a:pt x="461150" y="283213"/>
                  </a:cubicBezTo>
                  <a:close/>
                  <a:moveTo>
                    <a:pt x="116852" y="283213"/>
                  </a:moveTo>
                  <a:cubicBezTo>
                    <a:pt x="125739" y="284387"/>
                    <a:pt x="134733" y="284387"/>
                    <a:pt x="143621" y="283213"/>
                  </a:cubicBezTo>
                  <a:cubicBezTo>
                    <a:pt x="142234" y="293528"/>
                    <a:pt x="140706" y="302563"/>
                    <a:pt x="140314" y="312203"/>
                  </a:cubicBezTo>
                  <a:cubicBezTo>
                    <a:pt x="149949" y="311811"/>
                    <a:pt x="158978" y="310282"/>
                    <a:pt x="169287" y="308894"/>
                  </a:cubicBezTo>
                  <a:cubicBezTo>
                    <a:pt x="168114" y="317784"/>
                    <a:pt x="168114" y="326790"/>
                    <a:pt x="169287" y="335679"/>
                  </a:cubicBezTo>
                  <a:cubicBezTo>
                    <a:pt x="158978" y="334256"/>
                    <a:pt x="149949" y="332762"/>
                    <a:pt x="140314" y="332371"/>
                  </a:cubicBezTo>
                  <a:cubicBezTo>
                    <a:pt x="140706" y="341975"/>
                    <a:pt x="142234" y="351046"/>
                    <a:pt x="143621" y="361326"/>
                  </a:cubicBezTo>
                  <a:cubicBezTo>
                    <a:pt x="134733" y="360152"/>
                    <a:pt x="125739" y="360152"/>
                    <a:pt x="116852" y="361326"/>
                  </a:cubicBezTo>
                  <a:cubicBezTo>
                    <a:pt x="118274" y="351046"/>
                    <a:pt x="119767" y="341975"/>
                    <a:pt x="120158" y="332371"/>
                  </a:cubicBezTo>
                  <a:cubicBezTo>
                    <a:pt x="110559" y="332762"/>
                    <a:pt x="101494" y="334256"/>
                    <a:pt x="91220" y="335679"/>
                  </a:cubicBezTo>
                  <a:cubicBezTo>
                    <a:pt x="92393" y="326790"/>
                    <a:pt x="92393" y="317784"/>
                    <a:pt x="91220" y="308894"/>
                  </a:cubicBezTo>
                  <a:cubicBezTo>
                    <a:pt x="101494" y="310282"/>
                    <a:pt x="110559" y="311811"/>
                    <a:pt x="120158" y="312203"/>
                  </a:cubicBezTo>
                  <a:cubicBezTo>
                    <a:pt x="119767" y="302563"/>
                    <a:pt x="118274" y="293528"/>
                    <a:pt x="116852" y="283213"/>
                  </a:cubicBezTo>
                  <a:close/>
                  <a:moveTo>
                    <a:pt x="461150" y="39554"/>
                  </a:moveTo>
                  <a:cubicBezTo>
                    <a:pt x="470037" y="40728"/>
                    <a:pt x="479031" y="40728"/>
                    <a:pt x="487919" y="39554"/>
                  </a:cubicBezTo>
                  <a:cubicBezTo>
                    <a:pt x="486532" y="49870"/>
                    <a:pt x="485004" y="58905"/>
                    <a:pt x="484613" y="68509"/>
                  </a:cubicBezTo>
                  <a:cubicBezTo>
                    <a:pt x="494247" y="68118"/>
                    <a:pt x="503276" y="66624"/>
                    <a:pt x="513585" y="65201"/>
                  </a:cubicBezTo>
                  <a:cubicBezTo>
                    <a:pt x="512412" y="74090"/>
                    <a:pt x="512412" y="83096"/>
                    <a:pt x="513585" y="91985"/>
                  </a:cubicBezTo>
                  <a:cubicBezTo>
                    <a:pt x="503276" y="90598"/>
                    <a:pt x="494247" y="89104"/>
                    <a:pt x="484613" y="88677"/>
                  </a:cubicBezTo>
                  <a:cubicBezTo>
                    <a:pt x="485004" y="98317"/>
                    <a:pt x="486532" y="107352"/>
                    <a:pt x="487919" y="117667"/>
                  </a:cubicBezTo>
                  <a:cubicBezTo>
                    <a:pt x="479031" y="116494"/>
                    <a:pt x="470037" y="116494"/>
                    <a:pt x="461150" y="117667"/>
                  </a:cubicBezTo>
                  <a:cubicBezTo>
                    <a:pt x="462572" y="107352"/>
                    <a:pt x="464065" y="98317"/>
                    <a:pt x="464456" y="88677"/>
                  </a:cubicBezTo>
                  <a:cubicBezTo>
                    <a:pt x="454858" y="89104"/>
                    <a:pt x="445792" y="90598"/>
                    <a:pt x="435519" y="91985"/>
                  </a:cubicBezTo>
                  <a:cubicBezTo>
                    <a:pt x="436692" y="83096"/>
                    <a:pt x="436692" y="74090"/>
                    <a:pt x="435519" y="65201"/>
                  </a:cubicBezTo>
                  <a:cubicBezTo>
                    <a:pt x="445792" y="66624"/>
                    <a:pt x="454858" y="68118"/>
                    <a:pt x="464456" y="68509"/>
                  </a:cubicBezTo>
                  <a:cubicBezTo>
                    <a:pt x="464065" y="58905"/>
                    <a:pt x="462572" y="49870"/>
                    <a:pt x="461150" y="39554"/>
                  </a:cubicBezTo>
                  <a:close/>
                </a:path>
              </a:pathLst>
            </a:custGeom>
            <a:solidFill>
              <a:srgbClr val="FF1612"/>
            </a:solidFill>
            <a:ln w="781" cap="flat">
              <a:solidFill>
                <a:srgbClr val="F4F4F7"/>
              </a:solidFill>
              <a:prstDash val="solid"/>
              <a:miter/>
            </a:ln>
          </p:spPr>
          <p:txBody>
            <a:bodyPr rtlCol="0" anchor="ctr"/>
            <a:lstStyle/>
            <a:p>
              <a:pPr rtl="0"/>
              <a:endParaRPr lang="en-GB" sz="700"/>
            </a:p>
          </p:txBody>
        </p:sp>
      </p:grpSp>
      <p:pic>
        <p:nvPicPr>
          <p:cNvPr id="50" name="Picture 49">
            <a:extLst>
              <a:ext uri="{FF2B5EF4-FFF2-40B4-BE49-F238E27FC236}">
                <a16:creationId xmlns:a16="http://schemas.microsoft.com/office/drawing/2014/main" id="{A09FDE1E-3383-6651-40BB-12C794EE36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3111" y="5568950"/>
            <a:ext cx="342900" cy="217488"/>
          </a:xfrm>
          <a:prstGeom prst="rect">
            <a:avLst/>
          </a:prstGeom>
          <a:ln w="3175">
            <a:noFill/>
          </a:ln>
        </p:spPr>
      </p:pic>
      <p:sp>
        <p:nvSpPr>
          <p:cNvPr id="58" name="TextBox 57">
            <a:extLst>
              <a:ext uri="{FF2B5EF4-FFF2-40B4-BE49-F238E27FC236}">
                <a16:creationId xmlns:a16="http://schemas.microsoft.com/office/drawing/2014/main" id="{C8176CF2-5AF8-183B-214E-66DAF6183BDD}"/>
              </a:ext>
            </a:extLst>
          </p:cNvPr>
          <p:cNvSpPr txBox="1"/>
          <p:nvPr/>
        </p:nvSpPr>
        <p:spPr>
          <a:xfrm>
            <a:off x="448180" y="1902896"/>
            <a:ext cx="1557114" cy="222733"/>
          </a:xfrm>
          <a:prstGeom prst="rect">
            <a:avLst/>
          </a:prstGeom>
          <a:noFill/>
        </p:spPr>
        <p:txBody>
          <a:bodyPr wrap="square" lIns="0" tIns="0" rIns="0" bIns="0" rtlCol="0">
            <a:spAutoFit/>
          </a:bodyPr>
          <a:lstStyle/>
          <a:p>
            <a:pPr algn="ctr" rtl="0"/>
            <a:r>
              <a:rPr lang="en-gb" sz="1400"/>
              <a:t>Ukraine</a:t>
            </a:r>
            <a:endParaRPr lang="lv-LV" sz="1400" dirty="0">
              <a:highlight>
                <a:srgbClr val="FFFF00"/>
              </a:highlight>
            </a:endParaRPr>
          </a:p>
        </p:txBody>
      </p:sp>
      <p:sp>
        <p:nvSpPr>
          <p:cNvPr id="63" name="TextBox 62">
            <a:extLst>
              <a:ext uri="{FF2B5EF4-FFF2-40B4-BE49-F238E27FC236}">
                <a16:creationId xmlns:a16="http://schemas.microsoft.com/office/drawing/2014/main" id="{2B17261F-B221-9113-8737-6E7F5E4128AC}"/>
              </a:ext>
            </a:extLst>
          </p:cNvPr>
          <p:cNvSpPr txBox="1"/>
          <p:nvPr/>
        </p:nvSpPr>
        <p:spPr>
          <a:xfrm>
            <a:off x="10466004" y="5881250"/>
            <a:ext cx="1557114" cy="215444"/>
          </a:xfrm>
          <a:prstGeom prst="rect">
            <a:avLst/>
          </a:prstGeom>
          <a:noFill/>
        </p:spPr>
        <p:txBody>
          <a:bodyPr wrap="square" lIns="0" tIns="0" rIns="0" bIns="0" rtlCol="0">
            <a:spAutoFit/>
          </a:bodyPr>
          <a:lstStyle/>
          <a:p>
            <a:pPr algn="ctr" rtl="0"/>
            <a:r>
              <a:rPr lang="en-gb" sz="1400"/>
              <a:t>Belarus</a:t>
            </a:r>
          </a:p>
        </p:txBody>
      </p:sp>
      <p:grpSp>
        <p:nvGrpSpPr>
          <p:cNvPr id="83" name="Group 82">
            <a:extLst>
              <a:ext uri="{FF2B5EF4-FFF2-40B4-BE49-F238E27FC236}">
                <a16:creationId xmlns:a16="http://schemas.microsoft.com/office/drawing/2014/main" id="{966B86D6-8C44-B5CE-25D6-C1CD4638E21E}"/>
              </a:ext>
            </a:extLst>
          </p:cNvPr>
          <p:cNvGrpSpPr/>
          <p:nvPr/>
        </p:nvGrpSpPr>
        <p:grpSpPr>
          <a:xfrm>
            <a:off x="1901064" y="5535646"/>
            <a:ext cx="725082" cy="217488"/>
            <a:chOff x="15113961" y="2748001"/>
            <a:chExt cx="725082" cy="217488"/>
          </a:xfrm>
        </p:grpSpPr>
        <p:pic>
          <p:nvPicPr>
            <p:cNvPr id="12" name="Picture 11">
              <a:extLst>
                <a:ext uri="{FF2B5EF4-FFF2-40B4-BE49-F238E27FC236}">
                  <a16:creationId xmlns:a16="http://schemas.microsoft.com/office/drawing/2014/main" id="{F75304C5-22FB-CBCF-6548-3A12C66E0E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13961" y="2748001"/>
              <a:ext cx="342900" cy="217488"/>
            </a:xfrm>
            <a:prstGeom prst="rect">
              <a:avLst/>
            </a:prstGeom>
            <a:ln w="3175">
              <a:noFill/>
            </a:ln>
          </p:spPr>
        </p:pic>
        <p:pic>
          <p:nvPicPr>
            <p:cNvPr id="17" name="Picture 16">
              <a:extLst>
                <a:ext uri="{FF2B5EF4-FFF2-40B4-BE49-F238E27FC236}">
                  <a16:creationId xmlns:a16="http://schemas.microsoft.com/office/drawing/2014/main" id="{429F0779-DC87-D683-6EF9-6FA910F23A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96143" y="2748001"/>
              <a:ext cx="342900" cy="217488"/>
            </a:xfrm>
            <a:prstGeom prst="rect">
              <a:avLst/>
            </a:prstGeom>
            <a:ln w="3175">
              <a:noFill/>
            </a:ln>
          </p:spPr>
        </p:pic>
      </p:grpSp>
      <p:pic>
        <p:nvPicPr>
          <p:cNvPr id="20" name="Picture 19">
            <a:extLst>
              <a:ext uri="{FF2B5EF4-FFF2-40B4-BE49-F238E27FC236}">
                <a16:creationId xmlns:a16="http://schemas.microsoft.com/office/drawing/2014/main" id="{921DED4C-5ECA-FE83-36CD-679A06678C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199" y="2293938"/>
            <a:ext cx="342900" cy="217488"/>
          </a:xfrm>
          <a:prstGeom prst="rect">
            <a:avLst/>
          </a:prstGeom>
          <a:noFill/>
          <a:ln w="3175" algn="ctr">
            <a:noFill/>
            <a:round/>
            <a:headEnd type="none" w="sm" len="sm"/>
            <a:tailEnd type="oval" w="sm" len="sm"/>
          </a:ln>
          <a:effectLst/>
        </p:spPr>
      </p:pic>
      <p:pic>
        <p:nvPicPr>
          <p:cNvPr id="32" name="Picture 31">
            <a:extLst>
              <a:ext uri="{FF2B5EF4-FFF2-40B4-BE49-F238E27FC236}">
                <a16:creationId xmlns:a16="http://schemas.microsoft.com/office/drawing/2014/main" id="{D82BF2EF-9CD5-0E93-4EF9-4E24FFF2B5D5}"/>
              </a:ext>
            </a:extLst>
          </p:cNvPr>
          <p:cNvPicPr>
            <a:picLocks noChangeAspect="1"/>
          </p:cNvPicPr>
          <p:nvPr/>
        </p:nvPicPr>
        <p:blipFill>
          <a:blip r:embed="rId10"/>
          <a:stretch>
            <a:fillRect/>
          </a:stretch>
        </p:blipFill>
        <p:spPr>
          <a:xfrm>
            <a:off x="5581460" y="5568950"/>
            <a:ext cx="342900" cy="217488"/>
          </a:xfrm>
          <a:prstGeom prst="rect">
            <a:avLst/>
          </a:prstGeom>
        </p:spPr>
      </p:pic>
      <p:pic>
        <p:nvPicPr>
          <p:cNvPr id="33" name="Picture 32">
            <a:extLst>
              <a:ext uri="{FF2B5EF4-FFF2-40B4-BE49-F238E27FC236}">
                <a16:creationId xmlns:a16="http://schemas.microsoft.com/office/drawing/2014/main" id="{CD4056AA-A9FC-9CEC-1C2A-8F320D1723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8599" y="2293938"/>
            <a:ext cx="342900" cy="217488"/>
          </a:xfrm>
          <a:prstGeom prst="rect">
            <a:avLst/>
          </a:prstGeom>
          <a:ln w="3175">
            <a:noFill/>
          </a:ln>
        </p:spPr>
      </p:pic>
      <p:pic>
        <p:nvPicPr>
          <p:cNvPr id="42" name="Picture 41">
            <a:extLst>
              <a:ext uri="{FF2B5EF4-FFF2-40B4-BE49-F238E27FC236}">
                <a16:creationId xmlns:a16="http://schemas.microsoft.com/office/drawing/2014/main" id="{3D5C072B-9D26-53AE-9848-3FF2D6F098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69387" y="5499485"/>
            <a:ext cx="342900" cy="262680"/>
          </a:xfrm>
          <a:prstGeom prst="rect">
            <a:avLst/>
          </a:prstGeom>
          <a:ln w="3175">
            <a:noFill/>
          </a:ln>
        </p:spPr>
      </p:pic>
      <p:sp>
        <p:nvSpPr>
          <p:cNvPr id="31" name="Google Shape;1370;p92">
            <a:extLst>
              <a:ext uri="{FF2B5EF4-FFF2-40B4-BE49-F238E27FC236}">
                <a16:creationId xmlns:a16="http://schemas.microsoft.com/office/drawing/2014/main" id="{7049C135-47F8-60E9-34B6-6CF50CAF6B31}"/>
              </a:ext>
            </a:extLst>
          </p:cNvPr>
          <p:cNvSpPr/>
          <p:nvPr/>
        </p:nvSpPr>
        <p:spPr>
          <a:xfrm>
            <a:off x="6327259" y="2661983"/>
            <a:ext cx="679946" cy="1600443"/>
          </a:xfrm>
          <a:prstGeom prst="upArrow">
            <a:avLst>
              <a:gd name="adj1" fmla="val 50000"/>
              <a:gd name="adj2" fmla="val 50000"/>
            </a:avLst>
          </a:prstGeom>
          <a:solidFill>
            <a:srgbClr val="F2F2F2"/>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7" name="Rectangle 6">
            <a:extLst>
              <a:ext uri="{FF2B5EF4-FFF2-40B4-BE49-F238E27FC236}">
                <a16:creationId xmlns:a16="http://schemas.microsoft.com/office/drawing/2014/main" id="{A31B8FD7-74D0-B7B9-538B-73D588D1C9EA}"/>
              </a:ext>
            </a:extLst>
          </p:cNvPr>
          <p:cNvSpPr/>
          <p:nvPr/>
        </p:nvSpPr>
        <p:spPr>
          <a:xfrm>
            <a:off x="518160" y="3691806"/>
            <a:ext cx="6487837" cy="576990"/>
          </a:xfrm>
          <a:prstGeom prst="rect">
            <a:avLst/>
          </a:prstGeom>
          <a:solidFill>
            <a:srgbClr val="F2F2F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8" name="Google Shape;1371;p92">
            <a:extLst>
              <a:ext uri="{FF2B5EF4-FFF2-40B4-BE49-F238E27FC236}">
                <a16:creationId xmlns:a16="http://schemas.microsoft.com/office/drawing/2014/main" id="{1E50605C-A9AD-300E-9C31-1C4CCD82F6A7}"/>
              </a:ext>
            </a:extLst>
          </p:cNvPr>
          <p:cNvSpPr/>
          <p:nvPr/>
        </p:nvSpPr>
        <p:spPr>
          <a:xfrm rot="10800000" flipH="1">
            <a:off x="5417180" y="3691873"/>
            <a:ext cx="679946" cy="1600443"/>
          </a:xfrm>
          <a:prstGeom prst="upArrow">
            <a:avLst>
              <a:gd name="adj1" fmla="val 50000"/>
              <a:gd name="adj2" fmla="val 50000"/>
            </a:avLst>
          </a:prstGeom>
          <a:solidFill>
            <a:schemeClr val="accent6"/>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10" name="Google Shape;1388;p92">
            <a:extLst>
              <a:ext uri="{FF2B5EF4-FFF2-40B4-BE49-F238E27FC236}">
                <a16:creationId xmlns:a16="http://schemas.microsoft.com/office/drawing/2014/main" id="{AC21C7E6-7704-9BF6-15F9-87C70870E18F}"/>
              </a:ext>
            </a:extLst>
          </p:cNvPr>
          <p:cNvSpPr/>
          <p:nvPr/>
        </p:nvSpPr>
        <p:spPr>
          <a:xfrm>
            <a:off x="5049954" y="3691873"/>
            <a:ext cx="869802" cy="576990"/>
          </a:xfrm>
          <a:prstGeom prst="rect">
            <a:avLst/>
          </a:prstGeom>
          <a:solidFill>
            <a:schemeClr val="accent6"/>
          </a:solidFill>
          <a:ln>
            <a:noFill/>
          </a:ln>
        </p:spPr>
        <p:txBody>
          <a:bodyPr spcFirstLastPara="1" wrap="square" lIns="91425" tIns="45700" rIns="91425" bIns="45700" rtlCol="0" anchor="ctr" anchorCtr="0">
            <a:noAutofit/>
          </a:bodyPr>
          <a:lstStyle/>
          <a:p>
            <a:pPr marL="0" lvl="0" indent="0" algn="ctr" rtl="0">
              <a:spcBef>
                <a:spcPts val="0"/>
              </a:spcBef>
              <a:spcAft>
                <a:spcPts val="0"/>
              </a:spcAft>
              <a:buClr>
                <a:schemeClr val="dk1"/>
              </a:buClr>
              <a:buSzPts val="1400"/>
              <a:buFont typeface="Arial"/>
              <a:buNone/>
            </a:pPr>
            <a:r>
              <a:rPr lang="en-gb" sz="1400" b="1"/>
              <a:t>2008</a:t>
            </a:r>
            <a:endParaRPr lang="lv-LV" sz="1400" b="1"/>
          </a:p>
        </p:txBody>
      </p:sp>
      <p:grpSp>
        <p:nvGrpSpPr>
          <p:cNvPr id="13" name="Group 12">
            <a:extLst>
              <a:ext uri="{FF2B5EF4-FFF2-40B4-BE49-F238E27FC236}">
                <a16:creationId xmlns:a16="http://schemas.microsoft.com/office/drawing/2014/main" id="{D35DBCD1-5672-D0D3-EF84-418C3AA70130}"/>
              </a:ext>
            </a:extLst>
          </p:cNvPr>
          <p:cNvGrpSpPr/>
          <p:nvPr/>
        </p:nvGrpSpPr>
        <p:grpSpPr>
          <a:xfrm>
            <a:off x="1426828" y="3691873"/>
            <a:ext cx="1042312" cy="1600443"/>
            <a:chOff x="2087387" y="3552530"/>
            <a:chExt cx="1816743" cy="1665099"/>
          </a:xfrm>
        </p:grpSpPr>
        <p:sp>
          <p:nvSpPr>
            <p:cNvPr id="14" name="Google Shape;1367;p92">
              <a:extLst>
                <a:ext uri="{FF2B5EF4-FFF2-40B4-BE49-F238E27FC236}">
                  <a16:creationId xmlns:a16="http://schemas.microsoft.com/office/drawing/2014/main" id="{3EE64124-8D14-EB60-2029-E8BD4E0B6745}"/>
                </a:ext>
              </a:extLst>
            </p:cNvPr>
            <p:cNvSpPr/>
            <p:nvPr/>
          </p:nvSpPr>
          <p:spPr>
            <a:xfrm rot="10800000" flipH="1">
              <a:off x="2718988" y="3552530"/>
              <a:ext cx="1185142" cy="1665099"/>
            </a:xfrm>
            <a:prstGeom prst="upArrow">
              <a:avLst>
                <a:gd name="adj1" fmla="val 50000"/>
                <a:gd name="adj2" fmla="val 50000"/>
              </a:avLst>
            </a:prstGeom>
            <a:solidFill>
              <a:schemeClr val="accent4"/>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15" name="Google Shape;1384;p92">
              <a:extLst>
                <a:ext uri="{FF2B5EF4-FFF2-40B4-BE49-F238E27FC236}">
                  <a16:creationId xmlns:a16="http://schemas.microsoft.com/office/drawing/2014/main" id="{DC5B574D-90AB-E8A1-2D79-6A08377C12BA}"/>
                </a:ext>
              </a:extLst>
            </p:cNvPr>
            <p:cNvSpPr/>
            <p:nvPr/>
          </p:nvSpPr>
          <p:spPr>
            <a:xfrm>
              <a:off x="2087387" y="3552530"/>
              <a:ext cx="1515820" cy="600300"/>
            </a:xfrm>
            <a:prstGeom prst="rect">
              <a:avLst/>
            </a:prstGeom>
            <a:solidFill>
              <a:schemeClr val="accent4"/>
            </a:solidFill>
            <a:ln>
              <a:noFill/>
            </a:ln>
          </p:spPr>
          <p:txBody>
            <a:bodyPr spcFirstLastPara="1" wrap="square" lIns="91425" tIns="45700" rIns="91425" bIns="45700" rtlCol="0" anchor="ctr" anchorCtr="0">
              <a:noAutofit/>
            </a:bodyPr>
            <a:lstStyle/>
            <a:p>
              <a:pPr marL="0" lvl="0" indent="0" algn="ctr" rtl="0">
                <a:spcBef>
                  <a:spcPts val="0"/>
                </a:spcBef>
                <a:spcAft>
                  <a:spcPts val="0"/>
                </a:spcAft>
                <a:buClr>
                  <a:schemeClr val="dk1"/>
                </a:buClr>
                <a:buSzPts val="1400"/>
                <a:buFont typeface="Arial"/>
                <a:buNone/>
              </a:pPr>
              <a:r>
                <a:rPr lang="en-gb" sz="1400" b="1"/>
                <a:t>2002</a:t>
              </a:r>
              <a:endParaRPr lang="lv-LV" sz="1400" b="1"/>
            </a:p>
          </p:txBody>
        </p:sp>
      </p:grpSp>
      <p:sp>
        <p:nvSpPr>
          <p:cNvPr id="16" name="Google Shape;1368;p92">
            <a:extLst>
              <a:ext uri="{FF2B5EF4-FFF2-40B4-BE49-F238E27FC236}">
                <a16:creationId xmlns:a16="http://schemas.microsoft.com/office/drawing/2014/main" id="{561AB159-D046-3B35-351B-6A1CB3BD0535}"/>
              </a:ext>
            </a:extLst>
          </p:cNvPr>
          <p:cNvSpPr/>
          <p:nvPr/>
        </p:nvSpPr>
        <p:spPr>
          <a:xfrm>
            <a:off x="2695695" y="2668353"/>
            <a:ext cx="679946" cy="1600443"/>
          </a:xfrm>
          <a:prstGeom prst="upArrow">
            <a:avLst>
              <a:gd name="adj1" fmla="val 50000"/>
              <a:gd name="adj2" fmla="val 50000"/>
            </a:avLst>
          </a:prstGeom>
          <a:solidFill>
            <a:schemeClr val="accent3"/>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chemeClr val="bg1"/>
              </a:solidFill>
              <a:latin typeface="Arial"/>
              <a:ea typeface="Arial"/>
              <a:cs typeface="Arial"/>
              <a:sym typeface="Arial"/>
            </a:endParaRPr>
          </a:p>
        </p:txBody>
      </p:sp>
      <p:sp>
        <p:nvSpPr>
          <p:cNvPr id="18" name="Google Shape;1385;p92">
            <a:extLst>
              <a:ext uri="{FF2B5EF4-FFF2-40B4-BE49-F238E27FC236}">
                <a16:creationId xmlns:a16="http://schemas.microsoft.com/office/drawing/2014/main" id="{C27C7160-B784-375F-09C6-AF0FF435B2F9}"/>
              </a:ext>
            </a:extLst>
          </p:cNvPr>
          <p:cNvSpPr/>
          <p:nvPr/>
        </p:nvSpPr>
        <p:spPr>
          <a:xfrm>
            <a:off x="2333709" y="3691806"/>
            <a:ext cx="869802" cy="576990"/>
          </a:xfrm>
          <a:prstGeom prst="rect">
            <a:avLst/>
          </a:prstGeom>
          <a:solidFill>
            <a:schemeClr val="accent3"/>
          </a:solidFill>
          <a:ln>
            <a:noFill/>
          </a:ln>
        </p:spPr>
        <p:txBody>
          <a:bodyPr spcFirstLastPara="1" wrap="square" lIns="91425" tIns="45700" rIns="91425" bIns="45700" rtlCol="0" anchor="ctr" anchorCtr="0">
            <a:noAutofit/>
          </a:bodyPr>
          <a:lstStyle/>
          <a:p>
            <a:pPr marL="0" lvl="0" indent="0" algn="ctr" rtl="0">
              <a:spcBef>
                <a:spcPts val="0"/>
              </a:spcBef>
              <a:spcAft>
                <a:spcPts val="0"/>
              </a:spcAft>
              <a:buClr>
                <a:schemeClr val="dk1"/>
              </a:buClr>
              <a:buSzPts val="1400"/>
              <a:buFont typeface="Arial"/>
              <a:buNone/>
            </a:pPr>
            <a:r>
              <a:rPr lang="en-gb" sz="1400" b="1">
                <a:solidFill>
                  <a:schemeClr val="bg1"/>
                </a:solidFill>
              </a:rPr>
              <a:t>2003</a:t>
            </a:r>
            <a:endParaRPr lang="lv-LV" sz="1400" b="1">
              <a:solidFill>
                <a:schemeClr val="bg1"/>
              </a:solidFill>
            </a:endParaRPr>
          </a:p>
        </p:txBody>
      </p:sp>
      <p:sp>
        <p:nvSpPr>
          <p:cNvPr id="19" name="Google Shape;1369;p92">
            <a:extLst>
              <a:ext uri="{FF2B5EF4-FFF2-40B4-BE49-F238E27FC236}">
                <a16:creationId xmlns:a16="http://schemas.microsoft.com/office/drawing/2014/main" id="{8C120295-76D2-A3D9-10CD-700126B7EACD}"/>
              </a:ext>
            </a:extLst>
          </p:cNvPr>
          <p:cNvSpPr/>
          <p:nvPr/>
        </p:nvSpPr>
        <p:spPr>
          <a:xfrm rot="10800000" flipH="1">
            <a:off x="3599997" y="3691873"/>
            <a:ext cx="679946" cy="1600443"/>
          </a:xfrm>
          <a:prstGeom prst="upArrow">
            <a:avLst>
              <a:gd name="adj1" fmla="val 50000"/>
              <a:gd name="adj2" fmla="val 50000"/>
            </a:avLst>
          </a:prstGeom>
          <a:solidFill>
            <a:schemeClr val="accent1"/>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21" name="Google Shape;1386;p92">
            <a:extLst>
              <a:ext uri="{FF2B5EF4-FFF2-40B4-BE49-F238E27FC236}">
                <a16:creationId xmlns:a16="http://schemas.microsoft.com/office/drawing/2014/main" id="{64488324-3189-D5B3-3F6F-8911B3D04EBF}"/>
              </a:ext>
            </a:extLst>
          </p:cNvPr>
          <p:cNvSpPr/>
          <p:nvPr/>
        </p:nvSpPr>
        <p:spPr>
          <a:xfrm>
            <a:off x="3240210" y="3691873"/>
            <a:ext cx="869802" cy="576990"/>
          </a:xfrm>
          <a:prstGeom prst="rect">
            <a:avLst/>
          </a:prstGeom>
          <a:solidFill>
            <a:schemeClr val="accent1"/>
          </a:solidFill>
          <a:ln>
            <a:noFill/>
          </a:ln>
        </p:spPr>
        <p:txBody>
          <a:bodyPr spcFirstLastPara="1" wrap="square" lIns="91425" tIns="45700" rIns="91425" bIns="45700" rtlCol="0" anchor="ctr" anchorCtr="0">
            <a:noAutofit/>
          </a:bodyPr>
          <a:lstStyle/>
          <a:p>
            <a:pPr marL="0" lvl="0" indent="0" algn="ctr" rtl="0">
              <a:spcBef>
                <a:spcPts val="0"/>
              </a:spcBef>
              <a:spcAft>
                <a:spcPts val="0"/>
              </a:spcAft>
              <a:buClr>
                <a:schemeClr val="dk1"/>
              </a:buClr>
              <a:buSzPts val="1400"/>
              <a:buFont typeface="Arial"/>
              <a:buNone/>
            </a:pPr>
            <a:r>
              <a:rPr lang="en-gb" sz="1400" b="1"/>
              <a:t>2005</a:t>
            </a:r>
            <a:endParaRPr lang="lv-LV" sz="1400" b="1"/>
          </a:p>
        </p:txBody>
      </p:sp>
      <p:sp>
        <p:nvSpPr>
          <p:cNvPr id="22" name="Google Shape;1370;p92">
            <a:extLst>
              <a:ext uri="{FF2B5EF4-FFF2-40B4-BE49-F238E27FC236}">
                <a16:creationId xmlns:a16="http://schemas.microsoft.com/office/drawing/2014/main" id="{3D746BC6-C14E-4F6F-1FF9-3DE967C30512}"/>
              </a:ext>
            </a:extLst>
          </p:cNvPr>
          <p:cNvSpPr/>
          <p:nvPr/>
        </p:nvSpPr>
        <p:spPr>
          <a:xfrm>
            <a:off x="4505438" y="2668353"/>
            <a:ext cx="679946" cy="1600443"/>
          </a:xfrm>
          <a:prstGeom prst="upArrow">
            <a:avLst>
              <a:gd name="adj1" fmla="val 50000"/>
              <a:gd name="adj2" fmla="val 50000"/>
            </a:avLst>
          </a:prstGeom>
          <a:solidFill>
            <a:schemeClr val="accent5"/>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24" name="Google Shape;1387;p92">
            <a:extLst>
              <a:ext uri="{FF2B5EF4-FFF2-40B4-BE49-F238E27FC236}">
                <a16:creationId xmlns:a16="http://schemas.microsoft.com/office/drawing/2014/main" id="{E00AF0B5-75CA-5BEE-2A8A-331EBF04072A}"/>
              </a:ext>
            </a:extLst>
          </p:cNvPr>
          <p:cNvSpPr/>
          <p:nvPr/>
        </p:nvSpPr>
        <p:spPr>
          <a:xfrm>
            <a:off x="4144513" y="3691806"/>
            <a:ext cx="869802" cy="576990"/>
          </a:xfrm>
          <a:prstGeom prst="rect">
            <a:avLst/>
          </a:prstGeom>
          <a:solidFill>
            <a:schemeClr val="accent5"/>
          </a:solidFill>
          <a:ln>
            <a:noFill/>
          </a:ln>
        </p:spPr>
        <p:txBody>
          <a:bodyPr spcFirstLastPara="1" wrap="square" lIns="91425" tIns="45700" rIns="91425" bIns="45700" rtlCol="0" anchor="ctr" anchorCtr="0">
            <a:noAutofit/>
          </a:bodyPr>
          <a:lstStyle/>
          <a:p>
            <a:pPr marL="0" lvl="0" indent="0" algn="ctr" rtl="0">
              <a:spcBef>
                <a:spcPts val="0"/>
              </a:spcBef>
              <a:spcAft>
                <a:spcPts val="0"/>
              </a:spcAft>
              <a:buClr>
                <a:schemeClr val="dk1"/>
              </a:buClr>
              <a:buSzPts val="1400"/>
              <a:buFont typeface="Arial"/>
              <a:buNone/>
            </a:pPr>
            <a:r>
              <a:rPr lang="en-gb" sz="1400" b="1"/>
              <a:t>2006</a:t>
            </a:r>
            <a:endParaRPr lang="lv-LV" sz="1400" b="1"/>
          </a:p>
        </p:txBody>
      </p:sp>
      <p:grpSp>
        <p:nvGrpSpPr>
          <p:cNvPr id="27" name="Group 26">
            <a:extLst>
              <a:ext uri="{FF2B5EF4-FFF2-40B4-BE49-F238E27FC236}">
                <a16:creationId xmlns:a16="http://schemas.microsoft.com/office/drawing/2014/main" id="{75CB9166-D7DF-1513-57BF-C600F8F42679}"/>
              </a:ext>
            </a:extLst>
          </p:cNvPr>
          <p:cNvGrpSpPr/>
          <p:nvPr/>
        </p:nvGrpSpPr>
        <p:grpSpPr>
          <a:xfrm>
            <a:off x="522389" y="2668353"/>
            <a:ext cx="1039866" cy="1600443"/>
            <a:chOff x="448180" y="2487661"/>
            <a:chExt cx="1812483" cy="1665099"/>
          </a:xfrm>
        </p:grpSpPr>
        <p:sp>
          <p:nvSpPr>
            <p:cNvPr id="28" name="Google Shape;1366;p92">
              <a:extLst>
                <a:ext uri="{FF2B5EF4-FFF2-40B4-BE49-F238E27FC236}">
                  <a16:creationId xmlns:a16="http://schemas.microsoft.com/office/drawing/2014/main" id="{51184D2C-EE01-0762-B348-470EF6042B72}"/>
                </a:ext>
              </a:extLst>
            </p:cNvPr>
            <p:cNvSpPr/>
            <p:nvPr/>
          </p:nvSpPr>
          <p:spPr>
            <a:xfrm>
              <a:off x="1075521" y="2487661"/>
              <a:ext cx="1185142" cy="1665099"/>
            </a:xfrm>
            <a:prstGeom prst="upArrow">
              <a:avLst>
                <a:gd name="adj1" fmla="val 50000"/>
                <a:gd name="adj2" fmla="val 50000"/>
              </a:avLst>
            </a:prstGeom>
            <a:solidFill>
              <a:schemeClr val="accent2"/>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29" name="Google Shape;1389;p92">
              <a:extLst>
                <a:ext uri="{FF2B5EF4-FFF2-40B4-BE49-F238E27FC236}">
                  <a16:creationId xmlns:a16="http://schemas.microsoft.com/office/drawing/2014/main" id="{E0C3B812-A403-7DEC-229E-220EA6A28EA6}"/>
                </a:ext>
              </a:extLst>
            </p:cNvPr>
            <p:cNvSpPr/>
            <p:nvPr/>
          </p:nvSpPr>
          <p:spPr>
            <a:xfrm>
              <a:off x="448180" y="3552460"/>
              <a:ext cx="1515096" cy="600300"/>
            </a:xfrm>
            <a:prstGeom prst="rect">
              <a:avLst/>
            </a:prstGeom>
            <a:solidFill>
              <a:schemeClr val="accent2"/>
            </a:solidFill>
            <a:ln>
              <a:noFill/>
            </a:ln>
          </p:spPr>
          <p:txBody>
            <a:bodyPr spcFirstLastPara="1" wrap="square" lIns="91425" tIns="45700" rIns="91425" bIns="45700" rtlCol="0" anchor="ctr" anchorCtr="0">
              <a:noAutofit/>
            </a:bodyPr>
            <a:lstStyle/>
            <a:p>
              <a:pPr marL="0" lvl="0" indent="0" algn="ctr" rtl="0">
                <a:spcBef>
                  <a:spcPts val="0"/>
                </a:spcBef>
                <a:spcAft>
                  <a:spcPts val="0"/>
                </a:spcAft>
                <a:buClr>
                  <a:schemeClr val="dk1"/>
                </a:buClr>
                <a:buSzPts val="1400"/>
                <a:buFont typeface="Arial"/>
                <a:buNone/>
              </a:pPr>
              <a:r>
                <a:rPr lang="en-gb" sz="1400" b="1">
                  <a:solidFill>
                    <a:schemeClr val="lt1"/>
                  </a:solidFill>
                </a:rPr>
                <a:t>2001</a:t>
              </a:r>
            </a:p>
          </p:txBody>
        </p:sp>
      </p:grpSp>
      <p:sp>
        <p:nvSpPr>
          <p:cNvPr id="30" name="Google Shape;1388;p92">
            <a:extLst>
              <a:ext uri="{FF2B5EF4-FFF2-40B4-BE49-F238E27FC236}">
                <a16:creationId xmlns:a16="http://schemas.microsoft.com/office/drawing/2014/main" id="{BF604EEE-CA4A-E174-E093-B75E14C0BF5A}"/>
              </a:ext>
            </a:extLst>
          </p:cNvPr>
          <p:cNvSpPr/>
          <p:nvPr/>
        </p:nvSpPr>
        <p:spPr>
          <a:xfrm>
            <a:off x="5961697" y="3691873"/>
            <a:ext cx="869802" cy="576990"/>
          </a:xfrm>
          <a:prstGeom prst="rect">
            <a:avLst/>
          </a:prstGeom>
          <a:solidFill>
            <a:srgbClr val="F2F2F2"/>
          </a:solidFill>
          <a:ln>
            <a:noFill/>
          </a:ln>
        </p:spPr>
        <p:txBody>
          <a:bodyPr spcFirstLastPara="1" wrap="square" lIns="91425" tIns="45700" rIns="91425" bIns="45700" rtlCol="0" anchor="ctr" anchorCtr="0">
            <a:noAutofit/>
          </a:bodyPr>
          <a:lstStyle/>
          <a:p>
            <a:pPr marL="0" lvl="0" indent="0" algn="ctr" rtl="0">
              <a:spcBef>
                <a:spcPts val="0"/>
              </a:spcBef>
              <a:spcAft>
                <a:spcPts val="0"/>
              </a:spcAft>
              <a:buClr>
                <a:schemeClr val="dk1"/>
              </a:buClr>
              <a:buSzPts val="1400"/>
              <a:buFont typeface="Arial"/>
              <a:buNone/>
            </a:pPr>
            <a:r>
              <a:rPr lang="en-gb" sz="1400" b="1"/>
              <a:t>2010</a:t>
            </a:r>
            <a:endParaRPr lang="lv-LV" sz="1400" b="1"/>
          </a:p>
        </p:txBody>
      </p:sp>
      <p:sp>
        <p:nvSpPr>
          <p:cNvPr id="59" name="Google Shape;1371;p92">
            <a:extLst>
              <a:ext uri="{FF2B5EF4-FFF2-40B4-BE49-F238E27FC236}">
                <a16:creationId xmlns:a16="http://schemas.microsoft.com/office/drawing/2014/main" id="{F0538705-30CA-3817-D61B-6BC7F78FBF8D}"/>
              </a:ext>
            </a:extLst>
          </p:cNvPr>
          <p:cNvSpPr/>
          <p:nvPr/>
        </p:nvSpPr>
        <p:spPr>
          <a:xfrm rot="10800000" flipH="1">
            <a:off x="7372334" y="3691873"/>
            <a:ext cx="679946" cy="1600443"/>
          </a:xfrm>
          <a:prstGeom prst="upArrow">
            <a:avLst>
              <a:gd name="adj1" fmla="val 50000"/>
              <a:gd name="adj2" fmla="val 50000"/>
            </a:avLst>
          </a:prstGeom>
          <a:solidFill>
            <a:schemeClr val="accent6"/>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60" name="Google Shape;1388;p92">
            <a:extLst>
              <a:ext uri="{FF2B5EF4-FFF2-40B4-BE49-F238E27FC236}">
                <a16:creationId xmlns:a16="http://schemas.microsoft.com/office/drawing/2014/main" id="{4C4DEBE3-981F-E9EA-ADB5-EB039B65B850}"/>
              </a:ext>
            </a:extLst>
          </p:cNvPr>
          <p:cNvSpPr/>
          <p:nvPr/>
        </p:nvSpPr>
        <p:spPr>
          <a:xfrm>
            <a:off x="7005109" y="3691873"/>
            <a:ext cx="869802" cy="576990"/>
          </a:xfrm>
          <a:prstGeom prst="rect">
            <a:avLst/>
          </a:prstGeom>
          <a:solidFill>
            <a:schemeClr val="accent6"/>
          </a:solidFill>
          <a:ln>
            <a:noFill/>
          </a:ln>
        </p:spPr>
        <p:txBody>
          <a:bodyPr spcFirstLastPara="1" wrap="square" lIns="91425" tIns="45700" rIns="91425" bIns="45700" rtlCol="0" anchor="ctr" anchorCtr="0">
            <a:noAutofit/>
          </a:bodyPr>
          <a:lstStyle/>
          <a:p>
            <a:pPr marL="0" lvl="0" indent="0" algn="ctr" rtl="0">
              <a:spcBef>
                <a:spcPts val="0"/>
              </a:spcBef>
              <a:spcAft>
                <a:spcPts val="0"/>
              </a:spcAft>
              <a:buClr>
                <a:schemeClr val="dk1"/>
              </a:buClr>
              <a:buSzPts val="1400"/>
              <a:buFont typeface="Arial"/>
              <a:buNone/>
            </a:pPr>
            <a:r>
              <a:rPr lang="en-gb" sz="1400" b="1"/>
              <a:t>2011</a:t>
            </a:r>
            <a:endParaRPr lang="lv-LV" sz="1400" b="1"/>
          </a:p>
        </p:txBody>
      </p:sp>
      <p:sp>
        <p:nvSpPr>
          <p:cNvPr id="73" name="Google Shape;1370;p92">
            <a:extLst>
              <a:ext uri="{FF2B5EF4-FFF2-40B4-BE49-F238E27FC236}">
                <a16:creationId xmlns:a16="http://schemas.microsoft.com/office/drawing/2014/main" id="{4F935280-6A66-002C-377C-581B02DE74EB}"/>
              </a:ext>
            </a:extLst>
          </p:cNvPr>
          <p:cNvSpPr/>
          <p:nvPr/>
        </p:nvSpPr>
        <p:spPr>
          <a:xfrm>
            <a:off x="8256169" y="2661983"/>
            <a:ext cx="679946" cy="1600443"/>
          </a:xfrm>
          <a:prstGeom prst="upArrow">
            <a:avLst>
              <a:gd name="adj1" fmla="val 50000"/>
              <a:gd name="adj2" fmla="val 50000"/>
            </a:avLst>
          </a:prstGeom>
          <a:solidFill>
            <a:srgbClr val="F2F2F2"/>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74" name="Google Shape;1388;p92">
            <a:extLst>
              <a:ext uri="{FF2B5EF4-FFF2-40B4-BE49-F238E27FC236}">
                <a16:creationId xmlns:a16="http://schemas.microsoft.com/office/drawing/2014/main" id="{4D03A00F-D2BF-445E-8045-FE27D1AB862F}"/>
              </a:ext>
            </a:extLst>
          </p:cNvPr>
          <p:cNvSpPr/>
          <p:nvPr/>
        </p:nvSpPr>
        <p:spPr>
          <a:xfrm>
            <a:off x="7890608" y="3691873"/>
            <a:ext cx="869802" cy="576990"/>
          </a:xfrm>
          <a:prstGeom prst="rect">
            <a:avLst/>
          </a:prstGeom>
          <a:solidFill>
            <a:srgbClr val="F2F2F2"/>
          </a:solidFill>
          <a:ln>
            <a:noFill/>
          </a:ln>
        </p:spPr>
        <p:txBody>
          <a:bodyPr spcFirstLastPara="1" wrap="square" lIns="91425" tIns="45700" rIns="91425" bIns="45700" rtlCol="0" anchor="ctr" anchorCtr="0">
            <a:noAutofit/>
          </a:bodyPr>
          <a:lstStyle/>
          <a:p>
            <a:pPr marL="0" lvl="0" indent="0" algn="ctr" rtl="0">
              <a:spcBef>
                <a:spcPts val="0"/>
              </a:spcBef>
              <a:spcAft>
                <a:spcPts val="0"/>
              </a:spcAft>
              <a:buClr>
                <a:schemeClr val="dk1"/>
              </a:buClr>
              <a:buSzPts val="1400"/>
              <a:buFont typeface="Arial"/>
              <a:buNone/>
            </a:pPr>
            <a:r>
              <a:rPr lang="en-gb" sz="1400" b="1"/>
              <a:t>2012</a:t>
            </a:r>
            <a:endParaRPr lang="lv-LV" sz="1400" b="1"/>
          </a:p>
        </p:txBody>
      </p:sp>
      <p:sp>
        <p:nvSpPr>
          <p:cNvPr id="75" name="Google Shape;1371;p92">
            <a:extLst>
              <a:ext uri="{FF2B5EF4-FFF2-40B4-BE49-F238E27FC236}">
                <a16:creationId xmlns:a16="http://schemas.microsoft.com/office/drawing/2014/main" id="{5D1CE8FD-3D06-1583-39B2-CF8751D4CA7E}"/>
              </a:ext>
            </a:extLst>
          </p:cNvPr>
          <p:cNvSpPr/>
          <p:nvPr/>
        </p:nvSpPr>
        <p:spPr>
          <a:xfrm rot="10800000" flipH="1">
            <a:off x="9136299" y="3691873"/>
            <a:ext cx="679946" cy="1600443"/>
          </a:xfrm>
          <a:prstGeom prst="upArrow">
            <a:avLst>
              <a:gd name="adj1" fmla="val 50000"/>
              <a:gd name="adj2" fmla="val 50000"/>
            </a:avLst>
          </a:prstGeom>
          <a:solidFill>
            <a:schemeClr val="accent6"/>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76" name="Google Shape;1388;p92">
            <a:extLst>
              <a:ext uri="{FF2B5EF4-FFF2-40B4-BE49-F238E27FC236}">
                <a16:creationId xmlns:a16="http://schemas.microsoft.com/office/drawing/2014/main" id="{46052181-9B00-02F7-A194-755BA8E56FC3}"/>
              </a:ext>
            </a:extLst>
          </p:cNvPr>
          <p:cNvSpPr/>
          <p:nvPr/>
        </p:nvSpPr>
        <p:spPr>
          <a:xfrm>
            <a:off x="8769074" y="3691873"/>
            <a:ext cx="869802" cy="576990"/>
          </a:xfrm>
          <a:prstGeom prst="rect">
            <a:avLst/>
          </a:prstGeom>
          <a:solidFill>
            <a:schemeClr val="accent6"/>
          </a:solidFill>
          <a:ln>
            <a:noFill/>
          </a:ln>
        </p:spPr>
        <p:txBody>
          <a:bodyPr spcFirstLastPara="1" wrap="square" lIns="91425" tIns="45700" rIns="91425" bIns="45700" rtlCol="0" anchor="ctr" anchorCtr="0">
            <a:noAutofit/>
          </a:bodyPr>
          <a:lstStyle/>
          <a:p>
            <a:pPr marL="0" lvl="0" indent="0" algn="ctr" rtl="0">
              <a:spcBef>
                <a:spcPts val="0"/>
              </a:spcBef>
              <a:spcAft>
                <a:spcPts val="0"/>
              </a:spcAft>
              <a:buClr>
                <a:schemeClr val="dk1"/>
              </a:buClr>
              <a:buSzPts val="1400"/>
              <a:buFont typeface="Arial"/>
              <a:buNone/>
            </a:pPr>
            <a:r>
              <a:rPr lang="en-gb" sz="1400" b="1"/>
              <a:t>2014</a:t>
            </a:r>
            <a:endParaRPr lang="lv-LV" sz="1400" b="1"/>
          </a:p>
        </p:txBody>
      </p:sp>
      <p:sp>
        <p:nvSpPr>
          <p:cNvPr id="79" name="Google Shape;1370;p92">
            <a:extLst>
              <a:ext uri="{FF2B5EF4-FFF2-40B4-BE49-F238E27FC236}">
                <a16:creationId xmlns:a16="http://schemas.microsoft.com/office/drawing/2014/main" id="{B71FB2E0-50EA-BB0F-9085-A77BC0657B19}"/>
              </a:ext>
            </a:extLst>
          </p:cNvPr>
          <p:cNvSpPr/>
          <p:nvPr/>
        </p:nvSpPr>
        <p:spPr>
          <a:xfrm>
            <a:off x="10036603" y="2661983"/>
            <a:ext cx="679946" cy="1600443"/>
          </a:xfrm>
          <a:prstGeom prst="upArrow">
            <a:avLst>
              <a:gd name="adj1" fmla="val 50000"/>
              <a:gd name="adj2" fmla="val 50000"/>
            </a:avLst>
          </a:prstGeom>
          <a:solidFill>
            <a:srgbClr val="F2F2F2"/>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80" name="Google Shape;1388;p92">
            <a:extLst>
              <a:ext uri="{FF2B5EF4-FFF2-40B4-BE49-F238E27FC236}">
                <a16:creationId xmlns:a16="http://schemas.microsoft.com/office/drawing/2014/main" id="{ECFBBDEF-6C84-9810-6CCB-A7C54FF4230E}"/>
              </a:ext>
            </a:extLst>
          </p:cNvPr>
          <p:cNvSpPr/>
          <p:nvPr/>
        </p:nvSpPr>
        <p:spPr>
          <a:xfrm>
            <a:off x="9671041" y="3691873"/>
            <a:ext cx="869802" cy="576990"/>
          </a:xfrm>
          <a:prstGeom prst="rect">
            <a:avLst/>
          </a:prstGeom>
          <a:solidFill>
            <a:srgbClr val="F2F2F2"/>
          </a:solidFill>
          <a:ln>
            <a:noFill/>
          </a:ln>
        </p:spPr>
        <p:txBody>
          <a:bodyPr spcFirstLastPara="1" wrap="square" lIns="91425" tIns="45700" rIns="91425" bIns="45700" rtlCol="0" anchor="ctr" anchorCtr="0">
            <a:noAutofit/>
          </a:bodyPr>
          <a:lstStyle/>
          <a:p>
            <a:pPr marL="0" lvl="0" indent="0" algn="ctr" rtl="0">
              <a:spcBef>
                <a:spcPts val="0"/>
              </a:spcBef>
              <a:spcAft>
                <a:spcPts val="0"/>
              </a:spcAft>
              <a:buClr>
                <a:schemeClr val="dk1"/>
              </a:buClr>
              <a:buSzPts val="1400"/>
              <a:buFont typeface="Arial"/>
              <a:buNone/>
            </a:pPr>
            <a:r>
              <a:rPr lang="en-gb" sz="1400" b="1"/>
              <a:t>2017</a:t>
            </a:r>
            <a:endParaRPr lang="lv-LV" sz="1400" b="1"/>
          </a:p>
        </p:txBody>
      </p:sp>
      <p:sp>
        <p:nvSpPr>
          <p:cNvPr id="81" name="Google Shape;1371;p92">
            <a:extLst>
              <a:ext uri="{FF2B5EF4-FFF2-40B4-BE49-F238E27FC236}">
                <a16:creationId xmlns:a16="http://schemas.microsoft.com/office/drawing/2014/main" id="{3C0E6141-DD69-75D8-69CE-A5042E04E8D8}"/>
              </a:ext>
            </a:extLst>
          </p:cNvPr>
          <p:cNvSpPr/>
          <p:nvPr/>
        </p:nvSpPr>
        <p:spPr>
          <a:xfrm rot="10800000" flipH="1">
            <a:off x="10916732" y="3691873"/>
            <a:ext cx="679946" cy="1600443"/>
          </a:xfrm>
          <a:prstGeom prst="upArrow">
            <a:avLst>
              <a:gd name="adj1" fmla="val 50000"/>
              <a:gd name="adj2" fmla="val 50000"/>
            </a:avLst>
          </a:prstGeom>
          <a:solidFill>
            <a:schemeClr val="accent6"/>
          </a:solidFill>
          <a:ln>
            <a:noFill/>
          </a:ln>
        </p:spPr>
        <p:txBody>
          <a:bodyPr spcFirstLastPara="1" wrap="square" lIns="91425" tIns="45700" rIns="91425" bIns="45700" rtlCol="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82" name="Google Shape;1388;p92">
            <a:extLst>
              <a:ext uri="{FF2B5EF4-FFF2-40B4-BE49-F238E27FC236}">
                <a16:creationId xmlns:a16="http://schemas.microsoft.com/office/drawing/2014/main" id="{A78C8724-3DC1-72C6-9006-284B1B5AF003}"/>
              </a:ext>
            </a:extLst>
          </p:cNvPr>
          <p:cNvSpPr/>
          <p:nvPr/>
        </p:nvSpPr>
        <p:spPr>
          <a:xfrm>
            <a:off x="10549507" y="3691873"/>
            <a:ext cx="869802" cy="576990"/>
          </a:xfrm>
          <a:prstGeom prst="rect">
            <a:avLst/>
          </a:prstGeom>
          <a:solidFill>
            <a:schemeClr val="accent6"/>
          </a:solidFill>
          <a:ln>
            <a:noFill/>
          </a:ln>
        </p:spPr>
        <p:txBody>
          <a:bodyPr spcFirstLastPara="1" wrap="square" lIns="91425" tIns="45700" rIns="91425" bIns="45700" rtlCol="0" anchor="ctr" anchorCtr="0">
            <a:noAutofit/>
          </a:bodyPr>
          <a:lstStyle/>
          <a:p>
            <a:pPr marL="0" lvl="0" indent="0" algn="ctr" rtl="0">
              <a:spcBef>
                <a:spcPts val="0"/>
              </a:spcBef>
              <a:spcAft>
                <a:spcPts val="0"/>
              </a:spcAft>
              <a:buClr>
                <a:schemeClr val="dk1"/>
              </a:buClr>
              <a:buSzPts val="1400"/>
              <a:buFont typeface="Arial"/>
              <a:buNone/>
            </a:pPr>
            <a:r>
              <a:rPr lang="en-gb" sz="1400" b="1"/>
              <a:t>2018</a:t>
            </a:r>
            <a:endParaRPr lang="lv-LV" sz="1400" b="1"/>
          </a:p>
        </p:txBody>
      </p:sp>
      <p:sp>
        <p:nvSpPr>
          <p:cNvPr id="84" name="TextBox 83">
            <a:extLst>
              <a:ext uri="{FF2B5EF4-FFF2-40B4-BE49-F238E27FC236}">
                <a16:creationId xmlns:a16="http://schemas.microsoft.com/office/drawing/2014/main" id="{222E96B6-F6C9-72A4-6414-52D1575FA3AA}"/>
              </a:ext>
            </a:extLst>
          </p:cNvPr>
          <p:cNvSpPr txBox="1"/>
          <p:nvPr/>
        </p:nvSpPr>
        <p:spPr>
          <a:xfrm>
            <a:off x="2374829" y="1914278"/>
            <a:ext cx="1557114" cy="215444"/>
          </a:xfrm>
          <a:prstGeom prst="rect">
            <a:avLst/>
          </a:prstGeom>
          <a:noFill/>
        </p:spPr>
        <p:txBody>
          <a:bodyPr wrap="square" lIns="0" tIns="0" rIns="0" bIns="0" rtlCol="0">
            <a:spAutoFit/>
          </a:bodyPr>
          <a:lstStyle/>
          <a:p>
            <a:pPr algn="ctr" rtl="0"/>
            <a:r>
              <a:rPr lang="en-gb" sz="1400"/>
              <a:t>Lithuania, </a:t>
            </a:r>
            <a:r>
              <a:rPr lang="en-gb" sz="1400">
                <a:solidFill>
                  <a:schemeClr val="tx1"/>
                </a:solidFill>
              </a:rPr>
              <a:t>Hungary</a:t>
            </a:r>
            <a:endParaRPr lang="lv-LV" sz="1400"/>
          </a:p>
        </p:txBody>
      </p:sp>
      <p:pic>
        <p:nvPicPr>
          <p:cNvPr id="85" name="Picture 84">
            <a:extLst>
              <a:ext uri="{FF2B5EF4-FFF2-40B4-BE49-F238E27FC236}">
                <a16:creationId xmlns:a16="http://schemas.microsoft.com/office/drawing/2014/main" id="{48305A0C-1781-0ED8-855D-7103A8F61CC4}"/>
              </a:ext>
            </a:extLst>
          </p:cNvPr>
          <p:cNvPicPr>
            <a:picLocks noChangeAspect="1"/>
          </p:cNvPicPr>
          <p:nvPr/>
        </p:nvPicPr>
        <p:blipFill>
          <a:blip r:embed="rId6"/>
          <a:stretch>
            <a:fillRect/>
          </a:stretch>
        </p:blipFill>
        <p:spPr>
          <a:xfrm>
            <a:off x="4469112" y="2293938"/>
            <a:ext cx="342900" cy="217488"/>
          </a:xfrm>
          <a:prstGeom prst="rect">
            <a:avLst/>
          </a:prstGeom>
        </p:spPr>
      </p:pic>
      <p:sp>
        <p:nvSpPr>
          <p:cNvPr id="86" name="TextBox 85">
            <a:extLst>
              <a:ext uri="{FF2B5EF4-FFF2-40B4-BE49-F238E27FC236}">
                <a16:creationId xmlns:a16="http://schemas.microsoft.com/office/drawing/2014/main" id="{900717F3-8D1E-6AED-9F91-A7E3BA3D0D40}"/>
              </a:ext>
            </a:extLst>
          </p:cNvPr>
          <p:cNvSpPr txBox="1"/>
          <p:nvPr/>
        </p:nvSpPr>
        <p:spPr>
          <a:xfrm>
            <a:off x="3781063" y="1914278"/>
            <a:ext cx="2082155" cy="215444"/>
          </a:xfrm>
          <a:prstGeom prst="rect">
            <a:avLst/>
          </a:prstGeom>
          <a:noFill/>
        </p:spPr>
        <p:txBody>
          <a:bodyPr wrap="square" lIns="0" tIns="0" rIns="0" bIns="0" rtlCol="0">
            <a:spAutoFit/>
          </a:bodyPr>
          <a:lstStyle/>
          <a:p>
            <a:pPr algn="ctr" rtl="0"/>
            <a:r>
              <a:rPr lang="en-gb" sz="1400"/>
              <a:t>Ukraine, </a:t>
            </a:r>
            <a:r>
              <a:rPr lang="en-gb" sz="1400">
                <a:solidFill>
                  <a:schemeClr val="tx1"/>
                </a:solidFill>
              </a:rPr>
              <a:t>Lithuania</a:t>
            </a:r>
            <a:endParaRPr lang="lv-LV" sz="1400"/>
          </a:p>
        </p:txBody>
      </p:sp>
      <p:pic>
        <p:nvPicPr>
          <p:cNvPr id="87" name="Picture 86">
            <a:extLst>
              <a:ext uri="{FF2B5EF4-FFF2-40B4-BE49-F238E27FC236}">
                <a16:creationId xmlns:a16="http://schemas.microsoft.com/office/drawing/2014/main" id="{D8BD0EF4-ACA4-5BC2-B44B-E63EEB116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0351" y="2293938"/>
            <a:ext cx="342900" cy="217488"/>
          </a:xfrm>
          <a:prstGeom prst="rect">
            <a:avLst/>
          </a:prstGeom>
          <a:ln w="3175">
            <a:noFill/>
          </a:ln>
        </p:spPr>
      </p:pic>
      <p:sp>
        <p:nvSpPr>
          <p:cNvPr id="88" name="TextBox 87">
            <a:extLst>
              <a:ext uri="{FF2B5EF4-FFF2-40B4-BE49-F238E27FC236}">
                <a16:creationId xmlns:a16="http://schemas.microsoft.com/office/drawing/2014/main" id="{6C39A9C5-DD61-C286-312C-76428C9BB338}"/>
              </a:ext>
            </a:extLst>
          </p:cNvPr>
          <p:cNvSpPr txBox="1"/>
          <p:nvPr/>
        </p:nvSpPr>
        <p:spPr>
          <a:xfrm>
            <a:off x="5564921" y="1914278"/>
            <a:ext cx="2082155" cy="215444"/>
          </a:xfrm>
          <a:prstGeom prst="rect">
            <a:avLst/>
          </a:prstGeom>
          <a:noFill/>
        </p:spPr>
        <p:txBody>
          <a:bodyPr wrap="square" lIns="0" tIns="0" rIns="0" bIns="0" rtlCol="0">
            <a:spAutoFit/>
          </a:bodyPr>
          <a:lstStyle/>
          <a:p>
            <a:pPr algn="ctr" rtl="0"/>
            <a:r>
              <a:rPr lang="en-gb" sz="1400">
                <a:solidFill>
                  <a:schemeClr val="tx1"/>
                </a:solidFill>
              </a:rPr>
              <a:t>Russia</a:t>
            </a:r>
            <a:endParaRPr lang="lv-LV" sz="1400"/>
          </a:p>
        </p:txBody>
      </p:sp>
      <p:sp>
        <p:nvSpPr>
          <p:cNvPr id="89" name="TextBox 88">
            <a:extLst>
              <a:ext uri="{FF2B5EF4-FFF2-40B4-BE49-F238E27FC236}">
                <a16:creationId xmlns:a16="http://schemas.microsoft.com/office/drawing/2014/main" id="{B8B9FF4F-D716-E86C-76D5-E333CCE59450}"/>
              </a:ext>
            </a:extLst>
          </p:cNvPr>
          <p:cNvSpPr txBox="1"/>
          <p:nvPr/>
        </p:nvSpPr>
        <p:spPr>
          <a:xfrm>
            <a:off x="6514861" y="5881250"/>
            <a:ext cx="2620881" cy="215444"/>
          </a:xfrm>
          <a:prstGeom prst="rect">
            <a:avLst/>
          </a:prstGeom>
          <a:noFill/>
        </p:spPr>
        <p:txBody>
          <a:bodyPr wrap="square" lIns="0" tIns="0" rIns="0" bIns="0" rtlCol="0">
            <a:spAutoFit/>
          </a:bodyPr>
          <a:lstStyle/>
          <a:p>
            <a:pPr algn="ctr" rtl="0"/>
            <a:r>
              <a:rPr lang="en-gb" sz="1400">
                <a:solidFill>
                  <a:schemeClr val="tx1"/>
                </a:solidFill>
              </a:rPr>
              <a:t>Azerbaijan</a:t>
            </a:r>
            <a:endParaRPr lang="lv-LV" sz="1400"/>
          </a:p>
        </p:txBody>
      </p:sp>
    </p:spTree>
    <p:extLst>
      <p:ext uri="{BB962C8B-B14F-4D97-AF65-F5344CB8AC3E}">
        <p14:creationId xmlns:p14="http://schemas.microsoft.com/office/powerpoint/2010/main" val="1633310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Autofit/>
          </a:bodyPr>
          <a:lstStyle/>
          <a:p>
            <a:pPr rtl="0"/>
            <a:r>
              <a:rPr lang="en-gb" noProof="0" dirty="0"/>
              <a:t>Council of the Baltic Sea States (CBSS)</a:t>
            </a:r>
          </a:p>
        </p:txBody>
      </p:sp>
      <p:sp>
        <p:nvSpPr>
          <p:cNvPr id="4" name="Rectangle 3">
            <a:extLst>
              <a:ext uri="{FF2B5EF4-FFF2-40B4-BE49-F238E27FC236}">
                <a16:creationId xmlns:a16="http://schemas.microsoft.com/office/drawing/2014/main" id="{90EE36D9-CEBB-303C-BE36-EE6AB8C1315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6" name="Rectangle 5">
            <a:extLst>
              <a:ext uri="{FF2B5EF4-FFF2-40B4-BE49-F238E27FC236}">
                <a16:creationId xmlns:a16="http://schemas.microsoft.com/office/drawing/2014/main" id="{78A29098-8F7B-04A1-421C-4816E14DB2C4}"/>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9" name="Rectangle 8">
            <a:extLst>
              <a:ext uri="{FF2B5EF4-FFF2-40B4-BE49-F238E27FC236}">
                <a16:creationId xmlns:a16="http://schemas.microsoft.com/office/drawing/2014/main" id="{3997CB94-7A32-6023-09FF-80CF83BFD13A}"/>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11" name="Google Shape;2685;p25">
            <a:extLst>
              <a:ext uri="{FF2B5EF4-FFF2-40B4-BE49-F238E27FC236}">
                <a16:creationId xmlns:a16="http://schemas.microsoft.com/office/drawing/2014/main" id="{51AC51C8-E470-B474-B089-9E2F3CD4F3FB}"/>
              </a:ext>
            </a:extLst>
          </p:cNvPr>
          <p:cNvSpPr txBox="1"/>
          <p:nvPr/>
        </p:nvSpPr>
        <p:spPr>
          <a:xfrm>
            <a:off x="431174" y="2035275"/>
            <a:ext cx="1918488" cy="1629516"/>
          </a:xfrm>
          <a:prstGeom prst="rect">
            <a:avLst/>
          </a:prstGeom>
          <a:noFill/>
          <a:ln>
            <a:noFill/>
          </a:ln>
        </p:spPr>
        <p:txBody>
          <a:bodyPr spcFirstLastPara="1" wrap="square" lIns="36000" tIns="36000" rIns="36000" bIns="36000" rtlCol="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400" b="1" i="0" u="none" strike="noStrike" kern="1200" cap="none" spc="0" normalizeH="0">
                <a:ln>
                  <a:noFill/>
                </a:ln>
                <a:solidFill>
                  <a:srgbClr val="FFFFFF"/>
                </a:solidFill>
                <a:effectLst/>
                <a:uLnTx/>
                <a:uFillTx/>
                <a:latin typeface="Arial"/>
                <a:ea typeface="Arial"/>
                <a:cs typeface="Arial"/>
                <a:sym typeface="Arial"/>
              </a:rPr>
              <a:t>Created: </a:t>
            </a:r>
            <a:r>
              <a:rPr lang="en-gb" sz="1400" i="0" u="none" strike="noStrike" kern="1200" cap="none" spc="0" normalizeH="0">
                <a:ln>
                  <a:noFill/>
                </a:ln>
                <a:solidFill>
                  <a:srgbClr val="FFFFFF"/>
                </a:solidFill>
                <a:effectLst/>
                <a:uLnTx/>
                <a:uFillTx/>
                <a:latin typeface="Arial"/>
                <a:ea typeface="Arial"/>
                <a:cs typeface="Arial"/>
                <a:sym typeface="Arial"/>
              </a:rPr>
              <a:t>1992 </a:t>
            </a:r>
          </a:p>
        </p:txBody>
      </p:sp>
      <p:sp>
        <p:nvSpPr>
          <p:cNvPr id="12" name="Freeform 50">
            <a:extLst>
              <a:ext uri="{FF2B5EF4-FFF2-40B4-BE49-F238E27FC236}">
                <a16:creationId xmlns:a16="http://schemas.microsoft.com/office/drawing/2014/main" id="{6DC8336F-EFDE-464C-81AC-27D37AEDE924}"/>
              </a:ext>
            </a:extLst>
          </p:cNvPr>
          <p:cNvSpPr>
            <a:spLocks noChangeAspect="1"/>
          </p:cNvSpPr>
          <p:nvPr/>
        </p:nvSpPr>
        <p:spPr bwMode="auto">
          <a:xfrm>
            <a:off x="448735" y="42032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15" name="Google Shape;2685;p25">
            <a:extLst>
              <a:ext uri="{FF2B5EF4-FFF2-40B4-BE49-F238E27FC236}">
                <a16:creationId xmlns:a16="http://schemas.microsoft.com/office/drawing/2014/main" id="{613FB141-A6D3-501C-60FC-F52A2CDCB169}"/>
              </a:ext>
            </a:extLst>
          </p:cNvPr>
          <p:cNvSpPr txBox="1"/>
          <p:nvPr/>
        </p:nvSpPr>
        <p:spPr>
          <a:xfrm>
            <a:off x="874395" y="4261771"/>
            <a:ext cx="1624965" cy="166199"/>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200" b="0" i="0" u="none" strike="noStrike" kern="1200" cap="none" spc="0" normalizeH="0">
                <a:ln>
                  <a:noFill/>
                </a:ln>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CBSS website</a:t>
            </a:r>
            <a:r>
              <a:rPr lang="en-gb" sz="1200" b="0" i="0" u="none" strike="noStrike" kern="1200" cap="none" spc="0" normalizeH="0">
                <a:ln>
                  <a:noFill/>
                </a:ln>
                <a:effectLst/>
                <a:uLnTx/>
                <a:uFillTx/>
                <a:latin typeface="Arial"/>
                <a:ea typeface="Arial"/>
                <a:cs typeface="Arial"/>
                <a:sym typeface="Arial"/>
              </a:rPr>
              <a:t> </a:t>
            </a:r>
          </a:p>
        </p:txBody>
      </p:sp>
      <p:pic>
        <p:nvPicPr>
          <p:cNvPr id="5" name="Picture 4" descr="A logo with blue waves&#10;&#10;Description automatically generated">
            <a:extLst>
              <a:ext uri="{FF2B5EF4-FFF2-40B4-BE49-F238E27FC236}">
                <a16:creationId xmlns:a16="http://schemas.microsoft.com/office/drawing/2014/main" id="{B80EE11D-103B-36AE-226C-4B5FB8505561}"/>
              </a:ext>
            </a:extLst>
          </p:cNvPr>
          <p:cNvPicPr>
            <a:picLocks noChangeAspect="1"/>
          </p:cNvPicPr>
          <p:nvPr/>
        </p:nvPicPr>
        <p:blipFill rotWithShape="1">
          <a:blip r:embed="rId4">
            <a:clrChange>
              <a:clrFrom>
                <a:srgbClr val="FFFFFF"/>
              </a:clrFrom>
              <a:clrTo>
                <a:srgbClr val="FFFFFF">
                  <a:alpha val="0"/>
                </a:srgbClr>
              </a:clrTo>
            </a:clrChange>
          </a:blip>
          <a:srcRect r="5739" b="7771"/>
          <a:stretch/>
        </p:blipFill>
        <p:spPr>
          <a:xfrm>
            <a:off x="458083" y="97405"/>
            <a:ext cx="1838147" cy="1624467"/>
          </a:xfrm>
          <a:prstGeom prst="rect">
            <a:avLst/>
          </a:prstGeom>
        </p:spPr>
      </p:pic>
      <p:sp>
        <p:nvSpPr>
          <p:cNvPr id="22" name="TextBox 21">
            <a:extLst>
              <a:ext uri="{FF2B5EF4-FFF2-40B4-BE49-F238E27FC236}">
                <a16:creationId xmlns:a16="http://schemas.microsoft.com/office/drawing/2014/main" id="{7791C496-C30D-A305-8DAF-017BA4AA7417}"/>
              </a:ext>
            </a:extLst>
          </p:cNvPr>
          <p:cNvSpPr txBox="1"/>
          <p:nvPr/>
        </p:nvSpPr>
        <p:spPr>
          <a:xfrm>
            <a:off x="3102014" y="2251275"/>
            <a:ext cx="2814599" cy="3920925"/>
          </a:xfrm>
          <a:prstGeom prst="rect">
            <a:avLst/>
          </a:prstGeom>
          <a:solidFill>
            <a:schemeClr val="bg1">
              <a:lumMod val="95000"/>
            </a:schemeClr>
          </a:solidFill>
        </p:spPr>
        <p:txBody>
          <a:bodyPr wrap="square" lIns="72000" tIns="72000" rIns="72000" bIns="72000" rtlCol="0">
            <a:noAutofit/>
          </a:bodyPr>
          <a:lstStyle/>
          <a:p>
            <a:pPr marL="0" indent="0" rtl="0">
              <a:buNone/>
              <a:defRPr/>
            </a:pPr>
            <a:r>
              <a:rPr lang="en-gb" sz="1400"/>
              <a:t>To address transnational and cross-sectoral issues, promote stability in the Baltic Sea region, strengthen Member States' relations with democratic institutions and promote respect for international law and human rights.</a:t>
            </a:r>
          </a:p>
          <a:p>
            <a:pPr marL="0" indent="0" rtl="0">
              <a:buNone/>
              <a:defRPr/>
            </a:pPr>
            <a:r>
              <a:rPr lang="en-gb" sz="1400"/>
              <a:t>The Council is made up of the foreign ministers of the 10 EU countries and a high-level representative of the European Union.</a:t>
            </a:r>
          </a:p>
        </p:txBody>
      </p:sp>
      <p:sp>
        <p:nvSpPr>
          <p:cNvPr id="23" name="Google Shape;118;p22">
            <a:extLst>
              <a:ext uri="{FF2B5EF4-FFF2-40B4-BE49-F238E27FC236}">
                <a16:creationId xmlns:a16="http://schemas.microsoft.com/office/drawing/2014/main" id="{ACE0E483-6DA3-AD18-2989-ABC762485244}"/>
              </a:ext>
            </a:extLst>
          </p:cNvPr>
          <p:cNvSpPr txBox="1"/>
          <p:nvPr/>
        </p:nvSpPr>
        <p:spPr>
          <a:xfrm>
            <a:off x="3102014" y="1819275"/>
            <a:ext cx="2814599"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lv-LV" sz="1400" b="1" dirty="0" err="1">
                <a:solidFill>
                  <a:schemeClr val="bg1"/>
                </a:solidFill>
              </a:rPr>
              <a:t>Objective</a:t>
            </a:r>
            <a:endParaRPr lang="en-gb" sz="1400" b="1" dirty="0">
              <a:solidFill>
                <a:schemeClr val="bg1"/>
              </a:solidFill>
            </a:endParaRPr>
          </a:p>
        </p:txBody>
      </p:sp>
      <p:sp>
        <p:nvSpPr>
          <p:cNvPr id="24" name="Google Shape;118;p22">
            <a:extLst>
              <a:ext uri="{FF2B5EF4-FFF2-40B4-BE49-F238E27FC236}">
                <a16:creationId xmlns:a16="http://schemas.microsoft.com/office/drawing/2014/main" id="{A4177B80-8DDD-8CC3-1818-213F35679E9D}"/>
              </a:ext>
            </a:extLst>
          </p:cNvPr>
          <p:cNvSpPr txBox="1"/>
          <p:nvPr/>
        </p:nvSpPr>
        <p:spPr>
          <a:xfrm>
            <a:off x="5484613"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bg1"/>
              </a:solidFill>
            </a:endParaRPr>
          </a:p>
        </p:txBody>
      </p:sp>
      <p:sp>
        <p:nvSpPr>
          <p:cNvPr id="25" name="Google Shape;118;p22">
            <a:extLst>
              <a:ext uri="{FF2B5EF4-FFF2-40B4-BE49-F238E27FC236}">
                <a16:creationId xmlns:a16="http://schemas.microsoft.com/office/drawing/2014/main" id="{1C0F7EAD-50B2-4ACA-7427-0325F092109D}"/>
              </a:ext>
            </a:extLst>
          </p:cNvPr>
          <p:cNvSpPr txBox="1"/>
          <p:nvPr/>
        </p:nvSpPr>
        <p:spPr>
          <a:xfrm>
            <a:off x="5412612"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26" name="Google Shape;118;p22">
            <a:extLst>
              <a:ext uri="{FF2B5EF4-FFF2-40B4-BE49-F238E27FC236}">
                <a16:creationId xmlns:a16="http://schemas.microsoft.com/office/drawing/2014/main" id="{BD3E15C9-15AE-78B6-4188-3DEC4134515F}"/>
              </a:ext>
            </a:extLst>
          </p:cNvPr>
          <p:cNvSpPr txBox="1"/>
          <p:nvPr/>
        </p:nvSpPr>
        <p:spPr>
          <a:xfrm>
            <a:off x="6275388" y="1819275"/>
            <a:ext cx="5473699" cy="432000"/>
          </a:xfrm>
          <a:prstGeom prst="rect">
            <a:avLst/>
          </a:prstGeom>
          <a:solidFill>
            <a:schemeClr val="accent2"/>
          </a:solidFill>
          <a:ln>
            <a:noFill/>
          </a:ln>
        </p:spPr>
        <p:txBody>
          <a:bodyPr spcFirstLastPara="1" wrap="square" lIns="72000" tIns="72000" rIns="72000" bIns="72000" rtlCol="0" anchor="ctr" anchorCtr="0">
            <a:noAutofit/>
          </a:bodyPr>
          <a:lstStyle/>
          <a:p>
            <a:pPr rtl="0"/>
            <a:r>
              <a:rPr lang="en-gb" sz="1400" b="1">
                <a:solidFill>
                  <a:schemeClr val="bg1"/>
                </a:solidFill>
              </a:rPr>
              <a:t>Priorities</a:t>
            </a:r>
          </a:p>
        </p:txBody>
      </p:sp>
      <p:sp>
        <p:nvSpPr>
          <p:cNvPr id="27" name="TextBox 26">
            <a:extLst>
              <a:ext uri="{FF2B5EF4-FFF2-40B4-BE49-F238E27FC236}">
                <a16:creationId xmlns:a16="http://schemas.microsoft.com/office/drawing/2014/main" id="{2AD07095-E8D7-8FDA-0DF4-66CB682411DF}"/>
              </a:ext>
            </a:extLst>
          </p:cNvPr>
          <p:cNvSpPr txBox="1"/>
          <p:nvPr/>
        </p:nvSpPr>
        <p:spPr>
          <a:xfrm>
            <a:off x="6275388" y="2251275"/>
            <a:ext cx="5473699" cy="3920925"/>
          </a:xfrm>
          <a:prstGeom prst="rect">
            <a:avLst/>
          </a:prstGeom>
          <a:solidFill>
            <a:schemeClr val="bg1">
              <a:lumMod val="95000"/>
            </a:schemeClr>
          </a:solidFill>
        </p:spPr>
        <p:txBody>
          <a:bodyPr wrap="square" lIns="72000" tIns="72000" rIns="72000" bIns="72000" rtlCol="0">
            <a:noAutofit/>
          </a:bodyPr>
          <a:lstStyle/>
          <a:p>
            <a:pPr rtl="0">
              <a:spcAft>
                <a:spcPts val="300"/>
              </a:spcAft>
            </a:pPr>
            <a:endParaRPr lang="lv-LV" sz="1400">
              <a:cs typeface="Arial"/>
            </a:endParaRPr>
          </a:p>
        </p:txBody>
      </p:sp>
      <p:sp>
        <p:nvSpPr>
          <p:cNvPr id="28" name="Google Shape;118;p22">
            <a:extLst>
              <a:ext uri="{FF2B5EF4-FFF2-40B4-BE49-F238E27FC236}">
                <a16:creationId xmlns:a16="http://schemas.microsoft.com/office/drawing/2014/main" id="{0678C0D3-A38C-F100-29FA-0C3C65633A82}"/>
              </a:ext>
            </a:extLst>
          </p:cNvPr>
          <p:cNvSpPr txBox="1"/>
          <p:nvPr/>
        </p:nvSpPr>
        <p:spPr>
          <a:xfrm>
            <a:off x="11317087"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bg1"/>
              </a:solidFill>
            </a:endParaRPr>
          </a:p>
        </p:txBody>
      </p:sp>
      <p:sp>
        <p:nvSpPr>
          <p:cNvPr id="29" name="Google Shape;118;p22">
            <a:extLst>
              <a:ext uri="{FF2B5EF4-FFF2-40B4-BE49-F238E27FC236}">
                <a16:creationId xmlns:a16="http://schemas.microsoft.com/office/drawing/2014/main" id="{379A12BB-15D1-5621-1C10-B3B8E8AA74A2}"/>
              </a:ext>
            </a:extLst>
          </p:cNvPr>
          <p:cNvSpPr txBox="1"/>
          <p:nvPr/>
        </p:nvSpPr>
        <p:spPr>
          <a:xfrm>
            <a:off x="11245086"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34" name="Google Shape;811;p80">
            <a:extLst>
              <a:ext uri="{FF2B5EF4-FFF2-40B4-BE49-F238E27FC236}">
                <a16:creationId xmlns:a16="http://schemas.microsoft.com/office/drawing/2014/main" id="{8C7AA7E2-F0FE-FA8D-CB2F-E344C0B1B4B2}"/>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35" name="Google Shape;1426;p90">
            <a:extLst>
              <a:ext uri="{FF2B5EF4-FFF2-40B4-BE49-F238E27FC236}">
                <a16:creationId xmlns:a16="http://schemas.microsoft.com/office/drawing/2014/main" id="{5D2E01AC-E8B1-2A48-11E9-D0D03CB84CB4}"/>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30" name="Rectangle 29">
            <a:extLst>
              <a:ext uri="{FF2B5EF4-FFF2-40B4-BE49-F238E27FC236}">
                <a16:creationId xmlns:a16="http://schemas.microsoft.com/office/drawing/2014/main" id="{9031EC27-20A4-03F1-7CA8-9126F319E47E}"/>
              </a:ext>
            </a:extLst>
          </p:cNvPr>
          <p:cNvSpPr/>
          <p:nvPr/>
        </p:nvSpPr>
        <p:spPr>
          <a:xfrm>
            <a:off x="6423949" y="2356772"/>
            <a:ext cx="586452" cy="1042093"/>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2400" b="1"/>
          </a:p>
        </p:txBody>
      </p:sp>
      <p:sp>
        <p:nvSpPr>
          <p:cNvPr id="31" name="Rectangle 30">
            <a:extLst>
              <a:ext uri="{FF2B5EF4-FFF2-40B4-BE49-F238E27FC236}">
                <a16:creationId xmlns:a16="http://schemas.microsoft.com/office/drawing/2014/main" id="{41440AFF-2631-BE39-72A2-E858BBB838CD}"/>
              </a:ext>
            </a:extLst>
          </p:cNvPr>
          <p:cNvSpPr/>
          <p:nvPr/>
        </p:nvSpPr>
        <p:spPr>
          <a:xfrm>
            <a:off x="6423949" y="3655183"/>
            <a:ext cx="586452" cy="1042093"/>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2400" b="1"/>
          </a:p>
        </p:txBody>
      </p:sp>
      <p:sp>
        <p:nvSpPr>
          <p:cNvPr id="32" name="Rectangle 31">
            <a:extLst>
              <a:ext uri="{FF2B5EF4-FFF2-40B4-BE49-F238E27FC236}">
                <a16:creationId xmlns:a16="http://schemas.microsoft.com/office/drawing/2014/main" id="{46D82095-F22D-2426-891F-A0F7EE2519C2}"/>
              </a:ext>
            </a:extLst>
          </p:cNvPr>
          <p:cNvSpPr/>
          <p:nvPr/>
        </p:nvSpPr>
        <p:spPr>
          <a:xfrm>
            <a:off x="6423949" y="4953593"/>
            <a:ext cx="586452" cy="1042093"/>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2400" b="1"/>
          </a:p>
        </p:txBody>
      </p:sp>
      <p:sp>
        <p:nvSpPr>
          <p:cNvPr id="36" name="TextBox 35">
            <a:extLst>
              <a:ext uri="{FF2B5EF4-FFF2-40B4-BE49-F238E27FC236}">
                <a16:creationId xmlns:a16="http://schemas.microsoft.com/office/drawing/2014/main" id="{10145C1D-0B6B-F3B8-D828-357CD133B6AB}"/>
              </a:ext>
            </a:extLst>
          </p:cNvPr>
          <p:cNvSpPr txBox="1"/>
          <p:nvPr/>
        </p:nvSpPr>
        <p:spPr>
          <a:xfrm>
            <a:off x="7158962" y="2616207"/>
            <a:ext cx="4584303" cy="523220"/>
          </a:xfrm>
          <a:prstGeom prst="rect">
            <a:avLst/>
          </a:prstGeom>
          <a:noFill/>
        </p:spPr>
        <p:txBody>
          <a:bodyPr wrap="square" rtlCol="0" anchor="ctr">
            <a:spAutoFit/>
          </a:bodyPr>
          <a:lstStyle/>
          <a:p>
            <a:pPr rtl="0">
              <a:defRPr/>
            </a:pPr>
            <a:r>
              <a:rPr lang="en-gb" sz="1400" b="0">
                <a:solidFill>
                  <a:schemeClr val="tx1"/>
                </a:solidFill>
                <a:cs typeface="Arial"/>
              </a:rPr>
              <a:t>To develop the identity of the Baltic Sea Region and strengthen contacts that support its further development</a:t>
            </a:r>
          </a:p>
        </p:txBody>
      </p:sp>
      <p:sp>
        <p:nvSpPr>
          <p:cNvPr id="37" name="TextBox 36">
            <a:extLst>
              <a:ext uri="{FF2B5EF4-FFF2-40B4-BE49-F238E27FC236}">
                <a16:creationId xmlns:a16="http://schemas.microsoft.com/office/drawing/2014/main" id="{30766B70-7B2F-0B94-D7A8-5E4C3D0809BC}"/>
              </a:ext>
            </a:extLst>
          </p:cNvPr>
          <p:cNvSpPr txBox="1"/>
          <p:nvPr/>
        </p:nvSpPr>
        <p:spPr>
          <a:xfrm>
            <a:off x="7158962" y="3914618"/>
            <a:ext cx="4584303" cy="523220"/>
          </a:xfrm>
          <a:prstGeom prst="rect">
            <a:avLst/>
          </a:prstGeom>
          <a:noFill/>
        </p:spPr>
        <p:txBody>
          <a:bodyPr wrap="square" rtlCol="0" anchor="ctr">
            <a:spAutoFit/>
          </a:bodyPr>
          <a:lstStyle/>
          <a:p>
            <a:pPr rtl="0">
              <a:defRPr/>
            </a:pPr>
            <a:r>
              <a:rPr lang="en-gb" sz="1400" b="0" dirty="0">
                <a:solidFill>
                  <a:schemeClr val="tx1"/>
                </a:solidFill>
                <a:cs typeface="Arial"/>
              </a:rPr>
              <a:t>Develop the Baltic Sea Region as an example for a sustainable society</a:t>
            </a:r>
          </a:p>
        </p:txBody>
      </p:sp>
      <p:sp>
        <p:nvSpPr>
          <p:cNvPr id="39" name="TextBox 38">
            <a:extLst>
              <a:ext uri="{FF2B5EF4-FFF2-40B4-BE49-F238E27FC236}">
                <a16:creationId xmlns:a16="http://schemas.microsoft.com/office/drawing/2014/main" id="{2F1B56FC-6AC2-D1D6-8F33-CC28355BD950}"/>
              </a:ext>
            </a:extLst>
          </p:cNvPr>
          <p:cNvSpPr txBox="1"/>
          <p:nvPr/>
        </p:nvSpPr>
        <p:spPr>
          <a:xfrm>
            <a:off x="7158962" y="5320751"/>
            <a:ext cx="4584303" cy="307777"/>
          </a:xfrm>
          <a:prstGeom prst="rect">
            <a:avLst/>
          </a:prstGeom>
          <a:noFill/>
        </p:spPr>
        <p:txBody>
          <a:bodyPr wrap="square" rtlCol="0" anchor="ctr">
            <a:spAutoFit/>
          </a:bodyPr>
          <a:lstStyle/>
          <a:p>
            <a:pPr rtl="0">
              <a:defRPr/>
            </a:pPr>
            <a:r>
              <a:rPr lang="en-gb" sz="1400" b="0" dirty="0" err="1">
                <a:solidFill>
                  <a:schemeClr val="tx1"/>
                </a:solidFill>
                <a:cs typeface="Arial"/>
              </a:rPr>
              <a:t>Promot</a:t>
            </a:r>
            <a:r>
              <a:rPr lang="lv-LV" sz="1400" b="0" dirty="0">
                <a:solidFill>
                  <a:schemeClr val="tx1"/>
                </a:solidFill>
                <a:cs typeface="Arial"/>
              </a:rPr>
              <a:t>e</a:t>
            </a:r>
            <a:r>
              <a:rPr lang="en-gb" sz="1400" b="0" dirty="0">
                <a:solidFill>
                  <a:schemeClr val="tx1"/>
                </a:solidFill>
                <a:cs typeface="Arial"/>
              </a:rPr>
              <a:t> public security in the Baltic Sea Region</a:t>
            </a:r>
          </a:p>
        </p:txBody>
      </p:sp>
      <p:cxnSp>
        <p:nvCxnSpPr>
          <p:cNvPr id="40" name="Straight Connector 39">
            <a:extLst>
              <a:ext uri="{FF2B5EF4-FFF2-40B4-BE49-F238E27FC236}">
                <a16:creationId xmlns:a16="http://schemas.microsoft.com/office/drawing/2014/main" id="{9E66C41B-1EC4-FDF1-C199-2C7B63C79DA2}"/>
              </a:ext>
            </a:extLst>
          </p:cNvPr>
          <p:cNvCxnSpPr/>
          <p:nvPr/>
        </p:nvCxnSpPr>
        <p:spPr>
          <a:xfrm>
            <a:off x="7153140" y="3527024"/>
            <a:ext cx="4377002" cy="0"/>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1" name="Straight Connector 40">
            <a:extLst>
              <a:ext uri="{FF2B5EF4-FFF2-40B4-BE49-F238E27FC236}">
                <a16:creationId xmlns:a16="http://schemas.microsoft.com/office/drawing/2014/main" id="{FAF2E9ED-7B90-91D5-1AB3-36145AB8DA99}"/>
              </a:ext>
            </a:extLst>
          </p:cNvPr>
          <p:cNvCxnSpPr/>
          <p:nvPr/>
        </p:nvCxnSpPr>
        <p:spPr>
          <a:xfrm>
            <a:off x="7153140" y="4825434"/>
            <a:ext cx="4377002" cy="0"/>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4" name="L-Shape 43">
            <a:extLst>
              <a:ext uri="{FF2B5EF4-FFF2-40B4-BE49-F238E27FC236}">
                <a16:creationId xmlns:a16="http://schemas.microsoft.com/office/drawing/2014/main" id="{83CFE955-6B91-E407-087C-333D694B2873}"/>
              </a:ext>
            </a:extLst>
          </p:cNvPr>
          <p:cNvSpPr/>
          <p:nvPr/>
        </p:nvSpPr>
        <p:spPr>
          <a:xfrm rot="13500000">
            <a:off x="6486080" y="2713767"/>
            <a:ext cx="328102" cy="328102"/>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45" name="L-Shape 44">
            <a:extLst>
              <a:ext uri="{FF2B5EF4-FFF2-40B4-BE49-F238E27FC236}">
                <a16:creationId xmlns:a16="http://schemas.microsoft.com/office/drawing/2014/main" id="{550A6553-B1F5-9532-C4C4-A1441AF2AAD1}"/>
              </a:ext>
            </a:extLst>
          </p:cNvPr>
          <p:cNvSpPr/>
          <p:nvPr/>
        </p:nvSpPr>
        <p:spPr>
          <a:xfrm rot="13500000">
            <a:off x="6486080" y="4012178"/>
            <a:ext cx="328102" cy="328102"/>
          </a:xfrm>
          <a:prstGeom prst="corner">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46" name="L-Shape 45">
            <a:extLst>
              <a:ext uri="{FF2B5EF4-FFF2-40B4-BE49-F238E27FC236}">
                <a16:creationId xmlns:a16="http://schemas.microsoft.com/office/drawing/2014/main" id="{2C10AA85-0EA5-6ACD-DC65-7392776883D1}"/>
              </a:ext>
            </a:extLst>
          </p:cNvPr>
          <p:cNvSpPr/>
          <p:nvPr/>
        </p:nvSpPr>
        <p:spPr>
          <a:xfrm rot="13500000">
            <a:off x="6486080" y="5310588"/>
            <a:ext cx="328102" cy="328102"/>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49" name="Slide Number Placeholder 4">
            <a:extLst>
              <a:ext uri="{FF2B5EF4-FFF2-40B4-BE49-F238E27FC236}">
                <a16:creationId xmlns:a16="http://schemas.microsoft.com/office/drawing/2014/main" id="{1C0716B0-1491-BC4E-9B6E-693A822E620B}"/>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lv-LV" smtClean="0"/>
              <a:pPr/>
              <a:t>33</a:t>
            </a:fld>
            <a:endParaRPr lang="lv-LV"/>
          </a:p>
        </p:txBody>
      </p:sp>
      <p:sp>
        <p:nvSpPr>
          <p:cNvPr id="50" name="Rectangle 49">
            <a:extLst>
              <a:ext uri="{FF2B5EF4-FFF2-40B4-BE49-F238E27FC236}">
                <a16:creationId xmlns:a16="http://schemas.microsoft.com/office/drawing/2014/main" id="{C8291BE5-9182-76B3-BBE6-6B3F363CAB2D}"/>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pic>
        <p:nvPicPr>
          <p:cNvPr id="2050" name="Picture 2" descr="low angle photography of high-rise building">
            <a:extLst>
              <a:ext uri="{FF2B5EF4-FFF2-40B4-BE49-F238E27FC236}">
                <a16:creationId xmlns:a16="http://schemas.microsoft.com/office/drawing/2014/main" id="{C224A3A9-470B-2712-BDA3-AD1586A5CE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44" y="4895850"/>
            <a:ext cx="2754313" cy="197461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6F3CF23-C674-5404-A9BF-6CA3259DB435}"/>
              </a:ext>
            </a:extLst>
          </p:cNvPr>
          <p:cNvGrpSpPr/>
          <p:nvPr/>
        </p:nvGrpSpPr>
        <p:grpSpPr>
          <a:xfrm>
            <a:off x="6614564" y="126781"/>
            <a:ext cx="5134524" cy="217488"/>
            <a:chOff x="6614564" y="126781"/>
            <a:chExt cx="5134524" cy="217488"/>
          </a:xfrm>
        </p:grpSpPr>
        <p:sp>
          <p:nvSpPr>
            <p:cNvPr id="8" name="Rectangle 7">
              <a:extLst>
                <a:ext uri="{FF2B5EF4-FFF2-40B4-BE49-F238E27FC236}">
                  <a16:creationId xmlns:a16="http://schemas.microsoft.com/office/drawing/2014/main" id="{29A1E73E-9B23-1649-5FDA-58DD3890782D}"/>
                </a:ext>
              </a:extLst>
            </p:cNvPr>
            <p:cNvSpPr/>
            <p:nvPr/>
          </p:nvSpPr>
          <p:spPr>
            <a:xfrm>
              <a:off x="661456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10" name="Rectangle 9">
              <a:extLst>
                <a:ext uri="{FF2B5EF4-FFF2-40B4-BE49-F238E27FC236}">
                  <a16:creationId xmlns:a16="http://schemas.microsoft.com/office/drawing/2014/main" id="{7E9164FC-AA3B-71DC-7881-48DCD34C502D}"/>
                </a:ext>
              </a:extLst>
            </p:cNvPr>
            <p:cNvSpPr/>
            <p:nvPr/>
          </p:nvSpPr>
          <p:spPr>
            <a:xfrm>
              <a:off x="7098218"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4.3</a:t>
              </a:r>
            </a:p>
          </p:txBody>
        </p:sp>
        <p:sp>
          <p:nvSpPr>
            <p:cNvPr id="14" name="Rectangle 13">
              <a:extLst>
                <a:ext uri="{FF2B5EF4-FFF2-40B4-BE49-F238E27FC236}">
                  <a16:creationId xmlns:a16="http://schemas.microsoft.com/office/drawing/2014/main" id="{F0D2EFE5-D26D-34F8-3426-D81D0D80D2C9}"/>
                </a:ext>
              </a:extLst>
            </p:cNvPr>
            <p:cNvSpPr/>
            <p:nvPr/>
          </p:nvSpPr>
          <p:spPr>
            <a:xfrm>
              <a:off x="7340046" y="126781"/>
              <a:ext cx="4167216"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dirty="0">
                  <a:ln>
                    <a:noFill/>
                  </a:ln>
                  <a:effectLst/>
                  <a:uLnTx/>
                  <a:uFillTx/>
                  <a:ea typeface="Georgia"/>
                  <a:cs typeface="Georgia"/>
                  <a:sym typeface="Georgia"/>
                </a:rPr>
                <a:t>Civil Protection Cooperation Under Bilateral Agreements and in the Baltic Sea Region</a:t>
              </a:r>
              <a:endParaRPr lang="en-gb" sz="800" b="1" i="0" u="none" strike="noStrike" kern="0" cap="none" spc="0" normalizeH="0" dirty="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DEE4FCC2-0BBF-D4A0-2F61-37CD6656BDAE}"/>
                </a:ext>
              </a:extLst>
            </p:cNvPr>
            <p:cNvSpPr/>
            <p:nvPr/>
          </p:nvSpPr>
          <p:spPr>
            <a:xfrm>
              <a:off x="685639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17" name="Rectangle 16">
              <a:extLst>
                <a:ext uri="{FF2B5EF4-FFF2-40B4-BE49-F238E27FC236}">
                  <a16:creationId xmlns:a16="http://schemas.microsoft.com/office/drawing/2014/main" id="{FA1D884D-B6C9-5855-E716-C869BD70D1C8}"/>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1092132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CD29CA4-60EE-F82D-2845-8EE55D3569C4}"/>
              </a:ext>
            </a:extLst>
          </p:cNvPr>
          <p:cNvPicPr>
            <a:picLocks noGrp="1" noChangeAspect="1"/>
          </p:cNvPicPr>
          <p:nvPr>
            <p:ph type="pic" sz="quarter" idx="10"/>
          </p:nvPr>
        </p:nvPicPr>
        <p:blipFill rotWithShape="1">
          <a:blip r:embed="rId3"/>
          <a:srcRect l="-4885" r="28443"/>
          <a:stretch/>
        </p:blipFill>
        <p:spPr>
          <a:xfrm>
            <a:off x="4327525" y="0"/>
            <a:ext cx="7864475" cy="6858000"/>
          </a:xfrm>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lv-LV"/>
          </a:p>
        </p:txBody>
      </p:sp>
      <p:sp>
        <p:nvSpPr>
          <p:cNvPr id="2" name="Title 1"/>
          <p:cNvSpPr>
            <a:spLocks noGrp="1"/>
          </p:cNvSpPr>
          <p:nvPr>
            <p:ph type="ctrTitle"/>
          </p:nvPr>
        </p:nvSpPr>
        <p:spPr>
          <a:xfrm>
            <a:off x="442913" y="1893539"/>
            <a:ext cx="7418387" cy="2428875"/>
          </a:xfrm>
        </p:spPr>
        <p:txBody>
          <a:bodyPr vert="horz" rtlCol="0">
            <a:normAutofit fontScale="90000"/>
          </a:bodyPr>
          <a:lstStyle/>
          <a:p>
            <a:pPr rtl="0"/>
            <a:r>
              <a:rPr lang="en-gb" dirty="0"/>
              <a:t>4</a:t>
            </a:r>
            <a:r>
              <a:rPr lang="en-gb" sz="6000" noProof="0" dirty="0"/>
              <a:t>.4. </a:t>
            </a:r>
            <a:r>
              <a:rPr lang="en-US" sz="6000" noProof="0" dirty="0"/>
              <a:t>Request for and Provision of International Assistance</a:t>
            </a:r>
            <a:endParaRPr lang="en-gb" sz="6000" noProof="0" dirty="0"/>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Tree>
    <p:extLst>
      <p:ext uri="{BB962C8B-B14F-4D97-AF65-F5344CB8AC3E}">
        <p14:creationId xmlns:p14="http://schemas.microsoft.com/office/powerpoint/2010/main" val="1213845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7F78EDE-6FDB-208C-A071-EE4A66878C75}"/>
              </a:ext>
            </a:extLst>
          </p:cNvPr>
          <p:cNvSpPr>
            <a:spLocks noGrp="1"/>
          </p:cNvSpPr>
          <p:nvPr>
            <p:ph type="title"/>
          </p:nvPr>
        </p:nvSpPr>
        <p:spPr>
          <a:xfrm>
            <a:off x="442913" y="432001"/>
            <a:ext cx="11306175" cy="1024053"/>
          </a:xfrm>
        </p:spPr>
        <p:txBody>
          <a:bodyPr vert="horz" rtlCol="0">
            <a:normAutofit/>
          </a:bodyPr>
          <a:lstStyle/>
          <a:p>
            <a:pPr rtl="0"/>
            <a:r>
              <a:rPr lang="en-US" noProof="0" dirty="0"/>
              <a:t>Latvian National Contact Point for Civil Protection – </a:t>
            </a:r>
            <a:br>
              <a:rPr lang="en-US" noProof="0" dirty="0"/>
            </a:br>
            <a:r>
              <a:rPr lang="en-US" noProof="0" dirty="0"/>
              <a:t>Authority Responsible for Exchanging Information</a:t>
            </a:r>
            <a:endParaRPr lang="en-gb" noProof="0" dirty="0"/>
          </a:p>
        </p:txBody>
      </p:sp>
      <p:sp>
        <p:nvSpPr>
          <p:cNvPr id="11" name="Slide Number Placeholder 4">
            <a:extLst>
              <a:ext uri="{FF2B5EF4-FFF2-40B4-BE49-F238E27FC236}">
                <a16:creationId xmlns:a16="http://schemas.microsoft.com/office/drawing/2014/main" id="{4935519E-DC42-7BD0-76CE-0542B57B6215}"/>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lv-LV" smtClean="0"/>
              <a:pPr/>
              <a:t>35</a:t>
            </a:fld>
            <a:endParaRPr lang="lv-LV"/>
          </a:p>
        </p:txBody>
      </p:sp>
      <p:sp>
        <p:nvSpPr>
          <p:cNvPr id="7" name="TextBox 6">
            <a:extLst>
              <a:ext uri="{FF2B5EF4-FFF2-40B4-BE49-F238E27FC236}">
                <a16:creationId xmlns:a16="http://schemas.microsoft.com/office/drawing/2014/main" id="{023E16CC-74DE-C951-54EA-E166D9576C3D}"/>
              </a:ext>
            </a:extLst>
          </p:cNvPr>
          <p:cNvSpPr txBox="1"/>
          <p:nvPr/>
        </p:nvSpPr>
        <p:spPr>
          <a:xfrm>
            <a:off x="4444424" y="1819810"/>
            <a:ext cx="1828800" cy="748250"/>
          </a:xfrm>
          <a:prstGeom prst="rect">
            <a:avLst/>
          </a:prstGeom>
          <a:solidFill>
            <a:schemeClr val="bg1">
              <a:lumMod val="95000"/>
            </a:schemeClr>
          </a:solidFill>
        </p:spPr>
        <p:txBody>
          <a:bodyPr wrap="square" rtlCol="0" anchor="ctr">
            <a:noAutofit/>
          </a:bodyPr>
          <a:lstStyle/>
          <a:p>
            <a:pPr algn="ctr" rtl="0"/>
            <a:r>
              <a:rPr lang="en-gb" sz="1400" b="1" i="0" u="none" strike="noStrike">
                <a:solidFill>
                  <a:srgbClr val="000000"/>
                </a:solidFill>
              </a:rPr>
              <a:t>International organisations</a:t>
            </a:r>
            <a:endParaRPr lang="lv-LV" sz="1400" dirty="0"/>
          </a:p>
        </p:txBody>
      </p:sp>
      <p:sp>
        <p:nvSpPr>
          <p:cNvPr id="8" name="TextBox 7">
            <a:extLst>
              <a:ext uri="{FF2B5EF4-FFF2-40B4-BE49-F238E27FC236}">
                <a16:creationId xmlns:a16="http://schemas.microsoft.com/office/drawing/2014/main" id="{4C88C3F9-8F53-4073-EE01-03F73B027EAA}"/>
              </a:ext>
            </a:extLst>
          </p:cNvPr>
          <p:cNvSpPr txBox="1"/>
          <p:nvPr/>
        </p:nvSpPr>
        <p:spPr>
          <a:xfrm>
            <a:off x="689368" y="4170509"/>
            <a:ext cx="1828800" cy="747713"/>
          </a:xfrm>
          <a:prstGeom prst="rect">
            <a:avLst/>
          </a:prstGeom>
          <a:solidFill>
            <a:srgbClr val="525A72"/>
          </a:solidFill>
        </p:spPr>
        <p:txBody>
          <a:bodyPr wrap="square" rtlCol="0" anchor="ctr">
            <a:noAutofit/>
          </a:bodyPr>
          <a:lstStyle/>
          <a:p>
            <a:pPr algn="ctr" rtl="0"/>
            <a:r>
              <a:rPr lang="en-GB" sz="1400" b="1" i="0" u="none" strike="noStrike" dirty="0">
                <a:solidFill>
                  <a:schemeClr val="bg1"/>
                </a:solidFill>
              </a:rPr>
              <a:t>Crisis Management</a:t>
            </a:r>
            <a:r>
              <a:rPr lang="lv-LV" sz="1400" b="1" i="0" u="none" strike="noStrike" dirty="0">
                <a:solidFill>
                  <a:schemeClr val="bg1"/>
                </a:solidFill>
              </a:rPr>
              <a:t> </a:t>
            </a:r>
            <a:r>
              <a:rPr lang="en-GB" sz="1400" b="1" i="0" u="none" strike="noStrike" dirty="0">
                <a:solidFill>
                  <a:schemeClr val="bg1"/>
                </a:solidFill>
              </a:rPr>
              <a:t>Council</a:t>
            </a:r>
            <a:r>
              <a:rPr lang="en-gb" sz="1400" b="1" i="0" u="none" strike="noStrike" dirty="0">
                <a:solidFill>
                  <a:schemeClr val="bg1"/>
                </a:solidFill>
              </a:rPr>
              <a:t> </a:t>
            </a:r>
            <a:endParaRPr lang="lv-LV" sz="1400" b="1" i="0" u="none" strike="noStrike" dirty="0">
              <a:solidFill>
                <a:schemeClr val="bg1"/>
              </a:solidFill>
            </a:endParaRPr>
          </a:p>
          <a:p>
            <a:pPr algn="ctr" rtl="0"/>
            <a:r>
              <a:rPr lang="en-GB" sz="1400" b="1" i="0" u="none" strike="noStrike" dirty="0">
                <a:solidFill>
                  <a:schemeClr val="bg1"/>
                </a:solidFill>
              </a:rPr>
              <a:t>The Cabinet</a:t>
            </a:r>
            <a:endParaRPr lang="en-US" sz="1400" dirty="0">
              <a:solidFill>
                <a:schemeClr val="bg1"/>
              </a:solidFill>
            </a:endParaRPr>
          </a:p>
        </p:txBody>
      </p:sp>
      <p:sp>
        <p:nvSpPr>
          <p:cNvPr id="9" name="TextBox 8">
            <a:extLst>
              <a:ext uri="{FF2B5EF4-FFF2-40B4-BE49-F238E27FC236}">
                <a16:creationId xmlns:a16="http://schemas.microsoft.com/office/drawing/2014/main" id="{B4526DC9-12A0-0F42-B711-53BFAD757EC0}"/>
              </a:ext>
            </a:extLst>
          </p:cNvPr>
          <p:cNvSpPr txBox="1"/>
          <p:nvPr/>
        </p:nvSpPr>
        <p:spPr>
          <a:xfrm>
            <a:off x="442913" y="3204162"/>
            <a:ext cx="1828800" cy="748250"/>
          </a:xfrm>
          <a:prstGeom prst="rect">
            <a:avLst/>
          </a:prstGeom>
          <a:solidFill>
            <a:schemeClr val="bg1">
              <a:lumMod val="95000"/>
            </a:schemeClr>
          </a:solidFill>
        </p:spPr>
        <p:txBody>
          <a:bodyPr wrap="square" rtlCol="0" anchor="ctr">
            <a:noAutofit/>
          </a:bodyPr>
          <a:lstStyle/>
          <a:p>
            <a:pPr algn="ctr" rtl="0"/>
            <a:r>
              <a:rPr lang="en-gb" sz="1400" b="1" i="0" u="none" strike="noStrike">
                <a:solidFill>
                  <a:srgbClr val="000000"/>
                </a:solidFill>
              </a:rPr>
              <a:t>ERCC</a:t>
            </a:r>
            <a:endParaRPr lang="lv-LV" sz="1400"/>
          </a:p>
        </p:txBody>
      </p:sp>
      <p:sp>
        <p:nvSpPr>
          <p:cNvPr id="10" name="TextBox 9">
            <a:extLst>
              <a:ext uri="{FF2B5EF4-FFF2-40B4-BE49-F238E27FC236}">
                <a16:creationId xmlns:a16="http://schemas.microsoft.com/office/drawing/2014/main" id="{B815EF5B-435A-FF11-40C9-BA0FA9BCD7BB}"/>
              </a:ext>
            </a:extLst>
          </p:cNvPr>
          <p:cNvSpPr txBox="1"/>
          <p:nvPr/>
        </p:nvSpPr>
        <p:spPr>
          <a:xfrm>
            <a:off x="1857799" y="1829910"/>
            <a:ext cx="1828800" cy="748250"/>
          </a:xfrm>
          <a:prstGeom prst="rect">
            <a:avLst/>
          </a:prstGeom>
          <a:solidFill>
            <a:schemeClr val="bg1">
              <a:lumMod val="95000"/>
            </a:schemeClr>
          </a:solidFill>
        </p:spPr>
        <p:txBody>
          <a:bodyPr wrap="square" rtlCol="0" anchor="ctr">
            <a:noAutofit/>
          </a:bodyPr>
          <a:lstStyle/>
          <a:p>
            <a:pPr algn="ctr" rtl="0"/>
            <a:r>
              <a:rPr lang="en-gb" sz="1400" b="1" i="0" u="none" strike="noStrike">
                <a:solidFill>
                  <a:srgbClr val="000000"/>
                </a:solidFill>
              </a:rPr>
              <a:t>NATO EADRCC</a:t>
            </a:r>
            <a:endParaRPr lang="lv-LV" sz="1400" dirty="0"/>
          </a:p>
        </p:txBody>
      </p:sp>
      <p:sp>
        <p:nvSpPr>
          <p:cNvPr id="13" name="TextBox 12">
            <a:extLst>
              <a:ext uri="{FF2B5EF4-FFF2-40B4-BE49-F238E27FC236}">
                <a16:creationId xmlns:a16="http://schemas.microsoft.com/office/drawing/2014/main" id="{DB750C77-B189-E6CA-759E-BBFBE1B5AE95}"/>
              </a:ext>
            </a:extLst>
          </p:cNvPr>
          <p:cNvSpPr txBox="1"/>
          <p:nvPr/>
        </p:nvSpPr>
        <p:spPr>
          <a:xfrm>
            <a:off x="6024146" y="3204162"/>
            <a:ext cx="1828800" cy="748250"/>
          </a:xfrm>
          <a:prstGeom prst="rect">
            <a:avLst/>
          </a:prstGeom>
          <a:solidFill>
            <a:schemeClr val="bg1">
              <a:lumMod val="95000"/>
            </a:schemeClr>
          </a:solidFill>
        </p:spPr>
        <p:txBody>
          <a:bodyPr wrap="square" rtlCol="0" anchor="ctr">
            <a:noAutofit/>
          </a:bodyPr>
          <a:lstStyle/>
          <a:p>
            <a:pPr algn="ctr" rtl="0"/>
            <a:r>
              <a:rPr lang="en-gb" sz="1400" b="1"/>
              <a:t>Foreign countries</a:t>
            </a:r>
          </a:p>
        </p:txBody>
      </p:sp>
      <p:grpSp>
        <p:nvGrpSpPr>
          <p:cNvPr id="18" name="Group 17">
            <a:extLst>
              <a:ext uri="{FF2B5EF4-FFF2-40B4-BE49-F238E27FC236}">
                <a16:creationId xmlns:a16="http://schemas.microsoft.com/office/drawing/2014/main" id="{AA040951-E923-AB75-64F6-63934360D0F8}"/>
              </a:ext>
            </a:extLst>
          </p:cNvPr>
          <p:cNvGrpSpPr/>
          <p:nvPr/>
        </p:nvGrpSpPr>
        <p:grpSpPr>
          <a:xfrm>
            <a:off x="2975368" y="4170508"/>
            <a:ext cx="2321549" cy="747713"/>
            <a:chOff x="5308991" y="4268398"/>
            <a:chExt cx="2321549" cy="747713"/>
          </a:xfrm>
        </p:grpSpPr>
        <p:sp>
          <p:nvSpPr>
            <p:cNvPr id="23" name="Satura vietturis 2">
              <a:extLst>
                <a:ext uri="{FF2B5EF4-FFF2-40B4-BE49-F238E27FC236}">
                  <a16:creationId xmlns:a16="http://schemas.microsoft.com/office/drawing/2014/main" id="{3A1689C4-D0C4-DE66-ACE1-69BBA7012E72}"/>
                </a:ext>
              </a:extLst>
            </p:cNvPr>
            <p:cNvSpPr txBox="1">
              <a:spLocks/>
            </p:cNvSpPr>
            <p:nvPr/>
          </p:nvSpPr>
          <p:spPr>
            <a:xfrm flipV="1">
              <a:off x="5344540" y="4268398"/>
              <a:ext cx="2286000" cy="747713"/>
            </a:xfrm>
            <a:prstGeom prst="rect">
              <a:avLst/>
            </a:prstGeom>
            <a:solidFill>
              <a:schemeClr val="bg1"/>
            </a:solidFill>
            <a:ln w="12700">
              <a:solidFill>
                <a:srgbClr val="A8192D"/>
              </a:solidFill>
            </a:ln>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30400" indent="-230400" rtl="0">
                <a:spcAft>
                  <a:spcPts val="600"/>
                </a:spcAft>
                <a:buFont typeface="+mj-lt"/>
                <a:buAutoNum type="arabicPeriod"/>
                <a:defRPr/>
              </a:pPr>
              <a:endParaRPr lang="lv-LV" altLang="lv-LV" sz="1400">
                <a:solidFill>
                  <a:schemeClr val="tx1"/>
                </a:solidFill>
              </a:endParaRPr>
            </a:p>
          </p:txBody>
        </p:sp>
        <p:grpSp>
          <p:nvGrpSpPr>
            <p:cNvPr id="14" name="Group 13">
              <a:extLst>
                <a:ext uri="{FF2B5EF4-FFF2-40B4-BE49-F238E27FC236}">
                  <a16:creationId xmlns:a16="http://schemas.microsoft.com/office/drawing/2014/main" id="{88F09E18-32F6-49BC-A609-FA0FFCFC555A}"/>
                </a:ext>
              </a:extLst>
            </p:cNvPr>
            <p:cNvGrpSpPr/>
            <p:nvPr/>
          </p:nvGrpSpPr>
          <p:grpSpPr>
            <a:xfrm>
              <a:off x="5308991" y="4313771"/>
              <a:ext cx="2208702" cy="656966"/>
              <a:chOff x="3932025" y="4210565"/>
              <a:chExt cx="2208702" cy="656966"/>
            </a:xfrm>
          </p:grpSpPr>
          <p:sp>
            <p:nvSpPr>
              <p:cNvPr id="12" name="TextBox 11">
                <a:extLst>
                  <a:ext uri="{FF2B5EF4-FFF2-40B4-BE49-F238E27FC236}">
                    <a16:creationId xmlns:a16="http://schemas.microsoft.com/office/drawing/2014/main" id="{D009EAA1-EA5E-ECDB-3E99-5A841B0903CE}"/>
                  </a:ext>
                </a:extLst>
              </p:cNvPr>
              <p:cNvSpPr txBox="1"/>
              <p:nvPr/>
            </p:nvSpPr>
            <p:spPr>
              <a:xfrm>
                <a:off x="3932025" y="4221200"/>
                <a:ext cx="1638458" cy="646331"/>
              </a:xfrm>
              <a:prstGeom prst="rect">
                <a:avLst/>
              </a:prstGeom>
              <a:noFill/>
              <a:ln w="12700">
                <a:noFill/>
              </a:ln>
            </p:spPr>
            <p:txBody>
              <a:bodyPr wrap="square" tIns="0" bIns="0" rtlCol="0" anchor="ctr">
                <a:spAutoFit/>
              </a:bodyPr>
              <a:lstStyle/>
              <a:p>
                <a:pPr rtl="0"/>
                <a:r>
                  <a:rPr lang="lv-LV" sz="1400" b="1" dirty="0"/>
                  <a:t>National </a:t>
                </a:r>
                <a:r>
                  <a:rPr lang="lv-LV" sz="1400" b="1" dirty="0" err="1"/>
                  <a:t>Contact</a:t>
                </a:r>
                <a:r>
                  <a:rPr lang="lv-LV" sz="1400" b="1" dirty="0"/>
                  <a:t> </a:t>
                </a:r>
                <a:r>
                  <a:rPr lang="lv-LV" sz="1400" b="1" dirty="0" err="1"/>
                  <a:t>Point</a:t>
                </a:r>
                <a:r>
                  <a:rPr lang="lv-LV" sz="1400" b="1" dirty="0"/>
                  <a:t> </a:t>
                </a:r>
                <a:r>
                  <a:rPr lang="lv-LV" sz="1400" b="1" dirty="0" err="1"/>
                  <a:t>for</a:t>
                </a:r>
                <a:r>
                  <a:rPr lang="lv-LV" sz="1400" b="1" dirty="0"/>
                  <a:t> </a:t>
                </a:r>
                <a:r>
                  <a:rPr lang="lv-LV" sz="1400" b="1" dirty="0" err="1"/>
                  <a:t>Civil</a:t>
                </a:r>
                <a:r>
                  <a:rPr lang="lv-LV" sz="1400" b="1" dirty="0"/>
                  <a:t> </a:t>
                </a:r>
                <a:r>
                  <a:rPr lang="lv-LV" sz="1400" b="1" dirty="0" err="1"/>
                  <a:t>Protection</a:t>
                </a:r>
                <a:endParaRPr lang="en-gb" sz="1400" b="1" dirty="0"/>
              </a:p>
            </p:txBody>
          </p:sp>
          <p:pic>
            <p:nvPicPr>
              <p:cNvPr id="21" name="Picture 20">
                <a:extLst>
                  <a:ext uri="{FF2B5EF4-FFF2-40B4-BE49-F238E27FC236}">
                    <a16:creationId xmlns:a16="http://schemas.microsoft.com/office/drawing/2014/main" id="{52F3063D-245D-9FEF-E6DD-F750B656957B}"/>
                  </a:ext>
                </a:extLst>
              </p:cNvPr>
              <p:cNvPicPr>
                <a:picLocks noChangeAspect="1"/>
              </p:cNvPicPr>
              <p:nvPr/>
            </p:nvPicPr>
            <p:blipFill rotWithShape="1">
              <a:blip r:embed="rId3"/>
              <a:srcRect l="14081" r="7147"/>
              <a:stretch/>
            </p:blipFill>
            <p:spPr>
              <a:xfrm>
                <a:off x="5466537" y="4210565"/>
                <a:ext cx="674190" cy="654652"/>
              </a:xfrm>
              <a:prstGeom prst="rect">
                <a:avLst/>
              </a:prstGeom>
              <a:solidFill>
                <a:srgbClr val="A8192D"/>
              </a:solidFill>
              <a:ln w="12700">
                <a:noFill/>
              </a:ln>
            </p:spPr>
          </p:pic>
        </p:grpSp>
      </p:grpSp>
      <p:sp>
        <p:nvSpPr>
          <p:cNvPr id="22" name="Satura vietturis 2">
            <a:extLst>
              <a:ext uri="{FF2B5EF4-FFF2-40B4-BE49-F238E27FC236}">
                <a16:creationId xmlns:a16="http://schemas.microsoft.com/office/drawing/2014/main" id="{975AA040-68D0-117E-AA65-65046403EBD4}"/>
              </a:ext>
            </a:extLst>
          </p:cNvPr>
          <p:cNvSpPr txBox="1">
            <a:spLocks/>
          </p:cNvSpPr>
          <p:nvPr/>
        </p:nvSpPr>
        <p:spPr>
          <a:xfrm flipV="1">
            <a:off x="442913" y="5215211"/>
            <a:ext cx="7418387" cy="956988"/>
          </a:xfrm>
          <a:prstGeom prst="rect">
            <a:avLst/>
          </a:prstGeom>
          <a:noFill/>
          <a:ln w="3175">
            <a:solidFill>
              <a:schemeClr val="bg1">
                <a:lumMod val="75000"/>
              </a:schemeClr>
            </a:solidFill>
          </a:ln>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30400" indent="-230400" rtl="0">
              <a:spcAft>
                <a:spcPts val="600"/>
              </a:spcAft>
              <a:buFont typeface="+mj-lt"/>
              <a:buAutoNum type="arabicPeriod"/>
              <a:defRPr/>
            </a:pPr>
            <a:endParaRPr lang="lv-LV" altLang="lv-LV" sz="1600">
              <a:solidFill>
                <a:schemeClr val="tx1"/>
              </a:solidFill>
            </a:endParaRPr>
          </a:p>
        </p:txBody>
      </p:sp>
      <p:sp>
        <p:nvSpPr>
          <p:cNvPr id="24" name="Rectangle 23">
            <a:extLst>
              <a:ext uri="{FF2B5EF4-FFF2-40B4-BE49-F238E27FC236}">
                <a16:creationId xmlns:a16="http://schemas.microsoft.com/office/drawing/2014/main" id="{CF1527C2-F9C9-16A1-7E7F-27FDB9DD1157}"/>
              </a:ext>
            </a:extLst>
          </p:cNvPr>
          <p:cNvSpPr/>
          <p:nvPr/>
        </p:nvSpPr>
        <p:spPr>
          <a:xfrm>
            <a:off x="442913" y="3204162"/>
            <a:ext cx="104742" cy="7482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5" name="Rectangle 24">
            <a:extLst>
              <a:ext uri="{FF2B5EF4-FFF2-40B4-BE49-F238E27FC236}">
                <a16:creationId xmlns:a16="http://schemas.microsoft.com/office/drawing/2014/main" id="{87E794E0-D4DA-97FC-D02E-D4A800E48D1C}"/>
              </a:ext>
            </a:extLst>
          </p:cNvPr>
          <p:cNvSpPr/>
          <p:nvPr/>
        </p:nvSpPr>
        <p:spPr>
          <a:xfrm>
            <a:off x="1857799" y="1829910"/>
            <a:ext cx="104742" cy="7482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6" name="Rectangle 25">
            <a:extLst>
              <a:ext uri="{FF2B5EF4-FFF2-40B4-BE49-F238E27FC236}">
                <a16:creationId xmlns:a16="http://schemas.microsoft.com/office/drawing/2014/main" id="{A047DDB2-0DD3-2E4D-B41C-854BEBB6A4DC}"/>
              </a:ext>
            </a:extLst>
          </p:cNvPr>
          <p:cNvSpPr/>
          <p:nvPr/>
        </p:nvSpPr>
        <p:spPr>
          <a:xfrm>
            <a:off x="4444424" y="1819810"/>
            <a:ext cx="104742" cy="7482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7" name="Rectangle 26">
            <a:extLst>
              <a:ext uri="{FF2B5EF4-FFF2-40B4-BE49-F238E27FC236}">
                <a16:creationId xmlns:a16="http://schemas.microsoft.com/office/drawing/2014/main" id="{C01CE10E-5CE2-1B51-CE9E-D44D2137EE26}"/>
              </a:ext>
            </a:extLst>
          </p:cNvPr>
          <p:cNvSpPr/>
          <p:nvPr/>
        </p:nvSpPr>
        <p:spPr>
          <a:xfrm>
            <a:off x="6024146" y="3204162"/>
            <a:ext cx="104742" cy="7482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pic>
        <p:nvPicPr>
          <p:cNvPr id="41" name="Picture 40">
            <a:extLst>
              <a:ext uri="{FF2B5EF4-FFF2-40B4-BE49-F238E27FC236}">
                <a16:creationId xmlns:a16="http://schemas.microsoft.com/office/drawing/2014/main" id="{D5CB8431-8845-3C8D-8F60-F250DAD967C0}"/>
              </a:ext>
            </a:extLst>
          </p:cNvPr>
          <p:cNvPicPr>
            <a:picLocks noChangeAspect="1"/>
          </p:cNvPicPr>
          <p:nvPr/>
        </p:nvPicPr>
        <p:blipFill>
          <a:blip r:embed="rId4"/>
          <a:stretch>
            <a:fillRect/>
          </a:stretch>
        </p:blipFill>
        <p:spPr>
          <a:xfrm>
            <a:off x="554514" y="5417041"/>
            <a:ext cx="553328" cy="553328"/>
          </a:xfrm>
          <a:prstGeom prst="rect">
            <a:avLst/>
          </a:prstGeom>
        </p:spPr>
      </p:pic>
      <p:pic>
        <p:nvPicPr>
          <p:cNvPr id="42" name="Picture 41">
            <a:extLst>
              <a:ext uri="{FF2B5EF4-FFF2-40B4-BE49-F238E27FC236}">
                <a16:creationId xmlns:a16="http://schemas.microsoft.com/office/drawing/2014/main" id="{5352DE04-0454-F6A0-630C-A54D4B28F565}"/>
              </a:ext>
            </a:extLst>
          </p:cNvPr>
          <p:cNvPicPr>
            <a:picLocks noChangeAspect="1"/>
          </p:cNvPicPr>
          <p:nvPr/>
        </p:nvPicPr>
        <p:blipFill>
          <a:blip r:embed="rId5"/>
          <a:stretch>
            <a:fillRect/>
          </a:stretch>
        </p:blipFill>
        <p:spPr>
          <a:xfrm>
            <a:off x="1482688" y="5435034"/>
            <a:ext cx="612068" cy="517343"/>
          </a:xfrm>
          <a:prstGeom prst="rect">
            <a:avLst/>
          </a:prstGeom>
        </p:spPr>
      </p:pic>
      <p:pic>
        <p:nvPicPr>
          <p:cNvPr id="43" name="Picture 42">
            <a:extLst>
              <a:ext uri="{FF2B5EF4-FFF2-40B4-BE49-F238E27FC236}">
                <a16:creationId xmlns:a16="http://schemas.microsoft.com/office/drawing/2014/main" id="{DDEBC3FB-B500-7BFA-6D57-24CE80C2E803}"/>
              </a:ext>
            </a:extLst>
          </p:cNvPr>
          <p:cNvPicPr>
            <a:picLocks noChangeAspect="1"/>
          </p:cNvPicPr>
          <p:nvPr/>
        </p:nvPicPr>
        <p:blipFill>
          <a:blip r:embed="rId6"/>
          <a:stretch>
            <a:fillRect/>
          </a:stretch>
        </p:blipFill>
        <p:spPr>
          <a:xfrm>
            <a:off x="2469602" y="5402208"/>
            <a:ext cx="385925" cy="582994"/>
          </a:xfrm>
          <a:prstGeom prst="rect">
            <a:avLst/>
          </a:prstGeom>
        </p:spPr>
      </p:pic>
      <p:pic>
        <p:nvPicPr>
          <p:cNvPr id="44" name="Picture 43">
            <a:extLst>
              <a:ext uri="{FF2B5EF4-FFF2-40B4-BE49-F238E27FC236}">
                <a16:creationId xmlns:a16="http://schemas.microsoft.com/office/drawing/2014/main" id="{DC37A5C2-9C3B-768D-B578-14255BA0B32E}"/>
              </a:ext>
            </a:extLst>
          </p:cNvPr>
          <p:cNvPicPr>
            <a:picLocks noChangeAspect="1"/>
          </p:cNvPicPr>
          <p:nvPr/>
        </p:nvPicPr>
        <p:blipFill>
          <a:blip r:embed="rId7"/>
          <a:stretch>
            <a:fillRect/>
          </a:stretch>
        </p:blipFill>
        <p:spPr>
          <a:xfrm>
            <a:off x="3230373" y="5410946"/>
            <a:ext cx="736766" cy="565518"/>
          </a:xfrm>
          <a:prstGeom prst="rect">
            <a:avLst/>
          </a:prstGeom>
        </p:spPr>
      </p:pic>
      <p:pic>
        <p:nvPicPr>
          <p:cNvPr id="45" name="Picture 44">
            <a:extLst>
              <a:ext uri="{FF2B5EF4-FFF2-40B4-BE49-F238E27FC236}">
                <a16:creationId xmlns:a16="http://schemas.microsoft.com/office/drawing/2014/main" id="{56BF9CCD-4762-BAC9-50C5-8A695B624088}"/>
              </a:ext>
            </a:extLst>
          </p:cNvPr>
          <p:cNvPicPr>
            <a:picLocks noChangeAspect="1"/>
          </p:cNvPicPr>
          <p:nvPr/>
        </p:nvPicPr>
        <p:blipFill>
          <a:blip r:embed="rId8"/>
          <a:stretch>
            <a:fillRect/>
          </a:stretch>
        </p:blipFill>
        <p:spPr>
          <a:xfrm>
            <a:off x="4341985" y="5410946"/>
            <a:ext cx="681011" cy="565518"/>
          </a:xfrm>
          <a:prstGeom prst="rect">
            <a:avLst/>
          </a:prstGeom>
        </p:spPr>
      </p:pic>
      <p:pic>
        <p:nvPicPr>
          <p:cNvPr id="46" name="Picture 45">
            <a:extLst>
              <a:ext uri="{FF2B5EF4-FFF2-40B4-BE49-F238E27FC236}">
                <a16:creationId xmlns:a16="http://schemas.microsoft.com/office/drawing/2014/main" id="{BBD8F0A0-1C86-1016-7966-8CAFE80E36F9}"/>
              </a:ext>
            </a:extLst>
          </p:cNvPr>
          <p:cNvPicPr>
            <a:picLocks noChangeAspect="1"/>
          </p:cNvPicPr>
          <p:nvPr/>
        </p:nvPicPr>
        <p:blipFill>
          <a:blip r:embed="rId9"/>
          <a:stretch>
            <a:fillRect/>
          </a:stretch>
        </p:blipFill>
        <p:spPr>
          <a:xfrm>
            <a:off x="5397842" y="5392381"/>
            <a:ext cx="602648" cy="602648"/>
          </a:xfrm>
          <a:prstGeom prst="rect">
            <a:avLst/>
          </a:prstGeom>
        </p:spPr>
      </p:pic>
      <p:pic>
        <p:nvPicPr>
          <p:cNvPr id="47" name="Picture 46">
            <a:extLst>
              <a:ext uri="{FF2B5EF4-FFF2-40B4-BE49-F238E27FC236}">
                <a16:creationId xmlns:a16="http://schemas.microsoft.com/office/drawing/2014/main" id="{2BE1728A-EB82-6307-1F2D-3263C66E2847}"/>
              </a:ext>
            </a:extLst>
          </p:cNvPr>
          <p:cNvPicPr>
            <a:picLocks noChangeAspect="1"/>
          </p:cNvPicPr>
          <p:nvPr/>
        </p:nvPicPr>
        <p:blipFill>
          <a:blip r:embed="rId10"/>
          <a:stretch>
            <a:fillRect/>
          </a:stretch>
        </p:blipFill>
        <p:spPr>
          <a:xfrm>
            <a:off x="6375336" y="5429300"/>
            <a:ext cx="516513" cy="528811"/>
          </a:xfrm>
          <a:prstGeom prst="rect">
            <a:avLst/>
          </a:prstGeom>
        </p:spPr>
      </p:pic>
      <p:pic>
        <p:nvPicPr>
          <p:cNvPr id="49" name="Picture 48">
            <a:extLst>
              <a:ext uri="{FF2B5EF4-FFF2-40B4-BE49-F238E27FC236}">
                <a16:creationId xmlns:a16="http://schemas.microsoft.com/office/drawing/2014/main" id="{EAF2789D-E891-2FCB-9508-2B925255B6E4}"/>
              </a:ext>
            </a:extLst>
          </p:cNvPr>
          <p:cNvPicPr>
            <a:picLocks noChangeAspect="1"/>
          </p:cNvPicPr>
          <p:nvPr/>
        </p:nvPicPr>
        <p:blipFill>
          <a:blip r:embed="rId11"/>
          <a:stretch>
            <a:fillRect/>
          </a:stretch>
        </p:blipFill>
        <p:spPr>
          <a:xfrm>
            <a:off x="7266693" y="5414311"/>
            <a:ext cx="477958" cy="558788"/>
          </a:xfrm>
          <a:prstGeom prst="rect">
            <a:avLst/>
          </a:prstGeom>
        </p:spPr>
      </p:pic>
      <p:sp>
        <p:nvSpPr>
          <p:cNvPr id="52" name="Rectangle 51">
            <a:extLst>
              <a:ext uri="{FF2B5EF4-FFF2-40B4-BE49-F238E27FC236}">
                <a16:creationId xmlns:a16="http://schemas.microsoft.com/office/drawing/2014/main" id="{0477382B-BB2B-D849-86A6-A065FE5C372D}"/>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33" name="TextBox 32">
            <a:extLst>
              <a:ext uri="{FF2B5EF4-FFF2-40B4-BE49-F238E27FC236}">
                <a16:creationId xmlns:a16="http://schemas.microsoft.com/office/drawing/2014/main" id="{2D95B3D8-739D-C09A-D52D-00C5FA77AC4F}"/>
              </a:ext>
            </a:extLst>
          </p:cNvPr>
          <p:cNvSpPr txBox="1"/>
          <p:nvPr/>
        </p:nvSpPr>
        <p:spPr>
          <a:xfrm>
            <a:off x="8218489" y="2251275"/>
            <a:ext cx="3534532" cy="3385300"/>
          </a:xfrm>
          <a:prstGeom prst="rect">
            <a:avLst/>
          </a:prstGeom>
          <a:solidFill>
            <a:schemeClr val="bg1">
              <a:lumMod val="95000"/>
            </a:schemeClr>
          </a:solidFill>
        </p:spPr>
        <p:txBody>
          <a:bodyPr wrap="square" lIns="72000" tIns="72000" rIns="72000" bIns="72000" rtlCol="0">
            <a:noAutofit/>
          </a:bodyPr>
          <a:lstStyle/>
          <a:p>
            <a:pPr marL="171450" indent="-171450" rtl="0">
              <a:spcAft>
                <a:spcPts val="300"/>
              </a:spcAft>
              <a:buBlip>
                <a:blip r:embed="rId12"/>
              </a:buBlip>
              <a:defRPr/>
            </a:pPr>
            <a:r>
              <a:rPr lang="en-gb" sz="1200" dirty="0">
                <a:cs typeface="Arial"/>
              </a:rPr>
              <a:t>Ensure a continuous flow of information on disasters at home and abroad</a:t>
            </a:r>
          </a:p>
          <a:p>
            <a:pPr marL="171450" indent="-171450" rtl="0">
              <a:spcAft>
                <a:spcPts val="300"/>
              </a:spcAft>
              <a:buBlip>
                <a:blip r:embed="rId12"/>
              </a:buBlip>
              <a:defRPr/>
            </a:pPr>
            <a:r>
              <a:rPr lang="en-gb" sz="1200" b="0" dirty="0">
                <a:solidFill>
                  <a:schemeClr val="tx1"/>
                </a:solidFill>
                <a:cs typeface="Arial"/>
              </a:rPr>
              <a:t>Develop coordinated information exchange mechanisms</a:t>
            </a:r>
          </a:p>
          <a:p>
            <a:pPr marL="171450" indent="-171450" rtl="0">
              <a:spcAft>
                <a:spcPts val="300"/>
              </a:spcAft>
              <a:buBlip>
                <a:blip r:embed="rId12"/>
              </a:buBlip>
              <a:defRPr/>
            </a:pPr>
            <a:r>
              <a:rPr lang="en-gb" sz="1200" dirty="0">
                <a:cs typeface="Arial"/>
              </a:rPr>
              <a:t>Monitor and assess the evolution of crisis situations</a:t>
            </a:r>
          </a:p>
          <a:p>
            <a:pPr marL="171450" indent="-171450" rtl="0">
              <a:spcAft>
                <a:spcPts val="300"/>
              </a:spcAft>
              <a:buBlip>
                <a:blip r:embed="rId12"/>
              </a:buBlip>
              <a:defRPr/>
            </a:pPr>
            <a:r>
              <a:rPr lang="en-gb" sz="1200" b="0" dirty="0">
                <a:solidFill>
                  <a:schemeClr val="tx1"/>
                </a:solidFill>
                <a:cs typeface="Arial"/>
              </a:rPr>
              <a:t>Accumulate and analyse information on disasters</a:t>
            </a:r>
          </a:p>
          <a:p>
            <a:pPr marL="171450" indent="-171450" rtl="0">
              <a:spcAft>
                <a:spcPts val="300"/>
              </a:spcAft>
              <a:buBlip>
                <a:blip r:embed="rId12"/>
              </a:buBlip>
              <a:defRPr/>
            </a:pPr>
            <a:r>
              <a:rPr lang="en-gb" sz="1200" dirty="0">
                <a:cs typeface="Arial"/>
              </a:rPr>
              <a:t>Compile and record humanitarian and international assistance capacities of disaster management entities</a:t>
            </a:r>
          </a:p>
          <a:p>
            <a:pPr marL="171450" indent="-171450" rtl="0">
              <a:spcAft>
                <a:spcPts val="300"/>
              </a:spcAft>
              <a:buBlip>
                <a:blip r:embed="rId12"/>
              </a:buBlip>
              <a:defRPr/>
            </a:pPr>
            <a:r>
              <a:rPr lang="en-gb" sz="1200" b="0" dirty="0" err="1">
                <a:solidFill>
                  <a:schemeClr val="tx1"/>
                </a:solidFill>
                <a:cs typeface="Arial"/>
              </a:rPr>
              <a:t>Prepar</a:t>
            </a:r>
            <a:r>
              <a:rPr lang="lv-LV" sz="1200" b="0">
                <a:solidFill>
                  <a:schemeClr val="tx1"/>
                </a:solidFill>
                <a:cs typeface="Arial"/>
              </a:rPr>
              <a:t>e</a:t>
            </a:r>
            <a:r>
              <a:rPr lang="en-gb" sz="1200" b="0">
                <a:solidFill>
                  <a:schemeClr val="tx1"/>
                </a:solidFill>
                <a:cs typeface="Arial"/>
              </a:rPr>
              <a:t> </a:t>
            </a:r>
            <a:r>
              <a:rPr lang="en-gb" sz="1200" b="0" dirty="0">
                <a:solidFill>
                  <a:schemeClr val="tx1"/>
                </a:solidFill>
                <a:cs typeface="Arial"/>
              </a:rPr>
              <a:t>proposals for inter-sectoral cooperation in crisis management</a:t>
            </a:r>
          </a:p>
          <a:p>
            <a:pPr marL="171450" indent="-171450" rtl="0">
              <a:spcAft>
                <a:spcPts val="300"/>
              </a:spcAft>
              <a:buBlip>
                <a:blip r:embed="rId12"/>
              </a:buBlip>
              <a:defRPr/>
            </a:pPr>
            <a:r>
              <a:rPr lang="en-gb" sz="1200" dirty="0">
                <a:cs typeface="Arial"/>
              </a:rPr>
              <a:t>Ensure the development and involvement of focal point staff in civil protection drills</a:t>
            </a:r>
            <a:endParaRPr lang="lv-LV" sz="1200" b="0" dirty="0">
              <a:solidFill>
                <a:schemeClr val="tx1"/>
              </a:solidFill>
              <a:cs typeface="Arial"/>
            </a:endParaRPr>
          </a:p>
        </p:txBody>
      </p:sp>
      <p:sp>
        <p:nvSpPr>
          <p:cNvPr id="2" name="Google Shape;118;p22">
            <a:extLst>
              <a:ext uri="{FF2B5EF4-FFF2-40B4-BE49-F238E27FC236}">
                <a16:creationId xmlns:a16="http://schemas.microsoft.com/office/drawing/2014/main" id="{130A8FD2-AFBD-7358-DF81-30CDEBC74F74}"/>
              </a:ext>
            </a:extLst>
          </p:cNvPr>
          <p:cNvSpPr txBox="1"/>
          <p:nvPr/>
        </p:nvSpPr>
        <p:spPr>
          <a:xfrm>
            <a:off x="8218489" y="1819275"/>
            <a:ext cx="3530600" cy="432000"/>
          </a:xfrm>
          <a:prstGeom prst="rect">
            <a:avLst/>
          </a:prstGeom>
          <a:solidFill>
            <a:schemeClr val="accent2"/>
          </a:solidFill>
          <a:ln>
            <a:noFill/>
          </a:ln>
        </p:spPr>
        <p:txBody>
          <a:bodyPr spcFirstLastPara="1" wrap="square" lIns="72000" tIns="72000" rIns="72000" bIns="72000" rtlCol="0" anchor="ctr" anchorCtr="0">
            <a:noAutofit/>
          </a:bodyPr>
          <a:lstStyle/>
          <a:p>
            <a:pPr rtl="0">
              <a:defRPr/>
            </a:pPr>
            <a:r>
              <a:rPr lang="en-gb" sz="1400" b="1">
                <a:solidFill>
                  <a:schemeClr val="bg1"/>
                </a:solidFill>
                <a:cs typeface="Arial"/>
              </a:rPr>
              <a:t>Tasks</a:t>
            </a:r>
            <a:r>
              <a:rPr lang="en-gb" sz="1400" b="0">
                <a:solidFill>
                  <a:schemeClr val="bg1"/>
                </a:solidFill>
                <a:cs typeface="Arial"/>
              </a:rPr>
              <a:t>:</a:t>
            </a:r>
          </a:p>
        </p:txBody>
      </p:sp>
      <p:sp>
        <p:nvSpPr>
          <p:cNvPr id="5" name="Google Shape;118;p22">
            <a:extLst>
              <a:ext uri="{FF2B5EF4-FFF2-40B4-BE49-F238E27FC236}">
                <a16:creationId xmlns:a16="http://schemas.microsoft.com/office/drawing/2014/main" id="{012584AF-B8E7-4462-1E4E-6D41EEB2D104}"/>
              </a:ext>
            </a:extLst>
          </p:cNvPr>
          <p:cNvSpPr txBox="1"/>
          <p:nvPr/>
        </p:nvSpPr>
        <p:spPr>
          <a:xfrm>
            <a:off x="11317088" y="1819275"/>
            <a:ext cx="43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bg1"/>
              </a:solidFill>
            </a:endParaRPr>
          </a:p>
        </p:txBody>
      </p:sp>
      <p:sp>
        <p:nvSpPr>
          <p:cNvPr id="6" name="Google Shape;118;p22">
            <a:extLst>
              <a:ext uri="{FF2B5EF4-FFF2-40B4-BE49-F238E27FC236}">
                <a16:creationId xmlns:a16="http://schemas.microsoft.com/office/drawing/2014/main" id="{14F0575B-30AC-F001-E3A8-024A9FFFC635}"/>
              </a:ext>
            </a:extLst>
          </p:cNvPr>
          <p:cNvSpPr txBox="1"/>
          <p:nvPr/>
        </p:nvSpPr>
        <p:spPr>
          <a:xfrm>
            <a:off x="11245087" y="1819275"/>
            <a:ext cx="7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15" name="Google Shape;1426;p90">
            <a:extLst>
              <a:ext uri="{FF2B5EF4-FFF2-40B4-BE49-F238E27FC236}">
                <a16:creationId xmlns:a16="http://schemas.microsoft.com/office/drawing/2014/main" id="{66F16CE9-658E-FD08-9224-0992EB7E7C60}"/>
              </a:ext>
            </a:extLst>
          </p:cNvPr>
          <p:cNvSpPr/>
          <p:nvPr/>
        </p:nvSpPr>
        <p:spPr>
          <a:xfrm>
            <a:off x="11383645"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38" name="Rectangle 37">
            <a:extLst>
              <a:ext uri="{FF2B5EF4-FFF2-40B4-BE49-F238E27FC236}">
                <a16:creationId xmlns:a16="http://schemas.microsoft.com/office/drawing/2014/main" id="{231C86D0-18AC-88A7-3BEA-B74A42BAE120}"/>
              </a:ext>
            </a:extLst>
          </p:cNvPr>
          <p:cNvSpPr/>
          <p:nvPr/>
        </p:nvSpPr>
        <p:spPr>
          <a:xfrm>
            <a:off x="8212625" y="5429300"/>
            <a:ext cx="3530600" cy="743174"/>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9" name="Freeform 50">
            <a:extLst>
              <a:ext uri="{FF2B5EF4-FFF2-40B4-BE49-F238E27FC236}">
                <a16:creationId xmlns:a16="http://schemas.microsoft.com/office/drawing/2014/main" id="{9D60D951-6AC0-340F-5E3A-3F2536A8F814}"/>
              </a:ext>
            </a:extLst>
          </p:cNvPr>
          <p:cNvSpPr>
            <a:spLocks noChangeAspect="1"/>
          </p:cNvSpPr>
          <p:nvPr/>
        </p:nvSpPr>
        <p:spPr bwMode="auto">
          <a:xfrm>
            <a:off x="8347861" y="56592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rtlCol="0" anchor="t" anchorCtr="0" compatLnSpc="1">
            <a:prstTxWarp prst="textNoShape">
              <a:avLst/>
            </a:prstTxWarp>
          </a:bodyPr>
          <a:lstStyle/>
          <a:p>
            <a:pPr rtl="0"/>
            <a:endParaRPr lang="lv-LV" sz="983">
              <a:solidFill>
                <a:schemeClr val="bg1"/>
              </a:solidFill>
            </a:endParaRPr>
          </a:p>
        </p:txBody>
      </p:sp>
      <p:sp>
        <p:nvSpPr>
          <p:cNvPr id="40" name="Google Shape;2685;p25">
            <a:extLst>
              <a:ext uri="{FF2B5EF4-FFF2-40B4-BE49-F238E27FC236}">
                <a16:creationId xmlns:a16="http://schemas.microsoft.com/office/drawing/2014/main" id="{A2271CB9-8584-E4F4-B25D-9E0F88F19F3F}"/>
              </a:ext>
            </a:extLst>
          </p:cNvPr>
          <p:cNvSpPr txBox="1"/>
          <p:nvPr/>
        </p:nvSpPr>
        <p:spPr>
          <a:xfrm>
            <a:off x="8948748" y="5634688"/>
            <a:ext cx="2385060" cy="332399"/>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GB" sz="1200" b="0" i="0" u="none" strike="noStrike" kern="1200" cap="none" spc="0" normalizeH="0" dirty="0">
                <a:ln>
                  <a:noFill/>
                </a:ln>
                <a:solidFill>
                  <a:schemeClr val="bg1"/>
                </a:solidFill>
                <a:effectLst/>
                <a:uLnTx/>
                <a:uFillTx/>
                <a:latin typeface="Arial"/>
                <a:ea typeface="Arial"/>
                <a:cs typeface="Arial"/>
                <a:sym typeface="Arial"/>
                <a:hlinkClick r:id="rId13">
                  <a:extLst>
                    <a:ext uri="{A12FA001-AC4F-418D-AE19-62706E023703}">
                      <ahyp:hlinkClr xmlns:ahyp="http://schemas.microsoft.com/office/drawing/2018/hyperlinkcolor" val="tx"/>
                    </a:ext>
                  </a:extLst>
                </a:hlinkClick>
              </a:rPr>
              <a:t>Regulation on National Contact Point for Civil Protection</a:t>
            </a:r>
            <a:endParaRPr kumimoji="0" lang="lv-LV" sz="1200" b="0" i="0" u="none" strike="noStrike" kern="1200" cap="none" spc="0" normalizeH="0" baseline="0" dirty="0">
              <a:ln>
                <a:noFill/>
              </a:ln>
              <a:solidFill>
                <a:schemeClr val="bg1"/>
              </a:solidFill>
              <a:effectLst/>
              <a:uLnTx/>
              <a:uFillTx/>
              <a:latin typeface="Arial"/>
              <a:ea typeface="Arial"/>
              <a:cs typeface="Arial"/>
              <a:sym typeface="Arial"/>
            </a:endParaRPr>
          </a:p>
        </p:txBody>
      </p:sp>
      <p:cxnSp>
        <p:nvCxnSpPr>
          <p:cNvPr id="58" name="Straight Arrow Connector 57">
            <a:extLst>
              <a:ext uri="{FF2B5EF4-FFF2-40B4-BE49-F238E27FC236}">
                <a16:creationId xmlns:a16="http://schemas.microsoft.com/office/drawing/2014/main" id="{472CCE8A-6204-1D15-9558-DB137C08FFAD}"/>
              </a:ext>
            </a:extLst>
          </p:cNvPr>
          <p:cNvCxnSpPr>
            <a:stCxn id="23" idx="0"/>
            <a:endCxn id="22" idx="2"/>
          </p:cNvCxnSpPr>
          <p:nvPr/>
        </p:nvCxnSpPr>
        <p:spPr>
          <a:xfrm flipH="1">
            <a:off x="4152107" y="4918221"/>
            <a:ext cx="1810" cy="296990"/>
          </a:xfrm>
          <a:prstGeom prst="straightConnector1">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cxnSp>
        <p:nvCxnSpPr>
          <p:cNvPr id="60" name="Straight Arrow Connector 59">
            <a:extLst>
              <a:ext uri="{FF2B5EF4-FFF2-40B4-BE49-F238E27FC236}">
                <a16:creationId xmlns:a16="http://schemas.microsoft.com/office/drawing/2014/main" id="{483C23E0-08AF-E121-5F13-49B9E4E1EEDC}"/>
              </a:ext>
            </a:extLst>
          </p:cNvPr>
          <p:cNvCxnSpPr>
            <a:stCxn id="12" idx="1"/>
            <a:endCxn id="8" idx="3"/>
          </p:cNvCxnSpPr>
          <p:nvPr/>
        </p:nvCxnSpPr>
        <p:spPr>
          <a:xfrm flipH="1" flipV="1">
            <a:off x="2518168" y="4544366"/>
            <a:ext cx="457200" cy="5316"/>
          </a:xfrm>
          <a:prstGeom prst="straightConnector1">
            <a:avLst/>
          </a:prstGeom>
          <a:ln w="3175" cap="sq">
            <a:tailEnd type="triangle"/>
          </a:ln>
        </p:spPr>
        <p:style>
          <a:lnRef idx="1">
            <a:schemeClr val="accent1"/>
          </a:lnRef>
          <a:fillRef idx="0">
            <a:schemeClr val="accent1"/>
          </a:fillRef>
          <a:effectRef idx="0">
            <a:schemeClr val="dk1"/>
          </a:effectRef>
          <a:fontRef idx="minor">
            <a:schemeClr val="lt1"/>
          </a:fontRef>
        </p:style>
      </p:cxnSp>
      <p:cxnSp>
        <p:nvCxnSpPr>
          <p:cNvPr id="62" name="Connector: Elbow 61">
            <a:extLst>
              <a:ext uri="{FF2B5EF4-FFF2-40B4-BE49-F238E27FC236}">
                <a16:creationId xmlns:a16="http://schemas.microsoft.com/office/drawing/2014/main" id="{EBA32038-785C-30E7-972E-F5EEF9183C26}"/>
              </a:ext>
            </a:extLst>
          </p:cNvPr>
          <p:cNvCxnSpPr>
            <a:endCxn id="27" idx="1"/>
          </p:cNvCxnSpPr>
          <p:nvPr/>
        </p:nvCxnSpPr>
        <p:spPr>
          <a:xfrm flipV="1">
            <a:off x="4152106" y="3578287"/>
            <a:ext cx="1872040" cy="592221"/>
          </a:xfrm>
          <a:prstGeom prst="bentConnector3">
            <a:avLst>
              <a:gd name="adj1" fmla="val -32"/>
            </a:avLst>
          </a:prstGeom>
          <a:ln w="3175" cap="sq">
            <a:headEnd type="triangle"/>
            <a:tailEnd type="triangle"/>
          </a:ln>
        </p:spPr>
        <p:style>
          <a:lnRef idx="1">
            <a:schemeClr val="accent1"/>
          </a:lnRef>
          <a:fillRef idx="0">
            <a:schemeClr val="accent1"/>
          </a:fillRef>
          <a:effectRef idx="0">
            <a:schemeClr val="dk1"/>
          </a:effectRef>
          <a:fontRef idx="minor">
            <a:schemeClr val="lt1"/>
          </a:fontRef>
        </p:style>
      </p:cxnSp>
      <p:cxnSp>
        <p:nvCxnSpPr>
          <p:cNvPr id="49155" name="Connector: Elbow 49154">
            <a:extLst>
              <a:ext uri="{FF2B5EF4-FFF2-40B4-BE49-F238E27FC236}">
                <a16:creationId xmlns:a16="http://schemas.microsoft.com/office/drawing/2014/main" id="{35743357-B48C-C534-83DC-0CE2F6021AE8}"/>
              </a:ext>
            </a:extLst>
          </p:cNvPr>
          <p:cNvCxnSpPr>
            <a:stCxn id="23" idx="2"/>
            <a:endCxn id="9" idx="3"/>
          </p:cNvCxnSpPr>
          <p:nvPr/>
        </p:nvCxnSpPr>
        <p:spPr>
          <a:xfrm rot="16200000" flipV="1">
            <a:off x="2916705" y="2933296"/>
            <a:ext cx="592221" cy="1882204"/>
          </a:xfrm>
          <a:prstGeom prst="bentConnector2">
            <a:avLst/>
          </a:prstGeom>
          <a:ln w="3175" cap="sq">
            <a:headEnd type="triangle"/>
            <a:tailEnd type="triangle"/>
          </a:ln>
        </p:spPr>
        <p:style>
          <a:lnRef idx="1">
            <a:schemeClr val="accent1"/>
          </a:lnRef>
          <a:fillRef idx="0">
            <a:schemeClr val="accent1"/>
          </a:fillRef>
          <a:effectRef idx="0">
            <a:schemeClr val="dk1"/>
          </a:effectRef>
          <a:fontRef idx="minor">
            <a:schemeClr val="lt1"/>
          </a:fontRef>
        </p:style>
      </p:cxnSp>
      <p:cxnSp>
        <p:nvCxnSpPr>
          <p:cNvPr id="49157" name="Connector: Elbow 49156">
            <a:extLst>
              <a:ext uri="{FF2B5EF4-FFF2-40B4-BE49-F238E27FC236}">
                <a16:creationId xmlns:a16="http://schemas.microsoft.com/office/drawing/2014/main" id="{99CB8869-0983-35F2-BB2E-0D85215591BC}"/>
              </a:ext>
            </a:extLst>
          </p:cNvPr>
          <p:cNvCxnSpPr>
            <a:stCxn id="23" idx="2"/>
            <a:endCxn id="10" idx="2"/>
          </p:cNvCxnSpPr>
          <p:nvPr/>
        </p:nvCxnSpPr>
        <p:spPr>
          <a:xfrm rot="16200000" flipV="1">
            <a:off x="2666884" y="2683475"/>
            <a:ext cx="1592348" cy="1381718"/>
          </a:xfrm>
          <a:prstGeom prst="bentConnector3">
            <a:avLst/>
          </a:prstGeom>
          <a:ln w="3175" cap="sq">
            <a:tailEnd type="triangle"/>
          </a:ln>
        </p:spPr>
        <p:style>
          <a:lnRef idx="1">
            <a:schemeClr val="accent1"/>
          </a:lnRef>
          <a:fillRef idx="0">
            <a:schemeClr val="accent1"/>
          </a:fillRef>
          <a:effectRef idx="0">
            <a:schemeClr val="dk1"/>
          </a:effectRef>
          <a:fontRef idx="minor">
            <a:schemeClr val="lt1"/>
          </a:fontRef>
        </p:style>
      </p:cxnSp>
      <p:cxnSp>
        <p:nvCxnSpPr>
          <p:cNvPr id="49160" name="Connector: Elbow 49159">
            <a:extLst>
              <a:ext uri="{FF2B5EF4-FFF2-40B4-BE49-F238E27FC236}">
                <a16:creationId xmlns:a16="http://schemas.microsoft.com/office/drawing/2014/main" id="{34E66173-3D36-EB39-F0E3-D8BEE8611A82}"/>
              </a:ext>
            </a:extLst>
          </p:cNvPr>
          <p:cNvCxnSpPr>
            <a:endCxn id="7" idx="2"/>
          </p:cNvCxnSpPr>
          <p:nvPr/>
        </p:nvCxnSpPr>
        <p:spPr>
          <a:xfrm rot="5400000" flipH="1" flipV="1">
            <a:off x="3958248" y="2769595"/>
            <a:ext cx="1602111" cy="1199042"/>
          </a:xfrm>
          <a:prstGeom prst="bentConnector3">
            <a:avLst>
              <a:gd name="adj1" fmla="val 49703"/>
            </a:avLst>
          </a:prstGeom>
          <a:ln w="3175" cap="sq">
            <a:tailEnd type="triangle"/>
          </a:ln>
        </p:spPr>
        <p:style>
          <a:lnRef idx="1">
            <a:schemeClr val="accent1"/>
          </a:lnRef>
          <a:fillRef idx="0">
            <a:schemeClr val="accent1"/>
          </a:fillRef>
          <a:effectRef idx="0">
            <a:schemeClr val="dk1"/>
          </a:effectRef>
          <a:fontRef idx="minor">
            <a:schemeClr val="lt1"/>
          </a:fontRef>
        </p:style>
      </p:cxnSp>
      <p:grpSp>
        <p:nvGrpSpPr>
          <p:cNvPr id="16" name="Group 15">
            <a:extLst>
              <a:ext uri="{FF2B5EF4-FFF2-40B4-BE49-F238E27FC236}">
                <a16:creationId xmlns:a16="http://schemas.microsoft.com/office/drawing/2014/main" id="{600771CB-24BC-C942-180B-9C0E8033E097}"/>
              </a:ext>
            </a:extLst>
          </p:cNvPr>
          <p:cNvGrpSpPr/>
          <p:nvPr/>
        </p:nvGrpSpPr>
        <p:grpSpPr>
          <a:xfrm>
            <a:off x="8118108" y="126781"/>
            <a:ext cx="3630980" cy="217488"/>
            <a:chOff x="8118108" y="126781"/>
            <a:chExt cx="3630980" cy="217488"/>
          </a:xfrm>
        </p:grpSpPr>
        <p:sp>
          <p:nvSpPr>
            <p:cNvPr id="17" name="Rectangle 16">
              <a:extLst>
                <a:ext uri="{FF2B5EF4-FFF2-40B4-BE49-F238E27FC236}">
                  <a16:creationId xmlns:a16="http://schemas.microsoft.com/office/drawing/2014/main" id="{5F24552C-BD91-4F29-6E2B-856F2F53B5AD}"/>
                </a:ext>
              </a:extLst>
            </p:cNvPr>
            <p:cNvSpPr/>
            <p:nvPr/>
          </p:nvSpPr>
          <p:spPr>
            <a:xfrm>
              <a:off x="860176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19" name="Rectangle 18">
              <a:extLst>
                <a:ext uri="{FF2B5EF4-FFF2-40B4-BE49-F238E27FC236}">
                  <a16:creationId xmlns:a16="http://schemas.microsoft.com/office/drawing/2014/main" id="{7241151E-71CD-ED11-8D90-8F8E90316244}"/>
                </a:ext>
              </a:extLst>
            </p:cNvPr>
            <p:cNvSpPr/>
            <p:nvPr/>
          </p:nvSpPr>
          <p:spPr>
            <a:xfrm>
              <a:off x="811810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20" name="Rectangle 19">
              <a:extLst>
                <a:ext uri="{FF2B5EF4-FFF2-40B4-BE49-F238E27FC236}">
                  <a16:creationId xmlns:a16="http://schemas.microsoft.com/office/drawing/2014/main" id="{6BE6FD8D-B745-BCF1-1A42-EDD917E9FD7A}"/>
                </a:ext>
              </a:extLst>
            </p:cNvPr>
            <p:cNvSpPr/>
            <p:nvPr/>
          </p:nvSpPr>
          <p:spPr>
            <a:xfrm>
              <a:off x="8843589"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4.4</a:t>
              </a:r>
            </a:p>
          </p:txBody>
        </p:sp>
        <p:sp>
          <p:nvSpPr>
            <p:cNvPr id="28" name="Rectangle 27">
              <a:extLst>
                <a:ext uri="{FF2B5EF4-FFF2-40B4-BE49-F238E27FC236}">
                  <a16:creationId xmlns:a16="http://schemas.microsoft.com/office/drawing/2014/main" id="{AE0BC4CD-E30E-4F69-6C18-07DB450F24C8}"/>
                </a:ext>
              </a:extLst>
            </p:cNvPr>
            <p:cNvSpPr/>
            <p:nvPr/>
          </p:nvSpPr>
          <p:spPr>
            <a:xfrm>
              <a:off x="9083040" y="126781"/>
              <a:ext cx="2666048" cy="216216"/>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dirty="0">
                  <a:ln>
                    <a:noFill/>
                  </a:ln>
                  <a:effectLst/>
                  <a:uLnTx/>
                  <a:uFillTx/>
                  <a:ea typeface="Georgia"/>
                  <a:cs typeface="Georgia"/>
                  <a:sym typeface="Georgia"/>
                </a:rPr>
                <a:t>Request for and Provision of International Assistance</a:t>
              </a:r>
            </a:p>
          </p:txBody>
        </p:sp>
        <p:sp>
          <p:nvSpPr>
            <p:cNvPr id="29" name="Rectangle 28">
              <a:extLst>
                <a:ext uri="{FF2B5EF4-FFF2-40B4-BE49-F238E27FC236}">
                  <a16:creationId xmlns:a16="http://schemas.microsoft.com/office/drawing/2014/main" id="{7BB287E9-63DF-542E-4794-296B0CAEDAD9}"/>
                </a:ext>
              </a:extLst>
            </p:cNvPr>
            <p:cNvSpPr/>
            <p:nvPr/>
          </p:nvSpPr>
          <p:spPr>
            <a:xfrm>
              <a:off x="8359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grpSp>
    </p:spTree>
    <p:extLst>
      <p:ext uri="{BB962C8B-B14F-4D97-AF65-F5344CB8AC3E}">
        <p14:creationId xmlns:p14="http://schemas.microsoft.com/office/powerpoint/2010/main" val="1116227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75C557-49C5-504E-EC59-492C34B21563}"/>
              </a:ext>
            </a:extLst>
          </p:cNvPr>
          <p:cNvSpPr/>
          <p:nvPr/>
        </p:nvSpPr>
        <p:spPr>
          <a:xfrm>
            <a:off x="678496" y="4917541"/>
            <a:ext cx="7182803" cy="1254659"/>
          </a:xfrm>
          <a:prstGeom prst="rect">
            <a:avLst/>
          </a:prstGeom>
          <a:noFill/>
          <a:ln>
            <a:solidFill>
              <a:schemeClr val="accent3"/>
            </a:solid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endParaRPr lang="lv-LV" sz="1400">
              <a:solidFill>
                <a:schemeClr val="bg1"/>
              </a:solidFill>
            </a:endParaRPr>
          </a:p>
        </p:txBody>
      </p:sp>
      <p:sp>
        <p:nvSpPr>
          <p:cNvPr id="7" name="Slide Number Placeholder 6">
            <a:extLst>
              <a:ext uri="{FF2B5EF4-FFF2-40B4-BE49-F238E27FC236}">
                <a16:creationId xmlns:a16="http://schemas.microsoft.com/office/drawing/2014/main" id="{5F027E37-D170-2DB7-C081-C8FBB203EDB0}"/>
              </a:ext>
            </a:extLst>
          </p:cNvPr>
          <p:cNvSpPr>
            <a:spLocks noGrp="1"/>
          </p:cNvSpPr>
          <p:nvPr>
            <p:ph type="sldNum" sz="quarter" idx="22"/>
          </p:nvPr>
        </p:nvSpPr>
        <p:spPr/>
        <p:txBody>
          <a:bodyPr rtlCol="0"/>
          <a:lstStyle/>
          <a:p>
            <a:pPr rtl="0"/>
            <a:fld id="{7870704B-CE94-48CC-AF30-84932A1262A7}" type="slidenum">
              <a:rPr lang="lv-LV" smtClean="0"/>
              <a:pPr/>
              <a:t>36</a:t>
            </a:fld>
            <a:endParaRPr lang="lv-LV"/>
          </a:p>
        </p:txBody>
      </p:sp>
      <p:sp>
        <p:nvSpPr>
          <p:cNvPr id="4" name="Title 27">
            <a:extLst>
              <a:ext uri="{FF2B5EF4-FFF2-40B4-BE49-F238E27FC236}">
                <a16:creationId xmlns:a16="http://schemas.microsoft.com/office/drawing/2014/main" id="{A6282C46-8759-D44D-12EF-723ED56DE9E1}"/>
              </a:ext>
            </a:extLst>
          </p:cNvPr>
          <p:cNvSpPr>
            <a:spLocks noGrp="1"/>
          </p:cNvSpPr>
          <p:nvPr>
            <p:ph type="title"/>
          </p:nvPr>
        </p:nvSpPr>
        <p:spPr>
          <a:xfrm>
            <a:off x="442913" y="432001"/>
            <a:ext cx="11306175" cy="1387274"/>
          </a:xfrm>
        </p:spPr>
        <p:txBody>
          <a:bodyPr vert="horz" rtlCol="0"/>
          <a:lstStyle/>
          <a:p>
            <a:pPr rtl="0"/>
            <a:r>
              <a:rPr lang="en-gb" noProof="0" dirty="0"/>
              <a:t>Ways of </a:t>
            </a:r>
            <a:r>
              <a:rPr lang="lv-LV" noProof="0" dirty="0"/>
              <a:t>R</a:t>
            </a:r>
            <a:r>
              <a:rPr lang="en-gb" noProof="0" dirty="0" err="1"/>
              <a:t>equesting</a:t>
            </a:r>
            <a:r>
              <a:rPr lang="en-gb" noProof="0" dirty="0"/>
              <a:t> and </a:t>
            </a:r>
            <a:r>
              <a:rPr lang="lv-LV" noProof="0" dirty="0"/>
              <a:t>R</a:t>
            </a:r>
            <a:r>
              <a:rPr lang="en-gb" noProof="0" dirty="0" err="1"/>
              <a:t>eceiving</a:t>
            </a:r>
            <a:r>
              <a:rPr lang="en-gb" noProof="0" dirty="0"/>
              <a:t> </a:t>
            </a:r>
            <a:r>
              <a:rPr lang="lv-LV" dirty="0"/>
              <a:t>I</a:t>
            </a:r>
            <a:r>
              <a:rPr lang="en-gb" noProof="0" dirty="0" err="1"/>
              <a:t>nternational</a:t>
            </a:r>
            <a:r>
              <a:rPr lang="en-gb" noProof="0" dirty="0"/>
              <a:t> </a:t>
            </a:r>
            <a:r>
              <a:rPr lang="lv-LV" dirty="0"/>
              <a:t>A</a:t>
            </a:r>
            <a:r>
              <a:rPr lang="en-gb" noProof="0" dirty="0" err="1"/>
              <a:t>ssistance</a:t>
            </a:r>
            <a:r>
              <a:rPr lang="en-gb" noProof="0" dirty="0"/>
              <a:t>:</a:t>
            </a:r>
            <a:br>
              <a:rPr lang="lv-LV" noProof="0" dirty="0"/>
            </a:br>
            <a:r>
              <a:rPr lang="en-gb" noProof="0" dirty="0"/>
              <a:t>International </a:t>
            </a:r>
            <a:r>
              <a:rPr lang="lv-LV" noProof="0" dirty="0"/>
              <a:t>O</a:t>
            </a:r>
            <a:r>
              <a:rPr lang="en-gb" noProof="0" dirty="0" err="1"/>
              <a:t>rganisations</a:t>
            </a:r>
            <a:endParaRPr lang="en-gb" noProof="0" dirty="0"/>
          </a:p>
        </p:txBody>
      </p:sp>
      <p:sp>
        <p:nvSpPr>
          <p:cNvPr id="6" name="Rectangle 5">
            <a:extLst>
              <a:ext uri="{FF2B5EF4-FFF2-40B4-BE49-F238E27FC236}">
                <a16:creationId xmlns:a16="http://schemas.microsoft.com/office/drawing/2014/main" id="{7802A1F5-FEB8-D01B-88FE-738321BC96F5}"/>
              </a:ext>
            </a:extLst>
          </p:cNvPr>
          <p:cNvSpPr/>
          <p:nvPr/>
        </p:nvSpPr>
        <p:spPr>
          <a:xfrm>
            <a:off x="681032" y="1830850"/>
            <a:ext cx="11068055" cy="576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400" b="1">
                <a:solidFill>
                  <a:schemeClr val="tx1"/>
                </a:solidFill>
              </a:rPr>
              <a:t>International organisations </a:t>
            </a:r>
          </a:p>
        </p:txBody>
      </p:sp>
      <p:sp>
        <p:nvSpPr>
          <p:cNvPr id="9" name="Rectangle 8">
            <a:extLst>
              <a:ext uri="{FF2B5EF4-FFF2-40B4-BE49-F238E27FC236}">
                <a16:creationId xmlns:a16="http://schemas.microsoft.com/office/drawing/2014/main" id="{6B09AD1E-35CC-4AD4-8293-623D96F70C7B}"/>
              </a:ext>
            </a:extLst>
          </p:cNvPr>
          <p:cNvSpPr/>
          <p:nvPr/>
        </p:nvSpPr>
        <p:spPr>
          <a:xfrm>
            <a:off x="681033" y="4908550"/>
            <a:ext cx="7180263" cy="576263"/>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400" b="1">
                <a:solidFill>
                  <a:schemeClr val="bg1"/>
                </a:solidFill>
              </a:rPr>
              <a:t>International organisations</a:t>
            </a:r>
            <a:endParaRPr lang="lv-LV" sz="1400">
              <a:solidFill>
                <a:schemeClr val="bg1"/>
              </a:solidFill>
            </a:endParaRPr>
          </a:p>
        </p:txBody>
      </p:sp>
      <p:sp>
        <p:nvSpPr>
          <p:cNvPr id="10" name="Rectangle 9">
            <a:extLst>
              <a:ext uri="{FF2B5EF4-FFF2-40B4-BE49-F238E27FC236}">
                <a16:creationId xmlns:a16="http://schemas.microsoft.com/office/drawing/2014/main" id="{8751FA89-8DF6-E0D3-613D-9C09770DD3C4}"/>
              </a:ext>
            </a:extLst>
          </p:cNvPr>
          <p:cNvSpPr/>
          <p:nvPr/>
        </p:nvSpPr>
        <p:spPr>
          <a:xfrm>
            <a:off x="681032" y="2591389"/>
            <a:ext cx="11068055" cy="576263"/>
          </a:xfrm>
          <a:prstGeom prst="rect">
            <a:avLst/>
          </a:prstGeom>
          <a:solidFill>
            <a:srgbClr val="F2F2F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rtl="0">
              <a:lnSpc>
                <a:spcPct val="100000"/>
              </a:lnSpc>
            </a:pPr>
            <a:r>
              <a:rPr lang="en-gb" sz="1400">
                <a:solidFill>
                  <a:schemeClr val="tx1"/>
                </a:solidFill>
              </a:rPr>
              <a:t>The </a:t>
            </a:r>
            <a:r>
              <a:rPr lang="en-gb" sz="1400" b="1">
                <a:solidFill>
                  <a:schemeClr val="tx1"/>
                </a:solidFill>
              </a:rPr>
              <a:t>responsible national authority prepares a proposal to the Cabinet </a:t>
            </a:r>
            <a:r>
              <a:rPr lang="en-gb" sz="1400">
                <a:solidFill>
                  <a:schemeClr val="tx1"/>
                </a:solidFill>
              </a:rPr>
              <a:t>(indicating the type, scope and estimated cost)</a:t>
            </a:r>
          </a:p>
        </p:txBody>
      </p:sp>
      <p:sp>
        <p:nvSpPr>
          <p:cNvPr id="11" name="Rectangle 10">
            <a:extLst>
              <a:ext uri="{FF2B5EF4-FFF2-40B4-BE49-F238E27FC236}">
                <a16:creationId xmlns:a16="http://schemas.microsoft.com/office/drawing/2014/main" id="{4CB4C39C-8E04-BCDC-E4D1-FA60C0267A5F}"/>
              </a:ext>
            </a:extLst>
          </p:cNvPr>
          <p:cNvSpPr/>
          <p:nvPr/>
        </p:nvSpPr>
        <p:spPr>
          <a:xfrm>
            <a:off x="681032" y="3363766"/>
            <a:ext cx="11068055" cy="576293"/>
          </a:xfrm>
          <a:prstGeom prst="rect">
            <a:avLst/>
          </a:prstGeom>
          <a:solidFill>
            <a:srgbClr val="F2F2F2"/>
          </a:solidFill>
          <a:ln w="3175">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0000"/>
              </a:lnSpc>
            </a:pPr>
            <a:r>
              <a:rPr lang="en-gb" sz="1400" b="1">
                <a:solidFill>
                  <a:schemeClr val="tx1"/>
                </a:solidFill>
              </a:rPr>
              <a:t>The Cabinet adopts a decision </a:t>
            </a:r>
            <a:br>
              <a:rPr lang="lv-LV" sz="1400" b="1">
                <a:solidFill>
                  <a:schemeClr val="tx1"/>
                </a:solidFill>
              </a:rPr>
            </a:br>
            <a:r>
              <a:rPr lang="en-gb" sz="1400">
                <a:solidFill>
                  <a:schemeClr val="tx1"/>
                </a:solidFill>
              </a:rPr>
              <a:t>(type, scope and estimated cost)</a:t>
            </a:r>
            <a:endParaRPr lang="lv-LV" sz="1400">
              <a:solidFill>
                <a:schemeClr val="accent2"/>
              </a:solidFill>
            </a:endParaRPr>
          </a:p>
        </p:txBody>
      </p:sp>
      <p:sp>
        <p:nvSpPr>
          <p:cNvPr id="12" name="Rectangle 11">
            <a:extLst>
              <a:ext uri="{FF2B5EF4-FFF2-40B4-BE49-F238E27FC236}">
                <a16:creationId xmlns:a16="http://schemas.microsoft.com/office/drawing/2014/main" id="{51F1DCCC-574D-5AF1-2E5D-AAF7942CBEE6}"/>
              </a:ext>
            </a:extLst>
          </p:cNvPr>
          <p:cNvSpPr/>
          <p:nvPr/>
        </p:nvSpPr>
        <p:spPr>
          <a:xfrm>
            <a:off x="681032" y="4136173"/>
            <a:ext cx="11068055" cy="576263"/>
          </a:xfrm>
          <a:prstGeom prst="rect">
            <a:avLst/>
          </a:prstGeom>
          <a:solidFill>
            <a:schemeClr val="accent2"/>
          </a:solidFill>
          <a:ln w="3175">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0000"/>
              </a:lnSpc>
            </a:pPr>
            <a:r>
              <a:rPr lang="en-gb" sz="1400" b="1" dirty="0">
                <a:solidFill>
                  <a:schemeClr val="bg1"/>
                </a:solidFill>
              </a:rPr>
              <a:t>SFRS </a:t>
            </a:r>
            <a:r>
              <a:rPr lang="en-US" sz="1400" b="1" dirty="0">
                <a:solidFill>
                  <a:schemeClr val="bg1"/>
                </a:solidFill>
              </a:rPr>
              <a:t>Operational Control Centre of Civil Protection</a:t>
            </a:r>
          </a:p>
          <a:p>
            <a:pPr algn="ctr" rtl="0">
              <a:lnSpc>
                <a:spcPct val="100000"/>
              </a:lnSpc>
            </a:pPr>
            <a:r>
              <a:rPr lang="en-gb" sz="1400" b="1" dirty="0">
                <a:solidFill>
                  <a:schemeClr val="bg1"/>
                </a:solidFill>
              </a:rPr>
              <a:t> + </a:t>
            </a:r>
            <a:r>
              <a:rPr lang="en-GB" sz="1400" b="1" dirty="0">
                <a:solidFill>
                  <a:schemeClr val="bg1"/>
                </a:solidFill>
              </a:rPr>
              <a:t>National Contact Point for Civil Protection</a:t>
            </a:r>
          </a:p>
        </p:txBody>
      </p:sp>
      <p:cxnSp>
        <p:nvCxnSpPr>
          <p:cNvPr id="14" name="Connector: Elbow 13">
            <a:extLst>
              <a:ext uri="{FF2B5EF4-FFF2-40B4-BE49-F238E27FC236}">
                <a16:creationId xmlns:a16="http://schemas.microsoft.com/office/drawing/2014/main" id="{BD4B9865-9B00-4852-18DF-7AA95AEFADC0}"/>
              </a:ext>
            </a:extLst>
          </p:cNvPr>
          <p:cNvCxnSpPr>
            <a:cxnSpLocks/>
          </p:cNvCxnSpPr>
          <p:nvPr/>
        </p:nvCxnSpPr>
        <p:spPr>
          <a:xfrm rot="5400000">
            <a:off x="321028" y="3257667"/>
            <a:ext cx="720000" cy="2"/>
          </a:xfrm>
          <a:prstGeom prst="bentConnector4">
            <a:avLst>
              <a:gd name="adj1" fmla="val 249"/>
              <a:gd name="adj2" fmla="val 11430100000"/>
            </a:avLst>
          </a:prstGeom>
          <a:ln w="3175" cap="sq">
            <a:solidFill>
              <a:schemeClr val="tx2"/>
            </a:solidFill>
            <a:tailEnd type="triangle"/>
          </a:ln>
        </p:spPr>
        <p:style>
          <a:lnRef idx="1">
            <a:schemeClr val="accent1"/>
          </a:lnRef>
          <a:fillRef idx="0">
            <a:schemeClr val="accent1"/>
          </a:fillRef>
          <a:effectRef idx="0">
            <a:schemeClr val="dk1"/>
          </a:effectRef>
          <a:fontRef idx="minor">
            <a:schemeClr val="lt1"/>
          </a:fontRef>
        </p:style>
      </p:cxnSp>
      <p:cxnSp>
        <p:nvCxnSpPr>
          <p:cNvPr id="29" name="Connector: Elbow 28">
            <a:extLst>
              <a:ext uri="{FF2B5EF4-FFF2-40B4-BE49-F238E27FC236}">
                <a16:creationId xmlns:a16="http://schemas.microsoft.com/office/drawing/2014/main" id="{5C8DBE57-3220-2DD5-E5AB-27131B0E55BB}"/>
              </a:ext>
            </a:extLst>
          </p:cNvPr>
          <p:cNvCxnSpPr>
            <a:cxnSpLocks/>
          </p:cNvCxnSpPr>
          <p:nvPr/>
        </p:nvCxnSpPr>
        <p:spPr>
          <a:xfrm rot="5400000">
            <a:off x="321028" y="4057744"/>
            <a:ext cx="720000" cy="2"/>
          </a:xfrm>
          <a:prstGeom prst="bentConnector4">
            <a:avLst>
              <a:gd name="adj1" fmla="val 249"/>
              <a:gd name="adj2" fmla="val 11430100000"/>
            </a:avLst>
          </a:prstGeom>
          <a:ln w="3175" cap="sq">
            <a:solidFill>
              <a:schemeClr val="tx2"/>
            </a:solidFill>
            <a:tailEnd type="triangle"/>
          </a:ln>
        </p:spPr>
        <p:style>
          <a:lnRef idx="1">
            <a:schemeClr val="accent1"/>
          </a:lnRef>
          <a:fillRef idx="0">
            <a:schemeClr val="accent1"/>
          </a:fillRef>
          <a:effectRef idx="0">
            <a:schemeClr val="dk1"/>
          </a:effectRef>
          <a:fontRef idx="minor">
            <a:schemeClr val="lt1"/>
          </a:fontRef>
        </p:style>
      </p:cxnSp>
      <p:cxnSp>
        <p:nvCxnSpPr>
          <p:cNvPr id="31" name="Connector: Elbow 30">
            <a:extLst>
              <a:ext uri="{FF2B5EF4-FFF2-40B4-BE49-F238E27FC236}">
                <a16:creationId xmlns:a16="http://schemas.microsoft.com/office/drawing/2014/main" id="{96186E29-73B5-613B-C7DA-52C702FB2ED0}"/>
              </a:ext>
            </a:extLst>
          </p:cNvPr>
          <p:cNvCxnSpPr>
            <a:cxnSpLocks/>
          </p:cNvCxnSpPr>
          <p:nvPr/>
        </p:nvCxnSpPr>
        <p:spPr>
          <a:xfrm rot="5400000">
            <a:off x="321028" y="4867806"/>
            <a:ext cx="720000" cy="2"/>
          </a:xfrm>
          <a:prstGeom prst="bentConnector4">
            <a:avLst>
              <a:gd name="adj1" fmla="val 249"/>
              <a:gd name="adj2" fmla="val 11430100000"/>
            </a:avLst>
          </a:prstGeom>
          <a:ln w="3175" cap="sq">
            <a:solidFill>
              <a:schemeClr val="tx2"/>
            </a:solidFill>
            <a:tailEnd type="triangle"/>
          </a:ln>
        </p:spPr>
        <p:style>
          <a:lnRef idx="1">
            <a:schemeClr val="accent1"/>
          </a:lnRef>
          <a:fillRef idx="0">
            <a:schemeClr val="accent1"/>
          </a:fillRef>
          <a:effectRef idx="0">
            <a:schemeClr val="dk1"/>
          </a:effectRef>
          <a:fontRef idx="minor">
            <a:schemeClr val="lt1"/>
          </a:fontRef>
        </p:style>
      </p:cxnSp>
      <p:cxnSp>
        <p:nvCxnSpPr>
          <p:cNvPr id="33" name="Connector: Elbow 32">
            <a:extLst>
              <a:ext uri="{FF2B5EF4-FFF2-40B4-BE49-F238E27FC236}">
                <a16:creationId xmlns:a16="http://schemas.microsoft.com/office/drawing/2014/main" id="{A39207BC-B472-D620-06EF-40A024C4A4B5}"/>
              </a:ext>
            </a:extLst>
          </p:cNvPr>
          <p:cNvCxnSpPr>
            <a:cxnSpLocks/>
          </p:cNvCxnSpPr>
          <p:nvPr/>
        </p:nvCxnSpPr>
        <p:spPr>
          <a:xfrm rot="5400000">
            <a:off x="321028" y="2445008"/>
            <a:ext cx="720000" cy="2"/>
          </a:xfrm>
          <a:prstGeom prst="bentConnector4">
            <a:avLst>
              <a:gd name="adj1" fmla="val 249"/>
              <a:gd name="adj2" fmla="val 11430100000"/>
            </a:avLst>
          </a:prstGeom>
          <a:ln w="3175" cap="sq">
            <a:solidFill>
              <a:schemeClr val="tx2"/>
            </a:solidFill>
            <a:tailEnd type="triangle"/>
          </a:ln>
        </p:spPr>
        <p:style>
          <a:lnRef idx="1">
            <a:schemeClr val="accent1"/>
          </a:lnRef>
          <a:fillRef idx="0">
            <a:schemeClr val="accent1"/>
          </a:fillRef>
          <a:effectRef idx="0">
            <a:schemeClr val="dk1"/>
          </a:effectRef>
          <a:fontRef idx="minor">
            <a:schemeClr val="lt1"/>
          </a:fontRef>
        </p:style>
      </p:cxnSp>
      <p:cxnSp>
        <p:nvCxnSpPr>
          <p:cNvPr id="36" name="Connector: Elbow 35">
            <a:extLst>
              <a:ext uri="{FF2B5EF4-FFF2-40B4-BE49-F238E27FC236}">
                <a16:creationId xmlns:a16="http://schemas.microsoft.com/office/drawing/2014/main" id="{89529FE6-BF5E-4762-3C8B-89E48554C4C9}"/>
              </a:ext>
            </a:extLst>
          </p:cNvPr>
          <p:cNvCxnSpPr>
            <a:cxnSpLocks/>
            <a:stCxn id="9" idx="0"/>
            <a:endCxn id="12" idx="2"/>
          </p:cNvCxnSpPr>
          <p:nvPr/>
        </p:nvCxnSpPr>
        <p:spPr>
          <a:xfrm rot="5400000" flipH="1" flipV="1">
            <a:off x="5145055" y="3838546"/>
            <a:ext cx="196114" cy="1943895"/>
          </a:xfrm>
          <a:prstGeom prst="bentConnector3">
            <a:avLst>
              <a:gd name="adj1" fmla="val 50000"/>
            </a:avLst>
          </a:prstGeom>
          <a:ln w="6350" cap="sq">
            <a:solidFill>
              <a:schemeClr val="accent2"/>
            </a:solidFill>
            <a:tailEnd type="triangle"/>
          </a:ln>
        </p:spPr>
        <p:style>
          <a:lnRef idx="1">
            <a:schemeClr val="accent1"/>
          </a:lnRef>
          <a:fillRef idx="0">
            <a:schemeClr val="accent1"/>
          </a:fillRef>
          <a:effectRef idx="0">
            <a:schemeClr val="dk1"/>
          </a:effectRef>
          <a:fontRef idx="minor">
            <a:schemeClr val="lt1"/>
          </a:fontRef>
        </p:style>
      </p:cxnSp>
      <p:sp>
        <p:nvSpPr>
          <p:cNvPr id="15" name="Rectangle 14">
            <a:extLst>
              <a:ext uri="{FF2B5EF4-FFF2-40B4-BE49-F238E27FC236}">
                <a16:creationId xmlns:a16="http://schemas.microsoft.com/office/drawing/2014/main" id="{9389017E-2E9A-9748-F117-D00BF593172D}"/>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grpSp>
        <p:nvGrpSpPr>
          <p:cNvPr id="38" name="Group 37">
            <a:extLst>
              <a:ext uri="{FF2B5EF4-FFF2-40B4-BE49-F238E27FC236}">
                <a16:creationId xmlns:a16="http://schemas.microsoft.com/office/drawing/2014/main" id="{DAFE82BD-E574-BD83-3016-D62E7D2998DF}"/>
              </a:ext>
            </a:extLst>
          </p:cNvPr>
          <p:cNvGrpSpPr/>
          <p:nvPr/>
        </p:nvGrpSpPr>
        <p:grpSpPr>
          <a:xfrm>
            <a:off x="2692832" y="5570996"/>
            <a:ext cx="3156665" cy="519135"/>
            <a:chOff x="1129308" y="5570996"/>
            <a:chExt cx="3156665" cy="519135"/>
          </a:xfrm>
        </p:grpSpPr>
        <p:pic>
          <p:nvPicPr>
            <p:cNvPr id="2" name="Picture 1">
              <a:extLst>
                <a:ext uri="{FF2B5EF4-FFF2-40B4-BE49-F238E27FC236}">
                  <a16:creationId xmlns:a16="http://schemas.microsoft.com/office/drawing/2014/main" id="{3DD83274-313B-4FAD-DE66-3405659DC31D}"/>
                </a:ext>
              </a:extLst>
            </p:cNvPr>
            <p:cNvPicPr>
              <a:picLocks noChangeAspect="1"/>
            </p:cNvPicPr>
            <p:nvPr/>
          </p:nvPicPr>
          <p:blipFill rotWithShape="1">
            <a:blip r:embed="rId3"/>
            <a:srcRect t="19401" r="37306" b="37132"/>
            <a:stretch/>
          </p:blipFill>
          <p:spPr>
            <a:xfrm>
              <a:off x="3230058" y="5638396"/>
              <a:ext cx="1055915" cy="384334"/>
            </a:xfrm>
            <a:prstGeom prst="rect">
              <a:avLst/>
            </a:prstGeom>
          </p:spPr>
        </p:pic>
        <p:pic>
          <p:nvPicPr>
            <p:cNvPr id="27" name="Picture 26">
              <a:extLst>
                <a:ext uri="{FF2B5EF4-FFF2-40B4-BE49-F238E27FC236}">
                  <a16:creationId xmlns:a16="http://schemas.microsoft.com/office/drawing/2014/main" id="{937D2AD6-02D1-B789-44AD-E709AF0FE6B2}"/>
                </a:ext>
              </a:extLst>
            </p:cNvPr>
            <p:cNvPicPr>
              <a:picLocks noChangeAspect="1"/>
            </p:cNvPicPr>
            <p:nvPr/>
          </p:nvPicPr>
          <p:blipFill rotWithShape="1">
            <a:blip r:embed="rId4"/>
            <a:srcRect l="7377" t="4768"/>
            <a:stretch/>
          </p:blipFill>
          <p:spPr>
            <a:xfrm>
              <a:off x="2543463" y="5570996"/>
              <a:ext cx="515304" cy="519135"/>
            </a:xfrm>
            <a:prstGeom prst="rect">
              <a:avLst/>
            </a:prstGeom>
          </p:spPr>
        </p:pic>
        <p:pic>
          <p:nvPicPr>
            <p:cNvPr id="35" name="Picture 34">
              <a:extLst>
                <a:ext uri="{FF2B5EF4-FFF2-40B4-BE49-F238E27FC236}">
                  <a16:creationId xmlns:a16="http://schemas.microsoft.com/office/drawing/2014/main" id="{0778FC74-4CC7-9A66-5C46-AC946930949D}"/>
                </a:ext>
              </a:extLst>
            </p:cNvPr>
            <p:cNvPicPr>
              <a:picLocks noChangeAspect="1"/>
            </p:cNvPicPr>
            <p:nvPr/>
          </p:nvPicPr>
          <p:blipFill>
            <a:blip r:embed="rId5"/>
            <a:stretch>
              <a:fillRect/>
            </a:stretch>
          </p:blipFill>
          <p:spPr>
            <a:xfrm>
              <a:off x="1129308" y="5729267"/>
              <a:ext cx="1242864" cy="267512"/>
            </a:xfrm>
            <a:prstGeom prst="rect">
              <a:avLst/>
            </a:prstGeom>
          </p:spPr>
        </p:pic>
      </p:grpSp>
      <p:sp>
        <p:nvSpPr>
          <p:cNvPr id="39" name="Rectangle 38">
            <a:extLst>
              <a:ext uri="{FF2B5EF4-FFF2-40B4-BE49-F238E27FC236}">
                <a16:creationId xmlns:a16="http://schemas.microsoft.com/office/drawing/2014/main" id="{E221173F-EC9B-19DE-2340-2807BD7C9222}"/>
              </a:ext>
            </a:extLst>
          </p:cNvPr>
          <p:cNvSpPr/>
          <p:nvPr/>
        </p:nvSpPr>
        <p:spPr>
          <a:xfrm>
            <a:off x="8218488" y="4917541"/>
            <a:ext cx="3530600" cy="1254125"/>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41" name="Google Shape;2685;p25">
            <a:extLst>
              <a:ext uri="{FF2B5EF4-FFF2-40B4-BE49-F238E27FC236}">
                <a16:creationId xmlns:a16="http://schemas.microsoft.com/office/drawing/2014/main" id="{B130CF4D-FD6E-A984-928A-136025258B01}"/>
              </a:ext>
            </a:extLst>
          </p:cNvPr>
          <p:cNvSpPr txBox="1"/>
          <p:nvPr/>
        </p:nvSpPr>
        <p:spPr>
          <a:xfrm>
            <a:off x="8820150" y="5055072"/>
            <a:ext cx="2727960" cy="332399"/>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US" sz="1200" b="0" i="0" u="none" strike="noStrike" kern="1200" cap="none" spc="0" normalizeH="0" dirty="0">
                <a:ln>
                  <a:noFill/>
                </a:ln>
                <a:effectLst/>
                <a:uLnTx/>
                <a:uFillTx/>
                <a:latin typeface="Arial"/>
                <a:ea typeface="Arial"/>
                <a:cs typeface="Arial"/>
                <a:sym typeface="Arial"/>
                <a:hlinkClick r:id="rId6">
                  <a:extLst>
                    <a:ext uri="{A12FA001-AC4F-418D-AE19-62706E023703}">
                      <ahyp:hlinkClr xmlns:ahyp="http://schemas.microsoft.com/office/drawing/2018/hyperlinkcolor" val="tx"/>
                    </a:ext>
                  </a:extLst>
                </a:hlinkClick>
              </a:rPr>
              <a:t>Procedures for Requesting International Assistance</a:t>
            </a:r>
            <a:endParaRPr kumimoji="0" lang="lv-LV" sz="1200" b="0" i="0" u="none" strike="noStrike" kern="1200" cap="none" spc="0" normalizeH="0" baseline="0" dirty="0">
              <a:ln>
                <a:noFill/>
              </a:ln>
              <a:effectLst/>
              <a:uLnTx/>
              <a:uFillTx/>
              <a:latin typeface="Arial"/>
              <a:ea typeface="Arial"/>
              <a:cs typeface="Arial"/>
              <a:sym typeface="Arial"/>
            </a:endParaRPr>
          </a:p>
        </p:txBody>
      </p:sp>
      <p:sp>
        <p:nvSpPr>
          <p:cNvPr id="43" name="Google Shape;2685;p25">
            <a:extLst>
              <a:ext uri="{FF2B5EF4-FFF2-40B4-BE49-F238E27FC236}">
                <a16:creationId xmlns:a16="http://schemas.microsoft.com/office/drawing/2014/main" id="{061BF062-8508-91F2-55AE-B48F2E4260E5}"/>
              </a:ext>
            </a:extLst>
          </p:cNvPr>
          <p:cNvSpPr txBox="1"/>
          <p:nvPr/>
        </p:nvSpPr>
        <p:spPr>
          <a:xfrm>
            <a:off x="8817011" y="5658864"/>
            <a:ext cx="2932077" cy="332399"/>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US" sz="1200" b="0" i="0" u="none" strike="noStrike" kern="1200" cap="none" spc="0" normalizeH="0" dirty="0">
                <a:ln>
                  <a:noFill/>
                </a:ln>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Procedures for the Receipt and Provision of Humanitarian Aid</a:t>
            </a:r>
            <a:endParaRPr kumimoji="0" lang="lv-LV" sz="1200" b="0" i="0" u="none" strike="noStrike" kern="1200" cap="none" spc="0" normalizeH="0" baseline="0" dirty="0">
              <a:ln>
                <a:noFill/>
              </a:ln>
              <a:effectLst/>
              <a:uLnTx/>
              <a:uFillTx/>
              <a:latin typeface="Arial"/>
              <a:ea typeface="Arial"/>
              <a:cs typeface="Arial"/>
              <a:sym typeface="Arial"/>
            </a:endParaRPr>
          </a:p>
        </p:txBody>
      </p:sp>
      <p:sp>
        <p:nvSpPr>
          <p:cNvPr id="16" name="Freeform 50">
            <a:extLst>
              <a:ext uri="{FF2B5EF4-FFF2-40B4-BE49-F238E27FC236}">
                <a16:creationId xmlns:a16="http://schemas.microsoft.com/office/drawing/2014/main" id="{6921FF55-3534-11D3-A78B-836D48A701FF}"/>
              </a:ext>
            </a:extLst>
          </p:cNvPr>
          <p:cNvSpPr>
            <a:spLocks noChangeAspect="1"/>
          </p:cNvSpPr>
          <p:nvPr/>
        </p:nvSpPr>
        <p:spPr bwMode="auto">
          <a:xfrm>
            <a:off x="8353724" y="5079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17" name="Freeform 50">
            <a:extLst>
              <a:ext uri="{FF2B5EF4-FFF2-40B4-BE49-F238E27FC236}">
                <a16:creationId xmlns:a16="http://schemas.microsoft.com/office/drawing/2014/main" id="{D6733BE8-AAAB-1E06-7190-5E997B03A59C}"/>
              </a:ext>
            </a:extLst>
          </p:cNvPr>
          <p:cNvSpPr>
            <a:spLocks noChangeAspect="1"/>
          </p:cNvSpPr>
          <p:nvPr/>
        </p:nvSpPr>
        <p:spPr bwMode="auto">
          <a:xfrm>
            <a:off x="8353724" y="568345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grpSp>
        <p:nvGrpSpPr>
          <p:cNvPr id="21" name="Group 20">
            <a:extLst>
              <a:ext uri="{FF2B5EF4-FFF2-40B4-BE49-F238E27FC236}">
                <a16:creationId xmlns:a16="http://schemas.microsoft.com/office/drawing/2014/main" id="{71A64C45-1522-EC65-4D5D-09F2298D4E8C}"/>
              </a:ext>
            </a:extLst>
          </p:cNvPr>
          <p:cNvGrpSpPr/>
          <p:nvPr/>
        </p:nvGrpSpPr>
        <p:grpSpPr>
          <a:xfrm>
            <a:off x="8118108" y="126781"/>
            <a:ext cx="3630980" cy="217488"/>
            <a:chOff x="8118108" y="126781"/>
            <a:chExt cx="3630980" cy="217488"/>
          </a:xfrm>
        </p:grpSpPr>
        <p:sp>
          <p:nvSpPr>
            <p:cNvPr id="5" name="Rectangle 4">
              <a:extLst>
                <a:ext uri="{FF2B5EF4-FFF2-40B4-BE49-F238E27FC236}">
                  <a16:creationId xmlns:a16="http://schemas.microsoft.com/office/drawing/2014/main" id="{2DC6E272-84DB-A34A-ECCC-9CC86F9B7F00}"/>
                </a:ext>
              </a:extLst>
            </p:cNvPr>
            <p:cNvSpPr/>
            <p:nvPr/>
          </p:nvSpPr>
          <p:spPr>
            <a:xfrm>
              <a:off x="860176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13" name="Rectangle 12">
              <a:extLst>
                <a:ext uri="{FF2B5EF4-FFF2-40B4-BE49-F238E27FC236}">
                  <a16:creationId xmlns:a16="http://schemas.microsoft.com/office/drawing/2014/main" id="{9AD74204-944F-A00E-063C-818D48AA403F}"/>
                </a:ext>
              </a:extLst>
            </p:cNvPr>
            <p:cNvSpPr/>
            <p:nvPr/>
          </p:nvSpPr>
          <p:spPr>
            <a:xfrm>
              <a:off x="811810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18" name="Rectangle 17">
              <a:extLst>
                <a:ext uri="{FF2B5EF4-FFF2-40B4-BE49-F238E27FC236}">
                  <a16:creationId xmlns:a16="http://schemas.microsoft.com/office/drawing/2014/main" id="{B071197C-EF5C-FF60-D3D2-94150BBF8D7D}"/>
                </a:ext>
              </a:extLst>
            </p:cNvPr>
            <p:cNvSpPr/>
            <p:nvPr/>
          </p:nvSpPr>
          <p:spPr>
            <a:xfrm>
              <a:off x="8843589"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4.4</a:t>
              </a:r>
            </a:p>
          </p:txBody>
        </p:sp>
        <p:sp>
          <p:nvSpPr>
            <p:cNvPr id="19" name="Rectangle 18">
              <a:extLst>
                <a:ext uri="{FF2B5EF4-FFF2-40B4-BE49-F238E27FC236}">
                  <a16:creationId xmlns:a16="http://schemas.microsoft.com/office/drawing/2014/main" id="{782ED8EF-814E-4E64-0CDB-C8021FBAC3F4}"/>
                </a:ext>
              </a:extLst>
            </p:cNvPr>
            <p:cNvSpPr/>
            <p:nvPr/>
          </p:nvSpPr>
          <p:spPr>
            <a:xfrm>
              <a:off x="9083040" y="126781"/>
              <a:ext cx="2666048" cy="216216"/>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dirty="0">
                  <a:ln>
                    <a:noFill/>
                  </a:ln>
                  <a:effectLst/>
                  <a:uLnTx/>
                  <a:uFillTx/>
                  <a:ea typeface="Georgia"/>
                  <a:cs typeface="Georgia"/>
                  <a:sym typeface="Georgia"/>
                </a:rPr>
                <a:t>Request for and Provision of International Assistance</a:t>
              </a:r>
            </a:p>
          </p:txBody>
        </p:sp>
        <p:sp>
          <p:nvSpPr>
            <p:cNvPr id="20" name="Rectangle 19">
              <a:extLst>
                <a:ext uri="{FF2B5EF4-FFF2-40B4-BE49-F238E27FC236}">
                  <a16:creationId xmlns:a16="http://schemas.microsoft.com/office/drawing/2014/main" id="{7B9DBBED-3848-28BF-528A-1F41CC24745D}"/>
                </a:ext>
              </a:extLst>
            </p:cNvPr>
            <p:cNvSpPr/>
            <p:nvPr/>
          </p:nvSpPr>
          <p:spPr>
            <a:xfrm>
              <a:off x="8359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grpSp>
    </p:spTree>
    <p:extLst>
      <p:ext uri="{BB962C8B-B14F-4D97-AF65-F5344CB8AC3E}">
        <p14:creationId xmlns:p14="http://schemas.microsoft.com/office/powerpoint/2010/main" val="2442689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Connector: Elbow 52">
            <a:extLst>
              <a:ext uri="{FF2B5EF4-FFF2-40B4-BE49-F238E27FC236}">
                <a16:creationId xmlns:a16="http://schemas.microsoft.com/office/drawing/2014/main" id="{68D6B700-B77D-1DC3-16A3-4E06963C1007}"/>
              </a:ext>
            </a:extLst>
          </p:cNvPr>
          <p:cNvCxnSpPr>
            <a:cxnSpLocks/>
            <a:stCxn id="70" idx="1"/>
            <a:endCxn id="43" idx="1"/>
          </p:cNvCxnSpPr>
          <p:nvPr/>
        </p:nvCxnSpPr>
        <p:spPr>
          <a:xfrm rot="10800000" flipV="1">
            <a:off x="696278" y="3567316"/>
            <a:ext cx="127031" cy="700970"/>
          </a:xfrm>
          <a:prstGeom prst="bentConnector3">
            <a:avLst>
              <a:gd name="adj1" fmla="val 279956"/>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56" name="Connector: Elbow 55">
            <a:extLst>
              <a:ext uri="{FF2B5EF4-FFF2-40B4-BE49-F238E27FC236}">
                <a16:creationId xmlns:a16="http://schemas.microsoft.com/office/drawing/2014/main" id="{8B03A59C-F1B0-6307-727B-9E0809DC4009}"/>
              </a:ext>
            </a:extLst>
          </p:cNvPr>
          <p:cNvCxnSpPr>
            <a:cxnSpLocks/>
            <a:stCxn id="67" idx="3"/>
            <a:endCxn id="40" idx="3"/>
          </p:cNvCxnSpPr>
          <p:nvPr/>
        </p:nvCxnSpPr>
        <p:spPr>
          <a:xfrm>
            <a:off x="11495087" y="3567316"/>
            <a:ext cx="34962" cy="700970"/>
          </a:xfrm>
          <a:prstGeom prst="bentConnector3">
            <a:avLst>
              <a:gd name="adj1" fmla="val 75385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67" name="Rectangle 66">
            <a:extLst>
              <a:ext uri="{FF2B5EF4-FFF2-40B4-BE49-F238E27FC236}">
                <a16:creationId xmlns:a16="http://schemas.microsoft.com/office/drawing/2014/main" id="{D854DB7D-BC96-8039-705D-3392028273A3}"/>
              </a:ext>
            </a:extLst>
          </p:cNvPr>
          <p:cNvSpPr/>
          <p:nvPr/>
        </p:nvSpPr>
        <p:spPr>
          <a:xfrm>
            <a:off x="11241024" y="3440284"/>
            <a:ext cx="254063" cy="254063"/>
          </a:xfrm>
          <a:prstGeom prst="rect">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70" name="Rectangle 69">
            <a:extLst>
              <a:ext uri="{FF2B5EF4-FFF2-40B4-BE49-F238E27FC236}">
                <a16:creationId xmlns:a16="http://schemas.microsoft.com/office/drawing/2014/main" id="{E64F4036-6892-94D4-62E0-A83D847077B5}"/>
              </a:ext>
            </a:extLst>
          </p:cNvPr>
          <p:cNvSpPr/>
          <p:nvPr/>
        </p:nvSpPr>
        <p:spPr>
          <a:xfrm>
            <a:off x="823308" y="3440284"/>
            <a:ext cx="254063" cy="254063"/>
          </a:xfrm>
          <a:prstGeom prst="rect">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cxnSp>
        <p:nvCxnSpPr>
          <p:cNvPr id="20" name="Connector: Elbow 19">
            <a:extLst>
              <a:ext uri="{FF2B5EF4-FFF2-40B4-BE49-F238E27FC236}">
                <a16:creationId xmlns:a16="http://schemas.microsoft.com/office/drawing/2014/main" id="{3763F61F-A92A-800D-42CA-42F82E3DC1B9}"/>
              </a:ext>
            </a:extLst>
          </p:cNvPr>
          <p:cNvCxnSpPr>
            <a:cxnSpLocks/>
            <a:stCxn id="27" idx="1"/>
            <a:endCxn id="41" idx="0"/>
          </p:cNvCxnSpPr>
          <p:nvPr/>
        </p:nvCxnSpPr>
        <p:spPr>
          <a:xfrm rot="10800000" flipV="1">
            <a:off x="2825121" y="1999393"/>
            <a:ext cx="1512870" cy="407816"/>
          </a:xfrm>
          <a:prstGeom prst="bentConnector2">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5" name="Connector: Elbow 14">
            <a:extLst>
              <a:ext uri="{FF2B5EF4-FFF2-40B4-BE49-F238E27FC236}">
                <a16:creationId xmlns:a16="http://schemas.microsoft.com/office/drawing/2014/main" id="{EAEE0474-9F61-226B-FB29-A94221DCD2C3}"/>
              </a:ext>
            </a:extLst>
          </p:cNvPr>
          <p:cNvCxnSpPr>
            <a:cxnSpLocks/>
            <a:stCxn id="27" idx="3"/>
            <a:endCxn id="32" idx="0"/>
          </p:cNvCxnSpPr>
          <p:nvPr/>
        </p:nvCxnSpPr>
        <p:spPr>
          <a:xfrm>
            <a:off x="7877796" y="1999393"/>
            <a:ext cx="1523853" cy="407816"/>
          </a:xfrm>
          <a:prstGeom prst="bentConnector2">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28" name="Title 27">
            <a:extLst>
              <a:ext uri="{FF2B5EF4-FFF2-40B4-BE49-F238E27FC236}">
                <a16:creationId xmlns:a16="http://schemas.microsoft.com/office/drawing/2014/main" id="{6768536E-91EF-D3F7-B62A-67C2A29121B6}"/>
              </a:ext>
            </a:extLst>
          </p:cNvPr>
          <p:cNvSpPr>
            <a:spLocks noGrp="1"/>
          </p:cNvSpPr>
          <p:nvPr>
            <p:ph type="title"/>
          </p:nvPr>
        </p:nvSpPr>
        <p:spPr>
          <a:xfrm>
            <a:off x="442913" y="432001"/>
            <a:ext cx="11306175" cy="1387274"/>
          </a:xfrm>
        </p:spPr>
        <p:txBody>
          <a:bodyPr vert="horz" rtlCol="0"/>
          <a:lstStyle/>
          <a:p>
            <a:pPr rtl="0"/>
            <a:r>
              <a:rPr lang="en-gb" noProof="0" dirty="0"/>
              <a:t>Ways of </a:t>
            </a:r>
            <a:r>
              <a:rPr lang="lv-LV" noProof="0" dirty="0"/>
              <a:t>R</a:t>
            </a:r>
            <a:r>
              <a:rPr lang="en-gb" noProof="0" dirty="0" err="1"/>
              <a:t>equesting</a:t>
            </a:r>
            <a:r>
              <a:rPr lang="en-gb" noProof="0" dirty="0"/>
              <a:t> and </a:t>
            </a:r>
            <a:r>
              <a:rPr lang="lv-LV" noProof="0" dirty="0"/>
              <a:t>R</a:t>
            </a:r>
            <a:r>
              <a:rPr lang="en-gb" noProof="0" dirty="0" err="1"/>
              <a:t>eceiving</a:t>
            </a:r>
            <a:r>
              <a:rPr lang="en-gb" noProof="0" dirty="0"/>
              <a:t> </a:t>
            </a:r>
            <a:r>
              <a:rPr lang="lv-LV" dirty="0"/>
              <a:t>I</a:t>
            </a:r>
            <a:r>
              <a:rPr lang="en-gb" noProof="0" dirty="0" err="1"/>
              <a:t>nternational</a:t>
            </a:r>
            <a:r>
              <a:rPr lang="en-gb" noProof="0" dirty="0"/>
              <a:t> </a:t>
            </a:r>
            <a:r>
              <a:rPr lang="lv-LV" dirty="0"/>
              <a:t>A</a:t>
            </a:r>
            <a:r>
              <a:rPr lang="en-gb" noProof="0" dirty="0" err="1"/>
              <a:t>ssistance</a:t>
            </a:r>
            <a:r>
              <a:rPr lang="en-gb" noProof="0" dirty="0"/>
              <a:t>:</a:t>
            </a:r>
            <a:br>
              <a:rPr lang="lv-LV" noProof="0" dirty="0"/>
            </a:br>
            <a:r>
              <a:rPr lang="en-gb" noProof="0" dirty="0"/>
              <a:t>Bilateral </a:t>
            </a:r>
            <a:r>
              <a:rPr lang="lv-LV" noProof="0" dirty="0"/>
              <a:t>A</a:t>
            </a:r>
            <a:r>
              <a:rPr lang="en-gb" noProof="0" dirty="0" err="1"/>
              <a:t>greements</a:t>
            </a:r>
            <a:r>
              <a:rPr lang="en-gb" noProof="0" dirty="0"/>
              <a:t> </a:t>
            </a:r>
          </a:p>
        </p:txBody>
      </p:sp>
      <p:sp>
        <p:nvSpPr>
          <p:cNvPr id="7" name="Slide Number Placeholder 6">
            <a:extLst>
              <a:ext uri="{FF2B5EF4-FFF2-40B4-BE49-F238E27FC236}">
                <a16:creationId xmlns:a16="http://schemas.microsoft.com/office/drawing/2014/main" id="{5F027E37-D170-2DB7-C081-C8FBB203EDB0}"/>
              </a:ext>
            </a:extLst>
          </p:cNvPr>
          <p:cNvSpPr>
            <a:spLocks noGrp="1"/>
          </p:cNvSpPr>
          <p:nvPr>
            <p:ph type="sldNum" sz="quarter" idx="11"/>
          </p:nvPr>
        </p:nvSpPr>
        <p:spPr/>
        <p:txBody>
          <a:bodyPr rtlCol="0"/>
          <a:lstStyle/>
          <a:p>
            <a:pPr rtl="0"/>
            <a:fld id="{7870704B-CE94-48CC-AF30-84932A1262A7}" type="slidenum">
              <a:rPr lang="lv-LV" smtClean="0"/>
              <a:pPr/>
              <a:t>37</a:t>
            </a:fld>
            <a:endParaRPr lang="lv-LV"/>
          </a:p>
        </p:txBody>
      </p:sp>
      <p:sp>
        <p:nvSpPr>
          <p:cNvPr id="22" name="Rectangle 21">
            <a:extLst>
              <a:ext uri="{FF2B5EF4-FFF2-40B4-BE49-F238E27FC236}">
                <a16:creationId xmlns:a16="http://schemas.microsoft.com/office/drawing/2014/main" id="{A1B83095-B20D-2BCF-2F89-8FDB546E6F87}"/>
              </a:ext>
            </a:extLst>
          </p:cNvPr>
          <p:cNvSpPr/>
          <p:nvPr/>
        </p:nvSpPr>
        <p:spPr>
          <a:xfrm>
            <a:off x="5088572" y="2407209"/>
            <a:ext cx="2026920" cy="2195245"/>
          </a:xfrm>
          <a:prstGeom prst="rect">
            <a:avLst/>
          </a:prstGeom>
          <a:solidFill>
            <a:schemeClr val="accent5"/>
          </a:solidFill>
          <a:ln w="3175">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gn="ctr" rtl="0">
              <a:lnSpc>
                <a:spcPct val="100000"/>
              </a:lnSpc>
              <a:spcBef>
                <a:spcPts val="1200"/>
              </a:spcBef>
            </a:pPr>
            <a:r>
              <a:rPr lang="lv-LV" sz="1200" b="1" dirty="0">
                <a:solidFill>
                  <a:schemeClr val="tx1"/>
                </a:solidFill>
              </a:rPr>
              <a:t>SFRS </a:t>
            </a:r>
            <a:r>
              <a:rPr lang="lv-LV" sz="1200" b="1" dirty="0" err="1">
                <a:solidFill>
                  <a:schemeClr val="tx1"/>
                </a:solidFill>
              </a:rPr>
              <a:t>Operational</a:t>
            </a:r>
            <a:r>
              <a:rPr lang="lv-LV" sz="1200" b="1" dirty="0">
                <a:solidFill>
                  <a:schemeClr val="tx1"/>
                </a:solidFill>
              </a:rPr>
              <a:t> </a:t>
            </a:r>
            <a:r>
              <a:rPr lang="lv-LV" sz="1200" b="1" dirty="0" err="1">
                <a:solidFill>
                  <a:schemeClr val="tx1"/>
                </a:solidFill>
              </a:rPr>
              <a:t>Control</a:t>
            </a:r>
            <a:r>
              <a:rPr lang="lv-LV" sz="1200" b="1" dirty="0">
                <a:solidFill>
                  <a:schemeClr val="tx1"/>
                </a:solidFill>
              </a:rPr>
              <a:t> </a:t>
            </a:r>
            <a:r>
              <a:rPr lang="lv-LV" sz="1200" b="1" dirty="0" err="1">
                <a:solidFill>
                  <a:schemeClr val="tx1"/>
                </a:solidFill>
              </a:rPr>
              <a:t>Centre</a:t>
            </a:r>
            <a:r>
              <a:rPr lang="lv-LV" sz="1200" b="1" dirty="0">
                <a:solidFill>
                  <a:schemeClr val="tx1"/>
                </a:solidFill>
              </a:rPr>
              <a:t> </a:t>
            </a:r>
            <a:r>
              <a:rPr lang="lv-LV" sz="1200" b="1" dirty="0" err="1">
                <a:solidFill>
                  <a:schemeClr val="tx1"/>
                </a:solidFill>
              </a:rPr>
              <a:t>of</a:t>
            </a:r>
            <a:r>
              <a:rPr lang="lv-LV" sz="1200" b="1" dirty="0">
                <a:solidFill>
                  <a:schemeClr val="tx1"/>
                </a:solidFill>
              </a:rPr>
              <a:t> </a:t>
            </a:r>
            <a:r>
              <a:rPr lang="lv-LV" sz="1200" b="1" dirty="0" err="1">
                <a:solidFill>
                  <a:schemeClr val="tx1"/>
                </a:solidFill>
              </a:rPr>
              <a:t>Civil</a:t>
            </a:r>
            <a:r>
              <a:rPr lang="lv-LV" sz="1200" b="1" dirty="0">
                <a:solidFill>
                  <a:schemeClr val="tx1"/>
                </a:solidFill>
              </a:rPr>
              <a:t> </a:t>
            </a:r>
            <a:r>
              <a:rPr lang="lv-LV" sz="1200" b="1" dirty="0" err="1">
                <a:solidFill>
                  <a:schemeClr val="tx1"/>
                </a:solidFill>
              </a:rPr>
              <a:t>Protection</a:t>
            </a:r>
            <a:endParaRPr lang="lv-LV" sz="1200" b="1" dirty="0">
              <a:solidFill>
                <a:schemeClr val="tx1"/>
              </a:solidFill>
            </a:endParaRPr>
          </a:p>
          <a:p>
            <a:pPr algn="ctr" rtl="0">
              <a:lnSpc>
                <a:spcPct val="100000"/>
              </a:lnSpc>
            </a:pPr>
            <a:r>
              <a:rPr lang="lv-LV" sz="1200" b="1" dirty="0">
                <a:solidFill>
                  <a:schemeClr val="tx1"/>
                </a:solidFill>
              </a:rPr>
              <a:t> + National </a:t>
            </a:r>
            <a:r>
              <a:rPr lang="lv-LV" sz="1200" b="1" dirty="0" err="1">
                <a:solidFill>
                  <a:schemeClr val="tx1"/>
                </a:solidFill>
              </a:rPr>
              <a:t>Contact</a:t>
            </a:r>
            <a:r>
              <a:rPr lang="lv-LV" sz="1200" b="1" dirty="0">
                <a:solidFill>
                  <a:schemeClr val="tx1"/>
                </a:solidFill>
              </a:rPr>
              <a:t> </a:t>
            </a:r>
            <a:r>
              <a:rPr lang="lv-LV" sz="1200" b="1" dirty="0" err="1">
                <a:solidFill>
                  <a:schemeClr val="tx1"/>
                </a:solidFill>
              </a:rPr>
              <a:t>Point</a:t>
            </a:r>
            <a:r>
              <a:rPr lang="lv-LV" sz="1200" b="1" dirty="0">
                <a:solidFill>
                  <a:schemeClr val="tx1"/>
                </a:solidFill>
              </a:rPr>
              <a:t> </a:t>
            </a:r>
            <a:r>
              <a:rPr lang="lv-LV" sz="1200" b="1" dirty="0" err="1">
                <a:solidFill>
                  <a:schemeClr val="tx1"/>
                </a:solidFill>
              </a:rPr>
              <a:t>for</a:t>
            </a:r>
            <a:r>
              <a:rPr lang="lv-LV" sz="1200" b="1" dirty="0">
                <a:solidFill>
                  <a:schemeClr val="tx1"/>
                </a:solidFill>
              </a:rPr>
              <a:t> </a:t>
            </a:r>
            <a:r>
              <a:rPr lang="lv-LV" sz="1200" b="1" dirty="0" err="1">
                <a:solidFill>
                  <a:schemeClr val="tx1"/>
                </a:solidFill>
              </a:rPr>
              <a:t>Civil</a:t>
            </a:r>
            <a:r>
              <a:rPr lang="lv-LV" sz="1200" b="1" dirty="0">
                <a:solidFill>
                  <a:schemeClr val="tx1"/>
                </a:solidFill>
              </a:rPr>
              <a:t> </a:t>
            </a:r>
            <a:r>
              <a:rPr lang="lv-LV" sz="1200" b="1" dirty="0" err="1">
                <a:solidFill>
                  <a:schemeClr val="tx1"/>
                </a:solidFill>
              </a:rPr>
              <a:t>Protection</a:t>
            </a:r>
            <a:endParaRPr lang="lv-LV" sz="1200" b="1" dirty="0">
              <a:solidFill>
                <a:schemeClr val="tx1"/>
              </a:solidFill>
            </a:endParaRPr>
          </a:p>
        </p:txBody>
      </p:sp>
      <p:sp>
        <p:nvSpPr>
          <p:cNvPr id="27" name="Rectangle 26">
            <a:extLst>
              <a:ext uri="{FF2B5EF4-FFF2-40B4-BE49-F238E27FC236}">
                <a16:creationId xmlns:a16="http://schemas.microsoft.com/office/drawing/2014/main" id="{61ABE68C-A546-7911-9164-B55BD81094EF}"/>
              </a:ext>
            </a:extLst>
          </p:cNvPr>
          <p:cNvSpPr/>
          <p:nvPr/>
        </p:nvSpPr>
        <p:spPr>
          <a:xfrm>
            <a:off x="4337991" y="1819393"/>
            <a:ext cx="3539805" cy="360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400" b="1">
                <a:solidFill>
                  <a:schemeClr val="tx1"/>
                </a:solidFill>
              </a:rPr>
              <a:t>Bilateral agreements </a:t>
            </a:r>
          </a:p>
        </p:txBody>
      </p:sp>
      <p:sp>
        <p:nvSpPr>
          <p:cNvPr id="32" name="Rectangle 31">
            <a:extLst>
              <a:ext uri="{FF2B5EF4-FFF2-40B4-BE49-F238E27FC236}">
                <a16:creationId xmlns:a16="http://schemas.microsoft.com/office/drawing/2014/main" id="{E1067288-606D-B7EA-D842-CD11EAAD5630}"/>
              </a:ext>
            </a:extLst>
          </p:cNvPr>
          <p:cNvSpPr/>
          <p:nvPr/>
        </p:nvSpPr>
        <p:spPr>
          <a:xfrm>
            <a:off x="7273249" y="2407209"/>
            <a:ext cx="4256800" cy="504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400" b="1">
                <a:solidFill>
                  <a:schemeClr val="bg1"/>
                </a:solidFill>
              </a:rPr>
              <a:t>Bilateral agreements</a:t>
            </a:r>
          </a:p>
          <a:p>
            <a:pPr algn="ctr" rtl="0">
              <a:lnSpc>
                <a:spcPct val="100000"/>
              </a:lnSpc>
            </a:pPr>
            <a:r>
              <a:rPr lang="en-gb" sz="1400" b="1">
                <a:solidFill>
                  <a:schemeClr val="bg1"/>
                </a:solidFill>
              </a:rPr>
              <a:t>(operational)</a:t>
            </a:r>
          </a:p>
        </p:txBody>
      </p:sp>
      <p:sp>
        <p:nvSpPr>
          <p:cNvPr id="33" name="Rectangle 32">
            <a:extLst>
              <a:ext uri="{FF2B5EF4-FFF2-40B4-BE49-F238E27FC236}">
                <a16:creationId xmlns:a16="http://schemas.microsoft.com/office/drawing/2014/main" id="{0402C953-BABF-55C8-BC9A-9A392CD1DBEA}"/>
              </a:ext>
            </a:extLst>
          </p:cNvPr>
          <p:cNvSpPr/>
          <p:nvPr/>
        </p:nvSpPr>
        <p:spPr>
          <a:xfrm>
            <a:off x="7273249" y="2975151"/>
            <a:ext cx="4256800" cy="841046"/>
          </a:xfrm>
          <a:prstGeom prst="rect">
            <a:avLst/>
          </a:prstGeom>
          <a:solidFill>
            <a:srgbClr val="F2F2F2"/>
          </a:solidFill>
          <a:ln w="3175">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0000"/>
              </a:lnSpc>
            </a:pPr>
            <a:r>
              <a:rPr lang="en-gb" sz="1400" b="1">
                <a:solidFill>
                  <a:schemeClr val="tx1"/>
                </a:solidFill>
              </a:rPr>
              <a:t>SFRS cooperation with EE and LT </a:t>
            </a:r>
            <a:br>
              <a:rPr lang="lv-LV" sz="1400">
                <a:solidFill>
                  <a:schemeClr val="tx1"/>
                </a:solidFill>
              </a:rPr>
            </a:br>
            <a:r>
              <a:rPr lang="en-gb" sz="1400">
                <a:solidFill>
                  <a:schemeClr val="accent2"/>
                </a:solidFill>
              </a:rPr>
              <a:t>(provide and ask for help in fire-fighting and rescue work) </a:t>
            </a:r>
          </a:p>
        </p:txBody>
      </p:sp>
      <p:sp>
        <p:nvSpPr>
          <p:cNvPr id="38" name="Rectangle 37">
            <a:extLst>
              <a:ext uri="{FF2B5EF4-FFF2-40B4-BE49-F238E27FC236}">
                <a16:creationId xmlns:a16="http://schemas.microsoft.com/office/drawing/2014/main" id="{DA1B20DD-199F-67F9-2353-0E0F55FFE879}"/>
              </a:ext>
            </a:extLst>
          </p:cNvPr>
          <p:cNvSpPr/>
          <p:nvPr/>
        </p:nvSpPr>
        <p:spPr>
          <a:xfrm>
            <a:off x="442913" y="4917541"/>
            <a:ext cx="7426005" cy="1254125"/>
          </a:xfrm>
          <a:prstGeom prst="rect">
            <a:avLst/>
          </a:prstGeom>
          <a:solidFill>
            <a:schemeClr val="tx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400" b="1" dirty="0">
                <a:solidFill>
                  <a:schemeClr val="bg1"/>
                </a:solidFill>
              </a:rPr>
              <a:t>Host country support</a:t>
            </a:r>
          </a:p>
          <a:p>
            <a:pPr algn="ctr" rtl="0">
              <a:lnSpc>
                <a:spcPct val="100000"/>
              </a:lnSpc>
            </a:pPr>
            <a:r>
              <a:rPr lang="en-gb" sz="1400" dirty="0">
                <a:solidFill>
                  <a:schemeClr val="bg1"/>
                </a:solidFill>
              </a:rPr>
              <a:t>On-site support coordination </a:t>
            </a:r>
            <a:r>
              <a:rPr lang="lv-LV" sz="1400" dirty="0">
                <a:solidFill>
                  <a:schemeClr val="bg1"/>
                </a:solidFill>
              </a:rPr>
              <a:t>–</a:t>
            </a:r>
            <a:r>
              <a:rPr lang="en-gb" sz="1400" dirty="0">
                <a:solidFill>
                  <a:schemeClr val="bg1"/>
                </a:solidFill>
              </a:rPr>
              <a:t> delivery, deployment </a:t>
            </a:r>
          </a:p>
          <a:p>
            <a:pPr algn="ctr" rtl="0">
              <a:lnSpc>
                <a:spcPct val="100000"/>
              </a:lnSpc>
            </a:pPr>
            <a:r>
              <a:rPr lang="en-gb" sz="1400" dirty="0">
                <a:solidFill>
                  <a:schemeClr val="bg1"/>
                </a:solidFill>
              </a:rPr>
              <a:t>(warehouses and on-site), distribution, record-keeping, etc.</a:t>
            </a:r>
          </a:p>
        </p:txBody>
      </p:sp>
      <p:sp>
        <p:nvSpPr>
          <p:cNvPr id="40" name="Rectangle 39">
            <a:extLst>
              <a:ext uri="{FF2B5EF4-FFF2-40B4-BE49-F238E27FC236}">
                <a16:creationId xmlns:a16="http://schemas.microsoft.com/office/drawing/2014/main" id="{C9B8BC32-9551-A23A-9DB7-C8DFA8115126}"/>
              </a:ext>
            </a:extLst>
          </p:cNvPr>
          <p:cNvSpPr/>
          <p:nvPr/>
        </p:nvSpPr>
        <p:spPr>
          <a:xfrm>
            <a:off x="7273249" y="3934117"/>
            <a:ext cx="4256800" cy="668338"/>
          </a:xfrm>
          <a:prstGeom prst="rect">
            <a:avLst/>
          </a:prstGeom>
          <a:solidFill>
            <a:srgbClr val="F2F2F2"/>
          </a:solidFill>
          <a:ln w="3175">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0000"/>
              </a:lnSpc>
            </a:pPr>
            <a:r>
              <a:rPr lang="en-gb" sz="1400" b="1">
                <a:solidFill>
                  <a:schemeClr val="tx1"/>
                </a:solidFill>
              </a:rPr>
              <a:t>The decision shall be adopted by </a:t>
            </a:r>
            <a:br>
              <a:rPr lang="lv-LV" sz="1400">
                <a:solidFill>
                  <a:schemeClr val="tx1"/>
                </a:solidFill>
              </a:rPr>
            </a:br>
            <a:r>
              <a:rPr lang="en-gb" sz="1400">
                <a:solidFill>
                  <a:schemeClr val="accent2"/>
                </a:solidFill>
              </a:rPr>
              <a:t>Chief of the SFRS or </a:t>
            </a:r>
            <a:br>
              <a:rPr lang="lv-LV" sz="1400">
                <a:solidFill>
                  <a:schemeClr val="accent2"/>
                </a:solidFill>
              </a:rPr>
            </a:br>
            <a:r>
              <a:rPr lang="en-gb" sz="1400">
                <a:solidFill>
                  <a:schemeClr val="accent2"/>
                </a:solidFill>
              </a:rPr>
              <a:t>authorised official</a:t>
            </a:r>
          </a:p>
        </p:txBody>
      </p:sp>
      <p:sp>
        <p:nvSpPr>
          <p:cNvPr id="41" name="Rectangle 40">
            <a:extLst>
              <a:ext uri="{FF2B5EF4-FFF2-40B4-BE49-F238E27FC236}">
                <a16:creationId xmlns:a16="http://schemas.microsoft.com/office/drawing/2014/main" id="{BFB7B503-0D8E-5C04-2FE4-280D9A02706F}"/>
              </a:ext>
            </a:extLst>
          </p:cNvPr>
          <p:cNvSpPr/>
          <p:nvPr/>
        </p:nvSpPr>
        <p:spPr>
          <a:xfrm>
            <a:off x="696277" y="2407209"/>
            <a:ext cx="4257688" cy="504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400" b="1">
                <a:solidFill>
                  <a:schemeClr val="bg1"/>
                </a:solidFill>
              </a:rPr>
              <a:t>Bilateral agreements</a:t>
            </a:r>
          </a:p>
          <a:p>
            <a:pPr algn="ctr" rtl="0">
              <a:lnSpc>
                <a:spcPct val="100000"/>
              </a:lnSpc>
            </a:pPr>
            <a:r>
              <a:rPr lang="en-gb" sz="1400" b="1">
                <a:solidFill>
                  <a:schemeClr val="bg1"/>
                </a:solidFill>
              </a:rPr>
              <a:t>(transnational)</a:t>
            </a:r>
          </a:p>
        </p:txBody>
      </p:sp>
      <p:sp>
        <p:nvSpPr>
          <p:cNvPr id="42" name="Rectangle 41">
            <a:extLst>
              <a:ext uri="{FF2B5EF4-FFF2-40B4-BE49-F238E27FC236}">
                <a16:creationId xmlns:a16="http://schemas.microsoft.com/office/drawing/2014/main" id="{C83BA7AE-960D-BA57-A10F-A487C898F3F0}"/>
              </a:ext>
            </a:extLst>
          </p:cNvPr>
          <p:cNvSpPr/>
          <p:nvPr/>
        </p:nvSpPr>
        <p:spPr>
          <a:xfrm>
            <a:off x="696913" y="2974661"/>
            <a:ext cx="4256800" cy="841860"/>
          </a:xfrm>
          <a:prstGeom prst="rect">
            <a:avLst/>
          </a:prstGeom>
          <a:solidFill>
            <a:srgbClr val="F2F2F2"/>
          </a:solidFill>
          <a:ln w="3175">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0000"/>
              </a:lnSpc>
            </a:pPr>
            <a:r>
              <a:rPr lang="en-gb" sz="1400" b="1" dirty="0">
                <a:solidFill>
                  <a:schemeClr val="tx1"/>
                </a:solidFill>
              </a:rPr>
              <a:t>Responsible public authority (municipality)</a:t>
            </a:r>
          </a:p>
          <a:p>
            <a:pPr algn="ctr" rtl="0">
              <a:lnSpc>
                <a:spcPct val="100000"/>
              </a:lnSpc>
            </a:pPr>
            <a:r>
              <a:rPr lang="en-gb" sz="1400" b="1" dirty="0">
                <a:solidFill>
                  <a:schemeClr val="tx1"/>
                </a:solidFill>
              </a:rPr>
              <a:t>prepare</a:t>
            </a:r>
            <a:r>
              <a:rPr lang="lv-LV" sz="1400" b="1" dirty="0">
                <a:solidFill>
                  <a:schemeClr val="tx1"/>
                </a:solidFill>
              </a:rPr>
              <a:t>s</a:t>
            </a:r>
            <a:r>
              <a:rPr lang="en-gb" sz="1400" b="1" dirty="0">
                <a:solidFill>
                  <a:schemeClr val="tx1"/>
                </a:solidFill>
              </a:rPr>
              <a:t> a proposal to the Cabinet </a:t>
            </a:r>
            <a:br>
              <a:rPr lang="lv-LV" sz="1400" dirty="0">
                <a:solidFill>
                  <a:schemeClr val="tx1"/>
                </a:solidFill>
              </a:rPr>
            </a:br>
            <a:r>
              <a:rPr lang="en-gb" sz="1400" dirty="0">
                <a:solidFill>
                  <a:schemeClr val="tx1"/>
                </a:solidFill>
              </a:rPr>
              <a:t>(type, scope and estimated cost)</a:t>
            </a:r>
            <a:endParaRPr lang="lv-LV" sz="1400" dirty="0">
              <a:solidFill>
                <a:schemeClr val="accent2"/>
              </a:solidFill>
            </a:endParaRPr>
          </a:p>
        </p:txBody>
      </p:sp>
      <p:sp>
        <p:nvSpPr>
          <p:cNvPr id="43" name="Rectangle 42">
            <a:extLst>
              <a:ext uri="{FF2B5EF4-FFF2-40B4-BE49-F238E27FC236}">
                <a16:creationId xmlns:a16="http://schemas.microsoft.com/office/drawing/2014/main" id="{6B08013B-579F-EBAF-B22A-2633A527C767}"/>
              </a:ext>
            </a:extLst>
          </p:cNvPr>
          <p:cNvSpPr/>
          <p:nvPr/>
        </p:nvSpPr>
        <p:spPr>
          <a:xfrm>
            <a:off x="696277" y="3934117"/>
            <a:ext cx="4257688" cy="668338"/>
          </a:xfrm>
          <a:prstGeom prst="rect">
            <a:avLst/>
          </a:prstGeom>
          <a:solidFill>
            <a:srgbClr val="F2F2F2"/>
          </a:solidFill>
          <a:ln w="3175">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0000"/>
              </a:lnSpc>
            </a:pPr>
            <a:r>
              <a:rPr lang="en-gb" sz="1400" b="1">
                <a:solidFill>
                  <a:schemeClr val="tx1"/>
                </a:solidFill>
              </a:rPr>
              <a:t>The Cabinet adopts a decision </a:t>
            </a:r>
          </a:p>
          <a:p>
            <a:pPr algn="ctr" rtl="0">
              <a:lnSpc>
                <a:spcPct val="100000"/>
              </a:lnSpc>
            </a:pPr>
            <a:r>
              <a:rPr lang="en-gb" sz="1400">
                <a:solidFill>
                  <a:schemeClr val="tx1"/>
                </a:solidFill>
              </a:rPr>
              <a:t>(specifying type, scope and </a:t>
            </a:r>
          </a:p>
          <a:p>
            <a:pPr algn="ctr" rtl="0">
              <a:lnSpc>
                <a:spcPct val="100000"/>
              </a:lnSpc>
            </a:pPr>
            <a:r>
              <a:rPr lang="en-gb" sz="1400">
                <a:solidFill>
                  <a:schemeClr val="tx1"/>
                </a:solidFill>
              </a:rPr>
              <a:t>preliminary costs)</a:t>
            </a:r>
          </a:p>
        </p:txBody>
      </p:sp>
      <p:pic>
        <p:nvPicPr>
          <p:cNvPr id="63" name="Graphic 62">
            <a:extLst>
              <a:ext uri="{FF2B5EF4-FFF2-40B4-BE49-F238E27FC236}">
                <a16:creationId xmlns:a16="http://schemas.microsoft.com/office/drawing/2014/main" id="{6BAE53FA-7103-E500-089D-26107B9B5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4048" y="3442919"/>
            <a:ext cx="755968" cy="753344"/>
          </a:xfrm>
          <a:prstGeom prst="rect">
            <a:avLst/>
          </a:prstGeom>
        </p:spPr>
      </p:pic>
      <p:cxnSp>
        <p:nvCxnSpPr>
          <p:cNvPr id="54" name="Connector: Elbow 53">
            <a:extLst>
              <a:ext uri="{FF2B5EF4-FFF2-40B4-BE49-F238E27FC236}">
                <a16:creationId xmlns:a16="http://schemas.microsoft.com/office/drawing/2014/main" id="{696CF0D0-837D-BB56-B5D1-B99F8C9FA6FF}"/>
              </a:ext>
            </a:extLst>
          </p:cNvPr>
          <p:cNvCxnSpPr>
            <a:cxnSpLocks/>
            <a:stCxn id="41" idx="1"/>
            <a:endCxn id="42" idx="1"/>
          </p:cNvCxnSpPr>
          <p:nvPr/>
        </p:nvCxnSpPr>
        <p:spPr>
          <a:xfrm rot="10800000" flipH="1" flipV="1">
            <a:off x="696277" y="2659209"/>
            <a:ext cx="636" cy="736382"/>
          </a:xfrm>
          <a:prstGeom prst="bentConnector3">
            <a:avLst>
              <a:gd name="adj1" fmla="val -35943396"/>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59" name="Connector: Elbow 58">
            <a:extLst>
              <a:ext uri="{FF2B5EF4-FFF2-40B4-BE49-F238E27FC236}">
                <a16:creationId xmlns:a16="http://schemas.microsoft.com/office/drawing/2014/main" id="{45E95D7A-DBD9-B392-1A46-F165204B056E}"/>
              </a:ext>
            </a:extLst>
          </p:cNvPr>
          <p:cNvCxnSpPr>
            <a:cxnSpLocks/>
            <a:stCxn id="32" idx="3"/>
            <a:endCxn id="33" idx="3"/>
          </p:cNvCxnSpPr>
          <p:nvPr/>
        </p:nvCxnSpPr>
        <p:spPr>
          <a:xfrm>
            <a:off x="11530049" y="2659209"/>
            <a:ext cx="12700" cy="736465"/>
          </a:xfrm>
          <a:prstGeom prst="bentConnector3">
            <a:avLst>
              <a:gd name="adj1" fmla="val 180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5" name="Rectangle 4">
            <a:extLst>
              <a:ext uri="{FF2B5EF4-FFF2-40B4-BE49-F238E27FC236}">
                <a16:creationId xmlns:a16="http://schemas.microsoft.com/office/drawing/2014/main" id="{99F5ED14-E7C3-2D35-E285-6532C4438F8B}"/>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cxnSp>
        <p:nvCxnSpPr>
          <p:cNvPr id="44" name="Connector: Elbow 43">
            <a:extLst>
              <a:ext uri="{FF2B5EF4-FFF2-40B4-BE49-F238E27FC236}">
                <a16:creationId xmlns:a16="http://schemas.microsoft.com/office/drawing/2014/main" id="{C4856E40-F778-3057-1C53-270B7F13D4B4}"/>
              </a:ext>
            </a:extLst>
          </p:cNvPr>
          <p:cNvCxnSpPr>
            <a:stCxn id="40" idx="2"/>
            <a:endCxn id="38" idx="0"/>
          </p:cNvCxnSpPr>
          <p:nvPr/>
        </p:nvCxnSpPr>
        <p:spPr>
          <a:xfrm rot="5400000">
            <a:off x="6621240" y="2137132"/>
            <a:ext cx="315086" cy="5245733"/>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46" name="Connector: Elbow 45">
            <a:extLst>
              <a:ext uri="{FF2B5EF4-FFF2-40B4-BE49-F238E27FC236}">
                <a16:creationId xmlns:a16="http://schemas.microsoft.com/office/drawing/2014/main" id="{0DE47483-C542-2791-8F1F-3D1638948001}"/>
              </a:ext>
            </a:extLst>
          </p:cNvPr>
          <p:cNvCxnSpPr>
            <a:stCxn id="43" idx="2"/>
            <a:endCxn id="38" idx="0"/>
          </p:cNvCxnSpPr>
          <p:nvPr/>
        </p:nvCxnSpPr>
        <p:spPr>
          <a:xfrm rot="16200000" flipH="1">
            <a:off x="3332975" y="4094600"/>
            <a:ext cx="315086" cy="1330795"/>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grpSp>
        <p:nvGrpSpPr>
          <p:cNvPr id="2" name="Group 1">
            <a:extLst>
              <a:ext uri="{FF2B5EF4-FFF2-40B4-BE49-F238E27FC236}">
                <a16:creationId xmlns:a16="http://schemas.microsoft.com/office/drawing/2014/main" id="{2E5ED1EF-5771-7EC4-C50E-C181D5B09B73}"/>
              </a:ext>
            </a:extLst>
          </p:cNvPr>
          <p:cNvGrpSpPr/>
          <p:nvPr/>
        </p:nvGrpSpPr>
        <p:grpSpPr>
          <a:xfrm>
            <a:off x="8118108" y="126781"/>
            <a:ext cx="3630980" cy="217488"/>
            <a:chOff x="8118108" y="126781"/>
            <a:chExt cx="3630980" cy="217488"/>
          </a:xfrm>
        </p:grpSpPr>
        <p:sp>
          <p:nvSpPr>
            <p:cNvPr id="3" name="Rectangle 2">
              <a:extLst>
                <a:ext uri="{FF2B5EF4-FFF2-40B4-BE49-F238E27FC236}">
                  <a16:creationId xmlns:a16="http://schemas.microsoft.com/office/drawing/2014/main" id="{3203C7CB-C416-EE17-8A9F-7D9CE09BDCE5}"/>
                </a:ext>
              </a:extLst>
            </p:cNvPr>
            <p:cNvSpPr/>
            <p:nvPr/>
          </p:nvSpPr>
          <p:spPr>
            <a:xfrm>
              <a:off x="860176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6" name="Rectangle 5">
              <a:extLst>
                <a:ext uri="{FF2B5EF4-FFF2-40B4-BE49-F238E27FC236}">
                  <a16:creationId xmlns:a16="http://schemas.microsoft.com/office/drawing/2014/main" id="{E6A9716A-3E33-CF63-5011-67F5B2E00F76}"/>
                </a:ext>
              </a:extLst>
            </p:cNvPr>
            <p:cNvSpPr/>
            <p:nvPr/>
          </p:nvSpPr>
          <p:spPr>
            <a:xfrm>
              <a:off x="811810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8" name="Rectangle 7">
              <a:extLst>
                <a:ext uri="{FF2B5EF4-FFF2-40B4-BE49-F238E27FC236}">
                  <a16:creationId xmlns:a16="http://schemas.microsoft.com/office/drawing/2014/main" id="{24BC8F36-6D4E-C30C-6B2A-DEC0BF8BD235}"/>
                </a:ext>
              </a:extLst>
            </p:cNvPr>
            <p:cNvSpPr/>
            <p:nvPr/>
          </p:nvSpPr>
          <p:spPr>
            <a:xfrm>
              <a:off x="8843589"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4.4</a:t>
              </a:r>
            </a:p>
          </p:txBody>
        </p:sp>
        <p:sp>
          <p:nvSpPr>
            <p:cNvPr id="14" name="Rectangle 13">
              <a:extLst>
                <a:ext uri="{FF2B5EF4-FFF2-40B4-BE49-F238E27FC236}">
                  <a16:creationId xmlns:a16="http://schemas.microsoft.com/office/drawing/2014/main" id="{D41E6F80-7225-2A2A-3022-2B27B0B2DF9F}"/>
                </a:ext>
              </a:extLst>
            </p:cNvPr>
            <p:cNvSpPr/>
            <p:nvPr/>
          </p:nvSpPr>
          <p:spPr>
            <a:xfrm>
              <a:off x="9083040" y="126781"/>
              <a:ext cx="2666048" cy="216216"/>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dirty="0">
                  <a:ln>
                    <a:noFill/>
                  </a:ln>
                  <a:effectLst/>
                  <a:uLnTx/>
                  <a:uFillTx/>
                  <a:ea typeface="Georgia"/>
                  <a:cs typeface="Georgia"/>
                  <a:sym typeface="Georgia"/>
                </a:rPr>
                <a:t>Request for and Provision of International Assistance</a:t>
              </a:r>
            </a:p>
          </p:txBody>
        </p:sp>
        <p:sp>
          <p:nvSpPr>
            <p:cNvPr id="17" name="Rectangle 16">
              <a:extLst>
                <a:ext uri="{FF2B5EF4-FFF2-40B4-BE49-F238E27FC236}">
                  <a16:creationId xmlns:a16="http://schemas.microsoft.com/office/drawing/2014/main" id="{76E6F563-DC4E-32DF-9279-B27BFD7A8EFD}"/>
                </a:ext>
              </a:extLst>
            </p:cNvPr>
            <p:cNvSpPr/>
            <p:nvPr/>
          </p:nvSpPr>
          <p:spPr>
            <a:xfrm>
              <a:off x="8359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grpSp>
      <p:sp>
        <p:nvSpPr>
          <p:cNvPr id="4" name="Rectangle 3">
            <a:extLst>
              <a:ext uri="{FF2B5EF4-FFF2-40B4-BE49-F238E27FC236}">
                <a16:creationId xmlns:a16="http://schemas.microsoft.com/office/drawing/2014/main" id="{1CF220A6-AA13-36B6-9621-80CD457AAF48}"/>
              </a:ext>
            </a:extLst>
          </p:cNvPr>
          <p:cNvSpPr/>
          <p:nvPr/>
        </p:nvSpPr>
        <p:spPr>
          <a:xfrm>
            <a:off x="8218488" y="4917541"/>
            <a:ext cx="3530600" cy="1254125"/>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9" name="Google Shape;2685;p25">
            <a:extLst>
              <a:ext uri="{FF2B5EF4-FFF2-40B4-BE49-F238E27FC236}">
                <a16:creationId xmlns:a16="http://schemas.microsoft.com/office/drawing/2014/main" id="{E543778A-76E3-C783-4AC5-1495BA05C5FF}"/>
              </a:ext>
            </a:extLst>
          </p:cNvPr>
          <p:cNvSpPr txBox="1"/>
          <p:nvPr/>
        </p:nvSpPr>
        <p:spPr>
          <a:xfrm>
            <a:off x="8820150" y="5055072"/>
            <a:ext cx="2727960" cy="332399"/>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US" sz="1200" b="0" i="0" u="none" strike="noStrike" kern="1200" cap="none" spc="0" normalizeH="0" dirty="0">
                <a:ln>
                  <a:noFill/>
                </a:ln>
                <a:effectLst/>
                <a:uLnTx/>
                <a:uFillTx/>
                <a:latin typeface="Arial"/>
                <a:ea typeface="Arial"/>
                <a:cs typeface="Arial"/>
                <a:sym typeface="Arial"/>
                <a:hlinkClick r:id="rId5">
                  <a:extLst>
                    <a:ext uri="{A12FA001-AC4F-418D-AE19-62706E023703}">
                      <ahyp:hlinkClr xmlns:ahyp="http://schemas.microsoft.com/office/drawing/2018/hyperlinkcolor" val="tx"/>
                    </a:ext>
                  </a:extLst>
                </a:hlinkClick>
              </a:rPr>
              <a:t>Procedures for Requesting International Assistance</a:t>
            </a:r>
            <a:endParaRPr kumimoji="0" lang="lv-LV" sz="1200" b="0" i="0" u="none" strike="noStrike" kern="1200" cap="none" spc="0" normalizeH="0" baseline="0" dirty="0">
              <a:ln>
                <a:noFill/>
              </a:ln>
              <a:effectLst/>
              <a:uLnTx/>
              <a:uFillTx/>
              <a:latin typeface="Arial"/>
              <a:ea typeface="Arial"/>
              <a:cs typeface="Arial"/>
              <a:sym typeface="Arial"/>
            </a:endParaRPr>
          </a:p>
        </p:txBody>
      </p:sp>
      <p:sp>
        <p:nvSpPr>
          <p:cNvPr id="10" name="Google Shape;2685;p25">
            <a:extLst>
              <a:ext uri="{FF2B5EF4-FFF2-40B4-BE49-F238E27FC236}">
                <a16:creationId xmlns:a16="http://schemas.microsoft.com/office/drawing/2014/main" id="{53CD7691-E501-0306-2885-5EA9FA330CE0}"/>
              </a:ext>
            </a:extLst>
          </p:cNvPr>
          <p:cNvSpPr txBox="1"/>
          <p:nvPr/>
        </p:nvSpPr>
        <p:spPr>
          <a:xfrm>
            <a:off x="8817011" y="5658864"/>
            <a:ext cx="2932077" cy="332399"/>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US" sz="1200" b="0" i="0" u="none" strike="noStrike" kern="1200" cap="none" spc="0" normalizeH="0" dirty="0">
                <a:ln>
                  <a:noFill/>
                </a:ln>
                <a:effectLst/>
                <a:uLnTx/>
                <a:uFillTx/>
                <a:latin typeface="Arial"/>
                <a:ea typeface="Arial"/>
                <a:cs typeface="Arial"/>
                <a:sym typeface="Arial"/>
                <a:hlinkClick r:id="rId6">
                  <a:extLst>
                    <a:ext uri="{A12FA001-AC4F-418D-AE19-62706E023703}">
                      <ahyp:hlinkClr xmlns:ahyp="http://schemas.microsoft.com/office/drawing/2018/hyperlinkcolor" val="tx"/>
                    </a:ext>
                  </a:extLst>
                </a:hlinkClick>
              </a:rPr>
              <a:t>Procedures for the Receipt and Provision of Humanitarian Aid</a:t>
            </a:r>
            <a:endParaRPr kumimoji="0" lang="lv-LV" sz="1200" b="0" i="0" u="none" strike="noStrike" kern="1200" cap="none" spc="0" normalizeH="0" baseline="0" dirty="0">
              <a:ln>
                <a:noFill/>
              </a:ln>
              <a:effectLst/>
              <a:uLnTx/>
              <a:uFillTx/>
              <a:latin typeface="Arial"/>
              <a:ea typeface="Arial"/>
              <a:cs typeface="Arial"/>
              <a:sym typeface="Arial"/>
            </a:endParaRPr>
          </a:p>
        </p:txBody>
      </p:sp>
      <p:sp>
        <p:nvSpPr>
          <p:cNvPr id="11" name="Freeform 50">
            <a:extLst>
              <a:ext uri="{FF2B5EF4-FFF2-40B4-BE49-F238E27FC236}">
                <a16:creationId xmlns:a16="http://schemas.microsoft.com/office/drawing/2014/main" id="{2373B713-027F-E92B-E119-F1469BE0EAD3}"/>
              </a:ext>
            </a:extLst>
          </p:cNvPr>
          <p:cNvSpPr>
            <a:spLocks noChangeAspect="1"/>
          </p:cNvSpPr>
          <p:nvPr/>
        </p:nvSpPr>
        <p:spPr bwMode="auto">
          <a:xfrm>
            <a:off x="8353724" y="5079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12" name="Freeform 50">
            <a:extLst>
              <a:ext uri="{FF2B5EF4-FFF2-40B4-BE49-F238E27FC236}">
                <a16:creationId xmlns:a16="http://schemas.microsoft.com/office/drawing/2014/main" id="{59434E97-2759-369F-D9CB-D3C2E3869236}"/>
              </a:ext>
            </a:extLst>
          </p:cNvPr>
          <p:cNvSpPr>
            <a:spLocks noChangeAspect="1"/>
          </p:cNvSpPr>
          <p:nvPr/>
        </p:nvSpPr>
        <p:spPr bwMode="auto">
          <a:xfrm>
            <a:off x="8353724" y="568345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Tree>
    <p:extLst>
      <p:ext uri="{BB962C8B-B14F-4D97-AF65-F5344CB8AC3E}">
        <p14:creationId xmlns:p14="http://schemas.microsoft.com/office/powerpoint/2010/main" val="1912643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6768536E-91EF-D3F7-B62A-67C2A29121B6}"/>
              </a:ext>
            </a:extLst>
          </p:cNvPr>
          <p:cNvSpPr>
            <a:spLocks noGrp="1"/>
          </p:cNvSpPr>
          <p:nvPr>
            <p:ph type="title"/>
          </p:nvPr>
        </p:nvSpPr>
        <p:spPr>
          <a:xfrm>
            <a:off x="442913" y="432001"/>
            <a:ext cx="11306175" cy="1387274"/>
          </a:xfrm>
        </p:spPr>
        <p:txBody>
          <a:bodyPr vert="horz" rtlCol="0"/>
          <a:lstStyle/>
          <a:p>
            <a:pPr rtl="0"/>
            <a:r>
              <a:rPr lang="en-gb" noProof="0" dirty="0"/>
              <a:t>International </a:t>
            </a:r>
            <a:r>
              <a:rPr lang="lv-LV" noProof="0" dirty="0"/>
              <a:t>H</a:t>
            </a:r>
            <a:r>
              <a:rPr lang="en-gb" noProof="0" dirty="0" err="1"/>
              <a:t>umanitarian</a:t>
            </a:r>
            <a:r>
              <a:rPr lang="en-gb" noProof="0" dirty="0"/>
              <a:t> </a:t>
            </a:r>
            <a:r>
              <a:rPr lang="lv-LV" dirty="0"/>
              <a:t>A</a:t>
            </a:r>
            <a:r>
              <a:rPr lang="en-gb" noProof="0" dirty="0"/>
              <a:t>id</a:t>
            </a:r>
          </a:p>
        </p:txBody>
      </p:sp>
      <p:sp>
        <p:nvSpPr>
          <p:cNvPr id="7" name="Slide Number Placeholder 6">
            <a:extLst>
              <a:ext uri="{FF2B5EF4-FFF2-40B4-BE49-F238E27FC236}">
                <a16:creationId xmlns:a16="http://schemas.microsoft.com/office/drawing/2014/main" id="{5F027E37-D170-2DB7-C081-C8FBB203EDB0}"/>
              </a:ext>
            </a:extLst>
          </p:cNvPr>
          <p:cNvSpPr>
            <a:spLocks noGrp="1"/>
          </p:cNvSpPr>
          <p:nvPr>
            <p:ph type="sldNum" sz="quarter" idx="11"/>
          </p:nvPr>
        </p:nvSpPr>
        <p:spPr/>
        <p:txBody>
          <a:bodyPr rtlCol="0"/>
          <a:lstStyle/>
          <a:p>
            <a:pPr rtl="0"/>
            <a:fld id="{7870704B-CE94-48CC-AF30-84932A1262A7}" type="slidenum">
              <a:rPr lang="lv-LV" smtClean="0"/>
              <a:pPr/>
              <a:t>38</a:t>
            </a:fld>
            <a:endParaRPr lang="lv-LV"/>
          </a:p>
        </p:txBody>
      </p:sp>
      <p:sp>
        <p:nvSpPr>
          <p:cNvPr id="5" name="Rectangle 4">
            <a:extLst>
              <a:ext uri="{FF2B5EF4-FFF2-40B4-BE49-F238E27FC236}">
                <a16:creationId xmlns:a16="http://schemas.microsoft.com/office/drawing/2014/main" id="{99F5ED14-E7C3-2D35-E285-6532C4438F8B}"/>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4F9CE0CE-777A-0866-5AC4-813E219E3E61}"/>
              </a:ext>
            </a:extLst>
          </p:cNvPr>
          <p:cNvSpPr/>
          <p:nvPr/>
        </p:nvSpPr>
        <p:spPr>
          <a:xfrm>
            <a:off x="8218488" y="5200651"/>
            <a:ext cx="3530600" cy="971824"/>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10" name="Freeform 50">
            <a:extLst>
              <a:ext uri="{FF2B5EF4-FFF2-40B4-BE49-F238E27FC236}">
                <a16:creationId xmlns:a16="http://schemas.microsoft.com/office/drawing/2014/main" id="{F9B65789-9FF8-8C98-A715-8D6A40073CB4}"/>
              </a:ext>
            </a:extLst>
          </p:cNvPr>
          <p:cNvSpPr>
            <a:spLocks noChangeAspect="1"/>
          </p:cNvSpPr>
          <p:nvPr/>
        </p:nvSpPr>
        <p:spPr bwMode="auto">
          <a:xfrm>
            <a:off x="8353724" y="5552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11" name="Google Shape;2685;p25">
            <a:extLst>
              <a:ext uri="{FF2B5EF4-FFF2-40B4-BE49-F238E27FC236}">
                <a16:creationId xmlns:a16="http://schemas.microsoft.com/office/drawing/2014/main" id="{D28D2DE1-60A1-5C0D-E76A-2E7726772EB4}"/>
              </a:ext>
            </a:extLst>
          </p:cNvPr>
          <p:cNvSpPr txBox="1"/>
          <p:nvPr/>
        </p:nvSpPr>
        <p:spPr>
          <a:xfrm>
            <a:off x="8954610" y="5527643"/>
            <a:ext cx="2492751" cy="332399"/>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en-US" sz="1200" b="0" i="0" u="none" strike="noStrike" kern="1200" cap="none" spc="0" normalizeH="0" dirty="0">
                <a:ln>
                  <a:noFill/>
                </a:ln>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Procedures for the Receipt and Provision of Humanitarian Aid</a:t>
            </a:r>
            <a:endParaRPr kumimoji="0" lang="lv-LV" sz="1200" b="0" i="0" u="none" strike="noStrike" kern="1200" cap="none" spc="0" normalizeH="0" baseline="0" dirty="0">
              <a:ln>
                <a:noFill/>
              </a:ln>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D05439E4-ADE4-AA71-CBEB-E70A6A7757DA}"/>
              </a:ext>
            </a:extLst>
          </p:cNvPr>
          <p:cNvSpPr/>
          <p:nvPr/>
        </p:nvSpPr>
        <p:spPr>
          <a:xfrm>
            <a:off x="442912" y="1819275"/>
            <a:ext cx="7418388" cy="435319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grpSp>
        <p:nvGrpSpPr>
          <p:cNvPr id="2" name="Group 1">
            <a:extLst>
              <a:ext uri="{FF2B5EF4-FFF2-40B4-BE49-F238E27FC236}">
                <a16:creationId xmlns:a16="http://schemas.microsoft.com/office/drawing/2014/main" id="{49404E43-F4DB-B6ED-0B04-088036E4915F}"/>
              </a:ext>
            </a:extLst>
          </p:cNvPr>
          <p:cNvGrpSpPr/>
          <p:nvPr/>
        </p:nvGrpSpPr>
        <p:grpSpPr>
          <a:xfrm flipH="1">
            <a:off x="795639" y="2751285"/>
            <a:ext cx="6773559" cy="3169883"/>
            <a:chOff x="6995885" y="2499307"/>
            <a:chExt cx="5040312" cy="3314241"/>
          </a:xfrm>
        </p:grpSpPr>
        <p:sp>
          <p:nvSpPr>
            <p:cNvPr id="3" name="Flowchart: Delay 8">
              <a:extLst>
                <a:ext uri="{FF2B5EF4-FFF2-40B4-BE49-F238E27FC236}">
                  <a16:creationId xmlns:a16="http://schemas.microsoft.com/office/drawing/2014/main" id="{5883E8AD-1019-2074-F1B9-3B3770B72336}"/>
                </a:ext>
              </a:extLst>
            </p:cNvPr>
            <p:cNvSpPr/>
            <p:nvPr/>
          </p:nvSpPr>
          <p:spPr>
            <a:xfrm flipH="1">
              <a:off x="7335417" y="2499307"/>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a:solidFill>
                <a:schemeClr val="accent3"/>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1200"/>
            </a:p>
          </p:txBody>
        </p:sp>
        <p:sp>
          <p:nvSpPr>
            <p:cNvPr id="6" name="Flowchart: Delay 8">
              <a:extLst>
                <a:ext uri="{FF2B5EF4-FFF2-40B4-BE49-F238E27FC236}">
                  <a16:creationId xmlns:a16="http://schemas.microsoft.com/office/drawing/2014/main" id="{71F26295-947D-1C26-30E6-90C4D0E7F6DB}"/>
                </a:ext>
              </a:extLst>
            </p:cNvPr>
            <p:cNvSpPr/>
            <p:nvPr/>
          </p:nvSpPr>
          <p:spPr>
            <a:xfrm flipV="1">
              <a:off x="10029557" y="4157874"/>
              <a:ext cx="1368973" cy="1655674"/>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a:solidFill>
                <a:schemeClr val="accent3"/>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1200"/>
            </a:p>
          </p:txBody>
        </p:sp>
        <p:cxnSp>
          <p:nvCxnSpPr>
            <p:cNvPr id="8" name="Straight Connector 7">
              <a:extLst>
                <a:ext uri="{FF2B5EF4-FFF2-40B4-BE49-F238E27FC236}">
                  <a16:creationId xmlns:a16="http://schemas.microsoft.com/office/drawing/2014/main" id="{76A89039-05C4-923C-2CC4-DFEEBA0F6639}"/>
                </a:ext>
              </a:extLst>
            </p:cNvPr>
            <p:cNvCxnSpPr>
              <a:cxnSpLocks/>
              <a:stCxn id="3" idx="4"/>
            </p:cNvCxnSpPr>
            <p:nvPr/>
          </p:nvCxnSpPr>
          <p:spPr>
            <a:xfrm>
              <a:off x="8748425" y="4154980"/>
              <a:ext cx="1281133" cy="1"/>
            </a:xfrm>
            <a:prstGeom prst="line">
              <a:avLst/>
            </a:prstGeom>
            <a:ln w="279400" cap="sq">
              <a:solidFill>
                <a:schemeClr val="accent3"/>
              </a:solidFill>
            </a:ln>
          </p:spPr>
          <p:style>
            <a:lnRef idx="1">
              <a:schemeClr val="accent1"/>
            </a:lnRef>
            <a:fillRef idx="0">
              <a:schemeClr val="accent1"/>
            </a:fillRef>
            <a:effectRef idx="0">
              <a:schemeClr val="dk1"/>
            </a:effectRef>
            <a:fontRef idx="minor">
              <a:schemeClr val="lt1"/>
            </a:fontRef>
          </p:style>
        </p:cxnSp>
        <p:cxnSp>
          <p:nvCxnSpPr>
            <p:cNvPr id="17" name="Straight Connector 16">
              <a:extLst>
                <a:ext uri="{FF2B5EF4-FFF2-40B4-BE49-F238E27FC236}">
                  <a16:creationId xmlns:a16="http://schemas.microsoft.com/office/drawing/2014/main" id="{C7E01C85-FAE7-2484-5A54-DF202FF73A99}"/>
                </a:ext>
              </a:extLst>
            </p:cNvPr>
            <p:cNvCxnSpPr>
              <a:cxnSpLocks/>
            </p:cNvCxnSpPr>
            <p:nvPr/>
          </p:nvCxnSpPr>
          <p:spPr>
            <a:xfrm>
              <a:off x="8748425" y="2499307"/>
              <a:ext cx="3287772" cy="0"/>
            </a:xfrm>
            <a:prstGeom prst="line">
              <a:avLst/>
            </a:prstGeom>
            <a:ln w="279400" cap="sq">
              <a:solidFill>
                <a:schemeClr val="accent3"/>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1BD74654-F466-ADF6-8950-52C746A23234}"/>
                </a:ext>
              </a:extLst>
            </p:cNvPr>
            <p:cNvCxnSpPr>
              <a:cxnSpLocks/>
            </p:cNvCxnSpPr>
            <p:nvPr/>
          </p:nvCxnSpPr>
          <p:spPr>
            <a:xfrm>
              <a:off x="6995885" y="5813428"/>
              <a:ext cx="3033674" cy="0"/>
            </a:xfrm>
            <a:prstGeom prst="line">
              <a:avLst/>
            </a:prstGeom>
            <a:ln w="279400" cap="sq">
              <a:solidFill>
                <a:schemeClr val="accent3"/>
              </a:solidFill>
            </a:ln>
          </p:spPr>
          <p:style>
            <a:lnRef idx="1">
              <a:schemeClr val="accent1"/>
            </a:lnRef>
            <a:fillRef idx="0">
              <a:schemeClr val="accent1"/>
            </a:fillRef>
            <a:effectRef idx="0">
              <a:schemeClr val="dk1"/>
            </a:effectRef>
            <a:fontRef idx="minor">
              <a:schemeClr val="lt1"/>
            </a:fontRef>
          </p:style>
        </p:cxnSp>
      </p:grpSp>
      <p:grpSp>
        <p:nvGrpSpPr>
          <p:cNvPr id="19" name="Group 18">
            <a:extLst>
              <a:ext uri="{FF2B5EF4-FFF2-40B4-BE49-F238E27FC236}">
                <a16:creationId xmlns:a16="http://schemas.microsoft.com/office/drawing/2014/main" id="{CFD8040A-02AB-7F1C-2F64-3AE79C79D003}"/>
              </a:ext>
            </a:extLst>
          </p:cNvPr>
          <p:cNvGrpSpPr/>
          <p:nvPr/>
        </p:nvGrpSpPr>
        <p:grpSpPr>
          <a:xfrm flipH="1">
            <a:off x="807528" y="2744077"/>
            <a:ext cx="6773560" cy="3169768"/>
            <a:chOff x="6995885" y="2499307"/>
            <a:chExt cx="5040312" cy="3314121"/>
          </a:xfrm>
        </p:grpSpPr>
        <p:sp>
          <p:nvSpPr>
            <p:cNvPr id="21" name="Flowchart: Delay 8">
              <a:extLst>
                <a:ext uri="{FF2B5EF4-FFF2-40B4-BE49-F238E27FC236}">
                  <a16:creationId xmlns:a16="http://schemas.microsoft.com/office/drawing/2014/main" id="{E2B4F9CC-DB9B-656C-B5E4-19D820E4E75F}"/>
                </a:ext>
              </a:extLst>
            </p:cNvPr>
            <p:cNvSpPr/>
            <p:nvPr/>
          </p:nvSpPr>
          <p:spPr>
            <a:xfrm flipH="1">
              <a:off x="7335417" y="2499307"/>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solidFill>
              <a:prstDash val="lgDash"/>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1200"/>
            </a:p>
          </p:txBody>
        </p:sp>
        <p:sp>
          <p:nvSpPr>
            <p:cNvPr id="23" name="Flowchart: Delay 8">
              <a:extLst>
                <a:ext uri="{FF2B5EF4-FFF2-40B4-BE49-F238E27FC236}">
                  <a16:creationId xmlns:a16="http://schemas.microsoft.com/office/drawing/2014/main" id="{EC4CCB73-C800-E837-78BE-6972F9F9AD4F}"/>
                </a:ext>
              </a:extLst>
            </p:cNvPr>
            <p:cNvSpPr/>
            <p:nvPr/>
          </p:nvSpPr>
          <p:spPr>
            <a:xfrm flipV="1">
              <a:off x="9985523" y="4157755"/>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solidFill>
              <a:prstDash val="lgDash"/>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1200"/>
            </a:p>
          </p:txBody>
        </p:sp>
        <p:cxnSp>
          <p:nvCxnSpPr>
            <p:cNvPr id="24" name="Straight Connector 23">
              <a:extLst>
                <a:ext uri="{FF2B5EF4-FFF2-40B4-BE49-F238E27FC236}">
                  <a16:creationId xmlns:a16="http://schemas.microsoft.com/office/drawing/2014/main" id="{B3180C93-326F-8D42-3939-6BFE185CBEF2}"/>
                </a:ext>
              </a:extLst>
            </p:cNvPr>
            <p:cNvCxnSpPr>
              <a:cxnSpLocks/>
              <a:stCxn id="21" idx="4"/>
              <a:endCxn id="23" idx="4"/>
            </p:cNvCxnSpPr>
            <p:nvPr/>
          </p:nvCxnSpPr>
          <p:spPr>
            <a:xfrm>
              <a:off x="8748425" y="4154979"/>
              <a:ext cx="1237098" cy="2777"/>
            </a:xfrm>
            <a:prstGeom prst="line">
              <a:avLst/>
            </a:prstGeom>
            <a:ln w="3175" cap="sq">
              <a:solidFill>
                <a:schemeClr val="bg1"/>
              </a:solidFill>
              <a:prstDash val="lgDash"/>
            </a:ln>
          </p:spPr>
          <p:style>
            <a:lnRef idx="1">
              <a:schemeClr val="accent1"/>
            </a:lnRef>
            <a:fillRef idx="0">
              <a:schemeClr val="accent1"/>
            </a:fillRef>
            <a:effectRef idx="0">
              <a:schemeClr val="dk1"/>
            </a:effectRef>
            <a:fontRef idx="minor">
              <a:schemeClr val="lt1"/>
            </a:fontRef>
          </p:style>
        </p:cxnSp>
        <p:cxnSp>
          <p:nvCxnSpPr>
            <p:cNvPr id="25" name="Straight Connector 24">
              <a:extLst>
                <a:ext uri="{FF2B5EF4-FFF2-40B4-BE49-F238E27FC236}">
                  <a16:creationId xmlns:a16="http://schemas.microsoft.com/office/drawing/2014/main" id="{4B636C0C-7782-71E7-7B48-A370C27DD833}"/>
                </a:ext>
              </a:extLst>
            </p:cNvPr>
            <p:cNvCxnSpPr>
              <a:cxnSpLocks/>
            </p:cNvCxnSpPr>
            <p:nvPr/>
          </p:nvCxnSpPr>
          <p:spPr>
            <a:xfrm>
              <a:off x="8748425" y="2499307"/>
              <a:ext cx="3287772" cy="0"/>
            </a:xfrm>
            <a:prstGeom prst="line">
              <a:avLst/>
            </a:prstGeom>
            <a:ln w="3175" cap="sq">
              <a:solidFill>
                <a:schemeClr val="bg1"/>
              </a:solidFill>
              <a:prstDash val="lgDash"/>
            </a:ln>
          </p:spPr>
          <p:style>
            <a:lnRef idx="1">
              <a:schemeClr val="accent1"/>
            </a:lnRef>
            <a:fillRef idx="0">
              <a:schemeClr val="accent1"/>
            </a:fillRef>
            <a:effectRef idx="0">
              <a:schemeClr val="dk1"/>
            </a:effectRef>
            <a:fontRef idx="minor">
              <a:schemeClr val="lt1"/>
            </a:fontRef>
          </p:style>
        </p:cxnSp>
        <p:cxnSp>
          <p:nvCxnSpPr>
            <p:cNvPr id="26" name="Straight Connector 25">
              <a:extLst>
                <a:ext uri="{FF2B5EF4-FFF2-40B4-BE49-F238E27FC236}">
                  <a16:creationId xmlns:a16="http://schemas.microsoft.com/office/drawing/2014/main" id="{4C5EA65B-FE2E-5584-AC09-8AF56E5CC02E}"/>
                </a:ext>
              </a:extLst>
            </p:cNvPr>
            <p:cNvCxnSpPr>
              <a:cxnSpLocks/>
            </p:cNvCxnSpPr>
            <p:nvPr/>
          </p:nvCxnSpPr>
          <p:spPr>
            <a:xfrm>
              <a:off x="6995885" y="5813428"/>
              <a:ext cx="3033674" cy="0"/>
            </a:xfrm>
            <a:prstGeom prst="line">
              <a:avLst/>
            </a:prstGeom>
            <a:ln w="3175" cap="sq">
              <a:solidFill>
                <a:schemeClr val="bg1"/>
              </a:solidFill>
              <a:prstDash val="lgDash"/>
            </a:ln>
          </p:spPr>
          <p:style>
            <a:lnRef idx="1">
              <a:schemeClr val="accent1"/>
            </a:lnRef>
            <a:fillRef idx="0">
              <a:schemeClr val="accent1"/>
            </a:fillRef>
            <a:effectRef idx="0">
              <a:schemeClr val="dk1"/>
            </a:effectRef>
            <a:fontRef idx="minor">
              <a:schemeClr val="lt1"/>
            </a:fontRef>
          </p:style>
        </p:cxnSp>
      </p:grpSp>
      <p:sp>
        <p:nvSpPr>
          <p:cNvPr id="29" name="Oval 28">
            <a:extLst>
              <a:ext uri="{FF2B5EF4-FFF2-40B4-BE49-F238E27FC236}">
                <a16:creationId xmlns:a16="http://schemas.microsoft.com/office/drawing/2014/main" id="{84A8493E-4150-DF48-A6CC-CD04AC919716}"/>
              </a:ext>
            </a:extLst>
          </p:cNvPr>
          <p:cNvSpPr/>
          <p:nvPr/>
        </p:nvSpPr>
        <p:spPr bwMode="ltGray">
          <a:xfrm rot="10800000" flipH="1" flipV="1">
            <a:off x="7599653" y="5810539"/>
            <a:ext cx="221960" cy="221960"/>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lv-LV" sz="1200" b="1">
              <a:solidFill>
                <a:schemeClr val="accent1"/>
              </a:solidFill>
            </a:endParaRPr>
          </a:p>
        </p:txBody>
      </p:sp>
      <p:sp>
        <p:nvSpPr>
          <p:cNvPr id="34" name="Oval 33">
            <a:extLst>
              <a:ext uri="{FF2B5EF4-FFF2-40B4-BE49-F238E27FC236}">
                <a16:creationId xmlns:a16="http://schemas.microsoft.com/office/drawing/2014/main" id="{268CC80F-07F6-07AB-6A25-043A59FCA830}"/>
              </a:ext>
            </a:extLst>
          </p:cNvPr>
          <p:cNvSpPr/>
          <p:nvPr/>
        </p:nvSpPr>
        <p:spPr bwMode="ltGray">
          <a:xfrm rot="10800000" flipV="1">
            <a:off x="2056808" y="2603668"/>
            <a:ext cx="280818" cy="28081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1</a:t>
            </a:r>
          </a:p>
        </p:txBody>
      </p:sp>
      <p:sp>
        <p:nvSpPr>
          <p:cNvPr id="35" name="Oval 34">
            <a:extLst>
              <a:ext uri="{FF2B5EF4-FFF2-40B4-BE49-F238E27FC236}">
                <a16:creationId xmlns:a16="http://schemas.microsoft.com/office/drawing/2014/main" id="{CD66AE97-B059-3274-F726-78391F72A80A}"/>
              </a:ext>
            </a:extLst>
          </p:cNvPr>
          <p:cNvSpPr/>
          <p:nvPr/>
        </p:nvSpPr>
        <p:spPr bwMode="ltGray">
          <a:xfrm rot="10800000" flipV="1">
            <a:off x="5342520" y="2603668"/>
            <a:ext cx="280818" cy="28081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2</a:t>
            </a:r>
          </a:p>
        </p:txBody>
      </p:sp>
      <p:sp>
        <p:nvSpPr>
          <p:cNvPr id="36" name="Oval 35">
            <a:extLst>
              <a:ext uri="{FF2B5EF4-FFF2-40B4-BE49-F238E27FC236}">
                <a16:creationId xmlns:a16="http://schemas.microsoft.com/office/drawing/2014/main" id="{209DF095-A5B0-AF28-5DD4-49EA1F325908}"/>
              </a:ext>
            </a:extLst>
          </p:cNvPr>
          <p:cNvSpPr/>
          <p:nvPr/>
        </p:nvSpPr>
        <p:spPr bwMode="ltGray">
          <a:xfrm rot="10800000" flipV="1">
            <a:off x="6077214" y="4185375"/>
            <a:ext cx="280818" cy="28081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3</a:t>
            </a:r>
          </a:p>
        </p:txBody>
      </p:sp>
      <p:sp>
        <p:nvSpPr>
          <p:cNvPr id="37" name="Oval 36">
            <a:extLst>
              <a:ext uri="{FF2B5EF4-FFF2-40B4-BE49-F238E27FC236}">
                <a16:creationId xmlns:a16="http://schemas.microsoft.com/office/drawing/2014/main" id="{FFBFD541-2EE4-8E90-4EAF-5DD489ACDEC7}"/>
              </a:ext>
            </a:extLst>
          </p:cNvPr>
          <p:cNvSpPr/>
          <p:nvPr/>
        </p:nvSpPr>
        <p:spPr bwMode="ltGray">
          <a:xfrm rot="10800000" flipV="1">
            <a:off x="2988469" y="4185375"/>
            <a:ext cx="280818" cy="28081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4</a:t>
            </a:r>
          </a:p>
        </p:txBody>
      </p:sp>
      <p:sp>
        <p:nvSpPr>
          <p:cNvPr id="39" name="Oval 38">
            <a:extLst>
              <a:ext uri="{FF2B5EF4-FFF2-40B4-BE49-F238E27FC236}">
                <a16:creationId xmlns:a16="http://schemas.microsoft.com/office/drawing/2014/main" id="{206E8C32-D573-F3E1-AF19-99D398BC417B}"/>
              </a:ext>
            </a:extLst>
          </p:cNvPr>
          <p:cNvSpPr/>
          <p:nvPr/>
        </p:nvSpPr>
        <p:spPr bwMode="ltGray">
          <a:xfrm rot="10800000" flipV="1">
            <a:off x="2794862" y="5779091"/>
            <a:ext cx="280818" cy="28081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5</a:t>
            </a:r>
          </a:p>
        </p:txBody>
      </p:sp>
      <p:sp>
        <p:nvSpPr>
          <p:cNvPr id="44" name="Oval 43">
            <a:extLst>
              <a:ext uri="{FF2B5EF4-FFF2-40B4-BE49-F238E27FC236}">
                <a16:creationId xmlns:a16="http://schemas.microsoft.com/office/drawing/2014/main" id="{5091910F-1640-1753-444C-E5BC8770DB8A}"/>
              </a:ext>
            </a:extLst>
          </p:cNvPr>
          <p:cNvSpPr/>
          <p:nvPr/>
        </p:nvSpPr>
        <p:spPr bwMode="ltGray">
          <a:xfrm rot="10800000" flipV="1">
            <a:off x="5297067" y="5779091"/>
            <a:ext cx="280818" cy="28081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r>
              <a:rPr lang="en-gb" sz="1400">
                <a:solidFill>
                  <a:schemeClr val="tx1"/>
                </a:solidFill>
              </a:rPr>
              <a:t>6</a:t>
            </a:r>
          </a:p>
        </p:txBody>
      </p:sp>
      <p:sp>
        <p:nvSpPr>
          <p:cNvPr id="45" name="TextBox 44">
            <a:extLst>
              <a:ext uri="{FF2B5EF4-FFF2-40B4-BE49-F238E27FC236}">
                <a16:creationId xmlns:a16="http://schemas.microsoft.com/office/drawing/2014/main" id="{5CBFD2D0-3689-D96B-163B-412A465F3C4E}"/>
              </a:ext>
            </a:extLst>
          </p:cNvPr>
          <p:cNvSpPr txBox="1"/>
          <p:nvPr/>
        </p:nvSpPr>
        <p:spPr>
          <a:xfrm>
            <a:off x="2056807" y="1893741"/>
            <a:ext cx="3036673" cy="646331"/>
          </a:xfrm>
          <a:prstGeom prst="rect">
            <a:avLst/>
          </a:prstGeom>
          <a:noFill/>
        </p:spPr>
        <p:txBody>
          <a:bodyPr wrap="square" lIns="0" tIns="0" rIns="0" bIns="0" rtlCol="0">
            <a:spAutoFit/>
          </a:bodyPr>
          <a:lstStyle/>
          <a:p>
            <a:pPr rtl="0"/>
            <a:r>
              <a:rPr lang="en-GB" sz="1400" dirty="0">
                <a:effectLst/>
              </a:rPr>
              <a:t>National Contact Point for Civil Protection</a:t>
            </a:r>
            <a:r>
              <a:rPr lang="lv-LV" sz="1400" dirty="0">
                <a:effectLst/>
              </a:rPr>
              <a:t> </a:t>
            </a:r>
            <a:r>
              <a:rPr lang="en-gb" sz="1400" dirty="0">
                <a:effectLst/>
              </a:rPr>
              <a:t>receives a</a:t>
            </a:r>
            <a:r>
              <a:rPr lang="lv-LV" sz="1400" dirty="0">
                <a:effectLst/>
              </a:rPr>
              <a:t> </a:t>
            </a:r>
            <a:r>
              <a:rPr lang="lv-LV" sz="1400" dirty="0" err="1">
                <a:effectLst/>
              </a:rPr>
              <a:t>request</a:t>
            </a:r>
            <a:r>
              <a:rPr lang="lv-LV" sz="1400" dirty="0">
                <a:effectLst/>
              </a:rPr>
              <a:t> </a:t>
            </a:r>
            <a:r>
              <a:rPr lang="lv-LV" sz="1400" dirty="0" err="1">
                <a:effectLst/>
              </a:rPr>
              <a:t>for</a:t>
            </a:r>
            <a:r>
              <a:rPr lang="en-gb" sz="1400" dirty="0">
                <a:effectLst/>
              </a:rPr>
              <a:t> international humanitarian </a:t>
            </a:r>
            <a:r>
              <a:rPr lang="lv-LV" sz="1400" dirty="0" err="1">
                <a:effectLst/>
              </a:rPr>
              <a:t>assistance</a:t>
            </a:r>
            <a:endParaRPr lang="en-gb" sz="1400" dirty="0">
              <a:effectLst/>
            </a:endParaRPr>
          </a:p>
        </p:txBody>
      </p:sp>
      <p:sp>
        <p:nvSpPr>
          <p:cNvPr id="46" name="TextBox 45">
            <a:extLst>
              <a:ext uri="{FF2B5EF4-FFF2-40B4-BE49-F238E27FC236}">
                <a16:creationId xmlns:a16="http://schemas.microsoft.com/office/drawing/2014/main" id="{62FE6A70-6C47-96FA-53D3-F86331C879FB}"/>
              </a:ext>
            </a:extLst>
          </p:cNvPr>
          <p:cNvSpPr txBox="1"/>
          <p:nvPr/>
        </p:nvSpPr>
        <p:spPr>
          <a:xfrm>
            <a:off x="5342520" y="1896710"/>
            <a:ext cx="2594999" cy="646331"/>
          </a:xfrm>
          <a:prstGeom prst="rect">
            <a:avLst/>
          </a:prstGeom>
          <a:noFill/>
        </p:spPr>
        <p:txBody>
          <a:bodyPr wrap="square" lIns="0" tIns="0" rIns="0" bIns="0" rtlCol="0">
            <a:spAutoFit/>
          </a:bodyPr>
          <a:lstStyle/>
          <a:p>
            <a:pPr rtl="0"/>
            <a:r>
              <a:rPr lang="en-GB" sz="1400" dirty="0">
                <a:effectLst/>
              </a:rPr>
              <a:t>National Contact Point for Civil Protection</a:t>
            </a:r>
            <a:r>
              <a:rPr lang="lv-LV" sz="1400" dirty="0">
                <a:effectLst/>
              </a:rPr>
              <a:t> </a:t>
            </a:r>
            <a:r>
              <a:rPr lang="en-gb" sz="1400" dirty="0">
                <a:effectLst/>
              </a:rPr>
              <a:t>shall immediately inform the responsible ministry</a:t>
            </a:r>
          </a:p>
        </p:txBody>
      </p:sp>
      <p:sp>
        <p:nvSpPr>
          <p:cNvPr id="47" name="TextBox 46">
            <a:extLst>
              <a:ext uri="{FF2B5EF4-FFF2-40B4-BE49-F238E27FC236}">
                <a16:creationId xmlns:a16="http://schemas.microsoft.com/office/drawing/2014/main" id="{D5123DFF-67B2-7927-830C-56AD1A2DF2FF}"/>
              </a:ext>
            </a:extLst>
          </p:cNvPr>
          <p:cNvSpPr txBox="1"/>
          <p:nvPr/>
        </p:nvSpPr>
        <p:spPr>
          <a:xfrm>
            <a:off x="3675014" y="3017070"/>
            <a:ext cx="2683020" cy="1077218"/>
          </a:xfrm>
          <a:prstGeom prst="rect">
            <a:avLst/>
          </a:prstGeom>
          <a:noFill/>
        </p:spPr>
        <p:txBody>
          <a:bodyPr wrap="square" lIns="0" tIns="0" rIns="0" bIns="0" rtlCol="0">
            <a:spAutoFit/>
          </a:bodyPr>
          <a:lstStyle/>
          <a:p>
            <a:pPr algn="r" rtl="0"/>
            <a:r>
              <a:rPr lang="en-gb" sz="1400" dirty="0">
                <a:effectLst/>
              </a:rPr>
              <a:t>The responsible ministry prepares information for the Crisis Management </a:t>
            </a:r>
            <a:r>
              <a:rPr lang="lv-LV" sz="1400" dirty="0" err="1">
                <a:effectLst/>
              </a:rPr>
              <a:t>Council</a:t>
            </a:r>
            <a:r>
              <a:rPr lang="en-gb" sz="1400" dirty="0">
                <a:effectLst/>
              </a:rPr>
              <a:t> on the type, scope, funding and source of humanitarian assistance, etc.</a:t>
            </a:r>
          </a:p>
        </p:txBody>
      </p:sp>
      <p:sp>
        <p:nvSpPr>
          <p:cNvPr id="48" name="TextBox 47">
            <a:extLst>
              <a:ext uri="{FF2B5EF4-FFF2-40B4-BE49-F238E27FC236}">
                <a16:creationId xmlns:a16="http://schemas.microsoft.com/office/drawing/2014/main" id="{7CFA2157-7334-DB96-79CC-FE2CDF78B1E2}"/>
              </a:ext>
            </a:extLst>
          </p:cNvPr>
          <p:cNvSpPr txBox="1"/>
          <p:nvPr/>
        </p:nvSpPr>
        <p:spPr>
          <a:xfrm>
            <a:off x="1345785" y="3339542"/>
            <a:ext cx="1839731" cy="646331"/>
          </a:xfrm>
          <a:prstGeom prst="rect">
            <a:avLst/>
          </a:prstGeom>
          <a:noFill/>
        </p:spPr>
        <p:txBody>
          <a:bodyPr wrap="square" lIns="0" tIns="0" rIns="0" bIns="0" rtlCol="0">
            <a:spAutoFit/>
          </a:bodyPr>
          <a:lstStyle/>
          <a:p>
            <a:pPr algn="r" rtl="0"/>
            <a:r>
              <a:rPr lang="en-gb" sz="1400" dirty="0">
                <a:effectLst/>
              </a:rPr>
              <a:t>Cabinet of Ministers adopts a decision on the provision of assistance</a:t>
            </a:r>
          </a:p>
        </p:txBody>
      </p:sp>
      <p:sp>
        <p:nvSpPr>
          <p:cNvPr id="49" name="TextBox 48">
            <a:extLst>
              <a:ext uri="{FF2B5EF4-FFF2-40B4-BE49-F238E27FC236}">
                <a16:creationId xmlns:a16="http://schemas.microsoft.com/office/drawing/2014/main" id="{7C950F0E-2A75-5545-38B3-53B70735FA6F}"/>
              </a:ext>
            </a:extLst>
          </p:cNvPr>
          <p:cNvSpPr txBox="1"/>
          <p:nvPr/>
        </p:nvSpPr>
        <p:spPr>
          <a:xfrm>
            <a:off x="2794862" y="5213665"/>
            <a:ext cx="2025304" cy="430887"/>
          </a:xfrm>
          <a:prstGeom prst="rect">
            <a:avLst/>
          </a:prstGeom>
          <a:noFill/>
        </p:spPr>
        <p:txBody>
          <a:bodyPr wrap="square" lIns="0" tIns="0" rIns="0" bIns="0" rtlCol="0" anchor="ctr">
            <a:spAutoFit/>
          </a:bodyPr>
          <a:lstStyle/>
          <a:p>
            <a:pPr rtl="0"/>
            <a:r>
              <a:rPr lang="en-gb" sz="1400">
                <a:effectLst/>
              </a:rPr>
              <a:t>The Ministry of Foreign Affairs prepares further Orders</a:t>
            </a:r>
          </a:p>
        </p:txBody>
      </p:sp>
      <p:sp>
        <p:nvSpPr>
          <p:cNvPr id="50" name="TextBox 49">
            <a:extLst>
              <a:ext uri="{FF2B5EF4-FFF2-40B4-BE49-F238E27FC236}">
                <a16:creationId xmlns:a16="http://schemas.microsoft.com/office/drawing/2014/main" id="{D117B5C3-D41E-C100-8A6C-C590DDD7E6C8}"/>
              </a:ext>
            </a:extLst>
          </p:cNvPr>
          <p:cNvSpPr txBox="1"/>
          <p:nvPr/>
        </p:nvSpPr>
        <p:spPr>
          <a:xfrm>
            <a:off x="5308957" y="5027739"/>
            <a:ext cx="1815843" cy="646331"/>
          </a:xfrm>
          <a:prstGeom prst="rect">
            <a:avLst/>
          </a:prstGeom>
          <a:noFill/>
        </p:spPr>
        <p:txBody>
          <a:bodyPr wrap="square" lIns="0" tIns="0" rIns="0" bIns="0" rtlCol="0" anchor="ctr">
            <a:spAutoFit/>
          </a:bodyPr>
          <a:lstStyle/>
          <a:p>
            <a:pPr rtl="0"/>
            <a:r>
              <a:rPr lang="lv-LV" sz="1400" dirty="0"/>
              <a:t>R</a:t>
            </a:r>
            <a:r>
              <a:rPr lang="en-GB" sz="1400" dirty="0" err="1">
                <a:effectLst/>
              </a:rPr>
              <a:t>esponsible</a:t>
            </a:r>
            <a:r>
              <a:rPr lang="en-GB" sz="1400" dirty="0">
                <a:effectLst/>
              </a:rPr>
              <a:t> ministry</a:t>
            </a:r>
            <a:r>
              <a:rPr lang="lv-LV" sz="1400" dirty="0">
                <a:effectLst/>
              </a:rPr>
              <a:t> </a:t>
            </a:r>
            <a:r>
              <a:rPr lang="lv-LV" sz="1400" dirty="0" err="1">
                <a:effectLst/>
              </a:rPr>
              <a:t>coordinates</a:t>
            </a:r>
            <a:r>
              <a:rPr lang="lv-LV" sz="1400" dirty="0">
                <a:effectLst/>
              </a:rPr>
              <a:t> </a:t>
            </a:r>
            <a:r>
              <a:rPr lang="en-GB" sz="1400" dirty="0">
                <a:effectLst/>
              </a:rPr>
              <a:t> </a:t>
            </a:r>
            <a:r>
              <a:rPr lang="en-gb" sz="1400" dirty="0">
                <a:effectLst/>
              </a:rPr>
              <a:t>humanitarian aid</a:t>
            </a:r>
          </a:p>
        </p:txBody>
      </p:sp>
      <p:pic>
        <p:nvPicPr>
          <p:cNvPr id="73" name="Picture 72">
            <a:extLst>
              <a:ext uri="{FF2B5EF4-FFF2-40B4-BE49-F238E27FC236}">
                <a16:creationId xmlns:a16="http://schemas.microsoft.com/office/drawing/2014/main" id="{A090D7E0-B2A4-EF4B-BB57-289FF658FF15}"/>
              </a:ext>
            </a:extLst>
          </p:cNvPr>
          <p:cNvPicPr>
            <a:picLocks noChangeAspect="1"/>
          </p:cNvPicPr>
          <p:nvPr/>
        </p:nvPicPr>
        <p:blipFill rotWithShape="1">
          <a:blip r:embed="rId4"/>
          <a:srcRect l="13145" t="8177" r="9716" b="42328"/>
          <a:stretch/>
        </p:blipFill>
        <p:spPr>
          <a:xfrm>
            <a:off x="8218486" y="1819274"/>
            <a:ext cx="3530601" cy="3394391"/>
          </a:xfrm>
          <a:prstGeom prst="rect">
            <a:avLst/>
          </a:prstGeom>
        </p:spPr>
      </p:pic>
      <p:sp>
        <p:nvSpPr>
          <p:cNvPr id="4" name="Oval 3">
            <a:extLst>
              <a:ext uri="{FF2B5EF4-FFF2-40B4-BE49-F238E27FC236}">
                <a16:creationId xmlns:a16="http://schemas.microsoft.com/office/drawing/2014/main" id="{8296C887-123B-8D73-8BDB-ABF4C70262F8}"/>
              </a:ext>
            </a:extLst>
          </p:cNvPr>
          <p:cNvSpPr/>
          <p:nvPr/>
        </p:nvSpPr>
        <p:spPr bwMode="ltGray">
          <a:xfrm rot="10800000" flipH="1" flipV="1">
            <a:off x="555346" y="2638717"/>
            <a:ext cx="221960" cy="221960"/>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lv-LV" sz="1200" b="1">
              <a:solidFill>
                <a:schemeClr val="accent1"/>
              </a:solidFill>
            </a:endParaRPr>
          </a:p>
        </p:txBody>
      </p:sp>
      <p:grpSp>
        <p:nvGrpSpPr>
          <p:cNvPr id="15" name="Group 14">
            <a:extLst>
              <a:ext uri="{FF2B5EF4-FFF2-40B4-BE49-F238E27FC236}">
                <a16:creationId xmlns:a16="http://schemas.microsoft.com/office/drawing/2014/main" id="{2066D1AF-4EC8-2FDC-DC6B-20B48D6CA4B4}"/>
              </a:ext>
            </a:extLst>
          </p:cNvPr>
          <p:cNvGrpSpPr/>
          <p:nvPr/>
        </p:nvGrpSpPr>
        <p:grpSpPr>
          <a:xfrm>
            <a:off x="8118108" y="126781"/>
            <a:ext cx="3630980" cy="217488"/>
            <a:chOff x="8118108" y="126781"/>
            <a:chExt cx="3630980" cy="217488"/>
          </a:xfrm>
        </p:grpSpPr>
        <p:sp>
          <p:nvSpPr>
            <p:cNvPr id="20" name="Rectangle 19">
              <a:extLst>
                <a:ext uri="{FF2B5EF4-FFF2-40B4-BE49-F238E27FC236}">
                  <a16:creationId xmlns:a16="http://schemas.microsoft.com/office/drawing/2014/main" id="{801F32DD-24C8-1C82-2357-248E4F7117E8}"/>
                </a:ext>
              </a:extLst>
            </p:cNvPr>
            <p:cNvSpPr/>
            <p:nvPr/>
          </p:nvSpPr>
          <p:spPr>
            <a:xfrm>
              <a:off x="860176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22" name="Rectangle 21">
              <a:extLst>
                <a:ext uri="{FF2B5EF4-FFF2-40B4-BE49-F238E27FC236}">
                  <a16:creationId xmlns:a16="http://schemas.microsoft.com/office/drawing/2014/main" id="{5908B37A-3904-648F-8D6C-4C825666E48F}"/>
                </a:ext>
              </a:extLst>
            </p:cNvPr>
            <p:cNvSpPr/>
            <p:nvPr/>
          </p:nvSpPr>
          <p:spPr>
            <a:xfrm>
              <a:off x="811810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27" name="Rectangle 26">
              <a:extLst>
                <a:ext uri="{FF2B5EF4-FFF2-40B4-BE49-F238E27FC236}">
                  <a16:creationId xmlns:a16="http://schemas.microsoft.com/office/drawing/2014/main" id="{07BD3BAA-42EA-BCF5-9B8B-6E412A1E0DC6}"/>
                </a:ext>
              </a:extLst>
            </p:cNvPr>
            <p:cNvSpPr/>
            <p:nvPr/>
          </p:nvSpPr>
          <p:spPr>
            <a:xfrm>
              <a:off x="8843589"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4.4</a:t>
              </a:r>
            </a:p>
          </p:txBody>
        </p:sp>
        <p:sp>
          <p:nvSpPr>
            <p:cNvPr id="32" name="Rectangle 31">
              <a:extLst>
                <a:ext uri="{FF2B5EF4-FFF2-40B4-BE49-F238E27FC236}">
                  <a16:creationId xmlns:a16="http://schemas.microsoft.com/office/drawing/2014/main" id="{B8B69B80-A5AB-66A7-A949-260B2E9AAA44}"/>
                </a:ext>
              </a:extLst>
            </p:cNvPr>
            <p:cNvSpPr/>
            <p:nvPr/>
          </p:nvSpPr>
          <p:spPr>
            <a:xfrm>
              <a:off x="9083040" y="126781"/>
              <a:ext cx="2666048" cy="216216"/>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dirty="0">
                  <a:ln>
                    <a:noFill/>
                  </a:ln>
                  <a:effectLst/>
                  <a:uLnTx/>
                  <a:uFillTx/>
                  <a:ea typeface="Georgia"/>
                  <a:cs typeface="Georgia"/>
                  <a:sym typeface="Georgia"/>
                </a:rPr>
                <a:t>Request for and Provision of International Assistance</a:t>
              </a:r>
            </a:p>
          </p:txBody>
        </p:sp>
        <p:sp>
          <p:nvSpPr>
            <p:cNvPr id="33" name="Rectangle 32">
              <a:extLst>
                <a:ext uri="{FF2B5EF4-FFF2-40B4-BE49-F238E27FC236}">
                  <a16:creationId xmlns:a16="http://schemas.microsoft.com/office/drawing/2014/main" id="{AA794538-054F-F868-7AB9-ACA3B2EECCDC}"/>
                </a:ext>
              </a:extLst>
            </p:cNvPr>
            <p:cNvSpPr/>
            <p:nvPr/>
          </p:nvSpPr>
          <p:spPr>
            <a:xfrm>
              <a:off x="8359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grpSp>
    </p:spTree>
    <p:extLst>
      <p:ext uri="{BB962C8B-B14F-4D97-AF65-F5344CB8AC3E}">
        <p14:creationId xmlns:p14="http://schemas.microsoft.com/office/powerpoint/2010/main" val="3956357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F6C1F-7381-70D6-1618-0C5D7985B1A5}"/>
              </a:ext>
            </a:extLst>
          </p:cNvPr>
          <p:cNvSpPr/>
          <p:nvPr/>
        </p:nvSpPr>
        <p:spPr>
          <a:xfrm>
            <a:off x="442912" y="1819275"/>
            <a:ext cx="11306174" cy="435319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8" name="Title 27">
            <a:extLst>
              <a:ext uri="{FF2B5EF4-FFF2-40B4-BE49-F238E27FC236}">
                <a16:creationId xmlns:a16="http://schemas.microsoft.com/office/drawing/2014/main" id="{6768536E-91EF-D3F7-B62A-67C2A29121B6}"/>
              </a:ext>
            </a:extLst>
          </p:cNvPr>
          <p:cNvSpPr>
            <a:spLocks noGrp="1"/>
          </p:cNvSpPr>
          <p:nvPr>
            <p:ph type="title"/>
          </p:nvPr>
        </p:nvSpPr>
        <p:spPr>
          <a:xfrm>
            <a:off x="442913" y="432001"/>
            <a:ext cx="11306175" cy="1387274"/>
          </a:xfrm>
        </p:spPr>
        <p:txBody>
          <a:bodyPr vert="horz" rtlCol="0"/>
          <a:lstStyle/>
          <a:p>
            <a:pPr rtl="0"/>
            <a:r>
              <a:rPr lang="en-gb" noProof="0" dirty="0"/>
              <a:t>Conclusion: </a:t>
            </a:r>
            <a:r>
              <a:rPr lang="lv-LV" noProof="0" dirty="0"/>
              <a:t>I</a:t>
            </a:r>
            <a:r>
              <a:rPr lang="en-gb" noProof="0" dirty="0" err="1"/>
              <a:t>nternational</a:t>
            </a:r>
            <a:r>
              <a:rPr lang="en-gb" noProof="0" dirty="0"/>
              <a:t> </a:t>
            </a:r>
            <a:r>
              <a:rPr lang="en-GB" noProof="0" dirty="0"/>
              <a:t>Assistance</a:t>
            </a:r>
            <a:r>
              <a:rPr lang="en-gb" noProof="0" dirty="0"/>
              <a:t> as a </a:t>
            </a:r>
            <a:r>
              <a:rPr lang="lv-LV" noProof="0" dirty="0"/>
              <a:t>T</a:t>
            </a:r>
            <a:r>
              <a:rPr lang="en-gb" noProof="0" dirty="0"/>
              <a:t>wo-</a:t>
            </a:r>
            <a:r>
              <a:rPr lang="lv-LV" noProof="0" dirty="0"/>
              <a:t>W</a:t>
            </a:r>
            <a:r>
              <a:rPr lang="en-gb" noProof="0" dirty="0"/>
              <a:t>ay </a:t>
            </a:r>
            <a:r>
              <a:rPr lang="lv-LV" dirty="0"/>
              <a:t>P</a:t>
            </a:r>
            <a:r>
              <a:rPr lang="en-gb" noProof="0" dirty="0" err="1"/>
              <a:t>rocess</a:t>
            </a:r>
            <a:r>
              <a:rPr lang="en-gb" noProof="0" dirty="0"/>
              <a:t> </a:t>
            </a:r>
          </a:p>
        </p:txBody>
      </p:sp>
      <p:sp>
        <p:nvSpPr>
          <p:cNvPr id="7" name="Slide Number Placeholder 6">
            <a:extLst>
              <a:ext uri="{FF2B5EF4-FFF2-40B4-BE49-F238E27FC236}">
                <a16:creationId xmlns:a16="http://schemas.microsoft.com/office/drawing/2014/main" id="{5F027E37-D170-2DB7-C081-C8FBB203EDB0}"/>
              </a:ext>
            </a:extLst>
          </p:cNvPr>
          <p:cNvSpPr>
            <a:spLocks noGrp="1"/>
          </p:cNvSpPr>
          <p:nvPr>
            <p:ph type="sldNum" sz="quarter" idx="11"/>
          </p:nvPr>
        </p:nvSpPr>
        <p:spPr/>
        <p:txBody>
          <a:bodyPr rtlCol="0"/>
          <a:lstStyle/>
          <a:p>
            <a:pPr rtl="0"/>
            <a:fld id="{7870704B-CE94-48CC-AF30-84932A1262A7}" type="slidenum">
              <a:rPr lang="lv-LV" smtClean="0"/>
              <a:pPr/>
              <a:t>39</a:t>
            </a:fld>
            <a:endParaRPr lang="lv-LV"/>
          </a:p>
        </p:txBody>
      </p:sp>
      <p:sp>
        <p:nvSpPr>
          <p:cNvPr id="5" name="Rectangle 4">
            <a:extLst>
              <a:ext uri="{FF2B5EF4-FFF2-40B4-BE49-F238E27FC236}">
                <a16:creationId xmlns:a16="http://schemas.microsoft.com/office/drawing/2014/main" id="{99F5ED14-E7C3-2D35-E285-6532C4438F8B}"/>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10" name="Flowchart: Delay 8">
            <a:extLst>
              <a:ext uri="{FF2B5EF4-FFF2-40B4-BE49-F238E27FC236}">
                <a16:creationId xmlns:a16="http://schemas.microsoft.com/office/drawing/2014/main" id="{C6378655-E110-CEDE-1092-A7797300D981}"/>
              </a:ext>
            </a:extLst>
          </p:cNvPr>
          <p:cNvSpPr/>
          <p:nvPr/>
        </p:nvSpPr>
        <p:spPr>
          <a:xfrm flipH="1" flipV="1">
            <a:off x="1955057" y="2578969"/>
            <a:ext cx="2382111" cy="2833810"/>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cap="rnd">
            <a:solidFill>
              <a:schemeClr val="accent3"/>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1200"/>
          </a:p>
        </p:txBody>
      </p:sp>
      <p:sp>
        <p:nvSpPr>
          <p:cNvPr id="14" name="Flowchart: Delay 8">
            <a:extLst>
              <a:ext uri="{FF2B5EF4-FFF2-40B4-BE49-F238E27FC236}">
                <a16:creationId xmlns:a16="http://schemas.microsoft.com/office/drawing/2014/main" id="{9E0C4767-10A4-F99F-4B2E-B68EBAE5F9B6}"/>
              </a:ext>
            </a:extLst>
          </p:cNvPr>
          <p:cNvSpPr/>
          <p:nvPr/>
        </p:nvSpPr>
        <p:spPr>
          <a:xfrm flipV="1">
            <a:off x="7867650" y="2578969"/>
            <a:ext cx="2381250" cy="2833810"/>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cap="rnd">
            <a:solidFill>
              <a:schemeClr val="accent3"/>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1200"/>
          </a:p>
        </p:txBody>
      </p:sp>
      <p:sp>
        <p:nvSpPr>
          <p:cNvPr id="31" name="Rectangle 30">
            <a:extLst>
              <a:ext uri="{FF2B5EF4-FFF2-40B4-BE49-F238E27FC236}">
                <a16:creationId xmlns:a16="http://schemas.microsoft.com/office/drawing/2014/main" id="{974252A5-1590-D9FF-07DD-2CD4AA43D4F0}"/>
              </a:ext>
            </a:extLst>
          </p:cNvPr>
          <p:cNvSpPr/>
          <p:nvPr/>
        </p:nvSpPr>
        <p:spPr>
          <a:xfrm>
            <a:off x="2614512" y="3415080"/>
            <a:ext cx="7182803" cy="1161589"/>
          </a:xfrm>
          <a:prstGeom prst="rect">
            <a:avLst/>
          </a:prstGeom>
          <a:no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endParaRPr lang="lv-LV" sz="1400">
              <a:solidFill>
                <a:schemeClr val="bg1"/>
              </a:solidFill>
            </a:endParaRPr>
          </a:p>
        </p:txBody>
      </p:sp>
      <p:sp>
        <p:nvSpPr>
          <p:cNvPr id="38" name="Rectangle 37">
            <a:extLst>
              <a:ext uri="{FF2B5EF4-FFF2-40B4-BE49-F238E27FC236}">
                <a16:creationId xmlns:a16="http://schemas.microsoft.com/office/drawing/2014/main" id="{48929268-B7BF-E5AF-5459-33FA5360D504}"/>
              </a:ext>
            </a:extLst>
          </p:cNvPr>
          <p:cNvSpPr/>
          <p:nvPr/>
        </p:nvSpPr>
        <p:spPr>
          <a:xfrm>
            <a:off x="2617049" y="3415080"/>
            <a:ext cx="7180263" cy="474202"/>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400" b="1">
                <a:solidFill>
                  <a:schemeClr val="tx1"/>
                </a:solidFill>
              </a:rPr>
              <a:t>International organisations</a:t>
            </a:r>
            <a:endParaRPr lang="lv-LV" sz="1400">
              <a:solidFill>
                <a:schemeClr val="tx1"/>
              </a:solidFill>
            </a:endParaRPr>
          </a:p>
        </p:txBody>
      </p:sp>
      <p:pic>
        <p:nvPicPr>
          <p:cNvPr id="42" name="Picture 41">
            <a:extLst>
              <a:ext uri="{FF2B5EF4-FFF2-40B4-BE49-F238E27FC236}">
                <a16:creationId xmlns:a16="http://schemas.microsoft.com/office/drawing/2014/main" id="{176FC45C-F9DF-E4C9-9DD8-A5350E2541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651" b="58413" l="3750" r="59167">
                        <a14:foregroundMark x1="7000" y1="44921" x2="7000" y2="44921"/>
                        <a14:foregroundMark x1="5583" y1="51905" x2="5000" y2="33968"/>
                        <a14:foregroundMark x1="5167" y1="31587" x2="3750" y2="52381"/>
                        <a14:foregroundMark x1="26833" y1="35873" x2="28250" y2="38571"/>
                        <a14:foregroundMark x1="40083" y1="38254" x2="40167" y2="50476"/>
                        <a14:foregroundMark x1="55750" y1="36984" x2="52083" y2="52222"/>
                        <a14:foregroundMark x1="56333" y1="40317" x2="59167" y2="51429"/>
                        <a14:backgroundMark x1="19917" y1="56984" x2="19917" y2="56984"/>
                        <a14:backgroundMark x1="19500" y1="56667" x2="21000" y2="56349"/>
                        <a14:backgroundMark x1="23250" y1="49841" x2="24500" y2="37619"/>
                      </a14:backgroundRemoval>
                    </a14:imgEffect>
                  </a14:imgLayer>
                </a14:imgProps>
              </a:ext>
            </a:extLst>
          </a:blip>
          <a:srcRect t="19401" r="37306" b="37132"/>
          <a:stretch/>
        </p:blipFill>
        <p:spPr>
          <a:xfrm>
            <a:off x="6729598" y="3999341"/>
            <a:ext cx="1055915" cy="384334"/>
          </a:xfrm>
          <a:prstGeom prst="rect">
            <a:avLst/>
          </a:prstGeom>
        </p:spPr>
      </p:pic>
      <p:pic>
        <p:nvPicPr>
          <p:cNvPr id="51" name="Picture 50">
            <a:extLst>
              <a:ext uri="{FF2B5EF4-FFF2-40B4-BE49-F238E27FC236}">
                <a16:creationId xmlns:a16="http://schemas.microsoft.com/office/drawing/2014/main" id="{6F30194C-0634-539A-2445-9C192BE84141}"/>
              </a:ext>
            </a:extLst>
          </p:cNvPr>
          <p:cNvPicPr>
            <a:picLocks noChangeAspect="1"/>
          </p:cNvPicPr>
          <p:nvPr/>
        </p:nvPicPr>
        <p:blipFill rotWithShape="1">
          <a:blip r:embed="rId5"/>
          <a:srcRect l="7377" t="4768"/>
          <a:stretch/>
        </p:blipFill>
        <p:spPr>
          <a:xfrm>
            <a:off x="6043003" y="3931941"/>
            <a:ext cx="515304" cy="519135"/>
          </a:xfrm>
          <a:prstGeom prst="rect">
            <a:avLst/>
          </a:prstGeom>
        </p:spPr>
      </p:pic>
      <p:pic>
        <p:nvPicPr>
          <p:cNvPr id="52" name="Picture 51">
            <a:extLst>
              <a:ext uri="{FF2B5EF4-FFF2-40B4-BE49-F238E27FC236}">
                <a16:creationId xmlns:a16="http://schemas.microsoft.com/office/drawing/2014/main" id="{780C9CAB-FF56-6317-D469-EFF33BDDB00A}"/>
              </a:ext>
            </a:extLst>
          </p:cNvPr>
          <p:cNvPicPr>
            <a:picLocks noChangeAspect="1"/>
          </p:cNvPicPr>
          <p:nvPr/>
        </p:nvPicPr>
        <p:blipFill>
          <a:blip r:embed="rId6"/>
          <a:stretch>
            <a:fillRect/>
          </a:stretch>
        </p:blipFill>
        <p:spPr>
          <a:xfrm>
            <a:off x="4628848" y="4090212"/>
            <a:ext cx="1242864" cy="267512"/>
          </a:xfrm>
          <a:prstGeom prst="rect">
            <a:avLst/>
          </a:prstGeom>
        </p:spPr>
      </p:pic>
      <p:sp>
        <p:nvSpPr>
          <p:cNvPr id="53" name="Rectangle 52">
            <a:extLst>
              <a:ext uri="{FF2B5EF4-FFF2-40B4-BE49-F238E27FC236}">
                <a16:creationId xmlns:a16="http://schemas.microsoft.com/office/drawing/2014/main" id="{FC090E79-A16E-ED49-A33D-AE85FE7A9848}"/>
              </a:ext>
            </a:extLst>
          </p:cNvPr>
          <p:cNvSpPr/>
          <p:nvPr/>
        </p:nvSpPr>
        <p:spPr>
          <a:xfrm>
            <a:off x="4528874" y="2293648"/>
            <a:ext cx="3128944" cy="474075"/>
          </a:xfrm>
          <a:prstGeom prst="rect">
            <a:avLst/>
          </a:prstGeom>
          <a:solidFill>
            <a:schemeClr val="bg1"/>
          </a:solidFill>
          <a:ln w="28575">
            <a:solidFill>
              <a:schemeClr val="accent4"/>
            </a:solid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400" b="1" dirty="0">
                <a:solidFill>
                  <a:schemeClr val="tx1"/>
                </a:solidFill>
              </a:rPr>
              <a:t>Country where the disaster occurred</a:t>
            </a:r>
          </a:p>
        </p:txBody>
      </p:sp>
      <p:cxnSp>
        <p:nvCxnSpPr>
          <p:cNvPr id="55" name="Straight Arrow Connector 54">
            <a:extLst>
              <a:ext uri="{FF2B5EF4-FFF2-40B4-BE49-F238E27FC236}">
                <a16:creationId xmlns:a16="http://schemas.microsoft.com/office/drawing/2014/main" id="{EE8F9475-A171-6017-E4AD-4DB1D23FF8AE}"/>
              </a:ext>
            </a:extLst>
          </p:cNvPr>
          <p:cNvCxnSpPr>
            <a:cxnSpLocks/>
          </p:cNvCxnSpPr>
          <p:nvPr/>
        </p:nvCxnSpPr>
        <p:spPr>
          <a:xfrm>
            <a:off x="5251938" y="2882096"/>
            <a:ext cx="0" cy="418611"/>
          </a:xfrm>
          <a:prstGeom prst="straightConnector1">
            <a:avLst/>
          </a:prstGeom>
          <a:ln w="285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cxnSp>
        <p:nvCxnSpPr>
          <p:cNvPr id="56" name="Straight Arrow Connector 55">
            <a:extLst>
              <a:ext uri="{FF2B5EF4-FFF2-40B4-BE49-F238E27FC236}">
                <a16:creationId xmlns:a16="http://schemas.microsoft.com/office/drawing/2014/main" id="{5A10D5B2-8140-F792-F051-9B84F0C15559}"/>
              </a:ext>
            </a:extLst>
          </p:cNvPr>
          <p:cNvCxnSpPr>
            <a:cxnSpLocks/>
          </p:cNvCxnSpPr>
          <p:nvPr/>
        </p:nvCxnSpPr>
        <p:spPr>
          <a:xfrm flipV="1">
            <a:off x="7080738" y="2882096"/>
            <a:ext cx="0" cy="418611"/>
          </a:xfrm>
          <a:prstGeom prst="straightConnector1">
            <a:avLst/>
          </a:prstGeom>
          <a:ln w="285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sp>
        <p:nvSpPr>
          <p:cNvPr id="57" name="TextBox 56">
            <a:extLst>
              <a:ext uri="{FF2B5EF4-FFF2-40B4-BE49-F238E27FC236}">
                <a16:creationId xmlns:a16="http://schemas.microsoft.com/office/drawing/2014/main" id="{1348621A-6820-857D-8A14-908D9652CB6D}"/>
              </a:ext>
            </a:extLst>
          </p:cNvPr>
          <p:cNvSpPr txBox="1"/>
          <p:nvPr/>
        </p:nvSpPr>
        <p:spPr>
          <a:xfrm>
            <a:off x="3168760" y="2983679"/>
            <a:ext cx="2192210" cy="215444"/>
          </a:xfrm>
          <a:prstGeom prst="rect">
            <a:avLst/>
          </a:prstGeom>
          <a:noFill/>
        </p:spPr>
        <p:txBody>
          <a:bodyPr wrap="square" lIns="0" tIns="0" rIns="0" bIns="0" rtlCol="0">
            <a:spAutoFit/>
          </a:bodyPr>
          <a:lstStyle/>
          <a:p>
            <a:pPr rtl="0">
              <a:lnSpc>
                <a:spcPct val="100000"/>
              </a:lnSpc>
              <a:spcAft>
                <a:spcPts val="600"/>
              </a:spcAft>
              <a:buSzPct val="100000"/>
            </a:pPr>
            <a:r>
              <a:rPr lang="en-gb" sz="1400"/>
              <a:t>Request for assistance</a:t>
            </a:r>
          </a:p>
        </p:txBody>
      </p:sp>
      <p:sp>
        <p:nvSpPr>
          <p:cNvPr id="58" name="TextBox 57">
            <a:extLst>
              <a:ext uri="{FF2B5EF4-FFF2-40B4-BE49-F238E27FC236}">
                <a16:creationId xmlns:a16="http://schemas.microsoft.com/office/drawing/2014/main" id="{5E3B60B4-8EBA-3DF4-8D84-4E627897A619}"/>
              </a:ext>
            </a:extLst>
          </p:cNvPr>
          <p:cNvSpPr txBox="1"/>
          <p:nvPr/>
        </p:nvSpPr>
        <p:spPr>
          <a:xfrm>
            <a:off x="7231730" y="4787743"/>
            <a:ext cx="3023411" cy="215444"/>
          </a:xfrm>
          <a:prstGeom prst="rect">
            <a:avLst/>
          </a:prstGeom>
          <a:noFill/>
        </p:spPr>
        <p:txBody>
          <a:bodyPr wrap="square" lIns="0" tIns="0" rIns="0" bIns="0" rtlCol="0">
            <a:spAutoFit/>
          </a:bodyPr>
          <a:lstStyle/>
          <a:p>
            <a:pPr rtl="0">
              <a:lnSpc>
                <a:spcPct val="100000"/>
              </a:lnSpc>
              <a:spcAft>
                <a:spcPts val="600"/>
              </a:spcAft>
              <a:buSzPct val="100000"/>
            </a:pPr>
            <a:r>
              <a:rPr lang="en-gb" sz="1400"/>
              <a:t>Resources, experts, teams</a:t>
            </a:r>
          </a:p>
        </p:txBody>
      </p:sp>
      <p:sp>
        <p:nvSpPr>
          <p:cNvPr id="60" name="Rectangle 59">
            <a:extLst>
              <a:ext uri="{FF2B5EF4-FFF2-40B4-BE49-F238E27FC236}">
                <a16:creationId xmlns:a16="http://schemas.microsoft.com/office/drawing/2014/main" id="{93247D13-1614-545D-351E-1D03C9BD8239}"/>
              </a:ext>
            </a:extLst>
          </p:cNvPr>
          <p:cNvSpPr/>
          <p:nvPr/>
        </p:nvSpPr>
        <p:spPr>
          <a:xfrm>
            <a:off x="4528855" y="5224026"/>
            <a:ext cx="3128963" cy="360000"/>
          </a:xfrm>
          <a:prstGeom prst="rect">
            <a:avLst/>
          </a:prstGeom>
          <a:solidFill>
            <a:schemeClr val="bg1"/>
          </a:solidFill>
          <a:ln w="28575">
            <a:solidFill>
              <a:schemeClr val="accent4"/>
            </a:solid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rtl="0">
              <a:lnSpc>
                <a:spcPct val="100000"/>
              </a:lnSpc>
            </a:pPr>
            <a:r>
              <a:rPr lang="en-gb" sz="1400" b="1">
                <a:solidFill>
                  <a:schemeClr val="tx1"/>
                </a:solidFill>
              </a:rPr>
              <a:t>Latvia</a:t>
            </a:r>
          </a:p>
        </p:txBody>
      </p:sp>
      <p:sp>
        <p:nvSpPr>
          <p:cNvPr id="70" name="TextBox 69">
            <a:extLst>
              <a:ext uri="{FF2B5EF4-FFF2-40B4-BE49-F238E27FC236}">
                <a16:creationId xmlns:a16="http://schemas.microsoft.com/office/drawing/2014/main" id="{B4C49166-7957-CF69-E6C6-55522C926AA5}"/>
              </a:ext>
            </a:extLst>
          </p:cNvPr>
          <p:cNvSpPr txBox="1"/>
          <p:nvPr/>
        </p:nvSpPr>
        <p:spPr>
          <a:xfrm>
            <a:off x="10496968" y="3564987"/>
            <a:ext cx="1252118" cy="861774"/>
          </a:xfrm>
          <a:prstGeom prst="rect">
            <a:avLst/>
          </a:prstGeom>
          <a:noFill/>
        </p:spPr>
        <p:txBody>
          <a:bodyPr wrap="square" lIns="0" tIns="0" rIns="0" bIns="0" rtlCol="0">
            <a:spAutoFit/>
          </a:bodyPr>
          <a:lstStyle/>
          <a:p>
            <a:pPr rtl="0">
              <a:lnSpc>
                <a:spcPct val="100000"/>
              </a:lnSpc>
              <a:spcAft>
                <a:spcPts val="600"/>
              </a:spcAft>
              <a:buSzPct val="100000"/>
            </a:pPr>
            <a:r>
              <a:rPr lang="en-gb" sz="1400" dirty="0"/>
              <a:t>Support provided under bilateral agreements </a:t>
            </a:r>
          </a:p>
        </p:txBody>
      </p:sp>
      <p:sp>
        <p:nvSpPr>
          <p:cNvPr id="72" name="TextBox 71">
            <a:extLst>
              <a:ext uri="{FF2B5EF4-FFF2-40B4-BE49-F238E27FC236}">
                <a16:creationId xmlns:a16="http://schemas.microsoft.com/office/drawing/2014/main" id="{1B13C4EC-FE96-B8BF-5A26-00ED2D8AD8A5}"/>
              </a:ext>
            </a:extLst>
          </p:cNvPr>
          <p:cNvSpPr txBox="1"/>
          <p:nvPr/>
        </p:nvSpPr>
        <p:spPr>
          <a:xfrm>
            <a:off x="496238" y="3564987"/>
            <a:ext cx="1318751" cy="861774"/>
          </a:xfrm>
          <a:prstGeom prst="rect">
            <a:avLst/>
          </a:prstGeom>
          <a:noFill/>
        </p:spPr>
        <p:txBody>
          <a:bodyPr wrap="square" lIns="0" tIns="0" rIns="0" bIns="0" rtlCol="0">
            <a:spAutoFit/>
          </a:bodyPr>
          <a:lstStyle/>
          <a:p>
            <a:pPr rtl="0">
              <a:lnSpc>
                <a:spcPct val="100000"/>
              </a:lnSpc>
              <a:spcAft>
                <a:spcPts val="600"/>
              </a:spcAft>
              <a:buSzPct val="100000"/>
            </a:pPr>
            <a:r>
              <a:rPr lang="en-gb" sz="1400" dirty="0"/>
              <a:t>Support received under bilateral agreements </a:t>
            </a:r>
          </a:p>
        </p:txBody>
      </p:sp>
      <p:sp>
        <p:nvSpPr>
          <p:cNvPr id="75" name="TextBox 74">
            <a:extLst>
              <a:ext uri="{FF2B5EF4-FFF2-40B4-BE49-F238E27FC236}">
                <a16:creationId xmlns:a16="http://schemas.microsoft.com/office/drawing/2014/main" id="{544034B8-FF04-A152-8204-C29B16380748}"/>
              </a:ext>
            </a:extLst>
          </p:cNvPr>
          <p:cNvSpPr txBox="1"/>
          <p:nvPr/>
        </p:nvSpPr>
        <p:spPr>
          <a:xfrm>
            <a:off x="3181350" y="4787743"/>
            <a:ext cx="2192210" cy="215444"/>
          </a:xfrm>
          <a:prstGeom prst="rect">
            <a:avLst/>
          </a:prstGeom>
          <a:noFill/>
        </p:spPr>
        <p:txBody>
          <a:bodyPr wrap="square" lIns="0" tIns="0" rIns="0" bIns="0" rtlCol="0">
            <a:spAutoFit/>
          </a:bodyPr>
          <a:lstStyle/>
          <a:p>
            <a:pPr rtl="0">
              <a:lnSpc>
                <a:spcPct val="100000"/>
              </a:lnSpc>
              <a:spcAft>
                <a:spcPts val="600"/>
              </a:spcAft>
              <a:buSzPct val="100000"/>
            </a:pPr>
            <a:r>
              <a:rPr lang="en-gb" sz="1400"/>
              <a:t>Request for assistance</a:t>
            </a:r>
          </a:p>
        </p:txBody>
      </p:sp>
      <p:cxnSp>
        <p:nvCxnSpPr>
          <p:cNvPr id="76" name="Straight Arrow Connector 75">
            <a:extLst>
              <a:ext uri="{FF2B5EF4-FFF2-40B4-BE49-F238E27FC236}">
                <a16:creationId xmlns:a16="http://schemas.microsoft.com/office/drawing/2014/main" id="{E8988B8C-E85D-2D3F-0958-C17F3A661F52}"/>
              </a:ext>
            </a:extLst>
          </p:cNvPr>
          <p:cNvCxnSpPr>
            <a:cxnSpLocks/>
          </p:cNvCxnSpPr>
          <p:nvPr/>
        </p:nvCxnSpPr>
        <p:spPr>
          <a:xfrm flipV="1">
            <a:off x="5251938" y="4686160"/>
            <a:ext cx="0" cy="418611"/>
          </a:xfrm>
          <a:prstGeom prst="straightConnector1">
            <a:avLst/>
          </a:prstGeom>
          <a:ln w="285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cxnSp>
        <p:nvCxnSpPr>
          <p:cNvPr id="78" name="Straight Arrow Connector 77">
            <a:extLst>
              <a:ext uri="{FF2B5EF4-FFF2-40B4-BE49-F238E27FC236}">
                <a16:creationId xmlns:a16="http://schemas.microsoft.com/office/drawing/2014/main" id="{2235AFB5-719E-3B94-3698-3A65DB80325C}"/>
              </a:ext>
            </a:extLst>
          </p:cNvPr>
          <p:cNvCxnSpPr>
            <a:cxnSpLocks/>
          </p:cNvCxnSpPr>
          <p:nvPr/>
        </p:nvCxnSpPr>
        <p:spPr>
          <a:xfrm>
            <a:off x="7080738" y="4686160"/>
            <a:ext cx="0" cy="418611"/>
          </a:xfrm>
          <a:prstGeom prst="straightConnector1">
            <a:avLst/>
          </a:prstGeom>
          <a:ln w="285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sp>
        <p:nvSpPr>
          <p:cNvPr id="79" name="TextBox 78">
            <a:extLst>
              <a:ext uri="{FF2B5EF4-FFF2-40B4-BE49-F238E27FC236}">
                <a16:creationId xmlns:a16="http://schemas.microsoft.com/office/drawing/2014/main" id="{23526FE3-52D4-DFE8-92E9-F15F1332DA27}"/>
              </a:ext>
            </a:extLst>
          </p:cNvPr>
          <p:cNvSpPr txBox="1"/>
          <p:nvPr/>
        </p:nvSpPr>
        <p:spPr>
          <a:xfrm>
            <a:off x="7231730" y="2983679"/>
            <a:ext cx="3023411" cy="215444"/>
          </a:xfrm>
          <a:prstGeom prst="rect">
            <a:avLst/>
          </a:prstGeom>
          <a:noFill/>
        </p:spPr>
        <p:txBody>
          <a:bodyPr wrap="square" lIns="0" tIns="0" rIns="0" bIns="0" rtlCol="0">
            <a:spAutoFit/>
          </a:bodyPr>
          <a:lstStyle/>
          <a:p>
            <a:pPr rtl="0">
              <a:lnSpc>
                <a:spcPct val="100000"/>
              </a:lnSpc>
              <a:spcAft>
                <a:spcPts val="600"/>
              </a:spcAft>
              <a:buSzPct val="100000"/>
            </a:pPr>
            <a:r>
              <a:rPr lang="en-gb" sz="1400"/>
              <a:t>Resources, experts, teams</a:t>
            </a:r>
          </a:p>
        </p:txBody>
      </p:sp>
      <p:sp>
        <p:nvSpPr>
          <p:cNvPr id="8" name="Flowchart: Delay 8">
            <a:extLst>
              <a:ext uri="{FF2B5EF4-FFF2-40B4-BE49-F238E27FC236}">
                <a16:creationId xmlns:a16="http://schemas.microsoft.com/office/drawing/2014/main" id="{9F9D46CE-32A2-AD51-0C11-6F7586926A98}"/>
              </a:ext>
            </a:extLst>
          </p:cNvPr>
          <p:cNvSpPr/>
          <p:nvPr/>
        </p:nvSpPr>
        <p:spPr>
          <a:xfrm>
            <a:off x="7867650" y="2578969"/>
            <a:ext cx="2372468" cy="2833688"/>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lumMod val="95000"/>
              </a:schemeClr>
            </a:solidFill>
            <a:prstDash val="lgDash"/>
            <a:headEnd type="triangle"/>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1200"/>
          </a:p>
        </p:txBody>
      </p:sp>
      <p:sp>
        <p:nvSpPr>
          <p:cNvPr id="11" name="Flowchart: Delay 8">
            <a:extLst>
              <a:ext uri="{FF2B5EF4-FFF2-40B4-BE49-F238E27FC236}">
                <a16:creationId xmlns:a16="http://schemas.microsoft.com/office/drawing/2014/main" id="{ED29855A-22E3-1F9E-82C8-C9AA86D56E12}"/>
              </a:ext>
            </a:extLst>
          </p:cNvPr>
          <p:cNvSpPr/>
          <p:nvPr/>
        </p:nvSpPr>
        <p:spPr>
          <a:xfrm flipH="1">
            <a:off x="1955057" y="2578969"/>
            <a:ext cx="2372468" cy="2833688"/>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lumMod val="95000"/>
              </a:schemeClr>
            </a:solidFill>
            <a:prstDash val="lgDash"/>
            <a:tailEnd type="triangle"/>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lnSpc>
                <a:spcPct val="100000"/>
              </a:lnSpc>
            </a:pPr>
            <a:endParaRPr lang="lv-LV" sz="1200"/>
          </a:p>
        </p:txBody>
      </p:sp>
      <p:sp>
        <p:nvSpPr>
          <p:cNvPr id="12" name="Oval 11">
            <a:extLst>
              <a:ext uri="{FF2B5EF4-FFF2-40B4-BE49-F238E27FC236}">
                <a16:creationId xmlns:a16="http://schemas.microsoft.com/office/drawing/2014/main" id="{20316F0B-B8B6-62CB-3264-2BE027731745}"/>
              </a:ext>
            </a:extLst>
          </p:cNvPr>
          <p:cNvSpPr/>
          <p:nvPr/>
        </p:nvSpPr>
        <p:spPr bwMode="ltGray">
          <a:xfrm rot="10800000" flipH="1" flipV="1">
            <a:off x="4216545" y="2466632"/>
            <a:ext cx="221960" cy="221960"/>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lv-LV" sz="1200" b="1">
              <a:solidFill>
                <a:schemeClr val="accent1"/>
              </a:solidFill>
            </a:endParaRPr>
          </a:p>
        </p:txBody>
      </p:sp>
      <p:sp>
        <p:nvSpPr>
          <p:cNvPr id="13" name="Oval 12">
            <a:extLst>
              <a:ext uri="{FF2B5EF4-FFF2-40B4-BE49-F238E27FC236}">
                <a16:creationId xmlns:a16="http://schemas.microsoft.com/office/drawing/2014/main" id="{7A65BE82-0BFD-55F3-BE88-0E9F035BC247}"/>
              </a:ext>
            </a:extLst>
          </p:cNvPr>
          <p:cNvSpPr/>
          <p:nvPr/>
        </p:nvSpPr>
        <p:spPr bwMode="ltGray">
          <a:xfrm rot="10800000" flipH="1" flipV="1">
            <a:off x="7777282" y="5300756"/>
            <a:ext cx="221960" cy="221960"/>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lv-LV" sz="1200" b="1">
              <a:solidFill>
                <a:schemeClr val="accent1"/>
              </a:solidFill>
            </a:endParaRPr>
          </a:p>
        </p:txBody>
      </p:sp>
      <p:grpSp>
        <p:nvGrpSpPr>
          <p:cNvPr id="15" name="Group 14">
            <a:extLst>
              <a:ext uri="{FF2B5EF4-FFF2-40B4-BE49-F238E27FC236}">
                <a16:creationId xmlns:a16="http://schemas.microsoft.com/office/drawing/2014/main" id="{9AF568D8-7F35-42EA-9D44-C88D3AC069AD}"/>
              </a:ext>
            </a:extLst>
          </p:cNvPr>
          <p:cNvGrpSpPr/>
          <p:nvPr/>
        </p:nvGrpSpPr>
        <p:grpSpPr>
          <a:xfrm>
            <a:off x="8118108" y="126781"/>
            <a:ext cx="3630980" cy="217488"/>
            <a:chOff x="8118108" y="126781"/>
            <a:chExt cx="3630980" cy="217488"/>
          </a:xfrm>
        </p:grpSpPr>
        <p:sp>
          <p:nvSpPr>
            <p:cNvPr id="18" name="Rectangle 17">
              <a:extLst>
                <a:ext uri="{FF2B5EF4-FFF2-40B4-BE49-F238E27FC236}">
                  <a16:creationId xmlns:a16="http://schemas.microsoft.com/office/drawing/2014/main" id="{1D8A2E06-8E2C-34AF-27AF-EC16CBA55270}"/>
                </a:ext>
              </a:extLst>
            </p:cNvPr>
            <p:cNvSpPr/>
            <p:nvPr/>
          </p:nvSpPr>
          <p:spPr>
            <a:xfrm>
              <a:off x="8601762"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19" name="Rectangle 18">
              <a:extLst>
                <a:ext uri="{FF2B5EF4-FFF2-40B4-BE49-F238E27FC236}">
                  <a16:creationId xmlns:a16="http://schemas.microsoft.com/office/drawing/2014/main" id="{BDDC9D3B-D657-D1F7-EF9A-7D8E03E15E8A}"/>
                </a:ext>
              </a:extLst>
            </p:cNvPr>
            <p:cNvSpPr/>
            <p:nvPr/>
          </p:nvSpPr>
          <p:spPr>
            <a:xfrm>
              <a:off x="811810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4.1</a:t>
              </a:r>
            </a:p>
          </p:txBody>
        </p:sp>
        <p:sp>
          <p:nvSpPr>
            <p:cNvPr id="20" name="Rectangle 19">
              <a:extLst>
                <a:ext uri="{FF2B5EF4-FFF2-40B4-BE49-F238E27FC236}">
                  <a16:creationId xmlns:a16="http://schemas.microsoft.com/office/drawing/2014/main" id="{E70FA512-DAB7-EC04-2C42-2D20BE75C82C}"/>
                </a:ext>
              </a:extLst>
            </p:cNvPr>
            <p:cNvSpPr/>
            <p:nvPr/>
          </p:nvSpPr>
          <p:spPr>
            <a:xfrm>
              <a:off x="8843589"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4.4</a:t>
              </a:r>
            </a:p>
          </p:txBody>
        </p:sp>
        <p:sp>
          <p:nvSpPr>
            <p:cNvPr id="21" name="Rectangle 20">
              <a:extLst>
                <a:ext uri="{FF2B5EF4-FFF2-40B4-BE49-F238E27FC236}">
                  <a16:creationId xmlns:a16="http://schemas.microsoft.com/office/drawing/2014/main" id="{7C7F153C-0A92-B5E0-48A6-882472C70226}"/>
                </a:ext>
              </a:extLst>
            </p:cNvPr>
            <p:cNvSpPr/>
            <p:nvPr/>
          </p:nvSpPr>
          <p:spPr>
            <a:xfrm>
              <a:off x="9083040" y="126781"/>
              <a:ext cx="2666048" cy="216216"/>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US" sz="800" b="1" i="0" u="none" strike="noStrike" kern="0" cap="none" spc="0" normalizeH="0" dirty="0">
                  <a:ln>
                    <a:noFill/>
                  </a:ln>
                  <a:effectLst/>
                  <a:uLnTx/>
                  <a:uFillTx/>
                  <a:ea typeface="Georgia"/>
                  <a:cs typeface="Georgia"/>
                  <a:sym typeface="Georgia"/>
                </a:rPr>
                <a:t>Request for and Provision of International Assistance</a:t>
              </a:r>
            </a:p>
          </p:txBody>
        </p:sp>
        <p:sp>
          <p:nvSpPr>
            <p:cNvPr id="22" name="Rectangle 21">
              <a:extLst>
                <a:ext uri="{FF2B5EF4-FFF2-40B4-BE49-F238E27FC236}">
                  <a16:creationId xmlns:a16="http://schemas.microsoft.com/office/drawing/2014/main" id="{2E848BAA-2EDD-45EB-A117-0784E8FCF768}"/>
                </a:ext>
              </a:extLst>
            </p:cNvPr>
            <p:cNvSpPr/>
            <p:nvPr/>
          </p:nvSpPr>
          <p:spPr>
            <a:xfrm>
              <a:off x="8359935"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grpSp>
    </p:spTree>
    <p:extLst>
      <p:ext uri="{BB962C8B-B14F-4D97-AF65-F5344CB8AC3E}">
        <p14:creationId xmlns:p14="http://schemas.microsoft.com/office/powerpoint/2010/main" val="3955729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913" y="432001"/>
            <a:ext cx="11306175" cy="1387274"/>
          </a:xfrm>
        </p:spPr>
        <p:txBody>
          <a:bodyPr vert="horz" wrap="square" lIns="0" tIns="0" rIns="0" bIns="0" rtlCol="0">
            <a:noAutofit/>
          </a:bodyPr>
          <a:lstStyle/>
          <a:p>
            <a:pPr rtl="0"/>
            <a:r>
              <a:rPr lang="en-gb" noProof="0" dirty="0"/>
              <a:t>Civil Protection </a:t>
            </a:r>
            <a:r>
              <a:rPr lang="lv-LV" noProof="0" dirty="0"/>
              <a:t>B</a:t>
            </a:r>
            <a:r>
              <a:rPr lang="en-gb" noProof="0" dirty="0" err="1"/>
              <a:t>inding</a:t>
            </a:r>
            <a:r>
              <a:rPr lang="en-gb" noProof="0" dirty="0"/>
              <a:t> </a:t>
            </a:r>
            <a:r>
              <a:rPr lang="lv-LV" dirty="0"/>
              <a:t>P</a:t>
            </a:r>
            <a:r>
              <a:rPr lang="en-gb" noProof="0" dirty="0" err="1"/>
              <a:t>artner</a:t>
            </a:r>
            <a:r>
              <a:rPr lang="en-gb" noProof="0" dirty="0"/>
              <a:t> </a:t>
            </a:r>
            <a:r>
              <a:rPr lang="lv-LV" dirty="0"/>
              <a:t>O</a:t>
            </a:r>
            <a:r>
              <a:rPr lang="en-gb" noProof="0" dirty="0" err="1"/>
              <a:t>rganisations</a:t>
            </a:r>
            <a:endParaRPr lang="en-gb" noProof="0" dirty="0"/>
          </a:p>
        </p:txBody>
      </p:sp>
      <p:sp>
        <p:nvSpPr>
          <p:cNvPr id="23" name="Slide Number Placeholder 3">
            <a:extLst>
              <a:ext uri="{FF2B5EF4-FFF2-40B4-BE49-F238E27FC236}">
                <a16:creationId xmlns:a16="http://schemas.microsoft.com/office/drawing/2014/main" id="{3E50A70C-AE98-4C4C-DD4B-01F345345628}"/>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lv-LV" smtClean="0"/>
              <a:pPr/>
              <a:t>4</a:t>
            </a:fld>
            <a:endParaRPr lang="lv-LV" dirty="0"/>
          </a:p>
        </p:txBody>
      </p:sp>
      <p:sp>
        <p:nvSpPr>
          <p:cNvPr id="18" name="Satura vietturis 2">
            <a:extLst>
              <a:ext uri="{FF2B5EF4-FFF2-40B4-BE49-F238E27FC236}">
                <a16:creationId xmlns:a16="http://schemas.microsoft.com/office/drawing/2014/main" id="{23FEABF4-ACC6-6BA5-26A6-57105BBF3D63}"/>
              </a:ext>
            </a:extLst>
          </p:cNvPr>
          <p:cNvSpPr txBox="1">
            <a:spLocks/>
          </p:cNvSpPr>
          <p:nvPr/>
        </p:nvSpPr>
        <p:spPr>
          <a:xfrm>
            <a:off x="6707387" y="1812463"/>
            <a:ext cx="5041699"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a:solidFill>
                  <a:schemeClr val="bg1"/>
                </a:solidFill>
                <a:latin typeface="Arial"/>
                <a:ea typeface="Arial"/>
                <a:cs typeface="Arial"/>
              </a:rPr>
              <a:t>European Union (EU)</a:t>
            </a:r>
          </a:p>
        </p:txBody>
      </p:sp>
      <p:sp>
        <p:nvSpPr>
          <p:cNvPr id="21" name="Satura vietturis 2">
            <a:extLst>
              <a:ext uri="{FF2B5EF4-FFF2-40B4-BE49-F238E27FC236}">
                <a16:creationId xmlns:a16="http://schemas.microsoft.com/office/drawing/2014/main" id="{AD8FAEBD-9C40-1056-EDEE-D682D22C4018}"/>
              </a:ext>
            </a:extLst>
          </p:cNvPr>
          <p:cNvSpPr txBox="1">
            <a:spLocks/>
          </p:cNvSpPr>
          <p:nvPr/>
        </p:nvSpPr>
        <p:spPr>
          <a:xfrm>
            <a:off x="1208088" y="3168836"/>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United Nations Office for Disaster Risk Reduction</a:t>
            </a:r>
          </a:p>
        </p:txBody>
      </p:sp>
      <p:sp>
        <p:nvSpPr>
          <p:cNvPr id="25" name="Satura vietturis 2">
            <a:extLst>
              <a:ext uri="{FF2B5EF4-FFF2-40B4-BE49-F238E27FC236}">
                <a16:creationId xmlns:a16="http://schemas.microsoft.com/office/drawing/2014/main" id="{FA38E11F-EB0A-CDA0-8C36-9EFAAEF89052}"/>
              </a:ext>
            </a:extLst>
          </p:cNvPr>
          <p:cNvSpPr txBox="1">
            <a:spLocks/>
          </p:cNvSpPr>
          <p:nvPr/>
        </p:nvSpPr>
        <p:spPr>
          <a:xfrm>
            <a:off x="1208088" y="2385661"/>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United Nations Office for the Coordination of Humanitarian Affairs </a:t>
            </a:r>
          </a:p>
        </p:txBody>
      </p:sp>
      <p:sp>
        <p:nvSpPr>
          <p:cNvPr id="27" name="Satura vietturis 2">
            <a:extLst>
              <a:ext uri="{FF2B5EF4-FFF2-40B4-BE49-F238E27FC236}">
                <a16:creationId xmlns:a16="http://schemas.microsoft.com/office/drawing/2014/main" id="{9BD1E965-D91B-3C2F-FE9D-C8C3604F3517}"/>
              </a:ext>
            </a:extLst>
          </p:cNvPr>
          <p:cNvSpPr txBox="1">
            <a:spLocks/>
          </p:cNvSpPr>
          <p:nvPr/>
        </p:nvSpPr>
        <p:spPr>
          <a:xfrm>
            <a:off x="874913" y="1812463"/>
            <a:ext cx="5041700"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a:solidFill>
                  <a:schemeClr val="bg1"/>
                </a:solidFill>
                <a:cs typeface="Arial"/>
              </a:rPr>
              <a:t>United Nations (UN)</a:t>
            </a:r>
          </a:p>
        </p:txBody>
      </p:sp>
      <p:sp>
        <p:nvSpPr>
          <p:cNvPr id="33" name="Rectangle 32">
            <a:extLst>
              <a:ext uri="{FF2B5EF4-FFF2-40B4-BE49-F238E27FC236}">
                <a16:creationId xmlns:a16="http://schemas.microsoft.com/office/drawing/2014/main" id="{EF2B0D7D-72D6-DA32-14A0-AAEB0DC31610}"/>
              </a:ext>
            </a:extLst>
          </p:cNvPr>
          <p:cNvSpPr/>
          <p:nvPr/>
        </p:nvSpPr>
        <p:spPr>
          <a:xfrm>
            <a:off x="6275389" y="1812463"/>
            <a:ext cx="432000" cy="436563"/>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a:t>3</a:t>
            </a:r>
          </a:p>
        </p:txBody>
      </p:sp>
      <p:sp>
        <p:nvSpPr>
          <p:cNvPr id="34" name="Rectangle 33">
            <a:extLst>
              <a:ext uri="{FF2B5EF4-FFF2-40B4-BE49-F238E27FC236}">
                <a16:creationId xmlns:a16="http://schemas.microsoft.com/office/drawing/2014/main" id="{726C93E4-4142-75A2-547C-0711EA5DF011}"/>
              </a:ext>
            </a:extLst>
          </p:cNvPr>
          <p:cNvSpPr/>
          <p:nvPr/>
        </p:nvSpPr>
        <p:spPr>
          <a:xfrm>
            <a:off x="442912" y="1812463"/>
            <a:ext cx="432000" cy="436563"/>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a:t>1</a:t>
            </a:r>
          </a:p>
        </p:txBody>
      </p:sp>
      <p:sp>
        <p:nvSpPr>
          <p:cNvPr id="36" name="Rectangle 35">
            <a:extLst>
              <a:ext uri="{FF2B5EF4-FFF2-40B4-BE49-F238E27FC236}">
                <a16:creationId xmlns:a16="http://schemas.microsoft.com/office/drawing/2014/main" id="{7730C45A-8B7B-336C-0B9F-43CA9D93C92F}"/>
              </a:ext>
            </a:extLst>
          </p:cNvPr>
          <p:cNvSpPr/>
          <p:nvPr/>
        </p:nvSpPr>
        <p:spPr>
          <a:xfrm>
            <a:off x="442912"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43" name="Satura vietturis 2">
            <a:extLst>
              <a:ext uri="{FF2B5EF4-FFF2-40B4-BE49-F238E27FC236}">
                <a16:creationId xmlns:a16="http://schemas.microsoft.com/office/drawing/2014/main" id="{60117019-855F-3881-0B99-AAEF0AB2923A}"/>
              </a:ext>
            </a:extLst>
          </p:cNvPr>
          <p:cNvSpPr txBox="1">
            <a:spLocks/>
          </p:cNvSpPr>
          <p:nvPr/>
        </p:nvSpPr>
        <p:spPr>
          <a:xfrm>
            <a:off x="7040880" y="2385661"/>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US" sz="1400" b="0" dirty="0">
                <a:solidFill>
                  <a:schemeClr val="tx1">
                    <a:lumMod val="50000"/>
                  </a:schemeClr>
                </a:solidFill>
                <a:latin typeface="Arial"/>
                <a:ea typeface="Arial"/>
                <a:cs typeface="Arial"/>
              </a:rPr>
              <a:t>Directorate-General for European Civil Protection and Humanitarian Aid Operations</a:t>
            </a:r>
            <a:endParaRPr lang="en-gb" sz="1400" b="0" dirty="0">
              <a:solidFill>
                <a:schemeClr val="tx1">
                  <a:lumMod val="50000"/>
                </a:schemeClr>
              </a:solidFill>
              <a:latin typeface="Arial"/>
              <a:ea typeface="Arial"/>
              <a:cs typeface="Arial"/>
            </a:endParaRPr>
          </a:p>
        </p:txBody>
      </p:sp>
      <p:grpSp>
        <p:nvGrpSpPr>
          <p:cNvPr id="50" name="Group 49">
            <a:extLst>
              <a:ext uri="{FF2B5EF4-FFF2-40B4-BE49-F238E27FC236}">
                <a16:creationId xmlns:a16="http://schemas.microsoft.com/office/drawing/2014/main" id="{965DCAC5-2581-FE8C-0264-5302A69F5832}"/>
              </a:ext>
            </a:extLst>
          </p:cNvPr>
          <p:cNvGrpSpPr/>
          <p:nvPr/>
        </p:nvGrpSpPr>
        <p:grpSpPr>
          <a:xfrm>
            <a:off x="442912" y="3168836"/>
            <a:ext cx="648000" cy="648000"/>
            <a:chOff x="442912" y="3170296"/>
            <a:chExt cx="648000" cy="648000"/>
          </a:xfrm>
        </p:grpSpPr>
        <p:sp>
          <p:nvSpPr>
            <p:cNvPr id="53" name="Rectangle 52">
              <a:extLst>
                <a:ext uri="{FF2B5EF4-FFF2-40B4-BE49-F238E27FC236}">
                  <a16:creationId xmlns:a16="http://schemas.microsoft.com/office/drawing/2014/main" id="{FFE48E36-EC2B-227C-B9BD-B59D31E2A94D}"/>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05" name="Freeform 185">
              <a:extLst>
                <a:ext uri="{FF2B5EF4-FFF2-40B4-BE49-F238E27FC236}">
                  <a16:creationId xmlns:a16="http://schemas.microsoft.com/office/drawing/2014/main" id="{DC888F58-2AB3-1A32-D285-C6549637BD5F}"/>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dirty="0"/>
            </a:p>
          </p:txBody>
        </p:sp>
      </p:grpSp>
      <p:grpSp>
        <p:nvGrpSpPr>
          <p:cNvPr id="82" name="Group 81">
            <a:extLst>
              <a:ext uri="{FF2B5EF4-FFF2-40B4-BE49-F238E27FC236}">
                <a16:creationId xmlns:a16="http://schemas.microsoft.com/office/drawing/2014/main" id="{36A138EE-F8CA-1ED4-7B5F-A84E3BA04A4B}"/>
              </a:ext>
            </a:extLst>
          </p:cNvPr>
          <p:cNvGrpSpPr/>
          <p:nvPr/>
        </p:nvGrpSpPr>
        <p:grpSpPr>
          <a:xfrm>
            <a:off x="442912" y="2385661"/>
            <a:ext cx="648000" cy="648000"/>
            <a:chOff x="442912" y="2385661"/>
            <a:chExt cx="648000" cy="648000"/>
          </a:xfrm>
        </p:grpSpPr>
        <p:sp>
          <p:nvSpPr>
            <p:cNvPr id="46" name="Rectangle 45">
              <a:extLst>
                <a:ext uri="{FF2B5EF4-FFF2-40B4-BE49-F238E27FC236}">
                  <a16:creationId xmlns:a16="http://schemas.microsoft.com/office/drawing/2014/main" id="{74330DAA-4D1B-339A-AE74-EAFBD4034971}"/>
                </a:ext>
              </a:extLst>
            </p:cNvPr>
            <p:cNvSpPr/>
            <p:nvPr/>
          </p:nvSpPr>
          <p:spPr>
            <a:xfrm>
              <a:off x="442912" y="238566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06" name="Freeform 185">
              <a:extLst>
                <a:ext uri="{FF2B5EF4-FFF2-40B4-BE49-F238E27FC236}">
                  <a16:creationId xmlns:a16="http://schemas.microsoft.com/office/drawing/2014/main" id="{B452A725-8D59-DD1B-0172-D99C2017906C}"/>
                </a:ext>
              </a:extLst>
            </p:cNvPr>
            <p:cNvSpPr>
              <a:spLocks noChangeAspect="1"/>
            </p:cNvSpPr>
            <p:nvPr/>
          </p:nvSpPr>
          <p:spPr>
            <a:xfrm>
              <a:off x="616244" y="2558993"/>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dirty="0"/>
            </a:p>
          </p:txBody>
        </p:sp>
      </p:grpSp>
      <p:grpSp>
        <p:nvGrpSpPr>
          <p:cNvPr id="51" name="Group 50">
            <a:extLst>
              <a:ext uri="{FF2B5EF4-FFF2-40B4-BE49-F238E27FC236}">
                <a16:creationId xmlns:a16="http://schemas.microsoft.com/office/drawing/2014/main" id="{C2C2D38C-E290-2CF6-A50F-AE4E9D012F88}"/>
              </a:ext>
            </a:extLst>
          </p:cNvPr>
          <p:cNvGrpSpPr/>
          <p:nvPr/>
        </p:nvGrpSpPr>
        <p:grpSpPr>
          <a:xfrm>
            <a:off x="6275389" y="2385661"/>
            <a:ext cx="648000" cy="648000"/>
            <a:chOff x="442912" y="3170296"/>
            <a:chExt cx="648000" cy="648000"/>
          </a:xfrm>
        </p:grpSpPr>
        <p:sp>
          <p:nvSpPr>
            <p:cNvPr id="52" name="Rectangle 51">
              <a:extLst>
                <a:ext uri="{FF2B5EF4-FFF2-40B4-BE49-F238E27FC236}">
                  <a16:creationId xmlns:a16="http://schemas.microsoft.com/office/drawing/2014/main" id="{BD8F6944-A0F0-76C5-53C1-517EE36F619E}"/>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68" name="Freeform 185">
              <a:extLst>
                <a:ext uri="{FF2B5EF4-FFF2-40B4-BE49-F238E27FC236}">
                  <a16:creationId xmlns:a16="http://schemas.microsoft.com/office/drawing/2014/main" id="{59DC3BCA-112B-77A3-C81D-3996CE813D76}"/>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dirty="0"/>
            </a:p>
          </p:txBody>
        </p:sp>
      </p:grpSp>
      <p:sp>
        <p:nvSpPr>
          <p:cNvPr id="4" name="Satura vietturis 2">
            <a:extLst>
              <a:ext uri="{FF2B5EF4-FFF2-40B4-BE49-F238E27FC236}">
                <a16:creationId xmlns:a16="http://schemas.microsoft.com/office/drawing/2014/main" id="{694BB8E6-7F83-57D7-5812-CD177C7CFA98}"/>
              </a:ext>
            </a:extLst>
          </p:cNvPr>
          <p:cNvSpPr txBox="1">
            <a:spLocks/>
          </p:cNvSpPr>
          <p:nvPr/>
        </p:nvSpPr>
        <p:spPr>
          <a:xfrm>
            <a:off x="1208406" y="5477414"/>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Euro-Atlantic Disaster Response Coordination Centre</a:t>
            </a:r>
            <a:endParaRPr lang="lv-LV" sz="1400" b="0" dirty="0">
              <a:solidFill>
                <a:schemeClr val="tx1">
                  <a:lumMod val="50000"/>
                </a:schemeClr>
              </a:solidFill>
              <a:cs typeface="Arial"/>
            </a:endParaRPr>
          </a:p>
        </p:txBody>
      </p:sp>
      <p:sp>
        <p:nvSpPr>
          <p:cNvPr id="5" name="Satura vietturis 2">
            <a:extLst>
              <a:ext uri="{FF2B5EF4-FFF2-40B4-BE49-F238E27FC236}">
                <a16:creationId xmlns:a16="http://schemas.microsoft.com/office/drawing/2014/main" id="{DD2B98BF-7903-B17A-1837-7E452DA8BF30}"/>
              </a:ext>
            </a:extLst>
          </p:cNvPr>
          <p:cNvSpPr txBox="1">
            <a:spLocks/>
          </p:cNvSpPr>
          <p:nvPr/>
        </p:nvSpPr>
        <p:spPr>
          <a:xfrm>
            <a:off x="874913" y="4121041"/>
            <a:ext cx="5041699"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a:solidFill>
                  <a:schemeClr val="bg1"/>
                </a:solidFill>
                <a:latin typeface="Arial"/>
                <a:ea typeface="Arial"/>
                <a:cs typeface="Arial"/>
              </a:rPr>
              <a:t>North Atlantic Treaty Organisation (NATO) </a:t>
            </a:r>
          </a:p>
        </p:txBody>
      </p:sp>
      <p:sp>
        <p:nvSpPr>
          <p:cNvPr id="6" name="Rectangle 5">
            <a:extLst>
              <a:ext uri="{FF2B5EF4-FFF2-40B4-BE49-F238E27FC236}">
                <a16:creationId xmlns:a16="http://schemas.microsoft.com/office/drawing/2014/main" id="{9A76A79C-262A-56C8-209A-0EBB13DA6F35}"/>
              </a:ext>
            </a:extLst>
          </p:cNvPr>
          <p:cNvSpPr/>
          <p:nvPr/>
        </p:nvSpPr>
        <p:spPr>
          <a:xfrm>
            <a:off x="442915" y="4121041"/>
            <a:ext cx="432000" cy="436563"/>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a:t>2</a:t>
            </a:r>
          </a:p>
        </p:txBody>
      </p:sp>
      <p:sp>
        <p:nvSpPr>
          <p:cNvPr id="7" name="Satura vietturis 2">
            <a:extLst>
              <a:ext uri="{FF2B5EF4-FFF2-40B4-BE49-F238E27FC236}">
                <a16:creationId xmlns:a16="http://schemas.microsoft.com/office/drawing/2014/main" id="{801FC8FC-92E8-4703-BBBE-1A590131B668}"/>
              </a:ext>
            </a:extLst>
          </p:cNvPr>
          <p:cNvSpPr txBox="1">
            <a:spLocks/>
          </p:cNvSpPr>
          <p:nvPr/>
        </p:nvSpPr>
        <p:spPr>
          <a:xfrm>
            <a:off x="1208406" y="4694239"/>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NATO Resilience Committee</a:t>
            </a:r>
          </a:p>
        </p:txBody>
      </p:sp>
      <p:grpSp>
        <p:nvGrpSpPr>
          <p:cNvPr id="8" name="Group 7">
            <a:extLst>
              <a:ext uri="{FF2B5EF4-FFF2-40B4-BE49-F238E27FC236}">
                <a16:creationId xmlns:a16="http://schemas.microsoft.com/office/drawing/2014/main" id="{466AF268-F0AE-9E2E-7865-90C748FCC7D9}"/>
              </a:ext>
            </a:extLst>
          </p:cNvPr>
          <p:cNvGrpSpPr/>
          <p:nvPr/>
        </p:nvGrpSpPr>
        <p:grpSpPr>
          <a:xfrm>
            <a:off x="442915" y="4694239"/>
            <a:ext cx="648000" cy="648000"/>
            <a:chOff x="442912" y="3170296"/>
            <a:chExt cx="648000" cy="648000"/>
          </a:xfrm>
        </p:grpSpPr>
        <p:sp>
          <p:nvSpPr>
            <p:cNvPr id="16" name="Rectangle 15">
              <a:extLst>
                <a:ext uri="{FF2B5EF4-FFF2-40B4-BE49-F238E27FC236}">
                  <a16:creationId xmlns:a16="http://schemas.microsoft.com/office/drawing/2014/main" id="{A98955D6-078B-E297-F0AB-9451084D4201}"/>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7" name="Freeform 185">
              <a:extLst>
                <a:ext uri="{FF2B5EF4-FFF2-40B4-BE49-F238E27FC236}">
                  <a16:creationId xmlns:a16="http://schemas.microsoft.com/office/drawing/2014/main" id="{18F5C209-4977-C604-4196-92B151F1D168}"/>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dirty="0"/>
            </a:p>
          </p:txBody>
        </p:sp>
      </p:grpSp>
      <p:grpSp>
        <p:nvGrpSpPr>
          <p:cNvPr id="76" name="Group 75">
            <a:extLst>
              <a:ext uri="{FF2B5EF4-FFF2-40B4-BE49-F238E27FC236}">
                <a16:creationId xmlns:a16="http://schemas.microsoft.com/office/drawing/2014/main" id="{DECC16F3-11A5-ECB9-FED4-A5D8ED4DFF23}"/>
              </a:ext>
            </a:extLst>
          </p:cNvPr>
          <p:cNvGrpSpPr/>
          <p:nvPr/>
        </p:nvGrpSpPr>
        <p:grpSpPr>
          <a:xfrm>
            <a:off x="442915" y="5477414"/>
            <a:ext cx="648000" cy="648000"/>
            <a:chOff x="442912" y="3170296"/>
            <a:chExt cx="648000" cy="648000"/>
          </a:xfrm>
        </p:grpSpPr>
        <p:sp>
          <p:nvSpPr>
            <p:cNvPr id="77" name="Rectangle 76">
              <a:extLst>
                <a:ext uri="{FF2B5EF4-FFF2-40B4-BE49-F238E27FC236}">
                  <a16:creationId xmlns:a16="http://schemas.microsoft.com/office/drawing/2014/main" id="{DE278290-10B1-BD9D-22F5-2E8F2CD8E507}"/>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78" name="Freeform 185">
              <a:extLst>
                <a:ext uri="{FF2B5EF4-FFF2-40B4-BE49-F238E27FC236}">
                  <a16:creationId xmlns:a16="http://schemas.microsoft.com/office/drawing/2014/main" id="{5F9DA0B6-9556-C53A-82C9-1BB81E53E1F6}"/>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dirty="0"/>
            </a:p>
          </p:txBody>
        </p:sp>
      </p:grpSp>
      <p:sp>
        <p:nvSpPr>
          <p:cNvPr id="94" name="Satura vietturis 2">
            <a:extLst>
              <a:ext uri="{FF2B5EF4-FFF2-40B4-BE49-F238E27FC236}">
                <a16:creationId xmlns:a16="http://schemas.microsoft.com/office/drawing/2014/main" id="{A50059E1-40FE-6462-DF8D-E27A086DF48A}"/>
              </a:ext>
            </a:extLst>
          </p:cNvPr>
          <p:cNvSpPr txBox="1">
            <a:spLocks/>
          </p:cNvSpPr>
          <p:nvPr/>
        </p:nvSpPr>
        <p:spPr>
          <a:xfrm>
            <a:off x="6707385" y="4117699"/>
            <a:ext cx="5041699"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a:solidFill>
                  <a:schemeClr val="bg1"/>
                </a:solidFill>
                <a:latin typeface="Arial"/>
                <a:ea typeface="Arial"/>
                <a:cs typeface="Arial"/>
              </a:rPr>
              <a:t>Other partner organisations</a:t>
            </a:r>
            <a:endParaRPr lang="lv-LV" sz="1400" dirty="0">
              <a:solidFill>
                <a:schemeClr val="bg1"/>
              </a:solidFill>
              <a:latin typeface="Arial"/>
              <a:ea typeface="Arial"/>
              <a:cs typeface="Arial"/>
            </a:endParaRPr>
          </a:p>
        </p:txBody>
      </p:sp>
      <p:sp>
        <p:nvSpPr>
          <p:cNvPr id="95" name="Rectangle 94">
            <a:extLst>
              <a:ext uri="{FF2B5EF4-FFF2-40B4-BE49-F238E27FC236}">
                <a16:creationId xmlns:a16="http://schemas.microsoft.com/office/drawing/2014/main" id="{CA304020-CC20-2D5F-BCE4-811230CBA09C}"/>
              </a:ext>
            </a:extLst>
          </p:cNvPr>
          <p:cNvSpPr/>
          <p:nvPr/>
        </p:nvSpPr>
        <p:spPr>
          <a:xfrm>
            <a:off x="6275387" y="4117699"/>
            <a:ext cx="432000" cy="436563"/>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a:t>4</a:t>
            </a:r>
          </a:p>
        </p:txBody>
      </p:sp>
      <p:sp>
        <p:nvSpPr>
          <p:cNvPr id="122" name="Satura vietturis 2">
            <a:extLst>
              <a:ext uri="{FF2B5EF4-FFF2-40B4-BE49-F238E27FC236}">
                <a16:creationId xmlns:a16="http://schemas.microsoft.com/office/drawing/2014/main" id="{90DE8D05-9F14-F19B-6DF8-C81F392B01EC}"/>
              </a:ext>
            </a:extLst>
          </p:cNvPr>
          <p:cNvSpPr txBox="1">
            <a:spLocks/>
          </p:cNvSpPr>
          <p:nvPr/>
        </p:nvSpPr>
        <p:spPr>
          <a:xfrm>
            <a:off x="7040880" y="5477414"/>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Council of the Baltic Sea States </a:t>
            </a:r>
            <a:endParaRPr lang="lv-LV" sz="1400" b="0" dirty="0">
              <a:solidFill>
                <a:schemeClr val="tx1">
                  <a:lumMod val="50000"/>
                </a:schemeClr>
              </a:solidFill>
              <a:cs typeface="Arial"/>
            </a:endParaRPr>
          </a:p>
        </p:txBody>
      </p:sp>
      <p:sp>
        <p:nvSpPr>
          <p:cNvPr id="123" name="Satura vietturis 2">
            <a:extLst>
              <a:ext uri="{FF2B5EF4-FFF2-40B4-BE49-F238E27FC236}">
                <a16:creationId xmlns:a16="http://schemas.microsoft.com/office/drawing/2014/main" id="{58135F25-8DC4-204B-F95E-5F7AA194E864}"/>
              </a:ext>
            </a:extLst>
          </p:cNvPr>
          <p:cNvSpPr txBox="1">
            <a:spLocks/>
          </p:cNvSpPr>
          <p:nvPr/>
        </p:nvSpPr>
        <p:spPr>
          <a:xfrm>
            <a:off x="7040880" y="4694239"/>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Bilateral cooperation agreements</a:t>
            </a:r>
          </a:p>
        </p:txBody>
      </p:sp>
      <p:grpSp>
        <p:nvGrpSpPr>
          <p:cNvPr id="124" name="Group 123">
            <a:extLst>
              <a:ext uri="{FF2B5EF4-FFF2-40B4-BE49-F238E27FC236}">
                <a16:creationId xmlns:a16="http://schemas.microsoft.com/office/drawing/2014/main" id="{E8F7F5B0-D5F9-0767-4CA7-3418B9E7E23E}"/>
              </a:ext>
            </a:extLst>
          </p:cNvPr>
          <p:cNvGrpSpPr/>
          <p:nvPr/>
        </p:nvGrpSpPr>
        <p:grpSpPr>
          <a:xfrm>
            <a:off x="6275389" y="4694239"/>
            <a:ext cx="648000" cy="648000"/>
            <a:chOff x="442912" y="3170296"/>
            <a:chExt cx="648000" cy="648000"/>
          </a:xfrm>
        </p:grpSpPr>
        <p:sp>
          <p:nvSpPr>
            <p:cNvPr id="125" name="Rectangle 124">
              <a:extLst>
                <a:ext uri="{FF2B5EF4-FFF2-40B4-BE49-F238E27FC236}">
                  <a16:creationId xmlns:a16="http://schemas.microsoft.com/office/drawing/2014/main" id="{C3EDE882-B17F-9B8F-E097-B0250B98562F}"/>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26" name="Freeform 185">
              <a:extLst>
                <a:ext uri="{FF2B5EF4-FFF2-40B4-BE49-F238E27FC236}">
                  <a16:creationId xmlns:a16="http://schemas.microsoft.com/office/drawing/2014/main" id="{E3FCEDB7-BF70-38CE-D8D0-FAADAA194BED}"/>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dirty="0"/>
            </a:p>
          </p:txBody>
        </p:sp>
      </p:grpSp>
      <p:grpSp>
        <p:nvGrpSpPr>
          <p:cNvPr id="127" name="Group 126">
            <a:extLst>
              <a:ext uri="{FF2B5EF4-FFF2-40B4-BE49-F238E27FC236}">
                <a16:creationId xmlns:a16="http://schemas.microsoft.com/office/drawing/2014/main" id="{D10A5C76-474E-956C-AD59-ED4730CDBC8B}"/>
              </a:ext>
            </a:extLst>
          </p:cNvPr>
          <p:cNvGrpSpPr/>
          <p:nvPr/>
        </p:nvGrpSpPr>
        <p:grpSpPr>
          <a:xfrm>
            <a:off x="6275389" y="5477414"/>
            <a:ext cx="648000" cy="648000"/>
            <a:chOff x="442912" y="3170296"/>
            <a:chExt cx="648000" cy="648000"/>
          </a:xfrm>
        </p:grpSpPr>
        <p:sp>
          <p:nvSpPr>
            <p:cNvPr id="128" name="Rectangle 127">
              <a:extLst>
                <a:ext uri="{FF2B5EF4-FFF2-40B4-BE49-F238E27FC236}">
                  <a16:creationId xmlns:a16="http://schemas.microsoft.com/office/drawing/2014/main" id="{ACAE6F7C-87D4-678B-E9BA-1D80FA606AE4}"/>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29" name="Freeform 185">
              <a:extLst>
                <a:ext uri="{FF2B5EF4-FFF2-40B4-BE49-F238E27FC236}">
                  <a16:creationId xmlns:a16="http://schemas.microsoft.com/office/drawing/2014/main" id="{B8A67C8E-4972-5C76-9DD8-95116E6D4EAB}"/>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dirty="0"/>
            </a:p>
          </p:txBody>
        </p:sp>
      </p:grpSp>
    </p:spTree>
    <p:extLst>
      <p:ext uri="{BB962C8B-B14F-4D97-AF65-F5344CB8AC3E}">
        <p14:creationId xmlns:p14="http://schemas.microsoft.com/office/powerpoint/2010/main" val="1000749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Sources of information (1/4)</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40</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en-US" sz="900" b="0" dirty="0">
                <a:solidFill>
                  <a:schemeClr val="tx1"/>
                </a:solidFill>
                <a:ea typeface="Open Sans"/>
                <a:cs typeface="Open Sans"/>
              </a:rPr>
              <a:t>Images sourced from the website </a:t>
            </a:r>
            <a:r>
              <a:rPr lang="lv-LV" sz="900" b="0" dirty="0">
                <a:solidFill>
                  <a:schemeClr val="tx1"/>
                </a:solidFill>
                <a:ea typeface="Open Sans"/>
                <a:cs typeface="Open Sans"/>
              </a:rPr>
              <a:t>"</a:t>
            </a:r>
            <a:r>
              <a:rPr lang="en-US" sz="900" b="0" dirty="0" err="1">
                <a:solidFill>
                  <a:schemeClr val="tx1"/>
                </a:solidFill>
                <a:ea typeface="Open Sans"/>
                <a:cs typeface="Open Sans"/>
              </a:rPr>
              <a:t>Unsplash</a:t>
            </a:r>
            <a:r>
              <a:rPr lang="lv-LV" sz="900" b="0" dirty="0">
                <a:solidFill>
                  <a:schemeClr val="tx1"/>
                </a:solidFill>
                <a:ea typeface="Open Sans"/>
                <a:cs typeface="Open Sans"/>
              </a:rPr>
              <a:t>". </a:t>
            </a:r>
            <a:r>
              <a:rPr lang="lv-LV" sz="900" b="0" dirty="0">
                <a:solidFill>
                  <a:srgbClr val="A8192D"/>
                </a:solidFill>
                <a:ea typeface="Open Sans"/>
                <a:cs typeface="Open Sans"/>
              </a:rPr>
              <a:t>https://unsplash.com/</a:t>
            </a:r>
            <a:endParaRPr lang="lv-LV" sz="900" b="0" dirty="0">
              <a:solidFill>
                <a:srgbClr val="000000"/>
              </a:solidFill>
              <a:ea typeface="Open Sans"/>
              <a:cs typeface="Open Sans"/>
            </a:endParaRPr>
          </a:p>
          <a:p>
            <a:pPr marL="172800" indent="-172800">
              <a:spcBef>
                <a:spcPts val="300"/>
              </a:spcBef>
              <a:spcAft>
                <a:spcPts val="300"/>
              </a:spcAft>
              <a:buBlip>
                <a:blip r:embed="rId3"/>
              </a:buBlip>
            </a:pPr>
            <a:r>
              <a:rPr lang="lv-LV" sz="900" b="0" dirty="0">
                <a:solidFill>
                  <a:srgbClr val="000000"/>
                </a:solidFill>
                <a:ea typeface="Open Sans"/>
                <a:cs typeface="Open Sans"/>
              </a:rPr>
              <a:t>Aizsardzības ministrija. NATO darbības pamatprincipi. </a:t>
            </a:r>
            <a:r>
              <a:rPr lang="lv-LV" sz="900" b="0" dirty="0">
                <a:solidFill>
                  <a:schemeClr val="accent2"/>
                </a:solidFill>
                <a:ea typeface="Open Sans"/>
                <a:cs typeface="Open Sans"/>
              </a:rPr>
              <a:t>https://www.mod.gov.lv/lv/nato/par-nato/nato-darbibas-pamatprincipi</a:t>
            </a:r>
          </a:p>
          <a:p>
            <a:pPr marL="172800" indent="-172800">
              <a:spcBef>
                <a:spcPts val="300"/>
              </a:spcBef>
              <a:spcAft>
                <a:spcPts val="300"/>
              </a:spcAft>
              <a:buBlip>
                <a:blip r:embed="rId3"/>
              </a:buBlip>
            </a:pPr>
            <a:r>
              <a:rPr lang="lv-LV" sz="900" b="0" dirty="0">
                <a:solidFill>
                  <a:schemeClr val="tx1"/>
                </a:solidFill>
                <a:ea typeface="Open Sans"/>
                <a:cs typeface="Open Sans"/>
              </a:rPr>
              <a:t>Aizsardzības ministrija</a:t>
            </a:r>
            <a:r>
              <a:rPr lang="lv-LV" sz="900" b="0" dirty="0">
                <a:solidFill>
                  <a:srgbClr val="000000"/>
                </a:solidFill>
                <a:ea typeface="Open Sans"/>
                <a:cs typeface="Open Sans"/>
              </a:rPr>
              <a:t>. Par NATO. </a:t>
            </a:r>
            <a:r>
              <a:rPr lang="lv-LV" sz="900" b="0" dirty="0">
                <a:solidFill>
                  <a:schemeClr val="accent2"/>
                </a:solidFill>
                <a:ea typeface="Open Sans"/>
                <a:cs typeface="Open Sans"/>
              </a:rPr>
              <a:t>https://www.mod.gov.lv/lv/nato/par-nato</a:t>
            </a:r>
          </a:p>
          <a:p>
            <a:pPr marL="172800" indent="-172800">
              <a:spcBef>
                <a:spcPts val="300"/>
              </a:spcBef>
              <a:spcAft>
                <a:spcPts val="300"/>
              </a:spcAft>
              <a:buBlip>
                <a:blip r:embed="rId3"/>
              </a:buBlip>
            </a:pPr>
            <a:r>
              <a:rPr lang="lv-LV" sz="900" b="0" dirty="0">
                <a:solidFill>
                  <a:srgbClr val="000000"/>
                </a:solidFill>
                <a:ea typeface="Open Sans"/>
                <a:cs typeface="Open Sans"/>
              </a:rPr>
              <a:t>Ārlietu ministrija. 2021. Baltijas jūras valstu padome (BJVP). </a:t>
            </a:r>
            <a:r>
              <a:rPr lang="lv-LV" sz="900" b="0" dirty="0">
                <a:solidFill>
                  <a:schemeClr val="accent2"/>
                </a:solidFill>
                <a:ea typeface="Open Sans"/>
                <a:cs typeface="Open Sans"/>
              </a:rPr>
              <a:t>https://www.mfa.gov.lv/lv/baltijas-juras-valstu-padome-bjvp</a:t>
            </a:r>
          </a:p>
          <a:p>
            <a:pPr marL="172800" indent="-172800">
              <a:spcBef>
                <a:spcPts val="300"/>
              </a:spcBef>
              <a:spcAft>
                <a:spcPts val="300"/>
              </a:spcAft>
              <a:buBlip>
                <a:blip r:embed="rId3"/>
              </a:buBlip>
            </a:pPr>
            <a:r>
              <a:rPr lang="lv-LV" sz="900" b="0" dirty="0" err="1">
                <a:solidFill>
                  <a:srgbClr val="000000"/>
                </a:solidFill>
                <a:ea typeface="Open Sans"/>
                <a:cs typeface="Open Sans"/>
              </a:rPr>
              <a:t>Council</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Baltic</a:t>
            </a:r>
            <a:r>
              <a:rPr lang="lv-LV" sz="900" b="0" dirty="0">
                <a:solidFill>
                  <a:srgbClr val="000000"/>
                </a:solidFill>
                <a:ea typeface="Open Sans"/>
                <a:cs typeface="Open Sans"/>
              </a:rPr>
              <a:t> </a:t>
            </a:r>
            <a:r>
              <a:rPr lang="lv-LV" sz="900" b="0" dirty="0" err="1">
                <a:solidFill>
                  <a:srgbClr val="000000"/>
                </a:solidFill>
                <a:ea typeface="Open Sans"/>
                <a:cs typeface="Open Sans"/>
              </a:rPr>
              <a:t>Sea</a:t>
            </a:r>
            <a:r>
              <a:rPr lang="lv-LV" sz="900" b="0" dirty="0">
                <a:solidFill>
                  <a:srgbClr val="000000"/>
                </a:solidFill>
                <a:ea typeface="Open Sans"/>
                <a:cs typeface="Open Sans"/>
              </a:rPr>
              <a:t> </a:t>
            </a:r>
            <a:r>
              <a:rPr lang="lv-LV" sz="900" b="0" dirty="0" err="1">
                <a:solidFill>
                  <a:srgbClr val="000000"/>
                </a:solidFill>
                <a:ea typeface="Open Sans"/>
                <a:cs typeface="Open Sans"/>
              </a:rPr>
              <a:t>States</a:t>
            </a:r>
            <a:r>
              <a:rPr lang="lv-LV" sz="900" b="0" dirty="0">
                <a:solidFill>
                  <a:srgbClr val="000000"/>
                </a:solidFill>
                <a:ea typeface="Open Sans"/>
                <a:cs typeface="Open Sans"/>
              </a:rPr>
              <a:t>. </a:t>
            </a:r>
            <a:r>
              <a:rPr lang="lv-LV" sz="900" b="0" dirty="0" err="1">
                <a:solidFill>
                  <a:srgbClr val="000000"/>
                </a:solidFill>
                <a:ea typeface="Open Sans"/>
                <a:cs typeface="Open Sans"/>
              </a:rPr>
              <a:t>About</a:t>
            </a:r>
            <a:r>
              <a:rPr lang="lv-LV" sz="900" b="0" dirty="0">
                <a:solidFill>
                  <a:srgbClr val="000000"/>
                </a:solidFill>
                <a:ea typeface="Open Sans"/>
                <a:cs typeface="Open Sans"/>
              </a:rPr>
              <a:t> </a:t>
            </a:r>
            <a:r>
              <a:rPr lang="lv-LV" sz="900" b="0" dirty="0" err="1">
                <a:solidFill>
                  <a:srgbClr val="000000"/>
                </a:solidFill>
                <a:ea typeface="Open Sans"/>
                <a:cs typeface="Open Sans"/>
              </a:rPr>
              <a:t>us</a:t>
            </a:r>
            <a:r>
              <a:rPr lang="lv-LV" sz="900" b="0" dirty="0">
                <a:solidFill>
                  <a:srgbClr val="000000"/>
                </a:solidFill>
                <a:ea typeface="Open Sans"/>
                <a:cs typeface="Open Sans"/>
              </a:rPr>
              <a:t>. </a:t>
            </a:r>
            <a:r>
              <a:rPr lang="lv-LV" sz="900" b="0" dirty="0">
                <a:solidFill>
                  <a:schemeClr val="accent2"/>
                </a:solidFill>
                <a:ea typeface="Open Sans"/>
                <a:cs typeface="Open Sans"/>
              </a:rPr>
              <a:t>https://cbss.org/about-us/</a:t>
            </a:r>
          </a:p>
          <a:p>
            <a:pPr marL="172800" indent="-172800">
              <a:spcBef>
                <a:spcPts val="300"/>
              </a:spcBef>
              <a:spcAft>
                <a:spcPts val="300"/>
              </a:spcAft>
              <a:buBlip>
                <a:blip r:embed="rId3"/>
              </a:buBlip>
            </a:pPr>
            <a:r>
              <a:rPr lang="lv-LV" sz="900" b="0" dirty="0">
                <a:solidFill>
                  <a:srgbClr val="000000"/>
                </a:solidFill>
                <a:ea typeface="Open Sans"/>
                <a:cs typeface="Open Sans"/>
              </a:rPr>
              <a:t>Delfi. 2023. Atbalstam Sīrijas zemestrīcē cietušajiem Latvija plāno piešķirt 70 000 eiro. </a:t>
            </a:r>
            <a:r>
              <a:rPr lang="lv-LV" sz="900" b="0" dirty="0">
                <a:solidFill>
                  <a:schemeClr val="accent2"/>
                </a:solidFill>
                <a:ea typeface="Open Sans"/>
                <a:cs typeface="Open Sans"/>
              </a:rPr>
              <a:t>https://www.delfi.lv/193/politics/55244568/atbalstam-sirijas-zemestrice-cietusajiem-latvija-plano-pieskirt-70-000-eiro</a:t>
            </a:r>
          </a:p>
          <a:p>
            <a:pPr marL="172800" indent="-172800">
              <a:spcBef>
                <a:spcPts val="300"/>
              </a:spcBef>
              <a:spcAft>
                <a:spcPts val="300"/>
              </a:spcAft>
              <a:buBlip>
                <a:blip r:embed="rId3"/>
              </a:buBlip>
            </a:pPr>
            <a:r>
              <a:rPr lang="lv-LV" sz="900" b="0" dirty="0">
                <a:solidFill>
                  <a:srgbClr val="000000"/>
                </a:solidFill>
                <a:ea typeface="Open Sans"/>
                <a:cs typeface="Open Sans"/>
              </a:rPr>
              <a:t>Eiropas Parlamenta un Padomes Lēmums Nr. 1313/2013/ES (2013. gada 17. decembris) par Savienības civilās aizsardzības mehānismu (Dokuments attiecas uz EEZ). </a:t>
            </a:r>
            <a:r>
              <a:rPr lang="lv-LV" sz="900" b="0" dirty="0">
                <a:solidFill>
                  <a:schemeClr val="accent2"/>
                </a:solidFill>
                <a:ea typeface="Open Sans"/>
                <a:cs typeface="Open Sans"/>
              </a:rPr>
              <a:t>http://data.europa.eu/eli/dec/2013/1313/2023-12-18</a:t>
            </a:r>
          </a:p>
          <a:p>
            <a:pPr marL="172800" indent="-172800">
              <a:spcBef>
                <a:spcPts val="300"/>
              </a:spcBef>
              <a:spcAft>
                <a:spcPts val="300"/>
              </a:spcAft>
              <a:buBlip>
                <a:blip r:embed="rId3"/>
              </a:buBlip>
            </a:pPr>
            <a:r>
              <a:rPr lang="lv-LV" sz="900" b="0" dirty="0">
                <a:solidFill>
                  <a:srgbClr val="000000"/>
                </a:solidFill>
                <a:ea typeface="Open Sans"/>
                <a:cs typeface="Open Sans"/>
              </a:rPr>
              <a:t>Eiropas Savienība. Atveseļošanas un noturības mehānisms. </a:t>
            </a:r>
            <a:r>
              <a:rPr lang="lv-LV" sz="900" b="0" dirty="0">
                <a:solidFill>
                  <a:schemeClr val="accent2"/>
                </a:solidFill>
                <a:ea typeface="Open Sans"/>
                <a:cs typeface="Open Sans"/>
              </a:rPr>
              <a:t>https://next-generation-eu.europa.eu/recovery-and-resilience-facility_lv</a:t>
            </a:r>
          </a:p>
          <a:p>
            <a:pPr marL="172800" indent="-172800">
              <a:spcBef>
                <a:spcPts val="300"/>
              </a:spcBef>
              <a:spcAft>
                <a:spcPts val="300"/>
              </a:spcAft>
              <a:buBlip>
                <a:blip r:embed="rId3"/>
              </a:buBlip>
            </a:pPr>
            <a:r>
              <a:rPr lang="lv-LV" sz="900" b="0" dirty="0">
                <a:solidFill>
                  <a:srgbClr val="000000"/>
                </a:solidFill>
                <a:ea typeface="Open Sans"/>
                <a:cs typeface="Open Sans"/>
              </a:rPr>
              <a:t>EU Monitor. 2006. </a:t>
            </a:r>
            <a:r>
              <a:rPr lang="lv-LV" sz="900" b="0" dirty="0" err="1">
                <a:solidFill>
                  <a:srgbClr val="000000"/>
                </a:solidFill>
                <a:ea typeface="Open Sans"/>
                <a:cs typeface="Open Sans"/>
              </a:rPr>
              <a:t>Commission</a:t>
            </a:r>
            <a:r>
              <a:rPr lang="lv-LV" sz="900" b="0" dirty="0">
                <a:solidFill>
                  <a:srgbClr val="000000"/>
                </a:solidFill>
                <a:ea typeface="Open Sans"/>
                <a:cs typeface="Open Sans"/>
              </a:rPr>
              <a:t> to </a:t>
            </a:r>
            <a:r>
              <a:rPr lang="lv-LV" sz="900" b="0" dirty="0" err="1">
                <a:solidFill>
                  <a:srgbClr val="000000"/>
                </a:solidFill>
                <a:ea typeface="Open Sans"/>
                <a:cs typeface="Open Sans"/>
              </a:rPr>
              <a:t>pay</a:t>
            </a:r>
            <a:r>
              <a:rPr lang="lv-LV" sz="900" b="0" dirty="0">
                <a:solidFill>
                  <a:srgbClr val="000000"/>
                </a:solidFill>
                <a:ea typeface="Open Sans"/>
                <a:cs typeface="Open Sans"/>
              </a:rPr>
              <a:t> </a:t>
            </a:r>
            <a:r>
              <a:rPr lang="lv-LV" sz="900" b="0" dirty="0" err="1">
                <a:solidFill>
                  <a:srgbClr val="000000"/>
                </a:solidFill>
                <a:ea typeface="Open Sans"/>
                <a:cs typeface="Open Sans"/>
              </a:rPr>
              <a:t>nearly</a:t>
            </a:r>
            <a:r>
              <a:rPr lang="lv-LV" sz="900" b="0" dirty="0">
                <a:solidFill>
                  <a:srgbClr val="000000"/>
                </a:solidFill>
                <a:ea typeface="Open Sans"/>
                <a:cs typeface="Open Sans"/>
              </a:rPr>
              <a:t> € 9.5 </a:t>
            </a:r>
            <a:r>
              <a:rPr lang="lv-LV" sz="900" b="0" dirty="0" err="1">
                <a:solidFill>
                  <a:srgbClr val="000000"/>
                </a:solidFill>
                <a:ea typeface="Open Sans"/>
                <a:cs typeface="Open Sans"/>
              </a:rPr>
              <a:t>million</a:t>
            </a:r>
            <a:r>
              <a:rPr lang="lv-LV" sz="900" b="0" dirty="0">
                <a:solidFill>
                  <a:srgbClr val="000000"/>
                </a:solidFill>
                <a:ea typeface="Open Sans"/>
                <a:cs typeface="Open Sans"/>
              </a:rPr>
              <a:t> to </a:t>
            </a:r>
            <a:r>
              <a:rPr lang="lv-LV" sz="900" b="0" dirty="0" err="1">
                <a:solidFill>
                  <a:srgbClr val="000000"/>
                </a:solidFill>
                <a:ea typeface="Open Sans"/>
                <a:cs typeface="Open Sans"/>
              </a:rPr>
              <a:t>support</a:t>
            </a:r>
            <a:r>
              <a:rPr lang="lv-LV" sz="900" b="0" dirty="0">
                <a:solidFill>
                  <a:srgbClr val="000000"/>
                </a:solidFill>
                <a:ea typeface="Open Sans"/>
                <a:cs typeface="Open Sans"/>
              </a:rPr>
              <a:t> Latvia </a:t>
            </a:r>
            <a:r>
              <a:rPr lang="lv-LV" sz="900" b="0" dirty="0" err="1">
                <a:solidFill>
                  <a:srgbClr val="000000"/>
                </a:solidFill>
                <a:ea typeface="Open Sans"/>
                <a:cs typeface="Open Sans"/>
              </a:rPr>
              <a:t>in</a:t>
            </a:r>
            <a:r>
              <a:rPr lang="lv-LV" sz="900" b="0" dirty="0">
                <a:solidFill>
                  <a:srgbClr val="000000"/>
                </a:solidFill>
                <a:ea typeface="Open Sans"/>
                <a:cs typeface="Open Sans"/>
              </a:rPr>
              <a:t> </a:t>
            </a:r>
            <a:r>
              <a:rPr lang="lv-LV" sz="900" b="0" dirty="0" err="1">
                <a:solidFill>
                  <a:srgbClr val="000000"/>
                </a:solidFill>
                <a:ea typeface="Open Sans"/>
                <a:cs typeface="Open Sans"/>
              </a:rPr>
              <a:t>dealing</a:t>
            </a:r>
            <a:r>
              <a:rPr lang="lv-LV" sz="900" b="0" dirty="0">
                <a:solidFill>
                  <a:srgbClr val="000000"/>
                </a:solidFill>
                <a:ea typeface="Open Sans"/>
                <a:cs typeface="Open Sans"/>
              </a:rPr>
              <a:t> </a:t>
            </a:r>
            <a:r>
              <a:rPr lang="lv-LV" sz="900" b="0" dirty="0" err="1">
                <a:solidFill>
                  <a:srgbClr val="000000"/>
                </a:solidFill>
                <a:ea typeface="Open Sans"/>
                <a:cs typeface="Open Sans"/>
              </a:rPr>
              <a:t>with</a:t>
            </a:r>
            <a:r>
              <a:rPr lang="lv-LV" sz="900" b="0" dirty="0">
                <a:solidFill>
                  <a:srgbClr val="000000"/>
                </a:solidFill>
                <a:ea typeface="Open Sans"/>
                <a:cs typeface="Open Sans"/>
              </a:rPr>
              <a:t> </a:t>
            </a:r>
            <a:r>
              <a:rPr lang="lv-LV" sz="900" b="0" dirty="0" err="1">
                <a:solidFill>
                  <a:srgbClr val="000000"/>
                </a:solidFill>
                <a:ea typeface="Open Sans"/>
                <a:cs typeface="Open Sans"/>
              </a:rPr>
              <a:t>storm</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a:t>
            </a:r>
            <a:r>
              <a:rPr lang="lv-LV" sz="900" b="0" dirty="0" err="1">
                <a:solidFill>
                  <a:srgbClr val="000000"/>
                </a:solidFill>
                <a:ea typeface="Open Sans"/>
                <a:cs typeface="Open Sans"/>
              </a:rPr>
              <a:t>in</a:t>
            </a:r>
            <a:r>
              <a:rPr lang="lv-LV" sz="900" b="0" dirty="0">
                <a:solidFill>
                  <a:srgbClr val="000000"/>
                </a:solidFill>
                <a:ea typeface="Open Sans"/>
                <a:cs typeface="Open Sans"/>
              </a:rPr>
              <a:t> 2005. </a:t>
            </a:r>
            <a:r>
              <a:rPr lang="lv-LV" sz="900" b="0" dirty="0">
                <a:solidFill>
                  <a:schemeClr val="accent2"/>
                </a:solidFill>
                <a:ea typeface="Open Sans"/>
                <a:cs typeface="Open Sans"/>
              </a:rPr>
              <a:t>https://www.eumonitor.eu/9353000/1/j9vvik7m1c3gyxp/vh9ojlrvrpxp?ctx=vgaxlcr1jzkj&amp;tab=1&amp;start_tab0=380</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2018. </a:t>
            </a:r>
            <a:r>
              <a:rPr lang="lv-LV" sz="900" b="0" dirty="0" err="1">
                <a:solidFill>
                  <a:srgbClr val="000000"/>
                </a:solidFill>
                <a:ea typeface="Open Sans"/>
                <a:cs typeface="Open Sans"/>
              </a:rPr>
              <a:t>Solidarity</a:t>
            </a:r>
            <a:r>
              <a:rPr lang="lv-LV" sz="900" b="0" dirty="0">
                <a:solidFill>
                  <a:srgbClr val="000000"/>
                </a:solidFill>
                <a:ea typeface="Open Sans"/>
                <a:cs typeface="Open Sans"/>
              </a:rPr>
              <a:t> </a:t>
            </a:r>
            <a:r>
              <a:rPr lang="lv-LV" sz="900" b="0" dirty="0" err="1">
                <a:solidFill>
                  <a:srgbClr val="000000"/>
                </a:solidFill>
                <a:ea typeface="Open Sans"/>
                <a:cs typeface="Open Sans"/>
              </a:rPr>
              <a:t>with</a:t>
            </a:r>
            <a:r>
              <a:rPr lang="lv-LV" sz="900" b="0" dirty="0">
                <a:solidFill>
                  <a:srgbClr val="000000"/>
                </a:solidFill>
                <a:ea typeface="Open Sans"/>
                <a:cs typeface="Open Sans"/>
              </a:rPr>
              <a:t> Latvia: €17.7 </a:t>
            </a:r>
            <a:r>
              <a:rPr lang="lv-LV" sz="900" b="0" dirty="0" err="1">
                <a:solidFill>
                  <a:srgbClr val="000000"/>
                </a:solidFill>
                <a:ea typeface="Open Sans"/>
                <a:cs typeface="Open Sans"/>
              </a:rPr>
              <a:t>million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EU </a:t>
            </a:r>
            <a:r>
              <a:rPr lang="lv-LV" sz="900" b="0" dirty="0" err="1">
                <a:solidFill>
                  <a:srgbClr val="000000"/>
                </a:solidFill>
                <a:ea typeface="Open Sans"/>
                <a:cs typeface="Open Sans"/>
              </a:rPr>
              <a:t>funds</a:t>
            </a:r>
            <a:r>
              <a:rPr lang="lv-LV" sz="900" b="0" dirty="0">
                <a:solidFill>
                  <a:srgbClr val="000000"/>
                </a:solidFill>
                <a:ea typeface="Open Sans"/>
                <a:cs typeface="Open Sans"/>
              </a:rPr>
              <a:t> to </a:t>
            </a:r>
            <a:r>
              <a:rPr lang="lv-LV" sz="900" b="0" dirty="0" err="1">
                <a:solidFill>
                  <a:srgbClr val="000000"/>
                </a:solidFill>
                <a:ea typeface="Open Sans"/>
                <a:cs typeface="Open Sans"/>
              </a:rPr>
              <a:t>support</a:t>
            </a:r>
            <a:r>
              <a:rPr lang="lv-LV" sz="900" b="0" dirty="0">
                <a:solidFill>
                  <a:srgbClr val="000000"/>
                </a:solidFill>
                <a:ea typeface="Open Sans"/>
                <a:cs typeface="Open Sans"/>
              </a:rPr>
              <a:t> </a:t>
            </a:r>
            <a:r>
              <a:rPr lang="lv-LV" sz="900" b="0" dirty="0" err="1">
                <a:solidFill>
                  <a:srgbClr val="000000"/>
                </a:solidFill>
                <a:ea typeface="Open Sans"/>
                <a:cs typeface="Open Sans"/>
              </a:rPr>
              <a:t>reconstruction</a:t>
            </a:r>
            <a:r>
              <a:rPr lang="lv-LV" sz="900" b="0" dirty="0">
                <a:solidFill>
                  <a:srgbClr val="000000"/>
                </a:solidFill>
                <a:ea typeface="Open Sans"/>
                <a:cs typeface="Open Sans"/>
              </a:rPr>
              <a:t> </a:t>
            </a:r>
            <a:r>
              <a:rPr lang="lv-LV" sz="900" b="0" dirty="0" err="1">
                <a:solidFill>
                  <a:srgbClr val="000000"/>
                </a:solidFill>
                <a:ea typeface="Open Sans"/>
                <a:cs typeface="Open Sans"/>
              </a:rPr>
              <a:t>works</a:t>
            </a:r>
            <a:r>
              <a:rPr lang="lv-LV" sz="900" b="0" dirty="0">
                <a:solidFill>
                  <a:srgbClr val="000000"/>
                </a:solidFill>
                <a:ea typeface="Open Sans"/>
                <a:cs typeface="Open Sans"/>
              </a:rPr>
              <a:t> </a:t>
            </a:r>
            <a:r>
              <a:rPr lang="lv-LV" sz="900" b="0" dirty="0" err="1">
                <a:solidFill>
                  <a:srgbClr val="000000"/>
                </a:solidFill>
                <a:ea typeface="Open Sans"/>
                <a:cs typeface="Open Sans"/>
              </a:rPr>
              <a:t>after</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floods</a:t>
            </a:r>
            <a:r>
              <a:rPr lang="lv-LV" sz="900" b="0" dirty="0">
                <a:solidFill>
                  <a:srgbClr val="000000"/>
                </a:solidFill>
                <a:ea typeface="Open Sans"/>
                <a:cs typeface="Open Sans"/>
              </a:rPr>
              <a:t>. </a:t>
            </a:r>
            <a:r>
              <a:rPr lang="lv-LV" sz="900" b="0" dirty="0">
                <a:solidFill>
                  <a:schemeClr val="accent2"/>
                </a:solidFill>
                <a:ea typeface="Open Sans"/>
                <a:cs typeface="Open Sans"/>
              </a:rPr>
              <a:t>https://ec.europa.eu/regional_policy/en/newsroom/news/2018/12/20-12-2018-solidarity-with-latvia-eur17-7-million-of-eu-funds-to-support-reconstruction-works-after-the-floods</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2019. </a:t>
            </a:r>
            <a:r>
              <a:rPr lang="lv-LV" sz="900" b="0" dirty="0" err="1">
                <a:solidFill>
                  <a:srgbClr val="000000"/>
                </a:solidFill>
                <a:ea typeface="Open Sans"/>
                <a:cs typeface="Open Sans"/>
              </a:rPr>
              <a:t>Recommendations</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National Risk </a:t>
            </a:r>
            <a:r>
              <a:rPr lang="lv-LV" sz="900" b="0" dirty="0" err="1">
                <a:solidFill>
                  <a:srgbClr val="000000"/>
                </a:solidFill>
                <a:ea typeface="Open Sans"/>
                <a:cs typeface="Open Sans"/>
              </a:rPr>
              <a:t>Assessment</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Management</a:t>
            </a:r>
            <a:r>
              <a:rPr lang="lv-LV" sz="900" b="0" dirty="0">
                <a:solidFill>
                  <a:srgbClr val="000000"/>
                </a:solidFill>
                <a:ea typeface="Open Sans"/>
                <a:cs typeface="Open Sans"/>
              </a:rPr>
              <a:t> </a:t>
            </a:r>
            <a:r>
              <a:rPr lang="lv-LV" sz="900" b="0" dirty="0" err="1">
                <a:solidFill>
                  <a:srgbClr val="000000"/>
                </a:solidFill>
                <a:ea typeface="Open Sans"/>
                <a:cs typeface="Open Sans"/>
              </a:rPr>
              <a:t>in</a:t>
            </a:r>
            <a:r>
              <a:rPr lang="lv-LV" sz="900" b="0" dirty="0">
                <a:solidFill>
                  <a:srgbClr val="000000"/>
                </a:solidFill>
                <a:ea typeface="Open Sans"/>
                <a:cs typeface="Open Sans"/>
              </a:rPr>
              <a:t> EU. </a:t>
            </a:r>
            <a:r>
              <a:rPr lang="lv-LV" sz="900" b="0" dirty="0">
                <a:solidFill>
                  <a:schemeClr val="accent2"/>
                </a:solidFill>
                <a:ea typeface="Open Sans"/>
                <a:cs typeface="Open Sans"/>
              </a:rPr>
              <a:t>https://www.preventionweb.net/files/65439_nrarecommendationsonline.pdf</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a:t>
            </a:r>
            <a:r>
              <a:rPr lang="lv-LV" sz="900" b="0" dirty="0" err="1">
                <a:solidFill>
                  <a:srgbClr val="000000"/>
                </a:solidFill>
                <a:ea typeface="Open Sans"/>
                <a:cs typeface="Open Sans"/>
              </a:rPr>
              <a:t>About</a:t>
            </a:r>
            <a:r>
              <a:rPr lang="lv-LV" sz="900" b="0" dirty="0">
                <a:solidFill>
                  <a:srgbClr val="000000"/>
                </a:solidFill>
                <a:ea typeface="Open Sans"/>
                <a:cs typeface="Open Sans"/>
              </a:rPr>
              <a:t> </a:t>
            </a: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Civil</a:t>
            </a:r>
            <a:r>
              <a:rPr lang="lv-LV" sz="900" b="0" dirty="0">
                <a:solidFill>
                  <a:srgbClr val="000000"/>
                </a:solidFill>
                <a:ea typeface="Open Sans"/>
                <a:cs typeface="Open Sans"/>
              </a:rPr>
              <a:t> </a:t>
            </a:r>
            <a:r>
              <a:rPr lang="lv-LV" sz="900" b="0" dirty="0" err="1">
                <a:solidFill>
                  <a:srgbClr val="000000"/>
                </a:solidFill>
                <a:ea typeface="Open Sans"/>
                <a:cs typeface="Open Sans"/>
              </a:rPr>
              <a:t>Protection</a:t>
            </a:r>
            <a:r>
              <a:rPr lang="lv-LV" sz="900" b="0" dirty="0">
                <a:solidFill>
                  <a:srgbClr val="000000"/>
                </a:solidFill>
                <a:ea typeface="Open Sans"/>
                <a:cs typeface="Open Sans"/>
              </a:rPr>
              <a:t> </a:t>
            </a:r>
            <a:r>
              <a:rPr lang="lv-LV" sz="900" b="0" dirty="0" err="1">
                <a:solidFill>
                  <a:srgbClr val="000000"/>
                </a:solidFill>
                <a:ea typeface="Open Sans"/>
                <a:cs typeface="Open Sans"/>
              </a:rPr>
              <a:t>and</a:t>
            </a:r>
            <a:r>
              <a:rPr lang="lv-LV" sz="900" b="0" dirty="0">
                <a:solidFill>
                  <a:srgbClr val="000000"/>
                </a:solidFill>
                <a:ea typeface="Open Sans"/>
                <a:cs typeface="Open Sans"/>
              </a:rPr>
              <a:t> </a:t>
            </a:r>
            <a:r>
              <a:rPr lang="lv-LV" sz="900" b="0" dirty="0" err="1">
                <a:solidFill>
                  <a:srgbClr val="000000"/>
                </a:solidFill>
                <a:ea typeface="Open Sans"/>
                <a:cs typeface="Open Sans"/>
              </a:rPr>
              <a:t>Humanitarian</a:t>
            </a:r>
            <a:r>
              <a:rPr lang="lv-LV" sz="900" b="0" dirty="0">
                <a:solidFill>
                  <a:srgbClr val="000000"/>
                </a:solidFill>
                <a:ea typeface="Open Sans"/>
                <a:cs typeface="Open Sans"/>
              </a:rPr>
              <a:t> Aid </a:t>
            </a:r>
            <a:r>
              <a:rPr lang="lv-LV" sz="900" b="0" dirty="0" err="1">
                <a:solidFill>
                  <a:srgbClr val="000000"/>
                </a:solidFill>
                <a:ea typeface="Open Sans"/>
                <a:cs typeface="Open Sans"/>
              </a:rPr>
              <a:t>Operations</a:t>
            </a:r>
            <a:r>
              <a:rPr lang="lv-LV" sz="900" b="0" dirty="0">
                <a:solidFill>
                  <a:srgbClr val="000000"/>
                </a:solidFill>
                <a:ea typeface="Open Sans"/>
                <a:cs typeface="Open Sans"/>
              </a:rPr>
              <a:t>. </a:t>
            </a:r>
            <a:r>
              <a:rPr lang="lv-LV" sz="900" b="0" dirty="0">
                <a:solidFill>
                  <a:schemeClr val="accent2"/>
                </a:solidFill>
                <a:ea typeface="Open Sans"/>
                <a:cs typeface="Open Sans"/>
              </a:rPr>
              <a:t>https://civil-protection-humanitarian-aid.ec.europa.eu/who/about-echo_en?prefLang=lv</a:t>
            </a:r>
          </a:p>
          <a:p>
            <a:pPr marL="172800" indent="-172800">
              <a:spcBef>
                <a:spcPts val="300"/>
              </a:spcBef>
              <a:spcAft>
                <a:spcPts val="300"/>
              </a:spcAft>
              <a:buBlip>
                <a:blip r:embed="rId3"/>
              </a:buBlip>
            </a:pPr>
            <a:r>
              <a:rPr lang="lv-LV" sz="900" b="0" dirty="0" err="1">
                <a:solidFill>
                  <a:schemeClr val="tx1"/>
                </a:solidFill>
                <a:ea typeface="Open Sans"/>
                <a:cs typeface="Open Sans"/>
              </a:rPr>
              <a:t>European</a:t>
            </a:r>
            <a:r>
              <a:rPr lang="lv-LV" sz="900" b="0" dirty="0">
                <a:solidFill>
                  <a:schemeClr val="tx1"/>
                </a:solidFill>
                <a:ea typeface="Open Sans"/>
                <a:cs typeface="Open Sans"/>
              </a:rPr>
              <a:t> </a:t>
            </a:r>
            <a:r>
              <a:rPr lang="lv-LV" sz="900" b="0" dirty="0" err="1">
                <a:solidFill>
                  <a:schemeClr val="tx1"/>
                </a:solidFill>
                <a:ea typeface="Open Sans"/>
                <a:cs typeface="Open Sans"/>
              </a:rPr>
              <a:t>Commission</a:t>
            </a:r>
            <a:r>
              <a:rPr lang="lv-LV" sz="900" b="0" dirty="0">
                <a:solidFill>
                  <a:schemeClr val="tx1"/>
                </a:solidFill>
                <a:ea typeface="Open Sans"/>
                <a:cs typeface="Open Sans"/>
              </a:rPr>
              <a:t>. </a:t>
            </a:r>
            <a:r>
              <a:rPr lang="lv-LV" sz="900" b="0" dirty="0" err="1">
                <a:solidFill>
                  <a:schemeClr val="tx1"/>
                </a:solidFill>
                <a:ea typeface="Open Sans"/>
                <a:cs typeface="Open Sans"/>
              </a:rPr>
              <a:t>Emergency</a:t>
            </a:r>
            <a:r>
              <a:rPr lang="lv-LV" sz="900" b="0" dirty="0">
                <a:solidFill>
                  <a:schemeClr val="tx1"/>
                </a:solidFill>
                <a:ea typeface="Open Sans"/>
                <a:cs typeface="Open Sans"/>
              </a:rPr>
              <a:t> </a:t>
            </a:r>
            <a:r>
              <a:rPr lang="lv-LV" sz="900" b="0" dirty="0" err="1">
                <a:solidFill>
                  <a:schemeClr val="tx1"/>
                </a:solidFill>
                <a:ea typeface="Open Sans"/>
                <a:cs typeface="Open Sans"/>
              </a:rPr>
              <a:t>Response</a:t>
            </a:r>
            <a:r>
              <a:rPr lang="lv-LV" sz="900" b="0" dirty="0">
                <a:solidFill>
                  <a:schemeClr val="tx1"/>
                </a:solidFill>
                <a:ea typeface="Open Sans"/>
                <a:cs typeface="Open Sans"/>
              </a:rPr>
              <a:t> </a:t>
            </a:r>
            <a:r>
              <a:rPr lang="lv-LV" sz="900" b="0" dirty="0" err="1">
                <a:solidFill>
                  <a:schemeClr val="tx1"/>
                </a:solidFill>
                <a:ea typeface="Open Sans"/>
                <a:cs typeface="Open Sans"/>
              </a:rPr>
              <a:t>Coordination</a:t>
            </a:r>
            <a:r>
              <a:rPr lang="lv-LV" sz="900" b="0" dirty="0">
                <a:solidFill>
                  <a:schemeClr val="tx1"/>
                </a:solidFill>
                <a:ea typeface="Open Sans"/>
                <a:cs typeface="Open Sans"/>
              </a:rPr>
              <a:t> </a:t>
            </a:r>
            <a:r>
              <a:rPr lang="lv-LV" sz="900" b="0" dirty="0" err="1">
                <a:solidFill>
                  <a:schemeClr val="tx1"/>
                </a:solidFill>
                <a:ea typeface="Open Sans"/>
                <a:cs typeface="Open Sans"/>
              </a:rPr>
              <a:t>Centre</a:t>
            </a:r>
            <a:r>
              <a:rPr lang="lv-LV" sz="900" b="0" dirty="0">
                <a:solidFill>
                  <a:schemeClr val="tx1"/>
                </a:solidFill>
                <a:ea typeface="Open Sans"/>
                <a:cs typeface="Open Sans"/>
              </a:rPr>
              <a:t> (ERCC). </a:t>
            </a:r>
            <a:r>
              <a:rPr lang="lv-LV" sz="900" b="0" dirty="0">
                <a:solidFill>
                  <a:schemeClr val="accent2"/>
                </a:solidFill>
                <a:ea typeface="Open Sans"/>
                <a:cs typeface="Open Sans"/>
              </a:rPr>
              <a:t>https://civil-protection-humanitarian-aid.ec.europa.eu/what/civil-protection/emergency-response-coordination-centre-ercc_en</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ERCC - </a:t>
            </a:r>
            <a:r>
              <a:rPr lang="lv-LV" sz="900" b="0" dirty="0" err="1">
                <a:solidFill>
                  <a:srgbClr val="000000"/>
                </a:solidFill>
                <a:ea typeface="Open Sans"/>
                <a:cs typeface="Open Sans"/>
              </a:rPr>
              <a:t>Emergency</a:t>
            </a:r>
            <a:r>
              <a:rPr lang="lv-LV" sz="900" b="0" dirty="0">
                <a:solidFill>
                  <a:srgbClr val="000000"/>
                </a:solidFill>
                <a:ea typeface="Open Sans"/>
                <a:cs typeface="Open Sans"/>
              </a:rPr>
              <a:t> </a:t>
            </a:r>
            <a:r>
              <a:rPr lang="lv-LV" sz="900" b="0" dirty="0" err="1">
                <a:solidFill>
                  <a:srgbClr val="000000"/>
                </a:solidFill>
                <a:ea typeface="Open Sans"/>
                <a:cs typeface="Open Sans"/>
              </a:rPr>
              <a:t>Response</a:t>
            </a:r>
            <a:r>
              <a:rPr lang="lv-LV" sz="900" b="0" dirty="0">
                <a:solidFill>
                  <a:srgbClr val="000000"/>
                </a:solidFill>
                <a:ea typeface="Open Sans"/>
                <a:cs typeface="Open Sans"/>
              </a:rPr>
              <a:t> </a:t>
            </a:r>
            <a:r>
              <a:rPr lang="lv-LV" sz="900" b="0" dirty="0" err="1">
                <a:solidFill>
                  <a:srgbClr val="000000"/>
                </a:solidFill>
                <a:ea typeface="Open Sans"/>
                <a:cs typeface="Open Sans"/>
              </a:rPr>
              <a:t>Coordination</a:t>
            </a:r>
            <a:r>
              <a:rPr lang="lv-LV" sz="900" b="0" dirty="0">
                <a:solidFill>
                  <a:srgbClr val="000000"/>
                </a:solidFill>
                <a:ea typeface="Open Sans"/>
                <a:cs typeface="Open Sans"/>
              </a:rPr>
              <a:t> </a:t>
            </a:r>
            <a:r>
              <a:rPr lang="lv-LV" sz="900" b="0" dirty="0" err="1">
                <a:solidFill>
                  <a:srgbClr val="000000"/>
                </a:solidFill>
                <a:ea typeface="Open Sans"/>
                <a:cs typeface="Open Sans"/>
              </a:rPr>
              <a:t>Centre</a:t>
            </a:r>
            <a:r>
              <a:rPr lang="lv-LV" sz="900" b="0" dirty="0">
                <a:solidFill>
                  <a:srgbClr val="000000"/>
                </a:solidFill>
                <a:ea typeface="Open Sans"/>
                <a:cs typeface="Open Sans"/>
              </a:rPr>
              <a:t>, CP </a:t>
            </a:r>
            <a:r>
              <a:rPr lang="lv-LV" sz="900" b="0" dirty="0" err="1">
                <a:solidFill>
                  <a:srgbClr val="000000"/>
                </a:solidFill>
                <a:ea typeface="Open Sans"/>
                <a:cs typeface="Open Sans"/>
              </a:rPr>
              <a:t>Pool</a:t>
            </a:r>
            <a:r>
              <a:rPr lang="lv-LV" sz="900" b="0" dirty="0">
                <a:solidFill>
                  <a:srgbClr val="000000"/>
                </a:solidFill>
                <a:ea typeface="Open Sans"/>
                <a:cs typeface="Open Sans"/>
              </a:rPr>
              <a:t>. </a:t>
            </a:r>
            <a:r>
              <a:rPr lang="lv-LV" sz="900" b="0" dirty="0">
                <a:solidFill>
                  <a:schemeClr val="accent2"/>
                </a:solidFill>
                <a:ea typeface="Open Sans"/>
                <a:cs typeface="Open Sans"/>
              </a:rPr>
              <a:t>https://erccportal.jrc.ec.europa.eu/ERCC-Response/CP-Pool#/</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EU </a:t>
            </a:r>
            <a:r>
              <a:rPr lang="lv-LV" sz="900" b="0" dirty="0" err="1">
                <a:solidFill>
                  <a:srgbClr val="000000"/>
                </a:solidFill>
                <a:ea typeface="Open Sans"/>
                <a:cs typeface="Open Sans"/>
              </a:rPr>
              <a:t>Civil</a:t>
            </a:r>
            <a:r>
              <a:rPr lang="lv-LV" sz="900" b="0" dirty="0">
                <a:solidFill>
                  <a:srgbClr val="000000"/>
                </a:solidFill>
                <a:ea typeface="Open Sans"/>
                <a:cs typeface="Open Sans"/>
              </a:rPr>
              <a:t> </a:t>
            </a:r>
            <a:r>
              <a:rPr lang="lv-LV" sz="900" b="0" dirty="0" err="1">
                <a:solidFill>
                  <a:srgbClr val="000000"/>
                </a:solidFill>
                <a:ea typeface="Open Sans"/>
                <a:cs typeface="Open Sans"/>
              </a:rPr>
              <a:t>Protection</a:t>
            </a:r>
            <a:r>
              <a:rPr lang="lv-LV" sz="900" b="0" dirty="0">
                <a:solidFill>
                  <a:srgbClr val="000000"/>
                </a:solidFill>
                <a:ea typeface="Open Sans"/>
                <a:cs typeface="Open Sans"/>
              </a:rPr>
              <a:t> </a:t>
            </a:r>
            <a:r>
              <a:rPr lang="lv-LV" sz="900" b="0" dirty="0" err="1">
                <a:solidFill>
                  <a:srgbClr val="000000"/>
                </a:solidFill>
                <a:ea typeface="Open Sans"/>
                <a:cs typeface="Open Sans"/>
              </a:rPr>
              <a:t>Mechanism</a:t>
            </a:r>
            <a:r>
              <a:rPr lang="lv-LV" sz="900" b="0" dirty="0">
                <a:solidFill>
                  <a:srgbClr val="000000"/>
                </a:solidFill>
                <a:ea typeface="Open Sans"/>
                <a:cs typeface="Open Sans"/>
              </a:rPr>
              <a:t>. </a:t>
            </a:r>
            <a:r>
              <a:rPr lang="lv-LV" sz="900" b="0" dirty="0">
                <a:solidFill>
                  <a:schemeClr val="accent2"/>
                </a:solidFill>
                <a:ea typeface="Open Sans"/>
                <a:cs typeface="Open Sans"/>
              </a:rPr>
              <a:t>https://civil-protection-humanitarian-aid.ec.europa.eu/what/civil-protection/eu-civil-protection-mechanism_en</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EU </a:t>
            </a:r>
            <a:r>
              <a:rPr lang="lv-LV" sz="900" b="0" dirty="0" err="1">
                <a:solidFill>
                  <a:srgbClr val="000000"/>
                </a:solidFill>
                <a:ea typeface="Open Sans"/>
                <a:cs typeface="Open Sans"/>
              </a:rPr>
              <a:t>Solidarity</a:t>
            </a:r>
            <a:r>
              <a:rPr lang="lv-LV" sz="900" b="0" dirty="0">
                <a:solidFill>
                  <a:srgbClr val="000000"/>
                </a:solidFill>
                <a:ea typeface="Open Sans"/>
                <a:cs typeface="Open Sans"/>
              </a:rPr>
              <a:t> </a:t>
            </a:r>
            <a:r>
              <a:rPr lang="lv-LV" sz="900" b="0" dirty="0" err="1">
                <a:solidFill>
                  <a:srgbClr val="000000"/>
                </a:solidFill>
                <a:ea typeface="Open Sans"/>
                <a:cs typeface="Open Sans"/>
              </a:rPr>
              <a:t>Fund</a:t>
            </a:r>
            <a:r>
              <a:rPr lang="lv-LV" sz="900" b="0" dirty="0">
                <a:solidFill>
                  <a:srgbClr val="000000"/>
                </a:solidFill>
                <a:ea typeface="Open Sans"/>
                <a:cs typeface="Open Sans"/>
              </a:rPr>
              <a:t>. </a:t>
            </a:r>
            <a:r>
              <a:rPr lang="lv-LV" sz="900" b="0" dirty="0">
                <a:solidFill>
                  <a:schemeClr val="accent2"/>
                </a:solidFill>
                <a:ea typeface="Open Sans"/>
                <a:cs typeface="Open Sans"/>
              </a:rPr>
              <a:t>https://ec.europa.eu/regional_policy/funding/solidarity-fund_en</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a:t>
            </a:r>
            <a:r>
              <a:rPr lang="lv-LV" sz="900" b="0" dirty="0" err="1">
                <a:solidFill>
                  <a:srgbClr val="000000"/>
                </a:solidFill>
                <a:ea typeface="Open Sans"/>
                <a:cs typeface="Open Sans"/>
              </a:rPr>
              <a:t>Funding</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humanitarian</a:t>
            </a:r>
            <a:r>
              <a:rPr lang="lv-LV" sz="900" b="0" dirty="0">
                <a:solidFill>
                  <a:srgbClr val="000000"/>
                </a:solidFill>
                <a:ea typeface="Open Sans"/>
                <a:cs typeface="Open Sans"/>
              </a:rPr>
              <a:t> aid. </a:t>
            </a:r>
            <a:r>
              <a:rPr lang="lv-LV" sz="900" b="0" dirty="0">
                <a:solidFill>
                  <a:schemeClr val="accent2"/>
                </a:solidFill>
                <a:ea typeface="Open Sans"/>
                <a:cs typeface="Open Sans"/>
              </a:rPr>
              <a:t>https://civil-protection-humanitarian-aid.ec.europa.eu/funding-evaluations/funding-humanitarian-aid_en</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a:t>
            </a:r>
            <a:r>
              <a:rPr lang="lv-LV" sz="900" b="0" dirty="0" err="1">
                <a:solidFill>
                  <a:srgbClr val="000000"/>
                </a:solidFill>
                <a:ea typeface="Open Sans"/>
                <a:cs typeface="Open Sans"/>
              </a:rPr>
              <a:t>rescEU</a:t>
            </a:r>
            <a:r>
              <a:rPr lang="lv-LV" sz="900" b="0" dirty="0">
                <a:solidFill>
                  <a:srgbClr val="000000"/>
                </a:solidFill>
                <a:ea typeface="Open Sans"/>
                <a:cs typeface="Open Sans"/>
              </a:rPr>
              <a:t>. </a:t>
            </a:r>
            <a:r>
              <a:rPr lang="lv-LV" sz="900" b="0" dirty="0">
                <a:solidFill>
                  <a:schemeClr val="accent2"/>
                </a:solidFill>
                <a:ea typeface="Open Sans"/>
                <a:cs typeface="Open Sans"/>
              </a:rPr>
              <a:t>https://civil-protection-humanitarian-aid.ec.europa.eu/what/civil-protection/resceu_en</a:t>
            </a:r>
          </a:p>
        </p:txBody>
      </p:sp>
      <p:sp>
        <p:nvSpPr>
          <p:cNvPr id="3" name="Rectangle 2">
            <a:extLst>
              <a:ext uri="{FF2B5EF4-FFF2-40B4-BE49-F238E27FC236}">
                <a16:creationId xmlns:a16="http://schemas.microsoft.com/office/drawing/2014/main" id="{DB7EF322-BCFE-189F-2C7F-8AEB053E7DBA}"/>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Tree>
    <p:extLst>
      <p:ext uri="{BB962C8B-B14F-4D97-AF65-F5344CB8AC3E}">
        <p14:creationId xmlns:p14="http://schemas.microsoft.com/office/powerpoint/2010/main" val="796361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a:lstStyle/>
          <a:p>
            <a:r>
              <a:rPr lang="lv-LV" dirty="0" err="1"/>
              <a:t>Sources</a:t>
            </a:r>
            <a:r>
              <a:rPr lang="lv-LV" dirty="0"/>
              <a:t> </a:t>
            </a:r>
            <a:r>
              <a:rPr lang="lv-LV" dirty="0" err="1"/>
              <a:t>of</a:t>
            </a:r>
            <a:r>
              <a:rPr lang="lv-LV" dirty="0"/>
              <a:t> </a:t>
            </a:r>
            <a:r>
              <a:rPr lang="lv-LV" dirty="0" err="1"/>
              <a:t>information</a:t>
            </a:r>
            <a:r>
              <a:rPr lang="lv-LV" dirty="0"/>
              <a:t> (2/4)</a:t>
            </a:r>
            <a:endParaRPr lang="en-US" dirty="0"/>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41</a:t>
            </a:fld>
            <a:endParaRPr lang="en-GB"/>
          </a:p>
        </p:txBody>
      </p:sp>
      <p:sp>
        <p:nvSpPr>
          <p:cNvPr id="2" name="Content Placeholder 2">
            <a:extLst>
              <a:ext uri="{FF2B5EF4-FFF2-40B4-BE49-F238E27FC236}">
                <a16:creationId xmlns:a16="http://schemas.microsoft.com/office/drawing/2014/main" id="{76898CA6-B95A-A851-94A8-71ADAD49815A}"/>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Committee</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Regions</a:t>
            </a:r>
            <a:r>
              <a:rPr lang="lv-LV" sz="900" b="0" dirty="0">
                <a:solidFill>
                  <a:srgbClr val="000000"/>
                </a:solidFill>
                <a:ea typeface="Open Sans"/>
                <a:cs typeface="Open Sans"/>
              </a:rPr>
              <a:t>. 2017. </a:t>
            </a:r>
            <a:r>
              <a:rPr lang="lv-LV" sz="900" b="0" dirty="0" err="1">
                <a:solidFill>
                  <a:srgbClr val="000000"/>
                </a:solidFill>
                <a:ea typeface="Open Sans"/>
                <a:cs typeface="Open Sans"/>
              </a:rPr>
              <a:t>Opinion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Committee</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Regions</a:t>
            </a:r>
            <a:r>
              <a:rPr lang="lv-LV" sz="900" b="0" dirty="0">
                <a:solidFill>
                  <a:srgbClr val="000000"/>
                </a:solidFill>
                <a:ea typeface="Open Sans"/>
                <a:cs typeface="Open Sans"/>
              </a:rPr>
              <a:t> — </a:t>
            </a:r>
            <a:r>
              <a:rPr lang="lv-LV" sz="900" b="0" dirty="0" err="1">
                <a:solidFill>
                  <a:srgbClr val="000000"/>
                </a:solidFill>
                <a:ea typeface="Open Sans"/>
                <a:cs typeface="Open Sans"/>
              </a:rPr>
              <a:t>Action</a:t>
            </a:r>
            <a:r>
              <a:rPr lang="lv-LV" sz="900" b="0" dirty="0">
                <a:solidFill>
                  <a:srgbClr val="000000"/>
                </a:solidFill>
                <a:ea typeface="Open Sans"/>
                <a:cs typeface="Open Sans"/>
              </a:rPr>
              <a:t> </a:t>
            </a:r>
            <a:r>
              <a:rPr lang="lv-LV" sz="900" b="0" dirty="0" err="1">
                <a:solidFill>
                  <a:srgbClr val="000000"/>
                </a:solidFill>
                <a:ea typeface="Open Sans"/>
                <a:cs typeface="Open Sans"/>
              </a:rPr>
              <a:t>Plan</a:t>
            </a:r>
            <a:r>
              <a:rPr lang="lv-LV" sz="900" b="0" dirty="0">
                <a:solidFill>
                  <a:srgbClr val="000000"/>
                </a:solidFill>
                <a:ea typeface="Open Sans"/>
                <a:cs typeface="Open Sans"/>
              </a:rPr>
              <a:t> </a:t>
            </a:r>
            <a:r>
              <a:rPr lang="lv-LV" sz="900" b="0" dirty="0" err="1">
                <a:solidFill>
                  <a:srgbClr val="000000"/>
                </a:solidFill>
                <a:ea typeface="Open Sans"/>
                <a:cs typeface="Open Sans"/>
              </a:rPr>
              <a:t>on</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Sendai</a:t>
            </a:r>
            <a:r>
              <a:rPr lang="lv-LV" sz="900" b="0" dirty="0">
                <a:solidFill>
                  <a:srgbClr val="000000"/>
                </a:solidFill>
                <a:ea typeface="Open Sans"/>
                <a:cs typeface="Open Sans"/>
              </a:rPr>
              <a:t> </a:t>
            </a:r>
            <a:r>
              <a:rPr lang="lv-LV" sz="900" b="0" dirty="0" err="1">
                <a:solidFill>
                  <a:srgbClr val="000000"/>
                </a:solidFill>
                <a:ea typeface="Open Sans"/>
                <a:cs typeface="Open Sans"/>
              </a:rPr>
              <a:t>Framework</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2015-2030 — A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a:t>
            </a:r>
            <a:r>
              <a:rPr lang="lv-LV" sz="900" b="0" dirty="0" err="1">
                <a:solidFill>
                  <a:srgbClr val="000000"/>
                </a:solidFill>
                <a:ea typeface="Open Sans"/>
                <a:cs typeface="Open Sans"/>
              </a:rPr>
              <a:t>informed</a:t>
            </a:r>
            <a:r>
              <a:rPr lang="lv-LV" sz="900" b="0" dirty="0">
                <a:solidFill>
                  <a:srgbClr val="000000"/>
                </a:solidFill>
                <a:ea typeface="Open Sans"/>
                <a:cs typeface="Open Sans"/>
              </a:rPr>
              <a:t> </a:t>
            </a:r>
            <a:r>
              <a:rPr lang="lv-LV" sz="900" b="0" dirty="0" err="1">
                <a:solidFill>
                  <a:srgbClr val="000000"/>
                </a:solidFill>
                <a:ea typeface="Open Sans"/>
                <a:cs typeface="Open Sans"/>
              </a:rPr>
              <a:t>approach</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all</a:t>
            </a:r>
            <a:r>
              <a:rPr lang="lv-LV" sz="900" b="0" dirty="0">
                <a:solidFill>
                  <a:srgbClr val="000000"/>
                </a:solidFill>
                <a:ea typeface="Open Sans"/>
                <a:cs typeface="Open Sans"/>
              </a:rPr>
              <a:t> EU </a:t>
            </a:r>
            <a:r>
              <a:rPr lang="lv-LV" sz="900" b="0" dirty="0" err="1">
                <a:solidFill>
                  <a:srgbClr val="000000"/>
                </a:solidFill>
                <a:ea typeface="Open Sans"/>
                <a:cs typeface="Open Sans"/>
              </a:rPr>
              <a:t>policies</a:t>
            </a:r>
            <a:r>
              <a:rPr lang="lv-LV" sz="900" b="0" dirty="0">
                <a:solidFill>
                  <a:srgbClr val="000000"/>
                </a:solidFill>
                <a:ea typeface="Open Sans"/>
                <a:cs typeface="Open Sans"/>
              </a:rPr>
              <a:t>. </a:t>
            </a:r>
            <a:r>
              <a:rPr lang="lv-LV" sz="900" b="0" dirty="0">
                <a:solidFill>
                  <a:schemeClr val="accent2"/>
                </a:solidFill>
                <a:ea typeface="Open Sans"/>
                <a:cs typeface="Open Sans"/>
              </a:rPr>
              <a:t>https://eur-lex.europa.eu/legal-content/EN/TXT/PDF/?uri=CELEX:52016AR5035&amp;from=PL</a:t>
            </a:r>
            <a:endParaRPr lang="lv-LV" sz="900" b="0" dirty="0">
              <a:solidFill>
                <a:srgbClr val="000000"/>
              </a:solidFill>
              <a:ea typeface="Open Sans"/>
              <a:cs typeface="Open Sans"/>
            </a:endParaRPr>
          </a:p>
          <a:p>
            <a:pPr marL="172800" indent="-172800">
              <a:spcBef>
                <a:spcPts val="300"/>
              </a:spcBef>
              <a:spcAft>
                <a:spcPts val="300"/>
              </a:spcAft>
              <a:buBlip>
                <a:blip r:embed="rId3"/>
              </a:buBlip>
            </a:pPr>
            <a:r>
              <a:rPr lang="lv-LV" sz="900" b="0" dirty="0" err="1">
                <a:solidFill>
                  <a:srgbClr val="000000"/>
                </a:solidFill>
                <a:ea typeface="Open Sans"/>
                <a:cs typeface="Open Sans"/>
              </a:rPr>
              <a:t>Italian</a:t>
            </a:r>
            <a:r>
              <a:rPr lang="lv-LV" sz="900" b="0" dirty="0">
                <a:solidFill>
                  <a:srgbClr val="000000"/>
                </a:solidFill>
                <a:ea typeface="Open Sans"/>
                <a:cs typeface="Open Sans"/>
              </a:rPr>
              <a:t> Government, Civil Protection Department. What are modules? </a:t>
            </a:r>
            <a:r>
              <a:rPr lang="lv-LV" sz="900" b="0" dirty="0">
                <a:solidFill>
                  <a:schemeClr val="accent2"/>
                </a:solidFill>
                <a:ea typeface="Open Sans"/>
                <a:cs typeface="Open Sans"/>
              </a:rPr>
              <a:t>https://www.protezionecivile.it/en/approfondimento/what-are-modules-/</a:t>
            </a:r>
          </a:p>
          <a:p>
            <a:pPr marL="172800" indent="-172800">
              <a:spcBef>
                <a:spcPts val="300"/>
              </a:spcBef>
              <a:spcAft>
                <a:spcPts val="300"/>
              </a:spcAft>
              <a:buBlip>
                <a:blip r:embed="rId3"/>
              </a:buBlip>
            </a:pPr>
            <a:r>
              <a:rPr lang="lv-LV" sz="900" b="0" dirty="0">
                <a:solidFill>
                  <a:srgbClr val="000000"/>
                </a:solidFill>
                <a:ea typeface="Open Sans"/>
                <a:cs typeface="Open Sans"/>
              </a:rPr>
              <a:t>Latvijas Republikas Tiesībsargs. ANO Statūti. </a:t>
            </a:r>
            <a:r>
              <a:rPr lang="lv-LV" sz="900" b="0" dirty="0">
                <a:solidFill>
                  <a:schemeClr val="accent2"/>
                </a:solidFill>
                <a:ea typeface="Open Sans"/>
                <a:cs typeface="Open Sans"/>
              </a:rPr>
              <a:t>https://www.tiesibsargs.lv/resource/ano-statuti/</a:t>
            </a:r>
          </a:p>
          <a:p>
            <a:pPr marL="172800" indent="-172800">
              <a:spcBef>
                <a:spcPts val="300"/>
              </a:spcBef>
              <a:spcAft>
                <a:spcPts val="300"/>
              </a:spcAft>
              <a:buBlip>
                <a:blip r:embed="rId3"/>
              </a:buBlip>
            </a:pPr>
            <a:r>
              <a:rPr lang="lv-LV" sz="900" b="0" dirty="0">
                <a:solidFill>
                  <a:srgbClr val="000000"/>
                </a:solidFill>
                <a:ea typeface="Open Sans"/>
                <a:cs typeface="Open Sans"/>
              </a:rPr>
              <a:t>Latvijas Republikas Tiesībsargs. ANO Vispārējā cilvēktiesību deklarācija. </a:t>
            </a:r>
            <a:r>
              <a:rPr lang="lv-LV" sz="900" b="0" dirty="0">
                <a:solidFill>
                  <a:schemeClr val="accent2"/>
                </a:solidFill>
                <a:ea typeface="Open Sans"/>
                <a:cs typeface="Open Sans"/>
              </a:rPr>
              <a:t>https://www.tiesibsargs.lv/resource/ano-vispareja-cilvektiesibu-deklaracija/</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un Azerbaidžānas Republikas valdības vienošanos par sadarbību ārkārtējo situāciju novēršanas un likvidēšanas jomā". </a:t>
            </a:r>
            <a:r>
              <a:rPr lang="lv-LV" sz="900" b="0" dirty="0">
                <a:solidFill>
                  <a:schemeClr val="accent2"/>
                </a:solidFill>
                <a:ea typeface="Open Sans"/>
                <a:cs typeface="Open Sans"/>
              </a:rPr>
              <a:t>https://likumi.lv/ta/id/233295</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un Baltkrievijas Republikas valdības vienošanos par sadarbību katastrofu, dabas stihiju, citu ārkārtēju situāciju novēršanā, kā arī to seku likvidēšanā". </a:t>
            </a:r>
            <a:r>
              <a:rPr lang="lv-LV" sz="900" b="0" dirty="0">
                <a:solidFill>
                  <a:schemeClr val="accent2"/>
                </a:solidFill>
                <a:ea typeface="Open Sans"/>
                <a:cs typeface="Open Sans"/>
              </a:rPr>
              <a:t>https://likumi.lv/ta/id/81621</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un Gruzijas valdības līgumu par sadarbību civilo ārkārtējo situāciju novēršanas, gatavības un reaģēšanas jomā". </a:t>
            </a:r>
            <a:r>
              <a:rPr lang="lv-LV" sz="900" b="0" dirty="0">
                <a:solidFill>
                  <a:schemeClr val="accent2"/>
                </a:solidFill>
                <a:ea typeface="Open Sans"/>
                <a:cs typeface="Open Sans"/>
              </a:rPr>
              <a:t>https://likumi.lv/ta/id/270228</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un Krievijas Federācijas valdības vienošanos par sadarbību ārkārtējo situāciju novēršanas un likvidēšanas jomā". </a:t>
            </a:r>
            <a:r>
              <a:rPr lang="lv-LV" sz="900" b="0" dirty="0">
                <a:solidFill>
                  <a:schemeClr val="accent2"/>
                </a:solidFill>
                <a:ea typeface="Open Sans"/>
                <a:cs typeface="Open Sans"/>
              </a:rPr>
              <a:t>https://likumi.lv/ta/id/233301</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un Ukrainas Ministru kabineta līgumu par sadarbību katastrofu novēršanas un to seku likvidēšanas jomā". </a:t>
            </a:r>
            <a:r>
              <a:rPr lang="lv-LV" sz="900" b="0" dirty="0">
                <a:solidFill>
                  <a:schemeClr val="accent2"/>
                </a:solidFill>
                <a:ea typeface="Open Sans"/>
                <a:cs typeface="Open Sans"/>
              </a:rPr>
              <a:t>https://likumi.lv/ta/id/146895</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un Ungārijas Republikas valdības līgumu par sadarbību un savstarpējo palīdzību katastrofu un citos plaša mēroga nelaimes gadījumos". </a:t>
            </a:r>
            <a:r>
              <a:rPr lang="lv-LV" sz="900" b="0" dirty="0">
                <a:solidFill>
                  <a:schemeClr val="accent2"/>
                </a:solidFill>
                <a:ea typeface="Open Sans"/>
                <a:cs typeface="Open Sans"/>
              </a:rPr>
              <a:t>https://likumi.lv/ta/id/86098</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un Zviedrijas Karalistes valdības līgumu par sadarbību ārkārtēju situāciju novēršanas, gatavības un reaģēšanas jomā". </a:t>
            </a:r>
            <a:r>
              <a:rPr lang="lv-LV" sz="900" b="0" dirty="0">
                <a:solidFill>
                  <a:schemeClr val="accent2"/>
                </a:solidFill>
                <a:ea typeface="Open Sans"/>
                <a:cs typeface="Open Sans"/>
              </a:rPr>
              <a:t>https://likumi.lv/ta/id/68333</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Igaunijas Republikas valdības un Lietuvas Republikas valdības nolīgumu par sadarbību katastrofu novēršanas, gatavības un reaģēšanas jomā". </a:t>
            </a:r>
            <a:r>
              <a:rPr lang="lv-LV" sz="900" b="0" dirty="0">
                <a:solidFill>
                  <a:schemeClr val="accent2"/>
                </a:solidFill>
                <a:ea typeface="Open Sans"/>
                <a:cs typeface="Open Sans"/>
              </a:rPr>
              <a:t>https://likumi.lv/ta/id/298094</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12. decembra noteikumi Nr. 721 "Humānās palīdzības saņemšanas un sniegšanas kārtība". </a:t>
            </a:r>
            <a:r>
              <a:rPr lang="lv-LV" sz="900" b="0" dirty="0">
                <a:solidFill>
                  <a:schemeClr val="accent2"/>
                </a:solidFill>
                <a:ea typeface="Open Sans"/>
                <a:cs typeface="Open Sans"/>
              </a:rPr>
              <a:t>https://likumi.lv/ta/id/295778</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12. decembra noteikumi Nr. 722 "Starptautiskās palīdzības pieprasīšanas kārtība". </a:t>
            </a:r>
            <a:r>
              <a:rPr lang="lv-LV" sz="900" b="0" dirty="0">
                <a:solidFill>
                  <a:schemeClr val="accent2"/>
                </a:solidFill>
                <a:ea typeface="Open Sans"/>
                <a:cs typeface="Open Sans"/>
              </a:rPr>
              <a:t>https://likumi.lv/ta/id/295779</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12. decembra noteikumi Nr. 723 "Valsts civilās aizsardzības kontaktpunkta noteikumi". </a:t>
            </a:r>
            <a:r>
              <a:rPr lang="lv-LV" sz="900" b="0" dirty="0">
                <a:solidFill>
                  <a:schemeClr val="accent2"/>
                </a:solidFill>
                <a:ea typeface="Open Sans"/>
                <a:cs typeface="Open Sans"/>
              </a:rPr>
              <a:t>https://likumi.lv/ta/id/295780</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2018. gada 6. novembra rīkojums Nr. 584 "Par dalību Apvienoto Nāciju Organizācijas Katastrofu novērtēšanas un koordinācijas (UNDAC) sistēmā". </a:t>
            </a:r>
            <a:r>
              <a:rPr lang="lv-LV" sz="900" b="0" dirty="0">
                <a:solidFill>
                  <a:schemeClr val="accent2"/>
                </a:solidFill>
                <a:ea typeface="Open Sans"/>
                <a:cs typeface="Open Sans"/>
              </a:rPr>
              <a:t>https://likumi.lv/ta/id/302828</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2020. gada 26. augusta rīkojums Nr. 476 "Par Valsts civilās aizsardzības plānu". </a:t>
            </a:r>
            <a:r>
              <a:rPr lang="lv-LV" sz="900" b="0" dirty="0">
                <a:solidFill>
                  <a:schemeClr val="accent2"/>
                </a:solidFill>
                <a:ea typeface="Open Sans"/>
                <a:cs typeface="Open Sans"/>
              </a:rPr>
              <a:t>https://likumi.lv/ta/id/317006</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2020. gada 26. augusta rīkojums Nr. 476 "Par Valsts civilās aizsardzības plānu". </a:t>
            </a:r>
            <a:r>
              <a:rPr lang="lv-LV" sz="900" b="0" dirty="0">
                <a:solidFill>
                  <a:schemeClr val="accent2"/>
                </a:solidFill>
                <a:ea typeface="Open Sans"/>
                <a:cs typeface="Open Sans"/>
              </a:rPr>
              <a:t>https://likumi.lv/ta/id/317006</a:t>
            </a:r>
          </a:p>
        </p:txBody>
      </p:sp>
      <p:sp>
        <p:nvSpPr>
          <p:cNvPr id="5" name="Rectangle 4">
            <a:extLst>
              <a:ext uri="{FF2B5EF4-FFF2-40B4-BE49-F238E27FC236}">
                <a16:creationId xmlns:a16="http://schemas.microsoft.com/office/drawing/2014/main" id="{FB2E63E4-E5D0-B311-F688-322C85DADBFC}"/>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Tree>
    <p:extLst>
      <p:ext uri="{BB962C8B-B14F-4D97-AF65-F5344CB8AC3E}">
        <p14:creationId xmlns:p14="http://schemas.microsoft.com/office/powerpoint/2010/main" val="1110081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a:lstStyle/>
          <a:p>
            <a:r>
              <a:rPr lang="lv-LV" dirty="0" err="1"/>
              <a:t>Sources</a:t>
            </a:r>
            <a:r>
              <a:rPr lang="lv-LV" dirty="0"/>
              <a:t> </a:t>
            </a:r>
            <a:r>
              <a:rPr lang="lv-LV" dirty="0" err="1"/>
              <a:t>of</a:t>
            </a:r>
            <a:r>
              <a:rPr lang="lv-LV" dirty="0"/>
              <a:t> </a:t>
            </a:r>
            <a:r>
              <a:rPr lang="lv-LV" dirty="0" err="1"/>
              <a:t>information</a:t>
            </a:r>
            <a:r>
              <a:rPr lang="lv-LV" dirty="0"/>
              <a:t> (3/4)</a:t>
            </a:r>
            <a:endParaRPr lang="en-US" dirty="0"/>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42</a:t>
            </a:fld>
            <a:endParaRPr lang="en-GB"/>
          </a:p>
        </p:txBody>
      </p:sp>
      <p:sp>
        <p:nvSpPr>
          <p:cNvPr id="2" name="Content Placeholder 2">
            <a:extLst>
              <a:ext uri="{FF2B5EF4-FFF2-40B4-BE49-F238E27FC236}">
                <a16:creationId xmlns:a16="http://schemas.microsoft.com/office/drawing/2014/main" id="{CF01890F-5D01-93FD-7DF8-93D412DBC4AE}"/>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chemeClr val="tx1"/>
                </a:solidFill>
                <a:ea typeface="Open Sans"/>
                <a:cs typeface="Open Sans"/>
              </a:rPr>
              <a:t>NATO </a:t>
            </a:r>
            <a:r>
              <a:rPr lang="lv-LV" sz="900" b="0" dirty="0" err="1">
                <a:solidFill>
                  <a:schemeClr val="tx1"/>
                </a:solidFill>
                <a:ea typeface="Open Sans"/>
                <a:cs typeface="Open Sans"/>
              </a:rPr>
              <a:t>Allied</a:t>
            </a:r>
            <a:r>
              <a:rPr lang="lv-LV" sz="900" b="0" dirty="0">
                <a:solidFill>
                  <a:schemeClr val="tx1"/>
                </a:solidFill>
                <a:ea typeface="Open Sans"/>
                <a:cs typeface="Open Sans"/>
              </a:rPr>
              <a:t> </a:t>
            </a:r>
            <a:r>
              <a:rPr lang="lv-LV" sz="900" b="0" dirty="0" err="1">
                <a:solidFill>
                  <a:schemeClr val="tx1"/>
                </a:solidFill>
                <a:ea typeface="Open Sans"/>
                <a:cs typeface="Open Sans"/>
              </a:rPr>
              <a:t>command</a:t>
            </a:r>
            <a:r>
              <a:rPr lang="lv-LV" sz="900" b="0" dirty="0">
                <a:solidFill>
                  <a:schemeClr val="tx1"/>
                </a:solidFill>
                <a:ea typeface="Open Sans"/>
                <a:cs typeface="Open Sans"/>
              </a:rPr>
              <a:t> </a:t>
            </a:r>
            <a:r>
              <a:rPr lang="lv-LV" sz="900" b="0" dirty="0" err="1">
                <a:solidFill>
                  <a:schemeClr val="tx1"/>
                </a:solidFill>
                <a:ea typeface="Open Sans"/>
                <a:cs typeface="Open Sans"/>
              </a:rPr>
              <a:t>transformation</a:t>
            </a:r>
            <a:r>
              <a:rPr lang="lv-LV" sz="900" b="0" dirty="0">
                <a:solidFill>
                  <a:schemeClr val="tx1"/>
                </a:solidFill>
                <a:ea typeface="Open Sans"/>
                <a:cs typeface="Open Sans"/>
              </a:rPr>
              <a:t>. 2023. </a:t>
            </a:r>
            <a:r>
              <a:rPr lang="lv-LV" sz="900" b="0" dirty="0" err="1">
                <a:solidFill>
                  <a:schemeClr val="tx1"/>
                </a:solidFill>
                <a:ea typeface="Open Sans"/>
                <a:cs typeface="Open Sans"/>
              </a:rPr>
              <a:t>Resilience</a:t>
            </a:r>
            <a:r>
              <a:rPr lang="lv-LV" sz="900" b="0" dirty="0">
                <a:solidFill>
                  <a:schemeClr val="tx1"/>
                </a:solidFill>
                <a:ea typeface="Open Sans"/>
                <a:cs typeface="Open Sans"/>
              </a:rPr>
              <a:t> </a:t>
            </a:r>
            <a:r>
              <a:rPr lang="lv-LV" sz="900" b="0" dirty="0" err="1">
                <a:solidFill>
                  <a:schemeClr val="tx1"/>
                </a:solidFill>
                <a:ea typeface="Open Sans"/>
                <a:cs typeface="Open Sans"/>
              </a:rPr>
              <a:t>in</a:t>
            </a:r>
            <a:r>
              <a:rPr lang="lv-LV" sz="900" b="0" dirty="0">
                <a:solidFill>
                  <a:schemeClr val="tx1"/>
                </a:solidFill>
                <a:ea typeface="Open Sans"/>
                <a:cs typeface="Open Sans"/>
              </a:rPr>
              <a:t> NATO. </a:t>
            </a:r>
            <a:r>
              <a:rPr lang="lv-LV" sz="900" b="0" dirty="0">
                <a:solidFill>
                  <a:schemeClr val="accent2"/>
                </a:solidFill>
                <a:ea typeface="Open Sans"/>
                <a:cs typeface="Open Sans"/>
              </a:rPr>
              <a:t>https://www.act.nato.int/article/resilience-in-nato/#:~:text=In%20NATO%20Headquarters%2C%20the%20Resilience,coordination%20of%20NATO's%20resilience%20activities</a:t>
            </a:r>
            <a:r>
              <a:rPr lang="lv-LV" sz="900" b="0" dirty="0">
                <a:solidFill>
                  <a:srgbClr val="000000"/>
                </a:solidFill>
                <a:ea typeface="Open Sans"/>
                <a:cs typeface="Open Sans"/>
              </a:rPr>
              <a:t>.</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en-US" sz="900" b="0" dirty="0">
                <a:solidFill>
                  <a:schemeClr val="tx1"/>
                </a:solidFill>
                <a:ea typeface="Open Sans"/>
                <a:cs typeface="Open Sans"/>
              </a:rPr>
              <a:t>NATO Review. 2019. Resilience: the first line of </a:t>
            </a:r>
            <a:r>
              <a:rPr lang="en-US" sz="900" b="0" dirty="0" err="1">
                <a:solidFill>
                  <a:schemeClr val="tx1"/>
                </a:solidFill>
                <a:ea typeface="Open Sans"/>
                <a:cs typeface="Open Sans"/>
              </a:rPr>
              <a:t>defence</a:t>
            </a:r>
            <a:r>
              <a:rPr lang="en-US" sz="900" b="0" dirty="0">
                <a:solidFill>
                  <a:schemeClr val="tx1"/>
                </a:solidFill>
                <a:ea typeface="Open Sans"/>
                <a:cs typeface="Open Sans"/>
              </a:rPr>
              <a:t>. </a:t>
            </a:r>
            <a:r>
              <a:rPr lang="en-US" sz="900" b="0" dirty="0">
                <a:solidFill>
                  <a:schemeClr val="accent2"/>
                </a:solidFill>
                <a:ea typeface="Open Sans"/>
                <a:cs typeface="Open Sans"/>
              </a:rPr>
              <a:t>https://www.nato.int/docu/review/articles/2019/02/27/resilience-the-first-line-of-defence/index.html</a:t>
            </a:r>
            <a:endParaRPr lang="lv-LV" sz="900" b="0" dirty="0">
              <a:solidFill>
                <a:srgbClr val="000000"/>
              </a:solidFill>
              <a:ea typeface="Open Sans"/>
              <a:cs typeface="Open Sans"/>
            </a:endParaRPr>
          </a:p>
          <a:p>
            <a:pPr marL="172800" indent="-172800">
              <a:spcBef>
                <a:spcPts val="300"/>
              </a:spcBef>
              <a:spcAft>
                <a:spcPts val="300"/>
              </a:spcAft>
              <a:buBlip>
                <a:blip r:embed="rId3"/>
              </a:buBlip>
            </a:pPr>
            <a:r>
              <a:rPr lang="lv-LV" sz="900" b="0" dirty="0">
                <a:solidFill>
                  <a:srgbClr val="000000"/>
                </a:solidFill>
                <a:ea typeface="Open Sans"/>
                <a:cs typeface="Open Sans"/>
              </a:rPr>
              <a:t>Neatliekamās medicīniskās palīdzības dienests. 2024. ERAF projekts “Vienotās neatliekamās medicīniskās palīdzības un katastrofu medicīnas vadības informācijas sistēmas attīstība (2. kārta)”. </a:t>
            </a:r>
            <a:r>
              <a:rPr lang="lv-LV" sz="900" b="0" dirty="0">
                <a:solidFill>
                  <a:schemeClr val="accent2"/>
                </a:solidFill>
                <a:ea typeface="Open Sans"/>
                <a:cs typeface="Open Sans"/>
              </a:rPr>
              <a:t>https://www.nmpd.gov.lv/lv/projekts/eraf-projekts-vienotas-neatliekamas-mediciniskas-palidzibas-un-katastrofu-medicinas-vadibas-informacijas-sistemas-attistiba-2-karta</a:t>
            </a:r>
          </a:p>
          <a:p>
            <a:pPr marL="172800" indent="-172800">
              <a:spcBef>
                <a:spcPts val="300"/>
              </a:spcBef>
              <a:spcAft>
                <a:spcPts val="300"/>
              </a:spcAft>
              <a:buBlip>
                <a:blip r:embed="rId3"/>
              </a:buBlip>
            </a:pPr>
            <a:r>
              <a:rPr lang="lv-LV" sz="900" b="0" dirty="0">
                <a:solidFill>
                  <a:srgbClr val="000000"/>
                </a:solidFill>
                <a:ea typeface="Open Sans"/>
                <a:cs typeface="Open Sans"/>
              </a:rPr>
              <a:t>Reire, G. 2010. Apvienoto Nāciju Organizācijas nozīme starptautiskā miera un drošības uzturēšanā (Promocijas darbs). Latvijas Universitāte, Sociālo zinātņu fakultāte, Politikas zinātnes nodaļa.</a:t>
            </a:r>
          </a:p>
          <a:p>
            <a:pPr marL="172800" indent="-172800">
              <a:spcBef>
                <a:spcPts val="300"/>
              </a:spcBef>
              <a:spcAft>
                <a:spcPts val="300"/>
              </a:spcAft>
              <a:buBlip>
                <a:blip r:embed="rId3"/>
              </a:buBlip>
            </a:pPr>
            <a:r>
              <a:rPr lang="lv-LV" sz="900" b="0" dirty="0">
                <a:solidFill>
                  <a:srgbClr val="000000"/>
                </a:solidFill>
                <a:ea typeface="Open Sans"/>
                <a:cs typeface="Open Sans"/>
              </a:rPr>
              <a:t>Starptautisks divpusējs dokuments "Latvijas Republikas valdības un Ukrainas Ministru kabineta līgums Par kodolnegadījumu operatīvu izziņošanu, par informācijas apmaiņu un sadarbību kodoldrošības un aizsardzības pret radiāciju jomā". </a:t>
            </a:r>
            <a:r>
              <a:rPr lang="lv-LV" sz="900" b="0" dirty="0">
                <a:solidFill>
                  <a:schemeClr val="accent2"/>
                </a:solidFill>
                <a:ea typeface="Open Sans"/>
                <a:cs typeface="Open Sans"/>
              </a:rPr>
              <a:t>https://likumi.lv/ta/lv/starptautiskie-ligumi/id/861</a:t>
            </a:r>
          </a:p>
          <a:p>
            <a:pPr marL="172800" indent="-172800">
              <a:spcBef>
                <a:spcPts val="300"/>
              </a:spcBef>
              <a:spcAft>
                <a:spcPts val="300"/>
              </a:spcAft>
              <a:buBlip>
                <a:blip r:embed="rId3"/>
              </a:buBlip>
            </a:pPr>
            <a:r>
              <a:rPr lang="lv-LV" sz="900" b="0" dirty="0">
                <a:solidFill>
                  <a:srgbClr val="000000"/>
                </a:solidFill>
                <a:ea typeface="Open Sans"/>
                <a:cs typeface="Open Sans"/>
              </a:rPr>
              <a:t>Starptautisks divpusējs dokuments "Latvijas Republikas valdības un Uzbekistānas Republikas valdības vienošanās par sadarbību ārkārtējo situāciju novēršanas un likvidēšanas jomā". </a:t>
            </a:r>
            <a:r>
              <a:rPr lang="lv-LV" sz="900" b="0" dirty="0">
                <a:solidFill>
                  <a:schemeClr val="accent2"/>
                </a:solidFill>
                <a:ea typeface="Open Sans"/>
                <a:cs typeface="Open Sans"/>
              </a:rPr>
              <a:t>https://likumi.lv/ta/lv/starptautiskie-ligumi/id/514</a:t>
            </a:r>
          </a:p>
          <a:p>
            <a:pPr marL="172800" indent="-172800">
              <a:spcBef>
                <a:spcPts val="300"/>
              </a:spcBef>
              <a:spcAft>
                <a:spcPts val="300"/>
              </a:spcAft>
              <a:buBlip>
                <a:blip r:embed="rId3"/>
              </a:buBlip>
            </a:pPr>
            <a:r>
              <a:rPr lang="lv-LV" sz="900" b="0" dirty="0">
                <a:solidFill>
                  <a:srgbClr val="000000"/>
                </a:solidFill>
                <a:ea typeface="Open Sans"/>
                <a:cs typeface="Open Sans"/>
              </a:rPr>
              <a:t>Starptautisks divpusējs dokuments "Latvijas Republikas valdības un Baltkrievijas Republikas valdības līgums par kodolnegadījumu operatīvu izziņošanu, informācijas apmaiņu un sadarbību kodoldrošības un aizsardzības pret radiāciju jomā". </a:t>
            </a:r>
            <a:r>
              <a:rPr lang="lv-LV" sz="900" b="0" dirty="0">
                <a:solidFill>
                  <a:schemeClr val="accent2"/>
                </a:solidFill>
                <a:ea typeface="Open Sans"/>
                <a:cs typeface="Open Sans"/>
              </a:rPr>
              <a:t>https://likumi.lv/ta/lv/starptautiskie-ligumi/id/1758</a:t>
            </a:r>
          </a:p>
          <a:p>
            <a:pPr marL="172800" indent="-172800">
              <a:spcBef>
                <a:spcPts val="300"/>
              </a:spcBef>
              <a:spcAft>
                <a:spcPts val="300"/>
              </a:spcAft>
              <a:buBlip>
                <a:blip r:embed="rId3"/>
              </a:buBlip>
            </a:pPr>
            <a:r>
              <a:rPr lang="lv-LV" sz="900" b="0" dirty="0">
                <a:solidFill>
                  <a:schemeClr val="tx1"/>
                </a:solidFill>
                <a:ea typeface="Open Sans"/>
                <a:cs typeface="Open Sans"/>
              </a:rPr>
              <a:t>Starptautisks dokuments "Latvijas Republikas valdības un Lietuvas Republikas valdības līgums par kodolnegadījumu operatīvu izziņošanu, par informācijas apmaiņu un sadarbību kodoldrošības un aizsardzības pret radiāciju jomā". </a:t>
            </a:r>
            <a:r>
              <a:rPr lang="lv-LV" sz="900" b="0" dirty="0">
                <a:solidFill>
                  <a:schemeClr val="accent2"/>
                </a:solidFill>
                <a:ea typeface="Open Sans"/>
                <a:cs typeface="Open Sans"/>
              </a:rPr>
              <a:t>https://m.likumi.lv/doc.php?id=230735</a:t>
            </a:r>
          </a:p>
          <a:p>
            <a:pPr marL="172800" indent="-172800">
              <a:spcBef>
                <a:spcPts val="300"/>
              </a:spcBef>
              <a:spcAft>
                <a:spcPts val="300"/>
              </a:spcAft>
              <a:buBlip>
                <a:blip r:embed="rId3"/>
              </a:buBlip>
            </a:pPr>
            <a:r>
              <a:rPr lang="lv-LV" sz="900" b="0" dirty="0" err="1">
                <a:solidFill>
                  <a:schemeClr val="tx1"/>
                </a:solidFill>
                <a:ea typeface="Open Sans"/>
                <a:cs typeface="Open Sans"/>
              </a:rPr>
              <a:t>The</a:t>
            </a:r>
            <a:r>
              <a:rPr lang="lv-LV" sz="900" b="0" dirty="0">
                <a:solidFill>
                  <a:schemeClr val="tx1"/>
                </a:solidFill>
                <a:ea typeface="Open Sans"/>
                <a:cs typeface="Open Sans"/>
              </a:rPr>
              <a:t> North </a:t>
            </a:r>
            <a:r>
              <a:rPr lang="lv-LV" sz="900" b="0" dirty="0" err="1">
                <a:solidFill>
                  <a:schemeClr val="tx1"/>
                </a:solidFill>
                <a:ea typeface="Open Sans"/>
                <a:cs typeface="Open Sans"/>
              </a:rPr>
              <a:t>Atlantic</a:t>
            </a:r>
            <a:r>
              <a:rPr lang="lv-LV" sz="900" b="0" dirty="0">
                <a:solidFill>
                  <a:schemeClr val="tx1"/>
                </a:solidFill>
                <a:ea typeface="Open Sans"/>
                <a:cs typeface="Open Sans"/>
              </a:rPr>
              <a:t> </a:t>
            </a:r>
            <a:r>
              <a:rPr lang="lv-LV" sz="900" b="0" dirty="0" err="1">
                <a:solidFill>
                  <a:schemeClr val="tx1"/>
                </a:solidFill>
                <a:ea typeface="Open Sans"/>
                <a:cs typeface="Open Sans"/>
              </a:rPr>
              <a:t>Treaty</a:t>
            </a:r>
            <a:r>
              <a:rPr lang="lv-LV" sz="900" b="0" dirty="0">
                <a:solidFill>
                  <a:schemeClr val="tx1"/>
                </a:solidFill>
                <a:ea typeface="Open Sans"/>
                <a:cs typeface="Open Sans"/>
              </a:rPr>
              <a:t> </a:t>
            </a:r>
            <a:r>
              <a:rPr lang="lv-LV" sz="900" b="0" dirty="0" err="1">
                <a:solidFill>
                  <a:schemeClr val="tx1"/>
                </a:solidFill>
                <a:ea typeface="Open Sans"/>
                <a:cs typeface="Open Sans"/>
              </a:rPr>
              <a:t>Organization</a:t>
            </a:r>
            <a:r>
              <a:rPr lang="lv-LV" sz="900" b="0" dirty="0">
                <a:solidFill>
                  <a:schemeClr val="tx1"/>
                </a:solidFill>
                <a:ea typeface="Open Sans"/>
                <a:cs typeface="Open Sans"/>
              </a:rPr>
              <a:t>. 2021. </a:t>
            </a:r>
            <a:r>
              <a:rPr lang="lv-LV" sz="900" b="0" dirty="0" err="1">
                <a:solidFill>
                  <a:schemeClr val="tx1"/>
                </a:solidFill>
                <a:ea typeface="Open Sans"/>
                <a:cs typeface="Open Sans"/>
              </a:rPr>
              <a:t>Euro-Atlantic</a:t>
            </a:r>
            <a:r>
              <a:rPr lang="lv-LV" sz="900" b="0" dirty="0">
                <a:solidFill>
                  <a:schemeClr val="tx1"/>
                </a:solidFill>
                <a:ea typeface="Open Sans"/>
                <a:cs typeface="Open Sans"/>
              </a:rPr>
              <a:t> </a:t>
            </a:r>
            <a:r>
              <a:rPr lang="lv-LV" sz="900" b="0" dirty="0" err="1">
                <a:solidFill>
                  <a:schemeClr val="tx1"/>
                </a:solidFill>
                <a:ea typeface="Open Sans"/>
                <a:cs typeface="Open Sans"/>
              </a:rPr>
              <a:t>Disaster</a:t>
            </a:r>
            <a:r>
              <a:rPr lang="lv-LV" sz="900" b="0" dirty="0">
                <a:solidFill>
                  <a:schemeClr val="tx1"/>
                </a:solidFill>
                <a:ea typeface="Open Sans"/>
                <a:cs typeface="Open Sans"/>
              </a:rPr>
              <a:t> </a:t>
            </a:r>
            <a:r>
              <a:rPr lang="lv-LV" sz="900" b="0" dirty="0" err="1">
                <a:solidFill>
                  <a:schemeClr val="tx1"/>
                </a:solidFill>
                <a:ea typeface="Open Sans"/>
                <a:cs typeface="Open Sans"/>
              </a:rPr>
              <a:t>Response</a:t>
            </a:r>
            <a:r>
              <a:rPr lang="lv-LV" sz="900" b="0" dirty="0">
                <a:solidFill>
                  <a:schemeClr val="tx1"/>
                </a:solidFill>
                <a:ea typeface="Open Sans"/>
                <a:cs typeface="Open Sans"/>
              </a:rPr>
              <a:t> </a:t>
            </a:r>
            <a:r>
              <a:rPr lang="lv-LV" sz="900" b="0" dirty="0" err="1">
                <a:solidFill>
                  <a:schemeClr val="tx1"/>
                </a:solidFill>
                <a:ea typeface="Open Sans"/>
                <a:cs typeface="Open Sans"/>
              </a:rPr>
              <a:t>Coordination</a:t>
            </a:r>
            <a:r>
              <a:rPr lang="lv-LV" sz="900" b="0" dirty="0">
                <a:solidFill>
                  <a:schemeClr val="tx1"/>
                </a:solidFill>
                <a:ea typeface="Open Sans"/>
                <a:cs typeface="Open Sans"/>
              </a:rPr>
              <a:t> </a:t>
            </a:r>
            <a:r>
              <a:rPr lang="lv-LV" sz="900" b="0" dirty="0" err="1">
                <a:solidFill>
                  <a:schemeClr val="tx1"/>
                </a:solidFill>
                <a:ea typeface="Open Sans"/>
                <a:cs typeface="Open Sans"/>
              </a:rPr>
              <a:t>Centre</a:t>
            </a:r>
            <a:r>
              <a:rPr lang="lv-LV" sz="900" b="0" dirty="0">
                <a:solidFill>
                  <a:schemeClr val="tx1"/>
                </a:solidFill>
                <a:ea typeface="Open Sans"/>
                <a:cs typeface="Open Sans"/>
              </a:rPr>
              <a:t>. </a:t>
            </a:r>
            <a:r>
              <a:rPr lang="lv-LV" sz="900" b="0" dirty="0">
                <a:solidFill>
                  <a:schemeClr val="accent2"/>
                </a:solidFill>
                <a:ea typeface="Open Sans"/>
                <a:cs typeface="Open Sans"/>
              </a:rPr>
              <a:t>https://www.nato.int/cps/en/natohq/topics_52057.htm?</a:t>
            </a:r>
          </a:p>
          <a:p>
            <a:pPr marL="172800" indent="-172800">
              <a:spcBef>
                <a:spcPts val="300"/>
              </a:spcBef>
              <a:spcAft>
                <a:spcPts val="300"/>
              </a:spcAft>
              <a:buBlip>
                <a:blip r:embed="rId3"/>
              </a:buBlip>
            </a:pPr>
            <a:r>
              <a:rPr lang="lv-LV" sz="900" b="0" dirty="0" err="1">
                <a:solidFill>
                  <a:schemeClr val="tx1"/>
                </a:solidFill>
                <a:ea typeface="Open Sans"/>
                <a:cs typeface="Open Sans"/>
              </a:rPr>
              <a:t>The</a:t>
            </a:r>
            <a:r>
              <a:rPr lang="lv-LV" sz="900" b="0" dirty="0">
                <a:solidFill>
                  <a:schemeClr val="tx1"/>
                </a:solidFill>
                <a:ea typeface="Open Sans"/>
                <a:cs typeface="Open Sans"/>
              </a:rPr>
              <a:t> North </a:t>
            </a:r>
            <a:r>
              <a:rPr lang="lv-LV" sz="900" b="0" dirty="0" err="1">
                <a:solidFill>
                  <a:schemeClr val="tx1"/>
                </a:solidFill>
                <a:ea typeface="Open Sans"/>
                <a:cs typeface="Open Sans"/>
              </a:rPr>
              <a:t>Atlantic</a:t>
            </a:r>
            <a:r>
              <a:rPr lang="lv-LV" sz="900" b="0" dirty="0">
                <a:solidFill>
                  <a:schemeClr val="tx1"/>
                </a:solidFill>
                <a:ea typeface="Open Sans"/>
                <a:cs typeface="Open Sans"/>
              </a:rPr>
              <a:t> </a:t>
            </a:r>
            <a:r>
              <a:rPr lang="lv-LV" sz="900" b="0" dirty="0" err="1">
                <a:solidFill>
                  <a:schemeClr val="tx1"/>
                </a:solidFill>
                <a:ea typeface="Open Sans"/>
                <a:cs typeface="Open Sans"/>
              </a:rPr>
              <a:t>Treaty</a:t>
            </a:r>
            <a:r>
              <a:rPr lang="lv-LV" sz="900" b="0" dirty="0">
                <a:solidFill>
                  <a:schemeClr val="tx1"/>
                </a:solidFill>
                <a:ea typeface="Open Sans"/>
                <a:cs typeface="Open Sans"/>
              </a:rPr>
              <a:t> </a:t>
            </a:r>
            <a:r>
              <a:rPr lang="lv-LV" sz="900" b="0" dirty="0" err="1">
                <a:solidFill>
                  <a:schemeClr val="tx1"/>
                </a:solidFill>
                <a:ea typeface="Open Sans"/>
                <a:cs typeface="Open Sans"/>
              </a:rPr>
              <a:t>Organization</a:t>
            </a:r>
            <a:r>
              <a:rPr lang="lv-LV" sz="900" b="0" dirty="0">
                <a:solidFill>
                  <a:schemeClr val="tx1"/>
                </a:solidFill>
                <a:ea typeface="Open Sans"/>
                <a:cs typeface="Open Sans"/>
              </a:rPr>
              <a:t>. 2022. </a:t>
            </a:r>
            <a:r>
              <a:rPr lang="lv-LV" sz="900" b="0" dirty="0" err="1">
                <a:solidFill>
                  <a:schemeClr val="tx1"/>
                </a:solidFill>
                <a:ea typeface="Open Sans"/>
                <a:cs typeface="Open Sans"/>
              </a:rPr>
              <a:t>Resilience</a:t>
            </a:r>
            <a:r>
              <a:rPr lang="lv-LV" sz="900" b="0" dirty="0">
                <a:solidFill>
                  <a:schemeClr val="tx1"/>
                </a:solidFill>
                <a:ea typeface="Open Sans"/>
                <a:cs typeface="Open Sans"/>
              </a:rPr>
              <a:t> </a:t>
            </a:r>
            <a:r>
              <a:rPr lang="lv-LV" sz="900" b="0" dirty="0" err="1">
                <a:solidFill>
                  <a:schemeClr val="tx1"/>
                </a:solidFill>
                <a:ea typeface="Open Sans"/>
                <a:cs typeface="Open Sans"/>
              </a:rPr>
              <a:t>Committee</a:t>
            </a:r>
            <a:r>
              <a:rPr lang="lv-LV" sz="900" b="0" dirty="0">
                <a:solidFill>
                  <a:schemeClr val="tx1"/>
                </a:solidFill>
                <a:ea typeface="Open Sans"/>
                <a:cs typeface="Open Sans"/>
              </a:rPr>
              <a:t>. </a:t>
            </a:r>
            <a:r>
              <a:rPr lang="lv-LV" sz="900" b="0" dirty="0">
                <a:solidFill>
                  <a:schemeClr val="accent2"/>
                </a:solidFill>
                <a:ea typeface="Open Sans"/>
                <a:cs typeface="Open Sans"/>
              </a:rPr>
              <a:t>https://www.nato.int/cps/en/natohq/topics_50093.htm</a:t>
            </a:r>
          </a:p>
          <a:p>
            <a:pPr marL="172800" indent="-172800">
              <a:spcBef>
                <a:spcPts val="300"/>
              </a:spcBef>
              <a:spcAft>
                <a:spcPts val="300"/>
              </a:spcAft>
              <a:buBlip>
                <a:blip r:embed="rId3"/>
              </a:buBlip>
            </a:pPr>
            <a:r>
              <a:rPr lang="lv-LV" sz="900" b="0" dirty="0" err="1">
                <a:solidFill>
                  <a:schemeClr val="tx1"/>
                </a:solidFill>
                <a:ea typeface="Open Sans"/>
                <a:cs typeface="Open Sans"/>
              </a:rPr>
              <a:t>The</a:t>
            </a:r>
            <a:r>
              <a:rPr lang="lv-LV" sz="900" b="0" dirty="0">
                <a:solidFill>
                  <a:schemeClr val="tx1"/>
                </a:solidFill>
                <a:ea typeface="Open Sans"/>
                <a:cs typeface="Open Sans"/>
              </a:rPr>
              <a:t> North </a:t>
            </a:r>
            <a:r>
              <a:rPr lang="lv-LV" sz="900" b="0" dirty="0" err="1">
                <a:solidFill>
                  <a:schemeClr val="tx1"/>
                </a:solidFill>
                <a:ea typeface="Open Sans"/>
                <a:cs typeface="Open Sans"/>
              </a:rPr>
              <a:t>Atlantic</a:t>
            </a:r>
            <a:r>
              <a:rPr lang="lv-LV" sz="900" b="0" dirty="0">
                <a:solidFill>
                  <a:schemeClr val="tx1"/>
                </a:solidFill>
                <a:ea typeface="Open Sans"/>
                <a:cs typeface="Open Sans"/>
              </a:rPr>
              <a:t> </a:t>
            </a:r>
            <a:r>
              <a:rPr lang="lv-LV" sz="900" b="0" dirty="0" err="1">
                <a:solidFill>
                  <a:schemeClr val="tx1"/>
                </a:solidFill>
                <a:ea typeface="Open Sans"/>
                <a:cs typeface="Open Sans"/>
              </a:rPr>
              <a:t>Treaty</a:t>
            </a:r>
            <a:r>
              <a:rPr lang="lv-LV" sz="900" b="0" dirty="0">
                <a:solidFill>
                  <a:schemeClr val="tx1"/>
                </a:solidFill>
                <a:ea typeface="Open Sans"/>
                <a:cs typeface="Open Sans"/>
              </a:rPr>
              <a:t> </a:t>
            </a:r>
            <a:r>
              <a:rPr lang="lv-LV" sz="900" b="0" dirty="0" err="1">
                <a:solidFill>
                  <a:schemeClr val="tx1"/>
                </a:solidFill>
                <a:ea typeface="Open Sans"/>
                <a:cs typeface="Open Sans"/>
              </a:rPr>
              <a:t>Organization</a:t>
            </a:r>
            <a:r>
              <a:rPr lang="lv-LV" sz="900" b="0" dirty="0">
                <a:solidFill>
                  <a:schemeClr val="tx1"/>
                </a:solidFill>
                <a:ea typeface="Open Sans"/>
                <a:cs typeface="Open Sans"/>
              </a:rPr>
              <a:t>. 2022. </a:t>
            </a:r>
            <a:r>
              <a:rPr lang="lv-LV" sz="900" b="0" dirty="0" err="1">
                <a:solidFill>
                  <a:schemeClr val="tx1"/>
                </a:solidFill>
                <a:ea typeface="Open Sans"/>
                <a:cs typeface="Open Sans"/>
              </a:rPr>
              <a:t>Strengthened</a:t>
            </a:r>
            <a:r>
              <a:rPr lang="lv-LV" sz="900" b="0" dirty="0">
                <a:solidFill>
                  <a:schemeClr val="tx1"/>
                </a:solidFill>
                <a:ea typeface="Open Sans"/>
                <a:cs typeface="Open Sans"/>
              </a:rPr>
              <a:t> </a:t>
            </a:r>
            <a:r>
              <a:rPr lang="lv-LV" sz="900" b="0" dirty="0" err="1">
                <a:solidFill>
                  <a:schemeClr val="tx1"/>
                </a:solidFill>
                <a:ea typeface="Open Sans"/>
                <a:cs typeface="Open Sans"/>
              </a:rPr>
              <a:t>Resilience</a:t>
            </a:r>
            <a:r>
              <a:rPr lang="lv-LV" sz="900" b="0" dirty="0">
                <a:solidFill>
                  <a:schemeClr val="tx1"/>
                </a:solidFill>
                <a:ea typeface="Open Sans"/>
                <a:cs typeface="Open Sans"/>
              </a:rPr>
              <a:t> </a:t>
            </a:r>
            <a:r>
              <a:rPr lang="lv-LV" sz="900" b="0" dirty="0" err="1">
                <a:solidFill>
                  <a:schemeClr val="tx1"/>
                </a:solidFill>
                <a:ea typeface="Open Sans"/>
                <a:cs typeface="Open Sans"/>
              </a:rPr>
              <a:t>Commitment</a:t>
            </a:r>
            <a:r>
              <a:rPr lang="lv-LV" sz="900" b="0" dirty="0">
                <a:solidFill>
                  <a:schemeClr val="tx1"/>
                </a:solidFill>
                <a:ea typeface="Open Sans"/>
                <a:cs typeface="Open Sans"/>
              </a:rPr>
              <a:t>. </a:t>
            </a:r>
            <a:r>
              <a:rPr lang="lv-LV" sz="900" b="0" dirty="0">
                <a:solidFill>
                  <a:schemeClr val="accent2"/>
                </a:solidFill>
                <a:ea typeface="Open Sans"/>
                <a:cs typeface="Open Sans"/>
              </a:rPr>
              <a:t>https://www.nato.int/cps/en/natohq/official_texts_185340.htm</a:t>
            </a:r>
          </a:p>
          <a:p>
            <a:pPr marL="172800" indent="-172800">
              <a:spcBef>
                <a:spcPts val="300"/>
              </a:spcBef>
              <a:spcAft>
                <a:spcPts val="300"/>
              </a:spcAft>
              <a:buBlip>
                <a:blip r:embed="rId3"/>
              </a:buBlip>
            </a:pPr>
            <a:r>
              <a:rPr lang="lv-LV" sz="900" b="0" dirty="0" err="1">
                <a:solidFill>
                  <a:schemeClr val="tx1"/>
                </a:solidFill>
                <a:ea typeface="Open Sans"/>
                <a:cs typeface="Open Sans"/>
              </a:rPr>
              <a:t>The</a:t>
            </a:r>
            <a:r>
              <a:rPr lang="lv-LV" sz="900" b="0" dirty="0">
                <a:solidFill>
                  <a:schemeClr val="tx1"/>
                </a:solidFill>
                <a:ea typeface="Open Sans"/>
                <a:cs typeface="Open Sans"/>
              </a:rPr>
              <a:t> North </a:t>
            </a:r>
            <a:r>
              <a:rPr lang="lv-LV" sz="900" b="0" dirty="0" err="1">
                <a:solidFill>
                  <a:schemeClr val="tx1"/>
                </a:solidFill>
                <a:ea typeface="Open Sans"/>
                <a:cs typeface="Open Sans"/>
              </a:rPr>
              <a:t>Atlantic</a:t>
            </a:r>
            <a:r>
              <a:rPr lang="lv-LV" sz="900" b="0" dirty="0">
                <a:solidFill>
                  <a:schemeClr val="tx1"/>
                </a:solidFill>
                <a:ea typeface="Open Sans"/>
                <a:cs typeface="Open Sans"/>
              </a:rPr>
              <a:t> </a:t>
            </a:r>
            <a:r>
              <a:rPr lang="lv-LV" sz="900" b="0" dirty="0" err="1">
                <a:solidFill>
                  <a:schemeClr val="tx1"/>
                </a:solidFill>
                <a:ea typeface="Open Sans"/>
                <a:cs typeface="Open Sans"/>
              </a:rPr>
              <a:t>Treaty</a:t>
            </a:r>
            <a:r>
              <a:rPr lang="lv-LV" sz="900" b="0" dirty="0">
                <a:solidFill>
                  <a:schemeClr val="tx1"/>
                </a:solidFill>
                <a:ea typeface="Open Sans"/>
                <a:cs typeface="Open Sans"/>
              </a:rPr>
              <a:t> </a:t>
            </a:r>
            <a:r>
              <a:rPr lang="lv-LV" sz="900" b="0" dirty="0" err="1">
                <a:solidFill>
                  <a:schemeClr val="tx1"/>
                </a:solidFill>
                <a:ea typeface="Open Sans"/>
                <a:cs typeface="Open Sans"/>
              </a:rPr>
              <a:t>Organization</a:t>
            </a:r>
            <a:r>
              <a:rPr lang="lv-LV" sz="900" b="0" dirty="0">
                <a:solidFill>
                  <a:schemeClr val="tx1"/>
                </a:solidFill>
                <a:ea typeface="Open Sans"/>
                <a:cs typeface="Open Sans"/>
              </a:rPr>
              <a:t>. 2023. NATO </a:t>
            </a:r>
            <a:r>
              <a:rPr lang="lv-LV" sz="900" b="0" dirty="0" err="1">
                <a:solidFill>
                  <a:schemeClr val="tx1"/>
                </a:solidFill>
                <a:ea typeface="Open Sans"/>
                <a:cs typeface="Open Sans"/>
              </a:rPr>
              <a:t>Resilience</a:t>
            </a:r>
            <a:r>
              <a:rPr lang="lv-LV" sz="900" b="0" dirty="0">
                <a:solidFill>
                  <a:schemeClr val="tx1"/>
                </a:solidFill>
                <a:ea typeface="Open Sans"/>
                <a:cs typeface="Open Sans"/>
              </a:rPr>
              <a:t> </a:t>
            </a:r>
            <a:r>
              <a:rPr lang="lv-LV" sz="900" b="0" dirty="0" err="1">
                <a:solidFill>
                  <a:schemeClr val="tx1"/>
                </a:solidFill>
                <a:ea typeface="Open Sans"/>
                <a:cs typeface="Open Sans"/>
              </a:rPr>
              <a:t>Symposium</a:t>
            </a:r>
            <a:r>
              <a:rPr lang="lv-LV" sz="900" b="0" dirty="0">
                <a:solidFill>
                  <a:schemeClr val="tx1"/>
                </a:solidFill>
                <a:ea typeface="Open Sans"/>
                <a:cs typeface="Open Sans"/>
              </a:rPr>
              <a:t>: 2023 </a:t>
            </a:r>
            <a:r>
              <a:rPr lang="lv-LV" sz="900" b="0" dirty="0" err="1">
                <a:solidFill>
                  <a:schemeClr val="tx1"/>
                </a:solidFill>
                <a:ea typeface="Open Sans"/>
                <a:cs typeface="Open Sans"/>
              </a:rPr>
              <a:t>Report</a:t>
            </a:r>
            <a:r>
              <a:rPr lang="lv-LV" sz="900" b="0" dirty="0">
                <a:solidFill>
                  <a:schemeClr val="tx1"/>
                </a:solidFill>
                <a:ea typeface="Open Sans"/>
                <a:cs typeface="Open Sans"/>
              </a:rPr>
              <a:t>. </a:t>
            </a:r>
            <a:r>
              <a:rPr lang="lv-LV" sz="900" b="0" dirty="0">
                <a:solidFill>
                  <a:schemeClr val="accent2"/>
                </a:solidFill>
                <a:ea typeface="Open Sans"/>
                <a:cs typeface="Open Sans"/>
              </a:rPr>
              <a:t>https://www.act.nato.int/wp-content/uploads/2024/02/NATO-Resilience-Symposium-Report-2023.pdf</a:t>
            </a:r>
          </a:p>
          <a:p>
            <a:pPr marL="172800" indent="-172800">
              <a:spcBef>
                <a:spcPts val="300"/>
              </a:spcBef>
              <a:spcAft>
                <a:spcPts val="300"/>
              </a:spcAft>
              <a:buBlip>
                <a:blip r:embed="rId3"/>
              </a:buBlip>
            </a:pPr>
            <a:r>
              <a:rPr lang="lv-LV" sz="900" b="0" dirty="0" err="1">
                <a:solidFill>
                  <a:schemeClr val="tx1"/>
                </a:solidFill>
                <a:ea typeface="Open Sans"/>
                <a:cs typeface="Open Sans"/>
              </a:rPr>
              <a:t>The</a:t>
            </a:r>
            <a:r>
              <a:rPr lang="lv-LV" sz="900" b="0" dirty="0">
                <a:solidFill>
                  <a:schemeClr val="tx1"/>
                </a:solidFill>
                <a:ea typeface="Open Sans"/>
                <a:cs typeface="Open Sans"/>
              </a:rPr>
              <a:t> North </a:t>
            </a:r>
            <a:r>
              <a:rPr lang="lv-LV" sz="900" b="0" dirty="0" err="1">
                <a:solidFill>
                  <a:schemeClr val="tx1"/>
                </a:solidFill>
                <a:ea typeface="Open Sans"/>
                <a:cs typeface="Open Sans"/>
              </a:rPr>
              <a:t>Atlantic</a:t>
            </a:r>
            <a:r>
              <a:rPr lang="lv-LV" sz="900" b="0" dirty="0">
                <a:solidFill>
                  <a:schemeClr val="tx1"/>
                </a:solidFill>
                <a:ea typeface="Open Sans"/>
                <a:cs typeface="Open Sans"/>
              </a:rPr>
              <a:t> </a:t>
            </a:r>
            <a:r>
              <a:rPr lang="lv-LV" sz="900" b="0" dirty="0" err="1">
                <a:solidFill>
                  <a:schemeClr val="tx1"/>
                </a:solidFill>
                <a:ea typeface="Open Sans"/>
                <a:cs typeface="Open Sans"/>
              </a:rPr>
              <a:t>Treaty</a:t>
            </a:r>
            <a:r>
              <a:rPr lang="lv-LV" sz="900" b="0" dirty="0">
                <a:solidFill>
                  <a:schemeClr val="tx1"/>
                </a:solidFill>
                <a:ea typeface="Open Sans"/>
                <a:cs typeface="Open Sans"/>
              </a:rPr>
              <a:t> </a:t>
            </a:r>
            <a:r>
              <a:rPr lang="lv-LV" sz="900" b="0" dirty="0" err="1">
                <a:solidFill>
                  <a:schemeClr val="tx1"/>
                </a:solidFill>
                <a:ea typeface="Open Sans"/>
                <a:cs typeface="Open Sans"/>
              </a:rPr>
              <a:t>Organization</a:t>
            </a:r>
            <a:r>
              <a:rPr lang="lv-LV" sz="900" b="0" dirty="0">
                <a:solidFill>
                  <a:schemeClr val="tx1"/>
                </a:solidFill>
                <a:ea typeface="Open Sans"/>
                <a:cs typeface="Open Sans"/>
              </a:rPr>
              <a:t>. NATO 2022 </a:t>
            </a:r>
            <a:r>
              <a:rPr lang="lv-LV" sz="900" b="0" dirty="0" err="1">
                <a:solidFill>
                  <a:schemeClr val="tx1"/>
                </a:solidFill>
                <a:ea typeface="Open Sans"/>
                <a:cs typeface="Open Sans"/>
              </a:rPr>
              <a:t>Strategic</a:t>
            </a:r>
            <a:r>
              <a:rPr lang="lv-LV" sz="900" b="0" dirty="0">
                <a:solidFill>
                  <a:schemeClr val="tx1"/>
                </a:solidFill>
                <a:ea typeface="Open Sans"/>
                <a:cs typeface="Open Sans"/>
              </a:rPr>
              <a:t> </a:t>
            </a:r>
            <a:r>
              <a:rPr lang="lv-LV" sz="900" b="0" dirty="0" err="1">
                <a:solidFill>
                  <a:schemeClr val="tx1"/>
                </a:solidFill>
                <a:ea typeface="Open Sans"/>
                <a:cs typeface="Open Sans"/>
              </a:rPr>
              <a:t>Concept</a:t>
            </a:r>
            <a:r>
              <a:rPr lang="lv-LV" sz="900" b="0" dirty="0">
                <a:solidFill>
                  <a:schemeClr val="tx1"/>
                </a:solidFill>
                <a:ea typeface="Open Sans"/>
                <a:cs typeface="Open Sans"/>
              </a:rPr>
              <a:t>. </a:t>
            </a:r>
            <a:r>
              <a:rPr lang="lv-LV" sz="900" b="0" dirty="0">
                <a:solidFill>
                  <a:schemeClr val="accent2"/>
                </a:solidFill>
                <a:ea typeface="Open Sans"/>
                <a:cs typeface="Open Sans"/>
              </a:rPr>
              <a:t>https://www.nato.int/nato_static_fl2014/assets/pdf/2022/6/pdf/290622-strategic-concept.pdf</a:t>
            </a:r>
          </a:p>
          <a:p>
            <a:pPr marL="172800" indent="-172800">
              <a:spcBef>
                <a:spcPts val="300"/>
              </a:spcBef>
              <a:spcAft>
                <a:spcPts val="300"/>
              </a:spcAft>
              <a:buBlip>
                <a:blip r:embed="rId3"/>
              </a:buBlip>
            </a:pPr>
            <a:r>
              <a:rPr lang="lv-LV" sz="900" b="0" dirty="0" err="1">
                <a:solidFill>
                  <a:schemeClr val="tx1"/>
                </a:solidFill>
                <a:ea typeface="Open Sans"/>
                <a:cs typeface="Open Sans"/>
              </a:rPr>
              <a:t>The</a:t>
            </a:r>
            <a:r>
              <a:rPr lang="lv-LV" sz="900" b="0" dirty="0">
                <a:solidFill>
                  <a:schemeClr val="tx1"/>
                </a:solidFill>
                <a:ea typeface="Open Sans"/>
                <a:cs typeface="Open Sans"/>
              </a:rPr>
              <a:t> North </a:t>
            </a:r>
            <a:r>
              <a:rPr lang="lv-LV" sz="900" b="0" dirty="0" err="1">
                <a:solidFill>
                  <a:schemeClr val="tx1"/>
                </a:solidFill>
                <a:ea typeface="Open Sans"/>
                <a:cs typeface="Open Sans"/>
              </a:rPr>
              <a:t>Atlantic</a:t>
            </a:r>
            <a:r>
              <a:rPr lang="lv-LV" sz="900" b="0" dirty="0">
                <a:solidFill>
                  <a:schemeClr val="tx1"/>
                </a:solidFill>
                <a:ea typeface="Open Sans"/>
                <a:cs typeface="Open Sans"/>
              </a:rPr>
              <a:t> </a:t>
            </a:r>
            <a:r>
              <a:rPr lang="lv-LV" sz="900" b="0" dirty="0" err="1">
                <a:solidFill>
                  <a:schemeClr val="tx1"/>
                </a:solidFill>
                <a:ea typeface="Open Sans"/>
                <a:cs typeface="Open Sans"/>
              </a:rPr>
              <a:t>Treaty</a:t>
            </a:r>
            <a:r>
              <a:rPr lang="lv-LV" sz="900" b="0" dirty="0">
                <a:solidFill>
                  <a:schemeClr val="tx1"/>
                </a:solidFill>
                <a:ea typeface="Open Sans"/>
                <a:cs typeface="Open Sans"/>
              </a:rPr>
              <a:t> </a:t>
            </a:r>
            <a:r>
              <a:rPr lang="lv-LV" sz="900" b="0" dirty="0" err="1">
                <a:solidFill>
                  <a:schemeClr val="tx1"/>
                </a:solidFill>
                <a:ea typeface="Open Sans"/>
                <a:cs typeface="Open Sans"/>
              </a:rPr>
              <a:t>Organization</a:t>
            </a:r>
            <a:r>
              <a:rPr lang="lv-LV" sz="900" b="0" dirty="0">
                <a:solidFill>
                  <a:schemeClr val="tx1"/>
                </a:solidFill>
                <a:ea typeface="Open Sans"/>
                <a:cs typeface="Open Sans"/>
              </a:rPr>
              <a:t>. </a:t>
            </a:r>
            <a:r>
              <a:rPr lang="lv-LV" sz="900" b="0" dirty="0">
                <a:solidFill>
                  <a:schemeClr val="accent2"/>
                </a:solidFill>
                <a:ea typeface="Open Sans"/>
                <a:cs typeface="Open Sans"/>
              </a:rPr>
              <a:t>https://www.nato.int/</a:t>
            </a:r>
          </a:p>
          <a:p>
            <a:pPr marL="172800" indent="-172800">
              <a:spcBef>
                <a:spcPts val="300"/>
              </a:spcBef>
              <a:spcAft>
                <a:spcPts val="300"/>
              </a:spcAft>
              <a:buBlip>
                <a:blip r:embed="rId3"/>
              </a:buBlip>
            </a:pPr>
            <a:r>
              <a:rPr lang="lv-LV" sz="900" b="0" dirty="0" err="1">
                <a:solidFill>
                  <a:schemeClr val="tx1"/>
                </a:solidFill>
                <a:ea typeface="Open Sans"/>
                <a:cs typeface="Open Sans"/>
              </a:rPr>
              <a:t>The</a:t>
            </a:r>
            <a:r>
              <a:rPr lang="lv-LV" sz="900" b="0" dirty="0">
                <a:solidFill>
                  <a:schemeClr val="tx1"/>
                </a:solidFill>
                <a:ea typeface="Open Sans"/>
                <a:cs typeface="Open Sans"/>
              </a:rPr>
              <a:t> North </a:t>
            </a:r>
            <a:r>
              <a:rPr lang="lv-LV" sz="900" b="0" dirty="0" err="1">
                <a:solidFill>
                  <a:schemeClr val="tx1"/>
                </a:solidFill>
                <a:ea typeface="Open Sans"/>
                <a:cs typeface="Open Sans"/>
              </a:rPr>
              <a:t>Atlantic</a:t>
            </a:r>
            <a:r>
              <a:rPr lang="lv-LV" sz="900" b="0" dirty="0">
                <a:solidFill>
                  <a:schemeClr val="tx1"/>
                </a:solidFill>
                <a:ea typeface="Open Sans"/>
                <a:cs typeface="Open Sans"/>
              </a:rPr>
              <a:t> </a:t>
            </a:r>
            <a:r>
              <a:rPr lang="lv-LV" sz="900" b="0" dirty="0" err="1">
                <a:solidFill>
                  <a:schemeClr val="tx1"/>
                </a:solidFill>
                <a:ea typeface="Open Sans"/>
                <a:cs typeface="Open Sans"/>
              </a:rPr>
              <a:t>Treaty</a:t>
            </a:r>
            <a:r>
              <a:rPr lang="lv-LV" sz="900" b="0" dirty="0">
                <a:solidFill>
                  <a:schemeClr val="tx1"/>
                </a:solidFill>
                <a:ea typeface="Open Sans"/>
                <a:cs typeface="Open Sans"/>
              </a:rPr>
              <a:t> </a:t>
            </a:r>
            <a:r>
              <a:rPr lang="lv-LV" sz="900" b="0" dirty="0" err="1">
                <a:solidFill>
                  <a:schemeClr val="tx1"/>
                </a:solidFill>
                <a:ea typeface="Open Sans"/>
                <a:cs typeface="Open Sans"/>
              </a:rPr>
              <a:t>Organization</a:t>
            </a:r>
            <a:r>
              <a:rPr lang="lv-LV" sz="900" b="0" dirty="0">
                <a:solidFill>
                  <a:schemeClr val="tx1"/>
                </a:solidFill>
                <a:ea typeface="Open Sans"/>
                <a:cs typeface="Open Sans"/>
              </a:rPr>
              <a:t>. </a:t>
            </a:r>
            <a:r>
              <a:rPr lang="lv-LV" sz="900" b="0" dirty="0" err="1">
                <a:solidFill>
                  <a:schemeClr val="tx1"/>
                </a:solidFill>
                <a:ea typeface="Open Sans"/>
                <a:cs typeface="Open Sans"/>
              </a:rPr>
              <a:t>What</a:t>
            </a:r>
            <a:r>
              <a:rPr lang="lv-LV" sz="900" b="0" dirty="0">
                <a:solidFill>
                  <a:schemeClr val="tx1"/>
                </a:solidFill>
                <a:ea typeface="Open Sans"/>
                <a:cs typeface="Open Sans"/>
              </a:rPr>
              <a:t> </a:t>
            </a:r>
            <a:r>
              <a:rPr lang="lv-LV" sz="900" b="0" dirty="0" err="1">
                <a:solidFill>
                  <a:schemeClr val="tx1"/>
                </a:solidFill>
                <a:ea typeface="Open Sans"/>
                <a:cs typeface="Open Sans"/>
              </a:rPr>
              <a:t>is</a:t>
            </a:r>
            <a:r>
              <a:rPr lang="lv-LV" sz="900" b="0" dirty="0">
                <a:solidFill>
                  <a:schemeClr val="tx1"/>
                </a:solidFill>
                <a:ea typeface="Open Sans"/>
                <a:cs typeface="Open Sans"/>
              </a:rPr>
              <a:t> NATO? </a:t>
            </a:r>
            <a:r>
              <a:rPr lang="lv-LV" sz="900" b="0" dirty="0">
                <a:solidFill>
                  <a:schemeClr val="accent2"/>
                </a:solidFill>
                <a:ea typeface="Open Sans"/>
                <a:cs typeface="Open Sans"/>
              </a:rPr>
              <a:t>https://www.nato.int/nato-welcome/</a:t>
            </a:r>
          </a:p>
          <a:p>
            <a:pPr marL="172800" indent="-172800">
              <a:spcBef>
                <a:spcPts val="300"/>
              </a:spcBef>
              <a:spcAft>
                <a:spcPts val="300"/>
              </a:spcAft>
              <a:buBlip>
                <a:blip r:embed="rId3"/>
              </a:buBlip>
            </a:pPr>
            <a:r>
              <a:rPr lang="lv-LV" sz="900" b="0" dirty="0">
                <a:solidFill>
                  <a:schemeClr val="tx1"/>
                </a:solidFill>
                <a:ea typeface="Open Sans"/>
                <a:cs typeface="Open Sans"/>
              </a:rPr>
              <a:t>UNDP. 2023. Latvia </a:t>
            </a:r>
            <a:r>
              <a:rPr lang="lv-LV" sz="900" b="0" dirty="0" err="1">
                <a:solidFill>
                  <a:schemeClr val="tx1"/>
                </a:solidFill>
                <a:ea typeface="Open Sans"/>
                <a:cs typeface="Open Sans"/>
              </a:rPr>
              <a:t>targets</a:t>
            </a:r>
            <a:r>
              <a:rPr lang="lv-LV" sz="900" b="0" dirty="0">
                <a:solidFill>
                  <a:schemeClr val="tx1"/>
                </a:solidFill>
                <a:ea typeface="Open Sans"/>
                <a:cs typeface="Open Sans"/>
              </a:rPr>
              <a:t> 2 </a:t>
            </a:r>
            <a:r>
              <a:rPr lang="lv-LV" sz="900" b="0" dirty="0" err="1">
                <a:solidFill>
                  <a:schemeClr val="tx1"/>
                </a:solidFill>
                <a:ea typeface="Open Sans"/>
                <a:cs typeface="Open Sans"/>
              </a:rPr>
              <a:t>million</a:t>
            </a:r>
            <a:r>
              <a:rPr lang="lv-LV" sz="900" b="0" dirty="0">
                <a:solidFill>
                  <a:schemeClr val="tx1"/>
                </a:solidFill>
                <a:ea typeface="Open Sans"/>
                <a:cs typeface="Open Sans"/>
              </a:rPr>
              <a:t> </a:t>
            </a:r>
            <a:r>
              <a:rPr lang="lv-LV" sz="900" b="0" dirty="0" err="1">
                <a:solidFill>
                  <a:schemeClr val="tx1"/>
                </a:solidFill>
                <a:ea typeface="Open Sans"/>
                <a:cs typeface="Open Sans"/>
              </a:rPr>
              <a:t>euro</a:t>
            </a:r>
            <a:r>
              <a:rPr lang="lv-LV" sz="900" b="0" dirty="0">
                <a:solidFill>
                  <a:schemeClr val="tx1"/>
                </a:solidFill>
                <a:ea typeface="Open Sans"/>
                <a:cs typeface="Open Sans"/>
              </a:rPr>
              <a:t> </a:t>
            </a:r>
            <a:r>
              <a:rPr lang="lv-LV" sz="900" b="0" dirty="0" err="1">
                <a:solidFill>
                  <a:schemeClr val="tx1"/>
                </a:solidFill>
                <a:ea typeface="Open Sans"/>
                <a:cs typeface="Open Sans"/>
              </a:rPr>
              <a:t>for</a:t>
            </a:r>
            <a:r>
              <a:rPr lang="lv-LV" sz="900" b="0" dirty="0">
                <a:solidFill>
                  <a:schemeClr val="tx1"/>
                </a:solidFill>
                <a:ea typeface="Open Sans"/>
                <a:cs typeface="Open Sans"/>
              </a:rPr>
              <a:t> </a:t>
            </a:r>
            <a:r>
              <a:rPr lang="lv-LV" sz="900" b="0" dirty="0" err="1">
                <a:solidFill>
                  <a:schemeClr val="tx1"/>
                </a:solidFill>
                <a:ea typeface="Open Sans"/>
                <a:cs typeface="Open Sans"/>
              </a:rPr>
              <a:t>reconstruction</a:t>
            </a:r>
            <a:r>
              <a:rPr lang="lv-LV" sz="900" b="0" dirty="0">
                <a:solidFill>
                  <a:schemeClr val="tx1"/>
                </a:solidFill>
                <a:ea typeface="Open Sans"/>
                <a:cs typeface="Open Sans"/>
              </a:rPr>
              <a:t> </a:t>
            </a:r>
            <a:r>
              <a:rPr lang="lv-LV" sz="900" b="0" dirty="0" err="1">
                <a:solidFill>
                  <a:schemeClr val="tx1"/>
                </a:solidFill>
                <a:ea typeface="Open Sans"/>
                <a:cs typeface="Open Sans"/>
              </a:rPr>
              <a:t>efforts</a:t>
            </a:r>
            <a:r>
              <a:rPr lang="lv-LV" sz="900" b="0" dirty="0">
                <a:solidFill>
                  <a:schemeClr val="tx1"/>
                </a:solidFill>
                <a:ea typeface="Open Sans"/>
                <a:cs typeface="Open Sans"/>
              </a:rPr>
              <a:t> </a:t>
            </a:r>
            <a:r>
              <a:rPr lang="lv-LV" sz="900" b="0" dirty="0" err="1">
                <a:solidFill>
                  <a:schemeClr val="tx1"/>
                </a:solidFill>
                <a:ea typeface="Open Sans"/>
                <a:cs typeface="Open Sans"/>
              </a:rPr>
              <a:t>in</a:t>
            </a:r>
            <a:r>
              <a:rPr lang="lv-LV" sz="900" b="0" dirty="0">
                <a:solidFill>
                  <a:schemeClr val="tx1"/>
                </a:solidFill>
                <a:ea typeface="Open Sans"/>
                <a:cs typeface="Open Sans"/>
              </a:rPr>
              <a:t> </a:t>
            </a:r>
            <a:r>
              <a:rPr lang="lv-LV" sz="900" b="0" dirty="0" err="1">
                <a:solidFill>
                  <a:schemeClr val="tx1"/>
                </a:solidFill>
                <a:ea typeface="Open Sans"/>
                <a:cs typeface="Open Sans"/>
              </a:rPr>
              <a:t>Chernihiv</a:t>
            </a:r>
            <a:r>
              <a:rPr lang="lv-LV" sz="900" b="0" dirty="0">
                <a:solidFill>
                  <a:schemeClr val="tx1"/>
                </a:solidFill>
                <a:ea typeface="Open Sans"/>
                <a:cs typeface="Open Sans"/>
              </a:rPr>
              <a:t> </a:t>
            </a:r>
            <a:r>
              <a:rPr lang="lv-LV" sz="900" b="0" dirty="0" err="1">
                <a:solidFill>
                  <a:schemeClr val="tx1"/>
                </a:solidFill>
                <a:ea typeface="Open Sans"/>
                <a:cs typeface="Open Sans"/>
              </a:rPr>
              <a:t>Oblast</a:t>
            </a:r>
            <a:r>
              <a:rPr lang="lv-LV" sz="900" b="0" dirty="0">
                <a:solidFill>
                  <a:schemeClr val="tx1"/>
                </a:solidFill>
                <a:ea typeface="Open Sans"/>
                <a:cs typeface="Open Sans"/>
              </a:rPr>
              <a:t>. </a:t>
            </a:r>
            <a:r>
              <a:rPr lang="lv-LV" sz="900" b="0" dirty="0">
                <a:solidFill>
                  <a:schemeClr val="accent2"/>
                </a:solidFill>
                <a:ea typeface="Open Sans"/>
                <a:cs typeface="Open Sans"/>
              </a:rPr>
              <a:t>https://www.undp.org/ukraine/press-releases/latvia-targets-2-million-euro-reconstruction-efforts-chernihiv-oblast  </a:t>
            </a:r>
          </a:p>
          <a:p>
            <a:pPr marL="172800" indent="-172800">
              <a:spcBef>
                <a:spcPts val="300"/>
              </a:spcBef>
              <a:spcAft>
                <a:spcPts val="300"/>
              </a:spcAft>
              <a:buBlip>
                <a:blip r:embed="rId3"/>
              </a:buBlip>
            </a:pPr>
            <a:endParaRPr lang="lv-LV" sz="900" b="0" dirty="0">
              <a:solidFill>
                <a:schemeClr val="accent2"/>
              </a:solidFill>
              <a:ea typeface="Open Sans"/>
              <a:cs typeface="Open Sans"/>
            </a:endParaRPr>
          </a:p>
        </p:txBody>
      </p:sp>
      <p:sp>
        <p:nvSpPr>
          <p:cNvPr id="8" name="Rectangle 7">
            <a:extLst>
              <a:ext uri="{FF2B5EF4-FFF2-40B4-BE49-F238E27FC236}">
                <a16:creationId xmlns:a16="http://schemas.microsoft.com/office/drawing/2014/main" id="{8D06E64F-F9ED-D6AA-4471-8CAD39D105AD}"/>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Tree>
    <p:extLst>
      <p:ext uri="{BB962C8B-B14F-4D97-AF65-F5344CB8AC3E}">
        <p14:creationId xmlns:p14="http://schemas.microsoft.com/office/powerpoint/2010/main" val="2355875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a:lstStyle/>
          <a:p>
            <a:r>
              <a:rPr lang="lv-LV" dirty="0" err="1"/>
              <a:t>Sources</a:t>
            </a:r>
            <a:r>
              <a:rPr lang="lv-LV" dirty="0"/>
              <a:t> </a:t>
            </a:r>
            <a:r>
              <a:rPr lang="lv-LV" dirty="0" err="1"/>
              <a:t>of</a:t>
            </a:r>
            <a:r>
              <a:rPr lang="lv-LV" dirty="0"/>
              <a:t> </a:t>
            </a:r>
            <a:r>
              <a:rPr lang="lv-LV" dirty="0" err="1"/>
              <a:t>information</a:t>
            </a:r>
            <a:r>
              <a:rPr lang="lv-LV" dirty="0"/>
              <a:t> (4/4)</a:t>
            </a:r>
            <a:endParaRPr lang="en-US" dirty="0"/>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43</a:t>
            </a:fld>
            <a:endParaRPr lang="en-GB"/>
          </a:p>
        </p:txBody>
      </p:sp>
      <p:sp>
        <p:nvSpPr>
          <p:cNvPr id="2" name="Content Placeholder 2">
            <a:extLst>
              <a:ext uri="{FF2B5EF4-FFF2-40B4-BE49-F238E27FC236}">
                <a16:creationId xmlns:a16="http://schemas.microsoft.com/office/drawing/2014/main" id="{0F538E12-6156-E80E-DCC3-6A2B93E55C4F}"/>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chemeClr val="tx1"/>
                </a:solidFill>
                <a:ea typeface="Open Sans"/>
                <a:cs typeface="Open Sans"/>
              </a:rPr>
              <a:t>UNHRC. 2023. </a:t>
            </a:r>
            <a:r>
              <a:rPr lang="lv-LV" sz="900" b="0" dirty="0" err="1">
                <a:solidFill>
                  <a:schemeClr val="tx1"/>
                </a:solidFill>
                <a:ea typeface="Open Sans"/>
                <a:cs typeface="Open Sans"/>
              </a:rPr>
              <a:t>Cluster</a:t>
            </a:r>
            <a:r>
              <a:rPr lang="lv-LV" sz="900" b="0" dirty="0">
                <a:solidFill>
                  <a:schemeClr val="tx1"/>
                </a:solidFill>
                <a:ea typeface="Open Sans"/>
                <a:cs typeface="Open Sans"/>
              </a:rPr>
              <a:t> </a:t>
            </a:r>
            <a:r>
              <a:rPr lang="lv-LV" sz="900" b="0" dirty="0" err="1">
                <a:solidFill>
                  <a:schemeClr val="tx1"/>
                </a:solidFill>
                <a:ea typeface="Open Sans"/>
                <a:cs typeface="Open Sans"/>
              </a:rPr>
              <a:t>Approach</a:t>
            </a:r>
            <a:r>
              <a:rPr lang="lv-LV" sz="900" b="0" dirty="0">
                <a:solidFill>
                  <a:schemeClr val="tx1"/>
                </a:solidFill>
                <a:ea typeface="Open Sans"/>
                <a:cs typeface="Open Sans"/>
              </a:rPr>
              <a:t>. </a:t>
            </a:r>
            <a:r>
              <a:rPr lang="lv-LV" sz="900" b="0" dirty="0">
                <a:solidFill>
                  <a:schemeClr val="accent2"/>
                </a:solidFill>
                <a:ea typeface="Open Sans"/>
                <a:cs typeface="Open Sans"/>
              </a:rPr>
              <a:t>https://emergency.unhcr.org/coordination-and-communication/cluster-system/cluster-approach</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err="1">
                <a:solidFill>
                  <a:schemeClr val="tx1"/>
                </a:solidFill>
                <a:ea typeface="Open Sans"/>
                <a:cs typeface="Open Sans"/>
              </a:rPr>
              <a:t>United</a:t>
            </a:r>
            <a:r>
              <a:rPr lang="lv-LV" sz="900" b="0" dirty="0">
                <a:solidFill>
                  <a:schemeClr val="tx1"/>
                </a:solidFill>
                <a:ea typeface="Open Sans"/>
                <a:cs typeface="Open Sans"/>
              </a:rPr>
              <a:t> Nation </a:t>
            </a:r>
            <a:r>
              <a:rPr lang="lv-LV" sz="900" b="0" dirty="0" err="1">
                <a:solidFill>
                  <a:schemeClr val="tx1"/>
                </a:solidFill>
                <a:ea typeface="Open Sans"/>
                <a:cs typeface="Open Sans"/>
              </a:rPr>
              <a:t>Human</a:t>
            </a:r>
            <a:r>
              <a:rPr lang="lv-LV" sz="900" b="0" dirty="0">
                <a:solidFill>
                  <a:schemeClr val="tx1"/>
                </a:solidFill>
                <a:ea typeface="Open Sans"/>
                <a:cs typeface="Open Sans"/>
              </a:rPr>
              <a:t> </a:t>
            </a:r>
            <a:r>
              <a:rPr lang="lv-LV" sz="900" b="0" dirty="0" err="1">
                <a:solidFill>
                  <a:schemeClr val="tx1"/>
                </a:solidFill>
                <a:ea typeface="Open Sans"/>
                <a:cs typeface="Open Sans"/>
              </a:rPr>
              <a:t>Rights</a:t>
            </a:r>
            <a:r>
              <a:rPr lang="lv-LV" sz="900" b="0" dirty="0">
                <a:solidFill>
                  <a:schemeClr val="tx1"/>
                </a:solidFill>
                <a:ea typeface="Open Sans"/>
                <a:cs typeface="Open Sans"/>
              </a:rPr>
              <a:t> </a:t>
            </a:r>
            <a:r>
              <a:rPr lang="lv-LV" sz="900" b="0" dirty="0" err="1">
                <a:solidFill>
                  <a:schemeClr val="tx1"/>
                </a:solidFill>
                <a:ea typeface="Open Sans"/>
                <a:cs typeface="Open Sans"/>
              </a:rPr>
              <a:t>Council</a:t>
            </a:r>
            <a:r>
              <a:rPr lang="lv-LV" sz="900" b="0" dirty="0">
                <a:solidFill>
                  <a:schemeClr val="tx1"/>
                </a:solidFill>
                <a:ea typeface="Open Sans"/>
                <a:cs typeface="Open Sans"/>
              </a:rPr>
              <a:t>. </a:t>
            </a:r>
            <a:r>
              <a:rPr lang="lv-LV" sz="900" b="0" dirty="0" err="1">
                <a:solidFill>
                  <a:schemeClr val="tx1"/>
                </a:solidFill>
                <a:ea typeface="Open Sans"/>
                <a:cs typeface="Open Sans"/>
              </a:rPr>
              <a:t>Universal</a:t>
            </a:r>
            <a:r>
              <a:rPr lang="lv-LV" sz="900" b="0" dirty="0">
                <a:solidFill>
                  <a:schemeClr val="tx1"/>
                </a:solidFill>
                <a:ea typeface="Open Sans"/>
                <a:cs typeface="Open Sans"/>
              </a:rPr>
              <a:t> </a:t>
            </a:r>
            <a:r>
              <a:rPr lang="lv-LV" sz="900" b="0" dirty="0" err="1">
                <a:solidFill>
                  <a:schemeClr val="tx1"/>
                </a:solidFill>
                <a:ea typeface="Open Sans"/>
                <a:cs typeface="Open Sans"/>
              </a:rPr>
              <a:t>Declaration</a:t>
            </a:r>
            <a:r>
              <a:rPr lang="lv-LV" sz="900" b="0" dirty="0">
                <a:solidFill>
                  <a:schemeClr val="tx1"/>
                </a:solidFill>
                <a:ea typeface="Open Sans"/>
                <a:cs typeface="Open Sans"/>
              </a:rPr>
              <a:t> </a:t>
            </a:r>
            <a:r>
              <a:rPr lang="lv-LV" sz="900" b="0" dirty="0" err="1">
                <a:solidFill>
                  <a:schemeClr val="tx1"/>
                </a:solidFill>
                <a:ea typeface="Open Sans"/>
                <a:cs typeface="Open Sans"/>
              </a:rPr>
              <a:t>of</a:t>
            </a:r>
            <a:r>
              <a:rPr lang="lv-LV" sz="900" b="0" dirty="0">
                <a:solidFill>
                  <a:schemeClr val="tx1"/>
                </a:solidFill>
                <a:ea typeface="Open Sans"/>
                <a:cs typeface="Open Sans"/>
              </a:rPr>
              <a:t> </a:t>
            </a:r>
            <a:r>
              <a:rPr lang="lv-LV" sz="900" b="0" dirty="0" err="1">
                <a:solidFill>
                  <a:schemeClr val="tx1"/>
                </a:solidFill>
                <a:ea typeface="Open Sans"/>
                <a:cs typeface="Open Sans"/>
              </a:rPr>
              <a:t>Human</a:t>
            </a:r>
            <a:r>
              <a:rPr lang="lv-LV" sz="900" b="0" dirty="0">
                <a:solidFill>
                  <a:schemeClr val="tx1"/>
                </a:solidFill>
                <a:ea typeface="Open Sans"/>
                <a:cs typeface="Open Sans"/>
              </a:rPr>
              <a:t> </a:t>
            </a:r>
            <a:r>
              <a:rPr lang="lv-LV" sz="900" b="0" dirty="0" err="1">
                <a:solidFill>
                  <a:schemeClr val="tx1"/>
                </a:solidFill>
                <a:ea typeface="Open Sans"/>
                <a:cs typeface="Open Sans"/>
              </a:rPr>
              <a:t>Rights</a:t>
            </a:r>
            <a:r>
              <a:rPr lang="lv-LV" sz="900" b="0" dirty="0">
                <a:solidFill>
                  <a:schemeClr val="tx1"/>
                </a:solidFill>
                <a:ea typeface="Open Sans"/>
                <a:cs typeface="Open Sans"/>
              </a:rPr>
              <a:t> – </a:t>
            </a:r>
            <a:r>
              <a:rPr lang="lv-LV" sz="900" b="0" dirty="0" err="1">
                <a:solidFill>
                  <a:schemeClr val="tx1"/>
                </a:solidFill>
                <a:ea typeface="Open Sans"/>
                <a:cs typeface="Open Sans"/>
              </a:rPr>
              <a:t>Latvian</a:t>
            </a:r>
            <a:r>
              <a:rPr lang="lv-LV" sz="900" b="0" dirty="0">
                <a:solidFill>
                  <a:schemeClr val="tx1"/>
                </a:solidFill>
                <a:ea typeface="Open Sans"/>
                <a:cs typeface="Open Sans"/>
              </a:rPr>
              <a:t>. </a:t>
            </a:r>
            <a:r>
              <a:rPr lang="lv-LV" sz="900" b="0" dirty="0">
                <a:solidFill>
                  <a:schemeClr val="accent2"/>
                </a:solidFill>
                <a:ea typeface="Open Sans"/>
                <a:cs typeface="Open Sans"/>
              </a:rPr>
              <a:t>https://www.ohchr.org/en/human-rights/universal-declaration/translations/latvian</a:t>
            </a:r>
            <a:endParaRPr lang="lv-LV" sz="900" b="0" dirty="0">
              <a:solidFill>
                <a:srgbClr val="000000"/>
              </a:solidFill>
              <a:ea typeface="Open Sans"/>
              <a:cs typeface="Open Sans"/>
            </a:endParaRPr>
          </a:p>
          <a:p>
            <a:pPr marL="172800" indent="-172800">
              <a:spcBef>
                <a:spcPts val="300"/>
              </a:spcBef>
              <a:spcAft>
                <a:spcPts val="300"/>
              </a:spcAft>
              <a:buBlip>
                <a:blip r:embed="rId3"/>
              </a:buBlip>
            </a:pPr>
            <a:r>
              <a:rPr lang="lv-LV" sz="900" b="0" dirty="0" err="1">
                <a:solidFill>
                  <a:srgbClr val="000000"/>
                </a:solidFill>
                <a:ea typeface="Open Sans"/>
                <a:cs typeface="Open Sans"/>
              </a:rPr>
              <a:t>United</a:t>
            </a:r>
            <a:r>
              <a:rPr lang="lv-LV" sz="900" b="0" dirty="0">
                <a:solidFill>
                  <a:srgbClr val="000000"/>
                </a:solidFill>
                <a:ea typeface="Open Sans"/>
                <a:cs typeface="Open Sans"/>
              </a:rPr>
              <a:t>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2023. </a:t>
            </a:r>
            <a:r>
              <a:rPr lang="lv-LV" sz="900" b="0" dirty="0" err="1">
                <a:solidFill>
                  <a:srgbClr val="000000"/>
                </a:solidFill>
                <a:ea typeface="Open Sans"/>
                <a:cs typeface="Open Sans"/>
              </a:rPr>
              <a:t>Midterm</a:t>
            </a:r>
            <a:r>
              <a:rPr lang="lv-LV" sz="900" b="0" dirty="0">
                <a:solidFill>
                  <a:srgbClr val="000000"/>
                </a:solidFill>
                <a:ea typeface="Open Sans"/>
                <a:cs typeface="Open Sans"/>
              </a:rPr>
              <a:t> </a:t>
            </a:r>
            <a:r>
              <a:rPr lang="lv-LV" sz="900" b="0" dirty="0" err="1">
                <a:solidFill>
                  <a:srgbClr val="000000"/>
                </a:solidFill>
                <a:ea typeface="Open Sans"/>
                <a:cs typeface="Open Sans"/>
              </a:rPr>
              <a:t>Review</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Implementation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Sendai</a:t>
            </a:r>
            <a:r>
              <a:rPr lang="lv-LV" sz="900" b="0" dirty="0">
                <a:solidFill>
                  <a:srgbClr val="000000"/>
                </a:solidFill>
                <a:ea typeface="Open Sans"/>
                <a:cs typeface="Open Sans"/>
              </a:rPr>
              <a:t> </a:t>
            </a:r>
            <a:r>
              <a:rPr lang="lv-LV" sz="900" b="0" dirty="0" err="1">
                <a:solidFill>
                  <a:srgbClr val="000000"/>
                </a:solidFill>
                <a:ea typeface="Open Sans"/>
                <a:cs typeface="Open Sans"/>
              </a:rPr>
              <a:t>Framework</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2015-2030. </a:t>
            </a:r>
            <a:r>
              <a:rPr lang="lv-LV" sz="900" b="0" dirty="0">
                <a:solidFill>
                  <a:schemeClr val="accent2"/>
                </a:solidFill>
                <a:ea typeface="Open Sans"/>
                <a:cs typeface="Open Sans"/>
              </a:rPr>
              <a:t>https://dkkv.org/wp-content/uploads/2023/05/MTR-SF_Extracted-Good-Practices_31.03.2023_FINAL-2.pdf</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a:t>
            </a:r>
            <a:r>
              <a:rPr lang="lv-LV" sz="900" b="0" dirty="0" err="1">
                <a:solidFill>
                  <a:srgbClr val="000000"/>
                </a:solidFill>
                <a:ea typeface="Open Sans"/>
                <a:cs typeface="Open Sans"/>
              </a:rPr>
              <a:t>Early</a:t>
            </a:r>
            <a:r>
              <a:rPr lang="lv-LV" sz="900" b="0" dirty="0">
                <a:solidFill>
                  <a:srgbClr val="000000"/>
                </a:solidFill>
                <a:ea typeface="Open Sans"/>
                <a:cs typeface="Open Sans"/>
              </a:rPr>
              <a:t> </a:t>
            </a:r>
            <a:r>
              <a:rPr lang="lv-LV" sz="900" b="0" dirty="0" err="1">
                <a:solidFill>
                  <a:srgbClr val="000000"/>
                </a:solidFill>
                <a:ea typeface="Open Sans"/>
                <a:cs typeface="Open Sans"/>
              </a:rPr>
              <a:t>warnings</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all</a:t>
            </a:r>
            <a:r>
              <a:rPr lang="lv-LV" sz="900" b="0" dirty="0">
                <a:solidFill>
                  <a:srgbClr val="000000"/>
                </a:solidFill>
                <a:ea typeface="Open Sans"/>
                <a:cs typeface="Open Sans"/>
              </a:rPr>
              <a:t> (EW4All). </a:t>
            </a:r>
            <a:r>
              <a:rPr lang="lv-LV" sz="900" b="0" dirty="0">
                <a:solidFill>
                  <a:schemeClr val="accent2"/>
                </a:solidFill>
                <a:ea typeface="Open Sans"/>
                <a:cs typeface="Open Sans"/>
              </a:rPr>
              <a:t>https://www.undrr.org/implementing-sendai-framework/sendai-framework-action/early-warnings-for-all</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a:t>
            </a:r>
            <a:r>
              <a:rPr lang="lv-LV" sz="900" b="0" dirty="0" err="1">
                <a:solidFill>
                  <a:srgbClr val="000000"/>
                </a:solidFill>
                <a:ea typeface="Open Sans"/>
                <a:cs typeface="Open Sans"/>
              </a:rPr>
              <a:t>Implementing</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Sendai</a:t>
            </a:r>
            <a:r>
              <a:rPr lang="lv-LV" sz="900" b="0" dirty="0">
                <a:solidFill>
                  <a:srgbClr val="000000"/>
                </a:solidFill>
                <a:ea typeface="Open Sans"/>
                <a:cs typeface="Open Sans"/>
              </a:rPr>
              <a:t> </a:t>
            </a:r>
            <a:r>
              <a:rPr lang="lv-LV" sz="900" b="0" dirty="0" err="1">
                <a:solidFill>
                  <a:srgbClr val="000000"/>
                </a:solidFill>
                <a:ea typeface="Open Sans"/>
                <a:cs typeface="Open Sans"/>
              </a:rPr>
              <a:t>Framework</a:t>
            </a:r>
            <a:r>
              <a:rPr lang="lv-LV" sz="900" b="0" dirty="0">
                <a:solidFill>
                  <a:srgbClr val="000000"/>
                </a:solidFill>
                <a:ea typeface="Open Sans"/>
                <a:cs typeface="Open Sans"/>
              </a:rPr>
              <a:t>. </a:t>
            </a:r>
            <a:r>
              <a:rPr lang="lv-LV" sz="900" b="0" dirty="0">
                <a:solidFill>
                  <a:schemeClr val="accent2"/>
                </a:solidFill>
                <a:ea typeface="Open Sans"/>
                <a:cs typeface="Open Sans"/>
              </a:rPr>
              <a:t>https://www.undrr.org/implementing-sendai-framework/what-sendai-framework</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a:t>
            </a:r>
            <a:r>
              <a:rPr lang="lv-LV" sz="900" b="0" dirty="0" err="1">
                <a:solidFill>
                  <a:srgbClr val="000000"/>
                </a:solidFill>
                <a:ea typeface="Open Sans"/>
                <a:cs typeface="Open Sans"/>
              </a:rPr>
              <a:t>Implementing</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Sendai</a:t>
            </a:r>
            <a:r>
              <a:rPr lang="lv-LV" sz="900" b="0" dirty="0">
                <a:solidFill>
                  <a:srgbClr val="000000"/>
                </a:solidFill>
                <a:ea typeface="Open Sans"/>
                <a:cs typeface="Open Sans"/>
              </a:rPr>
              <a:t> </a:t>
            </a:r>
            <a:r>
              <a:rPr lang="lv-LV" sz="900" b="0" dirty="0" err="1">
                <a:solidFill>
                  <a:srgbClr val="000000"/>
                </a:solidFill>
                <a:ea typeface="Open Sans"/>
                <a:cs typeface="Open Sans"/>
              </a:rPr>
              <a:t>Framework</a:t>
            </a:r>
            <a:r>
              <a:rPr lang="lv-LV" sz="900" b="0" dirty="0">
                <a:solidFill>
                  <a:srgbClr val="000000"/>
                </a:solidFill>
                <a:ea typeface="Open Sans"/>
                <a:cs typeface="Open Sans"/>
              </a:rPr>
              <a:t>. </a:t>
            </a:r>
            <a:r>
              <a:rPr lang="lv-LV" sz="900" b="0" dirty="0">
                <a:solidFill>
                  <a:schemeClr val="accent2"/>
                </a:solidFill>
                <a:ea typeface="Open Sans"/>
                <a:cs typeface="Open Sans"/>
              </a:rPr>
              <a:t>https://www.undrr.org/implementing-sendai-framework</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a:t>
            </a:r>
            <a:r>
              <a:rPr lang="lv-LV" sz="900" b="0" dirty="0">
                <a:solidFill>
                  <a:schemeClr val="accent2"/>
                </a:solidFill>
                <a:ea typeface="Open Sans"/>
                <a:cs typeface="Open Sans"/>
              </a:rPr>
              <a:t>https://www.undrr.org/</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a:t>
            </a:r>
            <a:r>
              <a:rPr lang="lv-LV" sz="900" b="0" dirty="0" err="1">
                <a:solidFill>
                  <a:srgbClr val="000000"/>
                </a:solidFill>
                <a:ea typeface="Open Sans"/>
                <a:cs typeface="Open Sans"/>
              </a:rPr>
              <a:t>Sendai</a:t>
            </a:r>
            <a:r>
              <a:rPr lang="lv-LV" sz="900" b="0" dirty="0">
                <a:solidFill>
                  <a:srgbClr val="000000"/>
                </a:solidFill>
                <a:ea typeface="Open Sans"/>
                <a:cs typeface="Open Sans"/>
              </a:rPr>
              <a:t> </a:t>
            </a:r>
            <a:r>
              <a:rPr lang="lv-LV" sz="900" b="0" dirty="0" err="1">
                <a:solidFill>
                  <a:srgbClr val="000000"/>
                </a:solidFill>
                <a:ea typeface="Open Sans"/>
                <a:cs typeface="Open Sans"/>
              </a:rPr>
              <a:t>Framework</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2015-2030. </a:t>
            </a:r>
            <a:r>
              <a:rPr lang="lv-LV" sz="900" b="0" dirty="0">
                <a:solidFill>
                  <a:schemeClr val="accent2"/>
                </a:solidFill>
                <a:ea typeface="Open Sans"/>
                <a:cs typeface="Open Sans"/>
              </a:rPr>
              <a:t>https://www.undrr.org/publication/sendai-framework-disaster-risk-reduction-2015-2030</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Coordination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Humanitarian</a:t>
            </a:r>
            <a:r>
              <a:rPr lang="lv-LV" sz="900" b="0" dirty="0">
                <a:solidFill>
                  <a:srgbClr val="000000"/>
                </a:solidFill>
                <a:ea typeface="Open Sans"/>
                <a:cs typeface="Open Sans"/>
              </a:rPr>
              <a:t> </a:t>
            </a:r>
            <a:r>
              <a:rPr lang="lv-LV" sz="900" b="0" dirty="0" err="1">
                <a:solidFill>
                  <a:srgbClr val="000000"/>
                </a:solidFill>
                <a:ea typeface="Open Sans"/>
                <a:cs typeface="Open Sans"/>
              </a:rPr>
              <a:t>Affairs</a:t>
            </a:r>
            <a:r>
              <a:rPr lang="lv-LV" sz="900" b="0" dirty="0">
                <a:solidFill>
                  <a:srgbClr val="000000"/>
                </a:solidFill>
                <a:ea typeface="Open Sans"/>
                <a:cs typeface="Open Sans"/>
              </a:rPr>
              <a:t>. </a:t>
            </a:r>
            <a:r>
              <a:rPr lang="lv-LV" sz="900" b="0" dirty="0">
                <a:solidFill>
                  <a:schemeClr val="accent2"/>
                </a:solidFill>
                <a:ea typeface="Open Sans"/>
                <a:cs typeface="Open Sans"/>
              </a:rPr>
              <a:t>https://www.unocha.org/</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Coordination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Humanitarian</a:t>
            </a:r>
            <a:r>
              <a:rPr lang="lv-LV" sz="900" b="0" dirty="0">
                <a:solidFill>
                  <a:srgbClr val="000000"/>
                </a:solidFill>
                <a:ea typeface="Open Sans"/>
                <a:cs typeface="Open Sans"/>
              </a:rPr>
              <a:t> </a:t>
            </a:r>
            <a:r>
              <a:rPr lang="lv-LV" sz="900" b="0" dirty="0" err="1">
                <a:solidFill>
                  <a:srgbClr val="000000"/>
                </a:solidFill>
                <a:ea typeface="Open Sans"/>
                <a:cs typeface="Open Sans"/>
              </a:rPr>
              <a:t>Affairs</a:t>
            </a:r>
            <a:r>
              <a:rPr lang="lv-LV" sz="900" b="0" dirty="0">
                <a:solidFill>
                  <a:srgbClr val="000000"/>
                </a:solidFill>
                <a:ea typeface="Open Sans"/>
                <a:cs typeface="Open Sans"/>
              </a:rPr>
              <a:t>. 2022. </a:t>
            </a:r>
            <a:r>
              <a:rPr lang="lv-LV" sz="900" b="0" dirty="0" err="1">
                <a:solidFill>
                  <a:srgbClr val="000000"/>
                </a:solidFill>
                <a:ea typeface="Open Sans"/>
                <a:cs typeface="Open Sans"/>
              </a:rPr>
              <a:t>Annual</a:t>
            </a:r>
            <a:r>
              <a:rPr lang="lv-LV" sz="900" b="0" dirty="0">
                <a:solidFill>
                  <a:srgbClr val="000000"/>
                </a:solidFill>
                <a:ea typeface="Open Sans"/>
                <a:cs typeface="Open Sans"/>
              </a:rPr>
              <a:t> </a:t>
            </a:r>
            <a:r>
              <a:rPr lang="lv-LV" sz="900" b="0" dirty="0" err="1">
                <a:solidFill>
                  <a:srgbClr val="000000"/>
                </a:solidFill>
                <a:ea typeface="Open Sans"/>
                <a:cs typeface="Open Sans"/>
              </a:rPr>
              <a:t>report</a:t>
            </a:r>
            <a:r>
              <a:rPr lang="lv-LV" sz="900" b="0" dirty="0">
                <a:solidFill>
                  <a:srgbClr val="000000"/>
                </a:solidFill>
                <a:ea typeface="Open Sans"/>
                <a:cs typeface="Open Sans"/>
              </a:rPr>
              <a:t>. </a:t>
            </a:r>
            <a:r>
              <a:rPr lang="lv-LV" sz="900" b="0" dirty="0">
                <a:solidFill>
                  <a:schemeClr val="accent2"/>
                </a:solidFill>
                <a:ea typeface="Open Sans"/>
                <a:cs typeface="Open Sans"/>
              </a:rPr>
              <a:t>https://annualreport.unocha.org/</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a:t>
            </a:r>
            <a:r>
              <a:rPr lang="lv-LV" sz="900" b="0" dirty="0" err="1">
                <a:solidFill>
                  <a:srgbClr val="000000"/>
                </a:solidFill>
                <a:ea typeface="Open Sans"/>
                <a:cs typeface="Open Sans"/>
              </a:rPr>
              <a:t>Peacekeeping</a:t>
            </a:r>
            <a:r>
              <a:rPr lang="lv-LV" sz="900" b="0" dirty="0">
                <a:solidFill>
                  <a:srgbClr val="000000"/>
                </a:solidFill>
                <a:ea typeface="Open Sans"/>
                <a:cs typeface="Open Sans"/>
              </a:rPr>
              <a:t>. </a:t>
            </a:r>
            <a:r>
              <a:rPr lang="lv-LV" sz="900" b="0" dirty="0" err="1">
                <a:solidFill>
                  <a:srgbClr val="000000"/>
                </a:solidFill>
                <a:ea typeface="Open Sans"/>
                <a:cs typeface="Open Sans"/>
              </a:rPr>
              <a:t>Protection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civilians</a:t>
            </a:r>
            <a:r>
              <a:rPr lang="lv-LV" sz="900" b="0" dirty="0">
                <a:solidFill>
                  <a:srgbClr val="000000"/>
                </a:solidFill>
                <a:ea typeface="Open Sans"/>
                <a:cs typeface="Open Sans"/>
              </a:rPr>
              <a:t> </a:t>
            </a:r>
            <a:r>
              <a:rPr lang="lv-LV" sz="900" b="0" dirty="0" err="1">
                <a:solidFill>
                  <a:srgbClr val="000000"/>
                </a:solidFill>
                <a:ea typeface="Open Sans"/>
                <a:cs typeface="Open Sans"/>
              </a:rPr>
              <a:t>mandate</a:t>
            </a:r>
            <a:r>
              <a:rPr lang="lv-LV" sz="900" b="0" dirty="0">
                <a:solidFill>
                  <a:srgbClr val="000000"/>
                </a:solidFill>
                <a:ea typeface="Open Sans"/>
                <a:cs typeface="Open Sans"/>
              </a:rPr>
              <a:t>. </a:t>
            </a:r>
            <a:r>
              <a:rPr lang="lv-LV" sz="900" b="0" dirty="0">
                <a:solidFill>
                  <a:schemeClr val="accent2"/>
                </a:solidFill>
                <a:ea typeface="Open Sans"/>
                <a:cs typeface="Open Sans"/>
              </a:rPr>
              <a:t>https://peacekeeping.un.org/en/protection-of-civilians-mandate#:~:text=Depending%20on%20the%20nature%20of,establishment%20of%20a%20protective%20environment</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a:t>
            </a:r>
            <a:r>
              <a:rPr lang="lv-LV" sz="900" b="0" dirty="0" err="1">
                <a:solidFill>
                  <a:srgbClr val="000000"/>
                </a:solidFill>
                <a:ea typeface="Open Sans"/>
                <a:cs typeface="Open Sans"/>
              </a:rPr>
              <a:t>Illustrated</a:t>
            </a:r>
            <a:r>
              <a:rPr lang="lv-LV" sz="900" b="0" dirty="0">
                <a:solidFill>
                  <a:srgbClr val="000000"/>
                </a:solidFill>
                <a:ea typeface="Open Sans"/>
                <a:cs typeface="Open Sans"/>
              </a:rPr>
              <a:t> </a:t>
            </a:r>
            <a:r>
              <a:rPr lang="lv-LV" sz="900" b="0" dirty="0" err="1">
                <a:solidFill>
                  <a:srgbClr val="000000"/>
                </a:solidFill>
                <a:ea typeface="Open Sans"/>
                <a:cs typeface="Open Sans"/>
              </a:rPr>
              <a:t>version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Universal</a:t>
            </a:r>
            <a:r>
              <a:rPr lang="lv-LV" sz="900" b="0" dirty="0">
                <a:solidFill>
                  <a:srgbClr val="000000"/>
                </a:solidFill>
                <a:ea typeface="Open Sans"/>
                <a:cs typeface="Open Sans"/>
              </a:rPr>
              <a:t> </a:t>
            </a:r>
            <a:r>
              <a:rPr lang="lv-LV" sz="900" b="0" dirty="0" err="1">
                <a:solidFill>
                  <a:srgbClr val="000000"/>
                </a:solidFill>
                <a:ea typeface="Open Sans"/>
                <a:cs typeface="Open Sans"/>
              </a:rPr>
              <a:t>Declaration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Human</a:t>
            </a:r>
            <a:r>
              <a:rPr lang="lv-LV" sz="900" b="0" dirty="0">
                <a:solidFill>
                  <a:srgbClr val="000000"/>
                </a:solidFill>
                <a:ea typeface="Open Sans"/>
                <a:cs typeface="Open Sans"/>
              </a:rPr>
              <a:t> </a:t>
            </a:r>
            <a:r>
              <a:rPr lang="lv-LV" sz="900" b="0" dirty="0" err="1">
                <a:solidFill>
                  <a:srgbClr val="000000"/>
                </a:solidFill>
                <a:ea typeface="Open Sans"/>
                <a:cs typeface="Open Sans"/>
              </a:rPr>
              <a:t>Rights</a:t>
            </a:r>
            <a:r>
              <a:rPr lang="lv-LV" sz="900" b="0" dirty="0">
                <a:solidFill>
                  <a:srgbClr val="000000"/>
                </a:solidFill>
                <a:ea typeface="Open Sans"/>
                <a:cs typeface="Open Sans"/>
              </a:rPr>
              <a:t>. </a:t>
            </a:r>
            <a:r>
              <a:rPr lang="lv-LV" sz="900" b="0" dirty="0">
                <a:solidFill>
                  <a:schemeClr val="accent2"/>
                </a:solidFill>
                <a:ea typeface="Open Sans"/>
                <a:cs typeface="Open Sans"/>
              </a:rPr>
              <a:t>https://www.un.org/en/udhrbook/#1</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a:t>
            </a:r>
            <a:r>
              <a:rPr lang="lv-LV" sz="900" b="0" dirty="0">
                <a:solidFill>
                  <a:schemeClr val="accent2"/>
                </a:solidFill>
                <a:ea typeface="Open Sans"/>
                <a:cs typeface="Open Sans"/>
              </a:rPr>
              <a:t>https://www.un.org/en/</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a:t>
            </a:r>
            <a:r>
              <a:rPr lang="lv-LV" sz="900" b="0" dirty="0" err="1">
                <a:solidFill>
                  <a:srgbClr val="000000"/>
                </a:solidFill>
                <a:ea typeface="Open Sans"/>
                <a:cs typeface="Open Sans"/>
              </a:rPr>
              <a:t>Universal</a:t>
            </a:r>
            <a:r>
              <a:rPr lang="lv-LV" sz="900" b="0" dirty="0">
                <a:solidFill>
                  <a:srgbClr val="000000"/>
                </a:solidFill>
                <a:ea typeface="Open Sans"/>
                <a:cs typeface="Open Sans"/>
              </a:rPr>
              <a:t> </a:t>
            </a:r>
            <a:r>
              <a:rPr lang="lv-LV" sz="900" b="0" dirty="0" err="1">
                <a:solidFill>
                  <a:srgbClr val="000000"/>
                </a:solidFill>
                <a:ea typeface="Open Sans"/>
                <a:cs typeface="Open Sans"/>
              </a:rPr>
              <a:t>Declaration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Human</a:t>
            </a:r>
            <a:r>
              <a:rPr lang="lv-LV" sz="900" b="0" dirty="0">
                <a:solidFill>
                  <a:srgbClr val="000000"/>
                </a:solidFill>
                <a:ea typeface="Open Sans"/>
                <a:cs typeface="Open Sans"/>
              </a:rPr>
              <a:t> </a:t>
            </a:r>
            <a:r>
              <a:rPr lang="lv-LV" sz="900" b="0" dirty="0" err="1">
                <a:solidFill>
                  <a:srgbClr val="000000"/>
                </a:solidFill>
                <a:ea typeface="Open Sans"/>
                <a:cs typeface="Open Sans"/>
              </a:rPr>
              <a:t>Rights</a:t>
            </a:r>
            <a:r>
              <a:rPr lang="lv-LV" sz="900" b="0" dirty="0">
                <a:solidFill>
                  <a:srgbClr val="000000"/>
                </a:solidFill>
                <a:ea typeface="Open Sans"/>
                <a:cs typeface="Open Sans"/>
              </a:rPr>
              <a:t>. </a:t>
            </a:r>
            <a:r>
              <a:rPr lang="lv-LV" sz="900" b="0" dirty="0">
                <a:solidFill>
                  <a:schemeClr val="accent2"/>
                </a:solidFill>
                <a:ea typeface="Open Sans"/>
                <a:cs typeface="Open Sans"/>
              </a:rPr>
              <a:t>https://www.un.org/en/about-us/universal-declaration-of-human-rights</a:t>
            </a:r>
          </a:p>
          <a:p>
            <a:pPr marL="172800" indent="-172800">
              <a:spcBef>
                <a:spcPts val="300"/>
              </a:spcBef>
              <a:spcAft>
                <a:spcPts val="300"/>
              </a:spcAft>
              <a:buBlip>
                <a:blip r:embed="rId3"/>
              </a:buBlip>
            </a:pPr>
            <a:r>
              <a:rPr lang="lv-LV" sz="900" b="0" dirty="0">
                <a:solidFill>
                  <a:srgbClr val="000000"/>
                </a:solidFill>
                <a:ea typeface="Open Sans"/>
                <a:cs typeface="Open Sans"/>
              </a:rPr>
              <a:t>Veselības ministrija. 2021. Latvija ziedos vakcīnas Āfrikas, Latīņamerikas un Klusā okeāna reģiona valstīm. </a:t>
            </a:r>
            <a:r>
              <a:rPr lang="lv-LV" sz="900" b="0" dirty="0">
                <a:solidFill>
                  <a:schemeClr val="accent2"/>
                </a:solidFill>
                <a:ea typeface="Open Sans"/>
                <a:cs typeface="Open Sans"/>
              </a:rPr>
              <a:t>https://www.vm.gov.lv/lv/jaunums/latvija-ziedos-vakcinas-afrikas-latinamerikas-un-klusa-okeana-regiona-valstim</a:t>
            </a:r>
          </a:p>
        </p:txBody>
      </p:sp>
      <p:sp>
        <p:nvSpPr>
          <p:cNvPr id="5" name="Rectangle 4">
            <a:extLst>
              <a:ext uri="{FF2B5EF4-FFF2-40B4-BE49-F238E27FC236}">
                <a16:creationId xmlns:a16="http://schemas.microsoft.com/office/drawing/2014/main" id="{0FBE0470-EA45-6C90-D189-5B7E2BF25469}"/>
              </a:ext>
            </a:extLst>
          </p:cNvPr>
          <p:cNvSpPr/>
          <p:nvPr/>
        </p:nvSpPr>
        <p:spPr>
          <a:xfrm>
            <a:off x="442913"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Tree>
    <p:extLst>
      <p:ext uri="{BB962C8B-B14F-4D97-AF65-F5344CB8AC3E}">
        <p14:creationId xmlns:p14="http://schemas.microsoft.com/office/powerpoint/2010/main" val="2326849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597203F-2033-C28A-2B83-8A7EF25E9CC4}"/>
              </a:ext>
            </a:extLst>
          </p:cNvPr>
          <p:cNvPicPr>
            <a:picLocks noGrp="1" noChangeAspect="1"/>
          </p:cNvPicPr>
          <p:nvPr>
            <p:ph type="pic" sz="quarter" idx="10"/>
          </p:nvPr>
        </p:nvPicPr>
        <p:blipFill>
          <a:blip r:embed="rId3"/>
          <a:srcRect l="11775" r="11775"/>
          <a:stretch>
            <a:fillRect/>
          </a:stretch>
        </p:blipFill>
        <p:spPr>
          <a:xfrm flipH="1">
            <a:off x="4327525" y="0"/>
            <a:ext cx="7864475" cy="6858000"/>
          </a:xfrm>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lv-LV" dirty="0"/>
          </a:p>
        </p:txBody>
      </p:sp>
      <p:sp>
        <p:nvSpPr>
          <p:cNvPr id="2" name="Title 1"/>
          <p:cNvSpPr>
            <a:spLocks noGrp="1"/>
          </p:cNvSpPr>
          <p:nvPr>
            <p:ph type="ctrTitle"/>
          </p:nvPr>
        </p:nvSpPr>
        <p:spPr>
          <a:xfrm>
            <a:off x="442913" y="1893539"/>
            <a:ext cx="7418387" cy="2428875"/>
          </a:xfrm>
        </p:spPr>
        <p:txBody>
          <a:bodyPr vert="horz" rtlCol="0">
            <a:normAutofit fontScale="90000"/>
          </a:bodyPr>
          <a:lstStyle/>
          <a:p>
            <a:pPr rtl="0"/>
            <a:r>
              <a:rPr lang="en-gb" dirty="0"/>
              <a:t>4</a:t>
            </a:r>
            <a:r>
              <a:rPr lang="en-gb" sz="6000" noProof="0" dirty="0"/>
              <a:t>.1.</a:t>
            </a:r>
            <a:r>
              <a:rPr lang="en-gb" noProof="0" dirty="0"/>
              <a:t> </a:t>
            </a:r>
            <a:r>
              <a:rPr lang="en-gb" sz="6000" noProof="0" dirty="0"/>
              <a:t>Civil </a:t>
            </a:r>
            <a:br>
              <a:rPr lang="en-US" sz="6000" noProof="0" dirty="0"/>
            </a:br>
            <a:r>
              <a:rPr lang="lv-LV" sz="6000" noProof="0" dirty="0" err="1"/>
              <a:t>Protection</a:t>
            </a:r>
            <a:r>
              <a:rPr lang="lv-LV" sz="6000" noProof="0" dirty="0"/>
              <a:t> </a:t>
            </a:r>
            <a:r>
              <a:rPr lang="lv-LV" dirty="0"/>
              <a:t>F</a:t>
            </a:r>
            <a:r>
              <a:rPr lang="en-gb" sz="6000" noProof="0" dirty="0" err="1"/>
              <a:t>unctions</a:t>
            </a:r>
            <a:r>
              <a:rPr lang="en-gb" sz="6000" noProof="0" dirty="0"/>
              <a:t> in </a:t>
            </a:r>
            <a:r>
              <a:rPr lang="lv-LV" sz="6000" noProof="0" dirty="0"/>
              <a:t>I</a:t>
            </a:r>
            <a:r>
              <a:rPr lang="en-gb" sz="6000" noProof="0" dirty="0" err="1"/>
              <a:t>nternational</a:t>
            </a:r>
            <a:r>
              <a:rPr lang="en-gb" sz="6000" noProof="0" dirty="0"/>
              <a:t> </a:t>
            </a:r>
            <a:r>
              <a:rPr lang="lv-LV" dirty="0"/>
              <a:t>O</a:t>
            </a:r>
            <a:r>
              <a:rPr lang="en-gb" sz="6000" noProof="0" dirty="0" err="1"/>
              <a:t>rganisations</a:t>
            </a:r>
            <a:endParaRPr lang="lv-LV" noProof="0" dirty="0"/>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Tree>
    <p:extLst>
      <p:ext uri="{BB962C8B-B14F-4D97-AF65-F5344CB8AC3E}">
        <p14:creationId xmlns:p14="http://schemas.microsoft.com/office/powerpoint/2010/main" val="4107124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3EA100C-762B-1BCF-47EF-CD7E68417C57}"/>
              </a:ext>
            </a:extLst>
          </p:cNvPr>
          <p:cNvPicPr>
            <a:picLocks noChangeAspect="1"/>
          </p:cNvPicPr>
          <p:nvPr/>
        </p:nvPicPr>
        <p:blipFill>
          <a:blip r:embed="rId3"/>
          <a:stretch>
            <a:fillRect/>
          </a:stretch>
        </p:blipFill>
        <p:spPr>
          <a:xfrm>
            <a:off x="456296" y="2108306"/>
            <a:ext cx="5460316" cy="4063894"/>
          </a:xfrm>
          <a:prstGeom prst="rect">
            <a:avLst/>
          </a:prstGeom>
        </p:spPr>
      </p:pic>
      <p:pic>
        <p:nvPicPr>
          <p:cNvPr id="24" name="Picture 23">
            <a:extLst>
              <a:ext uri="{FF2B5EF4-FFF2-40B4-BE49-F238E27FC236}">
                <a16:creationId xmlns:a16="http://schemas.microsoft.com/office/drawing/2014/main" id="{4B4D9B17-73D9-72C8-E700-3994FCE9F59A}"/>
              </a:ext>
            </a:extLst>
          </p:cNvPr>
          <p:cNvPicPr>
            <a:picLocks noChangeAspect="1"/>
          </p:cNvPicPr>
          <p:nvPr/>
        </p:nvPicPr>
        <p:blipFill rotWithShape="1">
          <a:blip r:embed="rId4"/>
          <a:srcRect t="19815" b="5011"/>
          <a:stretch/>
        </p:blipFill>
        <p:spPr>
          <a:xfrm>
            <a:off x="6275387" y="3429000"/>
            <a:ext cx="5473701" cy="2743200"/>
          </a:xfrm>
          <a:prstGeom prst="rect">
            <a:avLst/>
          </a:prstGeom>
        </p:spPr>
      </p:pic>
      <p:sp>
        <p:nvSpPr>
          <p:cNvPr id="6" name="Rectangle 5">
            <a:extLst>
              <a:ext uri="{FF2B5EF4-FFF2-40B4-BE49-F238E27FC236}">
                <a16:creationId xmlns:a16="http://schemas.microsoft.com/office/drawing/2014/main" id="{C29B10EF-27A9-A126-8E06-249331271F64}"/>
              </a:ext>
            </a:extLst>
          </p:cNvPr>
          <p:cNvSpPr/>
          <p:nvPr/>
        </p:nvSpPr>
        <p:spPr>
          <a:xfrm>
            <a:off x="442913" y="1819275"/>
            <a:ext cx="5473700" cy="1609725"/>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4" name="Rectangle 13">
            <a:extLst>
              <a:ext uri="{FF2B5EF4-FFF2-40B4-BE49-F238E27FC236}">
                <a16:creationId xmlns:a16="http://schemas.microsoft.com/office/drawing/2014/main" id="{2BAD1AB9-5FF2-C5DF-E08A-6A94CFCED552}"/>
              </a:ext>
            </a:extLst>
          </p:cNvPr>
          <p:cNvSpPr/>
          <p:nvPr/>
        </p:nvSpPr>
        <p:spPr>
          <a:xfrm>
            <a:off x="6275389" y="1819275"/>
            <a:ext cx="5473700" cy="160972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9" name="Title 18">
            <a:extLst>
              <a:ext uri="{FF2B5EF4-FFF2-40B4-BE49-F238E27FC236}">
                <a16:creationId xmlns:a16="http://schemas.microsoft.com/office/drawing/2014/main" id="{D1BED994-E954-DAA6-E48A-7E60C32E956E}"/>
              </a:ext>
            </a:extLst>
          </p:cNvPr>
          <p:cNvSpPr>
            <a:spLocks noGrp="1"/>
          </p:cNvSpPr>
          <p:nvPr>
            <p:ph type="title"/>
          </p:nvPr>
        </p:nvSpPr>
        <p:spPr>
          <a:xfrm>
            <a:off x="442913" y="432001"/>
            <a:ext cx="11306175" cy="1387274"/>
          </a:xfrm>
        </p:spPr>
        <p:txBody>
          <a:bodyPr vert="horz" rtlCol="0"/>
          <a:lstStyle/>
          <a:p>
            <a:pPr rtl="0"/>
            <a:r>
              <a:rPr lang="en-GB" noProof="0" dirty="0" err="1"/>
              <a:t>Educatees</a:t>
            </a:r>
            <a:r>
              <a:rPr lang="en-GB" noProof="0" dirty="0"/>
              <a:t>’</a:t>
            </a:r>
            <a:r>
              <a:rPr lang="lv-LV" noProof="0" dirty="0"/>
              <a:t> </a:t>
            </a:r>
            <a:r>
              <a:rPr lang="lv-LV" dirty="0"/>
              <a:t>U</a:t>
            </a:r>
            <a:r>
              <a:rPr lang="en-gb" noProof="0" dirty="0" err="1"/>
              <a:t>nderstanding</a:t>
            </a:r>
            <a:r>
              <a:rPr lang="en-gb" noProof="0" dirty="0"/>
              <a:t> of the </a:t>
            </a:r>
            <a:r>
              <a:rPr lang="lv-LV" noProof="0" dirty="0"/>
              <a:t>I</a:t>
            </a:r>
            <a:r>
              <a:rPr lang="en-gb" noProof="0" dirty="0" err="1"/>
              <a:t>nternational</a:t>
            </a:r>
            <a:r>
              <a:rPr lang="en-gb" noProof="0" dirty="0"/>
              <a:t> </a:t>
            </a:r>
            <a:r>
              <a:rPr lang="lv-LV" dirty="0"/>
              <a:t>C</a:t>
            </a:r>
            <a:r>
              <a:rPr lang="en-gb" noProof="0" dirty="0" err="1"/>
              <a:t>ivil</a:t>
            </a:r>
            <a:r>
              <a:rPr lang="en-gb" noProof="0" dirty="0"/>
              <a:t> </a:t>
            </a:r>
            <a:r>
              <a:rPr lang="lv-LV" dirty="0"/>
              <a:t>P</a:t>
            </a:r>
            <a:r>
              <a:rPr lang="en-gb" noProof="0" dirty="0" err="1"/>
              <a:t>rotection</a:t>
            </a:r>
            <a:r>
              <a:rPr lang="en-gb" noProof="0" dirty="0"/>
              <a:t> </a:t>
            </a:r>
            <a:r>
              <a:rPr lang="lv-LV" dirty="0"/>
              <a:t>S</a:t>
            </a:r>
            <a:r>
              <a:rPr lang="en-gb" noProof="0" dirty="0" err="1"/>
              <a:t>ystem</a:t>
            </a:r>
            <a:endParaRPr lang="en-gb" noProof="0" dirty="0"/>
          </a:p>
        </p:txBody>
      </p:sp>
      <p:sp>
        <p:nvSpPr>
          <p:cNvPr id="4" name="Slide Number Placeholder 3">
            <a:extLst>
              <a:ext uri="{FF2B5EF4-FFF2-40B4-BE49-F238E27FC236}">
                <a16:creationId xmlns:a16="http://schemas.microsoft.com/office/drawing/2014/main" id="{900267F3-AAB7-0E08-7CC5-CCA5AF1FEB2C}"/>
              </a:ext>
            </a:extLst>
          </p:cNvPr>
          <p:cNvSpPr>
            <a:spLocks noGrp="1"/>
          </p:cNvSpPr>
          <p:nvPr>
            <p:ph type="sldNum" sz="quarter" idx="11"/>
          </p:nvPr>
        </p:nvSpPr>
        <p:spPr/>
        <p:txBody>
          <a:bodyPr rtlCol="0"/>
          <a:lstStyle/>
          <a:p>
            <a:pPr rtl="0"/>
            <a:fld id="{7870704B-CE94-48CC-AF30-84932A1262A7}" type="slidenum">
              <a:rPr lang="lv-LV" smtClean="0"/>
              <a:pPr/>
              <a:t>6</a:t>
            </a:fld>
            <a:endParaRPr lang="lv-LV" dirty="0"/>
          </a:p>
        </p:txBody>
      </p:sp>
      <p:sp>
        <p:nvSpPr>
          <p:cNvPr id="13" name="Rectangle 12">
            <a:extLst>
              <a:ext uri="{FF2B5EF4-FFF2-40B4-BE49-F238E27FC236}">
                <a16:creationId xmlns:a16="http://schemas.microsoft.com/office/drawing/2014/main" id="{A4023E8B-2A57-59A4-3BAA-367FEF6C1A6B}"/>
              </a:ext>
            </a:extLst>
          </p:cNvPr>
          <p:cNvSpPr/>
          <p:nvPr/>
        </p:nvSpPr>
        <p:spPr>
          <a:xfrm>
            <a:off x="442912"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21" name="TextBox 20">
            <a:extLst>
              <a:ext uri="{FF2B5EF4-FFF2-40B4-BE49-F238E27FC236}">
                <a16:creationId xmlns:a16="http://schemas.microsoft.com/office/drawing/2014/main" id="{1749B255-2C17-11B9-9E48-ED4EE815C468}"/>
              </a:ext>
            </a:extLst>
          </p:cNvPr>
          <p:cNvSpPr txBox="1"/>
          <p:nvPr/>
        </p:nvSpPr>
        <p:spPr>
          <a:xfrm>
            <a:off x="456296" y="1870055"/>
            <a:ext cx="5460317" cy="923330"/>
          </a:xfrm>
          <a:prstGeom prst="rect">
            <a:avLst/>
          </a:prstGeom>
          <a:noFill/>
        </p:spPr>
        <p:txBody>
          <a:bodyPr wrap="square" rtlCol="0" anchor="ctr">
            <a:spAutoFit/>
          </a:bodyPr>
          <a:lstStyle/>
          <a:p>
            <a:pPr marL="0" indent="0" rtl="0">
              <a:buNone/>
            </a:pPr>
            <a:r>
              <a:rPr lang="en-gb" b="1">
                <a:solidFill>
                  <a:schemeClr val="bg1"/>
                </a:solidFill>
                <a:cs typeface="Arial"/>
              </a:rPr>
              <a:t>Which international partner organisations do you think are involved in civil protection? </a:t>
            </a:r>
          </a:p>
        </p:txBody>
      </p:sp>
      <p:sp>
        <p:nvSpPr>
          <p:cNvPr id="22" name="TextBox 21">
            <a:extLst>
              <a:ext uri="{FF2B5EF4-FFF2-40B4-BE49-F238E27FC236}">
                <a16:creationId xmlns:a16="http://schemas.microsoft.com/office/drawing/2014/main" id="{DAC120B9-F4B1-32C1-D6AA-03C5B51F4B59}"/>
              </a:ext>
            </a:extLst>
          </p:cNvPr>
          <p:cNvSpPr txBox="1"/>
          <p:nvPr/>
        </p:nvSpPr>
        <p:spPr>
          <a:xfrm>
            <a:off x="6288089" y="2007185"/>
            <a:ext cx="5461000" cy="647700"/>
          </a:xfrm>
          <a:prstGeom prst="rect">
            <a:avLst/>
          </a:prstGeom>
          <a:noFill/>
        </p:spPr>
        <p:txBody>
          <a:bodyPr wrap="square" lIns="91440" tIns="45720" rIns="91440" bIns="45720" rtlCol="0" anchor="t">
            <a:noAutofit/>
          </a:bodyPr>
          <a:lstStyle/>
          <a:p>
            <a:pPr rtl="0"/>
            <a:r>
              <a:rPr lang="en-gb" b="1">
                <a:solidFill>
                  <a:schemeClr val="bg1"/>
                </a:solidFill>
                <a:cs typeface="Arial"/>
              </a:rPr>
              <a:t>What are their functions? Please give examples!</a:t>
            </a:r>
            <a:endParaRPr lang="lv-LV" dirty="0">
              <a:solidFill>
                <a:schemeClr val="bg1"/>
              </a:solidFill>
              <a:cs typeface="Arial"/>
            </a:endParaRPr>
          </a:p>
        </p:txBody>
      </p:sp>
      <p:sp>
        <p:nvSpPr>
          <p:cNvPr id="29" name="Google Shape;764;p79">
            <a:extLst>
              <a:ext uri="{FF2B5EF4-FFF2-40B4-BE49-F238E27FC236}">
                <a16:creationId xmlns:a16="http://schemas.microsoft.com/office/drawing/2014/main" id="{9A19674D-C55C-9C18-F2B9-1C5CB423C154}"/>
              </a:ext>
            </a:extLst>
          </p:cNvPr>
          <p:cNvSpPr/>
          <p:nvPr/>
        </p:nvSpPr>
        <p:spPr>
          <a:xfrm>
            <a:off x="11077183" y="2743200"/>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dirty="0">
              <a:solidFill>
                <a:schemeClr val="accent1"/>
              </a:solidFill>
              <a:latin typeface="Arial"/>
              <a:ea typeface="Arial"/>
              <a:cs typeface="Arial"/>
              <a:sym typeface="Arial"/>
            </a:endParaRPr>
          </a:p>
        </p:txBody>
      </p:sp>
      <p:sp>
        <p:nvSpPr>
          <p:cNvPr id="30" name="Google Shape;764;p79">
            <a:extLst>
              <a:ext uri="{FF2B5EF4-FFF2-40B4-BE49-F238E27FC236}">
                <a16:creationId xmlns:a16="http://schemas.microsoft.com/office/drawing/2014/main" id="{67210D1C-011B-FF11-CC28-3A77C5E54D9F}"/>
              </a:ext>
            </a:extLst>
          </p:cNvPr>
          <p:cNvSpPr/>
          <p:nvPr/>
        </p:nvSpPr>
        <p:spPr>
          <a:xfrm>
            <a:off x="5231176" y="2743200"/>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dirty="0">
              <a:solidFill>
                <a:schemeClr val="accent1"/>
              </a:solidFill>
              <a:latin typeface="Arial"/>
              <a:ea typeface="Arial"/>
              <a:cs typeface="Arial"/>
              <a:sym typeface="Arial"/>
            </a:endParaRPr>
          </a:p>
        </p:txBody>
      </p:sp>
      <p:grpSp>
        <p:nvGrpSpPr>
          <p:cNvPr id="7" name="Group 6">
            <a:extLst>
              <a:ext uri="{FF2B5EF4-FFF2-40B4-BE49-F238E27FC236}">
                <a16:creationId xmlns:a16="http://schemas.microsoft.com/office/drawing/2014/main" id="{9D9164A5-B0C4-5A57-5E6C-0DB8CB22E18C}"/>
              </a:ext>
            </a:extLst>
          </p:cNvPr>
          <p:cNvGrpSpPr/>
          <p:nvPr/>
        </p:nvGrpSpPr>
        <p:grpSpPr>
          <a:xfrm>
            <a:off x="7749013" y="126781"/>
            <a:ext cx="4000075" cy="217488"/>
            <a:chOff x="7749013" y="126781"/>
            <a:chExt cx="4000075" cy="217488"/>
          </a:xfrm>
        </p:grpSpPr>
        <p:sp>
          <p:nvSpPr>
            <p:cNvPr id="8" name="Rectangle 7">
              <a:extLst>
                <a:ext uri="{FF2B5EF4-FFF2-40B4-BE49-F238E27FC236}">
                  <a16:creationId xmlns:a16="http://schemas.microsoft.com/office/drawing/2014/main" id="{0C7E8C4F-592B-CFBF-1E31-D80835CA2595}"/>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10" name="Rectangle 9">
              <a:extLst>
                <a:ext uri="{FF2B5EF4-FFF2-40B4-BE49-F238E27FC236}">
                  <a16:creationId xmlns:a16="http://schemas.microsoft.com/office/drawing/2014/main" id="{D66E9A51-96DB-3D33-A3AE-12A44D5D759B}"/>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11" name="Rectangle 10">
              <a:extLst>
                <a:ext uri="{FF2B5EF4-FFF2-40B4-BE49-F238E27FC236}">
                  <a16:creationId xmlns:a16="http://schemas.microsoft.com/office/drawing/2014/main" id="{9B9A0298-7181-1E23-3BB7-24F9F9941260}"/>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12" name="Rectangle 11">
              <a:extLst>
                <a:ext uri="{FF2B5EF4-FFF2-40B4-BE49-F238E27FC236}">
                  <a16:creationId xmlns:a16="http://schemas.microsoft.com/office/drawing/2014/main" id="{BAC1AD30-60FE-8278-FBDD-79AB7CB1D5BE}"/>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2" name="Rectangle 1">
              <a:extLst>
                <a:ext uri="{FF2B5EF4-FFF2-40B4-BE49-F238E27FC236}">
                  <a16:creationId xmlns:a16="http://schemas.microsoft.com/office/drawing/2014/main" id="{ED104E2A-7E3D-7A72-0ACC-36ED9A0422A7}"/>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4271101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913" y="432001"/>
            <a:ext cx="11306175" cy="1387274"/>
          </a:xfrm>
        </p:spPr>
        <p:txBody>
          <a:bodyPr vert="horz" wrap="square" lIns="0" tIns="0" rIns="0" bIns="0" rtlCol="0">
            <a:noAutofit/>
          </a:bodyPr>
          <a:lstStyle/>
          <a:p>
            <a:pPr rtl="0"/>
            <a:r>
              <a:rPr lang="en-gb" noProof="0" dirty="0"/>
              <a:t>Binding </a:t>
            </a:r>
            <a:r>
              <a:rPr lang="lv-LV" noProof="0" dirty="0"/>
              <a:t>I</a:t>
            </a:r>
            <a:r>
              <a:rPr lang="en-gb" noProof="0" dirty="0" err="1"/>
              <a:t>nternational</a:t>
            </a:r>
            <a:r>
              <a:rPr lang="en-gb" noProof="0" dirty="0"/>
              <a:t> </a:t>
            </a:r>
            <a:r>
              <a:rPr lang="lv-LV" dirty="0"/>
              <a:t>C</a:t>
            </a:r>
            <a:r>
              <a:rPr lang="en-gb" noProof="0" dirty="0" err="1"/>
              <a:t>ivil</a:t>
            </a:r>
            <a:r>
              <a:rPr lang="en-gb" noProof="0" dirty="0"/>
              <a:t> </a:t>
            </a:r>
            <a:r>
              <a:rPr lang="lv-LV" dirty="0"/>
              <a:t>P</a:t>
            </a:r>
            <a:r>
              <a:rPr lang="en-gb" noProof="0" dirty="0" err="1"/>
              <a:t>rotection</a:t>
            </a:r>
            <a:r>
              <a:rPr lang="en-gb" noProof="0" dirty="0"/>
              <a:t> </a:t>
            </a:r>
            <a:r>
              <a:rPr lang="lv-LV" dirty="0"/>
              <a:t>P</a:t>
            </a:r>
            <a:r>
              <a:rPr lang="en-gb" noProof="0" dirty="0" err="1"/>
              <a:t>artner</a:t>
            </a:r>
            <a:r>
              <a:rPr lang="en-gb" noProof="0" dirty="0"/>
              <a:t> </a:t>
            </a:r>
            <a:r>
              <a:rPr lang="lv-LV" dirty="0"/>
              <a:t>O</a:t>
            </a:r>
            <a:r>
              <a:rPr lang="en-gb" noProof="0" dirty="0" err="1"/>
              <a:t>rganisations</a:t>
            </a:r>
            <a:r>
              <a:rPr lang="en-gb" noProof="0" dirty="0"/>
              <a:t> and </a:t>
            </a:r>
            <a:r>
              <a:rPr lang="lv-LV" noProof="0" dirty="0"/>
              <a:t>D</a:t>
            </a:r>
            <a:r>
              <a:rPr lang="en-gb" noProof="0" dirty="0" err="1"/>
              <a:t>ocuments</a:t>
            </a:r>
            <a:r>
              <a:rPr lang="en-gb" noProof="0" dirty="0"/>
              <a:t> </a:t>
            </a:r>
            <a:r>
              <a:rPr lang="lv-LV" dirty="0"/>
              <a:t>I</a:t>
            </a:r>
            <a:r>
              <a:rPr lang="en-gb" noProof="0" dirty="0" err="1"/>
              <a:t>ssued</a:t>
            </a:r>
            <a:r>
              <a:rPr lang="en-gb" noProof="0" dirty="0"/>
              <a:t> by </a:t>
            </a:r>
            <a:r>
              <a:rPr lang="lv-LV" noProof="0" dirty="0"/>
              <a:t>T</a:t>
            </a:r>
            <a:r>
              <a:rPr lang="en-gb" noProof="0" dirty="0"/>
              <a:t>hem</a:t>
            </a:r>
          </a:p>
        </p:txBody>
      </p:sp>
      <p:sp>
        <p:nvSpPr>
          <p:cNvPr id="23" name="Slide Number Placeholder 3">
            <a:extLst>
              <a:ext uri="{FF2B5EF4-FFF2-40B4-BE49-F238E27FC236}">
                <a16:creationId xmlns:a16="http://schemas.microsoft.com/office/drawing/2014/main" id="{3E50A70C-AE98-4C4C-DD4B-01F345345628}"/>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lv-LV" smtClean="0"/>
              <a:pPr/>
              <a:t>7</a:t>
            </a:fld>
            <a:endParaRPr lang="lv-LV" dirty="0"/>
          </a:p>
        </p:txBody>
      </p:sp>
      <p:sp>
        <p:nvSpPr>
          <p:cNvPr id="13" name="Satura vietturis 2">
            <a:extLst>
              <a:ext uri="{FF2B5EF4-FFF2-40B4-BE49-F238E27FC236}">
                <a16:creationId xmlns:a16="http://schemas.microsoft.com/office/drawing/2014/main" id="{EBC48018-9352-BCE7-EC18-F64F9523FBE2}"/>
              </a:ext>
            </a:extLst>
          </p:cNvPr>
          <p:cNvSpPr txBox="1">
            <a:spLocks/>
          </p:cNvSpPr>
          <p:nvPr/>
        </p:nvSpPr>
        <p:spPr>
          <a:xfrm>
            <a:off x="7040880" y="3168836"/>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Euro-Atlantic Disaster Response Coordination Centre</a:t>
            </a:r>
            <a:endParaRPr lang="lv-LV" sz="1400" b="0" dirty="0">
              <a:solidFill>
                <a:schemeClr val="tx1">
                  <a:lumMod val="50000"/>
                </a:schemeClr>
              </a:solidFill>
              <a:cs typeface="Arial"/>
            </a:endParaRPr>
          </a:p>
        </p:txBody>
      </p:sp>
      <p:sp>
        <p:nvSpPr>
          <p:cNvPr id="18" name="Satura vietturis 2">
            <a:extLst>
              <a:ext uri="{FF2B5EF4-FFF2-40B4-BE49-F238E27FC236}">
                <a16:creationId xmlns:a16="http://schemas.microsoft.com/office/drawing/2014/main" id="{23FEABF4-ACC6-6BA5-26A6-57105BBF3D63}"/>
              </a:ext>
            </a:extLst>
          </p:cNvPr>
          <p:cNvSpPr txBox="1">
            <a:spLocks/>
          </p:cNvSpPr>
          <p:nvPr/>
        </p:nvSpPr>
        <p:spPr>
          <a:xfrm>
            <a:off x="6707387" y="1812463"/>
            <a:ext cx="5041699"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a:solidFill>
                  <a:schemeClr val="bg1"/>
                </a:solidFill>
                <a:latin typeface="Arial"/>
                <a:ea typeface="Arial"/>
                <a:cs typeface="Arial"/>
              </a:rPr>
              <a:t>North Atlantic Treaty Organisation (NATO) </a:t>
            </a:r>
          </a:p>
        </p:txBody>
      </p:sp>
      <p:sp>
        <p:nvSpPr>
          <p:cNvPr id="19" name="Satura vietturis 2">
            <a:extLst>
              <a:ext uri="{FF2B5EF4-FFF2-40B4-BE49-F238E27FC236}">
                <a16:creationId xmlns:a16="http://schemas.microsoft.com/office/drawing/2014/main" id="{640260A6-5B69-D0BB-2ADE-6121D1B73C97}"/>
              </a:ext>
            </a:extLst>
          </p:cNvPr>
          <p:cNvSpPr txBox="1">
            <a:spLocks/>
          </p:cNvSpPr>
          <p:nvPr/>
        </p:nvSpPr>
        <p:spPr>
          <a:xfrm>
            <a:off x="1208087" y="3170048"/>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Universal Declaration of Human Rights</a:t>
            </a:r>
          </a:p>
        </p:txBody>
      </p:sp>
      <p:sp>
        <p:nvSpPr>
          <p:cNvPr id="20" name="Satura vietturis 2">
            <a:extLst>
              <a:ext uri="{FF2B5EF4-FFF2-40B4-BE49-F238E27FC236}">
                <a16:creationId xmlns:a16="http://schemas.microsoft.com/office/drawing/2014/main" id="{6748D0C1-5B92-F6E9-0A59-E6156DD31117}"/>
              </a:ext>
            </a:extLst>
          </p:cNvPr>
          <p:cNvSpPr txBox="1">
            <a:spLocks/>
          </p:cNvSpPr>
          <p:nvPr/>
        </p:nvSpPr>
        <p:spPr>
          <a:xfrm>
            <a:off x="1208087" y="4740334"/>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Sendai Framework 2015-2030</a:t>
            </a:r>
          </a:p>
        </p:txBody>
      </p:sp>
      <p:sp>
        <p:nvSpPr>
          <p:cNvPr id="21" name="Satura vietturis 2">
            <a:extLst>
              <a:ext uri="{FF2B5EF4-FFF2-40B4-BE49-F238E27FC236}">
                <a16:creationId xmlns:a16="http://schemas.microsoft.com/office/drawing/2014/main" id="{AD8FAEBD-9C40-1056-EDEE-D682D22C4018}"/>
              </a:ext>
            </a:extLst>
          </p:cNvPr>
          <p:cNvSpPr txBox="1">
            <a:spLocks/>
          </p:cNvSpPr>
          <p:nvPr/>
        </p:nvSpPr>
        <p:spPr>
          <a:xfrm>
            <a:off x="1208087" y="3955699"/>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United Nations Office for Disaster Risk Reduction</a:t>
            </a:r>
          </a:p>
        </p:txBody>
      </p:sp>
      <p:sp>
        <p:nvSpPr>
          <p:cNvPr id="25" name="Satura vietturis 2">
            <a:extLst>
              <a:ext uri="{FF2B5EF4-FFF2-40B4-BE49-F238E27FC236}">
                <a16:creationId xmlns:a16="http://schemas.microsoft.com/office/drawing/2014/main" id="{FA38E11F-EB0A-CDA0-8C36-9EFAAEF89052}"/>
              </a:ext>
            </a:extLst>
          </p:cNvPr>
          <p:cNvSpPr txBox="1">
            <a:spLocks/>
          </p:cNvSpPr>
          <p:nvPr/>
        </p:nvSpPr>
        <p:spPr>
          <a:xfrm>
            <a:off x="1208088" y="2385661"/>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United Nations Office for the Coordination of Humanitarian Affairs </a:t>
            </a:r>
          </a:p>
        </p:txBody>
      </p:sp>
      <p:sp>
        <p:nvSpPr>
          <p:cNvPr id="27" name="Satura vietturis 2">
            <a:extLst>
              <a:ext uri="{FF2B5EF4-FFF2-40B4-BE49-F238E27FC236}">
                <a16:creationId xmlns:a16="http://schemas.microsoft.com/office/drawing/2014/main" id="{9BD1E965-D91B-3C2F-FE9D-C8C3604F3517}"/>
              </a:ext>
            </a:extLst>
          </p:cNvPr>
          <p:cNvSpPr txBox="1">
            <a:spLocks/>
          </p:cNvSpPr>
          <p:nvPr/>
        </p:nvSpPr>
        <p:spPr>
          <a:xfrm>
            <a:off x="874912" y="1812463"/>
            <a:ext cx="5041701"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600"/>
              </a:spcAft>
            </a:pPr>
            <a:r>
              <a:rPr lang="en-gb" sz="1400">
                <a:solidFill>
                  <a:schemeClr val="bg1"/>
                </a:solidFill>
                <a:cs typeface="Arial"/>
              </a:rPr>
              <a:t>United Nations (UN)</a:t>
            </a:r>
          </a:p>
        </p:txBody>
      </p:sp>
      <p:sp>
        <p:nvSpPr>
          <p:cNvPr id="33" name="Rectangle 32">
            <a:extLst>
              <a:ext uri="{FF2B5EF4-FFF2-40B4-BE49-F238E27FC236}">
                <a16:creationId xmlns:a16="http://schemas.microsoft.com/office/drawing/2014/main" id="{EF2B0D7D-72D6-DA32-14A0-AAEB0DC31610}"/>
              </a:ext>
            </a:extLst>
          </p:cNvPr>
          <p:cNvSpPr/>
          <p:nvPr/>
        </p:nvSpPr>
        <p:spPr>
          <a:xfrm>
            <a:off x="6275389" y="1812463"/>
            <a:ext cx="432000" cy="436563"/>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a:t>2</a:t>
            </a:r>
          </a:p>
        </p:txBody>
      </p:sp>
      <p:sp>
        <p:nvSpPr>
          <p:cNvPr id="34" name="Rectangle 33">
            <a:extLst>
              <a:ext uri="{FF2B5EF4-FFF2-40B4-BE49-F238E27FC236}">
                <a16:creationId xmlns:a16="http://schemas.microsoft.com/office/drawing/2014/main" id="{726C93E4-4142-75A2-547C-0711EA5DF011}"/>
              </a:ext>
            </a:extLst>
          </p:cNvPr>
          <p:cNvSpPr/>
          <p:nvPr/>
        </p:nvSpPr>
        <p:spPr>
          <a:xfrm>
            <a:off x="442912" y="1812463"/>
            <a:ext cx="432000" cy="436563"/>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a:t>1</a:t>
            </a:r>
          </a:p>
        </p:txBody>
      </p:sp>
      <p:sp>
        <p:nvSpPr>
          <p:cNvPr id="36" name="Rectangle 35">
            <a:extLst>
              <a:ext uri="{FF2B5EF4-FFF2-40B4-BE49-F238E27FC236}">
                <a16:creationId xmlns:a16="http://schemas.microsoft.com/office/drawing/2014/main" id="{7730C45A-8B7B-336C-0B9F-43CA9D93C92F}"/>
              </a:ext>
            </a:extLst>
          </p:cNvPr>
          <p:cNvSpPr/>
          <p:nvPr/>
        </p:nvSpPr>
        <p:spPr>
          <a:xfrm>
            <a:off x="442912"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43" name="Satura vietturis 2">
            <a:extLst>
              <a:ext uri="{FF2B5EF4-FFF2-40B4-BE49-F238E27FC236}">
                <a16:creationId xmlns:a16="http://schemas.microsoft.com/office/drawing/2014/main" id="{60117019-855F-3881-0B99-AAEF0AB2923A}"/>
              </a:ext>
            </a:extLst>
          </p:cNvPr>
          <p:cNvSpPr txBox="1">
            <a:spLocks/>
          </p:cNvSpPr>
          <p:nvPr/>
        </p:nvSpPr>
        <p:spPr>
          <a:xfrm>
            <a:off x="7040880" y="2385661"/>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NATO Resilience Committee</a:t>
            </a:r>
          </a:p>
        </p:txBody>
      </p:sp>
      <p:sp>
        <p:nvSpPr>
          <p:cNvPr id="47" name="Satura vietturis 2">
            <a:extLst>
              <a:ext uri="{FF2B5EF4-FFF2-40B4-BE49-F238E27FC236}">
                <a16:creationId xmlns:a16="http://schemas.microsoft.com/office/drawing/2014/main" id="{354463BD-E1F3-1F8C-7722-41FD3660CE13}"/>
              </a:ext>
            </a:extLst>
          </p:cNvPr>
          <p:cNvSpPr txBox="1">
            <a:spLocks/>
          </p:cNvSpPr>
          <p:nvPr/>
        </p:nvSpPr>
        <p:spPr>
          <a:xfrm>
            <a:off x="7040880" y="3952702"/>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b="0" dirty="0">
                <a:solidFill>
                  <a:schemeClr val="tx1">
                    <a:lumMod val="50000"/>
                  </a:schemeClr>
                </a:solidFill>
                <a:latin typeface="Arial"/>
                <a:ea typeface="Arial"/>
                <a:cs typeface="Arial"/>
              </a:rPr>
              <a:t>NATO 2022 Strategic Concept</a:t>
            </a:r>
            <a:endParaRPr lang="en-gb" sz="1400" b="0" dirty="0">
              <a:solidFill>
                <a:schemeClr val="tx1">
                  <a:lumMod val="50000"/>
                </a:schemeClr>
              </a:solidFill>
              <a:latin typeface="Arial"/>
              <a:ea typeface="Arial"/>
              <a:cs typeface="Arial"/>
            </a:endParaRPr>
          </a:p>
        </p:txBody>
      </p:sp>
      <p:sp>
        <p:nvSpPr>
          <p:cNvPr id="48" name="Satura vietturis 2">
            <a:extLst>
              <a:ext uri="{FF2B5EF4-FFF2-40B4-BE49-F238E27FC236}">
                <a16:creationId xmlns:a16="http://schemas.microsoft.com/office/drawing/2014/main" id="{BA96DC1E-42F7-6C1F-E884-0FE29A93C775}"/>
              </a:ext>
            </a:extLst>
          </p:cNvPr>
          <p:cNvSpPr txBox="1">
            <a:spLocks/>
          </p:cNvSpPr>
          <p:nvPr/>
        </p:nvSpPr>
        <p:spPr>
          <a:xfrm>
            <a:off x="7040880" y="4736568"/>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US" sz="1400" b="0" dirty="0">
                <a:solidFill>
                  <a:schemeClr val="tx1">
                    <a:lumMod val="50000"/>
                  </a:schemeClr>
                </a:solidFill>
                <a:latin typeface="Arial"/>
                <a:ea typeface="Arial"/>
                <a:cs typeface="Arial"/>
              </a:rPr>
              <a:t>NATO Baseline Requirements of National Resilience 2016</a:t>
            </a:r>
          </a:p>
        </p:txBody>
      </p:sp>
      <p:grpSp>
        <p:nvGrpSpPr>
          <p:cNvPr id="83" name="Group 82">
            <a:extLst>
              <a:ext uri="{FF2B5EF4-FFF2-40B4-BE49-F238E27FC236}">
                <a16:creationId xmlns:a16="http://schemas.microsoft.com/office/drawing/2014/main" id="{73208521-EE30-FACD-B08F-9A7831D287DF}"/>
              </a:ext>
            </a:extLst>
          </p:cNvPr>
          <p:cNvGrpSpPr/>
          <p:nvPr/>
        </p:nvGrpSpPr>
        <p:grpSpPr>
          <a:xfrm>
            <a:off x="442911" y="4740334"/>
            <a:ext cx="648000" cy="648000"/>
            <a:chOff x="442912" y="3954931"/>
            <a:chExt cx="648000" cy="648000"/>
          </a:xfrm>
        </p:grpSpPr>
        <p:sp>
          <p:nvSpPr>
            <p:cNvPr id="56" name="Rectangle 55">
              <a:extLst>
                <a:ext uri="{FF2B5EF4-FFF2-40B4-BE49-F238E27FC236}">
                  <a16:creationId xmlns:a16="http://schemas.microsoft.com/office/drawing/2014/main" id="{B55D0B07-A8D1-DE05-BE33-775F0D96D314}"/>
                </a:ext>
              </a:extLst>
            </p:cNvPr>
            <p:cNvSpPr/>
            <p:nvPr/>
          </p:nvSpPr>
          <p:spPr>
            <a:xfrm>
              <a:off x="442912" y="3954931"/>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grpSp>
          <p:nvGrpSpPr>
            <p:cNvPr id="61" name="Graphic 4">
              <a:extLst>
                <a:ext uri="{FF2B5EF4-FFF2-40B4-BE49-F238E27FC236}">
                  <a16:creationId xmlns:a16="http://schemas.microsoft.com/office/drawing/2014/main" id="{1609BA1C-39F3-C185-5717-49FFE42DC149}"/>
                </a:ext>
              </a:extLst>
            </p:cNvPr>
            <p:cNvGrpSpPr>
              <a:grpSpLocks noChangeAspect="1"/>
            </p:cNvGrpSpPr>
            <p:nvPr/>
          </p:nvGrpSpPr>
          <p:grpSpPr>
            <a:xfrm>
              <a:off x="616243" y="4128263"/>
              <a:ext cx="301338" cy="301336"/>
              <a:chOff x="3520420" y="1114925"/>
              <a:chExt cx="457200" cy="457199"/>
            </a:xfrm>
            <a:solidFill>
              <a:schemeClr val="tx1"/>
            </a:solidFill>
          </p:grpSpPr>
          <p:sp>
            <p:nvSpPr>
              <p:cNvPr id="62" name="Freeform 119">
                <a:extLst>
                  <a:ext uri="{FF2B5EF4-FFF2-40B4-BE49-F238E27FC236}">
                    <a16:creationId xmlns:a16="http://schemas.microsoft.com/office/drawing/2014/main" id="{2159B8C6-F6BD-5B87-4298-B0C7186F8F00}"/>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63" name="Freeform 120">
                <a:extLst>
                  <a:ext uri="{FF2B5EF4-FFF2-40B4-BE49-F238E27FC236}">
                    <a16:creationId xmlns:a16="http://schemas.microsoft.com/office/drawing/2014/main" id="{05CAE8AD-2683-FBAF-1DE9-928F34A8D0ED}"/>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64" name="Freeform 121">
                <a:extLst>
                  <a:ext uri="{FF2B5EF4-FFF2-40B4-BE49-F238E27FC236}">
                    <a16:creationId xmlns:a16="http://schemas.microsoft.com/office/drawing/2014/main" id="{A0147935-2EF2-BC76-40C0-3E412D64BCAE}"/>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65" name="Freeform 122">
                <a:extLst>
                  <a:ext uri="{FF2B5EF4-FFF2-40B4-BE49-F238E27FC236}">
                    <a16:creationId xmlns:a16="http://schemas.microsoft.com/office/drawing/2014/main" id="{8CE9E317-2543-1530-30E7-76BAFC6D8A33}"/>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66" name="Freeform 124">
                <a:extLst>
                  <a:ext uri="{FF2B5EF4-FFF2-40B4-BE49-F238E27FC236}">
                    <a16:creationId xmlns:a16="http://schemas.microsoft.com/office/drawing/2014/main" id="{0C25479E-8BBC-710A-3BF4-0C8CEE00FF62}"/>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67" name="Freeform 128">
                <a:extLst>
                  <a:ext uri="{FF2B5EF4-FFF2-40B4-BE49-F238E27FC236}">
                    <a16:creationId xmlns:a16="http://schemas.microsoft.com/office/drawing/2014/main" id="{D33CAA75-C210-A965-4B9E-84139D5978D4}"/>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grpSp>
      </p:grpSp>
      <p:grpSp>
        <p:nvGrpSpPr>
          <p:cNvPr id="15" name="Group 14">
            <a:extLst>
              <a:ext uri="{FF2B5EF4-FFF2-40B4-BE49-F238E27FC236}">
                <a16:creationId xmlns:a16="http://schemas.microsoft.com/office/drawing/2014/main" id="{B8789908-A4E2-288E-EB63-5CCA16A15688}"/>
              </a:ext>
            </a:extLst>
          </p:cNvPr>
          <p:cNvGrpSpPr/>
          <p:nvPr/>
        </p:nvGrpSpPr>
        <p:grpSpPr>
          <a:xfrm>
            <a:off x="442911" y="3170048"/>
            <a:ext cx="648000" cy="648000"/>
            <a:chOff x="442912" y="4739566"/>
            <a:chExt cx="648000" cy="648000"/>
          </a:xfrm>
        </p:grpSpPr>
        <p:sp>
          <p:nvSpPr>
            <p:cNvPr id="58" name="Rectangle 57">
              <a:extLst>
                <a:ext uri="{FF2B5EF4-FFF2-40B4-BE49-F238E27FC236}">
                  <a16:creationId xmlns:a16="http://schemas.microsoft.com/office/drawing/2014/main" id="{601F6C58-D23D-20DD-C6E6-F9C4E613CCBC}"/>
                </a:ext>
              </a:extLst>
            </p:cNvPr>
            <p:cNvSpPr/>
            <p:nvPr/>
          </p:nvSpPr>
          <p:spPr>
            <a:xfrm>
              <a:off x="442912" y="4739566"/>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grpSp>
          <p:nvGrpSpPr>
            <p:cNvPr id="69" name="Graphic 4">
              <a:extLst>
                <a:ext uri="{FF2B5EF4-FFF2-40B4-BE49-F238E27FC236}">
                  <a16:creationId xmlns:a16="http://schemas.microsoft.com/office/drawing/2014/main" id="{0A6CD224-1DA7-C265-8200-FB8A46894744}"/>
                </a:ext>
              </a:extLst>
            </p:cNvPr>
            <p:cNvGrpSpPr>
              <a:grpSpLocks noChangeAspect="1"/>
            </p:cNvGrpSpPr>
            <p:nvPr/>
          </p:nvGrpSpPr>
          <p:grpSpPr>
            <a:xfrm>
              <a:off x="616243" y="4912898"/>
              <a:ext cx="301338" cy="301336"/>
              <a:chOff x="3520420" y="1114925"/>
              <a:chExt cx="457200" cy="457199"/>
            </a:xfrm>
            <a:solidFill>
              <a:schemeClr val="tx1"/>
            </a:solidFill>
          </p:grpSpPr>
          <p:sp>
            <p:nvSpPr>
              <p:cNvPr id="70" name="Freeform 119">
                <a:extLst>
                  <a:ext uri="{FF2B5EF4-FFF2-40B4-BE49-F238E27FC236}">
                    <a16:creationId xmlns:a16="http://schemas.microsoft.com/office/drawing/2014/main" id="{1D57F51A-69A0-5927-A026-2102ECD20A80}"/>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71" name="Freeform 120">
                <a:extLst>
                  <a:ext uri="{FF2B5EF4-FFF2-40B4-BE49-F238E27FC236}">
                    <a16:creationId xmlns:a16="http://schemas.microsoft.com/office/drawing/2014/main" id="{79CC3AC7-D999-01C1-4A84-C6F6DF715E25}"/>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72" name="Freeform 121">
                <a:extLst>
                  <a:ext uri="{FF2B5EF4-FFF2-40B4-BE49-F238E27FC236}">
                    <a16:creationId xmlns:a16="http://schemas.microsoft.com/office/drawing/2014/main" id="{F79243AD-C8CE-541D-FDD5-AECA9AA1CD39}"/>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73" name="Freeform 122">
                <a:extLst>
                  <a:ext uri="{FF2B5EF4-FFF2-40B4-BE49-F238E27FC236}">
                    <a16:creationId xmlns:a16="http://schemas.microsoft.com/office/drawing/2014/main" id="{704CBAC2-763F-388C-BBA3-CD72033BBEAC}"/>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74" name="Freeform 124">
                <a:extLst>
                  <a:ext uri="{FF2B5EF4-FFF2-40B4-BE49-F238E27FC236}">
                    <a16:creationId xmlns:a16="http://schemas.microsoft.com/office/drawing/2014/main" id="{6ABAC7D1-0471-7A63-C010-8C6B79FAE7C2}"/>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75" name="Freeform 128">
                <a:extLst>
                  <a:ext uri="{FF2B5EF4-FFF2-40B4-BE49-F238E27FC236}">
                    <a16:creationId xmlns:a16="http://schemas.microsoft.com/office/drawing/2014/main" id="{0514FD37-2D97-CCFE-2D1A-7104DDE95288}"/>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grpSp>
      </p:grpSp>
      <p:grpSp>
        <p:nvGrpSpPr>
          <p:cNvPr id="50" name="Group 49">
            <a:extLst>
              <a:ext uri="{FF2B5EF4-FFF2-40B4-BE49-F238E27FC236}">
                <a16:creationId xmlns:a16="http://schemas.microsoft.com/office/drawing/2014/main" id="{965DCAC5-2581-FE8C-0264-5302A69F5832}"/>
              </a:ext>
            </a:extLst>
          </p:cNvPr>
          <p:cNvGrpSpPr/>
          <p:nvPr/>
        </p:nvGrpSpPr>
        <p:grpSpPr>
          <a:xfrm>
            <a:off x="442911" y="3955699"/>
            <a:ext cx="648000" cy="648000"/>
            <a:chOff x="442912" y="3170296"/>
            <a:chExt cx="648000" cy="648000"/>
          </a:xfrm>
        </p:grpSpPr>
        <p:sp>
          <p:nvSpPr>
            <p:cNvPr id="53" name="Rectangle 52">
              <a:extLst>
                <a:ext uri="{FF2B5EF4-FFF2-40B4-BE49-F238E27FC236}">
                  <a16:creationId xmlns:a16="http://schemas.microsoft.com/office/drawing/2014/main" id="{FFE48E36-EC2B-227C-B9BD-B59D31E2A94D}"/>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05" name="Freeform 185">
              <a:extLst>
                <a:ext uri="{FF2B5EF4-FFF2-40B4-BE49-F238E27FC236}">
                  <a16:creationId xmlns:a16="http://schemas.microsoft.com/office/drawing/2014/main" id="{DC888F58-2AB3-1A32-D285-C6549637BD5F}"/>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dirty="0"/>
            </a:p>
          </p:txBody>
        </p:sp>
      </p:grpSp>
      <p:grpSp>
        <p:nvGrpSpPr>
          <p:cNvPr id="82" name="Group 81">
            <a:extLst>
              <a:ext uri="{FF2B5EF4-FFF2-40B4-BE49-F238E27FC236}">
                <a16:creationId xmlns:a16="http://schemas.microsoft.com/office/drawing/2014/main" id="{36A138EE-F8CA-1ED4-7B5F-A84E3BA04A4B}"/>
              </a:ext>
            </a:extLst>
          </p:cNvPr>
          <p:cNvGrpSpPr/>
          <p:nvPr/>
        </p:nvGrpSpPr>
        <p:grpSpPr>
          <a:xfrm>
            <a:off x="442912" y="2385661"/>
            <a:ext cx="648000" cy="648000"/>
            <a:chOff x="442912" y="2385661"/>
            <a:chExt cx="648000" cy="648000"/>
          </a:xfrm>
        </p:grpSpPr>
        <p:sp>
          <p:nvSpPr>
            <p:cNvPr id="46" name="Rectangle 45">
              <a:extLst>
                <a:ext uri="{FF2B5EF4-FFF2-40B4-BE49-F238E27FC236}">
                  <a16:creationId xmlns:a16="http://schemas.microsoft.com/office/drawing/2014/main" id="{74330DAA-4D1B-339A-AE74-EAFBD4034971}"/>
                </a:ext>
              </a:extLst>
            </p:cNvPr>
            <p:cNvSpPr/>
            <p:nvPr/>
          </p:nvSpPr>
          <p:spPr>
            <a:xfrm>
              <a:off x="442912" y="238566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06" name="Freeform 185">
              <a:extLst>
                <a:ext uri="{FF2B5EF4-FFF2-40B4-BE49-F238E27FC236}">
                  <a16:creationId xmlns:a16="http://schemas.microsoft.com/office/drawing/2014/main" id="{B452A725-8D59-DD1B-0172-D99C2017906C}"/>
                </a:ext>
              </a:extLst>
            </p:cNvPr>
            <p:cNvSpPr>
              <a:spLocks noChangeAspect="1"/>
            </p:cNvSpPr>
            <p:nvPr/>
          </p:nvSpPr>
          <p:spPr>
            <a:xfrm>
              <a:off x="616244" y="2558993"/>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dirty="0"/>
            </a:p>
          </p:txBody>
        </p:sp>
      </p:grpSp>
      <p:grpSp>
        <p:nvGrpSpPr>
          <p:cNvPr id="22" name="Group 21">
            <a:extLst>
              <a:ext uri="{FF2B5EF4-FFF2-40B4-BE49-F238E27FC236}">
                <a16:creationId xmlns:a16="http://schemas.microsoft.com/office/drawing/2014/main" id="{D9CBC000-3476-185F-5D16-D6ABDE7B8419}"/>
              </a:ext>
            </a:extLst>
          </p:cNvPr>
          <p:cNvGrpSpPr/>
          <p:nvPr/>
        </p:nvGrpSpPr>
        <p:grpSpPr>
          <a:xfrm>
            <a:off x="6275389" y="4736568"/>
            <a:ext cx="648000" cy="648000"/>
            <a:chOff x="442912" y="4739566"/>
            <a:chExt cx="648000" cy="648000"/>
          </a:xfrm>
        </p:grpSpPr>
        <p:sp>
          <p:nvSpPr>
            <p:cNvPr id="24" name="Rectangle 23">
              <a:extLst>
                <a:ext uri="{FF2B5EF4-FFF2-40B4-BE49-F238E27FC236}">
                  <a16:creationId xmlns:a16="http://schemas.microsoft.com/office/drawing/2014/main" id="{AE0CBC5E-A267-2604-ED49-5ED345C43652}"/>
                </a:ext>
              </a:extLst>
            </p:cNvPr>
            <p:cNvSpPr/>
            <p:nvPr/>
          </p:nvSpPr>
          <p:spPr>
            <a:xfrm>
              <a:off x="442912" y="4739566"/>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grpSp>
          <p:nvGrpSpPr>
            <p:cNvPr id="26" name="Graphic 4">
              <a:extLst>
                <a:ext uri="{FF2B5EF4-FFF2-40B4-BE49-F238E27FC236}">
                  <a16:creationId xmlns:a16="http://schemas.microsoft.com/office/drawing/2014/main" id="{620D18EE-EEC4-5753-5A49-D6F603C8465F}"/>
                </a:ext>
              </a:extLst>
            </p:cNvPr>
            <p:cNvGrpSpPr>
              <a:grpSpLocks noChangeAspect="1"/>
            </p:cNvGrpSpPr>
            <p:nvPr/>
          </p:nvGrpSpPr>
          <p:grpSpPr>
            <a:xfrm>
              <a:off x="616243" y="4912898"/>
              <a:ext cx="301338" cy="301336"/>
              <a:chOff x="3520420" y="1114925"/>
              <a:chExt cx="457200" cy="457199"/>
            </a:xfrm>
            <a:solidFill>
              <a:schemeClr val="tx1"/>
            </a:solidFill>
          </p:grpSpPr>
          <p:sp>
            <p:nvSpPr>
              <p:cNvPr id="28" name="Freeform 119">
                <a:extLst>
                  <a:ext uri="{FF2B5EF4-FFF2-40B4-BE49-F238E27FC236}">
                    <a16:creationId xmlns:a16="http://schemas.microsoft.com/office/drawing/2014/main" id="{2BDA96A7-502A-F0C5-4BDA-BCD61AC81CF8}"/>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29" name="Freeform 120">
                <a:extLst>
                  <a:ext uri="{FF2B5EF4-FFF2-40B4-BE49-F238E27FC236}">
                    <a16:creationId xmlns:a16="http://schemas.microsoft.com/office/drawing/2014/main" id="{111C7BB5-E0A6-631D-2E4A-356CF1720898}"/>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30" name="Freeform 121">
                <a:extLst>
                  <a:ext uri="{FF2B5EF4-FFF2-40B4-BE49-F238E27FC236}">
                    <a16:creationId xmlns:a16="http://schemas.microsoft.com/office/drawing/2014/main" id="{78FE7D9A-BA70-5A7D-CBBC-86435B09A77F}"/>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31" name="Freeform 122">
                <a:extLst>
                  <a:ext uri="{FF2B5EF4-FFF2-40B4-BE49-F238E27FC236}">
                    <a16:creationId xmlns:a16="http://schemas.microsoft.com/office/drawing/2014/main" id="{F2CA08C7-C1B0-EC25-70F0-F052E54F348F}"/>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32" name="Freeform 124">
                <a:extLst>
                  <a:ext uri="{FF2B5EF4-FFF2-40B4-BE49-F238E27FC236}">
                    <a16:creationId xmlns:a16="http://schemas.microsoft.com/office/drawing/2014/main" id="{BC1F9614-EA65-0555-115F-73B211F7F17A}"/>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35" name="Freeform 128">
                <a:extLst>
                  <a:ext uri="{FF2B5EF4-FFF2-40B4-BE49-F238E27FC236}">
                    <a16:creationId xmlns:a16="http://schemas.microsoft.com/office/drawing/2014/main" id="{2440B593-009B-22F3-6B27-974613684E4B}"/>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grpSp>
      </p:grpSp>
      <p:grpSp>
        <p:nvGrpSpPr>
          <p:cNvPr id="37" name="Group 36">
            <a:extLst>
              <a:ext uri="{FF2B5EF4-FFF2-40B4-BE49-F238E27FC236}">
                <a16:creationId xmlns:a16="http://schemas.microsoft.com/office/drawing/2014/main" id="{4C967EF8-E032-853F-3473-2D1BC9AD341F}"/>
              </a:ext>
            </a:extLst>
          </p:cNvPr>
          <p:cNvGrpSpPr/>
          <p:nvPr/>
        </p:nvGrpSpPr>
        <p:grpSpPr>
          <a:xfrm>
            <a:off x="6275389" y="3952702"/>
            <a:ext cx="648000" cy="648000"/>
            <a:chOff x="442912" y="4739566"/>
            <a:chExt cx="648000" cy="648000"/>
          </a:xfrm>
        </p:grpSpPr>
        <p:sp>
          <p:nvSpPr>
            <p:cNvPr id="38" name="Rectangle 37">
              <a:extLst>
                <a:ext uri="{FF2B5EF4-FFF2-40B4-BE49-F238E27FC236}">
                  <a16:creationId xmlns:a16="http://schemas.microsoft.com/office/drawing/2014/main" id="{978D9B0D-C146-0FD5-FE59-144577759BCF}"/>
                </a:ext>
              </a:extLst>
            </p:cNvPr>
            <p:cNvSpPr/>
            <p:nvPr/>
          </p:nvSpPr>
          <p:spPr>
            <a:xfrm>
              <a:off x="442912" y="4739566"/>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grpSp>
          <p:nvGrpSpPr>
            <p:cNvPr id="39" name="Graphic 4">
              <a:extLst>
                <a:ext uri="{FF2B5EF4-FFF2-40B4-BE49-F238E27FC236}">
                  <a16:creationId xmlns:a16="http://schemas.microsoft.com/office/drawing/2014/main" id="{670FA6B0-5CC2-762F-3EFE-116A026AB4EA}"/>
                </a:ext>
              </a:extLst>
            </p:cNvPr>
            <p:cNvGrpSpPr>
              <a:grpSpLocks noChangeAspect="1"/>
            </p:cNvGrpSpPr>
            <p:nvPr/>
          </p:nvGrpSpPr>
          <p:grpSpPr>
            <a:xfrm>
              <a:off x="616243" y="4912898"/>
              <a:ext cx="301338" cy="301336"/>
              <a:chOff x="3520420" y="1114925"/>
              <a:chExt cx="457200" cy="457199"/>
            </a:xfrm>
            <a:solidFill>
              <a:schemeClr val="tx1"/>
            </a:solidFill>
          </p:grpSpPr>
          <p:sp>
            <p:nvSpPr>
              <p:cNvPr id="40" name="Freeform 119">
                <a:extLst>
                  <a:ext uri="{FF2B5EF4-FFF2-40B4-BE49-F238E27FC236}">
                    <a16:creationId xmlns:a16="http://schemas.microsoft.com/office/drawing/2014/main" id="{39F1B637-F27A-9957-DAD3-7DE49D238410}"/>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41" name="Freeform 120">
                <a:extLst>
                  <a:ext uri="{FF2B5EF4-FFF2-40B4-BE49-F238E27FC236}">
                    <a16:creationId xmlns:a16="http://schemas.microsoft.com/office/drawing/2014/main" id="{4A9E6B0E-7E95-9760-165A-936CAD5BBC47}"/>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42" name="Freeform 121">
                <a:extLst>
                  <a:ext uri="{FF2B5EF4-FFF2-40B4-BE49-F238E27FC236}">
                    <a16:creationId xmlns:a16="http://schemas.microsoft.com/office/drawing/2014/main" id="{5C036388-2560-B41C-F1DA-8D2D771276D3}"/>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44" name="Freeform 122">
                <a:extLst>
                  <a:ext uri="{FF2B5EF4-FFF2-40B4-BE49-F238E27FC236}">
                    <a16:creationId xmlns:a16="http://schemas.microsoft.com/office/drawing/2014/main" id="{663AB174-4EBF-CF01-7BDB-F303E01B2778}"/>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45" name="Freeform 124">
                <a:extLst>
                  <a:ext uri="{FF2B5EF4-FFF2-40B4-BE49-F238E27FC236}">
                    <a16:creationId xmlns:a16="http://schemas.microsoft.com/office/drawing/2014/main" id="{2FA71C3F-B7DE-7D54-1D7D-6AEC411D7D58}"/>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sp>
            <p:nvSpPr>
              <p:cNvPr id="49" name="Freeform 128">
                <a:extLst>
                  <a:ext uri="{FF2B5EF4-FFF2-40B4-BE49-F238E27FC236}">
                    <a16:creationId xmlns:a16="http://schemas.microsoft.com/office/drawing/2014/main" id="{3AAD8FE5-7F61-9205-5608-EC773C187626}"/>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dirty="0">
                  <a:solidFill>
                    <a:schemeClr val="accent1"/>
                  </a:solidFill>
                </a:endParaRPr>
              </a:p>
            </p:txBody>
          </p:sp>
        </p:grpSp>
      </p:grpSp>
      <p:grpSp>
        <p:nvGrpSpPr>
          <p:cNvPr id="51" name="Group 50">
            <a:extLst>
              <a:ext uri="{FF2B5EF4-FFF2-40B4-BE49-F238E27FC236}">
                <a16:creationId xmlns:a16="http://schemas.microsoft.com/office/drawing/2014/main" id="{C2C2D38C-E290-2CF6-A50F-AE4E9D012F88}"/>
              </a:ext>
            </a:extLst>
          </p:cNvPr>
          <p:cNvGrpSpPr/>
          <p:nvPr/>
        </p:nvGrpSpPr>
        <p:grpSpPr>
          <a:xfrm>
            <a:off x="6275389" y="2385661"/>
            <a:ext cx="648000" cy="648000"/>
            <a:chOff x="442912" y="3170296"/>
            <a:chExt cx="648000" cy="648000"/>
          </a:xfrm>
        </p:grpSpPr>
        <p:sp>
          <p:nvSpPr>
            <p:cNvPr id="52" name="Rectangle 51">
              <a:extLst>
                <a:ext uri="{FF2B5EF4-FFF2-40B4-BE49-F238E27FC236}">
                  <a16:creationId xmlns:a16="http://schemas.microsoft.com/office/drawing/2014/main" id="{BD8F6944-A0F0-76C5-53C1-517EE36F619E}"/>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68" name="Freeform 185">
              <a:extLst>
                <a:ext uri="{FF2B5EF4-FFF2-40B4-BE49-F238E27FC236}">
                  <a16:creationId xmlns:a16="http://schemas.microsoft.com/office/drawing/2014/main" id="{59DC3BCA-112B-77A3-C81D-3996CE813D76}"/>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dirty="0"/>
            </a:p>
          </p:txBody>
        </p:sp>
      </p:grpSp>
      <p:grpSp>
        <p:nvGrpSpPr>
          <p:cNvPr id="79" name="Group 78">
            <a:extLst>
              <a:ext uri="{FF2B5EF4-FFF2-40B4-BE49-F238E27FC236}">
                <a16:creationId xmlns:a16="http://schemas.microsoft.com/office/drawing/2014/main" id="{91003533-278D-D5CA-4922-33630FF715E6}"/>
              </a:ext>
            </a:extLst>
          </p:cNvPr>
          <p:cNvGrpSpPr/>
          <p:nvPr/>
        </p:nvGrpSpPr>
        <p:grpSpPr>
          <a:xfrm>
            <a:off x="6275389" y="3168836"/>
            <a:ext cx="648000" cy="648000"/>
            <a:chOff x="442912" y="3170296"/>
            <a:chExt cx="648000" cy="648000"/>
          </a:xfrm>
        </p:grpSpPr>
        <p:sp>
          <p:nvSpPr>
            <p:cNvPr id="80" name="Rectangle 79">
              <a:extLst>
                <a:ext uri="{FF2B5EF4-FFF2-40B4-BE49-F238E27FC236}">
                  <a16:creationId xmlns:a16="http://schemas.microsoft.com/office/drawing/2014/main" id="{7D735C5E-8900-8F03-26C0-39D82A0E3CB3}"/>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81" name="Freeform 185">
              <a:extLst>
                <a:ext uri="{FF2B5EF4-FFF2-40B4-BE49-F238E27FC236}">
                  <a16:creationId xmlns:a16="http://schemas.microsoft.com/office/drawing/2014/main" id="{83864845-1330-9637-3148-92F2D67F3A4D}"/>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dirty="0"/>
            </a:p>
          </p:txBody>
        </p:sp>
      </p:grpSp>
      <p:grpSp>
        <p:nvGrpSpPr>
          <p:cNvPr id="9" name="Group 8">
            <a:extLst>
              <a:ext uri="{FF2B5EF4-FFF2-40B4-BE49-F238E27FC236}">
                <a16:creationId xmlns:a16="http://schemas.microsoft.com/office/drawing/2014/main" id="{0B0FE66C-59F5-641C-F4D1-8C5C06343F70}"/>
              </a:ext>
            </a:extLst>
          </p:cNvPr>
          <p:cNvGrpSpPr/>
          <p:nvPr/>
        </p:nvGrpSpPr>
        <p:grpSpPr>
          <a:xfrm>
            <a:off x="1479405" y="6329574"/>
            <a:ext cx="335957" cy="335957"/>
            <a:chOff x="442912" y="3954931"/>
            <a:chExt cx="648000" cy="648000"/>
          </a:xfrm>
        </p:grpSpPr>
        <p:sp>
          <p:nvSpPr>
            <p:cNvPr id="10" name="Rectangle 9">
              <a:extLst>
                <a:ext uri="{FF2B5EF4-FFF2-40B4-BE49-F238E27FC236}">
                  <a16:creationId xmlns:a16="http://schemas.microsoft.com/office/drawing/2014/main" id="{C33FFCDC-73CF-C29A-271A-CF4916AC44E2}"/>
                </a:ext>
              </a:extLst>
            </p:cNvPr>
            <p:cNvSpPr/>
            <p:nvPr/>
          </p:nvSpPr>
          <p:spPr>
            <a:xfrm>
              <a:off x="442912" y="3954931"/>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grpSp>
          <p:nvGrpSpPr>
            <p:cNvPr id="11" name="Graphic 4">
              <a:extLst>
                <a:ext uri="{FF2B5EF4-FFF2-40B4-BE49-F238E27FC236}">
                  <a16:creationId xmlns:a16="http://schemas.microsoft.com/office/drawing/2014/main" id="{493CE7A4-FFF2-9C30-2178-B953AEF6C574}"/>
                </a:ext>
              </a:extLst>
            </p:cNvPr>
            <p:cNvGrpSpPr>
              <a:grpSpLocks noChangeAspect="1"/>
            </p:cNvGrpSpPr>
            <p:nvPr/>
          </p:nvGrpSpPr>
          <p:grpSpPr>
            <a:xfrm>
              <a:off x="616243" y="4128263"/>
              <a:ext cx="301338" cy="301336"/>
              <a:chOff x="3520420" y="1114925"/>
              <a:chExt cx="457200" cy="457199"/>
            </a:xfrm>
            <a:solidFill>
              <a:schemeClr val="tx1"/>
            </a:solidFill>
          </p:grpSpPr>
          <p:sp>
            <p:nvSpPr>
              <p:cNvPr id="12" name="Freeform 119">
                <a:extLst>
                  <a:ext uri="{FF2B5EF4-FFF2-40B4-BE49-F238E27FC236}">
                    <a16:creationId xmlns:a16="http://schemas.microsoft.com/office/drawing/2014/main" id="{065FA0C3-97DA-78A8-9FD9-9D190FC54C77}"/>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14" name="Freeform 120">
                <a:extLst>
                  <a:ext uri="{FF2B5EF4-FFF2-40B4-BE49-F238E27FC236}">
                    <a16:creationId xmlns:a16="http://schemas.microsoft.com/office/drawing/2014/main" id="{8BD6D072-5FAD-8C73-ACF3-A1EC5E24801F}"/>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54" name="Freeform 121">
                <a:extLst>
                  <a:ext uri="{FF2B5EF4-FFF2-40B4-BE49-F238E27FC236}">
                    <a16:creationId xmlns:a16="http://schemas.microsoft.com/office/drawing/2014/main" id="{79D92CA0-721B-47A6-A0DB-658887F1C191}"/>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55" name="Freeform 122">
                <a:extLst>
                  <a:ext uri="{FF2B5EF4-FFF2-40B4-BE49-F238E27FC236}">
                    <a16:creationId xmlns:a16="http://schemas.microsoft.com/office/drawing/2014/main" id="{D96A730E-8DAD-CCC5-D393-B2AFF61F8E01}"/>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57" name="Freeform 124">
                <a:extLst>
                  <a:ext uri="{FF2B5EF4-FFF2-40B4-BE49-F238E27FC236}">
                    <a16:creationId xmlns:a16="http://schemas.microsoft.com/office/drawing/2014/main" id="{E0E812CA-ED11-84C0-9910-2F9A1808F820}"/>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sp>
            <p:nvSpPr>
              <p:cNvPr id="59" name="Freeform 128">
                <a:extLst>
                  <a:ext uri="{FF2B5EF4-FFF2-40B4-BE49-F238E27FC236}">
                    <a16:creationId xmlns:a16="http://schemas.microsoft.com/office/drawing/2014/main" id="{00791582-3FFD-86E2-0CDC-63746CAC4D9A}"/>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pPr rtl="0"/>
                <a:endParaRPr lang="lv-LV" sz="700">
                  <a:solidFill>
                    <a:schemeClr val="accent1"/>
                  </a:solidFill>
                </a:endParaRPr>
              </a:p>
            </p:txBody>
          </p:sp>
        </p:grpSp>
      </p:grpSp>
      <p:grpSp>
        <p:nvGrpSpPr>
          <p:cNvPr id="60" name="Group 59">
            <a:extLst>
              <a:ext uri="{FF2B5EF4-FFF2-40B4-BE49-F238E27FC236}">
                <a16:creationId xmlns:a16="http://schemas.microsoft.com/office/drawing/2014/main" id="{38B6ABAD-FF06-CB73-113B-0A0D35931848}"/>
              </a:ext>
            </a:extLst>
          </p:cNvPr>
          <p:cNvGrpSpPr/>
          <p:nvPr/>
        </p:nvGrpSpPr>
        <p:grpSpPr>
          <a:xfrm>
            <a:off x="442912" y="6324197"/>
            <a:ext cx="335957" cy="335957"/>
            <a:chOff x="442912" y="2385661"/>
            <a:chExt cx="648000" cy="648000"/>
          </a:xfrm>
        </p:grpSpPr>
        <p:sp>
          <p:nvSpPr>
            <p:cNvPr id="84" name="Rectangle 83">
              <a:extLst>
                <a:ext uri="{FF2B5EF4-FFF2-40B4-BE49-F238E27FC236}">
                  <a16:creationId xmlns:a16="http://schemas.microsoft.com/office/drawing/2014/main" id="{57EAE06E-139F-A1D7-4083-A79CAD5C8E1F}"/>
                </a:ext>
              </a:extLst>
            </p:cNvPr>
            <p:cNvSpPr/>
            <p:nvPr/>
          </p:nvSpPr>
          <p:spPr>
            <a:xfrm>
              <a:off x="442912" y="238566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85" name="Freeform 185">
              <a:extLst>
                <a:ext uri="{FF2B5EF4-FFF2-40B4-BE49-F238E27FC236}">
                  <a16:creationId xmlns:a16="http://schemas.microsoft.com/office/drawing/2014/main" id="{04A1E405-F107-FC4B-6C3C-A72469D18F86}"/>
                </a:ext>
              </a:extLst>
            </p:cNvPr>
            <p:cNvSpPr>
              <a:spLocks noChangeAspect="1"/>
            </p:cNvSpPr>
            <p:nvPr/>
          </p:nvSpPr>
          <p:spPr>
            <a:xfrm>
              <a:off x="616244" y="2558993"/>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pPr rtl="0"/>
              <a:endParaRPr lang="lv-LV"/>
            </a:p>
          </p:txBody>
        </p:sp>
      </p:grpSp>
      <p:sp>
        <p:nvSpPr>
          <p:cNvPr id="86" name="TextBox 85">
            <a:extLst>
              <a:ext uri="{FF2B5EF4-FFF2-40B4-BE49-F238E27FC236}">
                <a16:creationId xmlns:a16="http://schemas.microsoft.com/office/drawing/2014/main" id="{5F8BD2F9-3CFF-244C-F59F-F133E2AC529F}"/>
              </a:ext>
            </a:extLst>
          </p:cNvPr>
          <p:cNvSpPr txBox="1"/>
          <p:nvPr/>
        </p:nvSpPr>
        <p:spPr>
          <a:xfrm>
            <a:off x="778774" y="6323965"/>
            <a:ext cx="1934209" cy="336550"/>
          </a:xfrm>
          <a:prstGeom prst="rect">
            <a:avLst/>
          </a:prstGeom>
          <a:noFill/>
        </p:spPr>
        <p:txBody>
          <a:bodyPr wrap="square" lIns="72000" tIns="0" rIns="0" bIns="0" rtlCol="0" anchor="ctr">
            <a:noAutofit/>
          </a:bodyPr>
          <a:lstStyle/>
          <a:p>
            <a:pPr rtl="0">
              <a:lnSpc>
                <a:spcPct val="100000"/>
              </a:lnSpc>
              <a:spcAft>
                <a:spcPts val="600"/>
              </a:spcAft>
              <a:buSzPct val="100000"/>
            </a:pPr>
            <a:r>
              <a:rPr lang="en-gb" sz="1400"/>
              <a:t>Unit</a:t>
            </a:r>
            <a:endParaRPr lang="en-US" sz="1400" dirty="0"/>
          </a:p>
        </p:txBody>
      </p:sp>
      <p:sp>
        <p:nvSpPr>
          <p:cNvPr id="87" name="TextBox 86">
            <a:extLst>
              <a:ext uri="{FF2B5EF4-FFF2-40B4-BE49-F238E27FC236}">
                <a16:creationId xmlns:a16="http://schemas.microsoft.com/office/drawing/2014/main" id="{9BC63255-C113-3172-68F7-F102A8C4B292}"/>
              </a:ext>
            </a:extLst>
          </p:cNvPr>
          <p:cNvSpPr txBox="1"/>
          <p:nvPr/>
        </p:nvSpPr>
        <p:spPr>
          <a:xfrm>
            <a:off x="1815361" y="6323965"/>
            <a:ext cx="4460027" cy="335957"/>
          </a:xfrm>
          <a:prstGeom prst="rect">
            <a:avLst/>
          </a:prstGeom>
          <a:noFill/>
        </p:spPr>
        <p:txBody>
          <a:bodyPr wrap="square" lIns="72000" tIns="0" rIns="0" bIns="0" rtlCol="0" anchor="ctr">
            <a:noAutofit/>
          </a:bodyPr>
          <a:lstStyle/>
          <a:p>
            <a:pPr rtl="0">
              <a:lnSpc>
                <a:spcPct val="100000"/>
              </a:lnSpc>
              <a:spcAft>
                <a:spcPts val="600"/>
              </a:spcAft>
              <a:buSzPct val="100000"/>
            </a:pPr>
            <a:r>
              <a:rPr lang="en-gb" sz="1400" dirty="0"/>
              <a:t>Legislative framework / policy planning documents</a:t>
            </a:r>
            <a:endParaRPr lang="en-US" sz="1400" dirty="0"/>
          </a:p>
        </p:txBody>
      </p:sp>
      <p:grpSp>
        <p:nvGrpSpPr>
          <p:cNvPr id="16" name="Group 15">
            <a:extLst>
              <a:ext uri="{FF2B5EF4-FFF2-40B4-BE49-F238E27FC236}">
                <a16:creationId xmlns:a16="http://schemas.microsoft.com/office/drawing/2014/main" id="{F0E6A1B7-8EF8-FE78-C50E-3C354AE65368}"/>
              </a:ext>
            </a:extLst>
          </p:cNvPr>
          <p:cNvGrpSpPr/>
          <p:nvPr/>
        </p:nvGrpSpPr>
        <p:grpSpPr>
          <a:xfrm>
            <a:off x="7749013" y="126781"/>
            <a:ext cx="4000075" cy="217488"/>
            <a:chOff x="7749013" y="126781"/>
            <a:chExt cx="4000075" cy="217488"/>
          </a:xfrm>
        </p:grpSpPr>
        <p:sp>
          <p:nvSpPr>
            <p:cNvPr id="17" name="Rectangle 16">
              <a:extLst>
                <a:ext uri="{FF2B5EF4-FFF2-40B4-BE49-F238E27FC236}">
                  <a16:creationId xmlns:a16="http://schemas.microsoft.com/office/drawing/2014/main" id="{D94FF4C2-A7EB-64F4-BCDB-5F152C93294C}"/>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76" name="Rectangle 75">
              <a:extLst>
                <a:ext uri="{FF2B5EF4-FFF2-40B4-BE49-F238E27FC236}">
                  <a16:creationId xmlns:a16="http://schemas.microsoft.com/office/drawing/2014/main" id="{2B6CA46A-B175-53E9-99F4-090328A11C16}"/>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77" name="Rectangle 76">
              <a:extLst>
                <a:ext uri="{FF2B5EF4-FFF2-40B4-BE49-F238E27FC236}">
                  <a16:creationId xmlns:a16="http://schemas.microsoft.com/office/drawing/2014/main" id="{9408EEE6-8489-8DCE-CFE3-CE9015E2626A}"/>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78" name="Rectangle 77">
              <a:extLst>
                <a:ext uri="{FF2B5EF4-FFF2-40B4-BE49-F238E27FC236}">
                  <a16:creationId xmlns:a16="http://schemas.microsoft.com/office/drawing/2014/main" id="{3CB5AD39-D45B-B5BD-A39D-C3571746B9C1}"/>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88" name="Rectangle 87">
              <a:extLst>
                <a:ext uri="{FF2B5EF4-FFF2-40B4-BE49-F238E27FC236}">
                  <a16:creationId xmlns:a16="http://schemas.microsoft.com/office/drawing/2014/main" id="{771DE432-BFDF-9946-9327-EC37B3BE598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4076988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AF2C0487-1506-B78F-E1A4-A9FF3A0EF69D}"/>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25" name="Rectangle 24">
            <a:extLst>
              <a:ext uri="{FF2B5EF4-FFF2-40B4-BE49-F238E27FC236}">
                <a16:creationId xmlns:a16="http://schemas.microsoft.com/office/drawing/2014/main" id="{929DF3B6-E471-FCFA-B428-AA0899FEDB0C}"/>
              </a:ext>
            </a:extLst>
          </p:cNvPr>
          <p:cNvSpPr/>
          <p:nvPr/>
        </p:nvSpPr>
        <p:spPr>
          <a:xfrm>
            <a:off x="0" y="1809614"/>
            <a:ext cx="2754313" cy="307712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9" name="Rectangle 8">
            <a:extLst>
              <a:ext uri="{FF2B5EF4-FFF2-40B4-BE49-F238E27FC236}">
                <a16:creationId xmlns:a16="http://schemas.microsoft.com/office/drawing/2014/main" id="{E0E00B83-607B-1038-28CA-91F57DE23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13" name="TextBox 12">
            <a:extLst>
              <a:ext uri="{FF2B5EF4-FFF2-40B4-BE49-F238E27FC236}">
                <a16:creationId xmlns:a16="http://schemas.microsoft.com/office/drawing/2014/main" id="{44B7A840-5255-04B8-7357-80FB04F061A4}"/>
              </a:ext>
            </a:extLst>
          </p:cNvPr>
          <p:cNvSpPr txBox="1"/>
          <p:nvPr/>
        </p:nvSpPr>
        <p:spPr>
          <a:xfrm>
            <a:off x="3102014" y="2251275"/>
            <a:ext cx="2814599" cy="3920925"/>
          </a:xfrm>
          <a:prstGeom prst="rect">
            <a:avLst/>
          </a:prstGeom>
          <a:solidFill>
            <a:schemeClr val="bg1">
              <a:lumMod val="95000"/>
            </a:schemeClr>
          </a:solidFill>
        </p:spPr>
        <p:txBody>
          <a:bodyPr wrap="square" lIns="360000" tIns="72000" rIns="72000" bIns="72000" rtlCol="0">
            <a:noAutofit/>
          </a:bodyPr>
          <a:lstStyle/>
          <a:p>
            <a:pPr rtl="0">
              <a:spcAft>
                <a:spcPts val="300"/>
              </a:spcAft>
              <a:defRPr/>
            </a:pPr>
            <a:r>
              <a:rPr lang="en-US" sz="1400" dirty="0"/>
              <a:t>To maintain international peace and security</a:t>
            </a:r>
            <a:endParaRPr lang="lv-LV" sz="1400" dirty="0"/>
          </a:p>
          <a:p>
            <a:pPr rtl="0">
              <a:spcAft>
                <a:spcPts val="300"/>
              </a:spcAft>
              <a:defRPr/>
            </a:pPr>
            <a:r>
              <a:rPr lang="en-US" sz="1400" dirty="0">
                <a:ea typeface="+mn-lt"/>
                <a:cs typeface="+mn-lt"/>
              </a:rPr>
              <a:t>To develop friendly relations among nations</a:t>
            </a:r>
            <a:endParaRPr lang="lv-LV" sz="1400" dirty="0">
              <a:ea typeface="+mn-lt"/>
              <a:cs typeface="+mn-lt"/>
            </a:endParaRPr>
          </a:p>
          <a:p>
            <a:pPr rtl="0">
              <a:spcAft>
                <a:spcPts val="300"/>
              </a:spcAft>
              <a:defRPr/>
            </a:pPr>
            <a:r>
              <a:rPr lang="en-US" sz="1400" dirty="0">
                <a:ea typeface="+mn-lt"/>
                <a:cs typeface="+mn-lt"/>
              </a:rPr>
              <a:t>To achieve international co-operation in solving international problems of an economic, social, cultural, or humanitarian character, and in promoting and encouraging respect for human rights and for fundamental freedoms</a:t>
            </a:r>
            <a:endParaRPr lang="lv-LV" sz="1400" dirty="0">
              <a:ea typeface="+mn-lt"/>
              <a:cs typeface="+mn-lt"/>
            </a:endParaRPr>
          </a:p>
          <a:p>
            <a:pPr rtl="0">
              <a:spcAft>
                <a:spcPts val="300"/>
              </a:spcAft>
              <a:defRPr/>
            </a:pPr>
            <a:r>
              <a:rPr lang="en-US" sz="1400" dirty="0">
                <a:ea typeface="+mn-lt"/>
                <a:cs typeface="+mn-lt"/>
              </a:rPr>
              <a:t>To be a </a:t>
            </a:r>
            <a:r>
              <a:rPr lang="en-US" sz="1400" dirty="0" err="1">
                <a:ea typeface="+mn-lt"/>
                <a:cs typeface="+mn-lt"/>
              </a:rPr>
              <a:t>centre</a:t>
            </a:r>
            <a:r>
              <a:rPr lang="en-US" sz="1400" dirty="0">
                <a:ea typeface="+mn-lt"/>
                <a:cs typeface="+mn-lt"/>
              </a:rPr>
              <a:t> for harmonizing the actions of nations in the attainment of these common ends</a:t>
            </a:r>
            <a:endParaRPr lang="en-gb" sz="1400" dirty="0">
              <a:ea typeface="+mn-lt"/>
              <a:cs typeface="+mn-lt"/>
            </a:endParaRPr>
          </a:p>
        </p:txBody>
      </p:sp>
      <p:sp>
        <p:nvSpPr>
          <p:cNvPr id="32" name="Rectangle 31">
            <a:extLst>
              <a:ext uri="{FF2B5EF4-FFF2-40B4-BE49-F238E27FC236}">
                <a16:creationId xmlns:a16="http://schemas.microsoft.com/office/drawing/2014/main" id="{3EF60273-781C-FC0E-59A0-CDE9C78C4578}"/>
              </a:ext>
            </a:extLst>
          </p:cNvPr>
          <p:cNvSpPr/>
          <p:nvPr/>
        </p:nvSpPr>
        <p:spPr>
          <a:xfrm>
            <a:off x="0" y="4052770"/>
            <a:ext cx="2499360" cy="5842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dirty="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rmAutofit/>
          </a:bodyPr>
          <a:lstStyle/>
          <a:p>
            <a:pPr rtl="0"/>
            <a:r>
              <a:rPr lang="en-gb" noProof="0" dirty="0"/>
              <a:t>United Nations (UN)</a:t>
            </a:r>
            <a:endParaRPr lang="lv-LV" noProof="0" dirty="0"/>
          </a:p>
        </p:txBody>
      </p:sp>
      <p:sp>
        <p:nvSpPr>
          <p:cNvPr id="89" name="Slide Number Placeholder 4">
            <a:extLst>
              <a:ext uri="{FF2B5EF4-FFF2-40B4-BE49-F238E27FC236}">
                <a16:creationId xmlns:a16="http://schemas.microsoft.com/office/drawing/2014/main" id="{B74FDE58-BDBA-0004-1261-A7E679FED8FA}"/>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lv-LV" smtClean="0"/>
              <a:pPr/>
              <a:t>8</a:t>
            </a:fld>
            <a:endParaRPr lang="lv-LV" dirty="0"/>
          </a:p>
        </p:txBody>
      </p:sp>
      <p:sp>
        <p:nvSpPr>
          <p:cNvPr id="38" name="Google Shape;118;p22">
            <a:extLst>
              <a:ext uri="{FF2B5EF4-FFF2-40B4-BE49-F238E27FC236}">
                <a16:creationId xmlns:a16="http://schemas.microsoft.com/office/drawing/2014/main" id="{2CD015CD-BF54-DF80-2FF0-30FA2E3783B0}"/>
              </a:ext>
            </a:extLst>
          </p:cNvPr>
          <p:cNvSpPr txBox="1"/>
          <p:nvPr/>
        </p:nvSpPr>
        <p:spPr>
          <a:xfrm>
            <a:off x="3102014" y="1819275"/>
            <a:ext cx="2814599" cy="432000"/>
          </a:xfrm>
          <a:prstGeom prst="rect">
            <a:avLst/>
          </a:prstGeom>
          <a:solidFill>
            <a:schemeClr val="accent3"/>
          </a:solidFill>
          <a:ln>
            <a:noFill/>
          </a:ln>
        </p:spPr>
        <p:txBody>
          <a:bodyPr spcFirstLastPara="1" wrap="square" lIns="72000" tIns="72000" rIns="72000" bIns="72000" rtlCol="0" anchor="ctr" anchorCtr="0">
            <a:noAutofit/>
          </a:bodyPr>
          <a:lstStyle/>
          <a:p>
            <a:pPr rtl="0"/>
            <a:r>
              <a:rPr lang="en-gb" sz="1400" b="1">
                <a:solidFill>
                  <a:schemeClr val="lt1"/>
                </a:solidFill>
              </a:rPr>
              <a:t>Operational objectives</a:t>
            </a:r>
          </a:p>
        </p:txBody>
      </p:sp>
      <p:sp>
        <p:nvSpPr>
          <p:cNvPr id="54" name="Google Shape;2685;p25">
            <a:extLst>
              <a:ext uri="{FF2B5EF4-FFF2-40B4-BE49-F238E27FC236}">
                <a16:creationId xmlns:a16="http://schemas.microsoft.com/office/drawing/2014/main" id="{32F8655E-C8A3-041E-B253-270756088AF3}"/>
              </a:ext>
            </a:extLst>
          </p:cNvPr>
          <p:cNvSpPr txBox="1"/>
          <p:nvPr/>
        </p:nvSpPr>
        <p:spPr>
          <a:xfrm>
            <a:off x="431174" y="2117451"/>
            <a:ext cx="1918488" cy="1629516"/>
          </a:xfrm>
          <a:prstGeom prst="rect">
            <a:avLst/>
          </a:prstGeom>
          <a:noFill/>
          <a:ln>
            <a:noFill/>
          </a:ln>
        </p:spPr>
        <p:txBody>
          <a:bodyPr spcFirstLastPara="1" wrap="square" lIns="36000" tIns="36000" rIns="36000" bIns="36000" rtlCol="0" anchor="t" anchorCtr="0">
            <a:noAutofit/>
          </a:bodyPr>
          <a:lstStyle/>
          <a:p>
            <a:pPr marR="0" lvl="0" algn="l" rtl="0">
              <a:lnSpc>
                <a:spcPct val="90000"/>
              </a:lnSpc>
              <a:spcBef>
                <a:spcPts val="0"/>
              </a:spcBef>
              <a:spcAft>
                <a:spcPts val="0"/>
              </a:spcAft>
              <a:buClr>
                <a:srgbClr val="FFFFFF"/>
              </a:buClr>
              <a:buSzPts val="960"/>
            </a:pPr>
            <a:r>
              <a:rPr lang="en-gb" sz="1400" b="1" dirty="0">
                <a:solidFill>
                  <a:srgbClr val="FFFFFF"/>
                </a:solidFill>
                <a:latin typeface="Arial"/>
                <a:ea typeface="Arial"/>
                <a:cs typeface="Arial"/>
                <a:sym typeface="Arial"/>
              </a:rPr>
              <a:t>Intergovernmental organisation</a:t>
            </a:r>
          </a:p>
          <a:p>
            <a:pPr marR="0" lvl="0" algn="l" rtl="0">
              <a:lnSpc>
                <a:spcPct val="90000"/>
              </a:lnSpc>
              <a:spcBef>
                <a:spcPts val="0"/>
              </a:spcBef>
              <a:spcAft>
                <a:spcPts val="0"/>
              </a:spcAft>
              <a:buClr>
                <a:srgbClr val="FFFFFF"/>
              </a:buClr>
              <a:buSzPts val="960"/>
            </a:pPr>
            <a:endParaRPr lang="lv-LV" sz="1400" dirty="0">
              <a:solidFill>
                <a:srgbClr val="FFFFFF"/>
              </a:solidFill>
              <a:latin typeface="Arial"/>
              <a:ea typeface="Arial"/>
              <a:cs typeface="Arial"/>
              <a:sym typeface="Arial"/>
            </a:endParaRPr>
          </a:p>
          <a:p>
            <a:pPr marR="0" lvl="0" algn="l" rtl="0">
              <a:lnSpc>
                <a:spcPct val="90000"/>
              </a:lnSpc>
              <a:spcBef>
                <a:spcPts val="0"/>
              </a:spcBef>
              <a:spcAft>
                <a:spcPts val="0"/>
              </a:spcAft>
              <a:buClr>
                <a:srgbClr val="FFFFFF"/>
              </a:buClr>
              <a:buSzPts val="960"/>
            </a:pPr>
            <a:r>
              <a:rPr lang="en-gb" sz="1400" b="1" dirty="0">
                <a:solidFill>
                  <a:srgbClr val="FFFFFF"/>
                </a:solidFill>
                <a:latin typeface="Arial"/>
                <a:ea typeface="Arial"/>
                <a:cs typeface="Arial"/>
                <a:sym typeface="Arial"/>
              </a:rPr>
              <a:t>Established: </a:t>
            </a:r>
            <a:r>
              <a:rPr lang="en-gb" sz="1400" dirty="0">
                <a:solidFill>
                  <a:srgbClr val="FFFFFF"/>
                </a:solidFill>
                <a:latin typeface="Arial"/>
                <a:ea typeface="Arial"/>
                <a:cs typeface="Arial"/>
                <a:sym typeface="Arial"/>
              </a:rPr>
              <a:t>1945</a:t>
            </a:r>
          </a:p>
          <a:p>
            <a:pPr marR="0" lvl="0" algn="l" rtl="0">
              <a:lnSpc>
                <a:spcPct val="90000"/>
              </a:lnSpc>
              <a:spcBef>
                <a:spcPts val="0"/>
              </a:spcBef>
              <a:spcAft>
                <a:spcPts val="0"/>
              </a:spcAft>
              <a:buClr>
                <a:srgbClr val="FFFFFF"/>
              </a:buClr>
              <a:buSzPts val="960"/>
            </a:pPr>
            <a:endParaRPr lang="lv-LV" sz="1400" dirty="0">
              <a:solidFill>
                <a:srgbClr val="FFFFFF"/>
              </a:solidFill>
              <a:latin typeface="Arial"/>
              <a:ea typeface="Arial"/>
              <a:cs typeface="Arial"/>
              <a:sym typeface="Arial"/>
            </a:endParaRPr>
          </a:p>
          <a:p>
            <a:pPr marR="0" lvl="0" algn="l" rtl="0">
              <a:lnSpc>
                <a:spcPct val="90000"/>
              </a:lnSpc>
              <a:spcBef>
                <a:spcPts val="0"/>
              </a:spcBef>
              <a:spcAft>
                <a:spcPts val="0"/>
              </a:spcAft>
              <a:buClr>
                <a:srgbClr val="FFFFFF"/>
              </a:buClr>
              <a:buSzPts val="960"/>
            </a:pPr>
            <a:r>
              <a:rPr lang="en-gb" sz="1400" b="1" dirty="0">
                <a:solidFill>
                  <a:srgbClr val="FFFFFF"/>
                </a:solidFill>
                <a:latin typeface="Arial"/>
                <a:ea typeface="Arial"/>
                <a:cs typeface="Arial"/>
                <a:sym typeface="Arial"/>
              </a:rPr>
              <a:t>Contains: </a:t>
            </a:r>
            <a:r>
              <a:rPr lang="en-gb" sz="1400" dirty="0">
                <a:solidFill>
                  <a:srgbClr val="FFFFFF"/>
                </a:solidFill>
                <a:latin typeface="Arial"/>
                <a:ea typeface="Arial"/>
                <a:cs typeface="Arial"/>
                <a:sym typeface="Arial"/>
              </a:rPr>
              <a:t>193 countries (including Latvia since 1991)</a:t>
            </a:r>
          </a:p>
        </p:txBody>
      </p:sp>
      <p:sp>
        <p:nvSpPr>
          <p:cNvPr id="55" name="Freeform 50">
            <a:extLst>
              <a:ext uri="{FF2B5EF4-FFF2-40B4-BE49-F238E27FC236}">
                <a16:creationId xmlns:a16="http://schemas.microsoft.com/office/drawing/2014/main" id="{4CCCF4CF-6454-ACA0-78C4-D087F789C09F}"/>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rtlCol="0" anchor="t" anchorCtr="0" compatLnSpc="1">
            <a:prstTxWarp prst="textNoShape">
              <a:avLst/>
            </a:prstTxWarp>
          </a:bodyPr>
          <a:lstStyle/>
          <a:p>
            <a:pPr rtl="0"/>
            <a:endParaRPr lang="lv-LV" sz="983" dirty="0"/>
          </a:p>
        </p:txBody>
      </p:sp>
      <p:sp>
        <p:nvSpPr>
          <p:cNvPr id="8" name="Google Shape;2685;p25">
            <a:extLst>
              <a:ext uri="{FF2B5EF4-FFF2-40B4-BE49-F238E27FC236}">
                <a16:creationId xmlns:a16="http://schemas.microsoft.com/office/drawing/2014/main" id="{5EF5E9E4-181A-BBE3-2B17-37AD6DE4EBA2}"/>
              </a:ext>
            </a:extLst>
          </p:cNvPr>
          <p:cNvSpPr txBox="1"/>
          <p:nvPr/>
        </p:nvSpPr>
        <p:spPr>
          <a:xfrm>
            <a:off x="874395" y="4095571"/>
            <a:ext cx="1624965" cy="498598"/>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gb" sz="1200">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United Nations website</a:t>
            </a:r>
            <a:endParaRPr lang="lv-LV" sz="1200" dirty="0">
              <a:solidFill>
                <a:schemeClr val="bg1"/>
              </a:solidFill>
              <a:latin typeface="Arial"/>
              <a:ea typeface="Arial"/>
              <a:cs typeface="Arial"/>
              <a:sym typeface="Arial"/>
            </a:endParaRPr>
          </a:p>
        </p:txBody>
      </p:sp>
      <p:sp>
        <p:nvSpPr>
          <p:cNvPr id="14" name="Google Shape;118;p22">
            <a:extLst>
              <a:ext uri="{FF2B5EF4-FFF2-40B4-BE49-F238E27FC236}">
                <a16:creationId xmlns:a16="http://schemas.microsoft.com/office/drawing/2014/main" id="{AB665777-EF7C-1AD7-FF3A-79873D9C54BA}"/>
              </a:ext>
            </a:extLst>
          </p:cNvPr>
          <p:cNvSpPr txBox="1"/>
          <p:nvPr/>
        </p:nvSpPr>
        <p:spPr>
          <a:xfrm>
            <a:off x="6275388" y="1819275"/>
            <a:ext cx="5473699" cy="432000"/>
          </a:xfrm>
          <a:prstGeom prst="rect">
            <a:avLst/>
          </a:prstGeom>
          <a:solidFill>
            <a:schemeClr val="accent3"/>
          </a:solidFill>
          <a:ln>
            <a:noFill/>
          </a:ln>
        </p:spPr>
        <p:txBody>
          <a:bodyPr spcFirstLastPara="1" wrap="square" lIns="72000" tIns="72000" rIns="72000" bIns="72000" rtlCol="0" anchor="ctr" anchorCtr="0">
            <a:noAutofit/>
          </a:bodyPr>
          <a:lstStyle/>
          <a:p>
            <a:pPr rtl="0"/>
            <a:r>
              <a:rPr lang="lv-LV" sz="1400" b="1" dirty="0" err="1">
                <a:solidFill>
                  <a:schemeClr val="lt1"/>
                </a:solidFill>
              </a:rPr>
              <a:t>Main</a:t>
            </a:r>
            <a:r>
              <a:rPr lang="lv-LV" sz="1400" b="1" dirty="0">
                <a:solidFill>
                  <a:schemeClr val="lt1"/>
                </a:solidFill>
              </a:rPr>
              <a:t> </a:t>
            </a:r>
            <a:r>
              <a:rPr lang="lv-LV" sz="1400" b="1" dirty="0" err="1">
                <a:solidFill>
                  <a:schemeClr val="lt1"/>
                </a:solidFill>
              </a:rPr>
              <a:t>bodies</a:t>
            </a:r>
            <a:endParaRPr lang="en-gb" sz="1400" b="1" dirty="0">
              <a:solidFill>
                <a:schemeClr val="lt1"/>
              </a:solidFill>
            </a:endParaRPr>
          </a:p>
        </p:txBody>
      </p:sp>
      <p:sp>
        <p:nvSpPr>
          <p:cNvPr id="16" name="TextBox 15">
            <a:extLst>
              <a:ext uri="{FF2B5EF4-FFF2-40B4-BE49-F238E27FC236}">
                <a16:creationId xmlns:a16="http://schemas.microsoft.com/office/drawing/2014/main" id="{ED80A8C7-E859-1809-F53C-F4771E7E518F}"/>
              </a:ext>
            </a:extLst>
          </p:cNvPr>
          <p:cNvSpPr txBox="1"/>
          <p:nvPr/>
        </p:nvSpPr>
        <p:spPr>
          <a:xfrm>
            <a:off x="6275388" y="2268286"/>
            <a:ext cx="5473699" cy="3920925"/>
          </a:xfrm>
          <a:prstGeom prst="rect">
            <a:avLst/>
          </a:prstGeom>
          <a:solidFill>
            <a:schemeClr val="bg1">
              <a:lumMod val="95000"/>
            </a:schemeClr>
          </a:solidFill>
        </p:spPr>
        <p:txBody>
          <a:bodyPr wrap="square" lIns="72000" tIns="72000" rIns="72000" bIns="72000" rtlCol="0">
            <a:noAutofit/>
          </a:bodyPr>
          <a:lstStyle/>
          <a:p>
            <a:pPr rtl="0">
              <a:spcAft>
                <a:spcPts val="300"/>
              </a:spcAft>
            </a:pPr>
            <a:endParaRPr lang="lv-LV" sz="1400" dirty="0">
              <a:cs typeface="Arial"/>
            </a:endParaRPr>
          </a:p>
        </p:txBody>
      </p:sp>
      <p:sp>
        <p:nvSpPr>
          <p:cNvPr id="35" name="Google Shape;118;p22">
            <a:extLst>
              <a:ext uri="{FF2B5EF4-FFF2-40B4-BE49-F238E27FC236}">
                <a16:creationId xmlns:a16="http://schemas.microsoft.com/office/drawing/2014/main" id="{B6C3E748-BE7B-FD59-CBD5-1B73ACEC9B8A}"/>
              </a:ext>
            </a:extLst>
          </p:cNvPr>
          <p:cNvSpPr txBox="1"/>
          <p:nvPr/>
        </p:nvSpPr>
        <p:spPr>
          <a:xfrm>
            <a:off x="11317087" y="1819275"/>
            <a:ext cx="432000" cy="432000"/>
          </a:xfrm>
          <a:prstGeom prst="rect">
            <a:avLst/>
          </a:prstGeom>
          <a:solidFill>
            <a:schemeClr val="accent3"/>
          </a:solidFill>
          <a:ln>
            <a:noFill/>
          </a:ln>
        </p:spPr>
        <p:txBody>
          <a:bodyPr spcFirstLastPara="1" wrap="square" lIns="72000" tIns="72000" rIns="72000" bIns="72000" rtlCol="0" anchor="ctr" anchorCtr="0">
            <a:noAutofit/>
          </a:bodyPr>
          <a:lstStyle/>
          <a:p>
            <a:pPr rtl="0"/>
            <a:endParaRPr lang="lv-LV" sz="1400" b="1" dirty="0">
              <a:solidFill>
                <a:schemeClr val="lt1"/>
              </a:solidFill>
            </a:endParaRPr>
          </a:p>
        </p:txBody>
      </p:sp>
      <p:grpSp>
        <p:nvGrpSpPr>
          <p:cNvPr id="39" name="Group 38">
            <a:extLst>
              <a:ext uri="{FF2B5EF4-FFF2-40B4-BE49-F238E27FC236}">
                <a16:creationId xmlns:a16="http://schemas.microsoft.com/office/drawing/2014/main" id="{BA2FB848-0B2E-EFE8-98E3-6B2B901A094C}"/>
              </a:ext>
            </a:extLst>
          </p:cNvPr>
          <p:cNvGrpSpPr/>
          <p:nvPr/>
        </p:nvGrpSpPr>
        <p:grpSpPr>
          <a:xfrm>
            <a:off x="5412612" y="1819275"/>
            <a:ext cx="504001" cy="432000"/>
            <a:chOff x="11245086" y="1819275"/>
            <a:chExt cx="504001" cy="432000"/>
          </a:xfrm>
        </p:grpSpPr>
        <p:sp>
          <p:nvSpPr>
            <p:cNvPr id="34" name="Google Shape;118;p22">
              <a:extLst>
                <a:ext uri="{FF2B5EF4-FFF2-40B4-BE49-F238E27FC236}">
                  <a16:creationId xmlns:a16="http://schemas.microsoft.com/office/drawing/2014/main" id="{0DC79D59-54EA-5A0A-883A-ADAD45B69C7C}"/>
                </a:ext>
              </a:extLst>
            </p:cNvPr>
            <p:cNvSpPr txBox="1"/>
            <p:nvPr/>
          </p:nvSpPr>
          <p:spPr>
            <a:xfrm>
              <a:off x="11317087" y="1819275"/>
              <a:ext cx="432000" cy="432000"/>
            </a:xfrm>
            <a:prstGeom prst="rect">
              <a:avLst/>
            </a:prstGeom>
            <a:solidFill>
              <a:schemeClr val="accent3"/>
            </a:solidFill>
            <a:ln>
              <a:noFill/>
            </a:ln>
          </p:spPr>
          <p:txBody>
            <a:bodyPr spcFirstLastPara="1" wrap="square" lIns="72000" tIns="72000" rIns="72000" bIns="72000" rtlCol="0" anchor="ctr" anchorCtr="0">
              <a:noAutofit/>
            </a:bodyPr>
            <a:lstStyle/>
            <a:p>
              <a:pPr rtl="0"/>
              <a:endParaRPr lang="lv-LV" sz="1400" b="1" dirty="0">
                <a:solidFill>
                  <a:schemeClr val="lt1"/>
                </a:solidFill>
              </a:endParaRPr>
            </a:p>
          </p:txBody>
        </p:sp>
        <p:sp>
          <p:nvSpPr>
            <p:cNvPr id="36" name="Google Shape;118;p22">
              <a:extLst>
                <a:ext uri="{FF2B5EF4-FFF2-40B4-BE49-F238E27FC236}">
                  <a16:creationId xmlns:a16="http://schemas.microsoft.com/office/drawing/2014/main" id="{6D03DDF1-D6F1-1160-A3C5-77C3A1D4981D}"/>
                </a:ext>
              </a:extLst>
            </p:cNvPr>
            <p:cNvSpPr txBox="1"/>
            <p:nvPr/>
          </p:nvSpPr>
          <p:spPr>
            <a:xfrm>
              <a:off x="11245086" y="1819275"/>
              <a:ext cx="72000" cy="432000"/>
            </a:xfrm>
            <a:prstGeom prst="rect">
              <a:avLst/>
            </a:prstGeom>
            <a:solidFill>
              <a:schemeClr val="accent4"/>
            </a:solidFill>
            <a:ln>
              <a:noFill/>
            </a:ln>
          </p:spPr>
          <p:txBody>
            <a:bodyPr spcFirstLastPara="1" wrap="square" lIns="72000" tIns="72000" rIns="72000" bIns="72000" rtlCol="0" anchor="ctr" anchorCtr="0">
              <a:noAutofit/>
            </a:bodyPr>
            <a:lstStyle/>
            <a:p>
              <a:pPr rtl="0"/>
              <a:endParaRPr lang="lv-LV" sz="1400" b="1" dirty="0">
                <a:solidFill>
                  <a:schemeClr val="lt1"/>
                </a:solidFill>
              </a:endParaRPr>
            </a:p>
          </p:txBody>
        </p:sp>
      </p:grpSp>
      <p:sp>
        <p:nvSpPr>
          <p:cNvPr id="37" name="Google Shape;118;p22">
            <a:extLst>
              <a:ext uri="{FF2B5EF4-FFF2-40B4-BE49-F238E27FC236}">
                <a16:creationId xmlns:a16="http://schemas.microsoft.com/office/drawing/2014/main" id="{E2C7C79B-492E-BE59-4481-E1E62214F42D}"/>
              </a:ext>
            </a:extLst>
          </p:cNvPr>
          <p:cNvSpPr txBox="1"/>
          <p:nvPr/>
        </p:nvSpPr>
        <p:spPr>
          <a:xfrm>
            <a:off x="11245086" y="1819275"/>
            <a:ext cx="72000" cy="432000"/>
          </a:xfrm>
          <a:prstGeom prst="rect">
            <a:avLst/>
          </a:prstGeom>
          <a:solidFill>
            <a:schemeClr val="accent4"/>
          </a:solidFill>
          <a:ln>
            <a:noFill/>
          </a:ln>
        </p:spPr>
        <p:txBody>
          <a:bodyPr spcFirstLastPara="1" wrap="square" lIns="72000" tIns="72000" rIns="72000" bIns="72000" rtlCol="0" anchor="ctr" anchorCtr="0">
            <a:noAutofit/>
          </a:bodyPr>
          <a:lstStyle/>
          <a:p>
            <a:pPr rtl="0"/>
            <a:endParaRPr lang="lv-LV" sz="1400" b="1" dirty="0">
              <a:solidFill>
                <a:schemeClr val="lt1"/>
              </a:solidFill>
            </a:endParaRPr>
          </a:p>
        </p:txBody>
      </p:sp>
      <p:grpSp>
        <p:nvGrpSpPr>
          <p:cNvPr id="4" name="Group 3">
            <a:extLst>
              <a:ext uri="{FF2B5EF4-FFF2-40B4-BE49-F238E27FC236}">
                <a16:creationId xmlns:a16="http://schemas.microsoft.com/office/drawing/2014/main" id="{F75F770F-E175-DF9B-55C4-68274C419DFE}"/>
              </a:ext>
            </a:extLst>
          </p:cNvPr>
          <p:cNvGrpSpPr/>
          <p:nvPr/>
        </p:nvGrpSpPr>
        <p:grpSpPr>
          <a:xfrm>
            <a:off x="6537926" y="2534316"/>
            <a:ext cx="4948623" cy="3388864"/>
            <a:chOff x="6537926" y="2534316"/>
            <a:chExt cx="4948623" cy="3388864"/>
          </a:xfrm>
        </p:grpSpPr>
        <p:sp>
          <p:nvSpPr>
            <p:cNvPr id="46" name="Freeform: Shape 45">
              <a:extLst>
                <a:ext uri="{FF2B5EF4-FFF2-40B4-BE49-F238E27FC236}">
                  <a16:creationId xmlns:a16="http://schemas.microsoft.com/office/drawing/2014/main" id="{85C4BB22-580C-17BB-55B2-BDDC1A4D782B}"/>
                </a:ext>
              </a:extLst>
            </p:cNvPr>
            <p:cNvSpPr/>
            <p:nvPr/>
          </p:nvSpPr>
          <p:spPr>
            <a:xfrm>
              <a:off x="6537926" y="2534316"/>
              <a:ext cx="1847236" cy="159807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735" tIns="308035" rIns="348735" bIns="308035" numCol="1" spcCol="1270" rtlCol="0" anchor="ctr" anchorCtr="0">
              <a:noAutofit/>
            </a:bodyPr>
            <a:lstStyle/>
            <a:p>
              <a:pPr marL="0" lvl="0" indent="0" algn="ctr" defTabSz="1644650" rtl="0">
                <a:lnSpc>
                  <a:spcPct val="90000"/>
                </a:lnSpc>
                <a:spcBef>
                  <a:spcPct val="0"/>
                </a:spcBef>
                <a:spcAft>
                  <a:spcPct val="35000"/>
                </a:spcAft>
                <a:buNone/>
              </a:pPr>
              <a:endParaRPr lang="lv-LV" sz="1400" kern="1200" dirty="0"/>
            </a:p>
          </p:txBody>
        </p:sp>
        <p:sp>
          <p:nvSpPr>
            <p:cNvPr id="59" name="TextBox 58">
              <a:extLst>
                <a:ext uri="{FF2B5EF4-FFF2-40B4-BE49-F238E27FC236}">
                  <a16:creationId xmlns:a16="http://schemas.microsoft.com/office/drawing/2014/main" id="{E2E5365B-2773-7C93-C404-1754CB46D8D0}"/>
                </a:ext>
              </a:extLst>
            </p:cNvPr>
            <p:cNvSpPr txBox="1"/>
            <p:nvPr/>
          </p:nvSpPr>
          <p:spPr>
            <a:xfrm>
              <a:off x="6886245" y="3539615"/>
              <a:ext cx="1150596" cy="430887"/>
            </a:xfrm>
            <a:prstGeom prst="rect">
              <a:avLst/>
            </a:prstGeom>
            <a:noFill/>
          </p:spPr>
          <p:txBody>
            <a:bodyPr wrap="square" lIns="0" tIns="0" rIns="0" bIns="0" rtlCol="0">
              <a:spAutoFit/>
            </a:bodyPr>
            <a:lstStyle/>
            <a:p>
              <a:pPr algn="ctr" rtl="0">
                <a:spcAft>
                  <a:spcPts val="300"/>
                </a:spcAft>
              </a:pPr>
              <a:r>
                <a:rPr lang="en-gb" sz="1400">
                  <a:solidFill>
                    <a:srgbClr val="12021D"/>
                  </a:solidFill>
                  <a:ea typeface="+mn-lt"/>
                  <a:cs typeface="+mn-lt"/>
                </a:rPr>
                <a:t>General Assembly</a:t>
              </a:r>
              <a:endParaRPr lang="lv-LV" sz="1400" dirty="0">
                <a:solidFill>
                  <a:srgbClr val="000000"/>
                </a:solidFill>
                <a:ea typeface="+mn-lt"/>
                <a:cs typeface="+mn-lt"/>
              </a:endParaRPr>
            </a:p>
          </p:txBody>
        </p:sp>
        <p:sp>
          <p:nvSpPr>
            <p:cNvPr id="48" name="Freeform: Shape 47">
              <a:extLst>
                <a:ext uri="{FF2B5EF4-FFF2-40B4-BE49-F238E27FC236}">
                  <a16:creationId xmlns:a16="http://schemas.microsoft.com/office/drawing/2014/main" id="{A7FC48B4-E58C-7D6D-736E-486B63F10744}"/>
                </a:ext>
              </a:extLst>
            </p:cNvPr>
            <p:cNvSpPr/>
            <p:nvPr/>
          </p:nvSpPr>
          <p:spPr>
            <a:xfrm>
              <a:off x="8088619" y="3447293"/>
              <a:ext cx="1847236" cy="159807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735" tIns="308035" rIns="348735" bIns="308035" numCol="1" spcCol="1270" rtlCol="0" anchor="ctr" anchorCtr="0">
              <a:noAutofit/>
            </a:bodyPr>
            <a:lstStyle/>
            <a:p>
              <a:pPr marL="0" lvl="0" indent="0" algn="ctr" defTabSz="1644650" rtl="0">
                <a:lnSpc>
                  <a:spcPct val="90000"/>
                </a:lnSpc>
                <a:spcBef>
                  <a:spcPct val="0"/>
                </a:spcBef>
                <a:spcAft>
                  <a:spcPct val="35000"/>
                </a:spcAft>
                <a:buNone/>
              </a:pPr>
              <a:endParaRPr lang="lv-LV" sz="1400" kern="1200" dirty="0"/>
            </a:p>
          </p:txBody>
        </p:sp>
        <p:sp>
          <p:nvSpPr>
            <p:cNvPr id="60" name="TextBox 59">
              <a:extLst>
                <a:ext uri="{FF2B5EF4-FFF2-40B4-BE49-F238E27FC236}">
                  <a16:creationId xmlns:a16="http://schemas.microsoft.com/office/drawing/2014/main" id="{A3E04AB4-55B2-5618-B6AE-D0ABC882ED20}"/>
                </a:ext>
              </a:extLst>
            </p:cNvPr>
            <p:cNvSpPr txBox="1"/>
            <p:nvPr/>
          </p:nvSpPr>
          <p:spPr>
            <a:xfrm>
              <a:off x="8342918" y="4344870"/>
              <a:ext cx="1338636" cy="646330"/>
            </a:xfrm>
            <a:prstGeom prst="rect">
              <a:avLst/>
            </a:prstGeom>
            <a:noFill/>
          </p:spPr>
          <p:txBody>
            <a:bodyPr wrap="square" lIns="0" tIns="0" rIns="0" bIns="0" rtlCol="0">
              <a:spAutoFit/>
            </a:bodyPr>
            <a:lstStyle/>
            <a:p>
              <a:pPr algn="ctr" rtl="0">
                <a:spcAft>
                  <a:spcPts val="300"/>
                </a:spcAft>
              </a:pPr>
              <a:r>
                <a:rPr lang="en-gb" sz="1400">
                  <a:solidFill>
                    <a:srgbClr val="12021D"/>
                  </a:solidFill>
                  <a:ea typeface="+mn-lt"/>
                  <a:cs typeface="+mn-lt"/>
                </a:rPr>
                <a:t>Security Council (5+10 Member States)</a:t>
              </a:r>
            </a:p>
          </p:txBody>
        </p:sp>
        <p:sp>
          <p:nvSpPr>
            <p:cNvPr id="50" name="Freeform: Shape 49">
              <a:extLst>
                <a:ext uri="{FF2B5EF4-FFF2-40B4-BE49-F238E27FC236}">
                  <a16:creationId xmlns:a16="http://schemas.microsoft.com/office/drawing/2014/main" id="{2A10DA22-7334-2AC5-FF3F-4F036A06505B}"/>
                </a:ext>
              </a:extLst>
            </p:cNvPr>
            <p:cNvSpPr/>
            <p:nvPr/>
          </p:nvSpPr>
          <p:spPr>
            <a:xfrm>
              <a:off x="9639313" y="4325104"/>
              <a:ext cx="1847236" cy="159807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735" tIns="308035" rIns="348735" bIns="308035" numCol="1" spcCol="1270" rtlCol="0" anchor="ctr" anchorCtr="0">
              <a:noAutofit/>
            </a:bodyPr>
            <a:lstStyle/>
            <a:p>
              <a:pPr marL="0" lvl="0" indent="0" algn="ctr" defTabSz="1644650" rtl="0">
                <a:lnSpc>
                  <a:spcPct val="90000"/>
                </a:lnSpc>
                <a:spcBef>
                  <a:spcPct val="0"/>
                </a:spcBef>
                <a:spcAft>
                  <a:spcPct val="35000"/>
                </a:spcAft>
                <a:buNone/>
              </a:pPr>
              <a:endParaRPr lang="lv-LV" sz="1400" kern="1200" dirty="0"/>
            </a:p>
          </p:txBody>
        </p:sp>
        <p:sp>
          <p:nvSpPr>
            <p:cNvPr id="61" name="TextBox 60">
              <a:extLst>
                <a:ext uri="{FF2B5EF4-FFF2-40B4-BE49-F238E27FC236}">
                  <a16:creationId xmlns:a16="http://schemas.microsoft.com/office/drawing/2014/main" id="{1ACCB13B-8B13-D529-5ECB-4E123C8EE60E}"/>
                </a:ext>
              </a:extLst>
            </p:cNvPr>
            <p:cNvSpPr txBox="1"/>
            <p:nvPr/>
          </p:nvSpPr>
          <p:spPr>
            <a:xfrm>
              <a:off x="9893612" y="5222681"/>
              <a:ext cx="1338636" cy="646330"/>
            </a:xfrm>
            <a:prstGeom prst="rect">
              <a:avLst/>
            </a:prstGeom>
            <a:noFill/>
          </p:spPr>
          <p:txBody>
            <a:bodyPr wrap="square" lIns="0" tIns="0" rIns="0" bIns="0" rtlCol="0">
              <a:spAutoFit/>
            </a:bodyPr>
            <a:lstStyle/>
            <a:p>
              <a:pPr algn="ctr" rtl="0">
                <a:spcAft>
                  <a:spcPts val="300"/>
                </a:spcAft>
              </a:pPr>
              <a:r>
                <a:rPr lang="en-gb" sz="1400">
                  <a:solidFill>
                    <a:srgbClr val="12021D"/>
                  </a:solidFill>
                  <a:ea typeface="+mn-lt"/>
                  <a:cs typeface="+mn-lt"/>
                </a:rPr>
                <a:t>Economic and Social Council </a:t>
              </a:r>
            </a:p>
          </p:txBody>
        </p:sp>
        <p:sp>
          <p:nvSpPr>
            <p:cNvPr id="52" name="Freeform: Shape 51">
              <a:extLst>
                <a:ext uri="{FF2B5EF4-FFF2-40B4-BE49-F238E27FC236}">
                  <a16:creationId xmlns:a16="http://schemas.microsoft.com/office/drawing/2014/main" id="{14009B68-A976-A9F8-9F44-FB52E4C11469}"/>
                </a:ext>
              </a:extLst>
            </p:cNvPr>
            <p:cNvSpPr/>
            <p:nvPr/>
          </p:nvSpPr>
          <p:spPr>
            <a:xfrm>
              <a:off x="9639313" y="2534316"/>
              <a:ext cx="1847236" cy="159807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735" tIns="308035" rIns="348735" bIns="308035" numCol="1" spcCol="1270" rtlCol="0" anchor="ctr" anchorCtr="0">
              <a:noAutofit/>
            </a:bodyPr>
            <a:lstStyle/>
            <a:p>
              <a:pPr marL="0" lvl="0" indent="0" algn="ctr" defTabSz="1644650" rtl="0">
                <a:lnSpc>
                  <a:spcPct val="90000"/>
                </a:lnSpc>
                <a:spcBef>
                  <a:spcPct val="0"/>
                </a:spcBef>
                <a:spcAft>
                  <a:spcPct val="35000"/>
                </a:spcAft>
                <a:buNone/>
              </a:pPr>
              <a:endParaRPr lang="lv-LV" sz="1400" kern="1200" dirty="0"/>
            </a:p>
          </p:txBody>
        </p:sp>
        <p:sp>
          <p:nvSpPr>
            <p:cNvPr id="62" name="TextBox 61">
              <a:extLst>
                <a:ext uri="{FF2B5EF4-FFF2-40B4-BE49-F238E27FC236}">
                  <a16:creationId xmlns:a16="http://schemas.microsoft.com/office/drawing/2014/main" id="{0FC9702C-AD01-F2B4-9B12-E2FB3DE60E51}"/>
                </a:ext>
              </a:extLst>
            </p:cNvPr>
            <p:cNvSpPr txBox="1"/>
            <p:nvPr/>
          </p:nvSpPr>
          <p:spPr>
            <a:xfrm>
              <a:off x="9893612" y="3539615"/>
              <a:ext cx="1338636" cy="430887"/>
            </a:xfrm>
            <a:prstGeom prst="rect">
              <a:avLst/>
            </a:prstGeom>
            <a:noFill/>
          </p:spPr>
          <p:txBody>
            <a:bodyPr wrap="square" lIns="0" tIns="0" rIns="0" bIns="0" rtlCol="0">
              <a:spAutoFit/>
            </a:bodyPr>
            <a:lstStyle/>
            <a:p>
              <a:pPr algn="ctr" rtl="0">
                <a:spcAft>
                  <a:spcPts val="300"/>
                </a:spcAft>
              </a:pPr>
              <a:r>
                <a:rPr lang="en-GB" sz="1400" dirty="0">
                  <a:solidFill>
                    <a:srgbClr val="12021D"/>
                  </a:solidFill>
                  <a:ea typeface="+mn-lt"/>
                  <a:cs typeface="+mn-lt"/>
                </a:rPr>
                <a:t>Trusteeship</a:t>
              </a:r>
              <a:r>
                <a:rPr lang="en-gb" sz="1400" dirty="0">
                  <a:solidFill>
                    <a:srgbClr val="12021D"/>
                  </a:solidFill>
                  <a:ea typeface="+mn-lt"/>
                  <a:cs typeface="+mn-lt"/>
                </a:rPr>
                <a:t> Council </a:t>
              </a:r>
            </a:p>
          </p:txBody>
        </p:sp>
        <p:sp>
          <p:nvSpPr>
            <p:cNvPr id="56" name="Freeform: Shape 55">
              <a:extLst>
                <a:ext uri="{FF2B5EF4-FFF2-40B4-BE49-F238E27FC236}">
                  <a16:creationId xmlns:a16="http://schemas.microsoft.com/office/drawing/2014/main" id="{B865C2A2-F134-160D-26DD-45A81E1788E8}"/>
                </a:ext>
              </a:extLst>
            </p:cNvPr>
            <p:cNvSpPr/>
            <p:nvPr/>
          </p:nvSpPr>
          <p:spPr>
            <a:xfrm>
              <a:off x="6537926" y="4325104"/>
              <a:ext cx="1847236" cy="159807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735" tIns="308035" rIns="348735" bIns="308035" numCol="1" spcCol="1270" rtlCol="0" anchor="ctr" anchorCtr="0">
              <a:noAutofit/>
            </a:bodyPr>
            <a:lstStyle/>
            <a:p>
              <a:pPr marL="0" lvl="0" indent="0" algn="ctr" defTabSz="1644650" rtl="0">
                <a:lnSpc>
                  <a:spcPct val="90000"/>
                </a:lnSpc>
                <a:spcBef>
                  <a:spcPct val="0"/>
                </a:spcBef>
                <a:spcAft>
                  <a:spcPct val="35000"/>
                </a:spcAft>
                <a:buNone/>
              </a:pPr>
              <a:endParaRPr lang="lv-LV" sz="1400" kern="1200" dirty="0"/>
            </a:p>
          </p:txBody>
        </p:sp>
        <p:sp>
          <p:nvSpPr>
            <p:cNvPr id="63" name="TextBox 62">
              <a:extLst>
                <a:ext uri="{FF2B5EF4-FFF2-40B4-BE49-F238E27FC236}">
                  <a16:creationId xmlns:a16="http://schemas.microsoft.com/office/drawing/2014/main" id="{3B6C8CF6-E312-9D27-447C-6E5BC89E1437}"/>
                </a:ext>
              </a:extLst>
            </p:cNvPr>
            <p:cNvSpPr txBox="1"/>
            <p:nvPr/>
          </p:nvSpPr>
          <p:spPr>
            <a:xfrm>
              <a:off x="6792225" y="5438125"/>
              <a:ext cx="1338636" cy="215443"/>
            </a:xfrm>
            <a:prstGeom prst="rect">
              <a:avLst/>
            </a:prstGeom>
            <a:noFill/>
          </p:spPr>
          <p:txBody>
            <a:bodyPr wrap="square" lIns="0" tIns="0" rIns="0" bIns="0" rtlCol="0">
              <a:spAutoFit/>
            </a:bodyPr>
            <a:lstStyle/>
            <a:p>
              <a:pPr algn="ctr" rtl="0">
                <a:spcAft>
                  <a:spcPts val="300"/>
                </a:spcAft>
              </a:pPr>
              <a:r>
                <a:rPr lang="en-gb" sz="1400">
                  <a:solidFill>
                    <a:srgbClr val="12021D"/>
                  </a:solidFill>
                  <a:ea typeface="+mn-lt"/>
                  <a:cs typeface="+mn-lt"/>
                </a:rPr>
                <a:t>Secretariat</a:t>
              </a:r>
            </a:p>
          </p:txBody>
        </p:sp>
        <p:sp>
          <p:nvSpPr>
            <p:cNvPr id="90" name="Google Shape;1001;p78">
              <a:extLst>
                <a:ext uri="{FF2B5EF4-FFF2-40B4-BE49-F238E27FC236}">
                  <a16:creationId xmlns:a16="http://schemas.microsoft.com/office/drawing/2014/main" id="{9ED04548-9BDE-9875-3BDA-D1669C48FD91}"/>
                </a:ext>
              </a:extLst>
            </p:cNvPr>
            <p:cNvSpPr/>
            <p:nvPr/>
          </p:nvSpPr>
          <p:spPr>
            <a:xfrm>
              <a:off x="7244202" y="2932296"/>
              <a:ext cx="434682" cy="448055"/>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grpSp>
          <p:nvGrpSpPr>
            <p:cNvPr id="91" name="Google Shape;1496;p81">
              <a:extLst>
                <a:ext uri="{FF2B5EF4-FFF2-40B4-BE49-F238E27FC236}">
                  <a16:creationId xmlns:a16="http://schemas.microsoft.com/office/drawing/2014/main" id="{9362DA36-62CA-4790-9F15-AAB599BA7367}"/>
                </a:ext>
              </a:extLst>
            </p:cNvPr>
            <p:cNvGrpSpPr/>
            <p:nvPr/>
          </p:nvGrpSpPr>
          <p:grpSpPr>
            <a:xfrm>
              <a:off x="10338932" y="2904944"/>
              <a:ext cx="447995" cy="395777"/>
              <a:chOff x="3950890" y="1222330"/>
              <a:chExt cx="447995" cy="395777"/>
            </a:xfrm>
          </p:grpSpPr>
          <p:sp>
            <p:nvSpPr>
              <p:cNvPr id="92" name="Google Shape;1497;p81">
                <a:extLst>
                  <a:ext uri="{FF2B5EF4-FFF2-40B4-BE49-F238E27FC236}">
                    <a16:creationId xmlns:a16="http://schemas.microsoft.com/office/drawing/2014/main" id="{9A9C1C1C-85DD-971A-47F4-70438A6889BB}"/>
                  </a:ext>
                </a:extLst>
              </p:cNvPr>
              <p:cNvSpPr/>
              <p:nvPr/>
            </p:nvSpPr>
            <p:spPr>
              <a:xfrm>
                <a:off x="3950890" y="1222330"/>
                <a:ext cx="447995" cy="253174"/>
              </a:xfrm>
              <a:custGeom>
                <a:avLst/>
                <a:gdLst/>
                <a:ahLst/>
                <a:cxnLst/>
                <a:rect l="l" t="t" r="r" b="b"/>
                <a:pathLst>
                  <a:path w="447995" h="253174" extrusionOk="0">
                    <a:moveTo>
                      <a:pt x="439412" y="37293"/>
                    </a:moveTo>
                    <a:cubicBezTo>
                      <a:pt x="299993" y="-13231"/>
                      <a:pt x="147133" y="-12394"/>
                      <a:pt x="8275" y="39657"/>
                    </a:cubicBezTo>
                    <a:cubicBezTo>
                      <a:pt x="3237" y="41447"/>
                      <a:pt x="-91" y="46255"/>
                      <a:pt x="2" y="51600"/>
                    </a:cubicBezTo>
                    <a:lnTo>
                      <a:pt x="2" y="213331"/>
                    </a:lnTo>
                    <a:cubicBezTo>
                      <a:pt x="52" y="218598"/>
                      <a:pt x="3305" y="223303"/>
                      <a:pt x="8213" y="225212"/>
                    </a:cubicBezTo>
                    <a:cubicBezTo>
                      <a:pt x="25568" y="231805"/>
                      <a:pt x="64197" y="240887"/>
                      <a:pt x="92002" y="247481"/>
                    </a:cubicBezTo>
                    <a:lnTo>
                      <a:pt x="110103" y="251835"/>
                    </a:lnTo>
                    <a:cubicBezTo>
                      <a:pt x="111758" y="252613"/>
                      <a:pt x="113562" y="253016"/>
                      <a:pt x="115390" y="253017"/>
                    </a:cubicBezTo>
                    <a:cubicBezTo>
                      <a:pt x="122500" y="253017"/>
                      <a:pt x="128267" y="247252"/>
                      <a:pt x="128267" y="240141"/>
                    </a:cubicBezTo>
                    <a:cubicBezTo>
                      <a:pt x="128267" y="240120"/>
                      <a:pt x="128267" y="240099"/>
                      <a:pt x="128267" y="240078"/>
                    </a:cubicBezTo>
                    <a:lnTo>
                      <a:pt x="128267" y="190315"/>
                    </a:lnTo>
                    <a:cubicBezTo>
                      <a:pt x="142325" y="187889"/>
                      <a:pt x="156196" y="186023"/>
                      <a:pt x="169633" y="184717"/>
                    </a:cubicBezTo>
                    <a:cubicBezTo>
                      <a:pt x="176674" y="184013"/>
                      <a:pt x="181812" y="177733"/>
                      <a:pt x="181109" y="170690"/>
                    </a:cubicBezTo>
                    <a:cubicBezTo>
                      <a:pt x="180406" y="163647"/>
                      <a:pt x="174124" y="158509"/>
                      <a:pt x="167082" y="159213"/>
                    </a:cubicBezTo>
                    <a:cubicBezTo>
                      <a:pt x="154641" y="160457"/>
                      <a:pt x="141392" y="162261"/>
                      <a:pt x="128267" y="164438"/>
                    </a:cubicBezTo>
                    <a:lnTo>
                      <a:pt x="128267" y="82267"/>
                    </a:lnTo>
                    <a:cubicBezTo>
                      <a:pt x="128267" y="75190"/>
                      <a:pt x="122532" y="69453"/>
                      <a:pt x="115453" y="69453"/>
                    </a:cubicBezTo>
                    <a:cubicBezTo>
                      <a:pt x="114936" y="69418"/>
                      <a:pt x="114414" y="69418"/>
                      <a:pt x="113898" y="69453"/>
                    </a:cubicBezTo>
                    <a:lnTo>
                      <a:pt x="113400" y="69453"/>
                    </a:lnTo>
                    <a:cubicBezTo>
                      <a:pt x="90266" y="66918"/>
                      <a:pt x="67494" y="61742"/>
                      <a:pt x="45535" y="54026"/>
                    </a:cubicBezTo>
                    <a:cubicBezTo>
                      <a:pt x="162647" y="16589"/>
                      <a:pt x="288442" y="16133"/>
                      <a:pt x="405821" y="52720"/>
                    </a:cubicBezTo>
                    <a:cubicBezTo>
                      <a:pt x="382781" y="61169"/>
                      <a:pt x="358801" y="66808"/>
                      <a:pt x="334411" y="69515"/>
                    </a:cubicBezTo>
                    <a:lnTo>
                      <a:pt x="333913" y="69515"/>
                    </a:lnTo>
                    <a:cubicBezTo>
                      <a:pt x="333397" y="69481"/>
                      <a:pt x="332875" y="69481"/>
                      <a:pt x="332358" y="69515"/>
                    </a:cubicBezTo>
                    <a:cubicBezTo>
                      <a:pt x="325410" y="69684"/>
                      <a:pt x="319880" y="75382"/>
                      <a:pt x="319917" y="82329"/>
                    </a:cubicBezTo>
                    <a:lnTo>
                      <a:pt x="319917" y="166180"/>
                    </a:lnTo>
                    <a:cubicBezTo>
                      <a:pt x="307477" y="164189"/>
                      <a:pt x="295036" y="162448"/>
                      <a:pt x="282595" y="161204"/>
                    </a:cubicBezTo>
                    <a:cubicBezTo>
                      <a:pt x="275554" y="160500"/>
                      <a:pt x="269271" y="165638"/>
                      <a:pt x="268568" y="172680"/>
                    </a:cubicBezTo>
                    <a:cubicBezTo>
                      <a:pt x="267865" y="179723"/>
                      <a:pt x="273003" y="186003"/>
                      <a:pt x="280045" y="186707"/>
                    </a:cubicBezTo>
                    <a:cubicBezTo>
                      <a:pt x="292983" y="187951"/>
                      <a:pt x="306295" y="189755"/>
                      <a:pt x="319855" y="192057"/>
                    </a:cubicBezTo>
                    <a:lnTo>
                      <a:pt x="319855" y="240078"/>
                    </a:lnTo>
                    <a:cubicBezTo>
                      <a:pt x="319495" y="246940"/>
                      <a:pt x="324763" y="252795"/>
                      <a:pt x="331624" y="253158"/>
                    </a:cubicBezTo>
                    <a:cubicBezTo>
                      <a:pt x="333795" y="253272"/>
                      <a:pt x="335954" y="252816"/>
                      <a:pt x="337895" y="251835"/>
                    </a:cubicBezTo>
                    <a:lnTo>
                      <a:pt x="355934" y="247481"/>
                    </a:lnTo>
                    <a:cubicBezTo>
                      <a:pt x="383988" y="240887"/>
                      <a:pt x="422368" y="231805"/>
                      <a:pt x="439723" y="225212"/>
                    </a:cubicBezTo>
                    <a:cubicBezTo>
                      <a:pt x="444699" y="223307"/>
                      <a:pt x="447989" y="218534"/>
                      <a:pt x="447996" y="213206"/>
                    </a:cubicBezTo>
                    <a:lnTo>
                      <a:pt x="447996" y="49361"/>
                    </a:lnTo>
                    <a:cubicBezTo>
                      <a:pt x="448002" y="43919"/>
                      <a:pt x="444556" y="39072"/>
                      <a:pt x="439412" y="37293"/>
                    </a:cubicBezTo>
                    <a:close/>
                    <a:moveTo>
                      <a:pt x="345235" y="93899"/>
                    </a:moveTo>
                    <a:cubicBezTo>
                      <a:pt x="371728" y="90699"/>
                      <a:pt x="397667" y="83962"/>
                      <a:pt x="422368" y="73869"/>
                    </a:cubicBezTo>
                    <a:lnTo>
                      <a:pt x="422368" y="204498"/>
                    </a:lnTo>
                    <a:cubicBezTo>
                      <a:pt x="404764" y="210718"/>
                      <a:pt x="368499" y="219800"/>
                      <a:pt x="345235" y="225585"/>
                    </a:cubicBezTo>
                    <a:close/>
                    <a:moveTo>
                      <a:pt x="102639" y="225398"/>
                    </a:moveTo>
                    <a:cubicBezTo>
                      <a:pt x="79437" y="219613"/>
                      <a:pt x="43234" y="210345"/>
                      <a:pt x="25630" y="204311"/>
                    </a:cubicBezTo>
                    <a:lnTo>
                      <a:pt x="25630" y="73683"/>
                    </a:lnTo>
                    <a:cubicBezTo>
                      <a:pt x="50282" y="83791"/>
                      <a:pt x="76183" y="90528"/>
                      <a:pt x="102639" y="93712"/>
                    </a:cubicBez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sp>
            <p:nvSpPr>
              <p:cNvPr id="93" name="Google Shape;1498;p81">
                <a:extLst>
                  <a:ext uri="{FF2B5EF4-FFF2-40B4-BE49-F238E27FC236}">
                    <a16:creationId xmlns:a16="http://schemas.microsoft.com/office/drawing/2014/main" id="{C85842CE-F73D-DEF1-0BA3-F204BE328B1F}"/>
                  </a:ext>
                </a:extLst>
              </p:cNvPr>
              <p:cNvSpPr/>
              <p:nvPr/>
            </p:nvSpPr>
            <p:spPr>
              <a:xfrm>
                <a:off x="4107958" y="1330598"/>
                <a:ext cx="133987" cy="133987"/>
              </a:xfrm>
              <a:custGeom>
                <a:avLst/>
                <a:gdLst/>
                <a:ahLst/>
                <a:cxnLst/>
                <a:rect l="l" t="t" r="r" b="b"/>
                <a:pathLst>
                  <a:path w="133987" h="133987" extrusionOk="0">
                    <a:moveTo>
                      <a:pt x="66932" y="133988"/>
                    </a:moveTo>
                    <a:cubicBezTo>
                      <a:pt x="103931" y="134022"/>
                      <a:pt x="133950" y="104056"/>
                      <a:pt x="133987" y="67056"/>
                    </a:cubicBezTo>
                    <a:cubicBezTo>
                      <a:pt x="134019" y="30056"/>
                      <a:pt x="104055" y="34"/>
                      <a:pt x="67056" y="0"/>
                    </a:cubicBezTo>
                    <a:cubicBezTo>
                      <a:pt x="30057" y="-34"/>
                      <a:pt x="31" y="29932"/>
                      <a:pt x="0" y="66932"/>
                    </a:cubicBezTo>
                    <a:cubicBezTo>
                      <a:pt x="0" y="66952"/>
                      <a:pt x="0" y="66973"/>
                      <a:pt x="0" y="66994"/>
                    </a:cubicBezTo>
                    <a:cubicBezTo>
                      <a:pt x="0" y="103969"/>
                      <a:pt x="29957" y="133953"/>
                      <a:pt x="66932" y="133988"/>
                    </a:cubicBezTo>
                    <a:close/>
                    <a:moveTo>
                      <a:pt x="66932" y="25504"/>
                    </a:moveTo>
                    <a:cubicBezTo>
                      <a:pt x="89879" y="25538"/>
                      <a:pt x="108459" y="44169"/>
                      <a:pt x="108422" y="67118"/>
                    </a:cubicBezTo>
                    <a:cubicBezTo>
                      <a:pt x="108384" y="90067"/>
                      <a:pt x="89754" y="108643"/>
                      <a:pt x="66807" y="108608"/>
                    </a:cubicBezTo>
                    <a:cubicBezTo>
                      <a:pt x="43860" y="108574"/>
                      <a:pt x="25286" y="89943"/>
                      <a:pt x="25317" y="66994"/>
                    </a:cubicBezTo>
                    <a:cubicBezTo>
                      <a:pt x="25348" y="44045"/>
                      <a:pt x="43984" y="25469"/>
                      <a:pt x="66932" y="25504"/>
                    </a:cubicBez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sp>
            <p:nvSpPr>
              <p:cNvPr id="94" name="Google Shape;1499;p81">
                <a:extLst>
                  <a:ext uri="{FF2B5EF4-FFF2-40B4-BE49-F238E27FC236}">
                    <a16:creationId xmlns:a16="http://schemas.microsoft.com/office/drawing/2014/main" id="{55A880BA-E32C-E053-AD2D-ACDE82CA8FFD}"/>
                  </a:ext>
                </a:extLst>
              </p:cNvPr>
              <p:cNvSpPr/>
              <p:nvPr/>
            </p:nvSpPr>
            <p:spPr>
              <a:xfrm>
                <a:off x="4014385" y="1508067"/>
                <a:ext cx="321147" cy="110040"/>
              </a:xfrm>
              <a:custGeom>
                <a:avLst/>
                <a:gdLst/>
                <a:ahLst/>
                <a:cxnLst/>
                <a:rect l="l" t="t" r="r" b="b"/>
                <a:pathLst>
                  <a:path w="321147" h="110040" extrusionOk="0">
                    <a:moveTo>
                      <a:pt x="314832" y="60836"/>
                    </a:moveTo>
                    <a:lnTo>
                      <a:pt x="314832" y="60836"/>
                    </a:lnTo>
                    <a:cubicBezTo>
                      <a:pt x="286592" y="23886"/>
                      <a:pt x="226005" y="0"/>
                      <a:pt x="160504" y="0"/>
                    </a:cubicBezTo>
                    <a:cubicBezTo>
                      <a:pt x="95003" y="0"/>
                      <a:pt x="34416" y="23886"/>
                      <a:pt x="6176" y="60836"/>
                    </a:cubicBezTo>
                    <a:cubicBezTo>
                      <a:pt x="-4026" y="74396"/>
                      <a:pt x="-1307" y="93661"/>
                      <a:pt x="12253" y="103866"/>
                    </a:cubicBezTo>
                    <a:cubicBezTo>
                      <a:pt x="17671" y="107941"/>
                      <a:pt x="24277" y="110111"/>
                      <a:pt x="31057" y="110039"/>
                    </a:cubicBezTo>
                    <a:lnTo>
                      <a:pt x="290635" y="110039"/>
                    </a:lnTo>
                    <a:cubicBezTo>
                      <a:pt x="302261" y="109967"/>
                      <a:pt x="312842" y="103315"/>
                      <a:pt x="317943" y="92871"/>
                    </a:cubicBezTo>
                    <a:cubicBezTo>
                      <a:pt x="323149" y="82482"/>
                      <a:pt x="321942" y="70029"/>
                      <a:pt x="314832" y="60836"/>
                    </a:cubicBezTo>
                    <a:close/>
                    <a:moveTo>
                      <a:pt x="295114" y="81550"/>
                    </a:moveTo>
                    <a:cubicBezTo>
                      <a:pt x="294255" y="83420"/>
                      <a:pt x="292383" y="84613"/>
                      <a:pt x="290324" y="84598"/>
                    </a:cubicBezTo>
                    <a:lnTo>
                      <a:pt x="30746" y="84598"/>
                    </a:lnTo>
                    <a:cubicBezTo>
                      <a:pt x="28687" y="84613"/>
                      <a:pt x="26815" y="83420"/>
                      <a:pt x="25957" y="81550"/>
                    </a:cubicBezTo>
                    <a:cubicBezTo>
                      <a:pt x="24986" y="79868"/>
                      <a:pt x="25160" y="77763"/>
                      <a:pt x="26392" y="76262"/>
                    </a:cubicBezTo>
                    <a:cubicBezTo>
                      <a:pt x="50030" y="45160"/>
                      <a:pt x="102654" y="25441"/>
                      <a:pt x="160504" y="25441"/>
                    </a:cubicBezTo>
                    <a:cubicBezTo>
                      <a:pt x="218354" y="25441"/>
                      <a:pt x="271041" y="45409"/>
                      <a:pt x="294616" y="76262"/>
                    </a:cubicBezTo>
                    <a:cubicBezTo>
                      <a:pt x="295848" y="77756"/>
                      <a:pt x="296047" y="79851"/>
                      <a:pt x="295114" y="81550"/>
                    </a:cubicBez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grpSp>
        <p:sp>
          <p:nvSpPr>
            <p:cNvPr id="95" name="Google Shape;2040;p85">
              <a:extLst>
                <a:ext uri="{FF2B5EF4-FFF2-40B4-BE49-F238E27FC236}">
                  <a16:creationId xmlns:a16="http://schemas.microsoft.com/office/drawing/2014/main" id="{49C86C7B-0BBE-476E-E636-7CB25610C2AA}"/>
                </a:ext>
              </a:extLst>
            </p:cNvPr>
            <p:cNvSpPr/>
            <p:nvPr/>
          </p:nvSpPr>
          <p:spPr>
            <a:xfrm>
              <a:off x="8831844" y="3780879"/>
              <a:ext cx="360783" cy="447869"/>
            </a:xfrm>
            <a:custGeom>
              <a:avLst/>
              <a:gdLst/>
              <a:ahLst/>
              <a:cxnLst/>
              <a:rect l="l" t="t" r="r" b="b"/>
              <a:pathLst>
                <a:path w="360783" h="447869" extrusionOk="0">
                  <a:moveTo>
                    <a:pt x="155510" y="299513"/>
                  </a:moveTo>
                  <a:lnTo>
                    <a:pt x="73712" y="217714"/>
                  </a:lnTo>
                  <a:lnTo>
                    <a:pt x="93493" y="197933"/>
                  </a:lnTo>
                  <a:lnTo>
                    <a:pt x="155697" y="260138"/>
                  </a:lnTo>
                  <a:lnTo>
                    <a:pt x="267664" y="148481"/>
                  </a:lnTo>
                  <a:lnTo>
                    <a:pt x="287446" y="168324"/>
                  </a:lnTo>
                  <a:close/>
                  <a:moveTo>
                    <a:pt x="180392" y="32595"/>
                  </a:moveTo>
                  <a:lnTo>
                    <a:pt x="31102" y="80617"/>
                  </a:lnTo>
                  <a:lnTo>
                    <a:pt x="31102" y="272641"/>
                  </a:lnTo>
                  <a:cubicBezTo>
                    <a:pt x="31102" y="326198"/>
                    <a:pt x="118810" y="389771"/>
                    <a:pt x="180392" y="414839"/>
                  </a:cubicBezTo>
                  <a:cubicBezTo>
                    <a:pt x="242161" y="389957"/>
                    <a:pt x="329682" y="326198"/>
                    <a:pt x="329682" y="272641"/>
                  </a:cubicBezTo>
                  <a:lnTo>
                    <a:pt x="329682" y="80617"/>
                  </a:lnTo>
                  <a:lnTo>
                    <a:pt x="180392" y="32595"/>
                  </a:lnTo>
                  <a:moveTo>
                    <a:pt x="180392" y="0"/>
                  </a:moveTo>
                  <a:lnTo>
                    <a:pt x="360784" y="58410"/>
                  </a:lnTo>
                  <a:lnTo>
                    <a:pt x="360784" y="272641"/>
                  </a:lnTo>
                  <a:cubicBezTo>
                    <a:pt x="360784" y="350520"/>
                    <a:pt x="245706" y="425165"/>
                    <a:pt x="180392" y="447869"/>
                  </a:cubicBezTo>
                  <a:cubicBezTo>
                    <a:pt x="115078" y="425165"/>
                    <a:pt x="0" y="350520"/>
                    <a:pt x="0" y="272641"/>
                  </a:cubicBezTo>
                  <a:lnTo>
                    <a:pt x="0" y="58410"/>
                  </a:lnTo>
                  <a:lnTo>
                    <a:pt x="180392" y="0"/>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grpSp>
          <p:nvGrpSpPr>
            <p:cNvPr id="96" name="Google Shape;2312;p87">
              <a:extLst>
                <a:ext uri="{FF2B5EF4-FFF2-40B4-BE49-F238E27FC236}">
                  <a16:creationId xmlns:a16="http://schemas.microsoft.com/office/drawing/2014/main" id="{6AEE9216-44B1-3EA1-079F-501B2F9EF80E}"/>
                </a:ext>
              </a:extLst>
            </p:cNvPr>
            <p:cNvGrpSpPr/>
            <p:nvPr/>
          </p:nvGrpSpPr>
          <p:grpSpPr>
            <a:xfrm>
              <a:off x="10338997" y="4712772"/>
              <a:ext cx="447869" cy="350333"/>
              <a:chOff x="435202" y="4998303"/>
              <a:chExt cx="447869" cy="350333"/>
            </a:xfrm>
          </p:grpSpPr>
          <p:sp>
            <p:nvSpPr>
              <p:cNvPr id="97" name="Google Shape;2313;p87">
                <a:extLst>
                  <a:ext uri="{FF2B5EF4-FFF2-40B4-BE49-F238E27FC236}">
                    <a16:creationId xmlns:a16="http://schemas.microsoft.com/office/drawing/2014/main" id="{2635307F-8DE5-976C-63FA-2B35D7C2B5EF}"/>
                  </a:ext>
                </a:extLst>
              </p:cNvPr>
              <p:cNvSpPr/>
              <p:nvPr/>
            </p:nvSpPr>
            <p:spPr>
              <a:xfrm>
                <a:off x="435202" y="4998303"/>
                <a:ext cx="447869" cy="350333"/>
              </a:xfrm>
              <a:custGeom>
                <a:avLst/>
                <a:gdLst/>
                <a:ahLst/>
                <a:cxnLst/>
                <a:rect l="l" t="t" r="r" b="b"/>
                <a:pathLst>
                  <a:path w="447869" h="350333" extrusionOk="0">
                    <a:moveTo>
                      <a:pt x="447869" y="0"/>
                    </a:moveTo>
                    <a:lnTo>
                      <a:pt x="56730" y="0"/>
                    </a:lnTo>
                    <a:lnTo>
                      <a:pt x="56730" y="60587"/>
                    </a:lnTo>
                    <a:lnTo>
                      <a:pt x="0" y="60587"/>
                    </a:lnTo>
                    <a:lnTo>
                      <a:pt x="0" y="279421"/>
                    </a:lnTo>
                    <a:lnTo>
                      <a:pt x="269406" y="279421"/>
                    </a:lnTo>
                    <a:lnTo>
                      <a:pt x="269406" y="307910"/>
                    </a:lnTo>
                    <a:cubicBezTo>
                      <a:pt x="269406" y="331734"/>
                      <a:pt x="300508" y="350333"/>
                      <a:pt x="340443" y="350333"/>
                    </a:cubicBezTo>
                    <a:cubicBezTo>
                      <a:pt x="380378" y="350333"/>
                      <a:pt x="411542" y="331672"/>
                      <a:pt x="411542" y="307910"/>
                    </a:cubicBezTo>
                    <a:lnTo>
                      <a:pt x="411542" y="218834"/>
                    </a:lnTo>
                    <a:lnTo>
                      <a:pt x="447869" y="218834"/>
                    </a:lnTo>
                    <a:close/>
                    <a:moveTo>
                      <a:pt x="22891" y="83416"/>
                    </a:moveTo>
                    <a:lnTo>
                      <a:pt x="368310" y="83416"/>
                    </a:lnTo>
                    <a:lnTo>
                      <a:pt x="368310" y="154764"/>
                    </a:lnTo>
                    <a:cubicBezTo>
                      <a:pt x="359186" y="152562"/>
                      <a:pt x="349829" y="151480"/>
                      <a:pt x="340443" y="151529"/>
                    </a:cubicBezTo>
                    <a:cubicBezTo>
                      <a:pt x="300632" y="151529"/>
                      <a:pt x="269406" y="170191"/>
                      <a:pt x="269406" y="193890"/>
                    </a:cubicBezTo>
                    <a:lnTo>
                      <a:pt x="269406" y="256592"/>
                    </a:lnTo>
                    <a:lnTo>
                      <a:pt x="22891" y="256592"/>
                    </a:lnTo>
                    <a:close/>
                    <a:moveTo>
                      <a:pt x="393068" y="193890"/>
                    </a:moveTo>
                    <a:cubicBezTo>
                      <a:pt x="393068" y="205212"/>
                      <a:pt x="370550" y="217839"/>
                      <a:pt x="340443" y="217839"/>
                    </a:cubicBezTo>
                    <a:cubicBezTo>
                      <a:pt x="310336" y="217839"/>
                      <a:pt x="287880" y="205398"/>
                      <a:pt x="287880" y="193890"/>
                    </a:cubicBezTo>
                    <a:cubicBezTo>
                      <a:pt x="287880" y="182382"/>
                      <a:pt x="310336" y="170066"/>
                      <a:pt x="340443" y="170066"/>
                    </a:cubicBezTo>
                    <a:cubicBezTo>
                      <a:pt x="370550" y="170066"/>
                      <a:pt x="393068" y="182507"/>
                      <a:pt x="393068" y="193890"/>
                    </a:cubicBezTo>
                    <a:close/>
                    <a:moveTo>
                      <a:pt x="340443" y="331797"/>
                    </a:moveTo>
                    <a:cubicBezTo>
                      <a:pt x="310336" y="331797"/>
                      <a:pt x="287880" y="319356"/>
                      <a:pt x="287880" y="307848"/>
                    </a:cubicBezTo>
                    <a:lnTo>
                      <a:pt x="287880" y="298082"/>
                    </a:lnTo>
                    <a:cubicBezTo>
                      <a:pt x="320570" y="316327"/>
                      <a:pt x="360378" y="316327"/>
                      <a:pt x="393068" y="298082"/>
                    </a:cubicBezTo>
                    <a:lnTo>
                      <a:pt x="393068" y="307848"/>
                    </a:lnTo>
                    <a:cubicBezTo>
                      <a:pt x="393068" y="319356"/>
                      <a:pt x="370550" y="331797"/>
                      <a:pt x="340443" y="331797"/>
                    </a:cubicBezTo>
                    <a:close/>
                    <a:moveTo>
                      <a:pt x="340443" y="293292"/>
                    </a:moveTo>
                    <a:cubicBezTo>
                      <a:pt x="310336" y="293292"/>
                      <a:pt x="287880" y="280852"/>
                      <a:pt x="287880" y="269344"/>
                    </a:cubicBezTo>
                    <a:lnTo>
                      <a:pt x="287880" y="261195"/>
                    </a:lnTo>
                    <a:cubicBezTo>
                      <a:pt x="320570" y="279440"/>
                      <a:pt x="360378" y="279440"/>
                      <a:pt x="393068" y="261195"/>
                    </a:cubicBezTo>
                    <a:lnTo>
                      <a:pt x="393068" y="269593"/>
                    </a:lnTo>
                    <a:cubicBezTo>
                      <a:pt x="393068" y="280727"/>
                      <a:pt x="370550" y="293355"/>
                      <a:pt x="340443" y="293355"/>
                    </a:cubicBezTo>
                    <a:close/>
                    <a:moveTo>
                      <a:pt x="340443" y="256405"/>
                    </a:moveTo>
                    <a:cubicBezTo>
                      <a:pt x="310336" y="256405"/>
                      <a:pt x="287880" y="243965"/>
                      <a:pt x="287880" y="232519"/>
                    </a:cubicBezTo>
                    <a:lnTo>
                      <a:pt x="287880" y="222566"/>
                    </a:lnTo>
                    <a:cubicBezTo>
                      <a:pt x="320570" y="240811"/>
                      <a:pt x="360378" y="240811"/>
                      <a:pt x="393068" y="222566"/>
                    </a:cubicBezTo>
                    <a:lnTo>
                      <a:pt x="393068" y="232519"/>
                    </a:lnTo>
                    <a:cubicBezTo>
                      <a:pt x="393068" y="243840"/>
                      <a:pt x="370550" y="256468"/>
                      <a:pt x="340443" y="256468"/>
                    </a:cubicBezTo>
                    <a:close/>
                    <a:moveTo>
                      <a:pt x="425041" y="195943"/>
                    </a:moveTo>
                    <a:lnTo>
                      <a:pt x="411542" y="195943"/>
                    </a:lnTo>
                    <a:lnTo>
                      <a:pt x="411542" y="193828"/>
                    </a:lnTo>
                    <a:cubicBezTo>
                      <a:pt x="411542" y="182009"/>
                      <a:pt x="403829" y="171497"/>
                      <a:pt x="391201" y="163908"/>
                    </a:cubicBezTo>
                    <a:lnTo>
                      <a:pt x="391201" y="60587"/>
                    </a:lnTo>
                    <a:lnTo>
                      <a:pt x="79559" y="60587"/>
                    </a:lnTo>
                    <a:lnTo>
                      <a:pt x="79559" y="22829"/>
                    </a:lnTo>
                    <a:lnTo>
                      <a:pt x="425041" y="22829"/>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lv-LV" sz="1800" dirty="0">
                  <a:solidFill>
                    <a:schemeClr val="dk1"/>
                  </a:solidFill>
                  <a:latin typeface="Arial"/>
                  <a:ea typeface="Arial"/>
                  <a:cs typeface="Arial"/>
                  <a:sym typeface="Arial"/>
                </a:endParaRPr>
              </a:p>
            </p:txBody>
          </p:sp>
          <p:sp>
            <p:nvSpPr>
              <p:cNvPr id="98" name="Google Shape;2314;p87">
                <a:extLst>
                  <a:ext uri="{FF2B5EF4-FFF2-40B4-BE49-F238E27FC236}">
                    <a16:creationId xmlns:a16="http://schemas.microsoft.com/office/drawing/2014/main" id="{A20CBD5D-0BA6-B9C0-3A81-9723CF85677A}"/>
                  </a:ext>
                </a:extLst>
              </p:cNvPr>
              <p:cNvSpPr/>
              <p:nvPr/>
            </p:nvSpPr>
            <p:spPr>
              <a:xfrm>
                <a:off x="577525" y="5097456"/>
                <a:ext cx="106928" cy="141701"/>
              </a:xfrm>
              <a:custGeom>
                <a:avLst/>
                <a:gdLst/>
                <a:ahLst/>
                <a:cxnLst/>
                <a:rect l="l" t="t" r="r" b="b"/>
                <a:pathLst>
                  <a:path w="106928" h="141701" extrusionOk="0">
                    <a:moveTo>
                      <a:pt x="53309" y="0"/>
                    </a:moveTo>
                    <a:cubicBezTo>
                      <a:pt x="23389" y="0"/>
                      <a:pt x="0" y="31102"/>
                      <a:pt x="0" y="70851"/>
                    </a:cubicBezTo>
                    <a:cubicBezTo>
                      <a:pt x="0" y="110599"/>
                      <a:pt x="23389" y="141701"/>
                      <a:pt x="53309" y="141701"/>
                    </a:cubicBezTo>
                    <a:cubicBezTo>
                      <a:pt x="83229" y="141701"/>
                      <a:pt x="106929" y="110537"/>
                      <a:pt x="106929" y="70913"/>
                    </a:cubicBezTo>
                    <a:cubicBezTo>
                      <a:pt x="106929" y="31289"/>
                      <a:pt x="83167" y="0"/>
                      <a:pt x="53309" y="0"/>
                    </a:cubicBezTo>
                    <a:close/>
                    <a:moveTo>
                      <a:pt x="53309" y="120925"/>
                    </a:moveTo>
                    <a:cubicBezTo>
                      <a:pt x="35643" y="120925"/>
                      <a:pt x="20714" y="97971"/>
                      <a:pt x="20714" y="71161"/>
                    </a:cubicBezTo>
                    <a:cubicBezTo>
                      <a:pt x="20714" y="44352"/>
                      <a:pt x="35643" y="21398"/>
                      <a:pt x="53309" y="21398"/>
                    </a:cubicBezTo>
                    <a:cubicBezTo>
                      <a:pt x="70975" y="21398"/>
                      <a:pt x="85842" y="44352"/>
                      <a:pt x="85842" y="71161"/>
                    </a:cubicBezTo>
                    <a:cubicBezTo>
                      <a:pt x="85842" y="97971"/>
                      <a:pt x="70913" y="120676"/>
                      <a:pt x="53309" y="120676"/>
                    </a:cubicBezTo>
                    <a:close/>
                  </a:path>
                </a:pathLst>
              </a:cu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lv-LV" sz="1800" dirty="0">
                  <a:solidFill>
                    <a:schemeClr val="dk1"/>
                  </a:solidFill>
                  <a:latin typeface="Arial"/>
                  <a:ea typeface="Arial"/>
                  <a:cs typeface="Arial"/>
                  <a:sym typeface="Arial"/>
                </a:endParaRPr>
              </a:p>
            </p:txBody>
          </p:sp>
        </p:grpSp>
        <p:grpSp>
          <p:nvGrpSpPr>
            <p:cNvPr id="99" name="Google Shape;1748;p83">
              <a:extLst>
                <a:ext uri="{FF2B5EF4-FFF2-40B4-BE49-F238E27FC236}">
                  <a16:creationId xmlns:a16="http://schemas.microsoft.com/office/drawing/2014/main" id="{BF800184-B49B-DAAF-E722-C0724E022F55}"/>
                </a:ext>
              </a:extLst>
            </p:cNvPr>
            <p:cNvGrpSpPr/>
            <p:nvPr/>
          </p:nvGrpSpPr>
          <p:grpSpPr>
            <a:xfrm>
              <a:off x="7237610" y="4802511"/>
              <a:ext cx="447869" cy="448180"/>
              <a:chOff x="10145382" y="2379098"/>
              <a:chExt cx="447869" cy="448180"/>
            </a:xfrm>
          </p:grpSpPr>
          <p:sp>
            <p:nvSpPr>
              <p:cNvPr id="100" name="Google Shape;1749;p83">
                <a:extLst>
                  <a:ext uri="{FF2B5EF4-FFF2-40B4-BE49-F238E27FC236}">
                    <a16:creationId xmlns:a16="http://schemas.microsoft.com/office/drawing/2014/main" id="{F36957BC-9E0E-9714-2AA6-E3E5876B7DE2}"/>
                  </a:ext>
                </a:extLst>
              </p:cNvPr>
              <p:cNvSpPr/>
              <p:nvPr/>
            </p:nvSpPr>
            <p:spPr>
              <a:xfrm>
                <a:off x="10145382" y="2379098"/>
                <a:ext cx="447869" cy="448180"/>
              </a:xfrm>
              <a:custGeom>
                <a:avLst/>
                <a:gdLst/>
                <a:ahLst/>
                <a:cxnLst/>
                <a:rect l="l" t="t" r="r" b="b"/>
                <a:pathLst>
                  <a:path w="447869" h="448180" extrusionOk="0">
                    <a:moveTo>
                      <a:pt x="55984" y="60898"/>
                    </a:moveTo>
                    <a:lnTo>
                      <a:pt x="0" y="60898"/>
                    </a:lnTo>
                    <a:lnTo>
                      <a:pt x="0" y="88890"/>
                    </a:lnTo>
                    <a:lnTo>
                      <a:pt x="55984" y="88890"/>
                    </a:lnTo>
                    <a:lnTo>
                      <a:pt x="55984" y="209130"/>
                    </a:lnTo>
                    <a:lnTo>
                      <a:pt x="0" y="209130"/>
                    </a:lnTo>
                    <a:lnTo>
                      <a:pt x="0" y="237495"/>
                    </a:lnTo>
                    <a:lnTo>
                      <a:pt x="55984" y="237495"/>
                    </a:lnTo>
                    <a:lnTo>
                      <a:pt x="55984" y="359166"/>
                    </a:lnTo>
                    <a:lnTo>
                      <a:pt x="0" y="359166"/>
                    </a:lnTo>
                    <a:lnTo>
                      <a:pt x="0" y="387158"/>
                    </a:lnTo>
                    <a:lnTo>
                      <a:pt x="55984" y="387158"/>
                    </a:lnTo>
                    <a:lnTo>
                      <a:pt x="55984" y="448180"/>
                    </a:lnTo>
                    <a:lnTo>
                      <a:pt x="419878" y="448180"/>
                    </a:lnTo>
                    <a:cubicBezTo>
                      <a:pt x="435366" y="448180"/>
                      <a:pt x="447869" y="435646"/>
                      <a:pt x="447869" y="420188"/>
                    </a:cubicBezTo>
                    <a:lnTo>
                      <a:pt x="447869" y="27992"/>
                    </a:lnTo>
                    <a:cubicBezTo>
                      <a:pt x="447931" y="12565"/>
                      <a:pt x="435429" y="37"/>
                      <a:pt x="420001" y="0"/>
                    </a:cubicBezTo>
                    <a:cubicBezTo>
                      <a:pt x="419939" y="0"/>
                      <a:pt x="419939" y="0"/>
                      <a:pt x="419878" y="0"/>
                    </a:cubicBezTo>
                    <a:lnTo>
                      <a:pt x="55984" y="0"/>
                    </a:lnTo>
                    <a:close/>
                    <a:moveTo>
                      <a:pt x="419878" y="28241"/>
                    </a:moveTo>
                    <a:lnTo>
                      <a:pt x="419878" y="420126"/>
                    </a:lnTo>
                    <a:lnTo>
                      <a:pt x="83976" y="420126"/>
                    </a:lnTo>
                    <a:lnTo>
                      <a:pt x="83976" y="27992"/>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sp>
            <p:nvSpPr>
              <p:cNvPr id="101" name="Google Shape;1750;p83">
                <a:extLst>
                  <a:ext uri="{FF2B5EF4-FFF2-40B4-BE49-F238E27FC236}">
                    <a16:creationId xmlns:a16="http://schemas.microsoft.com/office/drawing/2014/main" id="{9E729FB8-8F74-3B34-560B-6A58358808C1}"/>
                  </a:ext>
                </a:extLst>
              </p:cNvPr>
              <p:cNvSpPr/>
              <p:nvPr/>
            </p:nvSpPr>
            <p:spPr>
              <a:xfrm>
                <a:off x="10271345" y="2547298"/>
                <a:ext cx="251926" cy="27991"/>
              </a:xfrm>
              <a:custGeom>
                <a:avLst/>
                <a:gdLst/>
                <a:ahLst/>
                <a:cxnLst/>
                <a:rect l="l" t="t" r="r" b="b"/>
                <a:pathLst>
                  <a:path w="251926" h="27991" extrusionOk="0">
                    <a:moveTo>
                      <a:pt x="0" y="27992"/>
                    </a:moveTo>
                    <a:lnTo>
                      <a:pt x="251927" y="27992"/>
                    </a:lnTo>
                    <a:lnTo>
                      <a:pt x="251927" y="0"/>
                    </a:lnTo>
                    <a:lnTo>
                      <a:pt x="0" y="0"/>
                    </a:lnTo>
                    <a:lnTo>
                      <a:pt x="0" y="27992"/>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sp>
            <p:nvSpPr>
              <p:cNvPr id="102" name="Google Shape;1751;p83">
                <a:extLst>
                  <a:ext uri="{FF2B5EF4-FFF2-40B4-BE49-F238E27FC236}">
                    <a16:creationId xmlns:a16="http://schemas.microsoft.com/office/drawing/2014/main" id="{FDF7A764-672F-AC2A-CE87-E3B6043B2F6D}"/>
                  </a:ext>
                </a:extLst>
              </p:cNvPr>
              <p:cNvSpPr/>
              <p:nvPr/>
            </p:nvSpPr>
            <p:spPr>
              <a:xfrm>
                <a:off x="10271345" y="2631273"/>
                <a:ext cx="251926" cy="27991"/>
              </a:xfrm>
              <a:custGeom>
                <a:avLst/>
                <a:gdLst/>
                <a:ahLst/>
                <a:cxnLst/>
                <a:rect l="l" t="t" r="r" b="b"/>
                <a:pathLst>
                  <a:path w="251926" h="27991" extrusionOk="0">
                    <a:moveTo>
                      <a:pt x="0" y="27992"/>
                    </a:moveTo>
                    <a:lnTo>
                      <a:pt x="251927" y="27992"/>
                    </a:lnTo>
                    <a:lnTo>
                      <a:pt x="251927" y="0"/>
                    </a:lnTo>
                    <a:lnTo>
                      <a:pt x="0" y="0"/>
                    </a:lnTo>
                    <a:lnTo>
                      <a:pt x="0" y="27992"/>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sp>
            <p:nvSpPr>
              <p:cNvPr id="103" name="Google Shape;1752;p83">
                <a:extLst>
                  <a:ext uri="{FF2B5EF4-FFF2-40B4-BE49-F238E27FC236}">
                    <a16:creationId xmlns:a16="http://schemas.microsoft.com/office/drawing/2014/main" id="{88E396FD-4121-4237-B8ED-D556AB8DD710}"/>
                  </a:ext>
                </a:extLst>
              </p:cNvPr>
              <p:cNvSpPr/>
              <p:nvPr/>
            </p:nvSpPr>
            <p:spPr>
              <a:xfrm>
                <a:off x="10271345" y="2716120"/>
                <a:ext cx="251926" cy="27991"/>
              </a:xfrm>
              <a:custGeom>
                <a:avLst/>
                <a:gdLst/>
                <a:ahLst/>
                <a:cxnLst/>
                <a:rect l="l" t="t" r="r" b="b"/>
                <a:pathLst>
                  <a:path w="251926" h="27991" extrusionOk="0">
                    <a:moveTo>
                      <a:pt x="0" y="27992"/>
                    </a:moveTo>
                    <a:lnTo>
                      <a:pt x="251927" y="27992"/>
                    </a:lnTo>
                    <a:lnTo>
                      <a:pt x="251927" y="0"/>
                    </a:lnTo>
                    <a:lnTo>
                      <a:pt x="0" y="0"/>
                    </a:lnTo>
                    <a:lnTo>
                      <a:pt x="0" y="27992"/>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sp>
            <p:nvSpPr>
              <p:cNvPr id="104" name="Google Shape;1753;p83">
                <a:extLst>
                  <a:ext uri="{FF2B5EF4-FFF2-40B4-BE49-F238E27FC236}">
                    <a16:creationId xmlns:a16="http://schemas.microsoft.com/office/drawing/2014/main" id="{571EBC2D-80FB-FB2B-5F4C-B026B6B24F3B}"/>
                  </a:ext>
                </a:extLst>
              </p:cNvPr>
              <p:cNvSpPr/>
              <p:nvPr/>
            </p:nvSpPr>
            <p:spPr>
              <a:xfrm>
                <a:off x="10271345" y="2463322"/>
                <a:ext cx="251926" cy="27991"/>
              </a:xfrm>
              <a:custGeom>
                <a:avLst/>
                <a:gdLst/>
                <a:ahLst/>
                <a:cxnLst/>
                <a:rect l="l" t="t" r="r" b="b"/>
                <a:pathLst>
                  <a:path w="251926" h="27991" extrusionOk="0">
                    <a:moveTo>
                      <a:pt x="0" y="27992"/>
                    </a:moveTo>
                    <a:lnTo>
                      <a:pt x="251927" y="27992"/>
                    </a:lnTo>
                    <a:lnTo>
                      <a:pt x="251927" y="0"/>
                    </a:lnTo>
                    <a:lnTo>
                      <a:pt x="0" y="0"/>
                    </a:lnTo>
                    <a:lnTo>
                      <a:pt x="0" y="27992"/>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grpSp>
      </p:grpSp>
      <p:sp>
        <p:nvSpPr>
          <p:cNvPr id="11" name="Rectangle 10">
            <a:extLst>
              <a:ext uri="{FF2B5EF4-FFF2-40B4-BE49-F238E27FC236}">
                <a16:creationId xmlns:a16="http://schemas.microsoft.com/office/drawing/2014/main" id="{05B4B53B-1E6A-F459-2939-79D6D9EC92BF}"/>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sp>
        <p:nvSpPr>
          <p:cNvPr id="12" name="Freeform 68">
            <a:extLst>
              <a:ext uri="{FF2B5EF4-FFF2-40B4-BE49-F238E27FC236}">
                <a16:creationId xmlns:a16="http://schemas.microsoft.com/office/drawing/2014/main" id="{C237C95A-8469-0D1A-F0A9-DE6789105F72}"/>
              </a:ext>
            </a:extLst>
          </p:cNvPr>
          <p:cNvSpPr>
            <a:spLocks noChangeAspect="1" noEditPoints="1"/>
          </p:cNvSpPr>
          <p:nvPr/>
        </p:nvSpPr>
        <p:spPr bwMode="auto">
          <a:xfrm>
            <a:off x="3139611"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dirty="0"/>
          </a:p>
        </p:txBody>
      </p:sp>
      <p:sp>
        <p:nvSpPr>
          <p:cNvPr id="15" name="Freeform 68">
            <a:extLst>
              <a:ext uri="{FF2B5EF4-FFF2-40B4-BE49-F238E27FC236}">
                <a16:creationId xmlns:a16="http://schemas.microsoft.com/office/drawing/2014/main" id="{2CD1970B-5AE1-5A53-C465-ABD51BC64866}"/>
              </a:ext>
            </a:extLst>
          </p:cNvPr>
          <p:cNvSpPr>
            <a:spLocks noChangeAspect="1" noEditPoints="1"/>
          </p:cNvSpPr>
          <p:nvPr/>
        </p:nvSpPr>
        <p:spPr bwMode="auto">
          <a:xfrm>
            <a:off x="3139611" y="2800254"/>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dirty="0"/>
          </a:p>
        </p:txBody>
      </p:sp>
      <p:sp>
        <p:nvSpPr>
          <p:cNvPr id="17" name="Freeform 68">
            <a:extLst>
              <a:ext uri="{FF2B5EF4-FFF2-40B4-BE49-F238E27FC236}">
                <a16:creationId xmlns:a16="http://schemas.microsoft.com/office/drawing/2014/main" id="{2E4316F7-3E07-ED30-5C01-988C8E19E1D4}"/>
              </a:ext>
            </a:extLst>
          </p:cNvPr>
          <p:cNvSpPr>
            <a:spLocks noChangeAspect="1" noEditPoints="1"/>
          </p:cNvSpPr>
          <p:nvPr/>
        </p:nvSpPr>
        <p:spPr bwMode="auto">
          <a:xfrm>
            <a:off x="3139611" y="3268198"/>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dirty="0"/>
          </a:p>
        </p:txBody>
      </p:sp>
      <p:sp>
        <p:nvSpPr>
          <p:cNvPr id="18" name="Freeform 68">
            <a:extLst>
              <a:ext uri="{FF2B5EF4-FFF2-40B4-BE49-F238E27FC236}">
                <a16:creationId xmlns:a16="http://schemas.microsoft.com/office/drawing/2014/main" id="{11E0F552-0BC0-D508-0F76-22B0826D520D}"/>
              </a:ext>
            </a:extLst>
          </p:cNvPr>
          <p:cNvSpPr>
            <a:spLocks noChangeAspect="1" noEditPoints="1"/>
          </p:cNvSpPr>
          <p:nvPr/>
        </p:nvSpPr>
        <p:spPr bwMode="auto">
          <a:xfrm>
            <a:off x="3139611" y="501720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rtlCol="0" anchor="t" anchorCtr="0" compatLnSpc="1">
            <a:prstTxWarp prst="textNoShape">
              <a:avLst/>
            </a:prstTxWarp>
          </a:bodyPr>
          <a:lstStyle/>
          <a:p>
            <a:pPr rtl="0"/>
            <a:endParaRPr lang="lv-LV" sz="983" dirty="0"/>
          </a:p>
        </p:txBody>
      </p:sp>
      <p:sp>
        <p:nvSpPr>
          <p:cNvPr id="20" name="Google Shape;1426;p90">
            <a:extLst>
              <a:ext uri="{FF2B5EF4-FFF2-40B4-BE49-F238E27FC236}">
                <a16:creationId xmlns:a16="http://schemas.microsoft.com/office/drawing/2014/main" id="{B696238D-E33B-286B-B1A4-17B2D6B5B3B8}"/>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700" b="1" dirty="0">
              <a:solidFill>
                <a:schemeClr val="accent1"/>
              </a:solidFill>
              <a:latin typeface="Arial"/>
              <a:ea typeface="Arial"/>
              <a:cs typeface="Arial"/>
              <a:sym typeface="Arial"/>
            </a:endParaRPr>
          </a:p>
        </p:txBody>
      </p:sp>
      <p:sp>
        <p:nvSpPr>
          <p:cNvPr id="21" name="Google Shape;1978;p97">
            <a:extLst>
              <a:ext uri="{FF2B5EF4-FFF2-40B4-BE49-F238E27FC236}">
                <a16:creationId xmlns:a16="http://schemas.microsoft.com/office/drawing/2014/main" id="{1D155330-D23E-68F9-5774-4D93FFE13295}"/>
              </a:ext>
            </a:extLst>
          </p:cNvPr>
          <p:cNvSpPr/>
          <p:nvPr/>
        </p:nvSpPr>
        <p:spPr>
          <a:xfrm>
            <a:off x="11389087" y="1891275"/>
            <a:ext cx="288000" cy="288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pic>
        <p:nvPicPr>
          <p:cNvPr id="29" name="Picture 28">
            <a:extLst>
              <a:ext uri="{FF2B5EF4-FFF2-40B4-BE49-F238E27FC236}">
                <a16:creationId xmlns:a16="http://schemas.microsoft.com/office/drawing/2014/main" id="{E95D0E2A-D89C-2BFE-A518-8A253363BBE7}"/>
              </a:ext>
            </a:extLst>
          </p:cNvPr>
          <p:cNvPicPr>
            <a:picLocks noChangeAspect="1"/>
          </p:cNvPicPr>
          <p:nvPr/>
        </p:nvPicPr>
        <p:blipFill>
          <a:blip r:embed="rId5"/>
          <a:stretch>
            <a:fillRect/>
          </a:stretch>
        </p:blipFill>
        <p:spPr>
          <a:xfrm>
            <a:off x="123403" y="204402"/>
            <a:ext cx="2507506" cy="1410472"/>
          </a:xfrm>
          <a:prstGeom prst="rect">
            <a:avLst/>
          </a:prstGeom>
        </p:spPr>
      </p:pic>
      <p:grpSp>
        <p:nvGrpSpPr>
          <p:cNvPr id="10" name="Group 9">
            <a:extLst>
              <a:ext uri="{FF2B5EF4-FFF2-40B4-BE49-F238E27FC236}">
                <a16:creationId xmlns:a16="http://schemas.microsoft.com/office/drawing/2014/main" id="{3DE8039C-8BBC-0FFD-D87E-0A2161C93057}"/>
              </a:ext>
            </a:extLst>
          </p:cNvPr>
          <p:cNvGrpSpPr/>
          <p:nvPr/>
        </p:nvGrpSpPr>
        <p:grpSpPr>
          <a:xfrm>
            <a:off x="7749013" y="126781"/>
            <a:ext cx="4000075" cy="217488"/>
            <a:chOff x="7749013" y="126781"/>
            <a:chExt cx="4000075" cy="217488"/>
          </a:xfrm>
        </p:grpSpPr>
        <p:sp>
          <p:nvSpPr>
            <p:cNvPr id="19" name="Rectangle 18">
              <a:extLst>
                <a:ext uri="{FF2B5EF4-FFF2-40B4-BE49-F238E27FC236}">
                  <a16:creationId xmlns:a16="http://schemas.microsoft.com/office/drawing/2014/main" id="{99D3A7A2-9289-5BC1-26A9-0C911200BCF3}"/>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22" name="Rectangle 21">
              <a:extLst>
                <a:ext uri="{FF2B5EF4-FFF2-40B4-BE49-F238E27FC236}">
                  <a16:creationId xmlns:a16="http://schemas.microsoft.com/office/drawing/2014/main" id="{BC4C96E8-1C4D-9E39-0EDF-263942D05163}"/>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23" name="Rectangle 22">
              <a:extLst>
                <a:ext uri="{FF2B5EF4-FFF2-40B4-BE49-F238E27FC236}">
                  <a16:creationId xmlns:a16="http://schemas.microsoft.com/office/drawing/2014/main" id="{33A2CD11-349B-A023-4806-206E6F916508}"/>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26" name="Rectangle 25">
              <a:extLst>
                <a:ext uri="{FF2B5EF4-FFF2-40B4-BE49-F238E27FC236}">
                  <a16:creationId xmlns:a16="http://schemas.microsoft.com/office/drawing/2014/main" id="{0EF159B9-49A6-FD4F-EA1F-2EDD6DF4C16F}"/>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27" name="Rectangle 26">
              <a:extLst>
                <a:ext uri="{FF2B5EF4-FFF2-40B4-BE49-F238E27FC236}">
                  <a16:creationId xmlns:a16="http://schemas.microsoft.com/office/drawing/2014/main" id="{49C06976-D60D-C4B5-F254-B854DE64910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3523850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C8A1DBB-702A-9D18-B760-3984351C0216}"/>
              </a:ext>
            </a:extLst>
          </p:cNvPr>
          <p:cNvSpPr txBox="1"/>
          <p:nvPr/>
        </p:nvSpPr>
        <p:spPr>
          <a:xfrm>
            <a:off x="3102014" y="2251275"/>
            <a:ext cx="8641251" cy="3920925"/>
          </a:xfrm>
          <a:prstGeom prst="rect">
            <a:avLst/>
          </a:prstGeom>
          <a:solidFill>
            <a:schemeClr val="bg1">
              <a:lumMod val="95000"/>
            </a:schemeClr>
          </a:solidFill>
        </p:spPr>
        <p:txBody>
          <a:bodyPr wrap="square" lIns="72000" tIns="72000" rIns="72000" bIns="72000" rtlCol="0">
            <a:noAutofit/>
          </a:bodyPr>
          <a:lstStyle/>
          <a:p>
            <a:pPr rtl="0">
              <a:spcAft>
                <a:spcPts val="600"/>
              </a:spcAft>
              <a:defRPr/>
            </a:pPr>
            <a:endParaRPr lang="lv-LV" sz="1400">
              <a:cs typeface="Arial"/>
            </a:endParaRP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rtlCol="0">
            <a:normAutofit/>
          </a:bodyPr>
          <a:lstStyle/>
          <a:p>
            <a:pPr rtl="0"/>
            <a:r>
              <a:rPr lang="en-gb" sz="3200" noProof="0" dirty="0">
                <a:cs typeface="Times New Roman"/>
              </a:rPr>
              <a:t>Universal Declaration of Human Rights (UDHR)</a:t>
            </a:r>
            <a:endParaRPr lang="lv-LV" noProof="0" dirty="0"/>
          </a:p>
        </p:txBody>
      </p:sp>
      <p:sp>
        <p:nvSpPr>
          <p:cNvPr id="43" name="Slide Number Placeholder 4">
            <a:extLst>
              <a:ext uri="{FF2B5EF4-FFF2-40B4-BE49-F238E27FC236}">
                <a16:creationId xmlns:a16="http://schemas.microsoft.com/office/drawing/2014/main" id="{98D9ED58-9975-7606-A862-6ACE27F0E6C0}"/>
              </a:ext>
            </a:extLst>
          </p:cNvPr>
          <p:cNvSpPr>
            <a:spLocks noGrp="1"/>
          </p:cNvSpPr>
          <p:nvPr>
            <p:ph type="sldNum" sz="quarter" idx="11"/>
          </p:nvPr>
        </p:nvSpPr>
        <p:spPr/>
        <p:txBody>
          <a:bodyPr rtlCol="0"/>
          <a:lstStyle/>
          <a:p>
            <a:pPr rtl="0"/>
            <a:fld id="{7870704B-CE94-48CC-AF30-84932A1262A7}" type="slidenum">
              <a:rPr lang="lv-LV" smtClean="0"/>
              <a:pPr/>
              <a:t>9</a:t>
            </a:fld>
            <a:endParaRPr lang="lv-LV"/>
          </a:p>
        </p:txBody>
      </p:sp>
      <p:sp>
        <p:nvSpPr>
          <p:cNvPr id="16" name="Google Shape;118;p22">
            <a:extLst>
              <a:ext uri="{FF2B5EF4-FFF2-40B4-BE49-F238E27FC236}">
                <a16:creationId xmlns:a16="http://schemas.microsoft.com/office/drawing/2014/main" id="{DF4D4BC4-9744-7363-0641-FF9D0C09ECA5}"/>
              </a:ext>
            </a:extLst>
          </p:cNvPr>
          <p:cNvSpPr txBox="1"/>
          <p:nvPr/>
        </p:nvSpPr>
        <p:spPr>
          <a:xfrm>
            <a:off x="3102014" y="1819275"/>
            <a:ext cx="8641251" cy="432000"/>
          </a:xfrm>
          <a:prstGeom prst="rect">
            <a:avLst/>
          </a:prstGeom>
          <a:solidFill>
            <a:schemeClr val="accent6"/>
          </a:solidFill>
          <a:ln>
            <a:noFill/>
          </a:ln>
        </p:spPr>
        <p:txBody>
          <a:bodyPr spcFirstLastPara="1" wrap="square" lIns="72000" tIns="72000" rIns="72000" bIns="72000" rtlCol="0" anchor="ctr" anchorCtr="0">
            <a:noAutofit/>
          </a:bodyPr>
          <a:lstStyle/>
          <a:p>
            <a:pPr rtl="0"/>
            <a:r>
              <a:rPr lang="en-gb" sz="1400" b="1" dirty="0"/>
              <a:t>Main articles on civil protection</a:t>
            </a:r>
          </a:p>
        </p:txBody>
      </p:sp>
      <p:sp>
        <p:nvSpPr>
          <p:cNvPr id="17" name="Google Shape;118;p22">
            <a:extLst>
              <a:ext uri="{FF2B5EF4-FFF2-40B4-BE49-F238E27FC236}">
                <a16:creationId xmlns:a16="http://schemas.microsoft.com/office/drawing/2014/main" id="{08BFADE5-4346-F325-458B-CCE8D73A3D23}"/>
              </a:ext>
            </a:extLst>
          </p:cNvPr>
          <p:cNvSpPr txBox="1"/>
          <p:nvPr/>
        </p:nvSpPr>
        <p:spPr>
          <a:xfrm>
            <a:off x="11311265" y="1819275"/>
            <a:ext cx="432000" cy="432000"/>
          </a:xfrm>
          <a:prstGeom prst="rect">
            <a:avLst/>
          </a:prstGeom>
          <a:solidFill>
            <a:schemeClr val="accent6"/>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18" name="Google Shape;118;p22">
            <a:extLst>
              <a:ext uri="{FF2B5EF4-FFF2-40B4-BE49-F238E27FC236}">
                <a16:creationId xmlns:a16="http://schemas.microsoft.com/office/drawing/2014/main" id="{75C514E5-305C-3DFE-1358-C0942B27BF69}"/>
              </a:ext>
            </a:extLst>
          </p:cNvPr>
          <p:cNvSpPr txBox="1"/>
          <p:nvPr/>
        </p:nvSpPr>
        <p:spPr>
          <a:xfrm>
            <a:off x="11239264" y="1819275"/>
            <a:ext cx="72000" cy="432000"/>
          </a:xfrm>
          <a:prstGeom prst="rect">
            <a:avLst/>
          </a:prstGeom>
          <a:solidFill>
            <a:schemeClr val="accent2"/>
          </a:solidFill>
          <a:ln>
            <a:noFill/>
          </a:ln>
        </p:spPr>
        <p:txBody>
          <a:bodyPr spcFirstLastPara="1" wrap="square" lIns="72000" tIns="72000" rIns="72000" bIns="72000" rtlCol="0" anchor="ctr" anchorCtr="0">
            <a:noAutofit/>
          </a:bodyPr>
          <a:lstStyle/>
          <a:p>
            <a:pPr rtl="0"/>
            <a:endParaRPr lang="lv-LV" sz="1400" b="1">
              <a:solidFill>
                <a:schemeClr val="lt1"/>
              </a:solidFill>
            </a:endParaRPr>
          </a:p>
        </p:txBody>
      </p:sp>
      <p:sp>
        <p:nvSpPr>
          <p:cNvPr id="20" name="Rectangle 19">
            <a:extLst>
              <a:ext uri="{FF2B5EF4-FFF2-40B4-BE49-F238E27FC236}">
                <a16:creationId xmlns:a16="http://schemas.microsoft.com/office/drawing/2014/main" id="{3FD63779-E830-50E1-23C1-33001D8FFED3}"/>
              </a:ext>
            </a:extLst>
          </p:cNvPr>
          <p:cNvSpPr/>
          <p:nvPr/>
        </p:nvSpPr>
        <p:spPr>
          <a:xfrm>
            <a:off x="3212008" y="2425017"/>
            <a:ext cx="1434809" cy="842817"/>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a:solidFill>
                  <a:schemeClr val="bg1"/>
                </a:solidFill>
                <a:ea typeface="+mn-lt"/>
                <a:cs typeface="+mn-lt"/>
              </a:rPr>
              <a:t>Article 3: </a:t>
            </a:r>
            <a:endParaRPr lang="lv-LV" sz="1400" b="1">
              <a:solidFill>
                <a:schemeClr val="bg1"/>
              </a:solidFill>
            </a:endParaRPr>
          </a:p>
        </p:txBody>
      </p:sp>
      <p:sp>
        <p:nvSpPr>
          <p:cNvPr id="21" name="TextBox 20">
            <a:extLst>
              <a:ext uri="{FF2B5EF4-FFF2-40B4-BE49-F238E27FC236}">
                <a16:creationId xmlns:a16="http://schemas.microsoft.com/office/drawing/2014/main" id="{6AC58872-FC70-8BAB-921A-A50DC0000E62}"/>
              </a:ext>
            </a:extLst>
          </p:cNvPr>
          <p:cNvSpPr txBox="1"/>
          <p:nvPr/>
        </p:nvSpPr>
        <p:spPr>
          <a:xfrm>
            <a:off x="4756812" y="2425017"/>
            <a:ext cx="6986454" cy="842817"/>
          </a:xfrm>
          <a:prstGeom prst="rect">
            <a:avLst/>
          </a:prstGeom>
          <a:noFill/>
        </p:spPr>
        <p:txBody>
          <a:bodyPr wrap="square" tIns="0" bIns="0" rtlCol="0" anchor="ctr">
            <a:noAutofit/>
          </a:bodyPr>
          <a:lstStyle/>
          <a:p>
            <a:pPr rtl="0">
              <a:spcAft>
                <a:spcPts val="600"/>
              </a:spcAft>
              <a:defRPr/>
            </a:pPr>
            <a:r>
              <a:rPr lang="en-US" sz="1400" dirty="0">
                <a:solidFill>
                  <a:srgbClr val="030303"/>
                </a:solidFill>
                <a:ea typeface="+mn-lt"/>
                <a:cs typeface="+mn-lt"/>
              </a:rPr>
              <a:t>Everyone has the right to life, liberty and security of person.</a:t>
            </a:r>
            <a:endParaRPr lang="en-gb" sz="1400" dirty="0">
              <a:solidFill>
                <a:srgbClr val="030303"/>
              </a:solidFill>
              <a:ea typeface="+mn-lt"/>
              <a:cs typeface="+mn-lt"/>
            </a:endParaRPr>
          </a:p>
        </p:txBody>
      </p:sp>
      <p:sp>
        <p:nvSpPr>
          <p:cNvPr id="22" name="Rectangle 21">
            <a:extLst>
              <a:ext uri="{FF2B5EF4-FFF2-40B4-BE49-F238E27FC236}">
                <a16:creationId xmlns:a16="http://schemas.microsoft.com/office/drawing/2014/main" id="{48486E10-FE6E-A1AD-EF19-78573D15D833}"/>
              </a:ext>
            </a:extLst>
          </p:cNvPr>
          <p:cNvSpPr/>
          <p:nvPr/>
        </p:nvSpPr>
        <p:spPr>
          <a:xfrm>
            <a:off x="3212008" y="3772699"/>
            <a:ext cx="1434809" cy="842817"/>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a:solidFill>
                  <a:schemeClr val="bg1"/>
                </a:solidFill>
                <a:ea typeface="+mn-lt"/>
                <a:cs typeface="+mn-lt"/>
              </a:rPr>
              <a:t>Article 28: </a:t>
            </a:r>
            <a:endParaRPr lang="lv-LV" sz="1400" b="1">
              <a:solidFill>
                <a:schemeClr val="bg1"/>
              </a:solidFill>
            </a:endParaRPr>
          </a:p>
        </p:txBody>
      </p:sp>
      <p:sp>
        <p:nvSpPr>
          <p:cNvPr id="23" name="TextBox 22">
            <a:extLst>
              <a:ext uri="{FF2B5EF4-FFF2-40B4-BE49-F238E27FC236}">
                <a16:creationId xmlns:a16="http://schemas.microsoft.com/office/drawing/2014/main" id="{6558AC3A-61E1-98D4-1C32-D6CD758129FA}"/>
              </a:ext>
            </a:extLst>
          </p:cNvPr>
          <p:cNvSpPr txBox="1"/>
          <p:nvPr/>
        </p:nvSpPr>
        <p:spPr>
          <a:xfrm>
            <a:off x="4756812" y="3772699"/>
            <a:ext cx="6986454" cy="842817"/>
          </a:xfrm>
          <a:prstGeom prst="rect">
            <a:avLst/>
          </a:prstGeom>
          <a:noFill/>
        </p:spPr>
        <p:txBody>
          <a:bodyPr wrap="square" tIns="0" bIns="0" rtlCol="0" anchor="ctr">
            <a:noAutofit/>
          </a:bodyPr>
          <a:lstStyle/>
          <a:p>
            <a:pPr rtl="0">
              <a:spcAft>
                <a:spcPts val="600"/>
              </a:spcAft>
              <a:defRPr/>
            </a:pPr>
            <a:r>
              <a:rPr lang="en-US" sz="1400" dirty="0">
                <a:solidFill>
                  <a:srgbClr val="030303"/>
                </a:solidFill>
                <a:ea typeface="+mn-lt"/>
                <a:cs typeface="+mn-lt"/>
              </a:rPr>
              <a:t>Everyone is entitled to a social and international order in which the rights and freedoms set forth in this Declaration can be fully realized.</a:t>
            </a:r>
            <a:endParaRPr lang="en-gb" sz="1400" dirty="0">
              <a:solidFill>
                <a:srgbClr val="030303"/>
              </a:solidFill>
              <a:ea typeface="+mn-lt"/>
              <a:cs typeface="+mn-lt"/>
            </a:endParaRPr>
          </a:p>
        </p:txBody>
      </p:sp>
      <p:cxnSp>
        <p:nvCxnSpPr>
          <p:cNvPr id="24" name="Straight Connector 23">
            <a:extLst>
              <a:ext uri="{FF2B5EF4-FFF2-40B4-BE49-F238E27FC236}">
                <a16:creationId xmlns:a16="http://schemas.microsoft.com/office/drawing/2014/main" id="{2E9CEFEF-5A06-C8E6-9A82-640EB7C0EB63}"/>
              </a:ext>
            </a:extLst>
          </p:cNvPr>
          <p:cNvCxnSpPr>
            <a:cxnSpLocks/>
          </p:cNvCxnSpPr>
          <p:nvPr/>
        </p:nvCxnSpPr>
        <p:spPr>
          <a:xfrm>
            <a:off x="4827932" y="3529694"/>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5" name="Rectangle 24">
            <a:extLst>
              <a:ext uri="{FF2B5EF4-FFF2-40B4-BE49-F238E27FC236}">
                <a16:creationId xmlns:a16="http://schemas.microsoft.com/office/drawing/2014/main" id="{19A04A8D-0CBD-70D0-0C8E-39AFD140E5FF}"/>
              </a:ext>
            </a:extLst>
          </p:cNvPr>
          <p:cNvSpPr/>
          <p:nvPr/>
        </p:nvSpPr>
        <p:spPr>
          <a:xfrm>
            <a:off x="3212008" y="5120379"/>
            <a:ext cx="1434809" cy="842817"/>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a:solidFill>
                  <a:schemeClr val="bg1"/>
                </a:solidFill>
                <a:ea typeface="+mn-lt"/>
                <a:cs typeface="+mn-lt"/>
              </a:rPr>
              <a:t>Article 30: </a:t>
            </a:r>
            <a:endParaRPr lang="lv-LV" sz="1400" b="1">
              <a:solidFill>
                <a:schemeClr val="bg1"/>
              </a:solidFill>
            </a:endParaRPr>
          </a:p>
        </p:txBody>
      </p:sp>
      <p:sp>
        <p:nvSpPr>
          <p:cNvPr id="26" name="TextBox 25">
            <a:extLst>
              <a:ext uri="{FF2B5EF4-FFF2-40B4-BE49-F238E27FC236}">
                <a16:creationId xmlns:a16="http://schemas.microsoft.com/office/drawing/2014/main" id="{BADFE1AE-B701-9AE5-BC0B-A5956CFCB9A5}"/>
              </a:ext>
            </a:extLst>
          </p:cNvPr>
          <p:cNvSpPr txBox="1"/>
          <p:nvPr/>
        </p:nvSpPr>
        <p:spPr>
          <a:xfrm>
            <a:off x="4756812" y="5120382"/>
            <a:ext cx="6986454" cy="842817"/>
          </a:xfrm>
          <a:prstGeom prst="rect">
            <a:avLst/>
          </a:prstGeom>
          <a:noFill/>
        </p:spPr>
        <p:txBody>
          <a:bodyPr wrap="square" tIns="0" bIns="0" rtlCol="0" anchor="ctr">
            <a:noAutofit/>
          </a:bodyPr>
          <a:lstStyle/>
          <a:p>
            <a:pPr rtl="0">
              <a:spcAft>
                <a:spcPts val="600"/>
              </a:spcAft>
              <a:defRPr/>
            </a:pPr>
            <a:r>
              <a:rPr lang="en-US" sz="1400" dirty="0">
                <a:solidFill>
                  <a:srgbClr val="030303"/>
                </a:solidFill>
                <a:ea typeface="+mn-lt"/>
                <a:cs typeface="+mn-lt"/>
              </a:rPr>
              <a:t>Nothing in this Declaration may be interpreted as implying for any State, group or person any right to engage in any activity or to perform any act aimed at the destruction of any of the rights and freedoms set forth herein.</a:t>
            </a:r>
            <a:endParaRPr lang="lv-LV" sz="1400" dirty="0">
              <a:solidFill>
                <a:srgbClr val="000000"/>
              </a:solidFill>
              <a:ea typeface="+mn-lt"/>
              <a:cs typeface="+mn-lt"/>
            </a:endParaRPr>
          </a:p>
        </p:txBody>
      </p:sp>
      <p:cxnSp>
        <p:nvCxnSpPr>
          <p:cNvPr id="27" name="Straight Connector 26">
            <a:extLst>
              <a:ext uri="{FF2B5EF4-FFF2-40B4-BE49-F238E27FC236}">
                <a16:creationId xmlns:a16="http://schemas.microsoft.com/office/drawing/2014/main" id="{B5D0025C-C91B-A796-8CC4-92DD358EECE7}"/>
              </a:ext>
            </a:extLst>
          </p:cNvPr>
          <p:cNvCxnSpPr>
            <a:cxnSpLocks/>
          </p:cNvCxnSpPr>
          <p:nvPr/>
        </p:nvCxnSpPr>
        <p:spPr>
          <a:xfrm>
            <a:off x="4827932" y="4867949"/>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4" name="Rectangle 33">
            <a:extLst>
              <a:ext uri="{FF2B5EF4-FFF2-40B4-BE49-F238E27FC236}">
                <a16:creationId xmlns:a16="http://schemas.microsoft.com/office/drawing/2014/main" id="{83426C95-5C15-E0D8-B06E-34DB7254C861}"/>
              </a:ext>
            </a:extLst>
          </p:cNvPr>
          <p:cNvSpPr/>
          <p:nvPr/>
        </p:nvSpPr>
        <p:spPr>
          <a:xfrm>
            <a:off x="3102014" y="126781"/>
            <a:ext cx="2671127" cy="216216"/>
          </a:xfrm>
          <a:prstGeom prst="rect">
            <a:avLst/>
          </a:prstGeom>
          <a:noFill/>
          <a:ln>
            <a:noFill/>
          </a:ln>
        </p:spPr>
        <p:txBody>
          <a:bodyPr wrap="none" lIns="0" tIns="0" rIns="0" bIns="0" rtlCol="0" anchor="ctr">
            <a:noAutofit/>
          </a:body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i="0" u="none" strike="noStrike" kern="0" cap="none" spc="0" normalizeH="0" dirty="0">
                <a:ln>
                  <a:noFill/>
                </a:ln>
                <a:solidFill>
                  <a:srgbClr val="A4A3B2"/>
                </a:solidFill>
                <a:effectLst/>
                <a:uLnTx/>
                <a:uFillTx/>
                <a:ea typeface="Georgia"/>
                <a:cs typeface="Georgia"/>
                <a:sym typeface="Georgia"/>
              </a:rPr>
              <a:t>4. </a:t>
            </a:r>
            <a:r>
              <a:rPr lang="en-GB" sz="800" i="0" u="none" strike="noStrike" kern="0" cap="none" spc="0" normalizeH="0" dirty="0">
                <a:ln>
                  <a:noFill/>
                </a:ln>
                <a:solidFill>
                  <a:srgbClr val="A4A3B2"/>
                </a:solidFill>
                <a:effectLst/>
                <a:uLnTx/>
                <a:uFillTx/>
                <a:ea typeface="Georgia"/>
                <a:cs typeface="Georgia"/>
                <a:sym typeface="Georgia"/>
              </a:rPr>
              <a:t>INTERNATIONAL ASSISTANCE</a:t>
            </a:r>
            <a:endParaRPr lang="en-gb" sz="800" i="0" u="none" strike="noStrike" kern="0" cap="none" spc="0" normalizeH="0" dirty="0">
              <a:ln>
                <a:noFill/>
              </a:ln>
              <a:solidFill>
                <a:srgbClr val="A4A3B2"/>
              </a:solidFill>
              <a:effectLst/>
              <a:uLnTx/>
              <a:uFillTx/>
              <a:ea typeface="Georgia"/>
              <a:cs typeface="Georgia"/>
              <a:sym typeface="Georgia"/>
            </a:endParaRPr>
          </a:p>
        </p:txBody>
      </p:sp>
      <p:grpSp>
        <p:nvGrpSpPr>
          <p:cNvPr id="35" name="Google Shape;1261;p88">
            <a:extLst>
              <a:ext uri="{FF2B5EF4-FFF2-40B4-BE49-F238E27FC236}">
                <a16:creationId xmlns:a16="http://schemas.microsoft.com/office/drawing/2014/main" id="{4DCCC5BB-9D2F-5384-7958-20820C00E4D7}"/>
              </a:ext>
            </a:extLst>
          </p:cNvPr>
          <p:cNvGrpSpPr/>
          <p:nvPr/>
        </p:nvGrpSpPr>
        <p:grpSpPr>
          <a:xfrm>
            <a:off x="11383265" y="1891275"/>
            <a:ext cx="288000" cy="288000"/>
            <a:chOff x="3520420" y="1114925"/>
            <a:chExt cx="457200" cy="457199"/>
          </a:xfrm>
        </p:grpSpPr>
        <p:sp>
          <p:nvSpPr>
            <p:cNvPr id="36" name="Google Shape;1262;p88">
              <a:extLst>
                <a:ext uri="{FF2B5EF4-FFF2-40B4-BE49-F238E27FC236}">
                  <a16:creationId xmlns:a16="http://schemas.microsoft.com/office/drawing/2014/main" id="{BA0083A5-0A27-A3D4-DCAB-E14A09443BC4}"/>
                </a:ext>
              </a:extLst>
            </p:cNvPr>
            <p:cNvSpPr/>
            <p:nvPr/>
          </p:nvSpPr>
          <p:spPr>
            <a:xfrm>
              <a:off x="3520420" y="1114925"/>
              <a:ext cx="457200" cy="457199"/>
            </a:xfrm>
            <a:custGeom>
              <a:avLst/>
              <a:gdLst/>
              <a:ahLst/>
              <a:cxnLst/>
              <a:rect l="l" t="t" r="r" b="b"/>
              <a:pathLst>
                <a:path w="457200" h="457199" extrusionOk="0">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37" name="Google Shape;1263;p88">
              <a:extLst>
                <a:ext uri="{FF2B5EF4-FFF2-40B4-BE49-F238E27FC236}">
                  <a16:creationId xmlns:a16="http://schemas.microsoft.com/office/drawing/2014/main" id="{C31F2198-43D1-2D81-19A9-DAC9BB1C4DA5}"/>
                </a:ext>
              </a:extLst>
            </p:cNvPr>
            <p:cNvSpPr/>
            <p:nvPr/>
          </p:nvSpPr>
          <p:spPr>
            <a:xfrm>
              <a:off x="3575538" y="1211001"/>
              <a:ext cx="285146" cy="19462"/>
            </a:xfrm>
            <a:custGeom>
              <a:avLst/>
              <a:gdLst/>
              <a:ahLst/>
              <a:cxnLst/>
              <a:rect l="l" t="t" r="r" b="b"/>
              <a:pathLst>
                <a:path w="285146" h="19462" extrusionOk="0">
                  <a:moveTo>
                    <a:pt x="0" y="0"/>
                  </a:moveTo>
                  <a:lnTo>
                    <a:pt x="285147" y="0"/>
                  </a:lnTo>
                  <a:lnTo>
                    <a:pt x="285147" y="19463"/>
                  </a:lnTo>
                  <a:lnTo>
                    <a:pt x="0" y="19463"/>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39" name="Google Shape;1264;p88">
              <a:extLst>
                <a:ext uri="{FF2B5EF4-FFF2-40B4-BE49-F238E27FC236}">
                  <a16:creationId xmlns:a16="http://schemas.microsoft.com/office/drawing/2014/main" id="{C1C18575-5505-9863-53DF-B1700E9FAC85}"/>
                </a:ext>
              </a:extLst>
            </p:cNvPr>
            <p:cNvSpPr/>
            <p:nvPr/>
          </p:nvSpPr>
          <p:spPr>
            <a:xfrm>
              <a:off x="3575538" y="1274405"/>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40" name="Google Shape;1265;p88">
              <a:extLst>
                <a:ext uri="{FF2B5EF4-FFF2-40B4-BE49-F238E27FC236}">
                  <a16:creationId xmlns:a16="http://schemas.microsoft.com/office/drawing/2014/main" id="{E074C5EF-CB5D-DE5F-3ECA-8599474A9897}"/>
                </a:ext>
              </a:extLst>
            </p:cNvPr>
            <p:cNvSpPr/>
            <p:nvPr/>
          </p:nvSpPr>
          <p:spPr>
            <a:xfrm>
              <a:off x="3575538" y="1337810"/>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41" name="Google Shape;1266;p88">
              <a:extLst>
                <a:ext uri="{FF2B5EF4-FFF2-40B4-BE49-F238E27FC236}">
                  <a16:creationId xmlns:a16="http://schemas.microsoft.com/office/drawing/2014/main" id="{1D2991D7-8CA8-BE3A-D68D-C23B8B7D8D02}"/>
                </a:ext>
              </a:extLst>
            </p:cNvPr>
            <p:cNvSpPr/>
            <p:nvPr/>
          </p:nvSpPr>
          <p:spPr>
            <a:xfrm>
              <a:off x="3575538" y="1401215"/>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42" name="Google Shape;1267;p88">
              <a:extLst>
                <a:ext uri="{FF2B5EF4-FFF2-40B4-BE49-F238E27FC236}">
                  <a16:creationId xmlns:a16="http://schemas.microsoft.com/office/drawing/2014/main" id="{AC465854-0EDD-A4A7-3FEC-D3CEB3D1B776}"/>
                </a:ext>
              </a:extLst>
            </p:cNvPr>
            <p:cNvSpPr/>
            <p:nvPr/>
          </p:nvSpPr>
          <p:spPr>
            <a:xfrm>
              <a:off x="3575538" y="1464588"/>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pic>
        <p:nvPicPr>
          <p:cNvPr id="3" name="Picture 2">
            <a:extLst>
              <a:ext uri="{FF2B5EF4-FFF2-40B4-BE49-F238E27FC236}">
                <a16:creationId xmlns:a16="http://schemas.microsoft.com/office/drawing/2014/main" id="{A2AEF3F3-FCD7-9856-E7FF-B35E912BE48A}"/>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4" name="Rectangle 3">
            <a:extLst>
              <a:ext uri="{FF2B5EF4-FFF2-40B4-BE49-F238E27FC236}">
                <a16:creationId xmlns:a16="http://schemas.microsoft.com/office/drawing/2014/main" id="{DB6054B2-DFEF-D0D3-7588-47AA6B2C54C3}"/>
              </a:ext>
            </a:extLst>
          </p:cNvPr>
          <p:cNvSpPr/>
          <p:nvPr/>
        </p:nvSpPr>
        <p:spPr>
          <a:xfrm>
            <a:off x="0" y="1809614"/>
            <a:ext cx="2754313" cy="307712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7" name="Rectangle 6">
            <a:extLst>
              <a:ext uri="{FF2B5EF4-FFF2-40B4-BE49-F238E27FC236}">
                <a16:creationId xmlns:a16="http://schemas.microsoft.com/office/drawing/2014/main" id="{A96C5EE2-BA84-7CE5-DC98-FCCF7C830FA7}"/>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8" name="Rectangle 7">
            <a:extLst>
              <a:ext uri="{FF2B5EF4-FFF2-40B4-BE49-F238E27FC236}">
                <a16:creationId xmlns:a16="http://schemas.microsoft.com/office/drawing/2014/main" id="{FB190520-FC46-FCFF-0617-1823C9B0357A}"/>
              </a:ext>
            </a:extLst>
          </p:cNvPr>
          <p:cNvSpPr/>
          <p:nvPr/>
        </p:nvSpPr>
        <p:spPr>
          <a:xfrm>
            <a:off x="0" y="4052770"/>
            <a:ext cx="2499360" cy="5842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9" name="Google Shape;2685;p25">
            <a:extLst>
              <a:ext uri="{FF2B5EF4-FFF2-40B4-BE49-F238E27FC236}">
                <a16:creationId xmlns:a16="http://schemas.microsoft.com/office/drawing/2014/main" id="{ABD47355-76D9-815C-FDCF-4D41052FB506}"/>
              </a:ext>
            </a:extLst>
          </p:cNvPr>
          <p:cNvSpPr txBox="1"/>
          <p:nvPr/>
        </p:nvSpPr>
        <p:spPr>
          <a:xfrm>
            <a:off x="431174" y="2117451"/>
            <a:ext cx="1918488" cy="1629516"/>
          </a:xfrm>
          <a:prstGeom prst="rect">
            <a:avLst/>
          </a:prstGeom>
          <a:noFill/>
          <a:ln>
            <a:noFill/>
          </a:ln>
        </p:spPr>
        <p:txBody>
          <a:bodyPr spcFirstLastPara="1" wrap="square" lIns="36000" tIns="36000" rIns="36000" bIns="36000" rtlCol="0" anchor="t" anchorCtr="0">
            <a:noAutofit/>
          </a:bodyPr>
          <a:lstStyle/>
          <a:p>
            <a:pPr marR="0" lvl="0" algn="l" rtl="0">
              <a:lnSpc>
                <a:spcPct val="90000"/>
              </a:lnSpc>
              <a:spcBef>
                <a:spcPts val="0"/>
              </a:spcBef>
              <a:spcAft>
                <a:spcPts val="0"/>
              </a:spcAft>
              <a:buClr>
                <a:srgbClr val="FFFFFF"/>
              </a:buClr>
              <a:buSzPts val="960"/>
            </a:pPr>
            <a:r>
              <a:rPr lang="en-gb" sz="1400" b="1" dirty="0">
                <a:latin typeface="Arial"/>
                <a:ea typeface="Arial"/>
                <a:cs typeface="Arial"/>
                <a:sym typeface="Arial"/>
              </a:rPr>
              <a:t>Institution: </a:t>
            </a:r>
            <a:r>
              <a:rPr lang="lv-LV" sz="1400" dirty="0">
                <a:latin typeface="Arial"/>
                <a:ea typeface="Arial"/>
                <a:cs typeface="Arial"/>
                <a:sym typeface="Arial"/>
              </a:rPr>
              <a:t>UN</a:t>
            </a:r>
            <a:endParaRPr lang="en-gb" sz="1400" dirty="0">
              <a:latin typeface="Arial"/>
              <a:ea typeface="Arial"/>
              <a:cs typeface="Arial"/>
              <a:sym typeface="Arial"/>
            </a:endParaRPr>
          </a:p>
          <a:p>
            <a:pPr marR="0" lvl="0" algn="l" rtl="0">
              <a:lnSpc>
                <a:spcPct val="90000"/>
              </a:lnSpc>
              <a:spcBef>
                <a:spcPts val="0"/>
              </a:spcBef>
              <a:spcAft>
                <a:spcPts val="0"/>
              </a:spcAft>
              <a:buClr>
                <a:srgbClr val="FFFFFF"/>
              </a:buClr>
              <a:buSzPts val="960"/>
            </a:pPr>
            <a:endParaRPr lang="lv-LV" sz="1400" b="1" dirty="0">
              <a:latin typeface="Arial"/>
              <a:ea typeface="Arial"/>
              <a:cs typeface="Arial"/>
              <a:sym typeface="Arial"/>
            </a:endParaRPr>
          </a:p>
          <a:p>
            <a:pPr marR="0" lvl="0" algn="l" rtl="0">
              <a:lnSpc>
                <a:spcPct val="90000"/>
              </a:lnSpc>
              <a:spcBef>
                <a:spcPts val="0"/>
              </a:spcBef>
              <a:spcAft>
                <a:spcPts val="0"/>
              </a:spcAft>
              <a:buClr>
                <a:srgbClr val="FFFFFF"/>
              </a:buClr>
              <a:buSzPts val="960"/>
            </a:pPr>
            <a:r>
              <a:rPr lang="en-GB" sz="1400" b="1" dirty="0">
                <a:latin typeface="Arial"/>
                <a:ea typeface="Arial"/>
                <a:cs typeface="Arial"/>
                <a:sym typeface="Arial"/>
              </a:rPr>
              <a:t>Adoption</a:t>
            </a:r>
            <a:r>
              <a:rPr lang="en-gb" sz="1400" b="1" dirty="0">
                <a:latin typeface="Arial"/>
                <a:ea typeface="Arial"/>
                <a:cs typeface="Arial"/>
                <a:sym typeface="Arial"/>
              </a:rPr>
              <a:t>: </a:t>
            </a:r>
            <a:r>
              <a:rPr lang="en-gb" sz="1400" dirty="0">
                <a:latin typeface="Arial"/>
                <a:ea typeface="Arial"/>
                <a:cs typeface="Arial"/>
                <a:sym typeface="Arial"/>
              </a:rPr>
              <a:t>1948</a:t>
            </a:r>
          </a:p>
          <a:p>
            <a:pPr marR="0" lvl="0" algn="l" rtl="0">
              <a:lnSpc>
                <a:spcPct val="90000"/>
              </a:lnSpc>
              <a:spcBef>
                <a:spcPts val="0"/>
              </a:spcBef>
              <a:spcAft>
                <a:spcPts val="0"/>
              </a:spcAft>
              <a:buClr>
                <a:srgbClr val="FFFFFF"/>
              </a:buClr>
              <a:buSzPts val="960"/>
            </a:pPr>
            <a:endParaRPr lang="lv-LV" sz="1400" dirty="0">
              <a:latin typeface="Arial"/>
              <a:ea typeface="Arial"/>
              <a:cs typeface="Arial"/>
              <a:sym typeface="Arial"/>
            </a:endParaRPr>
          </a:p>
          <a:p>
            <a:pPr marR="0" lvl="0" algn="l" rtl="0">
              <a:lnSpc>
                <a:spcPct val="90000"/>
              </a:lnSpc>
              <a:spcBef>
                <a:spcPts val="0"/>
              </a:spcBef>
              <a:spcAft>
                <a:spcPts val="0"/>
              </a:spcAft>
              <a:buClr>
                <a:srgbClr val="FFFFFF"/>
              </a:buClr>
              <a:buSzPts val="960"/>
            </a:pPr>
            <a:endParaRPr lang="lv-LV" sz="1400" dirty="0">
              <a:latin typeface="Arial"/>
              <a:ea typeface="Arial"/>
              <a:cs typeface="Arial"/>
              <a:sym typeface="Arial"/>
            </a:endParaRPr>
          </a:p>
        </p:txBody>
      </p:sp>
      <p:sp>
        <p:nvSpPr>
          <p:cNvPr id="28" name="Freeform 50">
            <a:extLst>
              <a:ext uri="{FF2B5EF4-FFF2-40B4-BE49-F238E27FC236}">
                <a16:creationId xmlns:a16="http://schemas.microsoft.com/office/drawing/2014/main" id="{D97E9809-6CA6-1B9F-CF49-AEA997EAD96D}"/>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rtlCol="0" anchor="t" anchorCtr="0" compatLnSpc="1">
            <a:prstTxWarp prst="textNoShape">
              <a:avLst/>
            </a:prstTxWarp>
          </a:bodyPr>
          <a:lstStyle/>
          <a:p>
            <a:pPr rtl="0"/>
            <a:endParaRPr lang="lv-LV" sz="983"/>
          </a:p>
        </p:txBody>
      </p:sp>
      <p:sp>
        <p:nvSpPr>
          <p:cNvPr id="38" name="Google Shape;2685;p25">
            <a:extLst>
              <a:ext uri="{FF2B5EF4-FFF2-40B4-BE49-F238E27FC236}">
                <a16:creationId xmlns:a16="http://schemas.microsoft.com/office/drawing/2014/main" id="{BE3A2452-98A8-CDBD-5D87-33A225C63BB9}"/>
              </a:ext>
            </a:extLst>
          </p:cNvPr>
          <p:cNvSpPr txBox="1"/>
          <p:nvPr/>
        </p:nvSpPr>
        <p:spPr>
          <a:xfrm>
            <a:off x="874395" y="4261770"/>
            <a:ext cx="1624965" cy="166199"/>
          </a:xfrm>
          <a:prstGeom prst="rect">
            <a:avLst/>
          </a:prstGeom>
          <a:noFill/>
          <a:ln>
            <a:noFill/>
          </a:ln>
        </p:spPr>
        <p:txBody>
          <a:bodyPr spcFirstLastPara="1" wrap="square" lIns="0" tIns="0" rIns="72000" bIns="0" rtlCol="0" anchor="ctr" anchorCtr="0">
            <a:spAutoFit/>
          </a:bodyPr>
          <a:lstStyle/>
          <a:p>
            <a:pPr marR="0" lvl="0" algn="l" rtl="0">
              <a:lnSpc>
                <a:spcPct val="90000"/>
              </a:lnSpc>
              <a:spcBef>
                <a:spcPts val="0"/>
              </a:spcBef>
              <a:spcAft>
                <a:spcPts val="0"/>
              </a:spcAft>
              <a:buClr>
                <a:srgbClr val="FFFFFF"/>
              </a:buClr>
              <a:buSzPts val="960"/>
            </a:pPr>
            <a:r>
              <a:rPr lang="en-gb" sz="1200">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About UDHR</a:t>
            </a:r>
            <a:endParaRPr lang="lv-LV" sz="1200">
              <a:solidFill>
                <a:schemeClr val="bg1"/>
              </a:solidFill>
              <a:latin typeface="Arial"/>
              <a:ea typeface="Arial"/>
              <a:cs typeface="Arial"/>
              <a:sym typeface="Arial"/>
            </a:endParaRPr>
          </a:p>
        </p:txBody>
      </p:sp>
      <p:pic>
        <p:nvPicPr>
          <p:cNvPr id="44" name="Picture 43">
            <a:extLst>
              <a:ext uri="{FF2B5EF4-FFF2-40B4-BE49-F238E27FC236}">
                <a16:creationId xmlns:a16="http://schemas.microsoft.com/office/drawing/2014/main" id="{688F7DC7-CE4C-07A6-D57E-27D7FEF588DD}"/>
              </a:ext>
            </a:extLst>
          </p:cNvPr>
          <p:cNvPicPr>
            <a:picLocks noChangeAspect="1"/>
          </p:cNvPicPr>
          <p:nvPr/>
        </p:nvPicPr>
        <p:blipFill>
          <a:blip r:embed="rId5"/>
          <a:stretch>
            <a:fillRect/>
          </a:stretch>
        </p:blipFill>
        <p:spPr>
          <a:xfrm>
            <a:off x="123403" y="204402"/>
            <a:ext cx="2507506" cy="1410472"/>
          </a:xfrm>
          <a:prstGeom prst="rect">
            <a:avLst/>
          </a:prstGeom>
        </p:spPr>
      </p:pic>
      <p:grpSp>
        <p:nvGrpSpPr>
          <p:cNvPr id="14" name="Group 13">
            <a:extLst>
              <a:ext uri="{FF2B5EF4-FFF2-40B4-BE49-F238E27FC236}">
                <a16:creationId xmlns:a16="http://schemas.microsoft.com/office/drawing/2014/main" id="{B722C535-2A49-C144-872E-8E8963C54DB5}"/>
              </a:ext>
            </a:extLst>
          </p:cNvPr>
          <p:cNvGrpSpPr/>
          <p:nvPr/>
        </p:nvGrpSpPr>
        <p:grpSpPr>
          <a:xfrm>
            <a:off x="7749013" y="126781"/>
            <a:ext cx="4000075" cy="217488"/>
            <a:chOff x="7749013" y="126781"/>
            <a:chExt cx="4000075" cy="217488"/>
          </a:xfrm>
        </p:grpSpPr>
        <p:sp>
          <p:nvSpPr>
            <p:cNvPr id="15" name="Rectangle 14">
              <a:extLst>
                <a:ext uri="{FF2B5EF4-FFF2-40B4-BE49-F238E27FC236}">
                  <a16:creationId xmlns:a16="http://schemas.microsoft.com/office/drawing/2014/main" id="{5FC607D2-E621-2542-DE43-E32C35AE65EE}"/>
                </a:ext>
              </a:extLst>
            </p:cNvPr>
            <p:cNvSpPr/>
            <p:nvPr/>
          </p:nvSpPr>
          <p:spPr>
            <a:xfrm>
              <a:off x="7749013" y="126781"/>
              <a:ext cx="216000" cy="217488"/>
            </a:xfrm>
            <a:prstGeom prst="rect">
              <a:avLst/>
            </a:prstGeom>
            <a:solidFill>
              <a:srgbClr val="CFD6E8"/>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4.1</a:t>
              </a:r>
            </a:p>
          </p:txBody>
        </p:sp>
        <p:sp>
          <p:nvSpPr>
            <p:cNvPr id="29" name="Rectangle 28">
              <a:extLst>
                <a:ext uri="{FF2B5EF4-FFF2-40B4-BE49-F238E27FC236}">
                  <a16:creationId xmlns:a16="http://schemas.microsoft.com/office/drawing/2014/main" id="{8D1C1957-C209-C3FA-27AB-20A42375B029}"/>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4.2</a:t>
              </a:r>
            </a:p>
          </p:txBody>
        </p:sp>
        <p:sp>
          <p:nvSpPr>
            <p:cNvPr id="30" name="Rectangle 29">
              <a:extLst>
                <a:ext uri="{FF2B5EF4-FFF2-40B4-BE49-F238E27FC236}">
                  <a16:creationId xmlns:a16="http://schemas.microsoft.com/office/drawing/2014/main" id="{6A9188E6-C550-4EE5-89A8-EE52D426BDB5}"/>
                </a:ext>
              </a:extLst>
            </p:cNvPr>
            <p:cNvSpPr/>
            <p:nvPr/>
          </p:nvSpPr>
          <p:spPr>
            <a:xfrm>
              <a:off x="7990840" y="126781"/>
              <a:ext cx="3032767" cy="217488"/>
            </a:xfrm>
            <a:prstGeom prst="rect">
              <a:avLst/>
            </a:prstGeom>
            <a:solidFill>
              <a:srgbClr val="CFD6E8"/>
            </a:solidFill>
            <a:ln w="3175">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Civil Protection Functions in International Organisations</a:t>
              </a:r>
              <a:endParaRPr lang="en-gb" sz="800" b="1" i="0" u="none" strike="noStrike" kern="0" cap="none" spc="0" normalizeH="0" dirty="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DD7E5CBC-AA1F-74F0-CABA-2E207E6676C2}"/>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4.3</a:t>
              </a:r>
            </a:p>
          </p:txBody>
        </p:sp>
        <p:sp>
          <p:nvSpPr>
            <p:cNvPr id="32" name="Rectangle 31">
              <a:extLst>
                <a:ext uri="{FF2B5EF4-FFF2-40B4-BE49-F238E27FC236}">
                  <a16:creationId xmlns:a16="http://schemas.microsoft.com/office/drawing/2014/main" id="{23731A1A-A6CD-8DCB-A612-4F6F4FEA6AC6}"/>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4.4</a:t>
              </a:r>
            </a:p>
          </p:txBody>
        </p:sp>
      </p:grpSp>
    </p:spTree>
    <p:extLst>
      <p:ext uri="{BB962C8B-B14F-4D97-AF65-F5344CB8AC3E}">
        <p14:creationId xmlns:p14="http://schemas.microsoft.com/office/powerpoint/2010/main" val="4708634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2147481942,40,Sources of information (1/4)"/>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qvwvbqzBT.phoi0sv5Ux4A"/>
</p:tagLst>
</file>

<file path=ppt/tags/tag6.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Custom 13">
      <a:dk1>
        <a:srgbClr val="000000"/>
      </a:dk1>
      <a:lt1>
        <a:srgbClr val="FFFFFF"/>
      </a:lt1>
      <a:dk2>
        <a:srgbClr val="7D7D7D"/>
      </a:dk2>
      <a:lt2>
        <a:srgbClr val="DEDEDE"/>
      </a:lt2>
      <a:accent1>
        <a:srgbClr val="A4A3B2"/>
      </a:accent1>
      <a:accent2>
        <a:srgbClr val="A8192D"/>
      </a:accent2>
      <a:accent3>
        <a:srgbClr val="525A72"/>
      </a:accent3>
      <a:accent4>
        <a:srgbClr val="D18D85"/>
      </a:accent4>
      <a:accent5>
        <a:srgbClr val="D0CFD7"/>
      </a:accent5>
      <a:accent6>
        <a:srgbClr val="CFD6E8"/>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C385FB-D6E7-4DF9-AF94-D432433B9D55}">
  <ds:schemaRefs>
    <ds:schemaRef ds:uri="http://schemas.microsoft.com/sharepoint/v3/contenttype/forms"/>
  </ds:schemaRefs>
</ds:datastoreItem>
</file>

<file path=customXml/itemProps2.xml><?xml version="1.0" encoding="utf-8"?>
<ds:datastoreItem xmlns:ds="http://schemas.openxmlformats.org/officeDocument/2006/customXml" ds:itemID="{485185FD-ECFF-4E51-85A1-95DC1A647F76}">
  <ds:schemaRefs>
    <ds:schemaRef ds:uri="http://schemas.openxmlformats.org/package/2006/metadata/core-properties"/>
    <ds:schemaRef ds:uri="51cb120f-d312-4c6b-a4cc-bcc7f473426d"/>
    <ds:schemaRef ds:uri="http://purl.org/dc/terms/"/>
    <ds:schemaRef ds:uri="http://schemas.microsoft.com/office/2006/metadata/properties"/>
    <ds:schemaRef ds:uri="http://www.w3.org/XML/1998/namespace"/>
    <ds:schemaRef ds:uri="http://schemas.microsoft.com/office/infopath/2007/PartnerControls"/>
    <ds:schemaRef ds:uri="http://purl.org/dc/elements/1.1/"/>
    <ds:schemaRef ds:uri="http://schemas.microsoft.com/office/2006/documentManagement/types"/>
    <ds:schemaRef ds:uri="d4c41ca5-56e0-486b-8028-8e1cdea398f5"/>
    <ds:schemaRef ds:uri="http://purl.org/dc/dcmitype/"/>
  </ds:schemaRefs>
</ds:datastoreItem>
</file>

<file path=customXml/itemProps3.xml><?xml version="1.0" encoding="utf-8"?>
<ds:datastoreItem xmlns:ds="http://schemas.openxmlformats.org/officeDocument/2006/customXml" ds:itemID="{A670C7FF-18E7-4AB7-9551-9A0B6E588F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c41ca5-56e0-486b-8028-8e1cdea398f5"/>
    <ds:schemaRef ds:uri="51cb120f-d312-4c6b-a4cc-bcc7f47342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0</TotalTime>
  <Words>6269</Words>
  <Application>Microsoft Office PowerPoint</Application>
  <PresentationFormat>Widescreen</PresentationFormat>
  <Paragraphs>832</Paragraphs>
  <Slides>43</Slides>
  <Notes>43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2" baseType="lpstr">
      <vt:lpstr>Aptos</vt:lpstr>
      <vt:lpstr>Arial</vt:lpstr>
      <vt:lpstr>Arial Narrow</vt:lpstr>
      <vt:lpstr>Calibri</vt:lpstr>
      <vt:lpstr>Georgia</vt:lpstr>
      <vt:lpstr>Open Sans</vt:lpstr>
      <vt:lpstr>Times New Roman</vt:lpstr>
      <vt:lpstr>PwC</vt:lpstr>
      <vt:lpstr>think-cell Slide</vt:lpstr>
      <vt:lpstr>PowerPoint Presentation</vt:lpstr>
      <vt:lpstr>Tasks</vt:lpstr>
      <vt:lpstr>Table of Contents</vt:lpstr>
      <vt:lpstr>Civil Protection Binding Partner Organisations</vt:lpstr>
      <vt:lpstr>4.1. Civil  Protection Functions in International Organisations</vt:lpstr>
      <vt:lpstr>Educatees’ Understanding of the International Civil Protection System</vt:lpstr>
      <vt:lpstr>Binding International Civil Protection Partner Organisations and Documents Issued by Them</vt:lpstr>
      <vt:lpstr>United Nations (UN)</vt:lpstr>
      <vt:lpstr>Universal Declaration of Human Rights (UDHR)</vt:lpstr>
      <vt:lpstr>The United Nations Cluster Approach to Humanitarian Crises and Main Organisations</vt:lpstr>
      <vt:lpstr>United Nations Office for the Coordination of Humanitarian Affairs (OCHA)</vt:lpstr>
      <vt:lpstr>PowerPoint Presentation</vt:lpstr>
      <vt:lpstr>The Sendai Framework for Disaster Risk Reduction 2015-2030</vt:lpstr>
      <vt:lpstr>The Sendai Framework for Disaster Risk Reduction 2015-2030</vt:lpstr>
      <vt:lpstr>NATO – North Atlantic Treaty Organisation</vt:lpstr>
      <vt:lpstr>NATO Resilience Committee (RC)</vt:lpstr>
      <vt:lpstr>PowerPoint Presentation</vt:lpstr>
      <vt:lpstr>NATO 2022 Strategic Concept</vt:lpstr>
      <vt:lpstr>PowerPoint Presentation</vt:lpstr>
      <vt:lpstr>Civil-Military Cooperation</vt:lpstr>
      <vt:lpstr>4.2. Civil Protection Mechanism in Europe</vt:lpstr>
      <vt:lpstr>Civil Protection System in the European Union</vt:lpstr>
      <vt:lpstr>Directorate-General for European Civil Protection and Humanitarian Aid Operations (DG ECHO)</vt:lpstr>
      <vt:lpstr>EU Civil Protection Mechanism</vt:lpstr>
      <vt:lpstr>Role and Examples of the European Union Civil Protection Mechanism (EUCPM)</vt:lpstr>
      <vt:lpstr>Activation and Operation of the European Union Civil Protection Mechanism (EUCPM)</vt:lpstr>
      <vt:lpstr>Decision on a Union Civil Protection Mechanism</vt:lpstr>
      <vt:lpstr>European Union Civil Protection Mechanism Pool: Definition</vt:lpstr>
      <vt:lpstr>European Union Civil Protection Mechanism Pool: Proposed Capacity from Member States</vt:lpstr>
      <vt:lpstr>EU Civil Protection Modules Involving Latvia</vt:lpstr>
      <vt:lpstr>4.3. Civil Protection Cooperation Under Bilateral Agreements and in the Baltic Sea Region</vt:lpstr>
      <vt:lpstr>Bilateral Cooperation Agreements on Mutual Assistance in the Event of Natural Disasters and Other Major Emergencies</vt:lpstr>
      <vt:lpstr>Council of the Baltic Sea States (CBSS)</vt:lpstr>
      <vt:lpstr>4.4. Request for and Provision of International Assistance</vt:lpstr>
      <vt:lpstr>Latvian National Contact Point for Civil Protection –  Authority Responsible for Exchanging Information</vt:lpstr>
      <vt:lpstr>Ways of Requesting and Receiving International Assistance: International Organisations</vt:lpstr>
      <vt:lpstr>Ways of Requesting and Receiving International Assistance: Bilateral Agreements </vt:lpstr>
      <vt:lpstr>International Humanitarian Aid</vt:lpstr>
      <vt:lpstr>Conclusion: International Assistance as a Two-Way Process </vt:lpstr>
      <vt:lpstr>Sources of information (1/4)</vt:lpstr>
      <vt:lpstr>Sources of information (2/4)</vt:lpstr>
      <vt:lpstr>Sources of information (3/4)</vt:lpstr>
      <vt:lpstr>Sources of information (4/4)</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
  <cp:revision>9</cp:revision>
  <dcterms:created xsi:type="dcterms:W3CDTF">2024-05-09T17:21:26Z</dcterms:created>
  <dcterms:modified xsi:type="dcterms:W3CDTF">2024-09-02T07:16:49Z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ies>
</file>