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35"/>
  </p:notesMasterIdLst>
  <p:handoutMasterIdLst>
    <p:handoutMasterId r:id="rId36"/>
  </p:handoutMasterIdLst>
  <p:sldIdLst>
    <p:sldId id="2147482024" r:id="rId5"/>
    <p:sldId id="2147482025" r:id="rId6"/>
    <p:sldId id="2147482026" r:id="rId7"/>
    <p:sldId id="2147482027" r:id="rId8"/>
    <p:sldId id="2147482029" r:id="rId9"/>
    <p:sldId id="2147481907" r:id="rId10"/>
    <p:sldId id="2147482032" r:id="rId11"/>
    <p:sldId id="2147482050" r:id="rId12"/>
    <p:sldId id="2147482044" r:id="rId13"/>
    <p:sldId id="2147482038" r:id="rId14"/>
    <p:sldId id="2147482045" r:id="rId15"/>
    <p:sldId id="2147482043" r:id="rId16"/>
    <p:sldId id="2147482046" r:id="rId17"/>
    <p:sldId id="2147482052" r:id="rId18"/>
    <p:sldId id="2147482071" r:id="rId19"/>
    <p:sldId id="2147481954" r:id="rId20"/>
    <p:sldId id="2147482051" r:id="rId21"/>
    <p:sldId id="2147482053" r:id="rId22"/>
    <p:sldId id="2147482054" r:id="rId23"/>
    <p:sldId id="2147482057" r:id="rId24"/>
    <p:sldId id="2147482010" r:id="rId25"/>
    <p:sldId id="2147481948" r:id="rId26"/>
    <p:sldId id="2147482059" r:id="rId27"/>
    <p:sldId id="2147482056" r:id="rId28"/>
    <p:sldId id="2147481946" r:id="rId29"/>
    <p:sldId id="2147481984" r:id="rId30"/>
    <p:sldId id="2147482061" r:id="rId31"/>
    <p:sldId id="2147482066" r:id="rId32"/>
    <p:sldId id="2147482067" r:id="rId33"/>
    <p:sldId id="2147482068" r:id="rId34"/>
  </p:sldIdLst>
  <p:sldSz cx="12192000" cy="6858000"/>
  <p:notesSz cx="6858000" cy="9144000"/>
  <p:custDataLst>
    <p:tags r:id="rId37"/>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3B2"/>
    <a:srgbClr val="525A72"/>
    <a:srgbClr val="D18D85"/>
    <a:srgbClr val="A8192D"/>
    <a:srgbClr val="CFD6E8"/>
    <a:srgbClr val="D0CFD7"/>
    <a:srgbClr val="F2F2F2"/>
    <a:srgbClr val="E57200"/>
    <a:srgbClr val="464646"/>
    <a:srgbClr val="165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0508" autoAdjust="0"/>
  </p:normalViewPr>
  <p:slideViewPr>
    <p:cSldViewPr snapToGrid="0">
      <p:cViewPr varScale="1">
        <p:scale>
          <a:sx n="102" d="100"/>
          <a:sy n="102" d="100"/>
        </p:scale>
        <p:origin x="91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259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9038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872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5275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447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Arial"/>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16</a:t>
            </a:fld>
            <a:endParaRPr lang="en-GB"/>
          </a:p>
        </p:txBody>
      </p:sp>
    </p:spTree>
    <p:extLst>
      <p:ext uri="{BB962C8B-B14F-4D97-AF65-F5344CB8AC3E}">
        <p14:creationId xmlns:p14="http://schemas.microsoft.com/office/powerpoint/2010/main" val="1234284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4749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94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683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87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a:t>
            </a:fld>
            <a:endParaRPr lang="en-GB"/>
          </a:p>
        </p:txBody>
      </p:sp>
    </p:spTree>
    <p:extLst>
      <p:ext uri="{BB962C8B-B14F-4D97-AF65-F5344CB8AC3E}">
        <p14:creationId xmlns:p14="http://schemas.microsoft.com/office/powerpoint/2010/main" val="94269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394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Arial"/>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22</a:t>
            </a:fld>
            <a:endParaRPr lang="en-GB"/>
          </a:p>
        </p:txBody>
      </p:sp>
    </p:spTree>
    <p:extLst>
      <p:ext uri="{BB962C8B-B14F-4D97-AF65-F5344CB8AC3E}">
        <p14:creationId xmlns:p14="http://schemas.microsoft.com/office/powerpoint/2010/main" val="193955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23</a:t>
            </a:fld>
            <a:endParaRPr lang="en-GB"/>
          </a:p>
        </p:txBody>
      </p:sp>
    </p:spTree>
    <p:extLst>
      <p:ext uri="{BB962C8B-B14F-4D97-AF65-F5344CB8AC3E}">
        <p14:creationId xmlns:p14="http://schemas.microsoft.com/office/powerpoint/2010/main" val="3487932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315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Arial"/>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25</a:t>
            </a:fld>
            <a:endParaRPr lang="en-GB"/>
          </a:p>
        </p:txBody>
      </p:sp>
    </p:spTree>
    <p:extLst>
      <p:ext uri="{BB962C8B-B14F-4D97-AF65-F5344CB8AC3E}">
        <p14:creationId xmlns:p14="http://schemas.microsoft.com/office/powerpoint/2010/main" val="2196611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Arial"/>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26</a:t>
            </a:fld>
            <a:endParaRPr lang="en-GB"/>
          </a:p>
        </p:txBody>
      </p:sp>
    </p:spTree>
    <p:extLst>
      <p:ext uri="{BB962C8B-B14F-4D97-AF65-F5344CB8AC3E}">
        <p14:creationId xmlns:p14="http://schemas.microsoft.com/office/powerpoint/2010/main" val="1578953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876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62029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437355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1762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a:t>
            </a:fld>
            <a:endParaRPr lang="en-GB"/>
          </a:p>
        </p:txBody>
      </p:sp>
    </p:spTree>
    <p:extLst>
      <p:ext uri="{BB962C8B-B14F-4D97-AF65-F5344CB8AC3E}">
        <p14:creationId xmlns:p14="http://schemas.microsoft.com/office/powerpoint/2010/main" val="366152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9AD1095B-2E13-F73D-1BC6-9F3EBB0615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6D50536E-54AA-FFCB-350B-1C7B214E0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buFontTx/>
              <a:buAutoNum type="arabicPeriod"/>
            </a:pPr>
            <a:endParaRPr lang="en-US" altLang="lv-LV"/>
          </a:p>
        </p:txBody>
      </p:sp>
      <p:sp>
        <p:nvSpPr>
          <p:cNvPr id="4" name="Slide Number Placeholder 3">
            <a:extLst>
              <a:ext uri="{FF2B5EF4-FFF2-40B4-BE49-F238E27FC236}">
                <a16:creationId xmlns:a16="http://schemas.microsoft.com/office/drawing/2014/main" id="{35D2BBCC-1563-2CFC-EDF8-271D18FF5943}"/>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7298E865-20AF-462E-9CB2-077B5ED71575}" type="slidenum">
              <a:rPr lang="lv-LV" altLang="en-US">
                <a:latin typeface="Calibri" panose="020F0502020204030204" pitchFamily="34" charset="0"/>
              </a:rPr>
              <a:pPr/>
              <a:t>5</a:t>
            </a:fld>
            <a:endParaRPr lang="lv-LV"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0CA530D-631F-4981-98F0-E6C07C67E1A3}" type="slidenum">
              <a:rPr lang="en-GB" smtClean="0"/>
              <a:t>6</a:t>
            </a:fld>
            <a:endParaRPr lang="en-GB"/>
          </a:p>
        </p:txBody>
      </p:sp>
    </p:spTree>
    <p:extLst>
      <p:ext uri="{BB962C8B-B14F-4D97-AF65-F5344CB8AC3E}">
        <p14:creationId xmlns:p14="http://schemas.microsoft.com/office/powerpoint/2010/main" val="107890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Arial"/>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a:p>
        </p:txBody>
      </p:sp>
    </p:spTree>
    <p:extLst>
      <p:ext uri="{BB962C8B-B14F-4D97-AF65-F5344CB8AC3E}">
        <p14:creationId xmlns:p14="http://schemas.microsoft.com/office/powerpoint/2010/main" val="428667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421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772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10</a:t>
            </a:fld>
            <a:endParaRPr lang="en-GB"/>
          </a:p>
        </p:txBody>
      </p:sp>
    </p:spTree>
    <p:extLst>
      <p:ext uri="{BB962C8B-B14F-4D97-AF65-F5344CB8AC3E}">
        <p14:creationId xmlns:p14="http://schemas.microsoft.com/office/powerpoint/2010/main" val="37922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Title 8"/>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itle 9"/>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p:txBody>
          <a:bodyPr rtlCol="0"/>
          <a:lstStyle/>
          <a:p>
            <a:pPr rtl="0"/>
            <a:r>
              <a:rPr lang="en-gb"/>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p:txBody>
          <a:bodyPr rtlCol="0"/>
          <a:lstStyle/>
          <a:p>
            <a:pPr rtl="0"/>
            <a:r>
              <a:rPr lang="en-gb"/>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963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636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9308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rtlCol="0"/>
          <a:lstStyle/>
          <a:p>
            <a:pPr rtl="0"/>
            <a:r>
              <a:rPr lang="en-gb"/>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p:txBody>
          <a:bodyPr rtlCol="0"/>
          <a:lstStyle/>
          <a:p>
            <a:pPr rtl="0"/>
            <a:r>
              <a:rPr lang="en-gb"/>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p:txBody>
          <a:bodyPr rtlCol="0"/>
          <a:lstStyle/>
          <a:p>
            <a:pPr rtl="0"/>
            <a:r>
              <a:rPr lang="en-gb"/>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438"/>
            <a:ext cx="741838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6275388" y="2103437"/>
            <a:ext cx="5473699"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Title 1"/>
          <p:cNvSpPr>
            <a:spLocks noGrp="1"/>
          </p:cNvSpPr>
          <p:nvPr>
            <p:ph type="title" hasCustomPrompt="1"/>
          </p:nvPr>
        </p:nvSpPr>
        <p:spPr>
          <a:xfrm>
            <a:off x="442914" y="430514"/>
            <a:ext cx="5317806"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Content Placeholder 3"/>
          <p:cNvSpPr>
            <a:spLocks noGrp="1"/>
          </p:cNvSpPr>
          <p:nvPr>
            <p:ph sz="half" idx="13" hasCustomPrompt="1"/>
          </p:nvPr>
        </p:nvSpPr>
        <p:spPr>
          <a:xfrm>
            <a:off x="8220076"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p:txBody>
          <a:bodyPr rtlCol="0"/>
          <a:lstStyle/>
          <a:p>
            <a:pPr rtl="0"/>
            <a:r>
              <a:rPr lang="en-gb"/>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rtlCol="0"/>
          <a:lstStyle/>
          <a:p>
            <a:pPr rtl="0"/>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p:txBody>
          <a:bodyPr rtlCol="0"/>
          <a:lstStyle/>
          <a:p>
            <a:pPr rtl="0"/>
            <a:r>
              <a:rPr lang="en-gb"/>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rtlCol="0"/>
          <a:lstStyle/>
          <a:p>
            <a:pPr rtl="0"/>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p:txBody>
          <a:bodyPr rtlCol="0"/>
          <a:lstStyle/>
          <a:p>
            <a:pPr rtl="0"/>
            <a:r>
              <a:rPr lang="en-gb"/>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rtlCol="0"/>
          <a:lstStyle/>
          <a:p>
            <a:pPr rtl="0"/>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p:txBody>
          <a:bodyPr rtlCol="0"/>
          <a:lstStyle/>
          <a:p>
            <a:pPr rtl="0"/>
            <a:r>
              <a:rPr lang="en-gb"/>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819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348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88767"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p:txBody>
          <a:bodyPr rtlCol="0"/>
          <a:lstStyle/>
          <a:p>
            <a:pPr rtl="0"/>
            <a:r>
              <a:rPr lang="en-gb"/>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rtlCol="0"/>
          <a:lstStyle/>
          <a:p>
            <a:pPr rtl="0"/>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p:txBody>
          <a:bodyPr rtlCol="0"/>
          <a:lstStyle/>
          <a:p>
            <a:pPr rtl="0"/>
            <a:r>
              <a:rPr lang="en-gb"/>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1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p:txBody>
          <a:bodyPr rtlCol="0"/>
          <a:lstStyle/>
          <a:p>
            <a:pPr rtl="0"/>
            <a:r>
              <a:rPr lang="en-gb"/>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rtlCol="0" anchor="t" anchorCtr="0"/>
          <a:lstStyle>
            <a:lvl1pPr>
              <a:lnSpc>
                <a:spcPct val="80000"/>
              </a:lnSpc>
              <a:spcBef>
                <a:spcPts val="0"/>
              </a:spcBef>
              <a:spcAft>
                <a:spcPts val="0"/>
              </a:spcAft>
              <a:defRPr sz="13600" b="1" spc="-100" baseline="0">
                <a:solidFill>
                  <a:schemeClr val="bg1"/>
                </a:solidFill>
              </a:defRPr>
            </a:lvl1pPr>
          </a:lstStyle>
          <a:p>
            <a:pPr lvl="0" rtl="0"/>
            <a:r>
              <a:rPr lang="en-gb"/>
              <a:t>00%</a:t>
            </a:r>
            <a:endParaRPr lang="en-GB"/>
          </a:p>
        </p:txBody>
      </p:sp>
      <p:sp>
        <p:nvSpPr>
          <p:cNvPr id="3" name="Content Placeholder 2"/>
          <p:cNvSpPr>
            <a:spLocks noGrp="1"/>
          </p:cNvSpPr>
          <p:nvPr>
            <p:ph idx="1" hasCustomPrompt="1"/>
          </p:nvPr>
        </p:nvSpPr>
        <p:spPr>
          <a:xfrm>
            <a:off x="442914" y="3931920"/>
            <a:ext cx="3328986" cy="2061784"/>
          </a:xfrm>
        </p:spPr>
        <p:txBody>
          <a:bodyPr rtlCol="0"/>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hart Placeholder 8"/>
          <p:cNvSpPr>
            <a:spLocks noGrp="1"/>
          </p:cNvSpPr>
          <p:nvPr>
            <p:ph type="chart" sz="quarter" idx="13"/>
          </p:nvPr>
        </p:nvSpPr>
        <p:spPr>
          <a:xfrm>
            <a:off x="4327525" y="2095500"/>
            <a:ext cx="7421563" cy="4076699"/>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rtlCol="0"/>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rtlCol="0" anchor="ctr" anchorCtr="0"/>
          <a:lstStyle>
            <a:lvl1pPr>
              <a:lnSpc>
                <a:spcPct val="100000"/>
              </a:lnSpc>
              <a:defRPr sz="8500" b="0" spc="-100" baseline="0">
                <a:solidFill>
                  <a:schemeClr val="accent3"/>
                </a:solidFill>
              </a:defRPr>
            </a:lvl1pPr>
          </a:lstStyle>
          <a:p>
            <a:pPr lvl="0" rtl="0"/>
            <a:r>
              <a:rPr lang="en-gb"/>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rtlCol="0" anchor="ctr" anchorCtr="0"/>
          <a:lstStyle>
            <a:lvl1pPr>
              <a:lnSpc>
                <a:spcPct val="100000"/>
              </a:lnSpc>
              <a:defRPr sz="8500" b="0" spc="-100" baseline="0">
                <a:solidFill>
                  <a:schemeClr val="tx2"/>
                </a:solidFill>
              </a:defRPr>
            </a:lvl1pPr>
          </a:lstStyle>
          <a:p>
            <a:pPr lvl="0" rtl="0"/>
            <a:r>
              <a:rPr lang="en-gb"/>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rtlCol="0" anchor="ctr" anchorCtr="0"/>
          <a:lstStyle>
            <a:lvl1pPr>
              <a:lnSpc>
                <a:spcPct val="100000"/>
              </a:lnSpc>
              <a:defRPr sz="8500" b="0" spc="-100" baseline="0">
                <a:solidFill>
                  <a:schemeClr val="accent1"/>
                </a:solidFill>
              </a:defRPr>
            </a:lvl1pPr>
          </a:lstStyle>
          <a:p>
            <a:pPr lvl="0" rtl="0"/>
            <a:r>
              <a:rPr lang="en-gb"/>
              <a:t>00%</a:t>
            </a:r>
            <a:endParaRPr lang="en-GB"/>
          </a:p>
        </p:txBody>
      </p:sp>
      <p:sp>
        <p:nvSpPr>
          <p:cNvPr id="6" name="Title 5"/>
          <p:cNvSpPr>
            <a:spLocks noGrp="1"/>
          </p:cNvSpPr>
          <p:nvPr>
            <p:ph type="title" hasCustomPrompt="1"/>
          </p:nvPr>
        </p:nvSpPr>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rtlCol="0"/>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rtlCol="0"/>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p:txBody>
          <a:bodyPr rtlCol="0"/>
          <a:lstStyle/>
          <a:p>
            <a:pPr rtl="0"/>
            <a:r>
              <a:rPr lang="en-gb"/>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01AF37D-40AC-0E81-05C7-B38A2A3058D9}"/>
              </a:ext>
            </a:extLst>
          </p:cNvPr>
          <p:cNvGraphicFramePr>
            <a:graphicFrameLocks noChangeAspect="1"/>
          </p:cNvGraphicFramePr>
          <p:nvPr userDrawn="1">
            <p:custDataLst>
              <p:tags r:id="rId1"/>
            </p:custDataLst>
            <p:extLst>
              <p:ext uri="{D42A27DB-BD31-4B8C-83A1-F6EECF244321}">
                <p14:modId xmlns:p14="http://schemas.microsoft.com/office/powerpoint/2010/main" val="2361900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001AF37D-40AC-0E81-05C7-B38A2A30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13">
            <a:extLst>
              <a:ext uri="{FF2B5EF4-FFF2-40B4-BE49-F238E27FC236}">
                <a16:creationId xmlns:a16="http://schemas.microsoft.com/office/drawing/2014/main" id="{5784931D-E385-1231-CA7C-A3777CE3FC54}"/>
              </a:ext>
            </a:extLst>
          </p:cNvPr>
          <p:cNvSpPr>
            <a:spLocks noGrp="1"/>
          </p:cNvSpPr>
          <p:nvPr>
            <p:ph type="pic" sz="quarter" idx="12"/>
          </p:nvPr>
        </p:nvSpPr>
        <p:spPr>
          <a:xfrm>
            <a:off x="4327525" y="0"/>
            <a:ext cx="7864475" cy="6858000"/>
          </a:xfrm>
        </p:spPr>
        <p:txBody>
          <a:bodyPr rtlCol="0"/>
          <a:lstStyle/>
          <a:p>
            <a:pPr rtl="0"/>
            <a:endParaRPr lang="en-GB"/>
          </a:p>
        </p:txBody>
      </p:sp>
      <p:sp>
        <p:nvSpPr>
          <p:cNvPr id="6" name="Freeform 13">
            <a:extLst>
              <a:ext uri="{FF2B5EF4-FFF2-40B4-BE49-F238E27FC236}">
                <a16:creationId xmlns:a16="http://schemas.microsoft.com/office/drawing/2014/main" id="{04787F2B-2112-4956-D470-2AA1BE8AD62E}"/>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9" name="Title 1">
            <a:extLst>
              <a:ext uri="{FF2B5EF4-FFF2-40B4-BE49-F238E27FC236}">
                <a16:creationId xmlns:a16="http://schemas.microsoft.com/office/drawing/2014/main" id="{954E8C5E-0F6C-C529-A163-54FAAB5D5626}"/>
              </a:ext>
            </a:extLst>
          </p:cNvPr>
          <p:cNvSpPr>
            <a:spLocks noGrp="1"/>
          </p:cNvSpPr>
          <p:nvPr>
            <p:ph type="ctrTitle" hasCustomPrompt="1"/>
          </p:nvPr>
        </p:nvSpPr>
        <p:spPr>
          <a:xfrm>
            <a:off x="442912" y="1971095"/>
            <a:ext cx="7418388" cy="2428874"/>
          </a:xfrm>
        </p:spPr>
        <p:txBody>
          <a:bodyPr vert="horz" rtlCol="0" anchor="b" anchorCtr="0"/>
          <a:lstStyle>
            <a:lvl1pPr algn="l">
              <a:lnSpc>
                <a:spcPct val="85000"/>
              </a:lnSpc>
              <a:defRPr sz="6000">
                <a:solidFill>
                  <a:schemeClr val="bg1"/>
                </a:solidFill>
              </a:defRPr>
            </a:lvl1pPr>
          </a:lstStyle>
          <a:p>
            <a:pPr rtl="0"/>
            <a:r>
              <a:rPr lang="en-gb"/>
              <a:t>[Divider]</a:t>
            </a:r>
            <a:endParaRPr lang="en-GB"/>
          </a:p>
        </p:txBody>
      </p:sp>
      <p:sp>
        <p:nvSpPr>
          <p:cNvPr id="10" name="Rectangle 9">
            <a:extLst>
              <a:ext uri="{FF2B5EF4-FFF2-40B4-BE49-F238E27FC236}">
                <a16:creationId xmlns:a16="http://schemas.microsoft.com/office/drawing/2014/main" id="{F9FE3C93-D64C-CCC3-BBE7-70DCF8EB4FE0}"/>
              </a:ext>
            </a:extLst>
          </p:cNvPr>
          <p:cNvSpPr/>
          <p:nvPr userDrawn="1"/>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1" name="Rectangle 10">
            <a:extLst>
              <a:ext uri="{FF2B5EF4-FFF2-40B4-BE49-F238E27FC236}">
                <a16:creationId xmlns:a16="http://schemas.microsoft.com/office/drawing/2014/main" id="{33F5E48C-D502-2E60-20E7-A6187A17CD7B}"/>
              </a:ext>
            </a:extLst>
          </p:cNvPr>
          <p:cNvSpPr/>
          <p:nvPr userDrawn="1"/>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E8652260-06D8-0EAE-BF6F-86F11CB6C5C5}"/>
              </a:ext>
            </a:extLst>
          </p:cNvPr>
          <p:cNvSpPr/>
          <p:nvPr userDrawn="1"/>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60854FA7-7B15-242B-4054-D99849B19994}"/>
              </a:ext>
            </a:extLst>
          </p:cNvPr>
          <p:cNvSpPr/>
          <p:nvPr userDrawn="1"/>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09D20C96-78CA-678D-5428-3AEDC45F223A}"/>
              </a:ext>
            </a:extLst>
          </p:cNvPr>
          <p:cNvSpPr/>
          <p:nvPr userDrawn="1"/>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221748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p:txBody>
          <a:bodyPr rtlCol="0"/>
          <a:lstStyle/>
          <a:p>
            <a:pPr rtl="0"/>
            <a:r>
              <a:rPr lang="en-gb"/>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p:txBody>
          <a:bodyPr rtlCol="0"/>
          <a:lstStyle/>
          <a:p>
            <a:pPr rtl="0"/>
            <a:r>
              <a:rPr lang="en-gb"/>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rtlCol="0"/>
          <a:lstStyle/>
          <a:p>
            <a:pPr algn="l" rtl="0"/>
            <a:r>
              <a:rPr lang="en-gb"/>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4" name="Title 3"/>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p:txBody>
          <a:bodyPr rtlCol="0"/>
          <a:lstStyle/>
          <a:p>
            <a:pPr rtl="0"/>
            <a:r>
              <a:rPr lang="en-gb"/>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rtlCol="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p:txBody>
          <a:bodyPr rtlCol="0"/>
          <a:lstStyle/>
          <a:p>
            <a:pPr rtl="0"/>
            <a:r>
              <a:rPr lang="en-gb"/>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p:txBody>
          <a:bodyPr rtlCol="0"/>
          <a:lstStyle/>
          <a:p>
            <a:pPr rtl="0"/>
            <a:r>
              <a:rPr lang="en-gb"/>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rtlCol="0"/>
          <a:lstStyle/>
          <a:p>
            <a:pPr algn="l" rtl="0"/>
            <a:r>
              <a:rPr lang="en-gb"/>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p:txBody>
          <a:bodyPr rtlCol="0"/>
          <a:lstStyle/>
          <a:p>
            <a:pPr rtl="0"/>
            <a:r>
              <a:rPr lang="en-gb"/>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153158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D033475-1D76-848A-8FE2-7505E624DEF2}"/>
              </a:ext>
            </a:extLst>
          </p:cNvPr>
          <p:cNvGraphicFramePr>
            <a:graphicFrameLocks noChangeAspect="1"/>
          </p:cNvGraphicFramePr>
          <p:nvPr userDrawn="1">
            <p:custDataLst>
              <p:tags r:id="rId1"/>
            </p:custDataLst>
            <p:extLst>
              <p:ext uri="{D42A27DB-BD31-4B8C-83A1-F6EECF244321}">
                <p14:modId xmlns:p14="http://schemas.microsoft.com/office/powerpoint/2010/main" val="2023099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CD033475-1D76-848A-8FE2-7505E624DE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102014" y="432001"/>
            <a:ext cx="8647074" cy="1387274"/>
          </a:xfrm>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Tree>
    <p:extLst>
      <p:ext uri="{BB962C8B-B14F-4D97-AF65-F5344CB8AC3E}">
        <p14:creationId xmlns:p14="http://schemas.microsoft.com/office/powerpoint/2010/main" val="3561710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rtlCol="0"/>
          <a:lstStyle/>
          <a:p>
            <a:pPr rtl="0"/>
            <a:r>
              <a:rPr lang="en-gb"/>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bg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tx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[Divider]</a:t>
            </a:r>
            <a:endParaRPr lang="en-GB"/>
          </a:p>
        </p:txBody>
      </p:sp>
    </p:spTree>
    <p:extLst>
      <p:ext uri="{BB962C8B-B14F-4D97-AF65-F5344CB8AC3E}">
        <p14:creationId xmlns:p14="http://schemas.microsoft.com/office/powerpoint/2010/main" val="9497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5317807"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p:txBody>
          <a:bodyPr rtlCol="0"/>
          <a:lstStyle>
            <a:lvl1pPr>
              <a:defRPr>
                <a:solidFill>
                  <a:schemeClr val="bg1"/>
                </a:solidFill>
              </a:defRPr>
            </a:lvl1pPr>
          </a:lstStyle>
          <a:p>
            <a:pPr rtl="0"/>
            <a:r>
              <a:rPr lang="en-gb"/>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p:txBody>
          <a:bodyPr rtlCol="0"/>
          <a:lstStyle/>
          <a:p>
            <a:pPr rtl="0"/>
            <a:r>
              <a:rPr lang="en-gb"/>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rtlCol="0"/>
          <a:lstStyle/>
          <a:p>
            <a:pPr algn="l" rtl="0"/>
            <a:r>
              <a:rPr lang="en-gb"/>
              <a:t>Presentation Title</a:t>
            </a:r>
          </a:p>
        </p:txBody>
      </p:sp>
    </p:spTree>
    <p:extLst>
      <p:ext uri="{BB962C8B-B14F-4D97-AF65-F5344CB8AC3E}">
        <p14:creationId xmlns:p14="http://schemas.microsoft.com/office/powerpoint/2010/main" val="23230190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7293D2A-D78A-94F1-0B7F-78AA0EFB4108}"/>
              </a:ext>
            </a:extLst>
          </p:cNvPr>
          <p:cNvGraphicFramePr>
            <a:graphicFrameLocks noChangeAspect="1"/>
          </p:cNvGraphicFramePr>
          <p:nvPr userDrawn="1">
            <p:custDataLst>
              <p:tags r:id="rId56"/>
            </p:custDataLst>
            <p:extLst>
              <p:ext uri="{D42A27DB-BD31-4B8C-83A1-F6EECF244321}">
                <p14:modId xmlns:p14="http://schemas.microsoft.com/office/powerpoint/2010/main" val="1547648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473" imgH="476" progId="TCLayout.ActiveDocument.1">
                  <p:embed/>
                </p:oleObj>
              </mc:Choice>
              <mc:Fallback>
                <p:oleObj name="think-cell Slide" r:id="rId57" imgW="473" imgH="476" progId="TCLayout.ActiveDocument.1">
                  <p:embed/>
                  <p:pic>
                    <p:nvPicPr>
                      <p:cNvPr id="15" name="think-cell data - do not delete" hidden="1">
                        <a:extLst>
                          <a:ext uri="{FF2B5EF4-FFF2-40B4-BE49-F238E27FC236}">
                            <a16:creationId xmlns:a16="http://schemas.microsoft.com/office/drawing/2014/main" id="{A7293D2A-D78A-94F1-0B7F-78AA0EFB410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pPr rtl="0"/>
            <a:r>
              <a:rPr lang="en-gb"/>
              <a:t>Date</a:t>
            </a:r>
          </a:p>
        </p:txBody>
      </p:sp>
      <p:sp>
        <p:nvSpPr>
          <p:cNvPr id="7" name="Taisnstūris 6">
            <a:extLst>
              <a:ext uri="{FF2B5EF4-FFF2-40B4-BE49-F238E27FC236}">
                <a16:creationId xmlns:a16="http://schemas.microsoft.com/office/drawing/2014/main" id="{C84BC98D-9817-CFE8-30B0-D7FDD8066BB3}"/>
              </a:ext>
            </a:extLst>
          </p:cNvPr>
          <p:cNvSpPr/>
          <p:nvPr userDrawn="1"/>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9" name="Taisnstūris 3">
            <a:extLst>
              <a:ext uri="{FF2B5EF4-FFF2-40B4-BE49-F238E27FC236}">
                <a16:creationId xmlns:a16="http://schemas.microsoft.com/office/drawing/2014/main" id="{166052BC-5C9A-93ED-46E2-58EB25B3B7FC}"/>
              </a:ext>
            </a:extLst>
          </p:cNvPr>
          <p:cNvSpPr/>
          <p:nvPr userDrawn="1"/>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0" name="Taisnstūris 4">
            <a:extLst>
              <a:ext uri="{FF2B5EF4-FFF2-40B4-BE49-F238E27FC236}">
                <a16:creationId xmlns:a16="http://schemas.microsoft.com/office/drawing/2014/main" id="{E2D251AB-39F7-52CA-C7C7-9811E1DEB6B9}"/>
              </a:ext>
            </a:extLst>
          </p:cNvPr>
          <p:cNvSpPr/>
          <p:nvPr userDrawn="1"/>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1" name="Taisnstūris 7">
            <a:extLst>
              <a:ext uri="{FF2B5EF4-FFF2-40B4-BE49-F238E27FC236}">
                <a16:creationId xmlns:a16="http://schemas.microsoft.com/office/drawing/2014/main" id="{DAC7BA04-2A08-F222-95AD-F491DFAE62C2}"/>
              </a:ext>
            </a:extLst>
          </p:cNvPr>
          <p:cNvSpPr/>
          <p:nvPr userDrawn="1"/>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2" name="Taisnstūris 5">
            <a:extLst>
              <a:ext uri="{FF2B5EF4-FFF2-40B4-BE49-F238E27FC236}">
                <a16:creationId xmlns:a16="http://schemas.microsoft.com/office/drawing/2014/main" id="{169D718B-F02A-4720-7A75-843DBAD57294}"/>
              </a:ext>
            </a:extLst>
          </p:cNvPr>
          <p:cNvSpPr/>
          <p:nvPr userDrawn="1"/>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3" name="Rectangle 12">
            <a:extLst>
              <a:ext uri="{FF2B5EF4-FFF2-40B4-BE49-F238E27FC236}">
                <a16:creationId xmlns:a16="http://schemas.microsoft.com/office/drawing/2014/main" id="{4A9C7CB4-581F-4E8F-5414-057871E8431C}"/>
              </a:ext>
            </a:extLst>
          </p:cNvPr>
          <p:cNvSpPr/>
          <p:nvPr userDrawn="1"/>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97"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95" r:id="rId50"/>
    <p:sldLayoutId id="2147483787" r:id="rId51"/>
    <p:sldLayoutId id="2147483788" r:id="rId52"/>
    <p:sldLayoutId id="2147483789" r:id="rId53"/>
    <p:sldLayoutId id="2147483796" r:id="rId54"/>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hyperlink" Target="https://likumi.lv/ta/id/224553-krizes-vadibas-padomes-noliku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22455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likumi.lv/ta/id/317006-par-valsts-civilas-aizsardzibas-plan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hyperlink" Target="https://likumi.lv/ta/id/330539-par-civilas-aizsardzibas-operacionalo-vadibas-centru" TargetMode="External"/><Relationship Id="rId4" Type="http://schemas.openxmlformats.org/officeDocument/2006/relationships/hyperlink" Target="https://likumi.lv/ta/id/317006-par-valsts-civilas-aizsardzibas-planu"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19.png"/><Relationship Id="rId7" Type="http://schemas.openxmlformats.org/officeDocument/2006/relationships/hyperlink" Target="https://likumi.lv/ta/id/209089-valsts-ugunsdzesibas-un-glabsanas-dienesta-nolikums" TargetMode="External"/><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hyperlink" Target="https://likumi.lv/ta/id/295780-valsts-civilas-aizsardzibas-kontaktpunkta-noteikumi" TargetMode="External"/><Relationship Id="rId5" Type="http://schemas.openxmlformats.org/officeDocument/2006/relationships/hyperlink" Target="https://likumi.lv/ta/id/218821-kartiba-kada-valsts-augstakas-amatpersonas-apzinojamas-valsts-apdraudejuma-gadijuma-un-par-arkartas-notikumiem-valsti" TargetMode="External"/><Relationship Id="rId4" Type="http://schemas.openxmlformats.org/officeDocument/2006/relationships/hyperlink" Target="https://likumi.lv/ta/id/282333-civilas-aizsardzibas-un-katastrofas-parvaldisanas-liku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likumi.lv/ta/id/282333-civilas-aizsardzibas-un-katastrofas-parvaldisanas-likums" TargetMode="External"/><Relationship Id="rId2" Type="http://schemas.openxmlformats.org/officeDocument/2006/relationships/slideLayout" Target="../slideLayouts/slideLayout50.xml"/><Relationship Id="rId1" Type="http://schemas.openxmlformats.org/officeDocument/2006/relationships/tags" Target="../tags/tag7.xml"/><Relationship Id="rId6" Type="http://schemas.openxmlformats.org/officeDocument/2006/relationships/hyperlink" Target="https://likumi.lv/ta/id/317006-par-valsts-civilas-aizsardzibas-planu" TargetMode="Externa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notesSlide" Target="../notesSlides/notesSlide22.xml"/><Relationship Id="rId7" Type="http://schemas.openxmlformats.org/officeDocument/2006/relationships/hyperlink" Target="https://likumi.lv/ta/id/293660-paaugstinatas-bistamibas-objektu-apzinasanas-un-noteiksanas-ka-ari-civilas-aizsardzibas-un-katastrofas-parvaldisanas-planosanas..." TargetMode="External"/><Relationship Id="rId2" Type="http://schemas.openxmlformats.org/officeDocument/2006/relationships/slideLayout" Target="../slideLayouts/slideLayout49.xml"/><Relationship Id="rId1" Type="http://schemas.openxmlformats.org/officeDocument/2006/relationships/tags" Target="../tags/tag8.x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s://likumi.lv/ta/id/293660-paaugstinatas-bistamibas-objektu-apzinasanas-un-noteiksanas-ka-ari-civilas-aizsardzibas-un-katastrofas-parvaldisanas-planosanas..." TargetMode="External"/><Relationship Id="rId2" Type="http://schemas.openxmlformats.org/officeDocument/2006/relationships/slideLayout" Target="../slideLayouts/slideLayout50.xml"/><Relationship Id="rId1" Type="http://schemas.openxmlformats.org/officeDocument/2006/relationships/tags" Target="../tags/tag9.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hyperlink" Target="https://likumi.lv/ta/id/293820-noteikumi-par-pasvaldibu-sadarbibas-teritorijas-civilas-aizsardzibas-komisija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www.vugd.gov.lv/lv/media/349/download?attach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hyperlink" Target="https://likumi.lv/ta/id/317006-par-valsts-civilas-aizsardzibas-planu" TargetMode="External"/><Relationship Id="rId2" Type="http://schemas.openxmlformats.org/officeDocument/2006/relationships/slideLayout" Target="../slideLayouts/slideLayout50.xml"/><Relationship Id="rId1" Type="http://schemas.openxmlformats.org/officeDocument/2006/relationships/tags" Target="../tags/tag6.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hyperlink" Target="https://likumi.lv/ta/id/22455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hyperlink" Target="https://likumi.lv/ta/id/317006-par-valsts-civilas-aizsardzibas-plan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54C8BE-CB59-E2EE-F57C-A7CD1EF277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875" b="975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1939FF2-569A-72B9-1C94-B3025AF08C84}"/>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TextBox 2">
            <a:extLst>
              <a:ext uri="{FF2B5EF4-FFF2-40B4-BE49-F238E27FC236}">
                <a16:creationId xmlns:a16="http://schemas.microsoft.com/office/drawing/2014/main" id="{6663FA68-2591-0892-E693-212C0BB8E0BA}"/>
              </a:ext>
            </a:extLst>
          </p:cNvPr>
          <p:cNvSpPr txBox="1"/>
          <p:nvPr/>
        </p:nvSpPr>
        <p:spPr>
          <a:xfrm>
            <a:off x="0" y="857850"/>
            <a:ext cx="10113199" cy="2117689"/>
          </a:xfrm>
          <a:prstGeom prst="rect">
            <a:avLst/>
          </a:prstGeom>
          <a:solidFill>
            <a:srgbClr val="525A72"/>
          </a:solidFill>
        </p:spPr>
        <p:txBody>
          <a:bodyPr wrap="square" lIns="468000" tIns="108000" rIns="108000" bIns="108000" rtlCol="0" anchor="ctr">
            <a:noAutofit/>
          </a:bodyPr>
          <a:lstStyle/>
          <a:p>
            <a:pPr rtl="0">
              <a:lnSpc>
                <a:spcPct val="90000"/>
              </a:lnSpc>
            </a:pPr>
            <a:r>
              <a:rPr lang="en-gb" sz="4400" dirty="0">
                <a:solidFill>
                  <a:schemeClr val="bg1"/>
                </a:solidFill>
                <a:latin typeface="+mj-lt"/>
              </a:rPr>
              <a:t>3. Civil </a:t>
            </a:r>
            <a:r>
              <a:rPr lang="lv-LV" sz="4400" dirty="0">
                <a:solidFill>
                  <a:schemeClr val="bg1"/>
                </a:solidFill>
                <a:latin typeface="+mj-lt"/>
              </a:rPr>
              <a:t>P</a:t>
            </a:r>
            <a:r>
              <a:rPr lang="en-gb" sz="4400" dirty="0" err="1">
                <a:solidFill>
                  <a:schemeClr val="bg1"/>
                </a:solidFill>
                <a:latin typeface="+mj-lt"/>
              </a:rPr>
              <a:t>rotection</a:t>
            </a:r>
            <a:r>
              <a:rPr lang="en-gb" sz="4400" dirty="0">
                <a:solidFill>
                  <a:schemeClr val="bg1"/>
                </a:solidFill>
                <a:latin typeface="+mj-lt"/>
              </a:rPr>
              <a:t> </a:t>
            </a:r>
            <a:r>
              <a:rPr lang="en-GB" sz="4400" dirty="0">
                <a:solidFill>
                  <a:schemeClr val="bg1"/>
                </a:solidFill>
                <a:latin typeface="+mj-lt"/>
              </a:rPr>
              <a:t>Duties, Tasks and Rights </a:t>
            </a:r>
            <a:endParaRPr lang="en-gb" sz="4400" dirty="0">
              <a:solidFill>
                <a:schemeClr val="bg1"/>
              </a:solidFill>
              <a:latin typeface="+mj-lt"/>
            </a:endParaRPr>
          </a:p>
        </p:txBody>
      </p:sp>
      <p:sp>
        <p:nvSpPr>
          <p:cNvPr id="4" name="TextBox 3">
            <a:extLst>
              <a:ext uri="{FF2B5EF4-FFF2-40B4-BE49-F238E27FC236}">
                <a16:creationId xmlns:a16="http://schemas.microsoft.com/office/drawing/2014/main" id="{E49426D4-3FFB-EA13-E472-450098D28408}"/>
              </a:ext>
            </a:extLst>
          </p:cNvPr>
          <p:cNvSpPr txBox="1"/>
          <p:nvPr/>
        </p:nvSpPr>
        <p:spPr>
          <a:xfrm>
            <a:off x="0" y="435446"/>
            <a:ext cx="8940800" cy="422405"/>
          </a:xfrm>
          <a:prstGeom prst="rect">
            <a:avLst/>
          </a:prstGeom>
          <a:solidFill>
            <a:srgbClr val="CFD6E8"/>
          </a:solidFill>
        </p:spPr>
        <p:txBody>
          <a:bodyPr wrap="square" lIns="468000" tIns="72000" rIns="72000" bIns="72000" rtlCol="0">
            <a:spAutoFit/>
          </a:bodyPr>
          <a:lstStyle/>
          <a:p>
            <a:pPr rtl="0"/>
            <a:r>
              <a:rPr lang="en-gb" sz="1800" b="0" i="0" u="none" strike="noStrike">
                <a:solidFill>
                  <a:srgbClr val="000000"/>
                </a:solidFill>
                <a:effectLst/>
                <a:latin typeface="Georgia" panose="02040502050405020303" pitchFamily="18" charset="0"/>
              </a:rPr>
              <a:t>Study course "Civil Protection"</a:t>
            </a:r>
            <a:endParaRPr lang="lv-LV" sz="1800" dirty="0">
              <a:latin typeface="+mj-lt"/>
            </a:endParaRPr>
          </a:p>
        </p:txBody>
      </p:sp>
      <p:sp>
        <p:nvSpPr>
          <p:cNvPr id="14" name="Rectangle 13">
            <a:extLst>
              <a:ext uri="{FF2B5EF4-FFF2-40B4-BE49-F238E27FC236}">
                <a16:creationId xmlns:a16="http://schemas.microsoft.com/office/drawing/2014/main" id="{79DB46AC-D52C-76FD-10DA-093024576BB7}"/>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8" name="Rectangle 7">
            <a:extLst>
              <a:ext uri="{FF2B5EF4-FFF2-40B4-BE49-F238E27FC236}">
                <a16:creationId xmlns:a16="http://schemas.microsoft.com/office/drawing/2014/main" id="{7B21F313-99F5-443D-02C2-87E85C7F4BEA}"/>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9" name="Rectangle 8">
            <a:extLst>
              <a:ext uri="{FF2B5EF4-FFF2-40B4-BE49-F238E27FC236}">
                <a16:creationId xmlns:a16="http://schemas.microsoft.com/office/drawing/2014/main" id="{106ED44E-57C2-49DC-2FAA-4DCBBF3595D0}"/>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0" name="Rectangle 9">
            <a:extLst>
              <a:ext uri="{FF2B5EF4-FFF2-40B4-BE49-F238E27FC236}">
                <a16:creationId xmlns:a16="http://schemas.microsoft.com/office/drawing/2014/main" id="{F5024A3E-C807-6FAA-96A8-3871BB44BEC8}"/>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1" name="Rectangle 10">
            <a:extLst>
              <a:ext uri="{FF2B5EF4-FFF2-40B4-BE49-F238E27FC236}">
                <a16:creationId xmlns:a16="http://schemas.microsoft.com/office/drawing/2014/main" id="{8FA0DBD0-37FB-BC0F-19C0-BBED3C0F2A47}"/>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25578ECB-AD1D-83BD-0669-99B9C4DC208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8" name="TextBox 17">
            <a:extLst>
              <a:ext uri="{FF2B5EF4-FFF2-40B4-BE49-F238E27FC236}">
                <a16:creationId xmlns:a16="http://schemas.microsoft.com/office/drawing/2014/main" id="{FB578B83-8A40-5BF9-8304-EBBE1258F75B}"/>
              </a:ext>
            </a:extLst>
          </p:cNvPr>
          <p:cNvSpPr txBox="1"/>
          <p:nvPr/>
        </p:nvSpPr>
        <p:spPr>
          <a:xfrm>
            <a:off x="442911" y="3456928"/>
            <a:ext cx="10113199" cy="1007181"/>
          </a:xfrm>
          <a:prstGeom prst="rect">
            <a:avLst/>
          </a:prstGeom>
          <a:noFill/>
        </p:spPr>
        <p:txBody>
          <a:bodyPr wrap="square" lIns="72000" tIns="72000" rIns="72000" bIns="72000" rtlCol="0">
            <a:spAutoFit/>
          </a:bodyPr>
          <a:lstStyle/>
          <a:p>
            <a:pPr rtl="0"/>
            <a:r>
              <a:rPr lang="en-US" sz="1400" b="0" i="0" dirty="0">
                <a:solidFill>
                  <a:schemeClr val="bg1"/>
                </a:solidFill>
                <a:effectLst/>
                <a:latin typeface="+mj-lt"/>
              </a:rPr>
              <a:t>Developed in the framework of the European Commission’s Civil Protection Financial Instrument "Track1" project "Establishment of comprehensive civil protection and disaster management training for governmental institutions, civil protection commissions of municipalities, universities, Fire Safety and Civil Protection College, as well as establishing safety advice for the public" (ECHO/SUB/2022/TRACK1/884396)</a:t>
            </a:r>
          </a:p>
        </p:txBody>
      </p:sp>
      <p:grpSp>
        <p:nvGrpSpPr>
          <p:cNvPr id="2" name="Group 1">
            <a:extLst>
              <a:ext uri="{FF2B5EF4-FFF2-40B4-BE49-F238E27FC236}">
                <a16:creationId xmlns:a16="http://schemas.microsoft.com/office/drawing/2014/main" id="{28E72698-5C51-0574-601A-B39656DAF452}"/>
              </a:ext>
            </a:extLst>
          </p:cNvPr>
          <p:cNvGrpSpPr/>
          <p:nvPr/>
        </p:nvGrpSpPr>
        <p:grpSpPr>
          <a:xfrm>
            <a:off x="482086" y="4952769"/>
            <a:ext cx="1565910" cy="1805305"/>
            <a:chOff x="0" y="0"/>
            <a:chExt cx="1565910" cy="1805556"/>
          </a:xfrm>
        </p:grpSpPr>
        <p:pic>
          <p:nvPicPr>
            <p:cNvPr id="5" name="Picture 4"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4"/>
            <a:stretch>
              <a:fillRect/>
            </a:stretch>
          </p:blipFill>
          <p:spPr>
            <a:xfrm>
              <a:off x="0" y="0"/>
              <a:ext cx="1565910" cy="1586865"/>
            </a:xfrm>
            <a:prstGeom prst="rect">
              <a:avLst/>
            </a:prstGeom>
          </p:spPr>
        </p:pic>
        <p:sp>
          <p:nvSpPr>
            <p:cNvPr id="7" name="Text Box 2">
              <a:extLst>
                <a:ext uri="{FF2B5EF4-FFF2-40B4-BE49-F238E27FC236}">
                  <a16:creationId xmlns:a16="http://schemas.microsoft.com/office/drawing/2014/main" id="{2B6ABA2F-5C05-F06F-1DFC-45E4EEA077DF}"/>
                </a:ext>
              </a:extLst>
            </p:cNvPr>
            <p:cNvSpPr txBox="1">
              <a:spLocks noChangeArrowheads="1"/>
            </p:cNvSpPr>
            <p:nvPr/>
          </p:nvSpPr>
          <p:spPr bwMode="auto">
            <a:xfrm>
              <a:off x="14515" y="1052286"/>
              <a:ext cx="1524000"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6391A0D-C6BC-D7FA-04A9-DE8D105465D5}"/>
              </a:ext>
            </a:extLst>
          </p:cNvPr>
          <p:cNvGrpSpPr/>
          <p:nvPr/>
        </p:nvGrpSpPr>
        <p:grpSpPr>
          <a:xfrm>
            <a:off x="1927225" y="5203194"/>
            <a:ext cx="1570991" cy="1356995"/>
            <a:chOff x="0" y="0"/>
            <a:chExt cx="1571080" cy="1357086"/>
          </a:xfrm>
        </p:grpSpPr>
        <p:pic>
          <p:nvPicPr>
            <p:cNvPr id="19" name="Picture 18"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6000"/>
                </a:lnSpc>
                <a:spcAft>
                  <a:spcPts val="800"/>
                </a:spcAft>
              </a:pPr>
              <a:r>
                <a:rPr lang="en-GB" sz="1100" b="1" kern="100" dirty="0">
                  <a:solidFill>
                    <a:srgbClr val="000000"/>
                  </a:solidFill>
                  <a:effectLst/>
                  <a:ea typeface="Arial Narrow" panose="020B0606020202030204" pitchFamily="34" charset="0"/>
                  <a:cs typeface="Arial" panose="020B0604020202020204" pitchFamily="34" charset="0"/>
                </a:rPr>
                <a:t>State Fire and Rescue Service</a:t>
              </a:r>
              <a:endParaRPr lang="en-US" sz="1100" kern="100" dirty="0">
                <a:effectLst/>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90182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18;p22">
            <a:extLst>
              <a:ext uri="{FF2B5EF4-FFF2-40B4-BE49-F238E27FC236}">
                <a16:creationId xmlns:a16="http://schemas.microsoft.com/office/drawing/2014/main" id="{6B4D705A-DE4F-6D52-91BC-34A4EE3D22B7}"/>
              </a:ext>
            </a:extLst>
          </p:cNvPr>
          <p:cNvSpPr txBox="1"/>
          <p:nvPr/>
        </p:nvSpPr>
        <p:spPr>
          <a:xfrm>
            <a:off x="7713447" y="3262317"/>
            <a:ext cx="4035640"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en-gb" sz="1400" b="1" dirty="0"/>
              <a:t>Functions of the </a:t>
            </a:r>
            <a:r>
              <a:rPr lang="lv-LV" sz="1400" b="1" dirty="0" err="1"/>
              <a:t>Council</a:t>
            </a:r>
            <a:endParaRPr lang="en-gb" sz="1400" b="1" dirty="0"/>
          </a:p>
        </p:txBody>
      </p:sp>
      <p:sp>
        <p:nvSpPr>
          <p:cNvPr id="20" name="Google Shape;112;p22">
            <a:extLst>
              <a:ext uri="{FF2B5EF4-FFF2-40B4-BE49-F238E27FC236}">
                <a16:creationId xmlns:a16="http://schemas.microsoft.com/office/drawing/2014/main" id="{86243F77-BC03-3EA1-FA3F-B026B1920013}"/>
              </a:ext>
            </a:extLst>
          </p:cNvPr>
          <p:cNvSpPr/>
          <p:nvPr/>
        </p:nvSpPr>
        <p:spPr>
          <a:xfrm>
            <a:off x="4357422" y="3832296"/>
            <a:ext cx="3021399" cy="503590"/>
          </a:xfrm>
          <a:prstGeom prst="rect">
            <a:avLst/>
          </a:prstGeom>
          <a:solidFill>
            <a:schemeClr val="bg1"/>
          </a:solidFill>
          <a:ln>
            <a:noFill/>
          </a:ln>
        </p:spPr>
        <p:txBody>
          <a:bodyPr spcFirstLastPara="1" wrap="square" lIns="360000" tIns="36000" rIns="72000" bIns="36000" rtlCol="0" anchor="ctr" anchorCtr="0">
            <a:spAutoFit/>
          </a:bodyPr>
          <a:lstStyle/>
          <a:p>
            <a:pPr marL="0" lvl="0" indent="0" algn="l" rtl="0">
              <a:spcBef>
                <a:spcPts val="0"/>
              </a:spcBef>
              <a:spcAft>
                <a:spcPts val="0"/>
              </a:spcAft>
              <a:buNone/>
            </a:pPr>
            <a:r>
              <a:rPr lang="en-US" sz="1400" dirty="0"/>
              <a:t>The Crisis Management Council is chaired by the Prime Minister</a:t>
            </a:r>
            <a:endParaRPr lang="en-gb" sz="1400" dirty="0"/>
          </a:p>
        </p:txBody>
      </p:sp>
      <p:sp>
        <p:nvSpPr>
          <p:cNvPr id="34" name="Google Shape;112;p22">
            <a:extLst>
              <a:ext uri="{FF2B5EF4-FFF2-40B4-BE49-F238E27FC236}">
                <a16:creationId xmlns:a16="http://schemas.microsoft.com/office/drawing/2014/main" id="{AA665AD8-7398-B39A-28F3-EEBCBC68306B}"/>
              </a:ext>
            </a:extLst>
          </p:cNvPr>
          <p:cNvSpPr/>
          <p:nvPr/>
        </p:nvSpPr>
        <p:spPr>
          <a:xfrm>
            <a:off x="4357423" y="4478508"/>
            <a:ext cx="2744918" cy="719034"/>
          </a:xfrm>
          <a:prstGeom prst="rect">
            <a:avLst/>
          </a:prstGeom>
          <a:solidFill>
            <a:schemeClr val="bg1"/>
          </a:solidFill>
          <a:ln>
            <a:noFill/>
          </a:ln>
        </p:spPr>
        <p:txBody>
          <a:bodyPr spcFirstLastPara="1" wrap="square" lIns="360000" tIns="36000" rIns="72000" bIns="36000" rtlCol="0" anchor="ctr" anchorCtr="0">
            <a:spAutoFit/>
          </a:bodyPr>
          <a:lstStyle/>
          <a:p>
            <a:pPr marL="0" lvl="0" indent="0" algn="l" rtl="0">
              <a:spcBef>
                <a:spcPts val="0"/>
              </a:spcBef>
              <a:spcAft>
                <a:spcPts val="0"/>
              </a:spcAft>
              <a:buNone/>
            </a:pPr>
            <a:r>
              <a:rPr lang="en-gb" sz="1400" dirty="0"/>
              <a:t>The members of the </a:t>
            </a:r>
            <a:r>
              <a:rPr lang="en-GB" sz="1400" dirty="0"/>
              <a:t>Crisis Management Council</a:t>
            </a:r>
            <a:r>
              <a:rPr lang="en-gb" sz="1400" dirty="0"/>
              <a:t> are </a:t>
            </a:r>
            <a:r>
              <a:rPr lang="en-US" sz="1400" dirty="0"/>
              <a:t>the members of the Cabinet</a:t>
            </a:r>
            <a:endParaRPr lang="en-gb" sz="1400" dirty="0"/>
          </a:p>
        </p:txBody>
      </p:sp>
      <p:pic>
        <p:nvPicPr>
          <p:cNvPr id="6146" name="Picture 2" descr="red and white striped flag">
            <a:extLst>
              <a:ext uri="{FF2B5EF4-FFF2-40B4-BE49-F238E27FC236}">
                <a16:creationId xmlns:a16="http://schemas.microsoft.com/office/drawing/2014/main" id="{EE0BBC87-B160-EC85-24C5-F4344AD9D37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0797" r="11818"/>
          <a:stretch/>
        </p:blipFill>
        <p:spPr bwMode="auto">
          <a:xfrm>
            <a:off x="0" y="2926482"/>
            <a:ext cx="3971925" cy="393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rtlCol="0">
            <a:normAutofit/>
          </a:bodyPr>
          <a:lstStyle/>
          <a:p>
            <a:pPr rtl="0"/>
            <a:r>
              <a:rPr lang="en-GB" dirty="0"/>
              <a:t>Crisis Management Council</a:t>
            </a:r>
            <a:endParaRPr lang="en-US" dirty="0"/>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10</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4" y="1944270"/>
            <a:ext cx="10802174" cy="849468"/>
          </a:xfrm>
          <a:prstGeom prst="rect">
            <a:avLst/>
          </a:prstGeom>
          <a:noFill/>
        </p:spPr>
        <p:txBody>
          <a:bodyPr wrap="square" lIns="0" tIns="0" rIns="0" bIns="0" rtlCol="0" anchor="ctr">
            <a:noAutofit/>
          </a:bodyPr>
          <a:lstStyle/>
          <a:p>
            <a:pPr marL="0" lvl="0" indent="0" algn="l" rtl="0">
              <a:spcBef>
                <a:spcPts val="0"/>
              </a:spcBef>
              <a:spcAft>
                <a:spcPts val="0"/>
              </a:spcAft>
              <a:buNone/>
            </a:pPr>
            <a:r>
              <a:rPr lang="en-US" sz="1400" dirty="0">
                <a:solidFill>
                  <a:schemeClr val="lt1"/>
                </a:solidFill>
              </a:rPr>
              <a:t>The Crisis Management Council is a </a:t>
            </a:r>
            <a:r>
              <a:rPr lang="en-US" sz="1400" dirty="0" err="1">
                <a:solidFill>
                  <a:schemeClr val="lt1"/>
                </a:solidFill>
              </a:rPr>
              <a:t>co-ordinating</a:t>
            </a:r>
            <a:r>
              <a:rPr lang="en-US" sz="1400" dirty="0">
                <a:solidFill>
                  <a:schemeClr val="lt1"/>
                </a:solidFill>
              </a:rPr>
              <a:t> institution, the objective of the operation of which is to ensure co</a:t>
            </a:r>
            <a:r>
              <a:rPr lang="lv-LV" sz="1400" dirty="0">
                <a:solidFill>
                  <a:schemeClr val="lt1"/>
                </a:solidFill>
              </a:rPr>
              <a:t>-</a:t>
            </a:r>
            <a:r>
              <a:rPr lang="en-US" sz="1400" dirty="0">
                <a:solidFill>
                  <a:schemeClr val="lt1"/>
                </a:solidFill>
              </a:rPr>
              <a:t>ordinated actions of State and local government institutions in taking measures for the prevention and suppression of danger to the State, as well as measures for the liquidation of consequences caused thereby</a:t>
            </a:r>
            <a:endParaRPr lang="en-gb" sz="1400" dirty="0">
              <a:solidFill>
                <a:schemeClr val="lt1"/>
              </a:solidFill>
            </a:endParaRPr>
          </a:p>
        </p:txBody>
      </p:sp>
      <p:cxnSp>
        <p:nvCxnSpPr>
          <p:cNvPr id="52" name="Straight Connector 51">
            <a:extLst>
              <a:ext uri="{FF2B5EF4-FFF2-40B4-BE49-F238E27FC236}">
                <a16:creationId xmlns:a16="http://schemas.microsoft.com/office/drawing/2014/main" id="{6CC5D223-C333-70C3-4F3A-C6ED6301845E}"/>
              </a:ext>
            </a:extLst>
          </p:cNvPr>
          <p:cNvCxnSpPr>
            <a:cxnSpLocks/>
          </p:cNvCxnSpPr>
          <p:nvPr/>
        </p:nvCxnSpPr>
        <p:spPr>
          <a:xfrm>
            <a:off x="4357423" y="4405398"/>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3" name="Google Shape;112;p22">
            <a:extLst>
              <a:ext uri="{FF2B5EF4-FFF2-40B4-BE49-F238E27FC236}">
                <a16:creationId xmlns:a16="http://schemas.microsoft.com/office/drawing/2014/main" id="{C68DAD6C-B1A8-6FA0-0C83-DDE77D1ACA66}"/>
              </a:ext>
            </a:extLst>
          </p:cNvPr>
          <p:cNvSpPr/>
          <p:nvPr/>
        </p:nvSpPr>
        <p:spPr>
          <a:xfrm>
            <a:off x="7646257" y="3804520"/>
            <a:ext cx="4102829" cy="996033"/>
          </a:xfrm>
          <a:prstGeom prst="rect">
            <a:avLst/>
          </a:prstGeom>
          <a:solidFill>
            <a:schemeClr val="bg1"/>
          </a:solidFill>
          <a:ln>
            <a:noFill/>
          </a:ln>
        </p:spPr>
        <p:txBody>
          <a:bodyPr spcFirstLastPara="1" wrap="square" lIns="360000" tIns="36000" rIns="72000" bIns="36000" rtlCol="0" anchor="t" anchorCtr="0">
            <a:spAutoFit/>
          </a:bodyPr>
          <a:lstStyle/>
          <a:p>
            <a:pPr marL="0" lvl="0" indent="0" algn="l" rtl="0">
              <a:spcBef>
                <a:spcPts val="0"/>
              </a:spcBef>
              <a:spcAft>
                <a:spcPts val="0"/>
              </a:spcAft>
              <a:buNone/>
            </a:pPr>
            <a:r>
              <a:rPr lang="lv-LV" sz="1200" b="1" dirty="0"/>
              <a:t>T</a:t>
            </a:r>
            <a:r>
              <a:rPr lang="en-US" sz="1200" b="1" dirty="0"/>
              <a:t>o co-ordinate the co-operation of State and local government institutions </a:t>
            </a:r>
            <a:r>
              <a:rPr lang="en-US" sz="1200" dirty="0"/>
              <a:t>in matters related to measures for the prevention and suppression of danger to the State, as well as measures for the liquidation of consequences caused thereby</a:t>
            </a:r>
            <a:endParaRPr lang="en-gb" sz="1200" dirty="0"/>
          </a:p>
        </p:txBody>
      </p:sp>
      <p:sp>
        <p:nvSpPr>
          <p:cNvPr id="14" name="Freeform 68">
            <a:extLst>
              <a:ext uri="{FF2B5EF4-FFF2-40B4-BE49-F238E27FC236}">
                <a16:creationId xmlns:a16="http://schemas.microsoft.com/office/drawing/2014/main" id="{0902E0EF-3B7D-8EDA-8389-39A847515BE5}"/>
              </a:ext>
            </a:extLst>
          </p:cNvPr>
          <p:cNvSpPr>
            <a:spLocks noChangeAspect="1" noEditPoints="1"/>
          </p:cNvSpPr>
          <p:nvPr/>
        </p:nvSpPr>
        <p:spPr bwMode="auto">
          <a:xfrm>
            <a:off x="7713445" y="388340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sp>
        <p:nvSpPr>
          <p:cNvPr id="16" name="Google Shape;112;p22">
            <a:extLst>
              <a:ext uri="{FF2B5EF4-FFF2-40B4-BE49-F238E27FC236}">
                <a16:creationId xmlns:a16="http://schemas.microsoft.com/office/drawing/2014/main" id="{CF03354A-F9C9-256E-A9DA-70E8B3231A54}"/>
              </a:ext>
            </a:extLst>
          </p:cNvPr>
          <p:cNvSpPr/>
          <p:nvPr/>
        </p:nvSpPr>
        <p:spPr>
          <a:xfrm>
            <a:off x="7646259" y="5026678"/>
            <a:ext cx="4102829" cy="442035"/>
          </a:xfrm>
          <a:prstGeom prst="rect">
            <a:avLst/>
          </a:prstGeom>
          <a:solidFill>
            <a:schemeClr val="bg1"/>
          </a:solidFill>
          <a:ln>
            <a:noFill/>
          </a:ln>
        </p:spPr>
        <p:txBody>
          <a:bodyPr spcFirstLastPara="1" wrap="square" lIns="360000" tIns="36000" rIns="72000" bIns="36000" rtlCol="0" anchor="ctr" anchorCtr="0">
            <a:spAutoFit/>
          </a:bodyPr>
          <a:lstStyle/>
          <a:p>
            <a:pPr marL="0" lvl="0" indent="0" algn="l" rtl="0">
              <a:spcBef>
                <a:spcPts val="0"/>
              </a:spcBef>
              <a:spcAft>
                <a:spcPts val="0"/>
              </a:spcAft>
              <a:buNone/>
            </a:pPr>
            <a:r>
              <a:rPr lang="lv-LV" sz="1200" b="1" dirty="0"/>
              <a:t>T</a:t>
            </a:r>
            <a:r>
              <a:rPr lang="en-US" sz="1200" b="1" dirty="0"/>
              <a:t>o co-ordinate civil-military co-operation </a:t>
            </a:r>
            <a:r>
              <a:rPr lang="en-US" sz="1200" dirty="0"/>
              <a:t>in prevention and suppression of the danger to the State</a:t>
            </a:r>
            <a:endParaRPr lang="en-gb" sz="1200" dirty="0"/>
          </a:p>
        </p:txBody>
      </p:sp>
      <p:sp>
        <p:nvSpPr>
          <p:cNvPr id="17" name="Freeform 68">
            <a:extLst>
              <a:ext uri="{FF2B5EF4-FFF2-40B4-BE49-F238E27FC236}">
                <a16:creationId xmlns:a16="http://schemas.microsoft.com/office/drawing/2014/main" id="{2E773846-35F3-0579-3A94-26CFF31EE34E}"/>
              </a:ext>
            </a:extLst>
          </p:cNvPr>
          <p:cNvSpPr>
            <a:spLocks noChangeAspect="1" noEditPoints="1"/>
          </p:cNvSpPr>
          <p:nvPr/>
        </p:nvSpPr>
        <p:spPr bwMode="auto">
          <a:xfrm>
            <a:off x="7713447" y="50596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sp>
        <p:nvSpPr>
          <p:cNvPr id="5" name="Rectangle 4">
            <a:extLst>
              <a:ext uri="{FF2B5EF4-FFF2-40B4-BE49-F238E27FC236}">
                <a16:creationId xmlns:a16="http://schemas.microsoft.com/office/drawing/2014/main" id="{CDF4133E-3BE3-DEFD-543B-371FC0846606}"/>
              </a:ext>
            </a:extLst>
          </p:cNvPr>
          <p:cNvSpPr/>
          <p:nvPr/>
        </p:nvSpPr>
        <p:spPr>
          <a:xfrm>
            <a:off x="7713447" y="5643044"/>
            <a:ext cx="4035639"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 name="Freeform 50">
            <a:extLst>
              <a:ext uri="{FF2B5EF4-FFF2-40B4-BE49-F238E27FC236}">
                <a16:creationId xmlns:a16="http://schemas.microsoft.com/office/drawing/2014/main" id="{7E1EDD71-B12D-A022-BFE2-33E508609D2D}"/>
              </a:ext>
            </a:extLst>
          </p:cNvPr>
          <p:cNvSpPr>
            <a:spLocks noChangeAspect="1"/>
          </p:cNvSpPr>
          <p:nvPr/>
        </p:nvSpPr>
        <p:spPr bwMode="auto">
          <a:xfrm>
            <a:off x="7807291" y="57633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7" name="Google Shape;2685;p25">
            <a:extLst>
              <a:ext uri="{FF2B5EF4-FFF2-40B4-BE49-F238E27FC236}">
                <a16:creationId xmlns:a16="http://schemas.microsoft.com/office/drawing/2014/main" id="{B6A99893-07B1-A1E6-C2C5-41DF71C018AA}"/>
              </a:ext>
            </a:extLst>
          </p:cNvPr>
          <p:cNvSpPr txBox="1"/>
          <p:nvPr/>
        </p:nvSpPr>
        <p:spPr>
          <a:xfrm>
            <a:off x="8220159" y="5735704"/>
            <a:ext cx="2529121" cy="338554"/>
          </a:xfrm>
          <a:prstGeom prst="rect">
            <a:avLst/>
          </a:prstGeom>
          <a:noFill/>
          <a:ln>
            <a:noFill/>
          </a:ln>
        </p:spPr>
        <p:txBody>
          <a:bodyPr spcFirstLastPara="1" wrap="square" lIns="0" tIns="0" rIns="72000" bIns="0" rtlCol="0" anchor="ctr" anchorCtr="0">
            <a:spAutoFit/>
          </a:bodyPr>
          <a:lstStyle/>
          <a:p>
            <a:pPr rtl="0">
              <a:lnSpc>
                <a:spcPct val="100000"/>
              </a:lnSpc>
              <a:buSzPct val="100000"/>
            </a:pPr>
            <a:r>
              <a:rPr lang="en-US" sz="1100" i="0" dirty="0">
                <a:effectLst/>
                <a:latin typeface="Arial" panose="020B0604020202020204" pitchFamily="34" charset="0"/>
                <a:hlinkClick r:id="rId4">
                  <a:extLst>
                    <a:ext uri="{A12FA001-AC4F-418D-AE19-62706E023703}">
                      <ahyp:hlinkClr xmlns:ahyp="http://schemas.microsoft.com/office/drawing/2018/hyperlinkcolor" val="tx"/>
                    </a:ext>
                  </a:extLst>
                </a:hlinkClick>
              </a:rPr>
              <a:t>By-law of the Crisis Management Council</a:t>
            </a:r>
            <a:endParaRPr lang="lv-LV" sz="1100" dirty="0"/>
          </a:p>
        </p:txBody>
      </p:sp>
      <p:sp>
        <p:nvSpPr>
          <p:cNvPr id="21" name="Freeform 68">
            <a:extLst>
              <a:ext uri="{FF2B5EF4-FFF2-40B4-BE49-F238E27FC236}">
                <a16:creationId xmlns:a16="http://schemas.microsoft.com/office/drawing/2014/main" id="{3F12B066-7441-EE3E-7918-D27AB16F6BFC}"/>
              </a:ext>
            </a:extLst>
          </p:cNvPr>
          <p:cNvSpPr>
            <a:spLocks noChangeAspect="1" noEditPoints="1"/>
          </p:cNvSpPr>
          <p:nvPr/>
        </p:nvSpPr>
        <p:spPr bwMode="auto">
          <a:xfrm>
            <a:off x="4357383" y="39211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sp>
        <p:nvSpPr>
          <p:cNvPr id="23" name="Freeform 68">
            <a:extLst>
              <a:ext uri="{FF2B5EF4-FFF2-40B4-BE49-F238E27FC236}">
                <a16:creationId xmlns:a16="http://schemas.microsoft.com/office/drawing/2014/main" id="{5099B238-ACFF-6DA1-3C2E-42CF5EB0BBCE}"/>
              </a:ext>
            </a:extLst>
          </p:cNvPr>
          <p:cNvSpPr>
            <a:spLocks noChangeAspect="1" noEditPoints="1"/>
          </p:cNvSpPr>
          <p:nvPr/>
        </p:nvSpPr>
        <p:spPr bwMode="auto">
          <a:xfrm>
            <a:off x="4357383" y="456740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nvGrpSpPr>
          <p:cNvPr id="37" name="Group 36">
            <a:extLst>
              <a:ext uri="{FF2B5EF4-FFF2-40B4-BE49-F238E27FC236}">
                <a16:creationId xmlns:a16="http://schemas.microsoft.com/office/drawing/2014/main" id="{347CDDBC-12D7-82AF-07E9-17C1E288FD66}"/>
              </a:ext>
            </a:extLst>
          </p:cNvPr>
          <p:cNvGrpSpPr/>
          <p:nvPr/>
        </p:nvGrpSpPr>
        <p:grpSpPr>
          <a:xfrm>
            <a:off x="11245087" y="3262317"/>
            <a:ext cx="504001" cy="432000"/>
            <a:chOff x="11245046" y="4036148"/>
            <a:chExt cx="504001" cy="432000"/>
          </a:xfrm>
        </p:grpSpPr>
        <p:sp>
          <p:nvSpPr>
            <p:cNvPr id="38" name="Google Shape;118;p22">
              <a:extLst>
                <a:ext uri="{FF2B5EF4-FFF2-40B4-BE49-F238E27FC236}">
                  <a16:creationId xmlns:a16="http://schemas.microsoft.com/office/drawing/2014/main" id="{19128824-7C3B-9A2D-222F-FBD6A8A7594D}"/>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9" name="Google Shape;118;p22">
              <a:extLst>
                <a:ext uri="{FF2B5EF4-FFF2-40B4-BE49-F238E27FC236}">
                  <a16:creationId xmlns:a16="http://schemas.microsoft.com/office/drawing/2014/main" id="{E069AB30-05DC-9117-C6A6-8198C37927B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0" name="Google Shape;773;p79">
              <a:extLst>
                <a:ext uri="{FF2B5EF4-FFF2-40B4-BE49-F238E27FC236}">
                  <a16:creationId xmlns:a16="http://schemas.microsoft.com/office/drawing/2014/main" id="{81225587-2B60-B56C-4735-3ADEFE1DE46C}"/>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cxnSp>
        <p:nvCxnSpPr>
          <p:cNvPr id="41" name="Straight Connector 40">
            <a:extLst>
              <a:ext uri="{FF2B5EF4-FFF2-40B4-BE49-F238E27FC236}">
                <a16:creationId xmlns:a16="http://schemas.microsoft.com/office/drawing/2014/main" id="{E2B6E804-C881-546D-987E-CB52E37BA26D}"/>
              </a:ext>
            </a:extLst>
          </p:cNvPr>
          <p:cNvCxnSpPr>
            <a:cxnSpLocks/>
          </p:cNvCxnSpPr>
          <p:nvPr/>
        </p:nvCxnSpPr>
        <p:spPr>
          <a:xfrm flipV="1">
            <a:off x="7713941" y="4957303"/>
            <a:ext cx="4035146" cy="119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 name="Google Shape;112;p22">
            <a:extLst>
              <a:ext uri="{FF2B5EF4-FFF2-40B4-BE49-F238E27FC236}">
                <a16:creationId xmlns:a16="http://schemas.microsoft.com/office/drawing/2014/main" id="{735C68E1-32ED-76F1-DDDA-D68A59C072F2}"/>
              </a:ext>
            </a:extLst>
          </p:cNvPr>
          <p:cNvSpPr/>
          <p:nvPr/>
        </p:nvSpPr>
        <p:spPr>
          <a:xfrm>
            <a:off x="4357422" y="5447885"/>
            <a:ext cx="3021399" cy="719034"/>
          </a:xfrm>
          <a:prstGeom prst="rect">
            <a:avLst/>
          </a:prstGeom>
          <a:solidFill>
            <a:schemeClr val="bg1"/>
          </a:solidFill>
          <a:ln>
            <a:noFill/>
          </a:ln>
        </p:spPr>
        <p:txBody>
          <a:bodyPr spcFirstLastPara="1" wrap="square" lIns="360000" tIns="36000" rIns="72000" bIns="36000" rtlCol="0" anchor="ctr" anchorCtr="0">
            <a:spAutoFit/>
          </a:bodyPr>
          <a:lstStyle/>
          <a:p>
            <a:pPr marL="0" lvl="0" indent="0" algn="l" rtl="0">
              <a:spcBef>
                <a:spcPts val="0"/>
              </a:spcBef>
              <a:spcAft>
                <a:spcPts val="0"/>
              </a:spcAft>
              <a:buNone/>
            </a:pPr>
            <a:r>
              <a:rPr lang="lv-LV" sz="1400" dirty="0"/>
              <a:t>O</a:t>
            </a:r>
            <a:r>
              <a:rPr lang="en-US" sz="1400" dirty="0" err="1"/>
              <a:t>fficials</a:t>
            </a:r>
            <a:r>
              <a:rPr lang="en-US" sz="1400" dirty="0"/>
              <a:t> or experts of State, local government and other institutions</a:t>
            </a:r>
            <a:endParaRPr lang="en-gb" sz="1400" dirty="0"/>
          </a:p>
        </p:txBody>
      </p:sp>
      <p:sp>
        <p:nvSpPr>
          <p:cNvPr id="8" name="Freeform 68">
            <a:extLst>
              <a:ext uri="{FF2B5EF4-FFF2-40B4-BE49-F238E27FC236}">
                <a16:creationId xmlns:a16="http://schemas.microsoft.com/office/drawing/2014/main" id="{C5B468C4-F330-3130-123E-396880F8E762}"/>
              </a:ext>
            </a:extLst>
          </p:cNvPr>
          <p:cNvSpPr>
            <a:spLocks noChangeAspect="1" noEditPoints="1"/>
          </p:cNvSpPr>
          <p:nvPr/>
        </p:nvSpPr>
        <p:spPr bwMode="auto">
          <a:xfrm>
            <a:off x="4357383" y="55367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cxnSp>
        <p:nvCxnSpPr>
          <p:cNvPr id="9" name="Straight Connector 8">
            <a:extLst>
              <a:ext uri="{FF2B5EF4-FFF2-40B4-BE49-F238E27FC236}">
                <a16:creationId xmlns:a16="http://schemas.microsoft.com/office/drawing/2014/main" id="{EE9E2611-8594-4E49-FFF0-7722E1161CC7}"/>
              </a:ext>
            </a:extLst>
          </p:cNvPr>
          <p:cNvCxnSpPr>
            <a:cxnSpLocks/>
          </p:cNvCxnSpPr>
          <p:nvPr/>
        </p:nvCxnSpPr>
        <p:spPr>
          <a:xfrm>
            <a:off x="4330189" y="5267054"/>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12" name="TextBox 11">
            <a:extLst>
              <a:ext uri="{FF2B5EF4-FFF2-40B4-BE49-F238E27FC236}">
                <a16:creationId xmlns:a16="http://schemas.microsoft.com/office/drawing/2014/main" id="{E3A291AD-D711-1738-3F63-13DB0494981A}"/>
              </a:ext>
            </a:extLst>
          </p:cNvPr>
          <p:cNvSpPr txBox="1"/>
          <p:nvPr/>
        </p:nvSpPr>
        <p:spPr>
          <a:xfrm>
            <a:off x="4357422" y="6513984"/>
            <a:ext cx="4242568" cy="115416"/>
          </a:xfrm>
          <a:prstGeom prst="rect">
            <a:avLst/>
          </a:prstGeom>
          <a:noFill/>
        </p:spPr>
        <p:txBody>
          <a:bodyPr wrap="square" lIns="0" tIns="0" rIns="0" bIns="0" rtlCol="0">
            <a:spAutoFit/>
          </a:bodyPr>
          <a:lstStyle/>
          <a:p>
            <a:pPr rtl="0">
              <a:lnSpc>
                <a:spcPct val="100000"/>
              </a:lnSpc>
              <a:spcAft>
                <a:spcPts val="600"/>
              </a:spcAft>
              <a:buSzPct val="100000"/>
            </a:pPr>
            <a:r>
              <a:rPr lang="en-gb" sz="750" dirty="0"/>
              <a:t>*On invitation, not part of the </a:t>
            </a:r>
            <a:r>
              <a:rPr lang="en-GB" sz="750" dirty="0"/>
              <a:t>Crisis Management Council</a:t>
            </a:r>
            <a:endParaRPr lang="en-gb" sz="750" dirty="0"/>
          </a:p>
        </p:txBody>
      </p:sp>
      <p:sp>
        <p:nvSpPr>
          <p:cNvPr id="22" name="Google Shape;118;p22">
            <a:extLst>
              <a:ext uri="{FF2B5EF4-FFF2-40B4-BE49-F238E27FC236}">
                <a16:creationId xmlns:a16="http://schemas.microsoft.com/office/drawing/2014/main" id="{0EC772A4-5410-6174-6CFC-C0DAF46027CC}"/>
              </a:ext>
            </a:extLst>
          </p:cNvPr>
          <p:cNvSpPr txBox="1"/>
          <p:nvPr/>
        </p:nvSpPr>
        <p:spPr>
          <a:xfrm>
            <a:off x="4327485" y="3262317"/>
            <a:ext cx="3021979"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KVP sastāvs</a:t>
            </a:r>
          </a:p>
        </p:txBody>
      </p:sp>
      <p:grpSp>
        <p:nvGrpSpPr>
          <p:cNvPr id="10" name="Group 9">
            <a:extLst>
              <a:ext uri="{FF2B5EF4-FFF2-40B4-BE49-F238E27FC236}">
                <a16:creationId xmlns:a16="http://schemas.microsoft.com/office/drawing/2014/main" id="{52FDA4EE-40CA-DB3C-DEEF-44D0D9FBB715}"/>
              </a:ext>
            </a:extLst>
          </p:cNvPr>
          <p:cNvGrpSpPr/>
          <p:nvPr/>
        </p:nvGrpSpPr>
        <p:grpSpPr>
          <a:xfrm>
            <a:off x="6844922" y="3262317"/>
            <a:ext cx="504001" cy="432000"/>
            <a:chOff x="11245046" y="4036148"/>
            <a:chExt cx="504001" cy="432000"/>
          </a:xfrm>
        </p:grpSpPr>
        <p:sp>
          <p:nvSpPr>
            <p:cNvPr id="11" name="Google Shape;118;p22">
              <a:extLst>
                <a:ext uri="{FF2B5EF4-FFF2-40B4-BE49-F238E27FC236}">
                  <a16:creationId xmlns:a16="http://schemas.microsoft.com/office/drawing/2014/main" id="{CCB61BBD-9696-0CF0-D703-11502752D99B}"/>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15" name="Google Shape;118;p22">
              <a:extLst>
                <a:ext uri="{FF2B5EF4-FFF2-40B4-BE49-F238E27FC236}">
                  <a16:creationId xmlns:a16="http://schemas.microsoft.com/office/drawing/2014/main" id="{6D8E8103-6B82-55DD-6173-B525CACA55FA}"/>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19" name="Google Shape;773;p79">
              <a:extLst>
                <a:ext uri="{FF2B5EF4-FFF2-40B4-BE49-F238E27FC236}">
                  <a16:creationId xmlns:a16="http://schemas.microsoft.com/office/drawing/2014/main" id="{EC9A8CBB-EB29-4D5B-F1FA-FCD8532071D9}"/>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8" name="Rectangle 17">
            <a:extLst>
              <a:ext uri="{FF2B5EF4-FFF2-40B4-BE49-F238E27FC236}">
                <a16:creationId xmlns:a16="http://schemas.microsoft.com/office/drawing/2014/main" id="{B6A34E59-14D0-E333-480F-DC8660159B52}"/>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25" name="Group 24">
            <a:extLst>
              <a:ext uri="{FF2B5EF4-FFF2-40B4-BE49-F238E27FC236}">
                <a16:creationId xmlns:a16="http://schemas.microsoft.com/office/drawing/2014/main" id="{37EA4710-079C-172D-4E76-3FC2CF73E65C}"/>
              </a:ext>
            </a:extLst>
          </p:cNvPr>
          <p:cNvGrpSpPr/>
          <p:nvPr/>
        </p:nvGrpSpPr>
        <p:grpSpPr>
          <a:xfrm>
            <a:off x="7349471" y="130795"/>
            <a:ext cx="4399626" cy="216216"/>
            <a:chOff x="7793031" y="130795"/>
            <a:chExt cx="3714230" cy="217488"/>
          </a:xfrm>
        </p:grpSpPr>
        <p:sp>
          <p:nvSpPr>
            <p:cNvPr id="29" name="Rectangle 28">
              <a:extLst>
                <a:ext uri="{FF2B5EF4-FFF2-40B4-BE49-F238E27FC236}">
                  <a16:creationId xmlns:a16="http://schemas.microsoft.com/office/drawing/2014/main" id="{57B2FBEE-2219-4B96-2FDD-F61C66492FE5}"/>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6EEBD889-75F7-2BA8-B31F-FAD78A6F516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B3D6E864-38A4-EE40-97FC-51130BF13804}"/>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24A5E376-0945-8A42-E6A9-00F0974F878B}"/>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337416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2;p22">
            <a:extLst>
              <a:ext uri="{FF2B5EF4-FFF2-40B4-BE49-F238E27FC236}">
                <a16:creationId xmlns:a16="http://schemas.microsoft.com/office/drawing/2014/main" id="{10A23057-A17D-B9E3-CC64-F47ADC905112}"/>
              </a:ext>
            </a:extLst>
          </p:cNvPr>
          <p:cNvSpPr/>
          <p:nvPr/>
        </p:nvSpPr>
        <p:spPr>
          <a:xfrm>
            <a:off x="3102015" y="3518557"/>
            <a:ext cx="2990565" cy="79375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C</a:t>
            </a:r>
            <a:r>
              <a:rPr lang="en-US" sz="1100" dirty="0" err="1"/>
              <a:t>oordinat</a:t>
            </a:r>
            <a:r>
              <a:rPr lang="lv-LV" sz="1100" dirty="0"/>
              <a:t>ing</a:t>
            </a:r>
            <a:r>
              <a:rPr lang="en-US" sz="1100" dirty="0"/>
              <a:t> improvement of the national crisis management</a:t>
            </a:r>
          </a:p>
        </p:txBody>
      </p:sp>
      <p:sp>
        <p:nvSpPr>
          <p:cNvPr id="13" name="Google Shape;112;p22">
            <a:extLst>
              <a:ext uri="{FF2B5EF4-FFF2-40B4-BE49-F238E27FC236}">
                <a16:creationId xmlns:a16="http://schemas.microsoft.com/office/drawing/2014/main" id="{C492D0CC-04C5-9905-FBE9-D988D4A3BDFB}"/>
              </a:ext>
            </a:extLst>
          </p:cNvPr>
          <p:cNvSpPr/>
          <p:nvPr/>
        </p:nvSpPr>
        <p:spPr>
          <a:xfrm>
            <a:off x="3102015" y="4439571"/>
            <a:ext cx="2990565" cy="79375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kern="100" spc="-10" dirty="0"/>
              <a:t>E</a:t>
            </a:r>
            <a:r>
              <a:rPr lang="en-US" sz="1100" kern="100" spc="-10" dirty="0" err="1"/>
              <a:t>xamin</a:t>
            </a:r>
            <a:r>
              <a:rPr lang="lv-LV" sz="1100" kern="100" spc="-10" dirty="0"/>
              <a:t>ing</a:t>
            </a:r>
            <a:r>
              <a:rPr lang="en-US" sz="1100" kern="100" spc="-10" dirty="0"/>
              <a:t> the dangers to the sectors within the competence of ministries and assess the draft plans for the prevention, suppression and liquidation of possible consequences</a:t>
            </a:r>
          </a:p>
        </p:txBody>
      </p:sp>
      <p:sp>
        <p:nvSpPr>
          <p:cNvPr id="65" name="Google Shape;112;p22">
            <a:extLst>
              <a:ext uri="{FF2B5EF4-FFF2-40B4-BE49-F238E27FC236}">
                <a16:creationId xmlns:a16="http://schemas.microsoft.com/office/drawing/2014/main" id="{F4CE7D74-451B-EB76-ACEB-00365CEB216F}"/>
              </a:ext>
            </a:extLst>
          </p:cNvPr>
          <p:cNvSpPr/>
          <p:nvPr/>
        </p:nvSpPr>
        <p:spPr>
          <a:xfrm>
            <a:off x="3102015" y="5360584"/>
            <a:ext cx="2990565" cy="79375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Prepar</a:t>
            </a:r>
            <a:r>
              <a:rPr lang="lv-LV" sz="1100" dirty="0" err="1"/>
              <a:t>ing</a:t>
            </a:r>
            <a:r>
              <a:rPr lang="en-gb" sz="1100" dirty="0"/>
              <a:t> or </a:t>
            </a:r>
            <a:r>
              <a:rPr lang="en-GB" sz="1100" dirty="0" err="1"/>
              <a:t>examin</a:t>
            </a:r>
            <a:r>
              <a:rPr lang="lv-LV" sz="1100" dirty="0" err="1"/>
              <a:t>ing</a:t>
            </a:r>
            <a:r>
              <a:rPr lang="lv-LV" sz="1100" dirty="0"/>
              <a:t> </a:t>
            </a:r>
            <a:r>
              <a:rPr lang="en-gb" sz="1100" dirty="0"/>
              <a:t>proposals to the Cabinet on funding, resource </a:t>
            </a:r>
            <a:r>
              <a:rPr lang="en-GB" sz="1100" dirty="0"/>
              <a:t>attraction</a:t>
            </a:r>
            <a:r>
              <a:rPr lang="en-gb" sz="1100" dirty="0"/>
              <a:t>, </a:t>
            </a:r>
            <a:r>
              <a:rPr lang="en-US" sz="1100" dirty="0"/>
              <a:t>providing aid to a foreign country</a:t>
            </a:r>
            <a:r>
              <a:rPr lang="en-gb" sz="1100" dirty="0"/>
              <a:t>, etc.</a:t>
            </a:r>
            <a:endParaRPr lang="en-US" sz="1100" dirty="0"/>
          </a:p>
        </p:txBody>
      </p:sp>
      <p:sp>
        <p:nvSpPr>
          <p:cNvPr id="12" name="Google Shape;112;p22">
            <a:extLst>
              <a:ext uri="{FF2B5EF4-FFF2-40B4-BE49-F238E27FC236}">
                <a16:creationId xmlns:a16="http://schemas.microsoft.com/office/drawing/2014/main" id="{348FDBDE-E60F-E1FD-94AE-D375AA47F6A3}"/>
              </a:ext>
            </a:extLst>
          </p:cNvPr>
          <p:cNvSpPr/>
          <p:nvPr/>
        </p:nvSpPr>
        <p:spPr>
          <a:xfrm>
            <a:off x="6217920" y="3518641"/>
            <a:ext cx="5531206" cy="793496"/>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The restructuring of the Crisis Management Council and the creation of the Crisis Management Center are planned in order to ensure </a:t>
            </a:r>
            <a:r>
              <a:rPr lang="en-US" sz="1100" dirty="0" err="1"/>
              <a:t>centrali</a:t>
            </a:r>
            <a:r>
              <a:rPr lang="lv-LV" sz="1100" dirty="0"/>
              <a:t>s</a:t>
            </a:r>
            <a:r>
              <a:rPr lang="en-US" sz="1100" dirty="0"/>
              <a:t>ed and quick decision-making in the future, coordinating the work of the participating state and local government institutions</a:t>
            </a:r>
            <a:endParaRPr lang="en-gb" sz="1100" dirty="0"/>
          </a:p>
        </p:txBody>
      </p:sp>
      <p:sp>
        <p:nvSpPr>
          <p:cNvPr id="18" name="Google Shape;112;p22">
            <a:extLst>
              <a:ext uri="{FF2B5EF4-FFF2-40B4-BE49-F238E27FC236}">
                <a16:creationId xmlns:a16="http://schemas.microsoft.com/office/drawing/2014/main" id="{F32E5E5F-888F-8771-F626-D39F1E350E3D}"/>
              </a:ext>
            </a:extLst>
          </p:cNvPr>
          <p:cNvSpPr/>
          <p:nvPr/>
        </p:nvSpPr>
        <p:spPr>
          <a:xfrm>
            <a:off x="6217920" y="4439485"/>
            <a:ext cx="5531206" cy="79375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The </a:t>
            </a:r>
            <a:r>
              <a:rPr lang="en-GB" sz="1100" dirty="0"/>
              <a:t>Crisis Management </a:t>
            </a:r>
            <a:r>
              <a:rPr lang="en-gb" sz="1100" dirty="0"/>
              <a:t>Council has been involved in case studies and </a:t>
            </a:r>
            <a:r>
              <a:rPr lang="en-GB" sz="1100" dirty="0"/>
              <a:t>response</a:t>
            </a:r>
            <a:r>
              <a:rPr lang="en-gb" sz="1100" dirty="0"/>
              <a:t> measures, such as the 2017 African swine fever outbreak in </a:t>
            </a:r>
            <a:r>
              <a:rPr lang="en-gb" sz="1100" dirty="0" err="1"/>
              <a:t>Krimulda</a:t>
            </a:r>
            <a:r>
              <a:rPr lang="en-gb" sz="1100" dirty="0"/>
              <a:t> municipality and the 2023 flooding situation in </a:t>
            </a:r>
            <a:r>
              <a:rPr lang="en-gb" sz="1100" dirty="0" err="1"/>
              <a:t>Jēkabpils</a:t>
            </a:r>
            <a:r>
              <a:rPr lang="en-gb" sz="1100" dirty="0"/>
              <a:t> municipality</a:t>
            </a:r>
            <a:endParaRPr lang="en-US" sz="1100" dirty="0"/>
          </a:p>
        </p:txBody>
      </p:sp>
      <p:sp>
        <p:nvSpPr>
          <p:cNvPr id="57" name="Google Shape;112;p22">
            <a:extLst>
              <a:ext uri="{FF2B5EF4-FFF2-40B4-BE49-F238E27FC236}">
                <a16:creationId xmlns:a16="http://schemas.microsoft.com/office/drawing/2014/main" id="{242C9DB3-E82A-AD5A-7D1B-9C13FA7F8B3B}"/>
              </a:ext>
            </a:extLst>
          </p:cNvPr>
          <p:cNvSpPr/>
          <p:nvPr/>
        </p:nvSpPr>
        <p:spPr>
          <a:xfrm>
            <a:off x="6217920" y="5360584"/>
            <a:ext cx="5531206" cy="79375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a:t>
            </a:r>
            <a:r>
              <a:rPr lang="en-gb" sz="1100" dirty="0"/>
              <a:t>Crisis Management </a:t>
            </a:r>
            <a:r>
              <a:rPr lang="lv-LV" sz="1100" dirty="0" err="1"/>
              <a:t>Council</a:t>
            </a:r>
            <a:r>
              <a:rPr lang="lv-LV" sz="1100" dirty="0"/>
              <a:t> </a:t>
            </a:r>
            <a:r>
              <a:rPr lang="en-gb" sz="1100" dirty="0"/>
              <a:t>meeting of May</a:t>
            </a:r>
            <a:r>
              <a:rPr lang="lv-LV" sz="1100" dirty="0"/>
              <a:t> 20,</a:t>
            </a:r>
            <a:r>
              <a:rPr lang="en-gb" sz="1100" dirty="0"/>
              <a:t> 2013 "Proposals on </a:t>
            </a:r>
            <a:r>
              <a:rPr lang="lv-LV" sz="1100" dirty="0"/>
              <a:t>M</a:t>
            </a:r>
            <a:r>
              <a:rPr lang="en-gb" sz="1100" dirty="0" err="1"/>
              <a:t>easures</a:t>
            </a:r>
            <a:r>
              <a:rPr lang="en-gb" sz="1100" dirty="0"/>
              <a:t> to </a:t>
            </a:r>
            <a:r>
              <a:rPr lang="lv-LV" sz="1100" dirty="0"/>
              <a:t>B</a:t>
            </a:r>
            <a:r>
              <a:rPr lang="en-gb" sz="1100" dirty="0"/>
              <a:t>e </a:t>
            </a:r>
            <a:r>
              <a:rPr lang="lv-LV" sz="1100" dirty="0"/>
              <a:t>T</a:t>
            </a:r>
            <a:r>
              <a:rPr lang="en-gb" sz="1100" dirty="0" err="1"/>
              <a:t>aken</a:t>
            </a:r>
            <a:r>
              <a:rPr lang="en-gb" sz="1100" dirty="0"/>
              <a:t> to </a:t>
            </a:r>
            <a:r>
              <a:rPr lang="lv-LV" sz="1100" dirty="0"/>
              <a:t>I</a:t>
            </a:r>
            <a:r>
              <a:rPr lang="en-gb" sz="1100" dirty="0" err="1"/>
              <a:t>mprove</a:t>
            </a:r>
            <a:r>
              <a:rPr lang="en-gb" sz="1100" dirty="0"/>
              <a:t> </a:t>
            </a:r>
            <a:r>
              <a:rPr lang="lv-LV" sz="1100" dirty="0"/>
              <a:t>I</a:t>
            </a:r>
            <a:r>
              <a:rPr lang="en-gb" sz="1100" dirty="0" err="1"/>
              <a:t>nfrastructure</a:t>
            </a:r>
            <a:r>
              <a:rPr lang="en-gb" sz="1100" dirty="0"/>
              <a:t> and </a:t>
            </a:r>
            <a:r>
              <a:rPr lang="lv-LV" sz="1100" dirty="0"/>
              <a:t>C</a:t>
            </a:r>
            <a:r>
              <a:rPr lang="en-gb" sz="1100" dirty="0" err="1"/>
              <a:t>apacity</a:t>
            </a:r>
            <a:r>
              <a:rPr lang="en-gb" sz="1100" dirty="0"/>
              <a:t> of </a:t>
            </a:r>
            <a:r>
              <a:rPr lang="lv-LV" sz="1100" dirty="0"/>
              <a:t>N</a:t>
            </a:r>
            <a:r>
              <a:rPr lang="en-gb" sz="1100" dirty="0" err="1"/>
              <a:t>ational</a:t>
            </a:r>
            <a:r>
              <a:rPr lang="en-gb" sz="1100" dirty="0"/>
              <a:t> and </a:t>
            </a:r>
            <a:r>
              <a:rPr lang="lv-LV" sz="1100" dirty="0"/>
              <a:t>L</a:t>
            </a:r>
            <a:r>
              <a:rPr lang="en-gb" sz="1100" dirty="0" err="1"/>
              <a:t>ocal</a:t>
            </a:r>
            <a:r>
              <a:rPr lang="en-gb" sz="1100" dirty="0"/>
              <a:t> </a:t>
            </a:r>
            <a:r>
              <a:rPr lang="lv-LV" sz="1100" dirty="0"/>
              <a:t>A</a:t>
            </a:r>
            <a:r>
              <a:rPr lang="en-gb" sz="1100" dirty="0" err="1"/>
              <a:t>uthorities</a:t>
            </a:r>
            <a:r>
              <a:rPr lang="en-gb" sz="1100" dirty="0"/>
              <a:t> to </a:t>
            </a:r>
            <a:r>
              <a:rPr lang="lv-LV" sz="1100" dirty="0"/>
              <a:t>Pr</a:t>
            </a:r>
            <a:r>
              <a:rPr lang="en-gb" sz="1100" dirty="0"/>
              <a:t>event, </a:t>
            </a:r>
            <a:r>
              <a:rPr lang="lv-LV" sz="1100" dirty="0"/>
              <a:t>M</a:t>
            </a:r>
            <a:r>
              <a:rPr lang="en-gb" sz="1100" dirty="0" err="1"/>
              <a:t>itigate</a:t>
            </a:r>
            <a:r>
              <a:rPr lang="en-gb" sz="1100" dirty="0"/>
              <a:t> and </a:t>
            </a:r>
            <a:r>
              <a:rPr lang="lv-LV" sz="1100" dirty="0"/>
              <a:t>R</a:t>
            </a:r>
            <a:r>
              <a:rPr lang="en-gb" sz="1100" dirty="0" err="1"/>
              <a:t>espond</a:t>
            </a:r>
            <a:r>
              <a:rPr lang="en-gb" sz="1100" dirty="0"/>
              <a:t> to </a:t>
            </a:r>
            <a:r>
              <a:rPr lang="lv-LV" sz="1100" dirty="0"/>
              <a:t>P</a:t>
            </a:r>
            <a:r>
              <a:rPr lang="en-gb" sz="1100" dirty="0" err="1"/>
              <a:t>otential</a:t>
            </a:r>
            <a:r>
              <a:rPr lang="en-gb" sz="1100" dirty="0"/>
              <a:t> </a:t>
            </a:r>
            <a:r>
              <a:rPr lang="lv-LV" sz="1100" dirty="0"/>
              <a:t>F</a:t>
            </a:r>
            <a:r>
              <a:rPr lang="en-gb" sz="1100" dirty="0" err="1"/>
              <a:t>uture</a:t>
            </a:r>
            <a:r>
              <a:rPr lang="en-gb" sz="1100" dirty="0"/>
              <a:t> </a:t>
            </a:r>
            <a:r>
              <a:rPr lang="lv-LV" sz="1100" dirty="0"/>
              <a:t>F</a:t>
            </a:r>
            <a:r>
              <a:rPr lang="en-gb" sz="1100" dirty="0" err="1"/>
              <a:t>lood</a:t>
            </a:r>
            <a:r>
              <a:rPr lang="en-gb" sz="1100" dirty="0"/>
              <a:t> and </a:t>
            </a:r>
            <a:r>
              <a:rPr lang="lv-LV" sz="1100" dirty="0"/>
              <a:t>I</a:t>
            </a:r>
            <a:r>
              <a:rPr lang="en-gb" sz="1100" dirty="0" err="1"/>
              <a:t>nundation</a:t>
            </a:r>
            <a:r>
              <a:rPr lang="en-gb" sz="1100" dirty="0"/>
              <a:t> </a:t>
            </a:r>
            <a:r>
              <a:rPr lang="lv-LV" sz="1100" dirty="0"/>
              <a:t>R</a:t>
            </a:r>
            <a:r>
              <a:rPr lang="en-gb" sz="1100" dirty="0" err="1"/>
              <a:t>isks</a:t>
            </a:r>
            <a:r>
              <a:rPr lang="en-gb" sz="1100" dirty="0"/>
              <a:t>"</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dirty="0"/>
              <a:t>The </a:t>
            </a:r>
            <a:r>
              <a:rPr lang="lv-LV" dirty="0"/>
              <a:t>R</a:t>
            </a:r>
            <a:r>
              <a:rPr lang="en-gb" dirty="0"/>
              <a:t>ole of the Crisis Management </a:t>
            </a:r>
            <a:r>
              <a:rPr lang="en-GB" dirty="0"/>
              <a:t>Council</a:t>
            </a:r>
            <a:r>
              <a:rPr lang="en-gb" dirty="0"/>
              <a: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11</a:t>
            </a:fld>
            <a:endParaRPr lang="en-GB"/>
          </a:p>
        </p:txBody>
      </p:sp>
      <p:pic>
        <p:nvPicPr>
          <p:cNvPr id="11" name="Picture 10">
            <a:extLst>
              <a:ext uri="{FF2B5EF4-FFF2-40B4-BE49-F238E27FC236}">
                <a16:creationId xmlns:a16="http://schemas.microsoft.com/office/drawing/2014/main" id="{56D5FDB4-A650-F373-B47A-F29996689B6D}"/>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23" name="Google Shape;118;p22">
            <a:extLst>
              <a:ext uri="{FF2B5EF4-FFF2-40B4-BE49-F238E27FC236}">
                <a16:creationId xmlns:a16="http://schemas.microsoft.com/office/drawing/2014/main" id="{9A5CBAEF-A83C-8D76-DBAE-9FAD90A8C76F}"/>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Country</a:t>
            </a:r>
            <a:r>
              <a:rPr lang="en-gb" sz="1400"/>
              <a:t> </a:t>
            </a:r>
            <a:r>
              <a:rPr lang="en-gb" sz="1400">
                <a:solidFill>
                  <a:schemeClr val="bg1">
                    <a:lumMod val="65000"/>
                  </a:schemeClr>
                </a:solidFill>
              </a:rPr>
              <a:t>| Municipal</a:t>
            </a:r>
            <a:r>
              <a:rPr lang="lv-lv" sz="1400" b="1"/>
              <a:t> </a:t>
            </a:r>
            <a:r>
              <a:rPr lang="lv-lv" sz="1400">
                <a:solidFill>
                  <a:schemeClr val="bg1">
                    <a:lumMod val="65000"/>
                  </a:schemeClr>
                </a:solidFill>
              </a:rPr>
              <a:t>| Local</a:t>
            </a:r>
            <a:endParaRPr lang="lv-LV" sz="1400">
              <a:solidFill>
                <a:schemeClr val="bg1">
                  <a:lumMod val="65000"/>
                </a:schemeClr>
              </a:solidFill>
            </a:endParaRPr>
          </a:p>
        </p:txBody>
      </p:sp>
      <p:sp>
        <p:nvSpPr>
          <p:cNvPr id="24" name="Google Shape;118;p22">
            <a:extLst>
              <a:ext uri="{FF2B5EF4-FFF2-40B4-BE49-F238E27FC236}">
                <a16:creationId xmlns:a16="http://schemas.microsoft.com/office/drawing/2014/main" id="{C6B3C450-61EF-0476-4C56-8CA7AA26713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5" name="Google Shape;118;p22">
            <a:extLst>
              <a:ext uri="{FF2B5EF4-FFF2-40B4-BE49-F238E27FC236}">
                <a16:creationId xmlns:a16="http://schemas.microsoft.com/office/drawing/2014/main" id="{74F98184-72A2-2822-C80B-758AEF49DEEA}"/>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a:solidFill>
                  <a:schemeClr val="bg1">
                    <a:lumMod val="65000"/>
                  </a:schemeClr>
                </a:solidFill>
              </a:rPr>
              <a:t>Decision-making | </a:t>
            </a:r>
            <a:r>
              <a:rPr lang="en-gb" sz="1400" b="1"/>
              <a:t>Coordination</a:t>
            </a:r>
            <a:r>
              <a:rPr lang="en-gb" sz="1400">
                <a:solidFill>
                  <a:schemeClr val="bg1">
                    <a:lumMod val="65000"/>
                  </a:schemeClr>
                </a:solidFill>
              </a:rPr>
              <a:t> | Support | Infrastructure </a:t>
            </a:r>
            <a:endParaRPr lang="lv-LV" sz="1400" dirty="0">
              <a:solidFill>
                <a:schemeClr val="bg1">
                  <a:lumMod val="65000"/>
                </a:schemeClr>
              </a:solidFill>
            </a:endParaRPr>
          </a:p>
        </p:txBody>
      </p:sp>
      <p:sp>
        <p:nvSpPr>
          <p:cNvPr id="36" name="Google Shape;118;p22">
            <a:extLst>
              <a:ext uri="{FF2B5EF4-FFF2-40B4-BE49-F238E27FC236}">
                <a16:creationId xmlns:a16="http://schemas.microsoft.com/office/drawing/2014/main" id="{CD10DA92-7432-B0DF-22F3-5682DE195378}"/>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9" name="Google Shape;118;p22">
            <a:extLst>
              <a:ext uri="{FF2B5EF4-FFF2-40B4-BE49-F238E27FC236}">
                <a16:creationId xmlns:a16="http://schemas.microsoft.com/office/drawing/2014/main" id="{C480E623-CBDD-90FA-32FD-8BB70BCAFD63}"/>
              </a:ext>
            </a:extLst>
          </p:cNvPr>
          <p:cNvSpPr txBox="1"/>
          <p:nvPr/>
        </p:nvSpPr>
        <p:spPr>
          <a:xfrm>
            <a:off x="3102015" y="2959293"/>
            <a:ext cx="2993985"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dirty="0"/>
              <a:t>Key duties:</a:t>
            </a:r>
            <a:endParaRPr lang="en-gb" sz="1400" b="1" dirty="0"/>
          </a:p>
        </p:txBody>
      </p:sp>
      <p:sp>
        <p:nvSpPr>
          <p:cNvPr id="42" name="Google Shape;118;p22">
            <a:extLst>
              <a:ext uri="{FF2B5EF4-FFF2-40B4-BE49-F238E27FC236}">
                <a16:creationId xmlns:a16="http://schemas.microsoft.com/office/drawing/2014/main" id="{7E0B7A89-92B7-E9AD-F5D1-57E073A38AC1}"/>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3" name="Google Shape;118;p22">
            <a:extLst>
              <a:ext uri="{FF2B5EF4-FFF2-40B4-BE49-F238E27FC236}">
                <a16:creationId xmlns:a16="http://schemas.microsoft.com/office/drawing/2014/main" id="{B4AB8947-FE60-EF32-26DC-F93889BC6E94}"/>
              </a:ext>
            </a:extLst>
          </p:cNvPr>
          <p:cNvSpPr txBox="1"/>
          <p:nvPr/>
        </p:nvSpPr>
        <p:spPr>
          <a:xfrm>
            <a:off x="6218831" y="2959293"/>
            <a:ext cx="5530295"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Examples:</a:t>
            </a:r>
          </a:p>
        </p:txBody>
      </p:sp>
      <p:sp>
        <p:nvSpPr>
          <p:cNvPr id="45" name="Freeform 17">
            <a:extLst>
              <a:ext uri="{FF2B5EF4-FFF2-40B4-BE49-F238E27FC236}">
                <a16:creationId xmlns:a16="http://schemas.microsoft.com/office/drawing/2014/main" id="{D53BA5BB-0D29-04F6-26DC-D4E20DEE4555}"/>
              </a:ext>
            </a:extLst>
          </p:cNvPr>
          <p:cNvSpPr/>
          <p:nvPr/>
        </p:nvSpPr>
        <p:spPr>
          <a:xfrm>
            <a:off x="3173089" y="37750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6" name="Freeform 17">
            <a:extLst>
              <a:ext uri="{FF2B5EF4-FFF2-40B4-BE49-F238E27FC236}">
                <a16:creationId xmlns:a16="http://schemas.microsoft.com/office/drawing/2014/main" id="{6C91DEDE-268C-B10D-B4C6-8A74E11B9A8F}"/>
              </a:ext>
            </a:extLst>
          </p:cNvPr>
          <p:cNvSpPr/>
          <p:nvPr/>
        </p:nvSpPr>
        <p:spPr>
          <a:xfrm>
            <a:off x="317308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7" name="Freeform 17">
            <a:extLst>
              <a:ext uri="{FF2B5EF4-FFF2-40B4-BE49-F238E27FC236}">
                <a16:creationId xmlns:a16="http://schemas.microsoft.com/office/drawing/2014/main" id="{3FA50C03-76BC-FB7D-B241-6CB8B4A87199}"/>
              </a:ext>
            </a:extLst>
          </p:cNvPr>
          <p:cNvSpPr/>
          <p:nvPr/>
        </p:nvSpPr>
        <p:spPr>
          <a:xfrm>
            <a:off x="6326409" y="377092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8" name="Freeform 17">
            <a:extLst>
              <a:ext uri="{FF2B5EF4-FFF2-40B4-BE49-F238E27FC236}">
                <a16:creationId xmlns:a16="http://schemas.microsoft.com/office/drawing/2014/main" id="{31BCD6F7-F056-9FF3-A3E8-0292F8E2C90F}"/>
              </a:ext>
            </a:extLst>
          </p:cNvPr>
          <p:cNvSpPr/>
          <p:nvPr/>
        </p:nvSpPr>
        <p:spPr>
          <a:xfrm>
            <a:off x="6326409" y="469189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9" name="Freeform 45">
            <a:extLst>
              <a:ext uri="{FF2B5EF4-FFF2-40B4-BE49-F238E27FC236}">
                <a16:creationId xmlns:a16="http://schemas.microsoft.com/office/drawing/2014/main" id="{2524CA98-B32D-0112-3674-8BF07B465842}"/>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50" name="Graphic 47">
            <a:extLst>
              <a:ext uri="{FF2B5EF4-FFF2-40B4-BE49-F238E27FC236}">
                <a16:creationId xmlns:a16="http://schemas.microsoft.com/office/drawing/2014/main" id="{B0E0EA32-DD82-F03C-54FD-C65F67069326}"/>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3EC78A55-98C4-62C1-A144-15D3A236B401}"/>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2" name="Freeform 163">
              <a:extLst>
                <a:ext uri="{FF2B5EF4-FFF2-40B4-BE49-F238E27FC236}">
                  <a16:creationId xmlns:a16="http://schemas.microsoft.com/office/drawing/2014/main" id="{CC4F2060-2956-DFA9-DC77-076DE39EE13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3" name="Freeform 164">
              <a:extLst>
                <a:ext uri="{FF2B5EF4-FFF2-40B4-BE49-F238E27FC236}">
                  <a16:creationId xmlns:a16="http://schemas.microsoft.com/office/drawing/2014/main" id="{9AB083EB-2A7B-C716-7373-1046ABCE52ED}"/>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4" name="Freeform 166">
              <a:extLst>
                <a:ext uri="{FF2B5EF4-FFF2-40B4-BE49-F238E27FC236}">
                  <a16:creationId xmlns:a16="http://schemas.microsoft.com/office/drawing/2014/main" id="{A7094032-256D-C91E-2D4B-5CB10BC42958}"/>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5" name="Freeform 73">
            <a:extLst>
              <a:ext uri="{FF2B5EF4-FFF2-40B4-BE49-F238E27FC236}">
                <a16:creationId xmlns:a16="http://schemas.microsoft.com/office/drawing/2014/main" id="{DFA2CE88-9943-0E91-9E56-DA51D052249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67" name="Group 66">
            <a:extLst>
              <a:ext uri="{FF2B5EF4-FFF2-40B4-BE49-F238E27FC236}">
                <a16:creationId xmlns:a16="http://schemas.microsoft.com/office/drawing/2014/main" id="{026AEF06-B206-87A8-4255-185D97F2D8C5}"/>
              </a:ext>
            </a:extLst>
          </p:cNvPr>
          <p:cNvGrpSpPr/>
          <p:nvPr/>
        </p:nvGrpSpPr>
        <p:grpSpPr>
          <a:xfrm>
            <a:off x="6281696" y="2959293"/>
            <a:ext cx="434521" cy="432000"/>
            <a:chOff x="7573675" y="2959293"/>
            <a:chExt cx="434521" cy="432000"/>
          </a:xfrm>
        </p:grpSpPr>
        <p:sp>
          <p:nvSpPr>
            <p:cNvPr id="44" name="Google Shape;118;p22">
              <a:extLst>
                <a:ext uri="{FF2B5EF4-FFF2-40B4-BE49-F238E27FC236}">
                  <a16:creationId xmlns:a16="http://schemas.microsoft.com/office/drawing/2014/main" id="{5986E17D-749A-007F-BD16-4D888864B195}"/>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56" name="Freeform 80">
              <a:extLst>
                <a:ext uri="{FF2B5EF4-FFF2-40B4-BE49-F238E27FC236}">
                  <a16:creationId xmlns:a16="http://schemas.microsoft.com/office/drawing/2014/main" id="{6F0EBEE0-3E02-DD7D-C385-EDBA81BE2FC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grpSp>
      <p:sp>
        <p:nvSpPr>
          <p:cNvPr id="58" name="Freeform 17">
            <a:extLst>
              <a:ext uri="{FF2B5EF4-FFF2-40B4-BE49-F238E27FC236}">
                <a16:creationId xmlns:a16="http://schemas.microsoft.com/office/drawing/2014/main" id="{04C2D0C9-53A1-E466-C138-6B52A09F4BE0}"/>
              </a:ext>
            </a:extLst>
          </p:cNvPr>
          <p:cNvSpPr/>
          <p:nvPr/>
        </p:nvSpPr>
        <p:spPr>
          <a:xfrm>
            <a:off x="632640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6" name="Freeform 17">
            <a:extLst>
              <a:ext uri="{FF2B5EF4-FFF2-40B4-BE49-F238E27FC236}">
                <a16:creationId xmlns:a16="http://schemas.microsoft.com/office/drawing/2014/main" id="{688A7651-86DA-EB78-844E-9D68BD4ED8F2}"/>
              </a:ext>
            </a:extLst>
          </p:cNvPr>
          <p:cNvSpPr/>
          <p:nvPr/>
        </p:nvSpPr>
        <p:spPr>
          <a:xfrm>
            <a:off x="3173089" y="471204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 name="Rectangle 3">
            <a:extLst>
              <a:ext uri="{FF2B5EF4-FFF2-40B4-BE49-F238E27FC236}">
                <a16:creationId xmlns:a16="http://schemas.microsoft.com/office/drawing/2014/main" id="{A9002085-619F-5CF6-10B3-9429CA5169A9}"/>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9" name="Group 8">
            <a:extLst>
              <a:ext uri="{FF2B5EF4-FFF2-40B4-BE49-F238E27FC236}">
                <a16:creationId xmlns:a16="http://schemas.microsoft.com/office/drawing/2014/main" id="{054A85C6-74AA-72C0-B18E-62769078403F}"/>
              </a:ext>
            </a:extLst>
          </p:cNvPr>
          <p:cNvGrpSpPr/>
          <p:nvPr/>
        </p:nvGrpSpPr>
        <p:grpSpPr>
          <a:xfrm>
            <a:off x="7349471" y="130795"/>
            <a:ext cx="4399626" cy="216216"/>
            <a:chOff x="7793031" y="130795"/>
            <a:chExt cx="3714230" cy="217488"/>
          </a:xfrm>
        </p:grpSpPr>
        <p:sp>
          <p:nvSpPr>
            <p:cNvPr id="14" name="Rectangle 13">
              <a:extLst>
                <a:ext uri="{FF2B5EF4-FFF2-40B4-BE49-F238E27FC236}">
                  <a16:creationId xmlns:a16="http://schemas.microsoft.com/office/drawing/2014/main" id="{BFC9BEA7-CFC8-5F3D-AAEF-78B7F4F88206}"/>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3E070C35-6585-9A80-E334-3C028F401640}"/>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4440665B-3DE0-8FD1-0155-BC45CA6671B2}"/>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FA0002FA-9B3E-AFBD-DC67-5202BE9043F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20" name="Rectangle 19">
            <a:extLst>
              <a:ext uri="{FF2B5EF4-FFF2-40B4-BE49-F238E27FC236}">
                <a16:creationId xmlns:a16="http://schemas.microsoft.com/office/drawing/2014/main" id="{28B2FBAB-0DB7-D556-45B2-52F7F235184A}"/>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21" name="Freeform 50">
            <a:extLst>
              <a:ext uri="{FF2B5EF4-FFF2-40B4-BE49-F238E27FC236}">
                <a16:creationId xmlns:a16="http://schemas.microsoft.com/office/drawing/2014/main" id="{0E21507D-78B1-218E-E1EC-80BDCFA902C5}"/>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22" name="Google Shape;2685;p25">
            <a:extLst>
              <a:ext uri="{FF2B5EF4-FFF2-40B4-BE49-F238E27FC236}">
                <a16:creationId xmlns:a16="http://schemas.microsoft.com/office/drawing/2014/main" id="{96DF3681-CCFA-87B2-DF24-FE2C8AB1BF92}"/>
              </a:ext>
            </a:extLst>
          </p:cNvPr>
          <p:cNvSpPr txBox="1"/>
          <p:nvPr/>
        </p:nvSpPr>
        <p:spPr>
          <a:xfrm>
            <a:off x="874395" y="3792549"/>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hlinkClick r:id="rId4">
                  <a:extLst>
                    <a:ext uri="{A12FA001-AC4F-418D-AE19-62706E023703}">
                      <ahyp:hlinkClr xmlns:ahyp="http://schemas.microsoft.com/office/drawing/2018/hyperlinkcolor" val="tx"/>
                    </a:ext>
                  </a:extLst>
                </a:hlinkClick>
              </a:rPr>
              <a:t>By-law of the Crisis Management Council</a:t>
            </a:r>
            <a:endParaRPr lang="en-GB" sz="1600" dirty="0">
              <a:latin typeface="Arial"/>
              <a:ea typeface="Arial"/>
              <a:cs typeface="Arial"/>
              <a:sym typeface="Arial"/>
            </a:endParaRPr>
          </a:p>
        </p:txBody>
      </p:sp>
      <p:sp>
        <p:nvSpPr>
          <p:cNvPr id="29" name="Rectangle 28">
            <a:extLst>
              <a:ext uri="{FF2B5EF4-FFF2-40B4-BE49-F238E27FC236}">
                <a16:creationId xmlns:a16="http://schemas.microsoft.com/office/drawing/2014/main" id="{8A255F6B-0532-1DE5-32EB-73EA82584D96}"/>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30" name="Freeform 50">
            <a:extLst>
              <a:ext uri="{FF2B5EF4-FFF2-40B4-BE49-F238E27FC236}">
                <a16:creationId xmlns:a16="http://schemas.microsoft.com/office/drawing/2014/main" id="{079D2546-A910-7B1F-B445-12D7321FD69C}"/>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32" name="Google Shape;2685;p25">
            <a:extLst>
              <a:ext uri="{FF2B5EF4-FFF2-40B4-BE49-F238E27FC236}">
                <a16:creationId xmlns:a16="http://schemas.microsoft.com/office/drawing/2014/main" id="{A1362344-B4F4-C9E5-123D-4A254C39510E}"/>
              </a:ext>
            </a:extLst>
          </p:cNvPr>
          <p:cNvSpPr txBox="1"/>
          <p:nvPr/>
        </p:nvSpPr>
        <p:spPr>
          <a:xfrm>
            <a:off x="874395" y="469841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37" name="Rectangle 36">
            <a:extLst>
              <a:ext uri="{FF2B5EF4-FFF2-40B4-BE49-F238E27FC236}">
                <a16:creationId xmlns:a16="http://schemas.microsoft.com/office/drawing/2014/main" id="{66111F01-8B90-6327-00A6-F4E3B5E1E2D3}"/>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59" name="Freeform 50">
            <a:extLst>
              <a:ext uri="{FF2B5EF4-FFF2-40B4-BE49-F238E27FC236}">
                <a16:creationId xmlns:a16="http://schemas.microsoft.com/office/drawing/2014/main" id="{77E0EC5A-467F-0E9D-ACE1-229C1964221E}"/>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60" name="Google Shape;2685;p25">
            <a:extLst>
              <a:ext uri="{FF2B5EF4-FFF2-40B4-BE49-F238E27FC236}">
                <a16:creationId xmlns:a16="http://schemas.microsoft.com/office/drawing/2014/main" id="{F83318CB-EFDC-A690-9D88-C13452225B44}"/>
              </a:ext>
            </a:extLst>
          </p:cNvPr>
          <p:cNvSpPr txBox="1"/>
          <p:nvPr/>
        </p:nvSpPr>
        <p:spPr>
          <a:xfrm>
            <a:off x="874395" y="572906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Tree>
    <p:extLst>
      <p:ext uri="{BB962C8B-B14F-4D97-AF65-F5344CB8AC3E}">
        <p14:creationId xmlns:p14="http://schemas.microsoft.com/office/powerpoint/2010/main" val="148835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2;p22">
            <a:extLst>
              <a:ext uri="{FF2B5EF4-FFF2-40B4-BE49-F238E27FC236}">
                <a16:creationId xmlns:a16="http://schemas.microsoft.com/office/drawing/2014/main" id="{6D539260-E054-4125-9E66-C55709D9D916}"/>
              </a:ext>
            </a:extLst>
          </p:cNvPr>
          <p:cNvSpPr/>
          <p:nvPr/>
        </p:nvSpPr>
        <p:spPr>
          <a:xfrm>
            <a:off x="3102015" y="3510849"/>
            <a:ext cx="31884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E</a:t>
            </a:r>
            <a:r>
              <a:rPr lang="en-US" sz="1100" dirty="0" err="1"/>
              <a:t>nsur</a:t>
            </a:r>
            <a:r>
              <a:rPr lang="lv-LV" sz="1100" dirty="0"/>
              <a:t>ing</a:t>
            </a:r>
            <a:r>
              <a:rPr lang="en-US" sz="1100" dirty="0"/>
              <a:t> the implementation of civil protection tasks</a:t>
            </a:r>
            <a:r>
              <a:rPr lang="lv-LV" sz="1100" dirty="0"/>
              <a:t> </a:t>
            </a:r>
            <a:r>
              <a:rPr lang="en-gb" sz="1100" dirty="0"/>
              <a:t>and coordinating disaster management </a:t>
            </a:r>
          </a:p>
        </p:txBody>
      </p:sp>
      <p:sp>
        <p:nvSpPr>
          <p:cNvPr id="13" name="Google Shape;112;p22">
            <a:extLst>
              <a:ext uri="{FF2B5EF4-FFF2-40B4-BE49-F238E27FC236}">
                <a16:creationId xmlns:a16="http://schemas.microsoft.com/office/drawing/2014/main" id="{0399B784-D203-F3AD-83AC-772C029DDBB8}"/>
              </a:ext>
            </a:extLst>
          </p:cNvPr>
          <p:cNvSpPr/>
          <p:nvPr/>
        </p:nvSpPr>
        <p:spPr>
          <a:xfrm>
            <a:off x="3102015" y="4206405"/>
            <a:ext cx="31884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 </a:t>
            </a:r>
            <a:r>
              <a:rPr lang="lv-LV" sz="1100" dirty="0"/>
              <a:t>D</a:t>
            </a:r>
            <a:r>
              <a:rPr lang="en-GB" sz="1100" dirty="0" err="1"/>
              <a:t>evelop</a:t>
            </a:r>
            <a:r>
              <a:rPr lang="lv-LV" sz="1100" dirty="0"/>
              <a:t>ing</a:t>
            </a:r>
            <a:r>
              <a:rPr lang="en-GB" sz="1100" dirty="0"/>
              <a:t> draft laws</a:t>
            </a:r>
            <a:endParaRPr lang="en-US" sz="1100" dirty="0"/>
          </a:p>
        </p:txBody>
      </p:sp>
      <p:sp>
        <p:nvSpPr>
          <p:cNvPr id="15" name="Google Shape;112;p22">
            <a:extLst>
              <a:ext uri="{FF2B5EF4-FFF2-40B4-BE49-F238E27FC236}">
                <a16:creationId xmlns:a16="http://schemas.microsoft.com/office/drawing/2014/main" id="{4236E978-2CB2-4A79-894A-A4739900A7E6}"/>
              </a:ext>
            </a:extLst>
          </p:cNvPr>
          <p:cNvSpPr/>
          <p:nvPr/>
        </p:nvSpPr>
        <p:spPr>
          <a:xfrm>
            <a:off x="3102015" y="4901961"/>
            <a:ext cx="31884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Provid</a:t>
            </a:r>
            <a:r>
              <a:rPr lang="lv-LV" sz="1100" dirty="0"/>
              <a:t>ing</a:t>
            </a:r>
            <a:r>
              <a:rPr lang="en-gb" sz="1100" dirty="0"/>
              <a:t> recommendations </a:t>
            </a:r>
            <a:r>
              <a:rPr lang="en-US" sz="1100" dirty="0"/>
              <a:t>regarding action in case of a disaster or threats thereof</a:t>
            </a:r>
            <a:endParaRPr lang="en-gb" sz="1100" dirty="0"/>
          </a:p>
        </p:txBody>
      </p:sp>
      <p:sp>
        <p:nvSpPr>
          <p:cNvPr id="61" name="Google Shape;112;p22">
            <a:extLst>
              <a:ext uri="{FF2B5EF4-FFF2-40B4-BE49-F238E27FC236}">
                <a16:creationId xmlns:a16="http://schemas.microsoft.com/office/drawing/2014/main" id="{6AF3B05A-FDA0-EC81-7439-ED2404045066}"/>
              </a:ext>
            </a:extLst>
          </p:cNvPr>
          <p:cNvSpPr/>
          <p:nvPr/>
        </p:nvSpPr>
        <p:spPr>
          <a:xfrm>
            <a:off x="3102015" y="5597515"/>
            <a:ext cx="31884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The Ministry of the Interior coordinate</a:t>
            </a:r>
            <a:r>
              <a:rPr lang="lv-LV" sz="1100" dirty="0"/>
              <a:t>s</a:t>
            </a:r>
            <a:r>
              <a:rPr lang="en-US" sz="1100" dirty="0"/>
              <a:t> the development planning and operation of the system of civil protection</a:t>
            </a:r>
            <a:endParaRPr lang="lv-LV" sz="1100" b="1" dirty="0"/>
          </a:p>
        </p:txBody>
      </p:sp>
      <p:sp>
        <p:nvSpPr>
          <p:cNvPr id="17" name="Google Shape;112;p22">
            <a:extLst>
              <a:ext uri="{FF2B5EF4-FFF2-40B4-BE49-F238E27FC236}">
                <a16:creationId xmlns:a16="http://schemas.microsoft.com/office/drawing/2014/main" id="{F177A32E-8AA0-660D-D238-1BE87230FC29}"/>
              </a:ext>
            </a:extLst>
          </p:cNvPr>
          <p:cNvSpPr/>
          <p:nvPr/>
        </p:nvSpPr>
        <p:spPr>
          <a:xfrm>
            <a:off x="6432843" y="3510849"/>
            <a:ext cx="5310422"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Ministry of Environmental Protection and Regional Development convenes inter-institutional flood coordination meeting in February</a:t>
            </a:r>
          </a:p>
        </p:txBody>
      </p:sp>
      <p:sp>
        <p:nvSpPr>
          <p:cNvPr id="18" name="Google Shape;112;p22">
            <a:extLst>
              <a:ext uri="{FF2B5EF4-FFF2-40B4-BE49-F238E27FC236}">
                <a16:creationId xmlns:a16="http://schemas.microsoft.com/office/drawing/2014/main" id="{CB501208-6F57-F254-1A3F-BC2288C8E701}"/>
              </a:ext>
            </a:extLst>
          </p:cNvPr>
          <p:cNvSpPr/>
          <p:nvPr/>
        </p:nvSpPr>
        <p:spPr>
          <a:xfrm>
            <a:off x="6432843" y="4206405"/>
            <a:ext cx="5310422"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Regulations Project "</a:t>
            </a:r>
            <a:r>
              <a:rPr lang="en-US" sz="1100" dirty="0"/>
              <a:t>Procedures for the Supply of Energy Users and Sale of Heating Fuel During a Declared Energy Crisis and in the Event of a Threat to the State</a:t>
            </a:r>
            <a:r>
              <a:rPr lang="en-gb" sz="1100" dirty="0"/>
              <a:t>"</a:t>
            </a:r>
          </a:p>
        </p:txBody>
      </p:sp>
      <p:sp>
        <p:nvSpPr>
          <p:cNvPr id="19" name="Google Shape;112;p22">
            <a:extLst>
              <a:ext uri="{FF2B5EF4-FFF2-40B4-BE49-F238E27FC236}">
                <a16:creationId xmlns:a16="http://schemas.microsoft.com/office/drawing/2014/main" id="{E55FBCA7-C266-9540-3379-25106CD50A04}"/>
              </a:ext>
            </a:extLst>
          </p:cNvPr>
          <p:cNvSpPr/>
          <p:nvPr/>
        </p:nvSpPr>
        <p:spPr>
          <a:xfrm>
            <a:off x="6432843" y="4901961"/>
            <a:ext cx="5310422"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Each ministry prepares a sector-specific threat prevention plan</a:t>
            </a:r>
            <a:endParaRPr lang="en-US" sz="1100"/>
          </a:p>
        </p:txBody>
      </p:sp>
      <p:sp>
        <p:nvSpPr>
          <p:cNvPr id="66" name="Google Shape;112;p22">
            <a:extLst>
              <a:ext uri="{FF2B5EF4-FFF2-40B4-BE49-F238E27FC236}">
                <a16:creationId xmlns:a16="http://schemas.microsoft.com/office/drawing/2014/main" id="{114491D1-E390-4E7A-CAEF-2DFFF09C7879}"/>
              </a:ext>
            </a:extLst>
          </p:cNvPr>
          <p:cNvSpPr/>
          <p:nvPr/>
        </p:nvSpPr>
        <p:spPr>
          <a:xfrm>
            <a:off x="6432843" y="5597515"/>
            <a:ext cx="5310422"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Prepar</a:t>
            </a:r>
            <a:r>
              <a:rPr lang="lv-LV" sz="1100" dirty="0"/>
              <a:t>es</a:t>
            </a:r>
            <a:r>
              <a:rPr lang="en-gb" sz="1100" dirty="0"/>
              <a:t> the methodological material "Minimum </a:t>
            </a:r>
            <a:r>
              <a:rPr lang="lv-LV" sz="1100" dirty="0"/>
              <a:t>R</a:t>
            </a:r>
            <a:r>
              <a:rPr lang="en-gb" sz="1100" dirty="0" err="1"/>
              <a:t>equirements</a:t>
            </a:r>
            <a:r>
              <a:rPr lang="en-gb" sz="1100" dirty="0"/>
              <a:t> for the </a:t>
            </a:r>
            <a:r>
              <a:rPr lang="lv-LV" sz="1100" dirty="0"/>
              <a:t>C</a:t>
            </a:r>
            <a:r>
              <a:rPr lang="en-gb" sz="1100" dirty="0" err="1"/>
              <a:t>ontent</a:t>
            </a:r>
            <a:r>
              <a:rPr lang="en-gb" sz="1100" dirty="0"/>
              <a:t> of </a:t>
            </a:r>
            <a:r>
              <a:rPr lang="lv-LV" sz="1100" dirty="0"/>
              <a:t>C</a:t>
            </a:r>
            <a:r>
              <a:rPr lang="en-gb" sz="1100" dirty="0" err="1"/>
              <a:t>ivil</a:t>
            </a:r>
            <a:r>
              <a:rPr lang="en-gb" sz="1100" dirty="0"/>
              <a:t> </a:t>
            </a:r>
            <a:r>
              <a:rPr lang="lv-LV" sz="1100" dirty="0"/>
              <a:t>P</a:t>
            </a:r>
            <a:r>
              <a:rPr lang="en-gb" sz="1100" dirty="0" err="1"/>
              <a:t>rotection</a:t>
            </a:r>
            <a:r>
              <a:rPr lang="en-gb" sz="1100" dirty="0"/>
              <a:t> </a:t>
            </a:r>
            <a:r>
              <a:rPr lang="lv-LV" sz="1100" dirty="0"/>
              <a:t>C</a:t>
            </a:r>
            <a:r>
              <a:rPr lang="en-gb" sz="1100" dirty="0" err="1"/>
              <a:t>ourses</a:t>
            </a:r>
            <a:r>
              <a:rPr lang="en-gb" sz="1100" dirty="0"/>
              <a:t> in </a:t>
            </a:r>
            <a:r>
              <a:rPr lang="lv-LV" sz="1100" dirty="0"/>
              <a:t>G</a:t>
            </a:r>
            <a:r>
              <a:rPr lang="en-gb" sz="1100" dirty="0" err="1"/>
              <a:t>eneral</a:t>
            </a:r>
            <a:r>
              <a:rPr lang="en-gb" sz="1100" dirty="0"/>
              <a:t> and </a:t>
            </a:r>
            <a:r>
              <a:rPr lang="lv-LV" sz="1100" dirty="0"/>
              <a:t>V</a:t>
            </a:r>
            <a:r>
              <a:rPr lang="en-gb" sz="1100" dirty="0" err="1"/>
              <a:t>ocational</a:t>
            </a:r>
            <a:r>
              <a:rPr lang="en-gb" sz="1100" dirty="0"/>
              <a:t> </a:t>
            </a:r>
            <a:r>
              <a:rPr lang="lv-LV" sz="1100" dirty="0"/>
              <a:t>E</a:t>
            </a:r>
            <a:r>
              <a:rPr lang="en-gb" sz="1100" dirty="0" err="1"/>
              <a:t>ducation</a:t>
            </a:r>
            <a:r>
              <a:rPr lang="en-gb" sz="1100" dirty="0"/>
              <a:t>"</a:t>
            </a:r>
            <a:endParaRPr lang="en-US" sz="1100" dirty="0"/>
          </a:p>
        </p:txBody>
      </p:sp>
      <p:sp>
        <p:nvSpPr>
          <p:cNvPr id="6" name="Rectangle 5">
            <a:extLst>
              <a:ext uri="{FF2B5EF4-FFF2-40B4-BE49-F238E27FC236}">
                <a16:creationId xmlns:a16="http://schemas.microsoft.com/office/drawing/2014/main" id="{CD0683BB-EEF0-12AC-C619-863D26B52918}"/>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a:t>
            </a:r>
            <a:r>
              <a:rPr lang="lv-LV" dirty="0"/>
              <a:t>M</a:t>
            </a:r>
            <a:r>
              <a:rPr lang="en-gb" dirty="0" err="1"/>
              <a:t>inistries</a:t>
            </a:r>
            <a:r>
              <a:rPr lang="en-gb" dirty="0"/>
              <a: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1" name="Google Shape;1001;p78">
            <a:extLst>
              <a:ext uri="{FF2B5EF4-FFF2-40B4-BE49-F238E27FC236}">
                <a16:creationId xmlns:a16="http://schemas.microsoft.com/office/drawing/2014/main" id="{A8794B9F-19FA-B071-57DB-A5DC2A664B8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12</a:t>
            </a:fld>
            <a:endParaRPr lang="en-GB"/>
          </a:p>
        </p:txBody>
      </p:sp>
      <p:sp>
        <p:nvSpPr>
          <p:cNvPr id="23" name="Rectangle 22">
            <a:extLst>
              <a:ext uri="{FF2B5EF4-FFF2-40B4-BE49-F238E27FC236}">
                <a16:creationId xmlns:a16="http://schemas.microsoft.com/office/drawing/2014/main" id="{CF3899B0-7ED8-40AA-E82E-31DFAF245448}"/>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4" name="Freeform 50">
            <a:extLst>
              <a:ext uri="{FF2B5EF4-FFF2-40B4-BE49-F238E27FC236}">
                <a16:creationId xmlns:a16="http://schemas.microsoft.com/office/drawing/2014/main" id="{7A78BC46-AACD-BF89-745A-FCDC849721AC}"/>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5" name="Google Shape;2685;p25">
            <a:extLst>
              <a:ext uri="{FF2B5EF4-FFF2-40B4-BE49-F238E27FC236}">
                <a16:creationId xmlns:a16="http://schemas.microsoft.com/office/drawing/2014/main" id="{DE380C35-9D72-0229-7FE8-CD807043736E}"/>
              </a:ext>
            </a:extLst>
          </p:cNvPr>
          <p:cNvSpPr txBox="1"/>
          <p:nvPr/>
        </p:nvSpPr>
        <p:spPr>
          <a:xfrm>
            <a:off x="874395" y="361667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26" name="Rectangle 25">
            <a:extLst>
              <a:ext uri="{FF2B5EF4-FFF2-40B4-BE49-F238E27FC236}">
                <a16:creationId xmlns:a16="http://schemas.microsoft.com/office/drawing/2014/main" id="{43BF9965-7A22-A43B-9408-B4BB55B1B09C}"/>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Freeform 50">
            <a:extLst>
              <a:ext uri="{FF2B5EF4-FFF2-40B4-BE49-F238E27FC236}">
                <a16:creationId xmlns:a16="http://schemas.microsoft.com/office/drawing/2014/main" id="{DF82FB6E-1786-446D-6E98-FCC404016393}"/>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8" name="Google Shape;2685;p25">
            <a:extLst>
              <a:ext uri="{FF2B5EF4-FFF2-40B4-BE49-F238E27FC236}">
                <a16:creationId xmlns:a16="http://schemas.microsoft.com/office/drawing/2014/main" id="{58DF35C3-00CD-009C-7C85-23D30706BFD1}"/>
              </a:ext>
            </a:extLst>
          </p:cNvPr>
          <p:cNvSpPr txBox="1"/>
          <p:nvPr/>
        </p:nvSpPr>
        <p:spPr>
          <a:xfrm>
            <a:off x="874395" y="467018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29" name="TextBox 28">
            <a:extLst>
              <a:ext uri="{FF2B5EF4-FFF2-40B4-BE49-F238E27FC236}">
                <a16:creationId xmlns:a16="http://schemas.microsoft.com/office/drawing/2014/main" id="{2511CE27-C24B-4EB6-3962-DEE995AF0A59}"/>
              </a:ext>
            </a:extLst>
          </p:cNvPr>
          <p:cNvSpPr txBox="1"/>
          <p:nvPr/>
        </p:nvSpPr>
        <p:spPr>
          <a:xfrm>
            <a:off x="3102014" y="6513984"/>
            <a:ext cx="8796177" cy="115416"/>
          </a:xfrm>
          <a:prstGeom prst="rect">
            <a:avLst/>
          </a:prstGeom>
          <a:noFill/>
        </p:spPr>
        <p:txBody>
          <a:bodyPr wrap="square" lIns="0" tIns="0" rIns="0" bIns="0" rtlCol="0">
            <a:spAutoFit/>
          </a:bodyPr>
          <a:lstStyle/>
          <a:p>
            <a:pPr rtl="0">
              <a:lnSpc>
                <a:spcPct val="100000"/>
              </a:lnSpc>
              <a:spcAft>
                <a:spcPts val="600"/>
              </a:spcAft>
              <a:buSzPct val="100000"/>
            </a:pPr>
            <a:r>
              <a:rPr lang="en-gb" sz="750" dirty="0"/>
              <a:t>*Refers to the 8 ministries involved in disaster management</a:t>
            </a:r>
          </a:p>
        </p:txBody>
      </p:sp>
      <p:sp>
        <p:nvSpPr>
          <p:cNvPr id="20" name="Google Shape;118;p22">
            <a:extLst>
              <a:ext uri="{FF2B5EF4-FFF2-40B4-BE49-F238E27FC236}">
                <a16:creationId xmlns:a16="http://schemas.microsoft.com/office/drawing/2014/main" id="{6881BA64-E877-500B-D6A9-75EFDB557991}"/>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Country</a:t>
            </a:r>
            <a:r>
              <a:rPr lang="en-gb" sz="1400"/>
              <a:t> </a:t>
            </a:r>
            <a:r>
              <a:rPr lang="en-gb" sz="1400">
                <a:solidFill>
                  <a:schemeClr val="bg1">
                    <a:lumMod val="65000"/>
                  </a:schemeClr>
                </a:solidFill>
              </a:rPr>
              <a:t>| Municipal</a:t>
            </a:r>
            <a:r>
              <a:rPr lang="lv-lv" sz="1400" b="1"/>
              <a:t> </a:t>
            </a:r>
            <a:r>
              <a:rPr lang="lv-lv" sz="1400">
                <a:solidFill>
                  <a:schemeClr val="bg1">
                    <a:lumMod val="65000"/>
                  </a:schemeClr>
                </a:solidFill>
              </a:rPr>
              <a:t>| Local</a:t>
            </a:r>
            <a:endParaRPr lang="lv-LV" sz="1400">
              <a:solidFill>
                <a:schemeClr val="bg1">
                  <a:lumMod val="65000"/>
                </a:schemeClr>
              </a:solidFill>
            </a:endParaRPr>
          </a:p>
        </p:txBody>
      </p:sp>
      <p:sp>
        <p:nvSpPr>
          <p:cNvPr id="21" name="Google Shape;118;p22">
            <a:extLst>
              <a:ext uri="{FF2B5EF4-FFF2-40B4-BE49-F238E27FC236}">
                <a16:creationId xmlns:a16="http://schemas.microsoft.com/office/drawing/2014/main" id="{A04C5C23-D82E-FC0A-456E-E44C68A8CF5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2" name="Google Shape;118;p22">
            <a:extLst>
              <a:ext uri="{FF2B5EF4-FFF2-40B4-BE49-F238E27FC236}">
                <a16:creationId xmlns:a16="http://schemas.microsoft.com/office/drawing/2014/main" id="{34484FF3-8F5B-25A2-3501-B38543A78DD0}"/>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b="1"/>
              <a:t>Decision-making </a:t>
            </a:r>
            <a:r>
              <a:rPr lang="en-gb" sz="1400">
                <a:solidFill>
                  <a:schemeClr val="bg1">
                    <a:lumMod val="65000"/>
                  </a:schemeClr>
                </a:solidFill>
              </a:rPr>
              <a:t>| Coordination | Support | Infrastructure </a:t>
            </a:r>
            <a:endParaRPr lang="lv-LV" sz="1400" dirty="0">
              <a:solidFill>
                <a:schemeClr val="bg1">
                  <a:lumMod val="65000"/>
                </a:schemeClr>
              </a:solidFill>
            </a:endParaRPr>
          </a:p>
        </p:txBody>
      </p:sp>
      <p:sp>
        <p:nvSpPr>
          <p:cNvPr id="30" name="Google Shape;118;p22">
            <a:extLst>
              <a:ext uri="{FF2B5EF4-FFF2-40B4-BE49-F238E27FC236}">
                <a16:creationId xmlns:a16="http://schemas.microsoft.com/office/drawing/2014/main" id="{2DD830D6-0D7A-1ECF-3726-30A2E0BC8F24}"/>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1" name="Google Shape;118;p22">
            <a:extLst>
              <a:ext uri="{FF2B5EF4-FFF2-40B4-BE49-F238E27FC236}">
                <a16:creationId xmlns:a16="http://schemas.microsoft.com/office/drawing/2014/main" id="{A38EC01D-0048-22B5-C539-3D8ECF461AA5}"/>
              </a:ext>
            </a:extLst>
          </p:cNvPr>
          <p:cNvSpPr txBox="1"/>
          <p:nvPr/>
        </p:nvSpPr>
        <p:spPr>
          <a:xfrm>
            <a:off x="3102015" y="2959293"/>
            <a:ext cx="3192061"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types of involvement*:</a:t>
            </a:r>
          </a:p>
        </p:txBody>
      </p:sp>
      <p:sp>
        <p:nvSpPr>
          <p:cNvPr id="32" name="Google Shape;118;p22">
            <a:extLst>
              <a:ext uri="{FF2B5EF4-FFF2-40B4-BE49-F238E27FC236}">
                <a16:creationId xmlns:a16="http://schemas.microsoft.com/office/drawing/2014/main" id="{2F57D759-D379-F43D-FCDA-ABA46CAF5BC8}"/>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3" name="Google Shape;118;p22">
            <a:extLst>
              <a:ext uri="{FF2B5EF4-FFF2-40B4-BE49-F238E27FC236}">
                <a16:creationId xmlns:a16="http://schemas.microsoft.com/office/drawing/2014/main" id="{02976387-F174-C775-ECA5-5010D05CC24C}"/>
              </a:ext>
            </a:extLst>
          </p:cNvPr>
          <p:cNvSpPr txBox="1"/>
          <p:nvPr/>
        </p:nvSpPr>
        <p:spPr>
          <a:xfrm>
            <a:off x="6433716" y="2959293"/>
            <a:ext cx="5309547"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Examples:</a:t>
            </a:r>
          </a:p>
        </p:txBody>
      </p:sp>
      <p:sp>
        <p:nvSpPr>
          <p:cNvPr id="35" name="Freeform 17">
            <a:extLst>
              <a:ext uri="{FF2B5EF4-FFF2-40B4-BE49-F238E27FC236}">
                <a16:creationId xmlns:a16="http://schemas.microsoft.com/office/drawing/2014/main" id="{B30D6264-0A0B-CD02-9AA1-126AACC6B1D7}"/>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1" name="Freeform 17">
            <a:extLst>
              <a:ext uri="{FF2B5EF4-FFF2-40B4-BE49-F238E27FC236}">
                <a16:creationId xmlns:a16="http://schemas.microsoft.com/office/drawing/2014/main" id="{C11840F9-4506-2EF2-D478-83AF4F57460C}"/>
              </a:ext>
            </a:extLst>
          </p:cNvPr>
          <p:cNvSpPr/>
          <p:nvPr/>
        </p:nvSpPr>
        <p:spPr>
          <a:xfrm>
            <a:off x="3173089"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2" name="Freeform 17">
            <a:extLst>
              <a:ext uri="{FF2B5EF4-FFF2-40B4-BE49-F238E27FC236}">
                <a16:creationId xmlns:a16="http://schemas.microsoft.com/office/drawing/2014/main" id="{1CCC7A8D-0039-781D-1930-7433D1886BE5}"/>
              </a:ext>
            </a:extLst>
          </p:cNvPr>
          <p:cNvSpPr/>
          <p:nvPr/>
        </p:nvSpPr>
        <p:spPr>
          <a:xfrm>
            <a:off x="6541332"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3" name="Freeform 17">
            <a:extLst>
              <a:ext uri="{FF2B5EF4-FFF2-40B4-BE49-F238E27FC236}">
                <a16:creationId xmlns:a16="http://schemas.microsoft.com/office/drawing/2014/main" id="{27FF5DA1-1558-7AB7-FFF4-BA08CE372159}"/>
              </a:ext>
            </a:extLst>
          </p:cNvPr>
          <p:cNvSpPr/>
          <p:nvPr/>
        </p:nvSpPr>
        <p:spPr>
          <a:xfrm>
            <a:off x="6541332"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4" name="Freeform 45">
            <a:extLst>
              <a:ext uri="{FF2B5EF4-FFF2-40B4-BE49-F238E27FC236}">
                <a16:creationId xmlns:a16="http://schemas.microsoft.com/office/drawing/2014/main" id="{348A0877-A773-3340-1770-A443F33AEFA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45" name="Graphic 47">
            <a:extLst>
              <a:ext uri="{FF2B5EF4-FFF2-40B4-BE49-F238E27FC236}">
                <a16:creationId xmlns:a16="http://schemas.microsoft.com/office/drawing/2014/main" id="{C45E7C1C-7648-BAD3-8B13-E1C888BF4F51}"/>
              </a:ext>
            </a:extLst>
          </p:cNvPr>
          <p:cNvGrpSpPr/>
          <p:nvPr/>
        </p:nvGrpSpPr>
        <p:grpSpPr>
          <a:xfrm>
            <a:off x="3174014" y="2468509"/>
            <a:ext cx="288925" cy="287338"/>
            <a:chOff x="5489444" y="1867103"/>
            <a:chExt cx="457200" cy="457200"/>
          </a:xfrm>
          <a:solidFill>
            <a:srgbClr val="525A72"/>
          </a:solidFill>
        </p:grpSpPr>
        <p:sp>
          <p:nvSpPr>
            <p:cNvPr id="46" name="Freeform 158">
              <a:extLst>
                <a:ext uri="{FF2B5EF4-FFF2-40B4-BE49-F238E27FC236}">
                  <a16:creationId xmlns:a16="http://schemas.microsoft.com/office/drawing/2014/main" id="{A538993A-BF54-7579-9478-5093FF4724C5}"/>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7" name="Freeform 163">
              <a:extLst>
                <a:ext uri="{FF2B5EF4-FFF2-40B4-BE49-F238E27FC236}">
                  <a16:creationId xmlns:a16="http://schemas.microsoft.com/office/drawing/2014/main" id="{6E26E061-615C-4FA6-65DA-690FAEFA8B8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8" name="Freeform 164">
              <a:extLst>
                <a:ext uri="{FF2B5EF4-FFF2-40B4-BE49-F238E27FC236}">
                  <a16:creationId xmlns:a16="http://schemas.microsoft.com/office/drawing/2014/main" id="{B7467BE4-3437-77D5-7A88-5794DE5E284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9" name="Freeform 166">
              <a:extLst>
                <a:ext uri="{FF2B5EF4-FFF2-40B4-BE49-F238E27FC236}">
                  <a16:creationId xmlns:a16="http://schemas.microsoft.com/office/drawing/2014/main" id="{B774B5DA-B26B-B8BB-0941-AAF249B59CC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0" name="Freeform 73">
            <a:extLst>
              <a:ext uri="{FF2B5EF4-FFF2-40B4-BE49-F238E27FC236}">
                <a16:creationId xmlns:a16="http://schemas.microsoft.com/office/drawing/2014/main" id="{B312AC1D-155C-F577-E3DE-1F44BE82618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56" name="Group 55">
            <a:extLst>
              <a:ext uri="{FF2B5EF4-FFF2-40B4-BE49-F238E27FC236}">
                <a16:creationId xmlns:a16="http://schemas.microsoft.com/office/drawing/2014/main" id="{3F9972EB-2F99-F305-C93A-84A211F53575}"/>
              </a:ext>
            </a:extLst>
          </p:cNvPr>
          <p:cNvGrpSpPr/>
          <p:nvPr/>
        </p:nvGrpSpPr>
        <p:grpSpPr>
          <a:xfrm>
            <a:off x="6496619" y="2959293"/>
            <a:ext cx="434521" cy="432000"/>
            <a:chOff x="7573675" y="2959293"/>
            <a:chExt cx="434521" cy="432000"/>
          </a:xfrm>
        </p:grpSpPr>
        <p:sp>
          <p:nvSpPr>
            <p:cNvPr id="57" name="Google Shape;118;p22">
              <a:extLst>
                <a:ext uri="{FF2B5EF4-FFF2-40B4-BE49-F238E27FC236}">
                  <a16:creationId xmlns:a16="http://schemas.microsoft.com/office/drawing/2014/main" id="{00ABDCF8-8D24-C470-0255-C50F7ACC7C61}"/>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58" name="Freeform 80">
              <a:extLst>
                <a:ext uri="{FF2B5EF4-FFF2-40B4-BE49-F238E27FC236}">
                  <a16:creationId xmlns:a16="http://schemas.microsoft.com/office/drawing/2014/main" id="{9F3CDD14-76FA-76A2-AF15-7A41E00DEE65}"/>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grpSp>
      <p:sp>
        <p:nvSpPr>
          <p:cNvPr id="59" name="Freeform 17">
            <a:extLst>
              <a:ext uri="{FF2B5EF4-FFF2-40B4-BE49-F238E27FC236}">
                <a16:creationId xmlns:a16="http://schemas.microsoft.com/office/drawing/2014/main" id="{336A40E6-4F58-7B0D-1A38-2F80230D5829}"/>
              </a:ext>
            </a:extLst>
          </p:cNvPr>
          <p:cNvSpPr/>
          <p:nvPr/>
        </p:nvSpPr>
        <p:spPr>
          <a:xfrm>
            <a:off x="6541332"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0" name="Freeform 17">
            <a:extLst>
              <a:ext uri="{FF2B5EF4-FFF2-40B4-BE49-F238E27FC236}">
                <a16:creationId xmlns:a16="http://schemas.microsoft.com/office/drawing/2014/main" id="{34A451A1-6205-271E-3847-692BC26810A3}"/>
              </a:ext>
            </a:extLst>
          </p:cNvPr>
          <p:cNvSpPr/>
          <p:nvPr/>
        </p:nvSpPr>
        <p:spPr>
          <a:xfrm>
            <a:off x="3173089"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7" name="Freeform 17">
            <a:extLst>
              <a:ext uri="{FF2B5EF4-FFF2-40B4-BE49-F238E27FC236}">
                <a16:creationId xmlns:a16="http://schemas.microsoft.com/office/drawing/2014/main" id="{E886FA6B-41E3-09F9-CF26-B9775A18C4EC}"/>
              </a:ext>
            </a:extLst>
          </p:cNvPr>
          <p:cNvSpPr/>
          <p:nvPr/>
        </p:nvSpPr>
        <p:spPr>
          <a:xfrm>
            <a:off x="3173089"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8" name="Freeform 17">
            <a:extLst>
              <a:ext uri="{FF2B5EF4-FFF2-40B4-BE49-F238E27FC236}">
                <a16:creationId xmlns:a16="http://schemas.microsoft.com/office/drawing/2014/main" id="{EE20F022-D443-5825-56BB-40A3C9197A71}"/>
              </a:ext>
            </a:extLst>
          </p:cNvPr>
          <p:cNvSpPr/>
          <p:nvPr/>
        </p:nvSpPr>
        <p:spPr>
          <a:xfrm>
            <a:off x="6541332"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2" name="Rectangle 61">
            <a:extLst>
              <a:ext uri="{FF2B5EF4-FFF2-40B4-BE49-F238E27FC236}">
                <a16:creationId xmlns:a16="http://schemas.microsoft.com/office/drawing/2014/main" id="{62ECA191-F461-C022-7FFE-736A8EF9651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4" name="Freeform 50">
            <a:extLst>
              <a:ext uri="{FF2B5EF4-FFF2-40B4-BE49-F238E27FC236}">
                <a16:creationId xmlns:a16="http://schemas.microsoft.com/office/drawing/2014/main" id="{3FD9A0F9-7BEC-074C-97A5-BEE5CFD7CF5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65" name="Google Shape;2685;p25">
            <a:extLst>
              <a:ext uri="{FF2B5EF4-FFF2-40B4-BE49-F238E27FC236}">
                <a16:creationId xmlns:a16="http://schemas.microsoft.com/office/drawing/2014/main" id="{55097749-CD70-75AF-49D7-9A6154CF0D7C}"/>
              </a:ext>
            </a:extLst>
          </p:cNvPr>
          <p:cNvSpPr txBox="1"/>
          <p:nvPr/>
        </p:nvSpPr>
        <p:spPr>
          <a:xfrm>
            <a:off x="874395" y="555087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100">
                <a:latin typeface="Arial"/>
                <a:ea typeface="Arial"/>
                <a:cs typeface="Arial"/>
                <a:sym typeface="Arial"/>
              </a:rPr>
              <a:t>Other sector-specific regulatory documents</a:t>
            </a:r>
          </a:p>
        </p:txBody>
      </p:sp>
      <p:sp>
        <p:nvSpPr>
          <p:cNvPr id="3" name="Rectangle 2">
            <a:extLst>
              <a:ext uri="{FF2B5EF4-FFF2-40B4-BE49-F238E27FC236}">
                <a16:creationId xmlns:a16="http://schemas.microsoft.com/office/drawing/2014/main" id="{F5DA0356-6E5E-2233-A76A-482AFC2FB267}"/>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4" name="Group 3">
            <a:extLst>
              <a:ext uri="{FF2B5EF4-FFF2-40B4-BE49-F238E27FC236}">
                <a16:creationId xmlns:a16="http://schemas.microsoft.com/office/drawing/2014/main" id="{F489F168-6EB2-D11F-4200-3D8B2E5AD0BA}"/>
              </a:ext>
            </a:extLst>
          </p:cNvPr>
          <p:cNvGrpSpPr/>
          <p:nvPr/>
        </p:nvGrpSpPr>
        <p:grpSpPr>
          <a:xfrm>
            <a:off x="7349471" y="130795"/>
            <a:ext cx="4399626" cy="216216"/>
            <a:chOff x="7793031" y="130795"/>
            <a:chExt cx="3714230" cy="217488"/>
          </a:xfrm>
        </p:grpSpPr>
        <p:sp>
          <p:nvSpPr>
            <p:cNvPr id="5" name="Rectangle 4">
              <a:extLst>
                <a:ext uri="{FF2B5EF4-FFF2-40B4-BE49-F238E27FC236}">
                  <a16:creationId xmlns:a16="http://schemas.microsoft.com/office/drawing/2014/main" id="{C00A933C-CC42-0CCF-C889-5D86F96A0FB5}"/>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BF52A46E-561F-2B40-87E6-D02E8262BB9F}"/>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69EF099-E692-99F2-8856-55AFF422AF0C}"/>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435AD90A-991D-AAB5-C5A3-EA38CD4F1CA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191990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958885"/>
          </a:xfrm>
        </p:spPr>
        <p:txBody>
          <a:bodyPr vert="horz" rtlCol="0">
            <a:normAutofit/>
          </a:bodyPr>
          <a:lstStyle/>
          <a:p>
            <a:pPr rtl="0"/>
            <a:r>
              <a:rPr lang="en-gb" dirty="0"/>
              <a:t>Disaster </a:t>
            </a:r>
            <a:r>
              <a:rPr lang="lv-LV" dirty="0"/>
              <a:t>R</a:t>
            </a:r>
            <a:r>
              <a:rPr lang="en-gb" dirty="0" err="1"/>
              <a:t>isk</a:t>
            </a:r>
            <a:r>
              <a:rPr lang="en-gb" dirty="0"/>
              <a:t> </a:t>
            </a:r>
            <a:r>
              <a:rPr lang="lv-LV" dirty="0"/>
              <a:t>M</a:t>
            </a:r>
            <a:r>
              <a:rPr lang="en-gb" dirty="0" err="1"/>
              <a:t>anagement</a:t>
            </a:r>
            <a:r>
              <a:rPr lang="en-gb" dirty="0"/>
              <a:t> </a:t>
            </a:r>
            <a:r>
              <a:rPr lang="lv-LV" dirty="0"/>
              <a:t>A</a:t>
            </a:r>
            <a:r>
              <a:rPr lang="en-gb" dirty="0" err="1"/>
              <a:t>uthorities</a:t>
            </a:r>
            <a:endParaRPr lang="en-US" dirty="0"/>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2" name="Google Shape;1001;p78">
            <a:extLst>
              <a:ext uri="{FF2B5EF4-FFF2-40B4-BE49-F238E27FC236}">
                <a16:creationId xmlns:a16="http://schemas.microsoft.com/office/drawing/2014/main" id="{170D9A94-5526-C493-4F97-9E9916E7056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13</a:t>
            </a:fld>
            <a:endParaRPr lang="en-GB"/>
          </a:p>
        </p:txBody>
      </p:sp>
      <p:graphicFrame>
        <p:nvGraphicFramePr>
          <p:cNvPr id="5" name="Table 5">
            <a:extLst>
              <a:ext uri="{FF2B5EF4-FFF2-40B4-BE49-F238E27FC236}">
                <a16:creationId xmlns:a16="http://schemas.microsoft.com/office/drawing/2014/main" id="{42C35F8D-276B-69D3-C1F9-62F1F895FB12}"/>
              </a:ext>
            </a:extLst>
          </p:cNvPr>
          <p:cNvGraphicFramePr>
            <a:graphicFrameLocks noGrp="1"/>
          </p:cNvGraphicFramePr>
          <p:nvPr>
            <p:extLst>
              <p:ext uri="{D42A27DB-BD31-4B8C-83A1-F6EECF244321}">
                <p14:modId xmlns:p14="http://schemas.microsoft.com/office/powerpoint/2010/main" val="3324220753"/>
              </p:ext>
            </p:extLst>
          </p:nvPr>
        </p:nvGraphicFramePr>
        <p:xfrm>
          <a:off x="3102014" y="1819275"/>
          <a:ext cx="8661625" cy="4354240"/>
        </p:xfrm>
        <a:graphic>
          <a:graphicData uri="http://schemas.openxmlformats.org/drawingml/2006/table">
            <a:tbl>
              <a:tblPr bandRow="1">
                <a:tableStyleId>{5C22544A-7EE6-4342-B048-85BDC9FD1C3A}</a:tableStyleId>
              </a:tblPr>
              <a:tblGrid>
                <a:gridCol w="1924586">
                  <a:extLst>
                    <a:ext uri="{9D8B030D-6E8A-4147-A177-3AD203B41FA5}">
                      <a16:colId xmlns:a16="http://schemas.microsoft.com/office/drawing/2014/main" val="3927820420"/>
                    </a:ext>
                  </a:extLst>
                </a:gridCol>
                <a:gridCol w="6737039">
                  <a:extLst>
                    <a:ext uri="{9D8B030D-6E8A-4147-A177-3AD203B41FA5}">
                      <a16:colId xmlns:a16="http://schemas.microsoft.com/office/drawing/2014/main" val="2579736590"/>
                    </a:ext>
                  </a:extLst>
                </a:gridCol>
              </a:tblGrid>
              <a:tr h="518803">
                <a:tc>
                  <a:txBody>
                    <a:bodyPr/>
                    <a:lstStyle/>
                    <a:p>
                      <a:pPr rtl="0"/>
                      <a:r>
                        <a:rPr lang="en-gb" sz="1100" b="1" dirty="0"/>
                        <a:t>Ministry of the Interior</a:t>
                      </a:r>
                    </a:p>
                  </a:txBody>
                  <a:tcPr marL="72000" marR="72000" marT="0" marB="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b="0" i="0" kern="1200" dirty="0">
                          <a:solidFill>
                            <a:schemeClr val="dk1"/>
                          </a:solidFill>
                          <a:effectLst/>
                          <a:latin typeface="+mn-lt"/>
                          <a:ea typeface="+mn-ea"/>
                          <a:cs typeface="+mn-cs"/>
                        </a:rPr>
                        <a:t>Earthquakes, landslides, building fires, building collapse, civil disturbances, </a:t>
                      </a:r>
                      <a:r>
                        <a:rPr lang="lv-LV" sz="1100" b="0" i="0" kern="1200" dirty="0">
                          <a:solidFill>
                            <a:schemeClr val="dk1"/>
                          </a:solidFill>
                          <a:effectLst/>
                          <a:latin typeface="+mn-lt"/>
                          <a:ea typeface="+mn-ea"/>
                          <a:cs typeface="+mn-cs"/>
                        </a:rPr>
                        <a:t>t</a:t>
                      </a:r>
                      <a:r>
                        <a:rPr lang="en-GB" sz="1100" b="0" i="0" kern="1200" dirty="0" err="1">
                          <a:solidFill>
                            <a:schemeClr val="dk1"/>
                          </a:solidFill>
                          <a:effectLst/>
                          <a:latin typeface="+mn-lt"/>
                          <a:ea typeface="+mn-ea"/>
                          <a:cs typeface="+mn-cs"/>
                        </a:rPr>
                        <a:t>errorist</a:t>
                      </a:r>
                      <a:r>
                        <a:rPr lang="en-GB" sz="1100" b="0" i="0" kern="1200" dirty="0">
                          <a:solidFill>
                            <a:schemeClr val="dk1"/>
                          </a:solidFill>
                          <a:effectLst/>
                          <a:latin typeface="+mn-lt"/>
                          <a:ea typeface="+mn-ea"/>
                          <a:cs typeface="+mn-cs"/>
                        </a:rPr>
                        <a:t> act</a:t>
                      </a:r>
                      <a:r>
                        <a:rPr lang="en-gb" sz="1100" b="0" i="0" kern="1200" dirty="0">
                          <a:solidFill>
                            <a:schemeClr val="dk1"/>
                          </a:solidFill>
                          <a:effectLst/>
                          <a:latin typeface="+mn-lt"/>
                          <a:ea typeface="+mn-ea"/>
                          <a:cs typeface="+mn-cs"/>
                        </a:rPr>
                        <a:t>, internal </a:t>
                      </a:r>
                      <a:r>
                        <a:rPr lang="lv-LV" sz="1100" b="0" i="0" kern="1200" dirty="0" err="1">
                          <a:solidFill>
                            <a:schemeClr val="dk1"/>
                          </a:solidFill>
                          <a:effectLst/>
                          <a:latin typeface="+mn-lt"/>
                          <a:ea typeface="+mn-ea"/>
                          <a:cs typeface="+mn-cs"/>
                        </a:rPr>
                        <a:t>conflicts</a:t>
                      </a:r>
                      <a:endParaRPr lang="lv-LV" sz="1100" dirty="0"/>
                    </a:p>
                  </a:txBody>
                  <a:tcPr marL="72000" marR="72000" marT="0" marB="0"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539393"/>
                  </a:ext>
                </a:extLst>
              </a:tr>
              <a:tr h="722618">
                <a:tc>
                  <a:txBody>
                    <a:bodyPr/>
                    <a:lstStyle/>
                    <a:p>
                      <a:pPr rtl="0"/>
                      <a:r>
                        <a:rPr lang="en-gb" sz="1100" b="1"/>
                        <a:t>Ministry of Environmental Protection and Regional Development</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dirty="0"/>
                        <a:t>Floods, windstorms, torrential rainfall (heavy rain, thunderstorms) and hail, storms (wind gusts), severe wind gusts, tornadoes, severe frost, snow, blizzards, ice, wet snow, heat, </a:t>
                      </a:r>
                      <a:r>
                        <a:rPr lang="en-GB" sz="1100" dirty="0"/>
                        <a:t>leakage</a:t>
                      </a:r>
                      <a:r>
                        <a:rPr lang="en-gb" sz="1100" dirty="0"/>
                        <a:t> of hazardous chemicals </a:t>
                      </a:r>
                      <a:r>
                        <a:rPr lang="en-GB" sz="1100" dirty="0"/>
                        <a:t>at </a:t>
                      </a:r>
                      <a:r>
                        <a:rPr lang="en-gb" sz="1100" dirty="0"/>
                        <a:t>on site, radioactive accident on site</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7930440"/>
                  </a:ext>
                </a:extLst>
              </a:tr>
              <a:tr h="450865">
                <a:tc>
                  <a:txBody>
                    <a:bodyPr/>
                    <a:lstStyle/>
                    <a:p>
                      <a:pPr rtl="0"/>
                      <a:r>
                        <a:rPr lang="en-gb" sz="1100" b="1" i="0" kern="1200">
                          <a:solidFill>
                            <a:schemeClr val="dk1"/>
                          </a:solidFill>
                          <a:effectLst/>
                          <a:latin typeface="+mn-lt"/>
                          <a:ea typeface="+mn-ea"/>
                          <a:cs typeface="+mn-cs"/>
                        </a:rPr>
                        <a:t>Ministry of Agriculture</a:t>
                      </a:r>
                      <a:endParaRPr lang="lv-LV" sz="1100" b="1"/>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dirty="0"/>
                        <a:t>Drought, forest and peat</a:t>
                      </a:r>
                      <a:r>
                        <a:rPr lang="lv-LV" sz="1100" dirty="0"/>
                        <a:t> </a:t>
                      </a:r>
                      <a:r>
                        <a:rPr lang="lv-LV" sz="1100" dirty="0" err="1"/>
                        <a:t>bogs</a:t>
                      </a:r>
                      <a:r>
                        <a:rPr lang="en-gb" sz="1100" dirty="0"/>
                        <a:t> fires, epizootics, </a:t>
                      </a:r>
                      <a:r>
                        <a:rPr lang="en-gb" sz="1100" dirty="0" err="1"/>
                        <a:t>epiphy</a:t>
                      </a:r>
                      <a:r>
                        <a:rPr lang="lv-LV" sz="1100" dirty="0"/>
                        <a:t>to</a:t>
                      </a:r>
                      <a:r>
                        <a:rPr lang="en-gb" sz="1100" dirty="0"/>
                        <a:t>t</a:t>
                      </a:r>
                      <a:r>
                        <a:rPr lang="lv-LV" sz="1100" dirty="0"/>
                        <a:t>i</a:t>
                      </a:r>
                      <a:r>
                        <a:rPr lang="en-gb" sz="1100" dirty="0"/>
                        <a:t>es  </a:t>
                      </a:r>
                      <a:endParaRPr lang="lv-LV" sz="1100" dirty="0"/>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6614524"/>
                  </a:ext>
                </a:extLst>
              </a:tr>
              <a:tr h="450865">
                <a:tc>
                  <a:txBody>
                    <a:bodyPr/>
                    <a:lstStyle/>
                    <a:p>
                      <a:pPr rtl="0"/>
                      <a:r>
                        <a:rPr lang="en-gb" sz="1100" b="1"/>
                        <a:t>Ministry of Health</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a:t>Epidemics, pandemics, biological agent incidents</a:t>
                      </a:r>
                      <a:endParaRPr lang="lv-LV" sz="1100" dirty="0"/>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97194"/>
                  </a:ext>
                </a:extLst>
              </a:tr>
              <a:tr h="722618">
                <a:tc>
                  <a:txBody>
                    <a:bodyPr/>
                    <a:lstStyle/>
                    <a:p>
                      <a:pPr rtl="0"/>
                      <a:r>
                        <a:rPr lang="en-gb" sz="1100" b="1"/>
                        <a:t>Ministry of Transport</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dirty="0"/>
                        <a:t>Accidents in oil product pipeline transport infrastructure, accidents or incidents in port and offshore hydraulic engineering structures, road transport accident, aircraft accident, rail transport accident</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3789145"/>
                  </a:ext>
                </a:extLst>
              </a:tr>
              <a:tr h="518803">
                <a:tc>
                  <a:txBody>
                    <a:bodyPr/>
                    <a:lstStyle/>
                    <a:p>
                      <a:pPr rtl="0"/>
                      <a:r>
                        <a:rPr lang="en-gb" sz="1100" b="1" dirty="0"/>
                        <a:t>Ministry </a:t>
                      </a:r>
                      <a:r>
                        <a:rPr lang="lv-LV" sz="1100" b="1" dirty="0"/>
                        <a:t>of</a:t>
                      </a:r>
                      <a:r>
                        <a:rPr lang="en-gb" sz="1100" b="1" dirty="0"/>
                        <a:t> Climate and Energy</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dirty="0"/>
                        <a:t>Natural gas supply system failure, dam and other hydraulic structure breaks </a:t>
                      </a:r>
                      <a:r>
                        <a:rPr lang="lv-LV" sz="1100" dirty="0"/>
                        <a:t>– </a:t>
                      </a:r>
                      <a:r>
                        <a:rPr lang="en-gb" sz="1100" dirty="0"/>
                        <a:t>Daugava hydroelectric cascade hydraulic structure, distribution power grid failures and transmission power grid failures</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2462255"/>
                  </a:ext>
                </a:extLst>
              </a:tr>
              <a:tr h="518803">
                <a:tc>
                  <a:txBody>
                    <a:bodyPr/>
                    <a:lstStyle/>
                    <a:p>
                      <a:pPr rtl="0"/>
                      <a:r>
                        <a:rPr lang="en-gb" sz="1100" b="1"/>
                        <a:t>Ministry of Defence</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rtl="0"/>
                      <a:r>
                        <a:rPr lang="en-gb" sz="1100" dirty="0"/>
                        <a:t>Ship spills of hazardous chemicals, </a:t>
                      </a:r>
                      <a:r>
                        <a:rPr lang="lv-LV" sz="1100" dirty="0" err="1"/>
                        <a:t>ship</a:t>
                      </a:r>
                      <a:r>
                        <a:rPr lang="lv-LV" sz="1100" dirty="0"/>
                        <a:t> </a:t>
                      </a:r>
                      <a:r>
                        <a:rPr lang="en-gb" sz="1100" dirty="0"/>
                        <a:t>groundings, ship strikes, passenger ship disasters, aircraft accidents</a:t>
                      </a:r>
                      <a:endParaRPr lang="lv-LV" sz="1100" dirty="0"/>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42248"/>
                  </a:ext>
                </a:extLst>
              </a:tr>
              <a:tr h="450865">
                <a:tc>
                  <a:txBody>
                    <a:bodyPr/>
                    <a:lstStyle/>
                    <a:p>
                      <a:pPr rtl="0"/>
                      <a:r>
                        <a:rPr lang="en-gb" sz="1100" b="1">
                          <a:solidFill>
                            <a:schemeClr val="bg1"/>
                          </a:solidFill>
                        </a:rPr>
                        <a:t>Local government</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0CFD7"/>
                    </a:solidFill>
                  </a:tcPr>
                </a:tc>
                <a:tc>
                  <a:txBody>
                    <a:bodyPr/>
                    <a:lstStyle/>
                    <a:p>
                      <a:pPr rtl="0"/>
                      <a:r>
                        <a:rPr lang="en-gb" sz="1100" dirty="0">
                          <a:solidFill>
                            <a:schemeClr val="tx2"/>
                          </a:solidFill>
                        </a:rPr>
                        <a:t>Disaster management in the municipality</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3122139"/>
                  </a:ext>
                </a:extLst>
              </a:tr>
            </a:tbl>
          </a:graphicData>
        </a:graphic>
      </p:graphicFrame>
      <p:sp>
        <p:nvSpPr>
          <p:cNvPr id="6" name="Rectangle 5">
            <a:extLst>
              <a:ext uri="{FF2B5EF4-FFF2-40B4-BE49-F238E27FC236}">
                <a16:creationId xmlns:a16="http://schemas.microsoft.com/office/drawing/2014/main" id="{A67307A7-EC40-81E5-FB1A-91A311C436CB}"/>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2" name="Group 11">
            <a:extLst>
              <a:ext uri="{FF2B5EF4-FFF2-40B4-BE49-F238E27FC236}">
                <a16:creationId xmlns:a16="http://schemas.microsoft.com/office/drawing/2014/main" id="{AEB26F8D-514F-0D59-8E99-9297A0F371AE}"/>
              </a:ext>
            </a:extLst>
          </p:cNvPr>
          <p:cNvGrpSpPr/>
          <p:nvPr/>
        </p:nvGrpSpPr>
        <p:grpSpPr>
          <a:xfrm>
            <a:off x="7349471" y="130795"/>
            <a:ext cx="4399626" cy="216216"/>
            <a:chOff x="7793031" y="130795"/>
            <a:chExt cx="3714230" cy="217488"/>
          </a:xfrm>
        </p:grpSpPr>
        <p:sp>
          <p:nvSpPr>
            <p:cNvPr id="13" name="Rectangle 12">
              <a:extLst>
                <a:ext uri="{FF2B5EF4-FFF2-40B4-BE49-F238E27FC236}">
                  <a16:creationId xmlns:a16="http://schemas.microsoft.com/office/drawing/2014/main" id="{999113DD-7B21-9DCD-E5C0-9CD41A8D4FF3}"/>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57875AC0-E931-6B1B-12A3-C7D1FDCCC4F0}"/>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DE234B0-6546-8855-F395-C58AF1BC4F2E}"/>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F57ED980-29A7-8AC6-3B7D-426E5B5521A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17" name="Rectangle 16">
            <a:extLst>
              <a:ext uri="{FF2B5EF4-FFF2-40B4-BE49-F238E27FC236}">
                <a16:creationId xmlns:a16="http://schemas.microsoft.com/office/drawing/2014/main" id="{DF0A3631-629B-B77C-C8C5-C9E7809A8989}"/>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Freeform 50">
            <a:extLst>
              <a:ext uri="{FF2B5EF4-FFF2-40B4-BE49-F238E27FC236}">
                <a16:creationId xmlns:a16="http://schemas.microsoft.com/office/drawing/2014/main" id="{058840A6-679D-256C-7EA4-F21B25D4ECE9}"/>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3" name="Google Shape;2685;p25">
            <a:extLst>
              <a:ext uri="{FF2B5EF4-FFF2-40B4-BE49-F238E27FC236}">
                <a16:creationId xmlns:a16="http://schemas.microsoft.com/office/drawing/2014/main" id="{1D1FCB7F-74A3-0908-87CE-1DFAB2EB569E}"/>
              </a:ext>
            </a:extLst>
          </p:cNvPr>
          <p:cNvSpPr txBox="1"/>
          <p:nvPr/>
        </p:nvSpPr>
        <p:spPr>
          <a:xfrm>
            <a:off x="874395" y="361667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25" name="Rectangle 24">
            <a:extLst>
              <a:ext uri="{FF2B5EF4-FFF2-40B4-BE49-F238E27FC236}">
                <a16:creationId xmlns:a16="http://schemas.microsoft.com/office/drawing/2014/main" id="{6190D8FE-4163-3ED2-A8A2-F6A71FB57853}"/>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6" name="Freeform 50">
            <a:extLst>
              <a:ext uri="{FF2B5EF4-FFF2-40B4-BE49-F238E27FC236}">
                <a16:creationId xmlns:a16="http://schemas.microsoft.com/office/drawing/2014/main" id="{5DF65B0E-3D95-C5E1-E74B-25AFB9DE3536}"/>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7" name="Google Shape;2685;p25">
            <a:extLst>
              <a:ext uri="{FF2B5EF4-FFF2-40B4-BE49-F238E27FC236}">
                <a16:creationId xmlns:a16="http://schemas.microsoft.com/office/drawing/2014/main" id="{5C216083-94D0-1AF6-5EA6-70496E52EBF4}"/>
              </a:ext>
            </a:extLst>
          </p:cNvPr>
          <p:cNvSpPr txBox="1"/>
          <p:nvPr/>
        </p:nvSpPr>
        <p:spPr>
          <a:xfrm>
            <a:off x="874395" y="467018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28" name="Rectangle 27">
            <a:extLst>
              <a:ext uri="{FF2B5EF4-FFF2-40B4-BE49-F238E27FC236}">
                <a16:creationId xmlns:a16="http://schemas.microsoft.com/office/drawing/2014/main" id="{A20785B1-3E2A-B67D-D1F7-9E3AD1C643F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9" name="Freeform 50">
            <a:extLst>
              <a:ext uri="{FF2B5EF4-FFF2-40B4-BE49-F238E27FC236}">
                <a16:creationId xmlns:a16="http://schemas.microsoft.com/office/drawing/2014/main" id="{1C79694B-5CEE-B45C-FE27-473F3252264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30" name="Google Shape;2685;p25">
            <a:extLst>
              <a:ext uri="{FF2B5EF4-FFF2-40B4-BE49-F238E27FC236}">
                <a16:creationId xmlns:a16="http://schemas.microsoft.com/office/drawing/2014/main" id="{424A6EDD-809C-BAD3-83BF-1A120390C3B6}"/>
              </a:ext>
            </a:extLst>
          </p:cNvPr>
          <p:cNvSpPr txBox="1"/>
          <p:nvPr/>
        </p:nvSpPr>
        <p:spPr>
          <a:xfrm>
            <a:off x="874395" y="555087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100">
                <a:latin typeface="Arial"/>
                <a:ea typeface="Arial"/>
                <a:cs typeface="Arial"/>
                <a:sym typeface="Arial"/>
              </a:rPr>
              <a:t>Other sector-specific regulatory documents</a:t>
            </a:r>
          </a:p>
        </p:txBody>
      </p:sp>
    </p:spTree>
    <p:extLst>
      <p:ext uri="{BB962C8B-B14F-4D97-AF65-F5344CB8AC3E}">
        <p14:creationId xmlns:p14="http://schemas.microsoft.com/office/powerpoint/2010/main" val="340784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B99AC6-59B8-17F0-C83E-C2D5FF4E7F2D}"/>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a:t>
            </a:r>
            <a:r>
              <a:rPr lang="lv-LV" dirty="0"/>
              <a:t>O</a:t>
            </a:r>
            <a:r>
              <a:rPr lang="en-gb" dirty="0" err="1"/>
              <a:t>ther</a:t>
            </a:r>
            <a:r>
              <a:rPr lang="en-gb" dirty="0"/>
              <a:t> </a:t>
            </a:r>
            <a:r>
              <a:rPr lang="lv-LV" dirty="0" err="1"/>
              <a:t>State</a:t>
            </a:r>
            <a:r>
              <a:rPr lang="en-gb" dirty="0"/>
              <a:t> </a:t>
            </a:r>
            <a:r>
              <a:rPr lang="lv-LV" dirty="0"/>
              <a:t>A</a:t>
            </a:r>
            <a:r>
              <a:rPr lang="en-gb" dirty="0" err="1"/>
              <a:t>uthorities</a:t>
            </a:r>
            <a:r>
              <a:rPr lang="en-gb" dirty="0"/>
              <a: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14</a:t>
            </a:fld>
            <a:endParaRPr lang="en-GB"/>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33" name="Rectangle 32">
            <a:extLst>
              <a:ext uri="{FF2B5EF4-FFF2-40B4-BE49-F238E27FC236}">
                <a16:creationId xmlns:a16="http://schemas.microsoft.com/office/drawing/2014/main" id="{2BF56848-5806-B751-B178-FE1327C1C03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5" name="Freeform 50">
            <a:extLst>
              <a:ext uri="{FF2B5EF4-FFF2-40B4-BE49-F238E27FC236}">
                <a16:creationId xmlns:a16="http://schemas.microsoft.com/office/drawing/2014/main" id="{52B6CE01-42B0-E187-0860-79740B4A4616}"/>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1" name="Google Shape;2685;p25">
            <a:extLst>
              <a:ext uri="{FF2B5EF4-FFF2-40B4-BE49-F238E27FC236}">
                <a16:creationId xmlns:a16="http://schemas.microsoft.com/office/drawing/2014/main" id="{1131335F-C09E-DB3E-8D5A-4C4818EC1A0C}"/>
              </a:ext>
            </a:extLst>
          </p:cNvPr>
          <p:cNvSpPr txBox="1"/>
          <p:nvPr/>
        </p:nvSpPr>
        <p:spPr>
          <a:xfrm>
            <a:off x="874395" y="459704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42" name="Rectangle 41">
            <a:extLst>
              <a:ext uri="{FF2B5EF4-FFF2-40B4-BE49-F238E27FC236}">
                <a16:creationId xmlns:a16="http://schemas.microsoft.com/office/drawing/2014/main" id="{48183A2E-EE15-495F-403A-B73BD9E74C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3" name="Freeform 50">
            <a:extLst>
              <a:ext uri="{FF2B5EF4-FFF2-40B4-BE49-F238E27FC236}">
                <a16:creationId xmlns:a16="http://schemas.microsoft.com/office/drawing/2014/main" id="{C92E6ABD-A548-6FDA-C358-06AD4ED8CA9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4" name="Google Shape;2685;p25">
            <a:extLst>
              <a:ext uri="{FF2B5EF4-FFF2-40B4-BE49-F238E27FC236}">
                <a16:creationId xmlns:a16="http://schemas.microsoft.com/office/drawing/2014/main" id="{2F1AB5A3-AEE9-B8E4-92F4-AAD320E6C96F}"/>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11" name="Google Shape;112;p22">
            <a:extLst>
              <a:ext uri="{FF2B5EF4-FFF2-40B4-BE49-F238E27FC236}">
                <a16:creationId xmlns:a16="http://schemas.microsoft.com/office/drawing/2014/main" id="{AB4E0014-B581-DD9C-1269-33D8FA2D9861}"/>
              </a:ext>
            </a:extLst>
          </p:cNvPr>
          <p:cNvSpPr/>
          <p:nvPr/>
        </p:nvSpPr>
        <p:spPr>
          <a:xfrm>
            <a:off x="7501676" y="3523069"/>
            <a:ext cx="4247450" cy="77067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Booklet "What </a:t>
            </a:r>
            <a:r>
              <a:rPr lang="lv-LV" sz="1100" dirty="0"/>
              <a:t>t</a:t>
            </a:r>
            <a:r>
              <a:rPr lang="en-gb" sz="1100" dirty="0"/>
              <a:t>o </a:t>
            </a:r>
            <a:r>
              <a:rPr lang="lv-LV" sz="1100" dirty="0"/>
              <a:t>D</a:t>
            </a:r>
            <a:r>
              <a:rPr lang="en-gb" sz="1100" dirty="0"/>
              <a:t>o </a:t>
            </a:r>
            <a:r>
              <a:rPr lang="lv-LV" sz="1100" dirty="0"/>
              <a:t>I</a:t>
            </a:r>
            <a:r>
              <a:rPr lang="en-gb" sz="1100" dirty="0"/>
              <a:t>n the </a:t>
            </a:r>
            <a:r>
              <a:rPr lang="lv-LV" sz="1100" dirty="0"/>
              <a:t>E</a:t>
            </a:r>
            <a:r>
              <a:rPr lang="en-gb" sz="1100" dirty="0"/>
              <a:t>vent of a </a:t>
            </a:r>
            <a:r>
              <a:rPr lang="lv-LV" sz="1100" dirty="0"/>
              <a:t>T</a:t>
            </a:r>
            <a:r>
              <a:rPr lang="en-gb" sz="1100" dirty="0" err="1"/>
              <a:t>errorist</a:t>
            </a:r>
            <a:r>
              <a:rPr lang="en-gb" sz="1100" dirty="0"/>
              <a:t> </a:t>
            </a:r>
            <a:r>
              <a:rPr lang="lv-LV" sz="1100" dirty="0"/>
              <a:t>A</a:t>
            </a:r>
            <a:r>
              <a:rPr lang="en-gb" sz="1100" dirty="0" err="1"/>
              <a:t>ttack</a:t>
            </a:r>
            <a:r>
              <a:rPr lang="en-gb" sz="1100" dirty="0"/>
              <a:t>" by the State Security Service</a:t>
            </a:r>
          </a:p>
        </p:txBody>
      </p:sp>
      <p:sp>
        <p:nvSpPr>
          <p:cNvPr id="14" name="Google Shape;112;p22">
            <a:extLst>
              <a:ext uri="{FF2B5EF4-FFF2-40B4-BE49-F238E27FC236}">
                <a16:creationId xmlns:a16="http://schemas.microsoft.com/office/drawing/2014/main" id="{59331965-0CD0-FF41-2788-34A67834DF5E}"/>
              </a:ext>
            </a:extLst>
          </p:cNvPr>
          <p:cNvSpPr/>
          <p:nvPr/>
        </p:nvSpPr>
        <p:spPr>
          <a:xfrm>
            <a:off x="7501676" y="4452817"/>
            <a:ext cx="4247450" cy="77152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Information material on protection measures in the event of radiation accidents, produced by the State Environmental Service </a:t>
            </a:r>
          </a:p>
        </p:txBody>
      </p:sp>
      <p:sp>
        <p:nvSpPr>
          <p:cNvPr id="16" name="Google Shape;112;p22">
            <a:extLst>
              <a:ext uri="{FF2B5EF4-FFF2-40B4-BE49-F238E27FC236}">
                <a16:creationId xmlns:a16="http://schemas.microsoft.com/office/drawing/2014/main" id="{F4A9995E-EA79-4C43-4B80-5627D3AC86DA}"/>
              </a:ext>
            </a:extLst>
          </p:cNvPr>
          <p:cNvSpPr/>
          <p:nvPr/>
        </p:nvSpPr>
        <p:spPr>
          <a:xfrm>
            <a:off x="7501676" y="5395391"/>
            <a:ext cx="4247450" cy="77152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Practical civil protection training on local level radiation emergency was held in the territory of Daugavpils Regional Hospital by the Radiation Safety Centre of the State Environmental Service</a:t>
            </a:r>
          </a:p>
        </p:txBody>
      </p:sp>
      <p:sp>
        <p:nvSpPr>
          <p:cNvPr id="20" name="Google Shape;112;p22">
            <a:extLst>
              <a:ext uri="{FF2B5EF4-FFF2-40B4-BE49-F238E27FC236}">
                <a16:creationId xmlns:a16="http://schemas.microsoft.com/office/drawing/2014/main" id="{246E86DA-56C1-EA1C-2238-30FF25488B99}"/>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I</a:t>
            </a:r>
            <a:r>
              <a:rPr lang="en-US" sz="1100" dirty="0"/>
              <a:t>n accordance with the field of activity thereof, develop</a:t>
            </a:r>
            <a:r>
              <a:rPr lang="lv-LV" sz="1100" dirty="0"/>
              <a:t>ing</a:t>
            </a:r>
            <a:r>
              <a:rPr lang="en-US" sz="1100" dirty="0"/>
              <a:t> and </a:t>
            </a:r>
            <a:r>
              <a:rPr lang="en-US" sz="1100" dirty="0" err="1"/>
              <a:t>provid</a:t>
            </a:r>
            <a:r>
              <a:rPr lang="lv-LV" sz="1100" dirty="0"/>
              <a:t>ing </a:t>
            </a:r>
            <a:r>
              <a:rPr lang="en-US" sz="1100" dirty="0"/>
              <a:t>recommendations to authorities</a:t>
            </a:r>
            <a:r>
              <a:rPr lang="lv-LV" sz="1100" dirty="0"/>
              <a:t> </a:t>
            </a:r>
            <a:r>
              <a:rPr lang="en-US" sz="1100" dirty="0"/>
              <a:t>and also </a:t>
            </a:r>
            <a:r>
              <a:rPr lang="en-US" sz="1100" dirty="0" err="1"/>
              <a:t>provid</a:t>
            </a:r>
            <a:r>
              <a:rPr lang="lv-LV" sz="1100" dirty="0"/>
              <a:t>ing</a:t>
            </a:r>
            <a:r>
              <a:rPr lang="en-US" sz="1100" dirty="0"/>
              <a:t> recommendations to inhabitants regarding action in case of a disaster or threats thereof</a:t>
            </a:r>
          </a:p>
        </p:txBody>
      </p:sp>
      <p:sp>
        <p:nvSpPr>
          <p:cNvPr id="21" name="Google Shape;112;p22">
            <a:extLst>
              <a:ext uri="{FF2B5EF4-FFF2-40B4-BE49-F238E27FC236}">
                <a16:creationId xmlns:a16="http://schemas.microsoft.com/office/drawing/2014/main" id="{6043E5E6-4026-27F2-09CC-7598A9F8D8B3}"/>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Providing civil protection education to employees and the public</a:t>
            </a:r>
            <a:endParaRPr lang="en-US" sz="1100" dirty="0"/>
          </a:p>
        </p:txBody>
      </p:sp>
      <p:sp>
        <p:nvSpPr>
          <p:cNvPr id="30" name="Google Shape;112;p22">
            <a:extLst>
              <a:ext uri="{FF2B5EF4-FFF2-40B4-BE49-F238E27FC236}">
                <a16:creationId xmlns:a16="http://schemas.microsoft.com/office/drawing/2014/main" id="{71BEF1CD-925D-D767-08E3-E8383C9A2C34}"/>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Plan</a:t>
            </a:r>
            <a:r>
              <a:rPr lang="lv-LV" sz="1100" dirty="0"/>
              <a:t>ing</a:t>
            </a:r>
            <a:r>
              <a:rPr lang="en-gb" sz="1100" dirty="0"/>
              <a:t> and </a:t>
            </a:r>
            <a:r>
              <a:rPr lang="en-gb" sz="1100" dirty="0" err="1"/>
              <a:t>organis</a:t>
            </a:r>
            <a:r>
              <a:rPr lang="lv-LV" sz="1100" dirty="0"/>
              <a:t>ing</a:t>
            </a:r>
            <a:r>
              <a:rPr lang="en-gb" sz="1100" dirty="0"/>
              <a:t> civil protection and disaster management </a:t>
            </a:r>
            <a:r>
              <a:rPr lang="lv-LV" sz="1100" dirty="0" err="1"/>
              <a:t>training</a:t>
            </a:r>
            <a:endParaRPr lang="en-US" sz="1100" dirty="0"/>
          </a:p>
        </p:txBody>
      </p:sp>
      <p:sp>
        <p:nvSpPr>
          <p:cNvPr id="31" name="Google Shape;118;p22">
            <a:extLst>
              <a:ext uri="{FF2B5EF4-FFF2-40B4-BE49-F238E27FC236}">
                <a16:creationId xmlns:a16="http://schemas.microsoft.com/office/drawing/2014/main" id="{30D89D83-7B24-70B9-4801-12A9B12036E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Country</a:t>
            </a:r>
            <a:r>
              <a:rPr lang="en-gb" sz="1400"/>
              <a:t> </a:t>
            </a:r>
            <a:r>
              <a:rPr lang="en-gb" sz="1400">
                <a:solidFill>
                  <a:schemeClr val="bg1">
                    <a:lumMod val="65000"/>
                  </a:schemeClr>
                </a:solidFill>
              </a:rPr>
              <a:t>| </a:t>
            </a:r>
            <a:r>
              <a:rPr lang="en-gb" sz="1400" b="1"/>
              <a:t>Municipal</a:t>
            </a:r>
            <a:r>
              <a:rPr lang="en-gb" sz="1400">
                <a:solidFill>
                  <a:schemeClr val="bg1">
                    <a:lumMod val="65000"/>
                  </a:schemeClr>
                </a:solidFill>
              </a:rPr>
              <a:t> | Local</a:t>
            </a:r>
            <a:endParaRPr lang="lv-LV" sz="1400">
              <a:solidFill>
                <a:schemeClr val="bg1">
                  <a:lumMod val="65000"/>
                </a:schemeClr>
              </a:solidFill>
            </a:endParaRPr>
          </a:p>
        </p:txBody>
      </p:sp>
      <p:sp>
        <p:nvSpPr>
          <p:cNvPr id="32" name="Google Shape;118;p22">
            <a:extLst>
              <a:ext uri="{FF2B5EF4-FFF2-40B4-BE49-F238E27FC236}">
                <a16:creationId xmlns:a16="http://schemas.microsoft.com/office/drawing/2014/main" id="{DE42BA7D-E202-D4C2-DD09-1C3E4B2D2929}"/>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4" name="Google Shape;118;p22">
            <a:extLst>
              <a:ext uri="{FF2B5EF4-FFF2-40B4-BE49-F238E27FC236}">
                <a16:creationId xmlns:a16="http://schemas.microsoft.com/office/drawing/2014/main" id="{2C396801-C007-F7AB-CF28-5160BA43C26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b="1"/>
              <a:t>Decision-making </a:t>
            </a:r>
            <a:r>
              <a:rPr lang="en-gb" sz="1400">
                <a:solidFill>
                  <a:schemeClr val="bg1">
                    <a:lumMod val="65000"/>
                  </a:schemeClr>
                </a:solidFill>
              </a:rPr>
              <a:t>| Coordination | Support | Infrastructure </a:t>
            </a:r>
            <a:endParaRPr lang="lv-LV" sz="1400" dirty="0">
              <a:solidFill>
                <a:schemeClr val="bg1">
                  <a:lumMod val="65000"/>
                </a:schemeClr>
              </a:solidFill>
            </a:endParaRPr>
          </a:p>
        </p:txBody>
      </p:sp>
      <p:sp>
        <p:nvSpPr>
          <p:cNvPr id="36" name="Google Shape;118;p22">
            <a:extLst>
              <a:ext uri="{FF2B5EF4-FFF2-40B4-BE49-F238E27FC236}">
                <a16:creationId xmlns:a16="http://schemas.microsoft.com/office/drawing/2014/main" id="{0AFA56C7-30B4-B8CE-FE83-DC5A2D12BB70}"/>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7" name="Google Shape;118;p22">
            <a:extLst>
              <a:ext uri="{FF2B5EF4-FFF2-40B4-BE49-F238E27FC236}">
                <a16:creationId xmlns:a16="http://schemas.microsoft.com/office/drawing/2014/main" id="{85B68EA4-DA85-CC72-77E6-170F40E5DB3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38" name="Google Shape;118;p22">
            <a:extLst>
              <a:ext uri="{FF2B5EF4-FFF2-40B4-BE49-F238E27FC236}">
                <a16:creationId xmlns:a16="http://schemas.microsoft.com/office/drawing/2014/main" id="{FE56435F-3F3F-BBC9-3AB6-87E78EC0BD33}"/>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9" name="Google Shape;118;p22">
            <a:extLst>
              <a:ext uri="{FF2B5EF4-FFF2-40B4-BE49-F238E27FC236}">
                <a16:creationId xmlns:a16="http://schemas.microsoft.com/office/drawing/2014/main" id="{29970A4F-C287-BF6C-A1F3-60FCC83B8C6E}"/>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40" name="Google Shape;118;p22">
            <a:extLst>
              <a:ext uri="{FF2B5EF4-FFF2-40B4-BE49-F238E27FC236}">
                <a16:creationId xmlns:a16="http://schemas.microsoft.com/office/drawing/2014/main" id="{E8864B1E-8B31-1B90-9934-BF61FBED3774}"/>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5" name="Freeform 17">
            <a:extLst>
              <a:ext uri="{FF2B5EF4-FFF2-40B4-BE49-F238E27FC236}">
                <a16:creationId xmlns:a16="http://schemas.microsoft.com/office/drawing/2014/main" id="{ED828F3C-539E-22B1-A4E7-A43F6E26F988}"/>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6" name="Freeform 17">
            <a:extLst>
              <a:ext uri="{FF2B5EF4-FFF2-40B4-BE49-F238E27FC236}">
                <a16:creationId xmlns:a16="http://schemas.microsoft.com/office/drawing/2014/main" id="{D1F02720-7D2B-791F-C480-BA17BDE9AA55}"/>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7" name="Freeform 17">
            <a:extLst>
              <a:ext uri="{FF2B5EF4-FFF2-40B4-BE49-F238E27FC236}">
                <a16:creationId xmlns:a16="http://schemas.microsoft.com/office/drawing/2014/main" id="{8E21B5C9-E0A7-24DC-763C-D210B4A8470E}"/>
              </a:ext>
            </a:extLst>
          </p:cNvPr>
          <p:cNvSpPr/>
          <p:nvPr/>
        </p:nvSpPr>
        <p:spPr>
          <a:xfrm>
            <a:off x="7573675"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8" name="Freeform 17">
            <a:extLst>
              <a:ext uri="{FF2B5EF4-FFF2-40B4-BE49-F238E27FC236}">
                <a16:creationId xmlns:a16="http://schemas.microsoft.com/office/drawing/2014/main" id="{972ECC1E-9900-3521-3113-4F028B971087}"/>
              </a:ext>
            </a:extLst>
          </p:cNvPr>
          <p:cNvSpPr/>
          <p:nvPr/>
        </p:nvSpPr>
        <p:spPr>
          <a:xfrm>
            <a:off x="7573675"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9" name="Freeform 45">
            <a:extLst>
              <a:ext uri="{FF2B5EF4-FFF2-40B4-BE49-F238E27FC236}">
                <a16:creationId xmlns:a16="http://schemas.microsoft.com/office/drawing/2014/main" id="{22868018-EC4D-04E6-B0E9-B5E91D2D13E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50" name="Graphic 47">
            <a:extLst>
              <a:ext uri="{FF2B5EF4-FFF2-40B4-BE49-F238E27FC236}">
                <a16:creationId xmlns:a16="http://schemas.microsoft.com/office/drawing/2014/main" id="{9988F31B-5B68-EBFA-D5D8-A09C7EDED3B0}"/>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ABEF3298-9F91-7175-9B76-E8ADA4EB5DB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3" name="Freeform 163">
              <a:extLst>
                <a:ext uri="{FF2B5EF4-FFF2-40B4-BE49-F238E27FC236}">
                  <a16:creationId xmlns:a16="http://schemas.microsoft.com/office/drawing/2014/main" id="{113139C9-6AC5-83F0-B81F-C9293876A7A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5" name="Freeform 164">
              <a:extLst>
                <a:ext uri="{FF2B5EF4-FFF2-40B4-BE49-F238E27FC236}">
                  <a16:creationId xmlns:a16="http://schemas.microsoft.com/office/drawing/2014/main" id="{6DE73DF8-BEC4-F2E9-6480-3165EEE33F78}"/>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6" name="Freeform 166">
              <a:extLst>
                <a:ext uri="{FF2B5EF4-FFF2-40B4-BE49-F238E27FC236}">
                  <a16:creationId xmlns:a16="http://schemas.microsoft.com/office/drawing/2014/main" id="{5C725F45-98BC-697D-9994-3670FE8B64FC}"/>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7" name="Freeform 73">
            <a:extLst>
              <a:ext uri="{FF2B5EF4-FFF2-40B4-BE49-F238E27FC236}">
                <a16:creationId xmlns:a16="http://schemas.microsoft.com/office/drawing/2014/main" id="{0EF76D7F-3A76-E31D-30E8-4E2F109A76F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58" name="Freeform 80">
            <a:extLst>
              <a:ext uri="{FF2B5EF4-FFF2-40B4-BE49-F238E27FC236}">
                <a16:creationId xmlns:a16="http://schemas.microsoft.com/office/drawing/2014/main" id="{4ECF16EE-18C3-2980-4B1C-BC9D6CE4D031}"/>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60" name="Freeform 17">
            <a:extLst>
              <a:ext uri="{FF2B5EF4-FFF2-40B4-BE49-F238E27FC236}">
                <a16:creationId xmlns:a16="http://schemas.microsoft.com/office/drawing/2014/main" id="{E76D68B3-3382-12B6-F8AC-6D1A52A8F6EB}"/>
              </a:ext>
            </a:extLst>
          </p:cNvPr>
          <p:cNvSpPr/>
          <p:nvPr/>
        </p:nvSpPr>
        <p:spPr>
          <a:xfrm>
            <a:off x="7573675"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1" name="Freeform 17">
            <a:extLst>
              <a:ext uri="{FF2B5EF4-FFF2-40B4-BE49-F238E27FC236}">
                <a16:creationId xmlns:a16="http://schemas.microsoft.com/office/drawing/2014/main" id="{4DD4B13F-6028-6381-1964-2D682665BE28}"/>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 name="Rectangle 2">
            <a:extLst>
              <a:ext uri="{FF2B5EF4-FFF2-40B4-BE49-F238E27FC236}">
                <a16:creationId xmlns:a16="http://schemas.microsoft.com/office/drawing/2014/main" id="{B8EE754F-01D0-65F5-8954-9E54F8BBE1C5}"/>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4" name="Group 3">
            <a:extLst>
              <a:ext uri="{FF2B5EF4-FFF2-40B4-BE49-F238E27FC236}">
                <a16:creationId xmlns:a16="http://schemas.microsoft.com/office/drawing/2014/main" id="{ACCF2337-8CD9-F164-8369-61C57D65CF6F}"/>
              </a:ext>
            </a:extLst>
          </p:cNvPr>
          <p:cNvGrpSpPr/>
          <p:nvPr/>
        </p:nvGrpSpPr>
        <p:grpSpPr>
          <a:xfrm>
            <a:off x="7349471" y="130795"/>
            <a:ext cx="4399626" cy="216216"/>
            <a:chOff x="7793031" y="130795"/>
            <a:chExt cx="3714230" cy="217488"/>
          </a:xfrm>
        </p:grpSpPr>
        <p:sp>
          <p:nvSpPr>
            <p:cNvPr id="5" name="Rectangle 4">
              <a:extLst>
                <a:ext uri="{FF2B5EF4-FFF2-40B4-BE49-F238E27FC236}">
                  <a16:creationId xmlns:a16="http://schemas.microsoft.com/office/drawing/2014/main" id="{3A483112-2296-F70F-4243-DB645A6937E8}"/>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2A39ADE1-D759-06DF-B313-20259613D139}"/>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049958BA-70BC-5C51-8F85-DEEC2F5D2C0F}"/>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7DBEA090-BA7B-481A-E566-5BF3B2B8E5B8}"/>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293339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958885"/>
          </a:xfrm>
        </p:spPr>
        <p:txBody>
          <a:bodyPr vert="horz" rtlCol="0">
            <a:normAutofit fontScale="90000"/>
          </a:bodyPr>
          <a:lstStyle/>
          <a:p>
            <a:pPr rtl="0"/>
            <a:r>
              <a:rPr lang="lv-LV" dirty="0"/>
              <a:t>I</a:t>
            </a:r>
            <a:r>
              <a:rPr lang="en-US" dirty="0" err="1"/>
              <a:t>ncident</a:t>
            </a:r>
            <a:r>
              <a:rPr lang="en-US" dirty="0"/>
              <a:t> </a:t>
            </a:r>
            <a:r>
              <a:rPr lang="lv-LV" dirty="0"/>
              <a:t>C</a:t>
            </a:r>
            <a:r>
              <a:rPr lang="en-US" dirty="0" err="1"/>
              <a:t>ommander</a:t>
            </a:r>
            <a:r>
              <a:rPr lang="lv-LV" dirty="0"/>
              <a:t>s</a:t>
            </a:r>
            <a:r>
              <a:rPr lang="en-US" dirty="0"/>
              <a:t> of </a:t>
            </a:r>
            <a:r>
              <a:rPr lang="lv-LV" dirty="0"/>
              <a:t>R</a:t>
            </a:r>
            <a:r>
              <a:rPr lang="en-US" dirty="0" err="1"/>
              <a:t>esponse</a:t>
            </a:r>
            <a:r>
              <a:rPr lang="en-US" dirty="0"/>
              <a:t> and </a:t>
            </a:r>
            <a:r>
              <a:rPr lang="lv-LV" dirty="0"/>
              <a:t>E</a:t>
            </a:r>
            <a:r>
              <a:rPr lang="en-US" dirty="0" err="1"/>
              <a:t>limination</a:t>
            </a:r>
            <a:r>
              <a:rPr lang="en-US" dirty="0"/>
              <a:t> of </a:t>
            </a:r>
            <a:r>
              <a:rPr lang="lv-LV" dirty="0"/>
              <a:t>C</a:t>
            </a:r>
            <a:r>
              <a:rPr lang="en-US" dirty="0" err="1"/>
              <a:t>onsequences</a:t>
            </a:r>
            <a:r>
              <a:rPr lang="en-US" dirty="0"/>
              <a:t> </a:t>
            </a:r>
            <a:r>
              <a:rPr lang="lv-LV" dirty="0"/>
              <a:t>O</a:t>
            </a:r>
            <a:r>
              <a:rPr lang="en-US" dirty="0" err="1"/>
              <a:t>perations</a:t>
            </a:r>
            <a:r>
              <a:rPr lang="lv-LV" dirty="0"/>
              <a:t> </a:t>
            </a:r>
            <a:r>
              <a:rPr lang="lv-LV" dirty="0" err="1"/>
              <a:t>in</a:t>
            </a:r>
            <a:r>
              <a:rPr lang="lv-LV" dirty="0"/>
              <a:t> </a:t>
            </a:r>
            <a:r>
              <a:rPr lang="lv-LV" dirty="0" err="1"/>
              <a:t>State</a:t>
            </a:r>
            <a:r>
              <a:rPr lang="lv-LV" dirty="0"/>
              <a:t> </a:t>
            </a:r>
            <a:r>
              <a:rPr lang="lv-LV" dirty="0" err="1"/>
              <a:t>Authorities</a:t>
            </a:r>
            <a:endParaRPr lang="en-US" dirty="0"/>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15</a:t>
            </a:fld>
            <a:endParaRPr lang="en-GB"/>
          </a:p>
        </p:txBody>
      </p:sp>
      <p:graphicFrame>
        <p:nvGraphicFramePr>
          <p:cNvPr id="5" name="Table 5">
            <a:extLst>
              <a:ext uri="{FF2B5EF4-FFF2-40B4-BE49-F238E27FC236}">
                <a16:creationId xmlns:a16="http://schemas.microsoft.com/office/drawing/2014/main" id="{42C35F8D-276B-69D3-C1F9-62F1F895FB12}"/>
              </a:ext>
            </a:extLst>
          </p:cNvPr>
          <p:cNvGraphicFramePr>
            <a:graphicFrameLocks noGrp="1"/>
          </p:cNvGraphicFramePr>
          <p:nvPr>
            <p:extLst>
              <p:ext uri="{D42A27DB-BD31-4B8C-83A1-F6EECF244321}">
                <p14:modId xmlns:p14="http://schemas.microsoft.com/office/powerpoint/2010/main" val="2013692425"/>
              </p:ext>
            </p:extLst>
          </p:nvPr>
        </p:nvGraphicFramePr>
        <p:xfrm>
          <a:off x="3102014" y="1819275"/>
          <a:ext cx="8661625" cy="4354246"/>
        </p:xfrm>
        <a:graphic>
          <a:graphicData uri="http://schemas.openxmlformats.org/drawingml/2006/table">
            <a:tbl>
              <a:tblPr bandRow="1">
                <a:tableStyleId>{5C22544A-7EE6-4342-B048-85BDC9FD1C3A}</a:tableStyleId>
              </a:tblPr>
              <a:tblGrid>
                <a:gridCol w="1732697">
                  <a:extLst>
                    <a:ext uri="{9D8B030D-6E8A-4147-A177-3AD203B41FA5}">
                      <a16:colId xmlns:a16="http://schemas.microsoft.com/office/drawing/2014/main" val="3927820420"/>
                    </a:ext>
                  </a:extLst>
                </a:gridCol>
                <a:gridCol w="6928928">
                  <a:extLst>
                    <a:ext uri="{9D8B030D-6E8A-4147-A177-3AD203B41FA5}">
                      <a16:colId xmlns:a16="http://schemas.microsoft.com/office/drawing/2014/main" val="2579736590"/>
                    </a:ext>
                  </a:extLst>
                </a:gridCol>
              </a:tblGrid>
              <a:tr h="675686">
                <a:tc>
                  <a:txBody>
                    <a:bodyPr/>
                    <a:lstStyle/>
                    <a:p>
                      <a:pPr rtl="0"/>
                      <a:r>
                        <a:rPr lang="en-gb" sz="1100" b="1">
                          <a:solidFill>
                            <a:schemeClr val="tx1"/>
                          </a:solidFill>
                        </a:rPr>
                        <a:t>State Fire and Rescue Service</a:t>
                      </a:r>
                    </a:p>
                  </a:txBody>
                  <a:tcPr marL="72000" marR="72000" marT="0" marB="0" anchor="ctr">
                    <a:lnL w="12700" cmpd="sng">
                      <a:noFill/>
                    </a:lnL>
                    <a:lnR w="38100" cap="flat" cmpd="sng" algn="ctr">
                      <a:noFill/>
                      <a:prstDash val="solid"/>
                      <a:round/>
                      <a:headEnd type="none" w="med" len="med"/>
                      <a:tailEnd type="none" w="med" len="med"/>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dirty="0"/>
                        <a:t>Fire-fighting, except in forests and marshes, rescue operations, except at sea and in inland waters from the base line to the seaward limit, spillage of dangerous chemicals or mixtures, except at sea and in inland waters from the base line to the seaward limit, pollution of dangerous chemicals or mixtures at sea, earthquake, transport accident in inland waters to the seaward limit	</a:t>
                      </a:r>
                    </a:p>
                  </a:txBody>
                  <a:tcPr marL="72000" marR="72000" marT="0" marB="0" anchor="ctr">
                    <a:lnL w="38100" cap="flat" cmpd="sng" algn="ctr">
                      <a:noFill/>
                      <a:prstDash val="solid"/>
                      <a:round/>
                      <a:headEnd type="none" w="med" len="med"/>
                      <a:tailEnd type="none" w="med" len="med"/>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539393"/>
                  </a:ext>
                </a:extLst>
              </a:tr>
              <a:tr h="459820">
                <a:tc>
                  <a:txBody>
                    <a:bodyPr/>
                    <a:lstStyle/>
                    <a:p>
                      <a:pPr rtl="0"/>
                      <a:r>
                        <a:rPr lang="en-GB" sz="1100" b="1" dirty="0">
                          <a:solidFill>
                            <a:schemeClr val="tx1"/>
                          </a:solidFill>
                        </a:rPr>
                        <a:t>State Police</a:t>
                      </a:r>
                      <a:endParaRPr lang="en-gb" sz="1100" b="1" dirty="0">
                        <a:solidFill>
                          <a:schemeClr val="tx1"/>
                        </a:solidFill>
                      </a:endParaRP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lv-LV" sz="1100" dirty="0"/>
                        <a:t>C</a:t>
                      </a:r>
                      <a:r>
                        <a:rPr lang="en-GB" sz="1100" dirty="0" err="1"/>
                        <a:t>ivil</a:t>
                      </a:r>
                      <a:r>
                        <a:rPr lang="en-GB" sz="1100" dirty="0"/>
                        <a:t> disturbances</a:t>
                      </a:r>
                      <a:r>
                        <a:rPr lang="en-gb" sz="1100" dirty="0"/>
                        <a:t>, </a:t>
                      </a:r>
                      <a:r>
                        <a:rPr lang="en-GB" sz="1100" dirty="0"/>
                        <a:t>internal </a:t>
                      </a:r>
                      <a:r>
                        <a:rPr lang="lv-LV" sz="1100" dirty="0" err="1"/>
                        <a:t>conflicts</a:t>
                      </a:r>
                      <a:r>
                        <a:rPr lang="en-gb" sz="1100" dirty="0"/>
                        <a:t>, discovery of a substance or object of unknown origin</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7930440"/>
                  </a:ext>
                </a:extLst>
              </a:tr>
              <a:tr h="459820">
                <a:tc>
                  <a:txBody>
                    <a:bodyPr/>
                    <a:lstStyle/>
                    <a:p>
                      <a:pPr rtl="0"/>
                      <a:r>
                        <a:rPr lang="en-gb" sz="1100" b="1" dirty="0">
                          <a:solidFill>
                            <a:schemeClr val="tx1"/>
                          </a:solidFill>
                        </a:rPr>
                        <a:t>State Border Guard</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a:t>Air transport accident</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6614524"/>
                  </a:ext>
                </a:extLst>
              </a:tr>
              <a:tr h="459820">
                <a:tc>
                  <a:txBody>
                    <a:bodyPr/>
                    <a:lstStyle/>
                    <a:p>
                      <a:pPr rtl="0"/>
                      <a:r>
                        <a:rPr lang="en-gb" sz="1100" b="1">
                          <a:solidFill>
                            <a:schemeClr val="tx1"/>
                          </a:solidFill>
                        </a:rPr>
                        <a:t>State Security Service</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dirty="0"/>
                        <a:t>Terrorist act</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97194"/>
                  </a:ext>
                </a:extLst>
              </a:tr>
              <a:tr h="459820">
                <a:tc>
                  <a:txBody>
                    <a:bodyPr/>
                    <a:lstStyle/>
                    <a:p>
                      <a:pPr rtl="0"/>
                      <a:r>
                        <a:rPr lang="en-US" sz="1100" b="1" dirty="0">
                          <a:solidFill>
                            <a:schemeClr val="tx1"/>
                          </a:solidFill>
                        </a:rPr>
                        <a:t>Center For Disease Prevention and Control</a:t>
                      </a:r>
                      <a:endParaRPr lang="lv-LV" sz="1100" b="1" dirty="0">
                        <a:solidFill>
                          <a:schemeClr val="tx1"/>
                        </a:solidFill>
                      </a:endParaRP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a:t>Epidemic</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3789145"/>
                  </a:ext>
                </a:extLst>
              </a:tr>
              <a:tr h="459820">
                <a:tc>
                  <a:txBody>
                    <a:bodyPr/>
                    <a:lstStyle/>
                    <a:p>
                      <a:pPr rtl="0"/>
                      <a:r>
                        <a:rPr lang="en-gb" sz="1100" b="1">
                          <a:solidFill>
                            <a:schemeClr val="tx1"/>
                          </a:solidFill>
                        </a:rPr>
                        <a:t>State Environmental Service</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dirty="0"/>
                        <a:t>Hazardous waste (orphan) management</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2462255"/>
                  </a:ext>
                </a:extLst>
              </a:tr>
              <a:tr h="459820">
                <a:tc>
                  <a:txBody>
                    <a:bodyPr/>
                    <a:lstStyle/>
                    <a:p>
                      <a:pPr rtl="0"/>
                      <a:r>
                        <a:rPr lang="en-GB" sz="1100" b="1" dirty="0">
                          <a:solidFill>
                            <a:schemeClr val="tx1"/>
                          </a:solidFill>
                        </a:rPr>
                        <a:t>State Forestry Service</a:t>
                      </a:r>
                      <a:endParaRPr lang="en-gb" sz="1100" b="1" dirty="0">
                        <a:solidFill>
                          <a:schemeClr val="tx1"/>
                        </a:solidFill>
                      </a:endParaRP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algn="l" rtl="0"/>
                      <a:r>
                        <a:rPr lang="en-GB" sz="1100" dirty="0"/>
                        <a:t>Fire-fighting</a:t>
                      </a:r>
                      <a:r>
                        <a:rPr lang="lv-LV" sz="1100" dirty="0"/>
                        <a:t> </a:t>
                      </a:r>
                      <a:r>
                        <a:rPr lang="en-gb" sz="1100" dirty="0"/>
                        <a:t>in forests and marshes</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42248"/>
                  </a:ext>
                </a:extLst>
              </a:tr>
              <a:tr h="459820">
                <a:tc>
                  <a:txBody>
                    <a:bodyPr/>
                    <a:lstStyle/>
                    <a:p>
                      <a:pPr rtl="0"/>
                      <a:r>
                        <a:rPr lang="en-gb" sz="1100" b="1" kern="1200">
                          <a:solidFill>
                            <a:schemeClr val="tx1"/>
                          </a:solidFill>
                          <a:latin typeface="+mn-lt"/>
                          <a:ea typeface="+mn-ea"/>
                          <a:cs typeface="+mn-cs"/>
                        </a:rPr>
                        <a:t>Food and Veterinary Service</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4A3B2"/>
                    </a:solidFill>
                  </a:tcPr>
                </a:tc>
                <a:tc>
                  <a:txBody>
                    <a:bodyPr/>
                    <a:lstStyle/>
                    <a:p>
                      <a:pPr marL="0" algn="l" defTabSz="914400" rtl="0" eaLnBrk="1" latinLnBrk="0" hangingPunct="1"/>
                      <a:r>
                        <a:rPr lang="en-gb" sz="1100" kern="1200" dirty="0">
                          <a:solidFill>
                            <a:schemeClr val="dk1"/>
                          </a:solidFill>
                          <a:latin typeface="+mn-lt"/>
                          <a:ea typeface="+mn-ea"/>
                          <a:cs typeface="+mn-cs"/>
                        </a:rPr>
                        <a:t>Epizootics</a:t>
                      </a: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3122139"/>
                  </a:ext>
                </a:extLst>
              </a:tr>
              <a:tr h="459820">
                <a:tc>
                  <a:txBody>
                    <a:bodyPr/>
                    <a:lstStyle/>
                    <a:p>
                      <a:pPr rtl="0"/>
                      <a:r>
                        <a:rPr lang="lv-LV" sz="1100" b="1" kern="1200" dirty="0" err="1">
                          <a:solidFill>
                            <a:schemeClr val="tx1"/>
                          </a:solidFill>
                          <a:latin typeface="+mn-lt"/>
                          <a:ea typeface="+mn-ea"/>
                          <a:cs typeface="+mn-cs"/>
                        </a:rPr>
                        <a:t>State</a:t>
                      </a:r>
                      <a:r>
                        <a:rPr lang="en-gb" sz="1100" b="1" kern="1200" dirty="0">
                          <a:solidFill>
                            <a:schemeClr val="tx1"/>
                          </a:solidFill>
                          <a:latin typeface="+mn-lt"/>
                          <a:ea typeface="+mn-ea"/>
                          <a:cs typeface="+mn-cs"/>
                        </a:rPr>
                        <a:t> Plant Protection Service</a:t>
                      </a:r>
                    </a:p>
                  </a:txBody>
                  <a:tcPr marL="72000" marR="72000" marT="0" marB="0" anchor="ctr">
                    <a:lnL w="12700" cmpd="sng">
                      <a:noFill/>
                    </a:lnL>
                    <a:lnR w="381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4A3B2"/>
                    </a:solidFill>
                  </a:tcPr>
                </a:tc>
                <a:tc>
                  <a:txBody>
                    <a:bodyPr/>
                    <a:lstStyle/>
                    <a:p>
                      <a:pPr marL="0" algn="l" defTabSz="914400" rtl="0" eaLnBrk="1" latinLnBrk="0" hangingPunct="1"/>
                      <a:r>
                        <a:rPr lang="en-gb" sz="1100" kern="1200" dirty="0" err="1">
                          <a:solidFill>
                            <a:schemeClr val="dk1"/>
                          </a:solidFill>
                          <a:latin typeface="+mn-lt"/>
                          <a:ea typeface="+mn-ea"/>
                          <a:cs typeface="+mn-cs"/>
                        </a:rPr>
                        <a:t>Epiphytotia</a:t>
                      </a:r>
                      <a:endParaRPr lang="lv-LV" sz="1100" kern="1200" dirty="0">
                        <a:solidFill>
                          <a:schemeClr val="dk1"/>
                        </a:solidFill>
                        <a:latin typeface="+mn-lt"/>
                        <a:ea typeface="+mn-ea"/>
                        <a:cs typeface="+mn-cs"/>
                      </a:endParaRPr>
                    </a:p>
                  </a:txBody>
                  <a:tcPr marL="72000" marR="72000" marT="0" marB="0" anchor="ctr">
                    <a:lnL w="38100"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7687524"/>
                  </a:ext>
                </a:extLst>
              </a:tr>
            </a:tbl>
          </a:graphicData>
        </a:graphic>
      </p:graphicFrame>
      <p:sp>
        <p:nvSpPr>
          <p:cNvPr id="3" name="Rectangle 2">
            <a:extLst>
              <a:ext uri="{FF2B5EF4-FFF2-40B4-BE49-F238E27FC236}">
                <a16:creationId xmlns:a16="http://schemas.microsoft.com/office/drawing/2014/main" id="{FC98E99F-ACE1-617A-495A-7D8E10DBEBD5}"/>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 name="Freeform 50">
            <a:extLst>
              <a:ext uri="{FF2B5EF4-FFF2-40B4-BE49-F238E27FC236}">
                <a16:creationId xmlns:a16="http://schemas.microsoft.com/office/drawing/2014/main" id="{7DA48929-2BFA-F37A-C48D-AD5FD45BCD8D}"/>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7" name="Google Shape;2685;p25">
            <a:extLst>
              <a:ext uri="{FF2B5EF4-FFF2-40B4-BE49-F238E27FC236}">
                <a16:creationId xmlns:a16="http://schemas.microsoft.com/office/drawing/2014/main" id="{B0E2E9C6-3B73-F303-0A2C-51429E1831ED}"/>
              </a:ext>
            </a:extLst>
          </p:cNvPr>
          <p:cNvSpPr txBox="1"/>
          <p:nvPr/>
        </p:nvSpPr>
        <p:spPr>
          <a:xfrm>
            <a:off x="874395" y="361667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8" name="Rectangle 7">
            <a:extLst>
              <a:ext uri="{FF2B5EF4-FFF2-40B4-BE49-F238E27FC236}">
                <a16:creationId xmlns:a16="http://schemas.microsoft.com/office/drawing/2014/main" id="{C8D840A2-901B-B428-935B-4FDE675CB26B}"/>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 name="Freeform 50">
            <a:extLst>
              <a:ext uri="{FF2B5EF4-FFF2-40B4-BE49-F238E27FC236}">
                <a16:creationId xmlns:a16="http://schemas.microsoft.com/office/drawing/2014/main" id="{81D624E2-7D60-2652-F29B-019FDB08526C}"/>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19" name="Google Shape;2685;p25">
            <a:extLst>
              <a:ext uri="{FF2B5EF4-FFF2-40B4-BE49-F238E27FC236}">
                <a16:creationId xmlns:a16="http://schemas.microsoft.com/office/drawing/2014/main" id="{85DB90FF-BF24-34FC-B016-B02AEF2A6CC9}"/>
              </a:ext>
            </a:extLst>
          </p:cNvPr>
          <p:cNvSpPr txBox="1"/>
          <p:nvPr/>
        </p:nvSpPr>
        <p:spPr>
          <a:xfrm>
            <a:off x="874395" y="467018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20" name="Rectangle 19">
            <a:extLst>
              <a:ext uri="{FF2B5EF4-FFF2-40B4-BE49-F238E27FC236}">
                <a16:creationId xmlns:a16="http://schemas.microsoft.com/office/drawing/2014/main" id="{A9FBC282-087A-13EC-DE19-1BBB9260A23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1" name="Freeform 50">
            <a:extLst>
              <a:ext uri="{FF2B5EF4-FFF2-40B4-BE49-F238E27FC236}">
                <a16:creationId xmlns:a16="http://schemas.microsoft.com/office/drawing/2014/main" id="{B117DB5B-67A0-DF51-AA31-BEFCA66AFEF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4" name="Google Shape;2685;p25">
            <a:extLst>
              <a:ext uri="{FF2B5EF4-FFF2-40B4-BE49-F238E27FC236}">
                <a16:creationId xmlns:a16="http://schemas.microsoft.com/office/drawing/2014/main" id="{31F7578C-717A-9805-2EF1-4989B61B9F32}"/>
              </a:ext>
            </a:extLst>
          </p:cNvPr>
          <p:cNvSpPr txBox="1"/>
          <p:nvPr/>
        </p:nvSpPr>
        <p:spPr>
          <a:xfrm>
            <a:off x="874395" y="555087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100">
                <a:latin typeface="Arial"/>
                <a:ea typeface="Arial"/>
                <a:cs typeface="Arial"/>
                <a:sym typeface="Arial"/>
              </a:rPr>
              <a:t>Other sector-specific regulatory documents</a:t>
            </a:r>
          </a:p>
        </p:txBody>
      </p:sp>
      <p:pic>
        <p:nvPicPr>
          <p:cNvPr id="26" name="Graphic 25" descr="Court outline">
            <a:extLst>
              <a:ext uri="{FF2B5EF4-FFF2-40B4-BE49-F238E27FC236}">
                <a16:creationId xmlns:a16="http://schemas.microsoft.com/office/drawing/2014/main" id="{CF3C74A4-8D3B-D23C-FEEF-5E23B7D41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71475"/>
            <a:ext cx="1077913" cy="1076325"/>
          </a:xfrm>
          <a:prstGeom prst="rect">
            <a:avLst/>
          </a:prstGeom>
        </p:spPr>
      </p:pic>
      <p:sp>
        <p:nvSpPr>
          <p:cNvPr id="6" name="Rectangle 5">
            <a:extLst>
              <a:ext uri="{FF2B5EF4-FFF2-40B4-BE49-F238E27FC236}">
                <a16:creationId xmlns:a16="http://schemas.microsoft.com/office/drawing/2014/main" id="{2DC0B864-4746-6C7A-5EEC-965467F5C9D9}"/>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2" name="Group 11">
            <a:extLst>
              <a:ext uri="{FF2B5EF4-FFF2-40B4-BE49-F238E27FC236}">
                <a16:creationId xmlns:a16="http://schemas.microsoft.com/office/drawing/2014/main" id="{425EE39E-A751-0C20-E70F-03DC58643AB3}"/>
              </a:ext>
            </a:extLst>
          </p:cNvPr>
          <p:cNvGrpSpPr/>
          <p:nvPr/>
        </p:nvGrpSpPr>
        <p:grpSpPr>
          <a:xfrm>
            <a:off x="7349471" y="130795"/>
            <a:ext cx="4399626" cy="216216"/>
            <a:chOff x="7793031" y="130795"/>
            <a:chExt cx="3714230" cy="217488"/>
          </a:xfrm>
        </p:grpSpPr>
        <p:sp>
          <p:nvSpPr>
            <p:cNvPr id="13" name="Rectangle 12">
              <a:extLst>
                <a:ext uri="{FF2B5EF4-FFF2-40B4-BE49-F238E27FC236}">
                  <a16:creationId xmlns:a16="http://schemas.microsoft.com/office/drawing/2014/main" id="{100DFC48-3974-3E99-D215-890B939B251A}"/>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AEC5987F-CB73-B47F-4DCB-238694BE25D2}"/>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15F02DF-D95A-2807-BF0C-031E501365A1}"/>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C878D0E-6CAF-7A26-3F4D-6EB8B935A2DE}"/>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259571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329" r="5319"/>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en-gb" sz="1400" b="1"/>
              <a:t>Tasks</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rtlCol="0">
            <a:normAutofit/>
          </a:bodyPr>
          <a:lstStyle/>
          <a:p>
            <a:pPr rtl="0"/>
            <a:r>
              <a:rPr lang="en-US" dirty="0"/>
              <a:t>Operational Control Centre of Civil Protection</a:t>
            </a:r>
            <a:br>
              <a:rPr lang="en-US" dirty="0"/>
            </a:br>
            <a:r>
              <a:rPr lang="lv-LV" dirty="0"/>
              <a:t>T</a:t>
            </a:r>
            <a:r>
              <a:rPr lang="en-gb" dirty="0"/>
              <a:t>asks in </a:t>
            </a:r>
            <a:r>
              <a:rPr lang="lv-LV" dirty="0"/>
              <a:t>C</a:t>
            </a:r>
            <a:r>
              <a:rPr lang="en-gb" dirty="0" err="1"/>
              <a:t>ivil</a:t>
            </a:r>
            <a:r>
              <a:rPr lang="en-gb" dirty="0"/>
              <a:t> </a:t>
            </a:r>
            <a:r>
              <a:rPr lang="lv-LV" dirty="0"/>
              <a:t>P</a:t>
            </a:r>
            <a:r>
              <a:rPr lang="en-gb" dirty="0" err="1"/>
              <a:t>rotection</a:t>
            </a:r>
            <a:r>
              <a:rPr lang="en-gb" dirty="0"/>
              <a:t> and </a:t>
            </a:r>
            <a:r>
              <a:rPr lang="lv-LV" dirty="0"/>
              <a:t>D</a:t>
            </a:r>
            <a:r>
              <a:rPr lang="en-gb" dirty="0" err="1"/>
              <a:t>isaster</a:t>
            </a:r>
            <a:r>
              <a:rPr lang="en-gb" dirty="0"/>
              <a:t> </a:t>
            </a:r>
            <a:r>
              <a:rPr lang="lv-LV" dirty="0"/>
              <a:t>M</a:t>
            </a:r>
            <a:r>
              <a:rPr lang="en-gb" dirty="0" err="1"/>
              <a:t>anagement</a:t>
            </a:r>
            <a:r>
              <a:rPr lang="en-gb" dirty="0"/>
              <a:t> </a:t>
            </a:r>
            <a:endParaRPr lang="en-US" dirty="0"/>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rtlCol="0"/>
          <a:lstStyle/>
          <a:p>
            <a:pPr rtl="0"/>
            <a:fld id="{7870704B-CE94-48CC-AF30-84932A1262A7}" type="slidenum">
              <a:rPr lang="en-GB" smtClean="0"/>
              <a:pPr/>
              <a:t>16</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1306175" cy="849468"/>
          </a:xfrm>
          <a:prstGeom prst="rect">
            <a:avLst/>
          </a:prstGeom>
          <a:noFill/>
        </p:spPr>
        <p:txBody>
          <a:bodyPr wrap="square" lIns="0" tIns="0" rIns="0" bIns="0" rtlCol="0" anchor="ctr">
            <a:noAutofit/>
          </a:bodyPr>
          <a:lstStyle/>
          <a:p>
            <a:pPr rtl="0"/>
            <a:r>
              <a:rPr lang="en-US" sz="1400" b="0" dirty="0">
                <a:solidFill>
                  <a:schemeClr val="bg1"/>
                </a:solidFill>
                <a:ea typeface="+mn-lt"/>
                <a:cs typeface="+mn-lt"/>
              </a:rPr>
              <a:t>The operation of the civil protection system in the case of war, military invasion or threat thereof shall be </a:t>
            </a:r>
            <a:r>
              <a:rPr lang="en-US" sz="1400" b="0" dirty="0" err="1">
                <a:solidFill>
                  <a:schemeClr val="bg1"/>
                </a:solidFill>
                <a:ea typeface="+mn-lt"/>
                <a:cs typeface="+mn-lt"/>
              </a:rPr>
              <a:t>organised</a:t>
            </a:r>
            <a:r>
              <a:rPr lang="en-US" sz="1400" b="0" dirty="0">
                <a:solidFill>
                  <a:schemeClr val="bg1"/>
                </a:solidFill>
                <a:ea typeface="+mn-lt"/>
                <a:cs typeface="+mn-lt"/>
              </a:rPr>
              <a:t> by an operational </a:t>
            </a:r>
            <a:endParaRPr lang="lv-LV" sz="1400" b="0" dirty="0">
              <a:solidFill>
                <a:schemeClr val="bg1"/>
              </a:solidFill>
              <a:ea typeface="+mn-lt"/>
              <a:cs typeface="+mn-lt"/>
            </a:endParaRPr>
          </a:p>
          <a:p>
            <a:pPr rtl="0"/>
            <a:r>
              <a:rPr lang="en-US" sz="1400" b="0" dirty="0">
                <a:solidFill>
                  <a:schemeClr val="bg1"/>
                </a:solidFill>
                <a:ea typeface="+mn-lt"/>
                <a:cs typeface="+mn-lt"/>
              </a:rPr>
              <a:t>control </a:t>
            </a:r>
            <a:r>
              <a:rPr lang="en-US" sz="1400" b="0" dirty="0" err="1">
                <a:solidFill>
                  <a:schemeClr val="bg1"/>
                </a:solidFill>
                <a:ea typeface="+mn-lt"/>
                <a:cs typeface="+mn-lt"/>
              </a:rPr>
              <a:t>centre</a:t>
            </a:r>
            <a:r>
              <a:rPr lang="en-US" sz="1400" b="0" dirty="0">
                <a:solidFill>
                  <a:schemeClr val="bg1"/>
                </a:solidFill>
                <a:ea typeface="+mn-lt"/>
                <a:cs typeface="+mn-lt"/>
              </a:rPr>
              <a:t> for civil protection, the activities and analytical capabilities of which need to be improved, and shall be regularly tested in crisis management training</a:t>
            </a:r>
            <a:r>
              <a:rPr lang="lv-LV" sz="1400" b="0" dirty="0">
                <a:solidFill>
                  <a:schemeClr val="bg1"/>
                </a:solidFill>
                <a:ea typeface="+mn-lt"/>
                <a:cs typeface="+mn-lt"/>
              </a:rPr>
              <a:t>.</a:t>
            </a:r>
            <a:endParaRPr lang="lv-LV" sz="1400" b="0" dirty="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525A72"/>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4" name="Group 43">
            <a:extLst>
              <a:ext uri="{FF2B5EF4-FFF2-40B4-BE49-F238E27FC236}">
                <a16:creationId xmlns:a16="http://schemas.microsoft.com/office/drawing/2014/main" id="{157D285E-29C3-F120-DBBF-142557B7F20B}"/>
              </a:ext>
            </a:extLst>
          </p:cNvPr>
          <p:cNvGrpSpPr/>
          <p:nvPr/>
        </p:nvGrpSpPr>
        <p:grpSpPr>
          <a:xfrm>
            <a:off x="4327525" y="3689378"/>
            <a:ext cx="7421563" cy="411257"/>
            <a:chOff x="4327525" y="3824835"/>
            <a:chExt cx="7421563" cy="411257"/>
          </a:xfrm>
        </p:grpSpPr>
        <p:sp>
          <p:nvSpPr>
            <p:cNvPr id="7" name="Google Shape;112;p22">
              <a:extLst>
                <a:ext uri="{FF2B5EF4-FFF2-40B4-BE49-F238E27FC236}">
                  <a16:creationId xmlns:a16="http://schemas.microsoft.com/office/drawing/2014/main" id="{D695E23A-785A-5564-23B4-7C8DF42415E6}"/>
                </a:ext>
              </a:extLst>
            </p:cNvPr>
            <p:cNvSpPr/>
            <p:nvPr/>
          </p:nvSpPr>
          <p:spPr>
            <a:xfrm>
              <a:off x="4327525" y="3824835"/>
              <a:ext cx="7421563" cy="411257"/>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gb" sz="1100" dirty="0">
                  <a:cs typeface="Times New Roman"/>
                </a:rPr>
                <a:t>Undertakes</a:t>
              </a:r>
              <a:r>
                <a:rPr lang="en-gb" sz="1100" spc="-55" dirty="0">
                  <a:cs typeface="Times New Roman"/>
                </a:rPr>
                <a:t> </a:t>
              </a:r>
              <a:r>
                <a:rPr lang="en-gb" sz="1100" b="1" spc="-10" dirty="0">
                  <a:cs typeface="Times New Roman"/>
                </a:rPr>
                <a:t>inter-agency</a:t>
              </a:r>
              <a:r>
                <a:rPr lang="en-gb" sz="1100" b="1" spc="-25" dirty="0">
                  <a:cs typeface="Times New Roman"/>
                </a:rPr>
                <a:t> </a:t>
              </a:r>
              <a:r>
                <a:rPr lang="en-gb" sz="1100" b="1" spc="-10" dirty="0">
                  <a:cs typeface="Times New Roman"/>
                </a:rPr>
                <a:t>coordination of</a:t>
              </a:r>
              <a:r>
                <a:rPr lang="en-gb" sz="1100" spc="-50" dirty="0">
                  <a:cs typeface="Times New Roman"/>
                </a:rPr>
                <a:t> </a:t>
              </a:r>
              <a:r>
                <a:rPr lang="en-gb" sz="1100" dirty="0">
                  <a:cs typeface="Times New Roman"/>
                </a:rPr>
                <a:t>activities</a:t>
              </a:r>
              <a:r>
                <a:rPr lang="lv-lv" sz="1100" b="1" spc="-10" dirty="0">
                  <a:cs typeface="Times New Roman"/>
                </a:rPr>
                <a:t>,</a:t>
              </a:r>
              <a:r>
                <a:rPr lang="en-gb" sz="1100" b="1" spc="-40" dirty="0">
                  <a:cs typeface="Times New Roman"/>
                </a:rPr>
                <a:t> </a:t>
              </a:r>
              <a:r>
                <a:rPr lang="en-gb" sz="1100" dirty="0">
                  <a:cs typeface="Times New Roman"/>
                </a:rPr>
                <a:t>implementing</a:t>
              </a:r>
              <a:r>
                <a:rPr lang="en-gb" sz="1100" spc="-90" dirty="0">
                  <a:cs typeface="Times New Roman"/>
                </a:rPr>
                <a:t> </a:t>
              </a:r>
              <a:r>
                <a:rPr lang="en-gb" sz="1100" dirty="0">
                  <a:cs typeface="Times New Roman"/>
                </a:rPr>
                <a:t>the </a:t>
              </a:r>
              <a:r>
                <a:rPr lang="en-gb" sz="1100" spc="-10" dirty="0">
                  <a:cs typeface="Times New Roman"/>
                </a:rPr>
                <a:t>measures</a:t>
              </a:r>
              <a:r>
                <a:rPr lang="lv-LV" sz="1100" spc="-10" dirty="0">
                  <a:cs typeface="Times New Roman"/>
                </a:rPr>
                <a:t> </a:t>
              </a:r>
              <a:r>
                <a:rPr lang="en-gb" sz="1100" spc="-10" dirty="0">
                  <a:cs typeface="Times New Roman"/>
                </a:rPr>
                <a:t>set out in</a:t>
              </a:r>
              <a:r>
                <a:rPr lang="en-gb" sz="1100" dirty="0">
                  <a:cs typeface="Times New Roman"/>
                </a:rPr>
                <a:t> the</a:t>
              </a:r>
              <a:r>
                <a:rPr lang="lv-LV" sz="1100" dirty="0">
                  <a:cs typeface="Times New Roman"/>
                </a:rPr>
                <a:t> </a:t>
              </a:r>
              <a:r>
                <a:rPr lang="lv-LV" sz="1100" dirty="0" err="1">
                  <a:cs typeface="Times New Roman"/>
                </a:rPr>
                <a:t>State</a:t>
              </a:r>
              <a:r>
                <a:rPr lang="lv-LV" sz="1100" dirty="0">
                  <a:cs typeface="Times New Roman"/>
                </a:rPr>
                <a:t> </a:t>
              </a:r>
              <a:r>
                <a:rPr lang="lv-LV" sz="1100" dirty="0" err="1">
                  <a:cs typeface="Times New Roman"/>
                </a:rPr>
                <a:t>Civil</a:t>
              </a:r>
              <a:r>
                <a:rPr lang="lv-LV" sz="1100" dirty="0">
                  <a:cs typeface="Times New Roman"/>
                </a:rPr>
                <a:t> </a:t>
              </a:r>
              <a:r>
                <a:rPr lang="lv-LV" sz="1100" dirty="0" err="1">
                  <a:cs typeface="Times New Roman"/>
                </a:rPr>
                <a:t>Protection</a:t>
              </a:r>
              <a:r>
                <a:rPr lang="lv-LV" sz="1100" dirty="0">
                  <a:cs typeface="Times New Roman"/>
                </a:rPr>
                <a:t> </a:t>
              </a:r>
              <a:r>
                <a:rPr lang="lv-LV" sz="1100" dirty="0" err="1">
                  <a:cs typeface="Times New Roman"/>
                </a:rPr>
                <a:t>Plan</a:t>
              </a:r>
              <a:endParaRPr lang="lv-LV" sz="1100" dirty="0">
                <a:cs typeface="Times New Roman"/>
              </a:endParaRPr>
            </a:p>
          </p:txBody>
        </p:sp>
        <p:sp>
          <p:nvSpPr>
            <p:cNvPr id="8" name="Freeform 68">
              <a:extLst>
                <a:ext uri="{FF2B5EF4-FFF2-40B4-BE49-F238E27FC236}">
                  <a16:creationId xmlns:a16="http://schemas.microsoft.com/office/drawing/2014/main" id="{F94017EE-A9E2-667A-B812-846DEBE134A1}"/>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43" name="Group 42">
            <a:extLst>
              <a:ext uri="{FF2B5EF4-FFF2-40B4-BE49-F238E27FC236}">
                <a16:creationId xmlns:a16="http://schemas.microsoft.com/office/drawing/2014/main" id="{E878A3B8-DC31-43C9-6A65-62D45BBC3519}"/>
              </a:ext>
            </a:extLst>
          </p:cNvPr>
          <p:cNvGrpSpPr/>
          <p:nvPr/>
        </p:nvGrpSpPr>
        <p:grpSpPr>
          <a:xfrm>
            <a:off x="4327525" y="4110414"/>
            <a:ext cx="7421563" cy="411257"/>
            <a:chOff x="4327525" y="4451857"/>
            <a:chExt cx="7421563" cy="411257"/>
          </a:xfrm>
        </p:grpSpPr>
        <p:sp>
          <p:nvSpPr>
            <p:cNvPr id="10" name="Google Shape;112;p22">
              <a:extLst>
                <a:ext uri="{FF2B5EF4-FFF2-40B4-BE49-F238E27FC236}">
                  <a16:creationId xmlns:a16="http://schemas.microsoft.com/office/drawing/2014/main" id="{2775D0F3-57A3-6BB8-B4B4-A0F35DEFB8E7}"/>
                </a:ext>
              </a:extLst>
            </p:cNvPr>
            <p:cNvSpPr/>
            <p:nvPr/>
          </p:nvSpPr>
          <p:spPr>
            <a:xfrm>
              <a:off x="4327525" y="4451857"/>
              <a:ext cx="7421563" cy="411257"/>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gb" sz="1100" b="1" dirty="0">
                  <a:cs typeface="Times New Roman"/>
                </a:rPr>
                <a:t>Coordinate</a:t>
              </a:r>
              <a:r>
                <a:rPr lang="lv-LV" sz="1100" b="1" dirty="0">
                  <a:cs typeface="Times New Roman"/>
                </a:rPr>
                <a:t>s</a:t>
              </a:r>
              <a:r>
                <a:rPr lang="en-gb" sz="1100" spc="-55" dirty="0">
                  <a:cs typeface="Times New Roman"/>
                </a:rPr>
                <a:t> </a:t>
              </a:r>
              <a:r>
                <a:rPr lang="en-gb" sz="1100" dirty="0">
                  <a:cs typeface="Times New Roman"/>
                </a:rPr>
                <a:t>activities to be carried out</a:t>
              </a:r>
              <a:r>
                <a:rPr lang="en-gb" sz="1100" spc="-75" dirty="0">
                  <a:cs typeface="Times New Roman"/>
                </a:rPr>
                <a:t> </a:t>
              </a:r>
              <a:r>
                <a:rPr lang="en-gb" sz="1100" dirty="0">
                  <a:cs typeface="Times New Roman"/>
                </a:rPr>
                <a:t>(including</a:t>
              </a:r>
              <a:r>
                <a:rPr lang="en-gb" sz="1100" spc="-60" dirty="0">
                  <a:cs typeface="Times New Roman"/>
                </a:rPr>
                <a:t> deconfliction</a:t>
              </a:r>
              <a:r>
                <a:rPr lang="en-gb" sz="1100" dirty="0">
                  <a:cs typeface="Times New Roman"/>
                </a:rPr>
                <a:t>)</a:t>
              </a:r>
              <a:r>
                <a:rPr lang="en-gb" sz="1100" spc="-60" dirty="0">
                  <a:cs typeface="Times New Roman"/>
                </a:rPr>
                <a:t> </a:t>
              </a:r>
              <a:r>
                <a:rPr lang="en-gb" sz="1100" dirty="0">
                  <a:cs typeface="Times New Roman"/>
                </a:rPr>
                <a:t>with</a:t>
              </a:r>
              <a:r>
                <a:rPr lang="en-gb" sz="1100" spc="-65" dirty="0">
                  <a:cs typeface="Times New Roman"/>
                </a:rPr>
                <a:t> </a:t>
              </a:r>
              <a:r>
                <a:rPr lang="en-gb" sz="1100" b="1" spc="-25" dirty="0">
                  <a:cs typeface="Times New Roman"/>
                </a:rPr>
                <a:t>the</a:t>
              </a:r>
              <a:r>
                <a:rPr lang="lv-LV" sz="1100" b="1" spc="-25" dirty="0">
                  <a:cs typeface="Times New Roman"/>
                </a:rPr>
                <a:t> O</a:t>
              </a:r>
              <a:r>
                <a:rPr lang="en-GB" sz="1100" b="1" spc="-25" dirty="0" err="1">
                  <a:cs typeface="Times New Roman"/>
                </a:rPr>
                <a:t>perational</a:t>
              </a:r>
              <a:r>
                <a:rPr lang="en-GB" sz="1100" b="1" spc="-25" dirty="0">
                  <a:cs typeface="Times New Roman"/>
                </a:rPr>
                <a:t> </a:t>
              </a:r>
              <a:r>
                <a:rPr lang="lv-LV" sz="1100" b="1" spc="-25" dirty="0">
                  <a:cs typeface="Times New Roman"/>
                </a:rPr>
                <a:t>C</a:t>
              </a:r>
              <a:r>
                <a:rPr lang="en-GB" sz="1100" b="1" spc="-25" dirty="0" err="1">
                  <a:cs typeface="Times New Roman"/>
                </a:rPr>
                <a:t>ontrol</a:t>
              </a:r>
              <a:r>
                <a:rPr lang="en-GB" sz="1100" b="1" spc="-25" dirty="0">
                  <a:cs typeface="Times New Roman"/>
                </a:rPr>
                <a:t> </a:t>
              </a:r>
              <a:r>
                <a:rPr lang="lv-LV" sz="1100" b="1" spc="-25" dirty="0">
                  <a:cs typeface="Times New Roman"/>
                </a:rPr>
                <a:t>C</a:t>
              </a:r>
              <a:r>
                <a:rPr lang="en-GB" sz="1100" b="1" spc="-25" dirty="0">
                  <a:cs typeface="Times New Roman"/>
                </a:rPr>
                <a:t>entre</a:t>
              </a:r>
              <a:r>
                <a:rPr lang="en-gb" sz="1100" dirty="0">
                  <a:cs typeface="Times New Roman"/>
                </a:rPr>
                <a:t> </a:t>
              </a:r>
              <a:r>
                <a:rPr lang="lv-LV" sz="1100" b="1" dirty="0" err="1">
                  <a:cs typeface="Times New Roman"/>
                </a:rPr>
                <a:t>for</a:t>
              </a:r>
              <a:r>
                <a:rPr lang="lv-LV" sz="1100" b="1" dirty="0">
                  <a:cs typeface="Times New Roman"/>
                </a:rPr>
                <a:t> </a:t>
              </a:r>
              <a:r>
                <a:rPr lang="en-GB" sz="1100" b="1" dirty="0">
                  <a:cs typeface="Times New Roman"/>
                </a:rPr>
                <a:t>National Armed Forces</a:t>
              </a:r>
              <a:r>
                <a:rPr lang="en-gb" sz="1100" b="1" dirty="0">
                  <a:cs typeface="Times New Roman"/>
                </a:rPr>
                <a:t> </a:t>
              </a:r>
              <a:r>
                <a:rPr lang="en-gb" sz="1100" dirty="0">
                  <a:cs typeface="Times New Roman"/>
                </a:rPr>
                <a:t>and</a:t>
              </a:r>
              <a:r>
                <a:rPr lang="en-gb" sz="1100" spc="-40" dirty="0">
                  <a:cs typeface="Times New Roman"/>
                </a:rPr>
                <a:t> </a:t>
              </a:r>
              <a:r>
                <a:rPr lang="en-gb" sz="1100" dirty="0">
                  <a:cs typeface="Times New Roman"/>
                </a:rPr>
                <a:t>provide support to the national</a:t>
              </a:r>
              <a:r>
                <a:rPr lang="en-gb" sz="1100" spc="-35" dirty="0">
                  <a:cs typeface="Times New Roman"/>
                </a:rPr>
                <a:t> </a:t>
              </a:r>
              <a:r>
                <a:rPr lang="en-gb" sz="1100" spc="-10" dirty="0">
                  <a:cs typeface="Times New Roman"/>
                </a:rPr>
                <a:t>defence</a:t>
              </a:r>
              <a:r>
                <a:rPr lang="en-gb" sz="1100" dirty="0">
                  <a:cs typeface="Times New Roman"/>
                </a:rPr>
                <a:t> </a:t>
              </a:r>
              <a:r>
                <a:rPr lang="en-gb" sz="1100" spc="-10" dirty="0">
                  <a:cs typeface="Times New Roman"/>
                </a:rPr>
                <a:t>system</a:t>
              </a:r>
              <a:endParaRPr lang="lv-LV" sz="1100" dirty="0">
                <a:cs typeface="Times New Roman"/>
              </a:endParaRPr>
            </a:p>
          </p:txBody>
        </p:sp>
        <p:sp>
          <p:nvSpPr>
            <p:cNvPr id="11" name="Freeform 68">
              <a:extLst>
                <a:ext uri="{FF2B5EF4-FFF2-40B4-BE49-F238E27FC236}">
                  <a16:creationId xmlns:a16="http://schemas.microsoft.com/office/drawing/2014/main" id="{E24B9894-8C88-9D8D-4915-CAE58EC109E7}"/>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45" name="Group 44">
            <a:extLst>
              <a:ext uri="{FF2B5EF4-FFF2-40B4-BE49-F238E27FC236}">
                <a16:creationId xmlns:a16="http://schemas.microsoft.com/office/drawing/2014/main" id="{2CCDFD7D-BC9A-C87E-8FDD-2EE8561E653F}"/>
              </a:ext>
            </a:extLst>
          </p:cNvPr>
          <p:cNvGrpSpPr/>
          <p:nvPr/>
        </p:nvGrpSpPr>
        <p:grpSpPr>
          <a:xfrm>
            <a:off x="4327525" y="4616089"/>
            <a:ext cx="7421563" cy="241980"/>
            <a:chOff x="4327525" y="5078880"/>
            <a:chExt cx="7421563" cy="241980"/>
          </a:xfrm>
        </p:grpSpPr>
        <p:sp>
          <p:nvSpPr>
            <p:cNvPr id="13" name="Google Shape;112;p22">
              <a:extLst>
                <a:ext uri="{FF2B5EF4-FFF2-40B4-BE49-F238E27FC236}">
                  <a16:creationId xmlns:a16="http://schemas.microsoft.com/office/drawing/2014/main" id="{DB985462-AAF1-1018-9DA7-809973580FD4}"/>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gb" sz="1100" dirty="0">
                  <a:cs typeface="Times New Roman"/>
                </a:rPr>
                <a:t>Coordinate the </a:t>
              </a:r>
              <a:r>
                <a:rPr lang="en-GB" sz="1100" b="1" dirty="0">
                  <a:cs typeface="Times New Roman"/>
                </a:rPr>
                <a:t>attraction</a:t>
              </a:r>
              <a:r>
                <a:rPr lang="en-gb" sz="1100" b="1" dirty="0">
                  <a:cs typeface="Times New Roman"/>
                </a:rPr>
                <a:t> of</a:t>
              </a:r>
              <a:r>
                <a:rPr lang="en-gb" sz="1100" dirty="0">
                  <a:cs typeface="Times New Roman"/>
                </a:rPr>
                <a:t> additional</a:t>
              </a:r>
              <a:r>
                <a:rPr lang="en-gb" sz="1100" spc="-70" dirty="0">
                  <a:cs typeface="Times New Roman"/>
                </a:rPr>
                <a:t> </a:t>
              </a:r>
              <a:r>
                <a:rPr lang="en-gb" sz="1100" b="1" spc="-10" dirty="0">
                  <a:cs typeface="Times New Roman"/>
                </a:rPr>
                <a:t>resources</a:t>
              </a:r>
              <a:r>
                <a:rPr lang="en-gb" sz="1100" b="1" spc="-70" dirty="0">
                  <a:cs typeface="Times New Roman"/>
                </a:rPr>
                <a:t> </a:t>
              </a:r>
              <a:endParaRPr lang="lv-LV" sz="1100" dirty="0">
                <a:cs typeface="Times New Roman"/>
              </a:endParaRPr>
            </a:p>
          </p:txBody>
        </p:sp>
        <p:sp>
          <p:nvSpPr>
            <p:cNvPr id="14" name="Freeform 68">
              <a:extLst>
                <a:ext uri="{FF2B5EF4-FFF2-40B4-BE49-F238E27FC236}">
                  <a16:creationId xmlns:a16="http://schemas.microsoft.com/office/drawing/2014/main" id="{88AAB471-653A-8395-926A-4347873C1591}"/>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46" name="Group 45">
            <a:extLst>
              <a:ext uri="{FF2B5EF4-FFF2-40B4-BE49-F238E27FC236}">
                <a16:creationId xmlns:a16="http://schemas.microsoft.com/office/drawing/2014/main" id="{7CBFAE23-D0B7-BA93-6EA4-7677FD183D3E}"/>
              </a:ext>
            </a:extLst>
          </p:cNvPr>
          <p:cNvGrpSpPr/>
          <p:nvPr/>
        </p:nvGrpSpPr>
        <p:grpSpPr>
          <a:xfrm>
            <a:off x="4327525" y="4952487"/>
            <a:ext cx="7421563" cy="411257"/>
            <a:chOff x="4327525" y="5705900"/>
            <a:chExt cx="7421563" cy="411257"/>
          </a:xfrm>
        </p:grpSpPr>
        <p:sp>
          <p:nvSpPr>
            <p:cNvPr id="16" name="Google Shape;112;p22">
              <a:extLst>
                <a:ext uri="{FF2B5EF4-FFF2-40B4-BE49-F238E27FC236}">
                  <a16:creationId xmlns:a16="http://schemas.microsoft.com/office/drawing/2014/main" id="{CE35E633-67F2-365E-4B2C-67DFD9A63039}"/>
                </a:ext>
              </a:extLst>
            </p:cNvPr>
            <p:cNvSpPr/>
            <p:nvPr/>
          </p:nvSpPr>
          <p:spPr>
            <a:xfrm>
              <a:off x="4327525" y="5705900"/>
              <a:ext cx="7421563" cy="411257"/>
            </a:xfrm>
            <a:prstGeom prst="rect">
              <a:avLst/>
            </a:prstGeom>
            <a:solidFill>
              <a:schemeClr val="bg1"/>
            </a:solidFill>
            <a:ln>
              <a:noFill/>
            </a:ln>
          </p:spPr>
          <p:txBody>
            <a:bodyPr spcFirstLastPara="1" wrap="square" lIns="360000" tIns="36000" rIns="72000" bIns="36000" rtlCol="0" anchor="ctr" anchorCtr="0">
              <a:spAutoFit/>
            </a:bodyPr>
            <a:lstStyle/>
            <a:p>
              <a:pPr marR="5080" rtl="0">
                <a:tabLst>
                  <a:tab pos="355600" algn="l"/>
                </a:tabLst>
              </a:pPr>
              <a:r>
                <a:rPr lang="en-gb" sz="1100" b="1" dirty="0">
                  <a:cs typeface="Times New Roman"/>
                </a:rPr>
                <a:t>Analyses</a:t>
              </a:r>
              <a:r>
                <a:rPr lang="en-gb" sz="1100" b="1" spc="-55" dirty="0">
                  <a:cs typeface="Times New Roman"/>
                </a:rPr>
                <a:t> </a:t>
              </a:r>
              <a:r>
                <a:rPr lang="en-gb" sz="1100" b="1" dirty="0">
                  <a:cs typeface="Times New Roman"/>
                </a:rPr>
                <a:t>information</a:t>
              </a:r>
              <a:r>
                <a:rPr lang="en-gb" sz="1100" b="1" spc="-25" dirty="0">
                  <a:cs typeface="Times New Roman"/>
                </a:rPr>
                <a:t> </a:t>
              </a:r>
              <a:r>
                <a:rPr lang="en-gb" sz="1100" dirty="0">
                  <a:cs typeface="Times New Roman"/>
                </a:rPr>
                <a:t>on</a:t>
              </a:r>
              <a:r>
                <a:rPr lang="en-gb" sz="1100" spc="-65" dirty="0">
                  <a:cs typeface="Times New Roman"/>
                </a:rPr>
                <a:t> </a:t>
              </a:r>
              <a:r>
                <a:rPr lang="en-gb" sz="1100" dirty="0">
                  <a:cs typeface="Times New Roman"/>
                </a:rPr>
                <a:t>the national</a:t>
              </a:r>
              <a:r>
                <a:rPr lang="en-gb" sz="1100" spc="-70" dirty="0">
                  <a:cs typeface="Times New Roman"/>
                </a:rPr>
                <a:t> </a:t>
              </a:r>
              <a:r>
                <a:rPr lang="en-gb" sz="1100" dirty="0">
                  <a:cs typeface="Times New Roman"/>
                </a:rPr>
                <a:t>threat</a:t>
              </a:r>
              <a:r>
                <a:rPr lang="en-gb" sz="1100" spc="-60" dirty="0">
                  <a:cs typeface="Times New Roman"/>
                </a:rPr>
                <a:t> </a:t>
              </a:r>
              <a:r>
                <a:rPr lang="en-gb" sz="1100" dirty="0">
                  <a:cs typeface="Times New Roman"/>
                </a:rPr>
                <a:t>situation</a:t>
              </a:r>
              <a:r>
                <a:rPr lang="en-gb" sz="1100" spc="-65" dirty="0">
                  <a:cs typeface="Times New Roman"/>
                </a:rPr>
                <a:t> </a:t>
              </a:r>
              <a:r>
                <a:rPr lang="en-gb" sz="1100" dirty="0">
                  <a:cs typeface="Times New Roman"/>
                </a:rPr>
                <a:t>and</a:t>
              </a:r>
              <a:r>
                <a:rPr lang="en-gb" sz="1100" spc="-70" dirty="0">
                  <a:cs typeface="Times New Roman"/>
                </a:rPr>
                <a:t> </a:t>
              </a:r>
              <a:r>
                <a:rPr lang="en-gb" sz="1100" dirty="0">
                  <a:cs typeface="Times New Roman"/>
                </a:rPr>
                <a:t>its</a:t>
              </a:r>
              <a:r>
                <a:rPr lang="en-gb" sz="1100" spc="-70" dirty="0">
                  <a:cs typeface="Times New Roman"/>
                </a:rPr>
                <a:t> </a:t>
              </a:r>
              <a:r>
                <a:rPr lang="en-gb" sz="1100" spc="-10" dirty="0">
                  <a:cs typeface="Times New Roman"/>
                </a:rPr>
                <a:t>possible </a:t>
              </a:r>
              <a:r>
                <a:rPr lang="en-gb" sz="1100" dirty="0">
                  <a:cs typeface="Times New Roman"/>
                </a:rPr>
                <a:t>developments</a:t>
              </a:r>
              <a:r>
                <a:rPr lang="en-gb" sz="1100" spc="-105" dirty="0">
                  <a:cs typeface="Times New Roman"/>
                </a:rPr>
                <a:t> </a:t>
              </a:r>
              <a:r>
                <a:rPr lang="en-gb" sz="1100" dirty="0">
                  <a:cs typeface="Times New Roman"/>
                </a:rPr>
                <a:t>in the field of</a:t>
              </a:r>
              <a:r>
                <a:rPr lang="en-gb" sz="1100" spc="-135" dirty="0">
                  <a:cs typeface="Times New Roman"/>
                </a:rPr>
                <a:t> </a:t>
              </a:r>
              <a:r>
                <a:rPr lang="en-gb" sz="1100" dirty="0">
                  <a:cs typeface="Times New Roman"/>
                </a:rPr>
                <a:t>civil protection</a:t>
              </a:r>
              <a:r>
                <a:rPr lang="en-gb" sz="1100" spc="-45" dirty="0">
                  <a:cs typeface="Times New Roman"/>
                </a:rPr>
                <a:t> </a:t>
              </a:r>
              <a:r>
                <a:rPr lang="en-gb" sz="1100" dirty="0">
                  <a:cs typeface="Times New Roman"/>
                </a:rPr>
                <a:t>and </a:t>
              </a:r>
              <a:r>
                <a:rPr lang="en-gb" sz="1100" b="1" dirty="0">
                  <a:cs typeface="Times New Roman"/>
                </a:rPr>
                <a:t>transfers</a:t>
              </a:r>
              <a:r>
                <a:rPr lang="en-gb" sz="1100" b="1" spc="-65" dirty="0">
                  <a:cs typeface="Times New Roman"/>
                </a:rPr>
                <a:t> </a:t>
              </a:r>
              <a:r>
                <a:rPr lang="en-gb" sz="1100" b="1" dirty="0">
                  <a:cs typeface="Times New Roman"/>
                </a:rPr>
                <a:t>information</a:t>
              </a:r>
              <a:r>
                <a:rPr lang="en-gb" sz="1100" b="1" spc="-40" dirty="0">
                  <a:cs typeface="Times New Roman"/>
                </a:rPr>
                <a:t> </a:t>
              </a:r>
              <a:r>
                <a:rPr lang="en-gb" sz="1100" b="1" dirty="0">
                  <a:cs typeface="Times New Roman"/>
                </a:rPr>
                <a:t>to</a:t>
              </a:r>
              <a:r>
                <a:rPr lang="en-gb" sz="1100" dirty="0">
                  <a:cs typeface="Times New Roman"/>
                </a:rPr>
                <a:t> the</a:t>
              </a:r>
              <a:r>
                <a:rPr lang="en-gb" sz="1100" b="1" spc="-60" dirty="0">
                  <a:cs typeface="Times New Roman"/>
                </a:rPr>
                <a:t> </a:t>
              </a:r>
              <a:r>
                <a:rPr lang="en-gb" sz="1100" b="1" dirty="0">
                  <a:uFill>
                    <a:solidFill>
                      <a:srgbClr val="000000"/>
                    </a:solidFill>
                  </a:uFill>
                  <a:cs typeface="Times New Roman"/>
                </a:rPr>
                <a:t>strategic</a:t>
              </a:r>
              <a:r>
                <a:rPr lang="en-gb" sz="1100" b="1" spc="-40" dirty="0">
                  <a:uFill>
                    <a:solidFill>
                      <a:srgbClr val="000000"/>
                    </a:solidFill>
                  </a:uFill>
                  <a:cs typeface="Times New Roman"/>
                </a:rPr>
                <a:t> </a:t>
              </a:r>
              <a:r>
                <a:rPr lang="en-gb" sz="1100" b="1" spc="-10" dirty="0">
                  <a:uFill>
                    <a:solidFill>
                      <a:srgbClr val="000000"/>
                    </a:solidFill>
                  </a:uFill>
                  <a:cs typeface="Times New Roman"/>
                </a:rPr>
                <a:t>level</a:t>
              </a:r>
              <a:r>
                <a:rPr lang="en-gb" sz="1100" b="1" spc="-10" dirty="0">
                  <a:cs typeface="Times New Roman"/>
                </a:rPr>
                <a:t> </a:t>
              </a:r>
              <a:r>
                <a:rPr lang="en-gb" sz="1100" dirty="0">
                  <a:uFill>
                    <a:solidFill>
                      <a:srgbClr val="000000"/>
                    </a:solidFill>
                  </a:uFill>
                  <a:cs typeface="Times New Roman"/>
                </a:rPr>
                <a:t>(</a:t>
              </a:r>
              <a:r>
                <a:rPr lang="lv-LV" sz="1100" dirty="0">
                  <a:uFill>
                    <a:solidFill>
                      <a:srgbClr val="000000"/>
                    </a:solidFill>
                  </a:uFill>
                  <a:cs typeface="Times New Roman"/>
                </a:rPr>
                <a:t>the </a:t>
              </a:r>
              <a:r>
                <a:rPr lang="en-gb" sz="1100" dirty="0">
                  <a:uFill>
                    <a:solidFill>
                      <a:srgbClr val="000000"/>
                    </a:solidFill>
                  </a:uFill>
                  <a:cs typeface="Times New Roman"/>
                </a:rPr>
                <a:t>Cabinet)</a:t>
              </a:r>
              <a:r>
                <a:rPr lang="en-gb" sz="1100" spc="-85" dirty="0">
                  <a:uFill>
                    <a:solidFill>
                      <a:srgbClr val="000000"/>
                    </a:solidFill>
                  </a:uFill>
                  <a:cs typeface="Times New Roman"/>
                </a:rPr>
                <a:t> </a:t>
              </a:r>
              <a:r>
                <a:rPr lang="en-gb" sz="1100" spc="-10" dirty="0">
                  <a:uFill>
                    <a:solidFill>
                      <a:srgbClr val="000000"/>
                    </a:solidFill>
                  </a:uFill>
                  <a:cs typeface="Times New Roman"/>
                </a:rPr>
                <a:t>for</a:t>
              </a:r>
              <a:r>
                <a:rPr lang="en-gb" sz="1100" spc="-60" dirty="0">
                  <a:uFill>
                    <a:solidFill>
                      <a:srgbClr val="000000"/>
                    </a:solidFill>
                  </a:uFill>
                  <a:cs typeface="Times New Roman"/>
                </a:rPr>
                <a:t> </a:t>
              </a:r>
              <a:r>
                <a:rPr lang="en-gb" sz="1100" dirty="0">
                  <a:cs typeface="Times New Roman"/>
                </a:rPr>
                <a:t>decision-making</a:t>
              </a:r>
              <a:endParaRPr lang="lv-LV" sz="1100" dirty="0">
                <a:cs typeface="Times New Roman"/>
              </a:endParaRPr>
            </a:p>
          </p:txBody>
        </p:sp>
        <p:sp>
          <p:nvSpPr>
            <p:cNvPr id="17" name="Freeform 68">
              <a:extLst>
                <a:ext uri="{FF2B5EF4-FFF2-40B4-BE49-F238E27FC236}">
                  <a16:creationId xmlns:a16="http://schemas.microsoft.com/office/drawing/2014/main" id="{1BA31A24-CA17-5A3F-F600-94EA9F2D6B99}"/>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18" name="Straight Connector 17">
            <a:extLst>
              <a:ext uri="{FF2B5EF4-FFF2-40B4-BE49-F238E27FC236}">
                <a16:creationId xmlns:a16="http://schemas.microsoft.com/office/drawing/2014/main" id="{B3BC3E15-2E42-A3E6-88B9-7C8E167C9E13}"/>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06AF0020-41CE-F67E-A496-F6D4DF7BDBFB}"/>
              </a:ext>
            </a:extLst>
          </p:cNvPr>
          <p:cNvCxnSpPr>
            <a:cxnSpLocks/>
          </p:cNvCxnSpPr>
          <p:nvPr/>
        </p:nvCxnSpPr>
        <p:spPr>
          <a:xfrm>
            <a:off x="4327525" y="4568880"/>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0" name="Straight Connector 19">
            <a:extLst>
              <a:ext uri="{FF2B5EF4-FFF2-40B4-BE49-F238E27FC236}">
                <a16:creationId xmlns:a16="http://schemas.microsoft.com/office/drawing/2014/main" id="{4061A395-8449-8D04-150F-6E413CBC0E33}"/>
              </a:ext>
            </a:extLst>
          </p:cNvPr>
          <p:cNvCxnSpPr>
            <a:cxnSpLocks/>
          </p:cNvCxnSpPr>
          <p:nvPr/>
        </p:nvCxnSpPr>
        <p:spPr>
          <a:xfrm>
            <a:off x="4327525" y="490527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8" name="Group 57">
            <a:extLst>
              <a:ext uri="{FF2B5EF4-FFF2-40B4-BE49-F238E27FC236}">
                <a16:creationId xmlns:a16="http://schemas.microsoft.com/office/drawing/2014/main" id="{4F1A6E32-8AD6-A604-E412-9002E5D3DCCB}"/>
              </a:ext>
            </a:extLst>
          </p:cNvPr>
          <p:cNvGrpSpPr/>
          <p:nvPr/>
        </p:nvGrpSpPr>
        <p:grpSpPr>
          <a:xfrm>
            <a:off x="4327525" y="5458162"/>
            <a:ext cx="7421563" cy="411257"/>
            <a:chOff x="4327525" y="5725063"/>
            <a:chExt cx="7421563" cy="411257"/>
          </a:xfrm>
        </p:grpSpPr>
        <p:sp>
          <p:nvSpPr>
            <p:cNvPr id="48" name="Google Shape;112;p22">
              <a:extLst>
                <a:ext uri="{FF2B5EF4-FFF2-40B4-BE49-F238E27FC236}">
                  <a16:creationId xmlns:a16="http://schemas.microsoft.com/office/drawing/2014/main" id="{233C8091-8973-313D-5194-9B84C6BF4FF0}"/>
                </a:ext>
              </a:extLst>
            </p:cNvPr>
            <p:cNvSpPr/>
            <p:nvPr/>
          </p:nvSpPr>
          <p:spPr>
            <a:xfrm>
              <a:off x="4327525" y="5725063"/>
              <a:ext cx="7421563" cy="411257"/>
            </a:xfrm>
            <a:prstGeom prst="rect">
              <a:avLst/>
            </a:prstGeom>
            <a:solidFill>
              <a:schemeClr val="bg1"/>
            </a:solidFill>
            <a:ln>
              <a:noFill/>
            </a:ln>
          </p:spPr>
          <p:txBody>
            <a:bodyPr spcFirstLastPara="1" wrap="square" lIns="360000" tIns="36000" rIns="72000" bIns="36000" rtlCol="0" anchor="ctr" anchorCtr="0">
              <a:spAutoFit/>
            </a:bodyPr>
            <a:lstStyle/>
            <a:p>
              <a:pPr marR="320040" rtl="0">
                <a:tabLst>
                  <a:tab pos="355600" algn="l"/>
                </a:tabLst>
              </a:pPr>
              <a:r>
                <a:rPr lang="en-gb" sz="1100" b="1" dirty="0">
                  <a:cs typeface="Times New Roman"/>
                </a:rPr>
                <a:t>Manages</a:t>
              </a:r>
              <a:r>
                <a:rPr lang="en-gb" sz="1100" b="1" spc="-65" dirty="0">
                  <a:cs typeface="Times New Roman"/>
                </a:rPr>
                <a:t> </a:t>
              </a:r>
              <a:r>
                <a:rPr lang="en-gb" sz="1100" b="1" spc="-10" dirty="0">
                  <a:cs typeface="Times New Roman"/>
                </a:rPr>
                <a:t>uncontrolled</a:t>
              </a:r>
              <a:r>
                <a:rPr lang="en-gb" sz="1100" b="1" spc="-55" dirty="0">
                  <a:cs typeface="Times New Roman"/>
                </a:rPr>
                <a:t> </a:t>
              </a:r>
              <a:r>
                <a:rPr lang="en-gb" sz="1100" b="1" dirty="0">
                  <a:cs typeface="Times New Roman"/>
                </a:rPr>
                <a:t>movement</a:t>
              </a:r>
              <a:r>
                <a:rPr lang="en-gb" sz="1100" b="1" spc="-55" dirty="0">
                  <a:cs typeface="Times New Roman"/>
                </a:rPr>
                <a:t> </a:t>
              </a:r>
              <a:r>
                <a:rPr lang="lv-lv" sz="1100" b="1" dirty="0">
                  <a:cs typeface="Times New Roman"/>
                </a:rPr>
                <a:t>of </a:t>
              </a:r>
              <a:r>
                <a:rPr lang="lv-lv" sz="1100" b="1" dirty="0" err="1">
                  <a:cs typeface="Times New Roman"/>
                </a:rPr>
                <a:t>people</a:t>
              </a:r>
              <a:r>
                <a:rPr lang="en-gb" sz="1100" spc="-65" dirty="0">
                  <a:cs typeface="Times New Roman"/>
                </a:rPr>
                <a:t> </a:t>
              </a:r>
              <a:r>
                <a:rPr lang="en-gb" sz="1100" dirty="0">
                  <a:cs typeface="Times New Roman"/>
                </a:rPr>
                <a:t>or</a:t>
              </a:r>
              <a:r>
                <a:rPr lang="en-gb" sz="1100" spc="-70" dirty="0">
                  <a:cs typeface="Times New Roman"/>
                </a:rPr>
                <a:t> </a:t>
              </a:r>
              <a:r>
                <a:rPr lang="en-gb" sz="1100" dirty="0">
                  <a:cs typeface="Times New Roman"/>
                </a:rPr>
                <a:t>evacuation</a:t>
              </a:r>
              <a:r>
                <a:rPr lang="en-gb" sz="1100" spc="-65" dirty="0">
                  <a:cs typeface="Times New Roman"/>
                </a:rPr>
                <a:t> </a:t>
              </a:r>
              <a:r>
                <a:rPr lang="en-gb" sz="1100" dirty="0">
                  <a:cs typeface="Times New Roman"/>
                </a:rPr>
                <a:t>if</a:t>
              </a:r>
              <a:r>
                <a:rPr lang="en-gb" sz="1100" spc="-70" dirty="0">
                  <a:cs typeface="Times New Roman"/>
                </a:rPr>
                <a:t> </a:t>
              </a:r>
              <a:r>
                <a:rPr lang="en-gb" sz="1100" spc="-25" dirty="0">
                  <a:cs typeface="Times New Roman"/>
                </a:rPr>
                <a:t>its </a:t>
              </a:r>
              <a:r>
                <a:rPr lang="en-gb" sz="1100" dirty="0">
                  <a:cs typeface="Times New Roman"/>
                </a:rPr>
                <a:t>scale</a:t>
              </a:r>
              <a:r>
                <a:rPr lang="en-gb" sz="1100" spc="-55" dirty="0">
                  <a:cs typeface="Times New Roman"/>
                </a:rPr>
                <a:t> </a:t>
              </a:r>
              <a:r>
                <a:rPr lang="en-gb" sz="1100" dirty="0">
                  <a:cs typeface="Times New Roman"/>
                </a:rPr>
                <a:t>exceeds</a:t>
              </a:r>
              <a:r>
                <a:rPr lang="en-gb" sz="1100" spc="-45" dirty="0">
                  <a:cs typeface="Times New Roman"/>
                </a:rPr>
                <a:t> </a:t>
              </a:r>
              <a:r>
                <a:rPr lang="en-gb" sz="1100" dirty="0">
                  <a:cs typeface="Times New Roman"/>
                </a:rPr>
                <a:t>the area of</a:t>
              </a:r>
              <a:r>
                <a:rPr lang="en-gb" sz="1100" spc="-60" dirty="0">
                  <a:uFill>
                    <a:solidFill>
                      <a:srgbClr val="000000"/>
                    </a:solidFill>
                  </a:uFill>
                  <a:cs typeface="Times New Roman"/>
                </a:rPr>
                <a:t> </a:t>
              </a:r>
              <a:r>
                <a:rPr lang="en-gb" sz="1100" dirty="0">
                  <a:uFill>
                    <a:solidFill>
                      <a:srgbClr val="000000"/>
                    </a:solidFill>
                  </a:uFill>
                  <a:cs typeface="Times New Roman"/>
                </a:rPr>
                <a:t>one</a:t>
              </a:r>
              <a:r>
                <a:rPr lang="lv-LV" sz="1100" dirty="0">
                  <a:uFill>
                    <a:solidFill>
                      <a:srgbClr val="000000"/>
                    </a:solidFill>
                  </a:uFill>
                  <a:cs typeface="Times New Roman"/>
                </a:rPr>
                <a:t> </a:t>
              </a:r>
              <a:r>
                <a:rPr lang="en-US" sz="1100" dirty="0">
                  <a:uFill>
                    <a:solidFill>
                      <a:srgbClr val="000000"/>
                    </a:solidFill>
                  </a:uFill>
                  <a:cs typeface="Times New Roman"/>
                </a:rPr>
                <a:t>Civil Protection Commission of the Co-operation Territories </a:t>
              </a:r>
              <a:endParaRPr lang="lv-LV" sz="1100" dirty="0">
                <a:cs typeface="Times New Roman"/>
              </a:endParaRPr>
            </a:p>
          </p:txBody>
        </p:sp>
        <p:sp>
          <p:nvSpPr>
            <p:cNvPr id="49" name="Freeform 68">
              <a:extLst>
                <a:ext uri="{FF2B5EF4-FFF2-40B4-BE49-F238E27FC236}">
                  <a16:creationId xmlns:a16="http://schemas.microsoft.com/office/drawing/2014/main" id="{58EBABAC-56D6-4263-671C-8DA80696706F}"/>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50" name="Straight Connector 49">
            <a:extLst>
              <a:ext uri="{FF2B5EF4-FFF2-40B4-BE49-F238E27FC236}">
                <a16:creationId xmlns:a16="http://schemas.microsoft.com/office/drawing/2014/main" id="{6DAF4122-12BB-B707-5935-458DA4344068}"/>
              </a:ext>
            </a:extLst>
          </p:cNvPr>
          <p:cNvCxnSpPr>
            <a:cxnSpLocks/>
          </p:cNvCxnSpPr>
          <p:nvPr/>
        </p:nvCxnSpPr>
        <p:spPr>
          <a:xfrm>
            <a:off x="4327525" y="541095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7" name="Group 56">
            <a:extLst>
              <a:ext uri="{FF2B5EF4-FFF2-40B4-BE49-F238E27FC236}">
                <a16:creationId xmlns:a16="http://schemas.microsoft.com/office/drawing/2014/main" id="{2B95B18D-F711-8D80-FE8C-BC3CAA719B01}"/>
              </a:ext>
            </a:extLst>
          </p:cNvPr>
          <p:cNvGrpSpPr/>
          <p:nvPr/>
        </p:nvGrpSpPr>
        <p:grpSpPr>
          <a:xfrm>
            <a:off x="4327525" y="5963837"/>
            <a:ext cx="7421563" cy="241980"/>
            <a:chOff x="4327525" y="6153334"/>
            <a:chExt cx="7421563" cy="241980"/>
          </a:xfrm>
        </p:grpSpPr>
        <p:sp>
          <p:nvSpPr>
            <p:cNvPr id="52" name="Google Shape;112;p22">
              <a:extLst>
                <a:ext uri="{FF2B5EF4-FFF2-40B4-BE49-F238E27FC236}">
                  <a16:creationId xmlns:a16="http://schemas.microsoft.com/office/drawing/2014/main" id="{4A0D23FF-14A7-F5CE-96E9-75542C2FCD49}"/>
                </a:ext>
              </a:extLst>
            </p:cNvPr>
            <p:cNvSpPr/>
            <p:nvPr/>
          </p:nvSpPr>
          <p:spPr>
            <a:xfrm>
              <a:off x="4327525" y="6153334"/>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marR="808355" rtl="0">
                <a:tabLst>
                  <a:tab pos="355600" algn="l"/>
                </a:tabLst>
              </a:pPr>
              <a:r>
                <a:rPr lang="en-gb" sz="1100" b="1" dirty="0">
                  <a:cs typeface="Times New Roman"/>
                </a:rPr>
                <a:t>Coordinate</a:t>
              </a:r>
              <a:r>
                <a:rPr lang="lv-LV" sz="1100" b="1" dirty="0">
                  <a:cs typeface="Times New Roman"/>
                </a:rPr>
                <a:t>s</a:t>
              </a:r>
              <a:r>
                <a:rPr lang="en-gb" sz="1100" b="1" spc="-65" dirty="0">
                  <a:cs typeface="Times New Roman"/>
                </a:rPr>
                <a:t> </a:t>
              </a:r>
              <a:r>
                <a:rPr lang="en-gb" sz="1100" dirty="0">
                  <a:cs typeface="Times New Roman"/>
                </a:rPr>
                <a:t>the</a:t>
              </a:r>
              <a:r>
                <a:rPr lang="en-US" sz="1100" b="1" spc="-10" dirty="0">
                  <a:cs typeface="Times New Roman"/>
                </a:rPr>
                <a:t> </a:t>
              </a:r>
              <a:r>
                <a:rPr lang="lv-LV" sz="1100" b="1" spc="-10" dirty="0">
                  <a:cs typeface="Times New Roman"/>
                </a:rPr>
                <a:t>r</a:t>
              </a:r>
              <a:r>
                <a:rPr lang="en-US" sz="1100" b="1" spc="-10" dirty="0" err="1">
                  <a:cs typeface="Times New Roman"/>
                </a:rPr>
                <a:t>eceipt</a:t>
              </a:r>
              <a:r>
                <a:rPr lang="en-US" sz="1100" b="1" spc="-10" dirty="0">
                  <a:cs typeface="Times New Roman"/>
                </a:rPr>
                <a:t> and </a:t>
              </a:r>
              <a:r>
                <a:rPr lang="lv-LV" sz="1100" b="1" spc="-10" dirty="0">
                  <a:cs typeface="Times New Roman"/>
                </a:rPr>
                <a:t>p</a:t>
              </a:r>
              <a:r>
                <a:rPr lang="en-US" sz="1100" b="1" spc="-10" dirty="0" err="1">
                  <a:cs typeface="Times New Roman"/>
                </a:rPr>
                <a:t>rovision</a:t>
              </a:r>
              <a:r>
                <a:rPr lang="en-US" sz="1100" b="1" spc="-10" dirty="0">
                  <a:cs typeface="Times New Roman"/>
                </a:rPr>
                <a:t> </a:t>
              </a:r>
              <a:r>
                <a:rPr lang="en-US" sz="1100" spc="-10" dirty="0">
                  <a:cs typeface="Times New Roman"/>
                </a:rPr>
                <a:t>of</a:t>
              </a:r>
              <a:r>
                <a:rPr lang="lv-LV" sz="1100" b="1" spc="-10" dirty="0">
                  <a:cs typeface="Times New Roman"/>
                </a:rPr>
                <a:t> </a:t>
              </a:r>
              <a:r>
                <a:rPr lang="en-gb" sz="1100" dirty="0">
                  <a:cs typeface="Times New Roman"/>
                </a:rPr>
                <a:t>international and</a:t>
              </a:r>
              <a:r>
                <a:rPr lang="en-gb" sz="1100" spc="-75" dirty="0">
                  <a:cs typeface="Times New Roman"/>
                </a:rPr>
                <a:t> </a:t>
              </a:r>
              <a:r>
                <a:rPr lang="en-gb" sz="1100" dirty="0">
                  <a:cs typeface="Times New Roman"/>
                </a:rPr>
                <a:t>humanitarian</a:t>
              </a:r>
              <a:r>
                <a:rPr lang="en-gb" sz="1100" spc="-60" dirty="0">
                  <a:cs typeface="Times New Roman"/>
                </a:rPr>
                <a:t> </a:t>
              </a:r>
              <a:r>
                <a:rPr lang="lv-LV" sz="1100" dirty="0">
                  <a:cs typeface="Times New Roman"/>
                </a:rPr>
                <a:t>aid</a:t>
              </a:r>
            </a:p>
          </p:txBody>
        </p:sp>
        <p:sp>
          <p:nvSpPr>
            <p:cNvPr id="53" name="Freeform 68">
              <a:extLst>
                <a:ext uri="{FF2B5EF4-FFF2-40B4-BE49-F238E27FC236}">
                  <a16:creationId xmlns:a16="http://schemas.microsoft.com/office/drawing/2014/main" id="{55C11F98-A33F-D704-A863-686119A06142}"/>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54" name="Straight Connector 53">
            <a:extLst>
              <a:ext uri="{FF2B5EF4-FFF2-40B4-BE49-F238E27FC236}">
                <a16:creationId xmlns:a16="http://schemas.microsoft.com/office/drawing/2014/main" id="{DA36715C-E3EA-1883-59F7-EC902328B7F2}"/>
              </a:ext>
            </a:extLst>
          </p:cNvPr>
          <p:cNvCxnSpPr>
            <a:cxnSpLocks/>
          </p:cNvCxnSpPr>
          <p:nvPr/>
        </p:nvCxnSpPr>
        <p:spPr>
          <a:xfrm>
            <a:off x="4327525" y="591662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3" name="Rectangle 32">
            <a:extLst>
              <a:ext uri="{FF2B5EF4-FFF2-40B4-BE49-F238E27FC236}">
                <a16:creationId xmlns:a16="http://schemas.microsoft.com/office/drawing/2014/main" id="{C5CD7104-D0B2-DD74-E65F-6CEDB4798DA7}"/>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4" name="Freeform 50">
            <a:extLst>
              <a:ext uri="{FF2B5EF4-FFF2-40B4-BE49-F238E27FC236}">
                <a16:creationId xmlns:a16="http://schemas.microsoft.com/office/drawing/2014/main" id="{0DE7E999-EB71-925F-4B52-A3CB81606D8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35" name="Google Shape;2685;p25">
            <a:extLst>
              <a:ext uri="{FF2B5EF4-FFF2-40B4-BE49-F238E27FC236}">
                <a16:creationId xmlns:a16="http://schemas.microsoft.com/office/drawing/2014/main" id="{8A23F16A-D934-9E18-E807-BF41256B80C3}"/>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36" name="Rectangle 35">
            <a:extLst>
              <a:ext uri="{FF2B5EF4-FFF2-40B4-BE49-F238E27FC236}">
                <a16:creationId xmlns:a16="http://schemas.microsoft.com/office/drawing/2014/main" id="{B16EA346-75AC-366D-E6EB-E16DF6B4F20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7" name="Freeform 50">
            <a:extLst>
              <a:ext uri="{FF2B5EF4-FFF2-40B4-BE49-F238E27FC236}">
                <a16:creationId xmlns:a16="http://schemas.microsoft.com/office/drawing/2014/main" id="{DA74FD61-9734-8E35-5D33-93882753B264}"/>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38" name="Google Shape;2685;p25">
            <a:extLst>
              <a:ext uri="{FF2B5EF4-FFF2-40B4-BE49-F238E27FC236}">
                <a16:creationId xmlns:a16="http://schemas.microsoft.com/office/drawing/2014/main" id="{585FEAE0-6146-A3CC-49C7-C247DD28F20F}"/>
              </a:ext>
            </a:extLst>
          </p:cNvPr>
          <p:cNvSpPr txBox="1"/>
          <p:nvPr/>
        </p:nvSpPr>
        <p:spPr>
          <a:xfrm>
            <a:off x="874395" y="467321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On Operational Control Centre of Civil Protection</a:t>
            </a:r>
            <a:endParaRPr lang="lv-LV" sz="1100" dirty="0">
              <a:latin typeface="Arial"/>
              <a:ea typeface="Arial"/>
              <a:cs typeface="Arial"/>
              <a:sym typeface="Arial"/>
            </a:endParaRPr>
          </a:p>
        </p:txBody>
      </p:sp>
      <p:grpSp>
        <p:nvGrpSpPr>
          <p:cNvPr id="6" name="Group 5">
            <a:extLst>
              <a:ext uri="{FF2B5EF4-FFF2-40B4-BE49-F238E27FC236}">
                <a16:creationId xmlns:a16="http://schemas.microsoft.com/office/drawing/2014/main" id="{4EED6AEC-E5BB-6BC7-3C3D-7EC818C1D52A}"/>
              </a:ext>
            </a:extLst>
          </p:cNvPr>
          <p:cNvGrpSpPr/>
          <p:nvPr/>
        </p:nvGrpSpPr>
        <p:grpSpPr>
          <a:xfrm>
            <a:off x="7349471" y="130795"/>
            <a:ext cx="4399626" cy="216216"/>
            <a:chOff x="7793031" y="130795"/>
            <a:chExt cx="3714230" cy="217488"/>
          </a:xfrm>
        </p:grpSpPr>
        <p:sp>
          <p:nvSpPr>
            <p:cNvPr id="9" name="Rectangle 8">
              <a:extLst>
                <a:ext uri="{FF2B5EF4-FFF2-40B4-BE49-F238E27FC236}">
                  <a16:creationId xmlns:a16="http://schemas.microsoft.com/office/drawing/2014/main" id="{6A4772BF-B8A0-9E9C-F3AF-DDC24712E70E}"/>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40873357-00FB-84C7-F7A5-39092EFDCEDA}"/>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177769DE-AC0C-577B-A946-6C627B7F1953}"/>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C8677449-2EE5-0373-B053-2EBA98AD4B01}"/>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31" name="Rectangle 30">
            <a:extLst>
              <a:ext uri="{FF2B5EF4-FFF2-40B4-BE49-F238E27FC236}">
                <a16:creationId xmlns:a16="http://schemas.microsoft.com/office/drawing/2014/main" id="{3B2D583E-2590-FFA7-AF68-1C8C2D00E6C7}"/>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1706421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D301CD-A7F1-48CE-FFDA-BC75C1EEE457}"/>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dirty="0"/>
              <a:t>The </a:t>
            </a:r>
            <a:r>
              <a:rPr lang="lv-LV" dirty="0"/>
              <a:t>R</a:t>
            </a:r>
            <a:r>
              <a:rPr lang="en-gb" dirty="0"/>
              <a:t>ole of the State Fire and Rescue Service </a:t>
            </a:r>
            <a:r>
              <a:rPr lang="en-US" dirty="0"/>
              <a:t>in 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17</a:t>
            </a:fld>
            <a:endParaRPr lang="en-GB"/>
          </a:p>
        </p:txBody>
      </p:sp>
      <p:pic>
        <p:nvPicPr>
          <p:cNvPr id="23" name="Picture 22">
            <a:extLst>
              <a:ext uri="{FF2B5EF4-FFF2-40B4-BE49-F238E27FC236}">
                <a16:creationId xmlns:a16="http://schemas.microsoft.com/office/drawing/2014/main" id="{CCDEFEFB-9C5F-9394-026B-054A7B7D7EB8}"/>
              </a:ext>
            </a:extLst>
          </p:cNvPr>
          <p:cNvPicPr>
            <a:picLocks noChangeAspect="1"/>
          </p:cNvPicPr>
          <p:nvPr/>
        </p:nvPicPr>
        <p:blipFill rotWithShape="1">
          <a:blip r:embed="rId3"/>
          <a:srcRect b="24460"/>
          <a:stretch/>
        </p:blipFill>
        <p:spPr>
          <a:xfrm>
            <a:off x="338144" y="224622"/>
            <a:ext cx="2104547" cy="1428789"/>
          </a:xfrm>
          <a:prstGeom prst="rect">
            <a:avLst/>
          </a:prstGeom>
        </p:spPr>
      </p:pic>
      <p:grpSp>
        <p:nvGrpSpPr>
          <p:cNvPr id="65" name="Group 64">
            <a:extLst>
              <a:ext uri="{FF2B5EF4-FFF2-40B4-BE49-F238E27FC236}">
                <a16:creationId xmlns:a16="http://schemas.microsoft.com/office/drawing/2014/main" id="{622793D8-B928-ED0E-B722-804942E0DF26}"/>
              </a:ext>
            </a:extLst>
          </p:cNvPr>
          <p:cNvGrpSpPr/>
          <p:nvPr/>
        </p:nvGrpSpPr>
        <p:grpSpPr>
          <a:xfrm>
            <a:off x="0" y="5850920"/>
            <a:ext cx="2499360" cy="640080"/>
            <a:chOff x="0" y="4761334"/>
            <a:chExt cx="2499360" cy="640080"/>
          </a:xfrm>
        </p:grpSpPr>
        <p:sp>
          <p:nvSpPr>
            <p:cNvPr id="48" name="Rectangle 47">
              <a:extLst>
                <a:ext uri="{FF2B5EF4-FFF2-40B4-BE49-F238E27FC236}">
                  <a16:creationId xmlns:a16="http://schemas.microsoft.com/office/drawing/2014/main" id="{B7BAC00A-EC30-F7BC-6807-9B8A6D7A6FE2}"/>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9" name="Freeform 50">
              <a:extLst>
                <a:ext uri="{FF2B5EF4-FFF2-40B4-BE49-F238E27FC236}">
                  <a16:creationId xmlns:a16="http://schemas.microsoft.com/office/drawing/2014/main" id="{8899328C-9835-D32E-C671-BF5A91BC311C}"/>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0" name="Google Shape;2685;p25">
              <a:extLst>
                <a:ext uri="{FF2B5EF4-FFF2-40B4-BE49-F238E27FC236}">
                  <a16:creationId xmlns:a16="http://schemas.microsoft.com/office/drawing/2014/main" id="{3A904873-9F08-382B-C732-946E708E060D}"/>
                </a:ext>
              </a:extLst>
            </p:cNvPr>
            <p:cNvSpPr txBox="1"/>
            <p:nvPr/>
          </p:nvSpPr>
          <p:spPr>
            <a:xfrm>
              <a:off x="874395" y="4852850"/>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grpSp>
      <p:grpSp>
        <p:nvGrpSpPr>
          <p:cNvPr id="66" name="Group 65">
            <a:extLst>
              <a:ext uri="{FF2B5EF4-FFF2-40B4-BE49-F238E27FC236}">
                <a16:creationId xmlns:a16="http://schemas.microsoft.com/office/drawing/2014/main" id="{64E659AB-3922-ECDD-1CEF-D70C3920908F}"/>
              </a:ext>
            </a:extLst>
          </p:cNvPr>
          <p:cNvGrpSpPr/>
          <p:nvPr/>
        </p:nvGrpSpPr>
        <p:grpSpPr>
          <a:xfrm>
            <a:off x="-1793" y="2822944"/>
            <a:ext cx="2501153" cy="1280160"/>
            <a:chOff x="0" y="3131187"/>
            <a:chExt cx="2501153" cy="1280160"/>
          </a:xfrm>
        </p:grpSpPr>
        <p:sp>
          <p:nvSpPr>
            <p:cNvPr id="51" name="Rectangle 50">
              <a:extLst>
                <a:ext uri="{FF2B5EF4-FFF2-40B4-BE49-F238E27FC236}">
                  <a16:creationId xmlns:a16="http://schemas.microsoft.com/office/drawing/2014/main" id="{F4FC4ACF-3E03-4C9F-544A-E50028B27B89}"/>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2" name="Freeform 50">
              <a:extLst>
                <a:ext uri="{FF2B5EF4-FFF2-40B4-BE49-F238E27FC236}">
                  <a16:creationId xmlns:a16="http://schemas.microsoft.com/office/drawing/2014/main" id="{E0467E8F-050A-D30F-79E7-35A7D4DF6DED}"/>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3" name="Google Shape;2685;p25">
              <a:extLst>
                <a:ext uri="{FF2B5EF4-FFF2-40B4-BE49-F238E27FC236}">
                  <a16:creationId xmlns:a16="http://schemas.microsoft.com/office/drawing/2014/main" id="{4159E7B2-0E6A-7703-B9DE-4CA40FB58747}"/>
                </a:ext>
              </a:extLst>
            </p:cNvPr>
            <p:cNvSpPr txBox="1"/>
            <p:nvPr/>
          </p:nvSpPr>
          <p:spPr>
            <a:xfrm>
              <a:off x="876188" y="3238044"/>
              <a:ext cx="1624965" cy="1066446"/>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Regulation on the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P</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rocedures</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in which the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S</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tate’s</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H</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ighest</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O</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fficials</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are to be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N</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otified</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in the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E</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vent of a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S</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tate</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T</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hreat</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and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E</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mergency</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E</a:t>
              </a: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vents in the </a:t>
              </a:r>
              <a:r>
                <a:rPr lang="lv-LV" sz="1100" dirty="0">
                  <a:latin typeface="Arial"/>
                  <a:ea typeface="Arial"/>
                  <a:cs typeface="Arial"/>
                  <a:sym typeface="Arial"/>
                  <a:hlinkClick r:id="rId5">
                    <a:extLst>
                      <a:ext uri="{A12FA001-AC4F-418D-AE19-62706E023703}">
                        <ahyp:hlinkClr xmlns:ahyp="http://schemas.microsoft.com/office/drawing/2018/hyperlinkcolor" val="tx"/>
                      </a:ext>
                    </a:extLst>
                  </a:hlinkClick>
                </a:rPr>
                <a:t>S</a:t>
              </a:r>
              <a:r>
                <a:rPr lang="en-US" sz="1100" dirty="0" err="1">
                  <a:latin typeface="Arial"/>
                  <a:ea typeface="Arial"/>
                  <a:cs typeface="Arial"/>
                  <a:sym typeface="Arial"/>
                  <a:hlinkClick r:id="rId5">
                    <a:extLst>
                      <a:ext uri="{A12FA001-AC4F-418D-AE19-62706E023703}">
                        <ahyp:hlinkClr xmlns:ahyp="http://schemas.microsoft.com/office/drawing/2018/hyperlinkcolor" val="tx"/>
                      </a:ext>
                    </a:extLst>
                  </a:hlinkClick>
                </a:rPr>
                <a:t>tate</a:t>
              </a:r>
              <a:endParaRPr lang="lv-LV" sz="1100" dirty="0">
                <a:latin typeface="Arial"/>
                <a:ea typeface="Arial"/>
                <a:cs typeface="Arial"/>
                <a:sym typeface="Arial"/>
              </a:endParaRPr>
            </a:p>
          </p:txBody>
        </p:sp>
      </p:grpSp>
      <p:grpSp>
        <p:nvGrpSpPr>
          <p:cNvPr id="63" name="Group 62">
            <a:extLst>
              <a:ext uri="{FF2B5EF4-FFF2-40B4-BE49-F238E27FC236}">
                <a16:creationId xmlns:a16="http://schemas.microsoft.com/office/drawing/2014/main" id="{B515AB9B-0726-779C-8BB9-5161C19378B3}"/>
              </a:ext>
            </a:extLst>
          </p:cNvPr>
          <p:cNvGrpSpPr/>
          <p:nvPr/>
        </p:nvGrpSpPr>
        <p:grpSpPr>
          <a:xfrm>
            <a:off x="0" y="4236475"/>
            <a:ext cx="2499360" cy="640080"/>
            <a:chOff x="0" y="5715164"/>
            <a:chExt cx="2499360" cy="640080"/>
          </a:xfrm>
        </p:grpSpPr>
        <p:sp>
          <p:nvSpPr>
            <p:cNvPr id="54" name="Rectangle 53">
              <a:extLst>
                <a:ext uri="{FF2B5EF4-FFF2-40B4-BE49-F238E27FC236}">
                  <a16:creationId xmlns:a16="http://schemas.microsoft.com/office/drawing/2014/main" id="{2102A800-3947-44A1-4305-4E4E8F6C2DD5}"/>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5" name="Freeform 50">
              <a:extLst>
                <a:ext uri="{FF2B5EF4-FFF2-40B4-BE49-F238E27FC236}">
                  <a16:creationId xmlns:a16="http://schemas.microsoft.com/office/drawing/2014/main" id="{1D026293-3E35-EF1B-3192-065F77CC4A49}"/>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6" name="Google Shape;2685;p25">
              <a:extLst>
                <a:ext uri="{FF2B5EF4-FFF2-40B4-BE49-F238E27FC236}">
                  <a16:creationId xmlns:a16="http://schemas.microsoft.com/office/drawing/2014/main" id="{3951B358-8C81-8455-E7EC-E5B3BDFE8E8F}"/>
                </a:ext>
              </a:extLst>
            </p:cNvPr>
            <p:cNvSpPr txBox="1"/>
            <p:nvPr/>
          </p:nvSpPr>
          <p:spPr>
            <a:xfrm>
              <a:off x="874395" y="5806680"/>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Regulation on the National Contact Point of Civil Protection</a:t>
              </a:r>
              <a:endParaRPr lang="lv-LV" sz="1100" dirty="0">
                <a:latin typeface="Arial"/>
                <a:ea typeface="Arial"/>
                <a:cs typeface="Arial"/>
                <a:sym typeface="Arial"/>
              </a:endParaRPr>
            </a:p>
          </p:txBody>
        </p:sp>
      </p:grpSp>
      <p:grpSp>
        <p:nvGrpSpPr>
          <p:cNvPr id="67" name="Group 66">
            <a:extLst>
              <a:ext uri="{FF2B5EF4-FFF2-40B4-BE49-F238E27FC236}">
                <a16:creationId xmlns:a16="http://schemas.microsoft.com/office/drawing/2014/main" id="{F32D186A-AD5A-C697-951C-E66927F9064A}"/>
              </a:ext>
            </a:extLst>
          </p:cNvPr>
          <p:cNvGrpSpPr/>
          <p:nvPr/>
        </p:nvGrpSpPr>
        <p:grpSpPr>
          <a:xfrm>
            <a:off x="687" y="2043896"/>
            <a:ext cx="2499360" cy="640080"/>
            <a:chOff x="0" y="2177087"/>
            <a:chExt cx="2499360" cy="640080"/>
          </a:xfrm>
        </p:grpSpPr>
        <p:sp>
          <p:nvSpPr>
            <p:cNvPr id="57" name="Rectangle 56">
              <a:extLst>
                <a:ext uri="{FF2B5EF4-FFF2-40B4-BE49-F238E27FC236}">
                  <a16:creationId xmlns:a16="http://schemas.microsoft.com/office/drawing/2014/main" id="{BA72F1AB-85A3-8D1F-5E09-1D6B217443C2}"/>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8" name="Freeform 50">
              <a:extLst>
                <a:ext uri="{FF2B5EF4-FFF2-40B4-BE49-F238E27FC236}">
                  <a16:creationId xmlns:a16="http://schemas.microsoft.com/office/drawing/2014/main" id="{0B718717-0315-5262-8B2C-DE530E012459}"/>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9" name="Google Shape;2685;p25">
              <a:extLst>
                <a:ext uri="{FF2B5EF4-FFF2-40B4-BE49-F238E27FC236}">
                  <a16:creationId xmlns:a16="http://schemas.microsoft.com/office/drawing/2014/main" id="{D4D38CA2-0FAD-45FF-CD85-584C9E0CC1C4}"/>
                </a:ext>
              </a:extLst>
            </p:cNvPr>
            <p:cNvSpPr txBox="1"/>
            <p:nvPr/>
          </p:nvSpPr>
          <p:spPr>
            <a:xfrm>
              <a:off x="874395" y="226860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By-law of the State Fire-fighting and Rescue Service</a:t>
              </a:r>
              <a:endParaRPr lang="lv-LV" sz="1100" dirty="0">
                <a:latin typeface="Arial"/>
                <a:ea typeface="Arial"/>
                <a:cs typeface="Arial"/>
                <a:sym typeface="Arial"/>
              </a:endParaRPr>
            </a:p>
          </p:txBody>
        </p:sp>
      </p:grpSp>
      <p:grpSp>
        <p:nvGrpSpPr>
          <p:cNvPr id="73" name="Group 72">
            <a:extLst>
              <a:ext uri="{FF2B5EF4-FFF2-40B4-BE49-F238E27FC236}">
                <a16:creationId xmlns:a16="http://schemas.microsoft.com/office/drawing/2014/main" id="{5CD76AB6-54A5-E2AA-382F-923F00D57531}"/>
              </a:ext>
            </a:extLst>
          </p:cNvPr>
          <p:cNvGrpSpPr/>
          <p:nvPr/>
        </p:nvGrpSpPr>
        <p:grpSpPr>
          <a:xfrm>
            <a:off x="0" y="5032409"/>
            <a:ext cx="2499360" cy="640080"/>
            <a:chOff x="-2196480" y="1280947"/>
            <a:chExt cx="2499360" cy="640080"/>
          </a:xfrm>
        </p:grpSpPr>
        <p:sp>
          <p:nvSpPr>
            <p:cNvPr id="74" name="Rectangle 73">
              <a:extLst>
                <a:ext uri="{FF2B5EF4-FFF2-40B4-BE49-F238E27FC236}">
                  <a16:creationId xmlns:a16="http://schemas.microsoft.com/office/drawing/2014/main" id="{AF5BBF13-BEE3-3C6E-4076-0E156E43B42A}"/>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5" name="Freeform 50">
              <a:extLst>
                <a:ext uri="{FF2B5EF4-FFF2-40B4-BE49-F238E27FC236}">
                  <a16:creationId xmlns:a16="http://schemas.microsoft.com/office/drawing/2014/main" id="{55731FEC-8725-32F1-85CD-9A8536795055}"/>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76" name="Google Shape;2685;p25">
              <a:extLst>
                <a:ext uri="{FF2B5EF4-FFF2-40B4-BE49-F238E27FC236}">
                  <a16:creationId xmlns:a16="http://schemas.microsoft.com/office/drawing/2014/main" id="{38266D36-754F-F546-0377-E2C6E057160F}"/>
                </a:ext>
              </a:extLst>
            </p:cNvPr>
            <p:cNvSpPr txBox="1"/>
            <p:nvPr/>
          </p:nvSpPr>
          <p:spPr>
            <a:xfrm>
              <a:off x="-1322085" y="144863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8">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grpSp>
      <p:sp>
        <p:nvSpPr>
          <p:cNvPr id="10" name="Google Shape;112;p22">
            <a:extLst>
              <a:ext uri="{FF2B5EF4-FFF2-40B4-BE49-F238E27FC236}">
                <a16:creationId xmlns:a16="http://schemas.microsoft.com/office/drawing/2014/main" id="{51E4C7BE-AE6D-DC12-9CE2-F7EC69A46913}"/>
              </a:ext>
            </a:extLst>
          </p:cNvPr>
          <p:cNvSpPr/>
          <p:nvPr/>
        </p:nvSpPr>
        <p:spPr>
          <a:xfrm>
            <a:off x="3102014" y="3510849"/>
            <a:ext cx="43770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M</a:t>
            </a:r>
            <a:r>
              <a:rPr lang="en-US" sz="1100" dirty="0" err="1"/>
              <a:t>anag</a:t>
            </a:r>
            <a:r>
              <a:rPr lang="lv-LV" sz="1100" dirty="0"/>
              <a:t>ing</a:t>
            </a:r>
            <a:r>
              <a:rPr lang="en-US" sz="1100" dirty="0"/>
              <a:t>, </a:t>
            </a:r>
            <a:r>
              <a:rPr lang="en-US" sz="1100" dirty="0" err="1"/>
              <a:t>coordinat</a:t>
            </a:r>
            <a:r>
              <a:rPr lang="lv-LV" sz="1100" dirty="0"/>
              <a:t>ing</a:t>
            </a:r>
            <a:r>
              <a:rPr lang="en-US" sz="1100" dirty="0"/>
              <a:t> and control</a:t>
            </a:r>
            <a:r>
              <a:rPr lang="lv-LV" sz="1100" dirty="0"/>
              <a:t>ing</a:t>
            </a:r>
            <a:r>
              <a:rPr lang="en-US" sz="1100" dirty="0"/>
              <a:t> the operation of the system of civil protection</a:t>
            </a:r>
          </a:p>
        </p:txBody>
      </p:sp>
      <p:sp>
        <p:nvSpPr>
          <p:cNvPr id="12" name="Google Shape;112;p22">
            <a:extLst>
              <a:ext uri="{FF2B5EF4-FFF2-40B4-BE49-F238E27FC236}">
                <a16:creationId xmlns:a16="http://schemas.microsoft.com/office/drawing/2014/main" id="{F6A33DA8-9B26-2AC2-4DE5-EFAB96C1DF05}"/>
              </a:ext>
            </a:extLst>
          </p:cNvPr>
          <p:cNvSpPr/>
          <p:nvPr/>
        </p:nvSpPr>
        <p:spPr>
          <a:xfrm>
            <a:off x="3102014" y="4206405"/>
            <a:ext cx="4377015" cy="74162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D</a:t>
            </a:r>
            <a:r>
              <a:rPr lang="en-US" sz="1100" dirty="0" err="1"/>
              <a:t>evelop</a:t>
            </a:r>
            <a:r>
              <a:rPr lang="lv-LV" sz="1100" dirty="0"/>
              <a:t>ing</a:t>
            </a:r>
            <a:r>
              <a:rPr lang="en-US" sz="1100" dirty="0"/>
              <a:t> the State </a:t>
            </a:r>
            <a:r>
              <a:rPr lang="lv-LV" sz="1100" dirty="0"/>
              <a:t>C</a:t>
            </a:r>
            <a:r>
              <a:rPr lang="en-US" sz="1100" dirty="0" err="1"/>
              <a:t>ivil</a:t>
            </a:r>
            <a:r>
              <a:rPr lang="en-US" sz="1100" dirty="0"/>
              <a:t> </a:t>
            </a:r>
            <a:r>
              <a:rPr lang="lv-LV" sz="1100" dirty="0"/>
              <a:t>P</a:t>
            </a:r>
            <a:r>
              <a:rPr lang="en-US" sz="1100" dirty="0" err="1"/>
              <a:t>rotection</a:t>
            </a:r>
            <a:r>
              <a:rPr lang="en-US" sz="1100" dirty="0"/>
              <a:t> </a:t>
            </a:r>
            <a:r>
              <a:rPr lang="lv-LV" sz="1100" dirty="0"/>
              <a:t>P</a:t>
            </a:r>
            <a:r>
              <a:rPr lang="en-US" sz="1100" dirty="0" err="1"/>
              <a:t>lan</a:t>
            </a:r>
            <a:r>
              <a:rPr lang="en-US" sz="1100" dirty="0"/>
              <a:t> in co-operation with other authorities</a:t>
            </a:r>
            <a:r>
              <a:rPr lang="lv-LV" sz="1100" dirty="0"/>
              <a:t>, as </a:t>
            </a:r>
            <a:r>
              <a:rPr lang="lv-LV" sz="1100" dirty="0" err="1"/>
              <a:t>well</a:t>
            </a:r>
            <a:r>
              <a:rPr lang="lv-LV" sz="1100" dirty="0"/>
              <a:t> as </a:t>
            </a:r>
            <a:r>
              <a:rPr lang="en-US" sz="1100" dirty="0" err="1"/>
              <a:t>revis</a:t>
            </a:r>
            <a:r>
              <a:rPr lang="lv-LV" sz="1100" dirty="0"/>
              <a:t>ing</a:t>
            </a:r>
            <a:r>
              <a:rPr lang="en-US" sz="1100" dirty="0"/>
              <a:t> and </a:t>
            </a:r>
            <a:r>
              <a:rPr lang="en-US" sz="1100" dirty="0" err="1"/>
              <a:t>coordinat</a:t>
            </a:r>
            <a:r>
              <a:rPr lang="lv-LV" sz="1100" dirty="0"/>
              <a:t>ing</a:t>
            </a:r>
            <a:r>
              <a:rPr lang="en-US" sz="1100" dirty="0"/>
              <a:t> draft civil protection plans for objects and objects of increased danger</a:t>
            </a:r>
            <a:endParaRPr lang="en-gb" sz="1100" dirty="0"/>
          </a:p>
        </p:txBody>
      </p:sp>
      <p:sp>
        <p:nvSpPr>
          <p:cNvPr id="13" name="Google Shape;112;p22">
            <a:extLst>
              <a:ext uri="{FF2B5EF4-FFF2-40B4-BE49-F238E27FC236}">
                <a16:creationId xmlns:a16="http://schemas.microsoft.com/office/drawing/2014/main" id="{6A194078-E62C-3660-9200-D770B2D0B0DA}"/>
              </a:ext>
            </a:extLst>
          </p:cNvPr>
          <p:cNvSpPr/>
          <p:nvPr/>
        </p:nvSpPr>
        <p:spPr>
          <a:xfrm>
            <a:off x="3102014" y="5056539"/>
            <a:ext cx="4377015" cy="576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Ensur</a:t>
            </a:r>
            <a:r>
              <a:rPr lang="lv-LV" sz="1100" dirty="0"/>
              <a:t>ing</a:t>
            </a:r>
            <a:r>
              <a:rPr lang="en-gb" sz="1100" dirty="0"/>
              <a:t> the functions of the </a:t>
            </a:r>
            <a:r>
              <a:rPr lang="lv-LV" sz="1100" dirty="0"/>
              <a:t>N</a:t>
            </a:r>
            <a:r>
              <a:rPr lang="en-GB" sz="1100" dirty="0" err="1"/>
              <a:t>ational</a:t>
            </a:r>
            <a:r>
              <a:rPr lang="en-GB" sz="1100" dirty="0"/>
              <a:t> </a:t>
            </a:r>
            <a:r>
              <a:rPr lang="en-gb" sz="1100" dirty="0"/>
              <a:t>Contact Point and its 24-hour operation</a:t>
            </a:r>
            <a:endParaRPr lang="en-US" sz="1100" dirty="0"/>
          </a:p>
        </p:txBody>
      </p:sp>
      <p:sp>
        <p:nvSpPr>
          <p:cNvPr id="14" name="Google Shape;112;p22">
            <a:extLst>
              <a:ext uri="{FF2B5EF4-FFF2-40B4-BE49-F238E27FC236}">
                <a16:creationId xmlns:a16="http://schemas.microsoft.com/office/drawing/2014/main" id="{E5FBB31E-92D6-17B4-B24F-0A5531884723}"/>
              </a:ext>
            </a:extLst>
          </p:cNvPr>
          <p:cNvSpPr/>
          <p:nvPr/>
        </p:nvSpPr>
        <p:spPr>
          <a:xfrm>
            <a:off x="3102014" y="5741053"/>
            <a:ext cx="4377015" cy="432462"/>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P</a:t>
            </a:r>
            <a:r>
              <a:rPr lang="en-GB" sz="1100" dirty="0" err="1"/>
              <a:t>erform</a:t>
            </a:r>
            <a:r>
              <a:rPr lang="lv-LV" sz="1100" dirty="0"/>
              <a:t>ing r</a:t>
            </a:r>
            <a:r>
              <a:rPr lang="en-US" sz="1100" dirty="0" err="1"/>
              <a:t>escue</a:t>
            </a:r>
            <a:r>
              <a:rPr lang="en-US" sz="1100" dirty="0"/>
              <a:t> operations and measures for the elimination of consequences</a:t>
            </a:r>
          </a:p>
        </p:txBody>
      </p:sp>
      <p:sp>
        <p:nvSpPr>
          <p:cNvPr id="15" name="Google Shape;112;p22">
            <a:extLst>
              <a:ext uri="{FF2B5EF4-FFF2-40B4-BE49-F238E27FC236}">
                <a16:creationId xmlns:a16="http://schemas.microsoft.com/office/drawing/2014/main" id="{DAD80069-3295-A34A-AFF0-B8E01569BA07}"/>
              </a:ext>
            </a:extLst>
          </p:cNvPr>
          <p:cNvSpPr/>
          <p:nvPr/>
        </p:nvSpPr>
        <p:spPr>
          <a:xfrm>
            <a:off x="7582789" y="3510849"/>
            <a:ext cx="4160476"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Makes a decision on the activation of the national early warning system</a:t>
            </a:r>
            <a:endParaRPr lang="en-gb" sz="1100" dirty="0"/>
          </a:p>
        </p:txBody>
      </p:sp>
      <p:sp>
        <p:nvSpPr>
          <p:cNvPr id="16" name="Google Shape;112;p22">
            <a:extLst>
              <a:ext uri="{FF2B5EF4-FFF2-40B4-BE49-F238E27FC236}">
                <a16:creationId xmlns:a16="http://schemas.microsoft.com/office/drawing/2014/main" id="{998E770B-A326-62A2-1E47-D309CDC160DD}"/>
              </a:ext>
            </a:extLst>
          </p:cNvPr>
          <p:cNvSpPr/>
          <p:nvPr/>
        </p:nvSpPr>
        <p:spPr>
          <a:xfrm>
            <a:off x="7582789" y="4206405"/>
            <a:ext cx="4160476"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C</a:t>
            </a:r>
            <a:r>
              <a:rPr lang="en-GB" sz="1100" dirty="0" err="1"/>
              <a:t>ollect</a:t>
            </a:r>
            <a:r>
              <a:rPr lang="lv-LV" sz="1100" dirty="0"/>
              <a:t>s</a:t>
            </a:r>
            <a:r>
              <a:rPr lang="en-gb" sz="1100" dirty="0"/>
              <a:t> information from </a:t>
            </a:r>
            <a:r>
              <a:rPr lang="en-GB" sz="1100" dirty="0"/>
              <a:t>sectoral</a:t>
            </a:r>
            <a:r>
              <a:rPr lang="en-gb" sz="1100" dirty="0"/>
              <a:t> ministries on the implementation of the </a:t>
            </a:r>
            <a:r>
              <a:rPr lang="lv-LV" sz="1100" dirty="0" err="1"/>
              <a:t>State</a:t>
            </a:r>
            <a:r>
              <a:rPr lang="en-gb" sz="1100" dirty="0"/>
              <a:t> Civil Protection Plan</a:t>
            </a:r>
            <a:endParaRPr lang="en-US" sz="1100" dirty="0"/>
          </a:p>
        </p:txBody>
      </p:sp>
      <p:sp>
        <p:nvSpPr>
          <p:cNvPr id="17" name="Google Shape;112;p22">
            <a:extLst>
              <a:ext uri="{FF2B5EF4-FFF2-40B4-BE49-F238E27FC236}">
                <a16:creationId xmlns:a16="http://schemas.microsoft.com/office/drawing/2014/main" id="{13447973-011F-FC98-6D32-AA057B6F03B4}"/>
              </a:ext>
            </a:extLst>
          </p:cNvPr>
          <p:cNvSpPr/>
          <p:nvPr/>
        </p:nvSpPr>
        <p:spPr>
          <a:xfrm>
            <a:off x="7582789" y="4901961"/>
            <a:ext cx="4160476"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State Fire and Rescue Service provides humanitarian aid to Ukraine</a:t>
            </a:r>
            <a:endParaRPr lang="en-US" sz="1100"/>
          </a:p>
        </p:txBody>
      </p:sp>
      <p:sp>
        <p:nvSpPr>
          <p:cNvPr id="18" name="Google Shape;112;p22">
            <a:extLst>
              <a:ext uri="{FF2B5EF4-FFF2-40B4-BE49-F238E27FC236}">
                <a16:creationId xmlns:a16="http://schemas.microsoft.com/office/drawing/2014/main" id="{0A9F7102-08E1-E372-1384-3A3CE7B4337B}"/>
              </a:ext>
            </a:extLst>
          </p:cNvPr>
          <p:cNvSpPr/>
          <p:nvPr/>
        </p:nvSpPr>
        <p:spPr>
          <a:xfrm>
            <a:off x="7582789" y="5597515"/>
            <a:ext cx="4160476" cy="576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Fire-fighting, rescue after road accidents, chemical accidents, explosions and radiation accidents, in inland waters, etc.</a:t>
            </a:r>
          </a:p>
        </p:txBody>
      </p:sp>
      <p:sp>
        <p:nvSpPr>
          <p:cNvPr id="19" name="Google Shape;118;p22">
            <a:extLst>
              <a:ext uri="{FF2B5EF4-FFF2-40B4-BE49-F238E27FC236}">
                <a16:creationId xmlns:a16="http://schemas.microsoft.com/office/drawing/2014/main" id="{114D1A67-1E97-8B50-E9B6-1AD99DF84C5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Country</a:t>
            </a:r>
            <a:r>
              <a:rPr lang="en-gb" sz="1400"/>
              <a:t> </a:t>
            </a:r>
            <a:r>
              <a:rPr lang="en-gb" sz="1400">
                <a:solidFill>
                  <a:schemeClr val="bg1">
                    <a:lumMod val="65000"/>
                  </a:schemeClr>
                </a:solidFill>
              </a:rPr>
              <a:t>| Municipal</a:t>
            </a:r>
            <a:r>
              <a:rPr lang="lv-lv" sz="1400" b="1"/>
              <a:t> </a:t>
            </a:r>
            <a:r>
              <a:rPr lang="lv-lv" sz="1400">
                <a:solidFill>
                  <a:schemeClr val="bg1">
                    <a:lumMod val="65000"/>
                  </a:schemeClr>
                </a:solidFill>
              </a:rPr>
              <a:t>| Local</a:t>
            </a:r>
            <a:endParaRPr lang="lv-LV" sz="1400">
              <a:solidFill>
                <a:schemeClr val="bg1">
                  <a:lumMod val="65000"/>
                </a:schemeClr>
              </a:solidFill>
            </a:endParaRPr>
          </a:p>
        </p:txBody>
      </p:sp>
      <p:sp>
        <p:nvSpPr>
          <p:cNvPr id="20" name="Google Shape;118;p22">
            <a:extLst>
              <a:ext uri="{FF2B5EF4-FFF2-40B4-BE49-F238E27FC236}">
                <a16:creationId xmlns:a16="http://schemas.microsoft.com/office/drawing/2014/main" id="{FA7C5974-515A-7CB2-ED17-4E82756E835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1" name="Google Shape;118;p22">
            <a:extLst>
              <a:ext uri="{FF2B5EF4-FFF2-40B4-BE49-F238E27FC236}">
                <a16:creationId xmlns:a16="http://schemas.microsoft.com/office/drawing/2014/main" id="{35566163-21A3-8228-02A0-2CA0DE90AF5C}"/>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b="1"/>
              <a:t>Decision-making </a:t>
            </a:r>
            <a:r>
              <a:rPr lang="en-gb" sz="1400">
                <a:solidFill>
                  <a:schemeClr val="bg1">
                    <a:lumMod val="65000"/>
                  </a:schemeClr>
                </a:solidFill>
              </a:rPr>
              <a:t>| Coordination | Support | Infrastructure </a:t>
            </a:r>
            <a:endParaRPr lang="lv-LV" sz="1400" dirty="0">
              <a:solidFill>
                <a:schemeClr val="bg1">
                  <a:lumMod val="65000"/>
                </a:schemeClr>
              </a:solidFill>
            </a:endParaRPr>
          </a:p>
        </p:txBody>
      </p:sp>
      <p:sp>
        <p:nvSpPr>
          <p:cNvPr id="26" name="Google Shape;118;p22">
            <a:extLst>
              <a:ext uri="{FF2B5EF4-FFF2-40B4-BE49-F238E27FC236}">
                <a16:creationId xmlns:a16="http://schemas.microsoft.com/office/drawing/2014/main" id="{777695BF-0131-980B-1AD3-CFBF2AAF83FE}"/>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7" name="Google Shape;118;p22">
            <a:extLst>
              <a:ext uri="{FF2B5EF4-FFF2-40B4-BE49-F238E27FC236}">
                <a16:creationId xmlns:a16="http://schemas.microsoft.com/office/drawing/2014/main" id="{3DD45618-E4B2-2C29-4200-C80D3D4502EB}"/>
              </a:ext>
            </a:extLst>
          </p:cNvPr>
          <p:cNvSpPr txBox="1"/>
          <p:nvPr/>
        </p:nvSpPr>
        <p:spPr>
          <a:xfrm>
            <a:off x="3102015" y="2959293"/>
            <a:ext cx="438202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dirty="0"/>
              <a:t>Key duties:</a:t>
            </a:r>
            <a:endParaRPr lang="en-gb" sz="1400" b="1" dirty="0"/>
          </a:p>
        </p:txBody>
      </p:sp>
      <p:sp>
        <p:nvSpPr>
          <p:cNvPr id="28" name="Google Shape;118;p22">
            <a:extLst>
              <a:ext uri="{FF2B5EF4-FFF2-40B4-BE49-F238E27FC236}">
                <a16:creationId xmlns:a16="http://schemas.microsoft.com/office/drawing/2014/main" id="{D1F75DEC-CE3E-1A9D-F931-5420EF8D66C4}"/>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9" name="Google Shape;118;p22">
            <a:extLst>
              <a:ext uri="{FF2B5EF4-FFF2-40B4-BE49-F238E27FC236}">
                <a16:creationId xmlns:a16="http://schemas.microsoft.com/office/drawing/2014/main" id="{9EFB1407-06DA-D6A0-B861-ED16A07D3665}"/>
              </a:ext>
            </a:extLst>
          </p:cNvPr>
          <p:cNvSpPr txBox="1"/>
          <p:nvPr/>
        </p:nvSpPr>
        <p:spPr>
          <a:xfrm>
            <a:off x="7583473" y="2959293"/>
            <a:ext cx="415979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Examples:</a:t>
            </a:r>
          </a:p>
        </p:txBody>
      </p:sp>
      <p:sp>
        <p:nvSpPr>
          <p:cNvPr id="35" name="Freeform 17">
            <a:extLst>
              <a:ext uri="{FF2B5EF4-FFF2-40B4-BE49-F238E27FC236}">
                <a16:creationId xmlns:a16="http://schemas.microsoft.com/office/drawing/2014/main" id="{B41CD6EB-D563-A1D8-27C5-B4D0A834324F}"/>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6" name="Freeform 17">
            <a:extLst>
              <a:ext uri="{FF2B5EF4-FFF2-40B4-BE49-F238E27FC236}">
                <a16:creationId xmlns:a16="http://schemas.microsoft.com/office/drawing/2014/main" id="{FEB419BE-80BA-C0B3-EAF1-57198CFBECB9}"/>
              </a:ext>
            </a:extLst>
          </p:cNvPr>
          <p:cNvSpPr/>
          <p:nvPr/>
        </p:nvSpPr>
        <p:spPr>
          <a:xfrm>
            <a:off x="3173089" y="581282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9" name="Freeform 17">
            <a:extLst>
              <a:ext uri="{FF2B5EF4-FFF2-40B4-BE49-F238E27FC236}">
                <a16:creationId xmlns:a16="http://schemas.microsoft.com/office/drawing/2014/main" id="{CDC62713-0D62-ED33-D616-17A129F31912}"/>
              </a:ext>
            </a:extLst>
          </p:cNvPr>
          <p:cNvSpPr/>
          <p:nvPr/>
        </p:nvSpPr>
        <p:spPr>
          <a:xfrm>
            <a:off x="7646444"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4" name="Freeform 17">
            <a:extLst>
              <a:ext uri="{FF2B5EF4-FFF2-40B4-BE49-F238E27FC236}">
                <a16:creationId xmlns:a16="http://schemas.microsoft.com/office/drawing/2014/main" id="{29191F50-A446-4FE3-69BE-13EDBA474E8B}"/>
              </a:ext>
            </a:extLst>
          </p:cNvPr>
          <p:cNvSpPr/>
          <p:nvPr/>
        </p:nvSpPr>
        <p:spPr>
          <a:xfrm>
            <a:off x="7646444"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5" name="Freeform 45">
            <a:extLst>
              <a:ext uri="{FF2B5EF4-FFF2-40B4-BE49-F238E27FC236}">
                <a16:creationId xmlns:a16="http://schemas.microsoft.com/office/drawing/2014/main" id="{F6548310-E392-BEA8-17ED-CFC96E3BF186}"/>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60" name="Graphic 47">
            <a:extLst>
              <a:ext uri="{FF2B5EF4-FFF2-40B4-BE49-F238E27FC236}">
                <a16:creationId xmlns:a16="http://schemas.microsoft.com/office/drawing/2014/main" id="{F0F2D386-885E-130E-76B7-BE00C91426A5}"/>
              </a:ext>
            </a:extLst>
          </p:cNvPr>
          <p:cNvGrpSpPr/>
          <p:nvPr/>
        </p:nvGrpSpPr>
        <p:grpSpPr>
          <a:xfrm>
            <a:off x="3174014" y="2468509"/>
            <a:ext cx="288925" cy="287338"/>
            <a:chOff x="5489444" y="1867103"/>
            <a:chExt cx="457200" cy="457200"/>
          </a:xfrm>
          <a:solidFill>
            <a:srgbClr val="525A72"/>
          </a:solidFill>
        </p:grpSpPr>
        <p:sp>
          <p:nvSpPr>
            <p:cNvPr id="61" name="Freeform 158">
              <a:extLst>
                <a:ext uri="{FF2B5EF4-FFF2-40B4-BE49-F238E27FC236}">
                  <a16:creationId xmlns:a16="http://schemas.microsoft.com/office/drawing/2014/main" id="{00890A35-E9E3-2AA3-B728-BF0F7F6FF20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62" name="Freeform 163">
              <a:extLst>
                <a:ext uri="{FF2B5EF4-FFF2-40B4-BE49-F238E27FC236}">
                  <a16:creationId xmlns:a16="http://schemas.microsoft.com/office/drawing/2014/main" id="{D1D602DD-ACAE-41AB-40C8-9AF0E3D9C353}"/>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64" name="Freeform 164">
              <a:extLst>
                <a:ext uri="{FF2B5EF4-FFF2-40B4-BE49-F238E27FC236}">
                  <a16:creationId xmlns:a16="http://schemas.microsoft.com/office/drawing/2014/main" id="{289D4036-8C84-9AC8-C49A-19DDF3446F6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68" name="Freeform 166">
              <a:extLst>
                <a:ext uri="{FF2B5EF4-FFF2-40B4-BE49-F238E27FC236}">
                  <a16:creationId xmlns:a16="http://schemas.microsoft.com/office/drawing/2014/main" id="{FDCA1524-825A-9593-D23B-20774261E1D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69" name="Freeform 73">
            <a:extLst>
              <a:ext uri="{FF2B5EF4-FFF2-40B4-BE49-F238E27FC236}">
                <a16:creationId xmlns:a16="http://schemas.microsoft.com/office/drawing/2014/main" id="{147E8A12-92DF-DC04-0AD4-CADB1E3778B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83" name="Group 82">
            <a:extLst>
              <a:ext uri="{FF2B5EF4-FFF2-40B4-BE49-F238E27FC236}">
                <a16:creationId xmlns:a16="http://schemas.microsoft.com/office/drawing/2014/main" id="{ED08A2FC-655C-4234-D92B-AF333EA228D5}"/>
              </a:ext>
            </a:extLst>
          </p:cNvPr>
          <p:cNvGrpSpPr/>
          <p:nvPr/>
        </p:nvGrpSpPr>
        <p:grpSpPr>
          <a:xfrm>
            <a:off x="7583473" y="2959293"/>
            <a:ext cx="504000" cy="432000"/>
            <a:chOff x="6427140" y="2959293"/>
            <a:chExt cx="504000" cy="432000"/>
          </a:xfrm>
        </p:grpSpPr>
        <p:sp>
          <p:nvSpPr>
            <p:cNvPr id="81" name="Google Shape;118;p22">
              <a:extLst>
                <a:ext uri="{FF2B5EF4-FFF2-40B4-BE49-F238E27FC236}">
                  <a16:creationId xmlns:a16="http://schemas.microsoft.com/office/drawing/2014/main" id="{A310B1FD-1A65-1285-8997-F37CAC601E73}"/>
                </a:ext>
              </a:extLst>
            </p:cNvPr>
            <p:cNvSpPr txBox="1"/>
            <p:nvPr/>
          </p:nvSpPr>
          <p:spPr>
            <a:xfrm>
              <a:off x="6427140" y="2959293"/>
              <a:ext cx="43200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endParaRPr lang="lv-LV" sz="1400" b="1"/>
            </a:p>
          </p:txBody>
        </p:sp>
        <p:grpSp>
          <p:nvGrpSpPr>
            <p:cNvPr id="70" name="Group 69">
              <a:extLst>
                <a:ext uri="{FF2B5EF4-FFF2-40B4-BE49-F238E27FC236}">
                  <a16:creationId xmlns:a16="http://schemas.microsoft.com/office/drawing/2014/main" id="{67342003-42DB-D296-9700-B2AE8FF1BAE5}"/>
                </a:ext>
              </a:extLst>
            </p:cNvPr>
            <p:cNvGrpSpPr/>
            <p:nvPr/>
          </p:nvGrpSpPr>
          <p:grpSpPr>
            <a:xfrm>
              <a:off x="6496619" y="2959293"/>
              <a:ext cx="434521" cy="432000"/>
              <a:chOff x="7573675" y="2959293"/>
              <a:chExt cx="434521" cy="432000"/>
            </a:xfrm>
          </p:grpSpPr>
          <p:sp>
            <p:nvSpPr>
              <p:cNvPr id="71" name="Google Shape;118;p22">
                <a:extLst>
                  <a:ext uri="{FF2B5EF4-FFF2-40B4-BE49-F238E27FC236}">
                    <a16:creationId xmlns:a16="http://schemas.microsoft.com/office/drawing/2014/main" id="{9E4CEF5A-F818-B2B7-A2D0-9E8389133119}"/>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72" name="Freeform 80">
                <a:extLst>
                  <a:ext uri="{FF2B5EF4-FFF2-40B4-BE49-F238E27FC236}">
                    <a16:creationId xmlns:a16="http://schemas.microsoft.com/office/drawing/2014/main" id="{1A2ACDF7-0B54-BFED-49FF-FEB85FDEEEA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grpSp>
      </p:grpSp>
      <p:sp>
        <p:nvSpPr>
          <p:cNvPr id="77" name="Freeform 17">
            <a:extLst>
              <a:ext uri="{FF2B5EF4-FFF2-40B4-BE49-F238E27FC236}">
                <a16:creationId xmlns:a16="http://schemas.microsoft.com/office/drawing/2014/main" id="{8D4F3F2A-2234-15A0-8BA8-D1DBC7E4DCA6}"/>
              </a:ext>
            </a:extLst>
          </p:cNvPr>
          <p:cNvSpPr/>
          <p:nvPr/>
        </p:nvSpPr>
        <p:spPr>
          <a:xfrm>
            <a:off x="7646444"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78" name="Freeform 17">
            <a:extLst>
              <a:ext uri="{FF2B5EF4-FFF2-40B4-BE49-F238E27FC236}">
                <a16:creationId xmlns:a16="http://schemas.microsoft.com/office/drawing/2014/main" id="{31751E60-9C23-B3D6-0569-AC9CFABEB9C7}"/>
              </a:ext>
            </a:extLst>
          </p:cNvPr>
          <p:cNvSpPr/>
          <p:nvPr/>
        </p:nvSpPr>
        <p:spPr>
          <a:xfrm>
            <a:off x="3173089" y="44327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79" name="Freeform 17">
            <a:extLst>
              <a:ext uri="{FF2B5EF4-FFF2-40B4-BE49-F238E27FC236}">
                <a16:creationId xmlns:a16="http://schemas.microsoft.com/office/drawing/2014/main" id="{AF55987B-D146-DA86-3E4A-C59662D1FF74}"/>
              </a:ext>
            </a:extLst>
          </p:cNvPr>
          <p:cNvSpPr/>
          <p:nvPr/>
        </p:nvSpPr>
        <p:spPr>
          <a:xfrm>
            <a:off x="3173089" y="520007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80" name="Freeform 17">
            <a:extLst>
              <a:ext uri="{FF2B5EF4-FFF2-40B4-BE49-F238E27FC236}">
                <a16:creationId xmlns:a16="http://schemas.microsoft.com/office/drawing/2014/main" id="{F97D808E-376E-2D03-EEF2-5A928DC38407}"/>
              </a:ext>
            </a:extLst>
          </p:cNvPr>
          <p:cNvSpPr/>
          <p:nvPr/>
        </p:nvSpPr>
        <p:spPr>
          <a:xfrm>
            <a:off x="7646444" y="50454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22" name="Rectangle 21">
            <a:extLst>
              <a:ext uri="{FF2B5EF4-FFF2-40B4-BE49-F238E27FC236}">
                <a16:creationId xmlns:a16="http://schemas.microsoft.com/office/drawing/2014/main" id="{C7B3A3BF-65F9-BFDA-81C6-953C028B320F}"/>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24" name="Group 23">
            <a:extLst>
              <a:ext uri="{FF2B5EF4-FFF2-40B4-BE49-F238E27FC236}">
                <a16:creationId xmlns:a16="http://schemas.microsoft.com/office/drawing/2014/main" id="{36896902-7ABC-05F1-4C83-3F3295D0CBFF}"/>
              </a:ext>
            </a:extLst>
          </p:cNvPr>
          <p:cNvGrpSpPr/>
          <p:nvPr/>
        </p:nvGrpSpPr>
        <p:grpSpPr>
          <a:xfrm>
            <a:off x="7349471" y="130795"/>
            <a:ext cx="4399626" cy="216216"/>
            <a:chOff x="7793031" y="130795"/>
            <a:chExt cx="3714230" cy="217488"/>
          </a:xfrm>
        </p:grpSpPr>
        <p:sp>
          <p:nvSpPr>
            <p:cNvPr id="25" name="Rectangle 24">
              <a:extLst>
                <a:ext uri="{FF2B5EF4-FFF2-40B4-BE49-F238E27FC236}">
                  <a16:creationId xmlns:a16="http://schemas.microsoft.com/office/drawing/2014/main" id="{E20D14D9-7049-62A7-F08B-82061995CB8B}"/>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3B9010DE-C153-88B3-C126-9FA8AF2BE435}"/>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3B8AC96A-7FE9-E68D-5A3A-CE565AE65382}"/>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637AE733-A24E-8829-33CA-9BF067C3A72F}"/>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4200058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8BB040A-1F28-E8F0-94F6-3B3F38E7A6DF}"/>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a:t>
            </a:r>
            <a:r>
              <a:rPr lang="lv-LV" dirty="0"/>
              <a:t>L</a:t>
            </a:r>
            <a:r>
              <a:rPr lang="en-GB" dirty="0" err="1"/>
              <a:t>ocal</a:t>
            </a:r>
            <a:r>
              <a:rPr lang="en-GB" dirty="0"/>
              <a:t> </a:t>
            </a:r>
            <a:r>
              <a:rPr lang="lv-LV" dirty="0"/>
              <a:t>G</a:t>
            </a:r>
            <a:r>
              <a:rPr lang="en-GB" dirty="0" err="1"/>
              <a:t>overnment</a:t>
            </a:r>
            <a:r>
              <a:rPr lang="lv-LV" dirty="0"/>
              <a:t>s </a:t>
            </a:r>
            <a:r>
              <a:rPr lang="en-gb" dirty="0"/>
              <a:t>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18</a:t>
            </a:fld>
            <a:endParaRPr lang="en-GB"/>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42" name="Rectangle 41">
            <a:extLst>
              <a:ext uri="{FF2B5EF4-FFF2-40B4-BE49-F238E27FC236}">
                <a16:creationId xmlns:a16="http://schemas.microsoft.com/office/drawing/2014/main" id="{94B70770-26B2-0ED1-1BD9-9046F5F36925}"/>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3" name="Freeform 50">
            <a:extLst>
              <a:ext uri="{FF2B5EF4-FFF2-40B4-BE49-F238E27FC236}">
                <a16:creationId xmlns:a16="http://schemas.microsoft.com/office/drawing/2014/main" id="{0C9D3730-2288-5C9E-5F54-4C95BAB888F4}"/>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4" name="Google Shape;2685;p25">
            <a:extLst>
              <a:ext uri="{FF2B5EF4-FFF2-40B4-BE49-F238E27FC236}">
                <a16:creationId xmlns:a16="http://schemas.microsoft.com/office/drawing/2014/main" id="{62090AD4-11FC-74BA-275F-B5546FDD793E}"/>
              </a:ext>
            </a:extLst>
          </p:cNvPr>
          <p:cNvSpPr txBox="1"/>
          <p:nvPr/>
        </p:nvSpPr>
        <p:spPr>
          <a:xfrm>
            <a:off x="874395" y="3744908"/>
            <a:ext cx="1624965" cy="15234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100" dirty="0">
                <a:latin typeface="Arial"/>
                <a:ea typeface="Arial"/>
                <a:cs typeface="Arial"/>
                <a:sym typeface="Arial"/>
                <a:hlinkClick r:id="rId5">
                  <a:extLst>
                    <a:ext uri="{A12FA001-AC4F-418D-AE19-62706E023703}">
                      <ahyp:hlinkClr xmlns:ahyp="http://schemas.microsoft.com/office/drawing/2018/hyperlinkcolor" val="tx"/>
                    </a:ext>
                  </a:extLst>
                </a:hlinkClick>
              </a:rPr>
              <a:t>Local Government Law</a:t>
            </a:r>
            <a:endParaRPr lang="lv-LV" sz="1100" dirty="0">
              <a:latin typeface="Arial"/>
              <a:ea typeface="Arial"/>
              <a:cs typeface="Arial"/>
              <a:sym typeface="Arial"/>
            </a:endParaRPr>
          </a:p>
        </p:txBody>
      </p:sp>
      <p:sp>
        <p:nvSpPr>
          <p:cNvPr id="48" name="Rectangle 47">
            <a:extLst>
              <a:ext uri="{FF2B5EF4-FFF2-40B4-BE49-F238E27FC236}">
                <a16:creationId xmlns:a16="http://schemas.microsoft.com/office/drawing/2014/main" id="{458A9D39-1763-4A01-AF9E-B1C36353F958}"/>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9" name="Freeform 50">
            <a:extLst>
              <a:ext uri="{FF2B5EF4-FFF2-40B4-BE49-F238E27FC236}">
                <a16:creationId xmlns:a16="http://schemas.microsoft.com/office/drawing/2014/main" id="{0F8ACA40-EDC2-5091-A86F-3C251100CB36}"/>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0" name="Google Shape;2685;p25">
            <a:extLst>
              <a:ext uri="{FF2B5EF4-FFF2-40B4-BE49-F238E27FC236}">
                <a16:creationId xmlns:a16="http://schemas.microsoft.com/office/drawing/2014/main" id="{5F1E1BEC-B7D2-845F-8A41-1F18EEE148FF}"/>
              </a:ext>
            </a:extLst>
          </p:cNvPr>
          <p:cNvSpPr txBox="1"/>
          <p:nvPr/>
        </p:nvSpPr>
        <p:spPr>
          <a:xfrm>
            <a:off x="874395" y="4571716"/>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51" name="Rectangle 50">
            <a:extLst>
              <a:ext uri="{FF2B5EF4-FFF2-40B4-BE49-F238E27FC236}">
                <a16:creationId xmlns:a16="http://schemas.microsoft.com/office/drawing/2014/main" id="{4BCC7651-2D94-4EDD-7D01-599EB1C9B95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3" name="Freeform 50">
            <a:extLst>
              <a:ext uri="{FF2B5EF4-FFF2-40B4-BE49-F238E27FC236}">
                <a16:creationId xmlns:a16="http://schemas.microsoft.com/office/drawing/2014/main" id="{64C5E661-92CF-AC65-647D-C02AD464AEA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55" name="Google Shape;2685;p25">
            <a:extLst>
              <a:ext uri="{FF2B5EF4-FFF2-40B4-BE49-F238E27FC236}">
                <a16:creationId xmlns:a16="http://schemas.microsoft.com/office/drawing/2014/main" id="{B54FF544-5758-B294-9894-EDEE4007709B}"/>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13" name="Google Shape;112;p22">
            <a:extLst>
              <a:ext uri="{FF2B5EF4-FFF2-40B4-BE49-F238E27FC236}">
                <a16:creationId xmlns:a16="http://schemas.microsoft.com/office/drawing/2014/main" id="{4E3E5527-6271-6478-C631-96B52EBCD972}"/>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Jūrmala</a:t>
            </a:r>
            <a:r>
              <a:rPr lang="en-gb" sz="1100" dirty="0"/>
              <a:t> City Council has submitted a project "Measures to </a:t>
            </a:r>
            <a:r>
              <a:rPr lang="lv-LV" sz="1100" dirty="0"/>
              <a:t>P</a:t>
            </a:r>
            <a:r>
              <a:rPr lang="en-gb" sz="1100" dirty="0" err="1"/>
              <a:t>revent</a:t>
            </a:r>
            <a:r>
              <a:rPr lang="en-gb" sz="1100" dirty="0"/>
              <a:t> </a:t>
            </a:r>
            <a:r>
              <a:rPr lang="lv-LV" sz="1100" dirty="0"/>
              <a:t>F</a:t>
            </a:r>
            <a:r>
              <a:rPr lang="en-gb" sz="1100" dirty="0" err="1"/>
              <a:t>lood</a:t>
            </a:r>
            <a:r>
              <a:rPr lang="en-gb" sz="1100" dirty="0"/>
              <a:t> and </a:t>
            </a:r>
            <a:r>
              <a:rPr lang="lv-LV" sz="1100" dirty="0"/>
              <a:t>C</a:t>
            </a:r>
            <a:r>
              <a:rPr lang="en-gb" sz="1100" dirty="0" err="1"/>
              <a:t>oastal</a:t>
            </a:r>
            <a:r>
              <a:rPr lang="en-gb" sz="1100" dirty="0"/>
              <a:t> </a:t>
            </a:r>
            <a:r>
              <a:rPr lang="lv-LV" sz="1100" dirty="0"/>
              <a:t>E</a:t>
            </a:r>
            <a:r>
              <a:rPr lang="en-gb" sz="1100" dirty="0" err="1"/>
              <a:t>rosion</a:t>
            </a:r>
            <a:r>
              <a:rPr lang="en-gb" sz="1100" dirty="0"/>
              <a:t> </a:t>
            </a:r>
            <a:r>
              <a:rPr lang="lv-LV" sz="1100" dirty="0"/>
              <a:t>R</a:t>
            </a:r>
            <a:r>
              <a:rPr lang="en-gb" sz="1100" dirty="0" err="1"/>
              <a:t>isks</a:t>
            </a:r>
            <a:r>
              <a:rPr lang="en-gb" sz="1100" dirty="0"/>
              <a:t> </a:t>
            </a:r>
            <a:r>
              <a:rPr lang="lv-LV" sz="1100" dirty="0"/>
              <a:t>F</a:t>
            </a:r>
            <a:r>
              <a:rPr lang="en-gb" sz="1100" dirty="0"/>
              <a:t>rom the </a:t>
            </a:r>
            <a:r>
              <a:rPr lang="en-gb" sz="1100" dirty="0" err="1"/>
              <a:t>Lielupe</a:t>
            </a:r>
            <a:r>
              <a:rPr lang="en-gb" sz="1100" dirty="0"/>
              <a:t> River in </a:t>
            </a:r>
            <a:r>
              <a:rPr lang="en-gb" sz="1100" dirty="0" err="1"/>
              <a:t>Dubulti-Majoros-Dzintari</a:t>
            </a:r>
            <a:r>
              <a:rPr lang="en-gb" sz="1100" dirty="0"/>
              <a:t>" </a:t>
            </a:r>
          </a:p>
        </p:txBody>
      </p:sp>
      <p:sp>
        <p:nvSpPr>
          <p:cNvPr id="15" name="Google Shape;112;p22">
            <a:extLst>
              <a:ext uri="{FF2B5EF4-FFF2-40B4-BE49-F238E27FC236}">
                <a16:creationId xmlns:a16="http://schemas.microsoft.com/office/drawing/2014/main" id="{D57E481A-9A77-26ED-0847-5E6580CE932B}"/>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A total of €1.4 million has been paid to residents of </a:t>
            </a:r>
            <a:r>
              <a:rPr lang="en-gb" sz="1100" dirty="0" err="1"/>
              <a:t>Dobele</a:t>
            </a:r>
            <a:r>
              <a:rPr lang="en-gb" sz="1100" dirty="0"/>
              <a:t> </a:t>
            </a:r>
            <a:r>
              <a:rPr lang="lv-LV" sz="1100" dirty="0" err="1"/>
              <a:t>region</a:t>
            </a:r>
            <a:r>
              <a:rPr lang="en-gb" sz="1100" dirty="0"/>
              <a:t> </a:t>
            </a:r>
            <a:r>
              <a:rPr lang="lv-LV" sz="1100" dirty="0" err="1"/>
              <a:t>for</a:t>
            </a:r>
            <a:r>
              <a:rPr lang="lv-LV" sz="1100" dirty="0"/>
              <a:t> the </a:t>
            </a:r>
            <a:r>
              <a:rPr lang="en-US" sz="1100" dirty="0"/>
              <a:t>elimination of </a:t>
            </a:r>
            <a:r>
              <a:rPr lang="lv-LV" sz="1100" dirty="0" err="1"/>
              <a:t>storm's</a:t>
            </a:r>
            <a:r>
              <a:rPr lang="lv-LV" sz="1100" dirty="0"/>
              <a:t> </a:t>
            </a:r>
            <a:r>
              <a:rPr lang="en-US" sz="1100" dirty="0"/>
              <a:t>consequences and recovery measures</a:t>
            </a:r>
          </a:p>
        </p:txBody>
      </p:sp>
      <p:sp>
        <p:nvSpPr>
          <p:cNvPr id="17" name="Google Shape;112;p22">
            <a:extLst>
              <a:ext uri="{FF2B5EF4-FFF2-40B4-BE49-F238E27FC236}">
                <a16:creationId xmlns:a16="http://schemas.microsoft.com/office/drawing/2014/main" id="{A257AAD7-D891-C7D7-AABB-C05923B317BC}"/>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Riga City Council has launched a public awareness campaign and a series of eight seminars on civil protection, with the first seminar providing practical information on evacuation, the Riga Civil Protection Plan and other important personal protection </a:t>
            </a:r>
            <a:r>
              <a:rPr lang="lv-LV" sz="1100" dirty="0" err="1"/>
              <a:t>topics</a:t>
            </a:r>
            <a:endParaRPr lang="en-gb" sz="1100" dirty="0"/>
          </a:p>
        </p:txBody>
      </p:sp>
      <p:sp>
        <p:nvSpPr>
          <p:cNvPr id="18" name="Google Shape;112;p22">
            <a:extLst>
              <a:ext uri="{FF2B5EF4-FFF2-40B4-BE49-F238E27FC236}">
                <a16:creationId xmlns:a16="http://schemas.microsoft.com/office/drawing/2014/main" id="{ECEE2DB2-6636-EA79-05B4-D5307D978D12}"/>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D</a:t>
            </a:r>
            <a:r>
              <a:rPr lang="en-US" sz="1100" dirty="0" err="1"/>
              <a:t>etermin</a:t>
            </a:r>
            <a:r>
              <a:rPr lang="lv-LV" sz="1100" dirty="0"/>
              <a:t>ing</a:t>
            </a:r>
            <a:r>
              <a:rPr lang="en-US" sz="1100" dirty="0"/>
              <a:t> the preventive, preparedness, response and elimination of consequences measures</a:t>
            </a:r>
            <a:r>
              <a:rPr lang="lv-LV" sz="1100" dirty="0"/>
              <a:t>, </a:t>
            </a:r>
            <a:r>
              <a:rPr lang="lv-LV" sz="1100" dirty="0" err="1"/>
              <a:t>based</a:t>
            </a:r>
            <a:r>
              <a:rPr lang="lv-LV" sz="1100" dirty="0"/>
              <a:t> </a:t>
            </a:r>
            <a:r>
              <a:rPr lang="lv-LV" sz="1100" dirty="0" err="1"/>
              <a:t>on</a:t>
            </a:r>
            <a:r>
              <a:rPr lang="lv-LV" sz="1100" dirty="0"/>
              <a:t> risk </a:t>
            </a:r>
            <a:r>
              <a:rPr lang="lv-LV" sz="1100" dirty="0" err="1"/>
              <a:t>assessment</a:t>
            </a:r>
            <a:endParaRPr lang="en-gb" sz="1100" dirty="0"/>
          </a:p>
        </p:txBody>
      </p:sp>
      <p:sp>
        <p:nvSpPr>
          <p:cNvPr id="19" name="Google Shape;112;p22">
            <a:extLst>
              <a:ext uri="{FF2B5EF4-FFF2-40B4-BE49-F238E27FC236}">
                <a16:creationId xmlns:a16="http://schemas.microsoft.com/office/drawing/2014/main" id="{7CF15FEA-F012-BC6C-A81F-7F890111FB8A}"/>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A</a:t>
            </a:r>
            <a:r>
              <a:rPr lang="en-US" sz="1100" dirty="0" err="1"/>
              <a:t>fter</a:t>
            </a:r>
            <a:r>
              <a:rPr lang="en-US" sz="1100" dirty="0"/>
              <a:t> the disaster, in co-operation with other authorities </a:t>
            </a:r>
            <a:r>
              <a:rPr lang="en-US" sz="1100" dirty="0" err="1"/>
              <a:t>determin</a:t>
            </a:r>
            <a:r>
              <a:rPr lang="lv-LV" sz="1100" dirty="0"/>
              <a:t>ing</a:t>
            </a:r>
            <a:r>
              <a:rPr lang="en-US" sz="1100" dirty="0"/>
              <a:t> and perform</a:t>
            </a:r>
            <a:r>
              <a:rPr lang="lv-LV" sz="1100" dirty="0"/>
              <a:t>ing</a:t>
            </a:r>
            <a:r>
              <a:rPr lang="en-US" sz="1100" dirty="0"/>
              <a:t> recovery measures</a:t>
            </a:r>
          </a:p>
        </p:txBody>
      </p:sp>
      <p:sp>
        <p:nvSpPr>
          <p:cNvPr id="20" name="Google Shape;112;p22">
            <a:extLst>
              <a:ext uri="{FF2B5EF4-FFF2-40B4-BE49-F238E27FC236}">
                <a16:creationId xmlns:a16="http://schemas.microsoft.com/office/drawing/2014/main" id="{4520FCD8-1470-9338-038A-300CF3CA636D}"/>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Providing civil protection education</a:t>
            </a:r>
            <a:r>
              <a:rPr lang="lv-LV" sz="1100" dirty="0"/>
              <a:t> </a:t>
            </a:r>
            <a:r>
              <a:rPr lang="lv-LV" sz="1100" dirty="0" err="1"/>
              <a:t>and</a:t>
            </a:r>
            <a:r>
              <a:rPr lang="lv-LV" sz="1100" dirty="0"/>
              <a:t> </a:t>
            </a:r>
            <a:r>
              <a:rPr lang="lv-LV" sz="1100" dirty="0" err="1"/>
              <a:t>safety</a:t>
            </a:r>
            <a:r>
              <a:rPr lang="en-US" sz="1100" dirty="0"/>
              <a:t> to employees and the public</a:t>
            </a:r>
          </a:p>
        </p:txBody>
      </p:sp>
      <p:sp>
        <p:nvSpPr>
          <p:cNvPr id="21" name="Google Shape;118;p22">
            <a:extLst>
              <a:ext uri="{FF2B5EF4-FFF2-40B4-BE49-F238E27FC236}">
                <a16:creationId xmlns:a16="http://schemas.microsoft.com/office/drawing/2014/main" id="{915E95F6-1BAC-9B66-95FA-8BD5A5DD34D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a:t>
            </a:r>
            <a:r>
              <a:rPr lang="en-gb" sz="1400" b="1">
                <a:solidFill>
                  <a:schemeClr val="bg1">
                    <a:lumMod val="65000"/>
                  </a:schemeClr>
                </a:solidFill>
              </a:rPr>
              <a:t>C</a:t>
            </a:r>
            <a:r>
              <a:rPr lang="en-gb" sz="1400">
                <a:solidFill>
                  <a:schemeClr val="bg1">
                    <a:lumMod val="65000"/>
                  </a:schemeClr>
                </a:solidFill>
              </a:rPr>
              <a:t>ountry</a:t>
            </a:r>
            <a:r>
              <a:rPr lang="en-gb" sz="1400"/>
              <a:t> </a:t>
            </a:r>
            <a:r>
              <a:rPr lang="en-gb" sz="1400">
                <a:solidFill>
                  <a:schemeClr val="bg1">
                    <a:lumMod val="65000"/>
                  </a:schemeClr>
                </a:solidFill>
              </a:rPr>
              <a:t>| </a:t>
            </a:r>
            <a:r>
              <a:rPr lang="en-gb" sz="1400" b="1"/>
              <a:t>Municipal </a:t>
            </a:r>
            <a:r>
              <a:rPr lang="en-gb" sz="1400">
                <a:solidFill>
                  <a:schemeClr val="bg1">
                    <a:lumMod val="65000"/>
                  </a:schemeClr>
                </a:solidFill>
              </a:rPr>
              <a:t>| Local</a:t>
            </a:r>
            <a:endParaRPr lang="lv-LV" sz="1400">
              <a:solidFill>
                <a:schemeClr val="bg1">
                  <a:lumMod val="65000"/>
                </a:schemeClr>
              </a:solidFill>
            </a:endParaRPr>
          </a:p>
        </p:txBody>
      </p:sp>
      <p:sp>
        <p:nvSpPr>
          <p:cNvPr id="22" name="Google Shape;118;p22">
            <a:extLst>
              <a:ext uri="{FF2B5EF4-FFF2-40B4-BE49-F238E27FC236}">
                <a16:creationId xmlns:a16="http://schemas.microsoft.com/office/drawing/2014/main" id="{7B0009E8-CA4A-FE4E-8D4F-BF2F3A84DE2A}"/>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3" name="Google Shape;118;p22">
            <a:extLst>
              <a:ext uri="{FF2B5EF4-FFF2-40B4-BE49-F238E27FC236}">
                <a16:creationId xmlns:a16="http://schemas.microsoft.com/office/drawing/2014/main" id="{9798DF62-BCB3-E6A2-3321-B3FAC1A0AD67}"/>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b="1"/>
              <a:t>Decision-making </a:t>
            </a:r>
            <a:r>
              <a:rPr lang="en-gb" sz="1400">
                <a:solidFill>
                  <a:schemeClr val="bg1">
                    <a:lumMod val="65000"/>
                  </a:schemeClr>
                </a:solidFill>
              </a:rPr>
              <a:t>| Coordination | Support | Infrastructure </a:t>
            </a:r>
            <a:endParaRPr lang="lv-LV" sz="1400" dirty="0">
              <a:solidFill>
                <a:schemeClr val="bg1">
                  <a:lumMod val="65000"/>
                </a:schemeClr>
              </a:solidFill>
            </a:endParaRPr>
          </a:p>
        </p:txBody>
      </p:sp>
      <p:sp>
        <p:nvSpPr>
          <p:cNvPr id="24" name="Google Shape;118;p22">
            <a:extLst>
              <a:ext uri="{FF2B5EF4-FFF2-40B4-BE49-F238E27FC236}">
                <a16:creationId xmlns:a16="http://schemas.microsoft.com/office/drawing/2014/main" id="{1E4E6BE5-52A1-2D92-2B24-7A819F5C44D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5" name="Google Shape;118;p22">
            <a:extLst>
              <a:ext uri="{FF2B5EF4-FFF2-40B4-BE49-F238E27FC236}">
                <a16:creationId xmlns:a16="http://schemas.microsoft.com/office/drawing/2014/main" id="{0EED5E15-2190-44D6-5A7D-2D7B3548520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26" name="Google Shape;118;p22">
            <a:extLst>
              <a:ext uri="{FF2B5EF4-FFF2-40B4-BE49-F238E27FC236}">
                <a16:creationId xmlns:a16="http://schemas.microsoft.com/office/drawing/2014/main" id="{547F101C-66C2-B8D8-C465-2D2B68BFD447}"/>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7" name="Google Shape;118;p22">
            <a:extLst>
              <a:ext uri="{FF2B5EF4-FFF2-40B4-BE49-F238E27FC236}">
                <a16:creationId xmlns:a16="http://schemas.microsoft.com/office/drawing/2014/main" id="{656B0B28-CA48-6500-01DD-AD9C4AB65491}"/>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28" name="Google Shape;118;p22">
            <a:extLst>
              <a:ext uri="{FF2B5EF4-FFF2-40B4-BE49-F238E27FC236}">
                <a16:creationId xmlns:a16="http://schemas.microsoft.com/office/drawing/2014/main" id="{3F40BA04-3DB6-092D-FE10-1102B5BC8F3B}"/>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9" name="Freeform 17">
            <a:extLst>
              <a:ext uri="{FF2B5EF4-FFF2-40B4-BE49-F238E27FC236}">
                <a16:creationId xmlns:a16="http://schemas.microsoft.com/office/drawing/2014/main" id="{D67771C3-D40E-D1A4-EE41-288F1E14C7FB}"/>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6" name="Freeform 17">
            <a:extLst>
              <a:ext uri="{FF2B5EF4-FFF2-40B4-BE49-F238E27FC236}">
                <a16:creationId xmlns:a16="http://schemas.microsoft.com/office/drawing/2014/main" id="{9B4B6722-3D5A-8D4A-BC2D-7A70DB6F8FC7}"/>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7" name="Freeform 17">
            <a:extLst>
              <a:ext uri="{FF2B5EF4-FFF2-40B4-BE49-F238E27FC236}">
                <a16:creationId xmlns:a16="http://schemas.microsoft.com/office/drawing/2014/main" id="{62D152B1-9402-8055-E655-2EF378CFCB4E}"/>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8" name="Freeform 17">
            <a:extLst>
              <a:ext uri="{FF2B5EF4-FFF2-40B4-BE49-F238E27FC236}">
                <a16:creationId xmlns:a16="http://schemas.microsoft.com/office/drawing/2014/main" id="{B3414489-4018-C49B-8001-BD4C079D92EE}"/>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0" name="Freeform 45">
            <a:extLst>
              <a:ext uri="{FF2B5EF4-FFF2-40B4-BE49-F238E27FC236}">
                <a16:creationId xmlns:a16="http://schemas.microsoft.com/office/drawing/2014/main" id="{9CCCA8FA-6A3C-1B72-C5DE-F222A354806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41" name="Graphic 47">
            <a:extLst>
              <a:ext uri="{FF2B5EF4-FFF2-40B4-BE49-F238E27FC236}">
                <a16:creationId xmlns:a16="http://schemas.microsoft.com/office/drawing/2014/main" id="{B57E8D08-90E4-D036-956A-22AA432DCF7E}"/>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3F1125C9-28D7-2588-2DFB-BC277894525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6" name="Freeform 163">
              <a:extLst>
                <a:ext uri="{FF2B5EF4-FFF2-40B4-BE49-F238E27FC236}">
                  <a16:creationId xmlns:a16="http://schemas.microsoft.com/office/drawing/2014/main" id="{498C641B-F72F-9651-2254-CF629C175311}"/>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7" name="Freeform 164">
              <a:extLst>
                <a:ext uri="{FF2B5EF4-FFF2-40B4-BE49-F238E27FC236}">
                  <a16:creationId xmlns:a16="http://schemas.microsoft.com/office/drawing/2014/main" id="{7BFF74F4-234D-7413-B40E-C1A34325703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6" name="Freeform 166">
              <a:extLst>
                <a:ext uri="{FF2B5EF4-FFF2-40B4-BE49-F238E27FC236}">
                  <a16:creationId xmlns:a16="http://schemas.microsoft.com/office/drawing/2014/main" id="{E430DA55-34DF-CE8D-83BB-87AC9C5A7A8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7" name="Freeform 73">
            <a:extLst>
              <a:ext uri="{FF2B5EF4-FFF2-40B4-BE49-F238E27FC236}">
                <a16:creationId xmlns:a16="http://schemas.microsoft.com/office/drawing/2014/main" id="{41B62327-67CA-4523-0275-B261765ED82B}"/>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58" name="Freeform 80">
            <a:extLst>
              <a:ext uri="{FF2B5EF4-FFF2-40B4-BE49-F238E27FC236}">
                <a16:creationId xmlns:a16="http://schemas.microsoft.com/office/drawing/2014/main" id="{3F8D90DA-1511-8A42-FDBF-0A68F931E13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59" name="Freeform 17">
            <a:extLst>
              <a:ext uri="{FF2B5EF4-FFF2-40B4-BE49-F238E27FC236}">
                <a16:creationId xmlns:a16="http://schemas.microsoft.com/office/drawing/2014/main" id="{47BA51B5-CD44-60A8-C443-0B31ADCFCA31}"/>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0" name="Freeform 17">
            <a:extLst>
              <a:ext uri="{FF2B5EF4-FFF2-40B4-BE49-F238E27FC236}">
                <a16:creationId xmlns:a16="http://schemas.microsoft.com/office/drawing/2014/main" id="{3F0D64D2-A537-2946-B215-711C16A720E3}"/>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 name="Rectangle 2">
            <a:extLst>
              <a:ext uri="{FF2B5EF4-FFF2-40B4-BE49-F238E27FC236}">
                <a16:creationId xmlns:a16="http://schemas.microsoft.com/office/drawing/2014/main" id="{E055C798-1252-4281-BB3C-342DA86BA7E8}"/>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4" name="Group 3">
            <a:extLst>
              <a:ext uri="{FF2B5EF4-FFF2-40B4-BE49-F238E27FC236}">
                <a16:creationId xmlns:a16="http://schemas.microsoft.com/office/drawing/2014/main" id="{E7B35CFA-593A-2D66-4A80-4C3867BE2DFE}"/>
              </a:ext>
            </a:extLst>
          </p:cNvPr>
          <p:cNvGrpSpPr/>
          <p:nvPr/>
        </p:nvGrpSpPr>
        <p:grpSpPr>
          <a:xfrm>
            <a:off x="7349471" y="130795"/>
            <a:ext cx="4399626" cy="216216"/>
            <a:chOff x="7793031" y="130795"/>
            <a:chExt cx="3714230" cy="217488"/>
          </a:xfrm>
        </p:grpSpPr>
        <p:sp>
          <p:nvSpPr>
            <p:cNvPr id="6" name="Rectangle 5">
              <a:extLst>
                <a:ext uri="{FF2B5EF4-FFF2-40B4-BE49-F238E27FC236}">
                  <a16:creationId xmlns:a16="http://schemas.microsoft.com/office/drawing/2014/main" id="{D9BEB9BF-1E0D-DCC4-0AB2-C0822F60B48D}"/>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2B5F3AFB-8F29-F95A-0652-CE1441CBFE0F}"/>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46FAF174-FB0E-29A0-A5EA-C73B72F222AF}"/>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41F1DEAF-BB52-1DCD-6ADD-835D11DEDA72}"/>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2047662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hink-cell data - do not delete" hidden="1">
            <a:extLst>
              <a:ext uri="{FF2B5EF4-FFF2-40B4-BE49-F238E27FC236}">
                <a16:creationId xmlns:a16="http://schemas.microsoft.com/office/drawing/2014/main" id="{F8E76CCE-9530-1FB3-9A6A-901CA78EA5C8}"/>
              </a:ext>
            </a:extLst>
          </p:cNvPr>
          <p:cNvGraphicFramePr>
            <a:graphicFrameLocks noChangeAspect="1"/>
          </p:cNvGraphicFramePr>
          <p:nvPr>
            <p:custDataLst>
              <p:tags r:id="rId1"/>
            </p:custDataLst>
            <p:extLst>
              <p:ext uri="{D42A27DB-BD31-4B8C-83A1-F6EECF244321}">
                <p14:modId xmlns:p14="http://schemas.microsoft.com/office/powerpoint/2010/main" val="2978037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5" name="think-cell data - do not delete" hidden="1">
                        <a:extLst>
                          <a:ext uri="{FF2B5EF4-FFF2-40B4-BE49-F238E27FC236}">
                            <a16:creationId xmlns:a16="http://schemas.microsoft.com/office/drawing/2014/main" id="{F8E76CCE-9530-1FB3-9A6A-901CA78EA5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23B0A81D-EA7D-4203-3904-A8CD8DBFE4C7}"/>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a:t>
            </a:r>
            <a:r>
              <a:rPr lang="lv-LV" dirty="0"/>
              <a:t>L</a:t>
            </a:r>
            <a:r>
              <a:rPr lang="en-gb" dirty="0"/>
              <a:t>egal </a:t>
            </a:r>
            <a:r>
              <a:rPr lang="lv-LV" dirty="0"/>
              <a:t>E</a:t>
            </a:r>
            <a:r>
              <a:rPr lang="en-gb" dirty="0" err="1"/>
              <a:t>ntities</a:t>
            </a:r>
            <a:r>
              <a:rPr lang="en-gb" dirty="0"/>
              <a: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19</a:t>
            </a:fld>
            <a:endParaRPr lang="en-GB"/>
          </a:p>
        </p:txBody>
      </p:sp>
      <p:grpSp>
        <p:nvGrpSpPr>
          <p:cNvPr id="13" name="Graphic 59">
            <a:extLst>
              <a:ext uri="{FF2B5EF4-FFF2-40B4-BE49-F238E27FC236}">
                <a16:creationId xmlns:a16="http://schemas.microsoft.com/office/drawing/2014/main" id="{BEED2EAD-2259-D3AA-1D5E-162C9AB69ACA}"/>
              </a:ext>
            </a:extLst>
          </p:cNvPr>
          <p:cNvGrpSpPr>
            <a:grpSpLocks noChangeAspect="1"/>
          </p:cNvGrpSpPr>
          <p:nvPr/>
        </p:nvGrpSpPr>
        <p:grpSpPr>
          <a:xfrm>
            <a:off x="838956" y="366608"/>
            <a:ext cx="1076400" cy="1076400"/>
            <a:chOff x="5490292" y="2560815"/>
            <a:chExt cx="457200" cy="457200"/>
          </a:xfrm>
          <a:solidFill>
            <a:schemeClr val="tx1"/>
          </a:solidFill>
        </p:grpSpPr>
        <p:sp>
          <p:nvSpPr>
            <p:cNvPr id="15" name="Freeform 135">
              <a:extLst>
                <a:ext uri="{FF2B5EF4-FFF2-40B4-BE49-F238E27FC236}">
                  <a16:creationId xmlns:a16="http://schemas.microsoft.com/office/drawing/2014/main" id="{E2A8CF8B-142A-1393-6CDB-BB71937EBB84}"/>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pPr rtl="0"/>
              <a:endParaRPr lang="en-GB" sz="700">
                <a:solidFill>
                  <a:schemeClr val="accent1"/>
                </a:solidFill>
              </a:endParaRPr>
            </a:p>
          </p:txBody>
        </p:sp>
        <p:sp>
          <p:nvSpPr>
            <p:cNvPr id="17" name="Freeform 136">
              <a:extLst>
                <a:ext uri="{FF2B5EF4-FFF2-40B4-BE49-F238E27FC236}">
                  <a16:creationId xmlns:a16="http://schemas.microsoft.com/office/drawing/2014/main" id="{488183EC-5F20-E005-A2DB-B26AD30A822E}"/>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pPr rtl="0"/>
              <a:endParaRPr lang="en-GB" sz="700">
                <a:solidFill>
                  <a:schemeClr val="accent1"/>
                </a:solidFill>
              </a:endParaRPr>
            </a:p>
          </p:txBody>
        </p:sp>
      </p:grpSp>
      <p:sp>
        <p:nvSpPr>
          <p:cNvPr id="23" name="Rectangle 22">
            <a:extLst>
              <a:ext uri="{FF2B5EF4-FFF2-40B4-BE49-F238E27FC236}">
                <a16:creationId xmlns:a16="http://schemas.microsoft.com/office/drawing/2014/main" id="{6079F788-C705-42ED-2AA7-5340DE2AE28F}"/>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4" name="Freeform 50">
            <a:extLst>
              <a:ext uri="{FF2B5EF4-FFF2-40B4-BE49-F238E27FC236}">
                <a16:creationId xmlns:a16="http://schemas.microsoft.com/office/drawing/2014/main" id="{47A06033-0171-054F-21DB-89DF512903D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5" name="Google Shape;2685;p25">
            <a:extLst>
              <a:ext uri="{FF2B5EF4-FFF2-40B4-BE49-F238E27FC236}">
                <a16:creationId xmlns:a16="http://schemas.microsoft.com/office/drawing/2014/main" id="{9E5FA14D-7786-158A-9747-BF75C5EDF3BE}"/>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26" name="Rectangle 25">
            <a:extLst>
              <a:ext uri="{FF2B5EF4-FFF2-40B4-BE49-F238E27FC236}">
                <a16:creationId xmlns:a16="http://schemas.microsoft.com/office/drawing/2014/main" id="{29BD7682-6DD1-911D-C6B9-6BE36DCE28B5}"/>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Freeform 50">
            <a:extLst>
              <a:ext uri="{FF2B5EF4-FFF2-40B4-BE49-F238E27FC236}">
                <a16:creationId xmlns:a16="http://schemas.microsoft.com/office/drawing/2014/main" id="{2DD47875-4298-C943-8FCF-C6631D27FA55}"/>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8" name="Google Shape;2685;p25">
            <a:extLst>
              <a:ext uri="{FF2B5EF4-FFF2-40B4-BE49-F238E27FC236}">
                <a16:creationId xmlns:a16="http://schemas.microsoft.com/office/drawing/2014/main" id="{80A28B41-3314-4475-1392-16476D68442A}"/>
              </a:ext>
            </a:extLst>
          </p:cNvPr>
          <p:cNvSpPr txBox="1"/>
          <p:nvPr/>
        </p:nvSpPr>
        <p:spPr>
          <a:xfrm>
            <a:off x="874395" y="4561747"/>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6" name="Google Shape;112;p22">
            <a:extLst>
              <a:ext uri="{FF2B5EF4-FFF2-40B4-BE49-F238E27FC236}">
                <a16:creationId xmlns:a16="http://schemas.microsoft.com/office/drawing/2014/main" id="{AD302AA4-19F0-C58F-3B2C-FFD1CAE011AF}"/>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In accordance with the </a:t>
            </a:r>
            <a:r>
              <a:rPr lang="en-GB" sz="1100" dirty="0"/>
              <a:t>Protection Zone Law</a:t>
            </a:r>
            <a:r>
              <a:rPr lang="en-gb" sz="1100" dirty="0"/>
              <a:t>, </a:t>
            </a:r>
            <a:r>
              <a:rPr lang="lv-LV" sz="1100" dirty="0"/>
              <a:t>"</a:t>
            </a:r>
            <a:r>
              <a:rPr lang="en-gb" sz="1100" dirty="0"/>
              <a:t>Conexus Baltic Grid</a:t>
            </a:r>
            <a:r>
              <a:rPr lang="lv-LV" sz="1100" dirty="0"/>
              <a:t>"</a:t>
            </a:r>
            <a:r>
              <a:rPr lang="en-gb" sz="1100" dirty="0"/>
              <a:t> has established safety protective zones to ensure the safety of the environment and people</a:t>
            </a:r>
          </a:p>
        </p:txBody>
      </p:sp>
      <p:sp>
        <p:nvSpPr>
          <p:cNvPr id="10" name="Google Shape;112;p22">
            <a:extLst>
              <a:ext uri="{FF2B5EF4-FFF2-40B4-BE49-F238E27FC236}">
                <a16:creationId xmlns:a16="http://schemas.microsoft.com/office/drawing/2014/main" id="{DDC1A2D0-88B2-C6CB-21AE-D6364D62CBB9}"/>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Informing the operative services about the possible leakage of hazardous chemicals at on site</a:t>
            </a:r>
            <a:endParaRPr lang="en-gb" sz="1100" dirty="0"/>
          </a:p>
        </p:txBody>
      </p:sp>
      <p:sp>
        <p:nvSpPr>
          <p:cNvPr id="11" name="Google Shape;112;p22">
            <a:extLst>
              <a:ext uri="{FF2B5EF4-FFF2-40B4-BE49-F238E27FC236}">
                <a16:creationId xmlns:a16="http://schemas.microsoft.com/office/drawing/2014/main" id="{19F685FD-EAF1-A5F0-BC3A-D3A05570AAAB}"/>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a:t>
            </a:r>
            <a:r>
              <a:rPr lang="en-gb" sz="1100" dirty="0"/>
              <a:t>Conexus Baltic Grid</a:t>
            </a:r>
            <a:r>
              <a:rPr lang="lv-LV" sz="1100" dirty="0"/>
              <a:t>"</a:t>
            </a:r>
            <a:r>
              <a:rPr lang="en-gb" sz="1100" dirty="0"/>
              <a:t> publishes an article "Safety </a:t>
            </a:r>
            <a:r>
              <a:rPr lang="lv-LV" sz="1100" dirty="0"/>
              <a:t>I</a:t>
            </a:r>
            <a:r>
              <a:rPr lang="en-gb" sz="1100" dirty="0" err="1"/>
              <a:t>nformation</a:t>
            </a:r>
            <a:r>
              <a:rPr lang="en-gb" sz="1100" dirty="0"/>
              <a:t> for </a:t>
            </a:r>
            <a:r>
              <a:rPr lang="lv-LV" sz="1100" dirty="0"/>
              <a:t>C</a:t>
            </a:r>
            <a:r>
              <a:rPr lang="en-gb" sz="1100" dirty="0" err="1"/>
              <a:t>itizens</a:t>
            </a:r>
            <a:r>
              <a:rPr lang="en-gb" sz="1100" dirty="0"/>
              <a:t>" on its website, providing information on what to do in case of a possible transmission gas pipeline accident and what protective measures to take</a:t>
            </a:r>
          </a:p>
        </p:txBody>
      </p:sp>
      <p:sp>
        <p:nvSpPr>
          <p:cNvPr id="12" name="Google Shape;112;p22">
            <a:extLst>
              <a:ext uri="{FF2B5EF4-FFF2-40B4-BE49-F238E27FC236}">
                <a16:creationId xmlns:a16="http://schemas.microsoft.com/office/drawing/2014/main" id="{7F479A42-2385-8ABA-CD60-2BF39477D65E}"/>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E</a:t>
            </a:r>
            <a:r>
              <a:rPr lang="en-US" sz="1100" dirty="0" err="1"/>
              <a:t>nsur</a:t>
            </a:r>
            <a:r>
              <a:rPr lang="lv-LV" sz="1100" dirty="0"/>
              <a:t>ing</a:t>
            </a:r>
            <a:r>
              <a:rPr lang="en-US" sz="1100" dirty="0"/>
              <a:t> the maintenance and exploitation of the property at the disposal or under the ownership thereof in a way to prevent harm to the safety of people, the environment and property</a:t>
            </a:r>
            <a:endParaRPr lang="en-gb" sz="1100" dirty="0"/>
          </a:p>
        </p:txBody>
      </p:sp>
      <p:sp>
        <p:nvSpPr>
          <p:cNvPr id="14" name="Google Shape;112;p22">
            <a:extLst>
              <a:ext uri="{FF2B5EF4-FFF2-40B4-BE49-F238E27FC236}">
                <a16:creationId xmlns:a16="http://schemas.microsoft.com/office/drawing/2014/main" id="{FB8AA15B-EC70-9146-36BA-16A4F1020899}"/>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E</a:t>
            </a:r>
            <a:r>
              <a:rPr lang="en-US" sz="1100" dirty="0" err="1"/>
              <a:t>nsur</a:t>
            </a:r>
            <a:r>
              <a:rPr lang="lv-LV" sz="1100" dirty="0"/>
              <a:t>ing</a:t>
            </a:r>
            <a:r>
              <a:rPr lang="en-US" sz="1100" dirty="0"/>
              <a:t> accurate and timely fulfilment of measures determined for the legal person in the State </a:t>
            </a:r>
            <a:r>
              <a:rPr lang="lv-LV" sz="1100" dirty="0"/>
              <a:t>C</a:t>
            </a:r>
            <a:r>
              <a:rPr lang="en-US" sz="1100" dirty="0" err="1"/>
              <a:t>ivil</a:t>
            </a:r>
            <a:r>
              <a:rPr lang="en-US" sz="1100" dirty="0"/>
              <a:t> </a:t>
            </a:r>
            <a:r>
              <a:rPr lang="lv-LV" sz="1100" dirty="0"/>
              <a:t>P</a:t>
            </a:r>
            <a:r>
              <a:rPr lang="en-US" sz="1100" dirty="0" err="1"/>
              <a:t>rotection</a:t>
            </a:r>
            <a:r>
              <a:rPr lang="en-US" sz="1100" dirty="0"/>
              <a:t> </a:t>
            </a:r>
            <a:r>
              <a:rPr lang="lv-LV" sz="1100" dirty="0"/>
              <a:t>P</a:t>
            </a:r>
            <a:r>
              <a:rPr lang="en-US" sz="1100" dirty="0" err="1"/>
              <a:t>lan</a:t>
            </a:r>
            <a:r>
              <a:rPr lang="en-US" sz="1100" dirty="0"/>
              <a:t> and </a:t>
            </a:r>
            <a:r>
              <a:rPr lang="lv-LV" sz="1100" dirty="0"/>
              <a:t>C</a:t>
            </a:r>
            <a:r>
              <a:rPr lang="en-US" sz="1100" dirty="0" err="1"/>
              <a:t>ivil</a:t>
            </a:r>
            <a:r>
              <a:rPr lang="en-US" sz="1100" dirty="0"/>
              <a:t> </a:t>
            </a:r>
            <a:r>
              <a:rPr lang="lv-LV" sz="1100" dirty="0"/>
              <a:t>P</a:t>
            </a:r>
            <a:r>
              <a:rPr lang="en-US" sz="1100" dirty="0" err="1"/>
              <a:t>rotection</a:t>
            </a:r>
            <a:r>
              <a:rPr lang="en-US" sz="1100" dirty="0"/>
              <a:t> </a:t>
            </a:r>
            <a:r>
              <a:rPr lang="lv-LV" sz="1100" dirty="0"/>
              <a:t>P</a:t>
            </a:r>
            <a:r>
              <a:rPr lang="en-US" sz="1100" dirty="0" err="1"/>
              <a:t>lans</a:t>
            </a:r>
            <a:r>
              <a:rPr lang="en-US" sz="1100" dirty="0"/>
              <a:t> of the </a:t>
            </a:r>
            <a:r>
              <a:rPr lang="en-US" sz="1100" dirty="0" err="1"/>
              <a:t>the</a:t>
            </a:r>
            <a:r>
              <a:rPr lang="en-US" sz="1100" dirty="0"/>
              <a:t> Local Government Cooperation Territory</a:t>
            </a:r>
          </a:p>
        </p:txBody>
      </p:sp>
      <p:sp>
        <p:nvSpPr>
          <p:cNvPr id="16" name="Google Shape;112;p22">
            <a:extLst>
              <a:ext uri="{FF2B5EF4-FFF2-40B4-BE49-F238E27FC236}">
                <a16:creationId xmlns:a16="http://schemas.microsoft.com/office/drawing/2014/main" id="{18C44A4E-054F-C90C-4109-9E97FA965C2B}"/>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Providing civil protection education to employees and the public</a:t>
            </a:r>
          </a:p>
        </p:txBody>
      </p:sp>
      <p:sp>
        <p:nvSpPr>
          <p:cNvPr id="18" name="Google Shape;118;p22">
            <a:extLst>
              <a:ext uri="{FF2B5EF4-FFF2-40B4-BE49-F238E27FC236}">
                <a16:creationId xmlns:a16="http://schemas.microsoft.com/office/drawing/2014/main" id="{54988A42-E530-5644-8D64-D4062BD1948C}"/>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a:t>
            </a:r>
            <a:r>
              <a:rPr lang="en-gb" sz="1400">
                <a:solidFill>
                  <a:schemeClr val="bg1">
                    <a:lumMod val="65000"/>
                  </a:schemeClr>
                </a:solidFill>
              </a:rPr>
              <a:t>Country</a:t>
            </a:r>
            <a:r>
              <a:rPr lang="en-gb" sz="1400"/>
              <a:t> </a:t>
            </a:r>
            <a:r>
              <a:rPr lang="en-gb" sz="1400">
                <a:solidFill>
                  <a:schemeClr val="bg1">
                    <a:lumMod val="65000"/>
                  </a:schemeClr>
                </a:solidFill>
              </a:rPr>
              <a:t>| Municipal | </a:t>
            </a:r>
            <a:r>
              <a:rPr lang="en-gb" sz="1400" b="1"/>
              <a:t>Local</a:t>
            </a:r>
            <a:endParaRPr lang="lv-LV" sz="1400" b="1"/>
          </a:p>
        </p:txBody>
      </p:sp>
      <p:sp>
        <p:nvSpPr>
          <p:cNvPr id="20" name="Google Shape;118;p22">
            <a:extLst>
              <a:ext uri="{FF2B5EF4-FFF2-40B4-BE49-F238E27FC236}">
                <a16:creationId xmlns:a16="http://schemas.microsoft.com/office/drawing/2014/main" id="{D6E24556-8392-69EB-220D-6C5899925E41}"/>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1" name="Google Shape;118;p22">
            <a:extLst>
              <a:ext uri="{FF2B5EF4-FFF2-40B4-BE49-F238E27FC236}">
                <a16:creationId xmlns:a16="http://schemas.microsoft.com/office/drawing/2014/main" id="{E89DD5D0-8B33-0FEB-457B-C7D7E8A07D62}"/>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Management role: </a:t>
            </a:r>
            <a:r>
              <a:rPr lang="en-gb" sz="1400" b="1"/>
              <a:t>-</a:t>
            </a:r>
            <a:endParaRPr lang="lv-LV" sz="1400" dirty="0">
              <a:solidFill>
                <a:schemeClr val="bg1">
                  <a:lumMod val="65000"/>
                </a:schemeClr>
              </a:solidFill>
            </a:endParaRPr>
          </a:p>
        </p:txBody>
      </p:sp>
      <p:sp>
        <p:nvSpPr>
          <p:cNvPr id="22" name="Google Shape;118;p22">
            <a:extLst>
              <a:ext uri="{FF2B5EF4-FFF2-40B4-BE49-F238E27FC236}">
                <a16:creationId xmlns:a16="http://schemas.microsoft.com/office/drawing/2014/main" id="{B39ADCE7-EE2A-2888-E837-607BCCC5836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0" name="Google Shape;118;p22">
            <a:extLst>
              <a:ext uri="{FF2B5EF4-FFF2-40B4-BE49-F238E27FC236}">
                <a16:creationId xmlns:a16="http://schemas.microsoft.com/office/drawing/2014/main" id="{D51B8E90-80E8-BAF4-4344-F3666A08C86C}"/>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31" name="Google Shape;118;p22">
            <a:extLst>
              <a:ext uri="{FF2B5EF4-FFF2-40B4-BE49-F238E27FC236}">
                <a16:creationId xmlns:a16="http://schemas.microsoft.com/office/drawing/2014/main" id="{DCF8EEBE-3F2F-D993-01F0-43DD1350F1E2}"/>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2" name="Google Shape;118;p22">
            <a:extLst>
              <a:ext uri="{FF2B5EF4-FFF2-40B4-BE49-F238E27FC236}">
                <a16:creationId xmlns:a16="http://schemas.microsoft.com/office/drawing/2014/main" id="{84050500-99FE-6D75-5AC3-3DB5B7EDE6F7}"/>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33" name="Google Shape;118;p22">
            <a:extLst>
              <a:ext uri="{FF2B5EF4-FFF2-40B4-BE49-F238E27FC236}">
                <a16:creationId xmlns:a16="http://schemas.microsoft.com/office/drawing/2014/main" id="{C3BAC493-C031-672F-B25B-F65034C1DE2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4" name="Freeform 17">
            <a:extLst>
              <a:ext uri="{FF2B5EF4-FFF2-40B4-BE49-F238E27FC236}">
                <a16:creationId xmlns:a16="http://schemas.microsoft.com/office/drawing/2014/main" id="{B8E5F6C7-CE47-2993-5D9E-7187947F0967}"/>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5" name="Freeform 17">
            <a:extLst>
              <a:ext uri="{FF2B5EF4-FFF2-40B4-BE49-F238E27FC236}">
                <a16:creationId xmlns:a16="http://schemas.microsoft.com/office/drawing/2014/main" id="{84B38756-3482-3511-C62D-2F8B2CB5BFC6}"/>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6" name="Freeform 17">
            <a:extLst>
              <a:ext uri="{FF2B5EF4-FFF2-40B4-BE49-F238E27FC236}">
                <a16:creationId xmlns:a16="http://schemas.microsoft.com/office/drawing/2014/main" id="{C7BB1C98-B3F4-5FCD-9222-6219931950D7}"/>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7" name="Freeform 17">
            <a:extLst>
              <a:ext uri="{FF2B5EF4-FFF2-40B4-BE49-F238E27FC236}">
                <a16:creationId xmlns:a16="http://schemas.microsoft.com/office/drawing/2014/main" id="{D93D9824-3F5F-3DC2-5AFB-8147C5021C1D}"/>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8" name="Freeform 45">
            <a:extLst>
              <a:ext uri="{FF2B5EF4-FFF2-40B4-BE49-F238E27FC236}">
                <a16:creationId xmlns:a16="http://schemas.microsoft.com/office/drawing/2014/main" id="{5DCD8457-5869-A399-3222-0CCA4EE4FAB9}"/>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39" name="Graphic 47">
            <a:extLst>
              <a:ext uri="{FF2B5EF4-FFF2-40B4-BE49-F238E27FC236}">
                <a16:creationId xmlns:a16="http://schemas.microsoft.com/office/drawing/2014/main" id="{86FF4C5D-ADC9-9E48-1E29-C3DACD0BAE63}"/>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86E40AA-D355-EB97-1159-3346B59994DA}"/>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0" name="Freeform 163">
              <a:extLst>
                <a:ext uri="{FF2B5EF4-FFF2-40B4-BE49-F238E27FC236}">
                  <a16:creationId xmlns:a16="http://schemas.microsoft.com/office/drawing/2014/main" id="{6B40D9CA-1098-E5CE-C007-551D89B80D26}"/>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1" name="Freeform 164">
              <a:extLst>
                <a:ext uri="{FF2B5EF4-FFF2-40B4-BE49-F238E27FC236}">
                  <a16:creationId xmlns:a16="http://schemas.microsoft.com/office/drawing/2014/main" id="{73E62285-27F3-E7C6-0BB5-3D32D864B28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3" name="Freeform 166">
              <a:extLst>
                <a:ext uri="{FF2B5EF4-FFF2-40B4-BE49-F238E27FC236}">
                  <a16:creationId xmlns:a16="http://schemas.microsoft.com/office/drawing/2014/main" id="{1B23C489-DCEC-1DD9-0D1D-83413C935F4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5" name="Freeform 73">
            <a:extLst>
              <a:ext uri="{FF2B5EF4-FFF2-40B4-BE49-F238E27FC236}">
                <a16:creationId xmlns:a16="http://schemas.microsoft.com/office/drawing/2014/main" id="{25742635-2DC9-6410-DFEF-985855813DD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56" name="Freeform 80">
            <a:extLst>
              <a:ext uri="{FF2B5EF4-FFF2-40B4-BE49-F238E27FC236}">
                <a16:creationId xmlns:a16="http://schemas.microsoft.com/office/drawing/2014/main" id="{115D6954-C817-D607-75D2-C125FB4D906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57" name="Freeform 17">
            <a:extLst>
              <a:ext uri="{FF2B5EF4-FFF2-40B4-BE49-F238E27FC236}">
                <a16:creationId xmlns:a16="http://schemas.microsoft.com/office/drawing/2014/main" id="{47AC8934-AB7A-4347-9D70-E914612F90A5}"/>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8" name="Freeform 17">
            <a:extLst>
              <a:ext uri="{FF2B5EF4-FFF2-40B4-BE49-F238E27FC236}">
                <a16:creationId xmlns:a16="http://schemas.microsoft.com/office/drawing/2014/main" id="{2E30B0B0-D7E5-9940-9176-1FE31B8DD2F0}"/>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3" name="Rectangle 2">
            <a:extLst>
              <a:ext uri="{FF2B5EF4-FFF2-40B4-BE49-F238E27FC236}">
                <a16:creationId xmlns:a16="http://schemas.microsoft.com/office/drawing/2014/main" id="{B1EA1AD3-9494-C8D2-249C-B6760F92D71C}"/>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4" name="Group 3">
            <a:extLst>
              <a:ext uri="{FF2B5EF4-FFF2-40B4-BE49-F238E27FC236}">
                <a16:creationId xmlns:a16="http://schemas.microsoft.com/office/drawing/2014/main" id="{209D730B-1D20-57AC-F82F-EA06672A45C0}"/>
              </a:ext>
            </a:extLst>
          </p:cNvPr>
          <p:cNvGrpSpPr/>
          <p:nvPr/>
        </p:nvGrpSpPr>
        <p:grpSpPr>
          <a:xfrm>
            <a:off x="7349471" y="130795"/>
            <a:ext cx="4399626" cy="216216"/>
            <a:chOff x="7793031" y="130795"/>
            <a:chExt cx="3714230" cy="217488"/>
          </a:xfrm>
        </p:grpSpPr>
        <p:sp>
          <p:nvSpPr>
            <p:cNvPr id="5" name="Rectangle 4">
              <a:extLst>
                <a:ext uri="{FF2B5EF4-FFF2-40B4-BE49-F238E27FC236}">
                  <a16:creationId xmlns:a16="http://schemas.microsoft.com/office/drawing/2014/main" id="{AA977198-45F8-7133-3A37-559F16F06D28}"/>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6EA67370-FECE-8895-AA6B-4263FD800112}"/>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7A3B38C7-70F8-A55D-F62F-F494F8C2782F}"/>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249E428C-CD3D-EA8E-A47D-FF33EE6DD63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126656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rtlCol="0"/>
          <a:lstStyle/>
          <a:p>
            <a:pPr rtl="0"/>
            <a:r>
              <a:rPr lang="en-gb"/>
              <a:t>Tasks</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rtlCol="0"/>
          <a:lstStyle/>
          <a:p>
            <a:pPr rtl="0"/>
            <a:fld id="{7870704B-CE94-48CC-AF30-84932A1262A7}" type="slidenum">
              <a:rPr lang="en-GB" smtClean="0"/>
              <a:pPr/>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lv-LV" sz="1600" dirty="0">
                <a:cs typeface="Arial"/>
              </a:rPr>
              <a:t>E</a:t>
            </a:r>
            <a:r>
              <a:rPr lang="en-GB" sz="1600" dirty="0" err="1">
                <a:cs typeface="Arial"/>
              </a:rPr>
              <a:t>ducatees</a:t>
            </a:r>
            <a:r>
              <a:rPr lang="en-gb" sz="1600" dirty="0">
                <a:cs typeface="Arial"/>
              </a:rPr>
              <a:t>:</a:t>
            </a:r>
          </a:p>
          <a:p>
            <a:pPr marL="742950" lvl="3" indent="-285750">
              <a:spcAft>
                <a:spcPts val="600"/>
              </a:spcAft>
              <a:buBlip>
                <a:blip r:embed="rId2"/>
              </a:buBlip>
            </a:pPr>
            <a:r>
              <a:rPr lang="lv-LV" sz="1600" dirty="0" err="1">
                <a:cs typeface="Arial"/>
              </a:rPr>
              <a:t>know</a:t>
            </a:r>
            <a:r>
              <a:rPr lang="lv-LV" sz="1600" dirty="0">
                <a:cs typeface="Arial"/>
              </a:rPr>
              <a:t> d</a:t>
            </a:r>
            <a:r>
              <a:rPr lang="en-GB" sz="1600" dirty="0" err="1">
                <a:cs typeface="Arial"/>
              </a:rPr>
              <a:t>uties</a:t>
            </a:r>
            <a:r>
              <a:rPr lang="en-GB" sz="1600" dirty="0">
                <a:cs typeface="Arial"/>
              </a:rPr>
              <a:t>, </a:t>
            </a:r>
            <a:r>
              <a:rPr lang="lv-LV" sz="1600" dirty="0">
                <a:cs typeface="Arial"/>
              </a:rPr>
              <a:t>t</a:t>
            </a:r>
            <a:r>
              <a:rPr lang="en-GB" sz="1600" dirty="0">
                <a:cs typeface="Arial"/>
              </a:rPr>
              <a:t>asks and </a:t>
            </a:r>
            <a:r>
              <a:rPr lang="lv-LV" sz="1600" dirty="0">
                <a:cs typeface="Arial"/>
              </a:rPr>
              <a:t>r</a:t>
            </a:r>
            <a:r>
              <a:rPr lang="en-GB" sz="1600" dirty="0" err="1">
                <a:cs typeface="Arial"/>
              </a:rPr>
              <a:t>ights</a:t>
            </a:r>
            <a:r>
              <a:rPr lang="en-GB" sz="1600" dirty="0">
                <a:cs typeface="Arial"/>
              </a:rPr>
              <a:t> </a:t>
            </a:r>
            <a:r>
              <a:rPr lang="en-gb" sz="1600" dirty="0">
                <a:cs typeface="Arial"/>
              </a:rPr>
              <a:t>in civil protection and disaster management, </a:t>
            </a:r>
          </a:p>
          <a:p>
            <a:pPr marL="742950" lvl="3" indent="-285750" rtl="0">
              <a:spcAft>
                <a:spcPts val="600"/>
              </a:spcAft>
              <a:buBlip>
                <a:blip r:embed="rId2"/>
              </a:buBlip>
            </a:pPr>
            <a:r>
              <a:rPr lang="en-gb" sz="1600" dirty="0">
                <a:cs typeface="Arial"/>
              </a:rPr>
              <a:t>are familiar with the </a:t>
            </a:r>
            <a:r>
              <a:rPr lang="lv-LV" sz="1600" dirty="0" err="1">
                <a:cs typeface="Arial"/>
              </a:rPr>
              <a:t>tasks</a:t>
            </a:r>
            <a:r>
              <a:rPr lang="en-gb" sz="1600" dirty="0">
                <a:cs typeface="Arial"/>
              </a:rPr>
              <a:t> and </a:t>
            </a:r>
            <a:r>
              <a:rPr lang="lv-LV" sz="1600" dirty="0" err="1">
                <a:cs typeface="Arial"/>
              </a:rPr>
              <a:t>duties</a:t>
            </a:r>
            <a:r>
              <a:rPr lang="en-gb" sz="1600" dirty="0">
                <a:cs typeface="Arial"/>
              </a:rPr>
              <a:t> of, and cooperation mechanisms with, other parties involved in </a:t>
            </a:r>
            <a:r>
              <a:rPr lang="en-US" sz="1600" dirty="0">
                <a:cs typeface="Arial"/>
              </a:rPr>
              <a:t>the system of civil protection</a:t>
            </a:r>
            <a:r>
              <a:rPr lang="en-gb" sz="1600" dirty="0">
                <a:cs typeface="Arial"/>
              </a:rPr>
              <a:t>.</a:t>
            </a:r>
            <a:endParaRPr lang="en-GB" sz="1600" dirty="0">
              <a:cs typeface="Arial"/>
            </a:endParaRP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en-GB" sz="3600" dirty="0">
                <a:latin typeface="Georgia"/>
                <a:cs typeface="Arial"/>
              </a:rPr>
              <a:t>Intended </a:t>
            </a:r>
            <a:r>
              <a:rPr lang="lv-LV" sz="3600" dirty="0">
                <a:latin typeface="Georgia"/>
                <a:cs typeface="Arial"/>
              </a:rPr>
              <a:t>R</a:t>
            </a:r>
            <a:r>
              <a:rPr lang="en-GB" sz="3600" dirty="0" err="1">
                <a:latin typeface="Georgia"/>
                <a:cs typeface="Arial"/>
              </a:rPr>
              <a:t>esults</a:t>
            </a:r>
            <a:endParaRPr lang="en-GB" sz="3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5" name="Rectangle 4">
            <a:extLst>
              <a:ext uri="{FF2B5EF4-FFF2-40B4-BE49-F238E27FC236}">
                <a16:creationId xmlns:a16="http://schemas.microsoft.com/office/drawing/2014/main" id="{51FF591A-BE7D-9D08-07A8-C256796CC98A}"/>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a:solidFill>
                  <a:srgbClr val="A4A3B2"/>
                </a:solidFill>
                <a:ea typeface="Georgia"/>
                <a:cs typeface="Georgia"/>
                <a:sym typeface="Georgia"/>
              </a:rPr>
              <a:t>3. CIVIL PROTECTION</a:t>
            </a:r>
            <a:r>
              <a:rPr lang="en-GB" sz="800" kern="0" dirty="0">
                <a:solidFill>
                  <a:srgbClr val="A4A3B2"/>
                </a:solidFill>
                <a:ea typeface="Georgia"/>
                <a:cs typeface="Georgia"/>
                <a:sym typeface="Georgia"/>
              </a:rPr>
              <a:t> DUTIES, TASKS AND RIGHTS </a:t>
            </a:r>
            <a:endParaRPr lang="en-gb" sz="800" kern="0">
              <a:solidFill>
                <a:srgbClr val="A4A3B2"/>
              </a:solidFill>
              <a:ea typeface="Georgia"/>
              <a:cs typeface="Georgia"/>
              <a:sym typeface="Georgia"/>
            </a:endParaRPr>
          </a:p>
        </p:txBody>
      </p:sp>
      <p:sp>
        <p:nvSpPr>
          <p:cNvPr id="7" name="TextBox 6">
            <a:extLst>
              <a:ext uri="{FF2B5EF4-FFF2-40B4-BE49-F238E27FC236}">
                <a16:creationId xmlns:a16="http://schemas.microsoft.com/office/drawing/2014/main" id="{1B641749-06D0-88B6-2FA1-5927898F5CD1}"/>
              </a:ext>
            </a:extLst>
          </p:cNvPr>
          <p:cNvSpPr txBox="1"/>
          <p:nvPr/>
        </p:nvSpPr>
        <p:spPr>
          <a:xfrm>
            <a:off x="442909"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To introduce </a:t>
            </a:r>
            <a:r>
              <a:rPr lang="en-GB" sz="1600" dirty="0" err="1">
                <a:cs typeface="Arial"/>
              </a:rPr>
              <a:t>educatees</a:t>
            </a:r>
            <a:r>
              <a:rPr lang="en-gb" sz="1600" dirty="0">
                <a:cs typeface="Arial"/>
              </a:rPr>
              <a:t> to: </a:t>
            </a:r>
          </a:p>
          <a:p>
            <a:pPr marL="740664" indent="-285750" rtl="0">
              <a:buBlip>
                <a:blip r:embed="rId2"/>
              </a:buBlip>
            </a:pPr>
            <a:r>
              <a:rPr lang="en-gb" sz="1600" dirty="0">
                <a:cs typeface="Arial"/>
              </a:rPr>
              <a:t>the main civil protection and disaster management responsibilities of civil protection actors, as laid down in laws and regulations. </a:t>
            </a:r>
          </a:p>
        </p:txBody>
      </p:sp>
    </p:spTree>
    <p:extLst>
      <p:ext uri="{BB962C8B-B14F-4D97-AF65-F5344CB8AC3E}">
        <p14:creationId xmlns:p14="http://schemas.microsoft.com/office/powerpoint/2010/main" val="417767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34204D2-CD48-D713-1F6F-1A28FB91D3BA}"/>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a:t>
            </a:r>
            <a:r>
              <a:rPr lang="lv-LV" dirty="0"/>
              <a:t>N</a:t>
            </a:r>
            <a:r>
              <a:rPr lang="en-gb" dirty="0" err="1"/>
              <a:t>atural</a:t>
            </a:r>
            <a:r>
              <a:rPr lang="en-gb" dirty="0"/>
              <a:t> </a:t>
            </a:r>
            <a:r>
              <a:rPr lang="lv-LV" dirty="0"/>
              <a:t>P</a:t>
            </a:r>
            <a:r>
              <a:rPr lang="en-gb" dirty="0" err="1"/>
              <a:t>ersons</a:t>
            </a:r>
            <a:r>
              <a:rPr lang="en-gb" dirty="0"/>
              <a: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20</a:t>
            </a:fld>
            <a:endParaRPr lang="en-GB"/>
          </a:p>
        </p:txBody>
      </p:sp>
      <p:sp>
        <p:nvSpPr>
          <p:cNvPr id="37" name="Google Shape;1819;p94">
            <a:extLst>
              <a:ext uri="{FF2B5EF4-FFF2-40B4-BE49-F238E27FC236}">
                <a16:creationId xmlns:a16="http://schemas.microsoft.com/office/drawing/2014/main" id="{07A079F0-90CD-E581-9C09-E0A97AFB2DC4}"/>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Google Shape;112;p22">
            <a:extLst>
              <a:ext uri="{FF2B5EF4-FFF2-40B4-BE49-F238E27FC236}">
                <a16:creationId xmlns:a16="http://schemas.microsoft.com/office/drawing/2014/main" id="{BF3EC27E-F718-BBD9-E72E-43688197BDB3}"/>
              </a:ext>
            </a:extLst>
          </p:cNvPr>
          <p:cNvSpPr/>
          <p:nvPr/>
        </p:nvSpPr>
        <p:spPr>
          <a:xfrm>
            <a:off x="7500976" y="3523233"/>
            <a:ext cx="4248150" cy="1260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The use of defective and home-made wiring, electrical equipment and electrical appliances is prohibited</a:t>
            </a:r>
          </a:p>
        </p:txBody>
      </p:sp>
      <p:sp>
        <p:nvSpPr>
          <p:cNvPr id="8" name="Google Shape;112;p22">
            <a:extLst>
              <a:ext uri="{FF2B5EF4-FFF2-40B4-BE49-F238E27FC236}">
                <a16:creationId xmlns:a16="http://schemas.microsoft.com/office/drawing/2014/main" id="{904D3949-272E-E489-33AC-4ABDD3AF46D0}"/>
              </a:ext>
            </a:extLst>
          </p:cNvPr>
          <p:cNvSpPr/>
          <p:nvPr/>
        </p:nvSpPr>
        <p:spPr>
          <a:xfrm>
            <a:off x="7500976" y="4913515"/>
            <a:ext cx="4248150" cy="1260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In the event of a fire, report it to the State Fire and Rescue Service and obey the lawful requirements of an </a:t>
            </a:r>
            <a:r>
              <a:rPr lang="en-US" sz="1100" dirty="0"/>
              <a:t>official with special service rank</a:t>
            </a:r>
            <a:endParaRPr lang="en-gb" sz="1100" dirty="0"/>
          </a:p>
        </p:txBody>
      </p:sp>
      <p:sp>
        <p:nvSpPr>
          <p:cNvPr id="11" name="Google Shape;112;p22">
            <a:extLst>
              <a:ext uri="{FF2B5EF4-FFF2-40B4-BE49-F238E27FC236}">
                <a16:creationId xmlns:a16="http://schemas.microsoft.com/office/drawing/2014/main" id="{BD09A323-E19D-BCBE-EC49-4331ABE07949}"/>
              </a:ext>
            </a:extLst>
          </p:cNvPr>
          <p:cNvSpPr/>
          <p:nvPr/>
        </p:nvSpPr>
        <p:spPr>
          <a:xfrm>
            <a:off x="3101974" y="3522077"/>
            <a:ext cx="4248150" cy="1260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Ensuring the maintenance and exploitation of the property </a:t>
            </a:r>
            <a:r>
              <a:rPr lang="lv-LV" sz="1100" dirty="0" err="1"/>
              <a:t>in</a:t>
            </a:r>
            <a:r>
              <a:rPr lang="lv-LV" sz="1100" dirty="0"/>
              <a:t> a</a:t>
            </a:r>
            <a:r>
              <a:rPr lang="en-US" sz="1100" dirty="0"/>
              <a:t> way to prevent harm to the safety</a:t>
            </a:r>
          </a:p>
        </p:txBody>
      </p:sp>
      <p:sp>
        <p:nvSpPr>
          <p:cNvPr id="12" name="Google Shape;112;p22">
            <a:extLst>
              <a:ext uri="{FF2B5EF4-FFF2-40B4-BE49-F238E27FC236}">
                <a16:creationId xmlns:a16="http://schemas.microsoft.com/office/drawing/2014/main" id="{24E5216B-91B8-7071-027D-9B5F809A5975}"/>
              </a:ext>
            </a:extLst>
          </p:cNvPr>
          <p:cNvSpPr/>
          <p:nvPr/>
        </p:nvSpPr>
        <p:spPr>
          <a:xfrm>
            <a:off x="3101974" y="4913515"/>
            <a:ext cx="4248150" cy="1260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In the event of a threat, report the threat, cooperate and act in accordance with the instructions of the responsible authorities</a:t>
            </a:r>
          </a:p>
        </p:txBody>
      </p:sp>
      <p:sp>
        <p:nvSpPr>
          <p:cNvPr id="15" name="Google Shape;118;p22">
            <a:extLst>
              <a:ext uri="{FF2B5EF4-FFF2-40B4-BE49-F238E27FC236}">
                <a16:creationId xmlns:a16="http://schemas.microsoft.com/office/drawing/2014/main" id="{9C78421B-B480-8638-BA2D-05C1BC3B66A3}"/>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a:t>
            </a:r>
            <a:r>
              <a:rPr lang="en-gb" sz="1400">
                <a:solidFill>
                  <a:schemeClr val="bg1">
                    <a:lumMod val="65000"/>
                  </a:schemeClr>
                </a:solidFill>
              </a:rPr>
              <a:t>Country</a:t>
            </a:r>
            <a:r>
              <a:rPr lang="en-gb" sz="1400"/>
              <a:t> </a:t>
            </a:r>
            <a:r>
              <a:rPr lang="en-gb" sz="1400">
                <a:solidFill>
                  <a:schemeClr val="bg1">
                    <a:lumMod val="65000"/>
                  </a:schemeClr>
                </a:solidFill>
              </a:rPr>
              <a:t>| Municipal | </a:t>
            </a:r>
            <a:r>
              <a:rPr lang="en-gb" sz="1400" b="1"/>
              <a:t>Local</a:t>
            </a:r>
            <a:endParaRPr lang="lv-LV" sz="1400" b="1"/>
          </a:p>
        </p:txBody>
      </p:sp>
      <p:sp>
        <p:nvSpPr>
          <p:cNvPr id="16" name="Google Shape;118;p22">
            <a:extLst>
              <a:ext uri="{FF2B5EF4-FFF2-40B4-BE49-F238E27FC236}">
                <a16:creationId xmlns:a16="http://schemas.microsoft.com/office/drawing/2014/main" id="{87DEFC93-64CF-2510-9AD2-E90CD413191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0" name="Google Shape;118;p22">
            <a:extLst>
              <a:ext uri="{FF2B5EF4-FFF2-40B4-BE49-F238E27FC236}">
                <a16:creationId xmlns:a16="http://schemas.microsoft.com/office/drawing/2014/main" id="{91B29F7A-3398-EA86-E80A-1C13FEF30C56}"/>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Management role: </a:t>
            </a:r>
            <a:r>
              <a:rPr lang="en-gb" sz="1400">
                <a:solidFill>
                  <a:schemeClr val="bg1">
                    <a:lumMod val="65000"/>
                  </a:schemeClr>
                </a:solidFill>
              </a:rPr>
              <a:t>-</a:t>
            </a:r>
            <a:endParaRPr lang="lv-LV" sz="1400" dirty="0">
              <a:solidFill>
                <a:schemeClr val="bg1">
                  <a:lumMod val="65000"/>
                </a:schemeClr>
              </a:solidFill>
            </a:endParaRPr>
          </a:p>
        </p:txBody>
      </p:sp>
      <p:sp>
        <p:nvSpPr>
          <p:cNvPr id="21" name="Google Shape;118;p22">
            <a:extLst>
              <a:ext uri="{FF2B5EF4-FFF2-40B4-BE49-F238E27FC236}">
                <a16:creationId xmlns:a16="http://schemas.microsoft.com/office/drawing/2014/main" id="{9155B198-D835-8844-E0EE-8D0C71C8C57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25" name="Freeform 17">
            <a:extLst>
              <a:ext uri="{FF2B5EF4-FFF2-40B4-BE49-F238E27FC236}">
                <a16:creationId xmlns:a16="http://schemas.microsoft.com/office/drawing/2014/main" id="{FDD237A8-E16F-31F3-EC71-6492DEFCED7E}"/>
              </a:ext>
            </a:extLst>
          </p:cNvPr>
          <p:cNvSpPr/>
          <p:nvPr/>
        </p:nvSpPr>
        <p:spPr>
          <a:xfrm>
            <a:off x="3173089"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27" name="Freeform 45">
            <a:extLst>
              <a:ext uri="{FF2B5EF4-FFF2-40B4-BE49-F238E27FC236}">
                <a16:creationId xmlns:a16="http://schemas.microsoft.com/office/drawing/2014/main" id="{C84904D0-30D4-E8D5-06B1-1C4D15D778E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28" name="Graphic 47">
            <a:extLst>
              <a:ext uri="{FF2B5EF4-FFF2-40B4-BE49-F238E27FC236}">
                <a16:creationId xmlns:a16="http://schemas.microsoft.com/office/drawing/2014/main" id="{DDE71C56-47CD-4258-3F2A-18E5889B6591}"/>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88285C85-21A6-8FD9-05EE-39F733204DB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6" name="Freeform 163">
              <a:extLst>
                <a:ext uri="{FF2B5EF4-FFF2-40B4-BE49-F238E27FC236}">
                  <a16:creationId xmlns:a16="http://schemas.microsoft.com/office/drawing/2014/main" id="{976711A2-8DBD-36E7-AA14-29A95EC5047D}"/>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7" name="Freeform 164">
              <a:extLst>
                <a:ext uri="{FF2B5EF4-FFF2-40B4-BE49-F238E27FC236}">
                  <a16:creationId xmlns:a16="http://schemas.microsoft.com/office/drawing/2014/main" id="{7BA66CB0-3890-2593-1C9B-8183B4F77101}"/>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48" name="Freeform 166">
              <a:extLst>
                <a:ext uri="{FF2B5EF4-FFF2-40B4-BE49-F238E27FC236}">
                  <a16:creationId xmlns:a16="http://schemas.microsoft.com/office/drawing/2014/main" id="{855DA692-AD16-2C4B-505F-6688ABC83D4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1" name="Freeform 17">
            <a:extLst>
              <a:ext uri="{FF2B5EF4-FFF2-40B4-BE49-F238E27FC236}">
                <a16:creationId xmlns:a16="http://schemas.microsoft.com/office/drawing/2014/main" id="{71FF6E5B-08F3-EA23-9645-876EE87787F5}"/>
              </a:ext>
            </a:extLst>
          </p:cNvPr>
          <p:cNvSpPr/>
          <p:nvPr/>
        </p:nvSpPr>
        <p:spPr>
          <a:xfrm>
            <a:off x="7574112"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6" name="Freeform 17">
            <a:extLst>
              <a:ext uri="{FF2B5EF4-FFF2-40B4-BE49-F238E27FC236}">
                <a16:creationId xmlns:a16="http://schemas.microsoft.com/office/drawing/2014/main" id="{9B066130-5202-691B-507A-052F9C70E26E}"/>
              </a:ext>
            </a:extLst>
          </p:cNvPr>
          <p:cNvSpPr/>
          <p:nvPr/>
        </p:nvSpPr>
        <p:spPr>
          <a:xfrm>
            <a:off x="7574112"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7" name="Freeform 17">
            <a:extLst>
              <a:ext uri="{FF2B5EF4-FFF2-40B4-BE49-F238E27FC236}">
                <a16:creationId xmlns:a16="http://schemas.microsoft.com/office/drawing/2014/main" id="{36CC80EF-91F4-D0C1-B0E7-A48B77EE3438}"/>
              </a:ext>
            </a:extLst>
          </p:cNvPr>
          <p:cNvSpPr/>
          <p:nvPr/>
        </p:nvSpPr>
        <p:spPr>
          <a:xfrm>
            <a:off x="3173089"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1" name="Google Shape;118;p22">
            <a:extLst>
              <a:ext uri="{FF2B5EF4-FFF2-40B4-BE49-F238E27FC236}">
                <a16:creationId xmlns:a16="http://schemas.microsoft.com/office/drawing/2014/main" id="{166EFAB4-868B-9B60-BC5B-D9D4FDB37F11}"/>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62" name="Google Shape;118;p22">
            <a:extLst>
              <a:ext uri="{FF2B5EF4-FFF2-40B4-BE49-F238E27FC236}">
                <a16:creationId xmlns:a16="http://schemas.microsoft.com/office/drawing/2014/main" id="{F41554C1-119F-D829-956D-489785996529}"/>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64" name="Google Shape;118;p22">
            <a:extLst>
              <a:ext uri="{FF2B5EF4-FFF2-40B4-BE49-F238E27FC236}">
                <a16:creationId xmlns:a16="http://schemas.microsoft.com/office/drawing/2014/main" id="{503C0B91-EB1D-D671-EABE-464D3AED002A}"/>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65" name="Google Shape;118;p22">
            <a:extLst>
              <a:ext uri="{FF2B5EF4-FFF2-40B4-BE49-F238E27FC236}">
                <a16:creationId xmlns:a16="http://schemas.microsoft.com/office/drawing/2014/main" id="{74617FF3-5431-95FD-50AE-C81C459B2C72}"/>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66" name="Freeform 73">
            <a:extLst>
              <a:ext uri="{FF2B5EF4-FFF2-40B4-BE49-F238E27FC236}">
                <a16:creationId xmlns:a16="http://schemas.microsoft.com/office/drawing/2014/main" id="{4D0690B0-AE11-D05F-AA9E-0B7A056F2B9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67" name="Freeform 80">
            <a:extLst>
              <a:ext uri="{FF2B5EF4-FFF2-40B4-BE49-F238E27FC236}">
                <a16:creationId xmlns:a16="http://schemas.microsoft.com/office/drawing/2014/main" id="{FB1B7FAF-5117-F1E2-9FA5-D9AA791B491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3" name="Rectangle 2">
            <a:extLst>
              <a:ext uri="{FF2B5EF4-FFF2-40B4-BE49-F238E27FC236}">
                <a16:creationId xmlns:a16="http://schemas.microsoft.com/office/drawing/2014/main" id="{440F7291-C753-CA86-4346-8BD4520916D2}"/>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4" name="Group 3">
            <a:extLst>
              <a:ext uri="{FF2B5EF4-FFF2-40B4-BE49-F238E27FC236}">
                <a16:creationId xmlns:a16="http://schemas.microsoft.com/office/drawing/2014/main" id="{EAC8376D-F7BF-306A-8631-8C9D0496CF26}"/>
              </a:ext>
            </a:extLst>
          </p:cNvPr>
          <p:cNvGrpSpPr/>
          <p:nvPr/>
        </p:nvGrpSpPr>
        <p:grpSpPr>
          <a:xfrm>
            <a:off x="7349471" y="130795"/>
            <a:ext cx="4399626" cy="216216"/>
            <a:chOff x="7793031" y="130795"/>
            <a:chExt cx="3714230" cy="217488"/>
          </a:xfrm>
        </p:grpSpPr>
        <p:sp>
          <p:nvSpPr>
            <p:cNvPr id="5" name="Rectangle 4">
              <a:extLst>
                <a:ext uri="{FF2B5EF4-FFF2-40B4-BE49-F238E27FC236}">
                  <a16:creationId xmlns:a16="http://schemas.microsoft.com/office/drawing/2014/main" id="{769DBD22-66B3-5F85-C882-55BBD2EE0743}"/>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3DFB1F90-EB51-C623-CF1D-7D584176D3F6}"/>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83A55B02-6176-A677-BB78-FD5C615338FD}"/>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978A2DC4-76F9-D988-E41F-80BFBB8C5A6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14" name="Rectangle 13">
            <a:extLst>
              <a:ext uri="{FF2B5EF4-FFF2-40B4-BE49-F238E27FC236}">
                <a16:creationId xmlns:a16="http://schemas.microsoft.com/office/drawing/2014/main" id="{A2AE91F5-D4A2-5CFA-06AA-A1FF5E788D7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7" name="Freeform 50">
            <a:extLst>
              <a:ext uri="{FF2B5EF4-FFF2-40B4-BE49-F238E27FC236}">
                <a16:creationId xmlns:a16="http://schemas.microsoft.com/office/drawing/2014/main" id="{E267ED38-D3E5-7B17-8E64-CBFA32793C4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18" name="Google Shape;2685;p25">
            <a:extLst>
              <a:ext uri="{FF2B5EF4-FFF2-40B4-BE49-F238E27FC236}">
                <a16:creationId xmlns:a16="http://schemas.microsoft.com/office/drawing/2014/main" id="{EC1E59FC-8D68-5209-F521-98C8D6D5FAE0}"/>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19" name="Rectangle 18">
            <a:extLst>
              <a:ext uri="{FF2B5EF4-FFF2-40B4-BE49-F238E27FC236}">
                <a16:creationId xmlns:a16="http://schemas.microsoft.com/office/drawing/2014/main" id="{810EBF04-9D4A-00D1-B47C-9501F25997C4}"/>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2" name="Freeform 50">
            <a:extLst>
              <a:ext uri="{FF2B5EF4-FFF2-40B4-BE49-F238E27FC236}">
                <a16:creationId xmlns:a16="http://schemas.microsoft.com/office/drawing/2014/main" id="{9109F4C6-9FFE-431C-6DFB-062DAC26F0F8}"/>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3" name="Google Shape;2685;p25">
            <a:extLst>
              <a:ext uri="{FF2B5EF4-FFF2-40B4-BE49-F238E27FC236}">
                <a16:creationId xmlns:a16="http://schemas.microsoft.com/office/drawing/2014/main" id="{865FC3D1-52B8-FDC6-A8A3-122DF3708E0D}"/>
              </a:ext>
            </a:extLst>
          </p:cNvPr>
          <p:cNvSpPr txBox="1"/>
          <p:nvPr/>
        </p:nvSpPr>
        <p:spPr>
          <a:xfrm>
            <a:off x="874395" y="4561747"/>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Tree>
    <p:extLst>
      <p:ext uri="{BB962C8B-B14F-4D97-AF65-F5344CB8AC3E}">
        <p14:creationId xmlns:p14="http://schemas.microsoft.com/office/powerpoint/2010/main" val="373642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lv-LV" sz="1400" b="1" dirty="0" err="1"/>
              <a:t>Duties</a:t>
            </a:r>
            <a:endParaRPr lang="en-gb" sz="1400" b="1" dirty="0"/>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pic>
        <p:nvPicPr>
          <p:cNvPr id="29" name="Graphic 28">
            <a:extLst>
              <a:ext uri="{FF2B5EF4-FFF2-40B4-BE49-F238E27FC236}">
                <a16:creationId xmlns:a16="http://schemas.microsoft.com/office/drawing/2014/main" id="{1221E770-078C-ED3C-FD14-5015CB9B70A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202" y="1891275"/>
            <a:ext cx="288925" cy="288925"/>
          </a:xfrm>
          <a:prstGeom prst="rect">
            <a:avLst/>
          </a:prstGeom>
        </p:spPr>
      </p:pic>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lv-LV" dirty="0" err="1"/>
              <a:t>Duties</a:t>
            </a:r>
            <a:r>
              <a:rPr lang="en-gb" dirty="0"/>
              <a:t> and </a:t>
            </a:r>
            <a:r>
              <a:rPr lang="lv-LV" dirty="0"/>
              <a:t>R</a:t>
            </a:r>
            <a:r>
              <a:rPr lang="en-gb" dirty="0" err="1"/>
              <a:t>ights</a:t>
            </a:r>
            <a:r>
              <a:rPr lang="en-gb" dirty="0"/>
              <a:t> of </a:t>
            </a:r>
            <a:r>
              <a:rPr lang="lv-LV" dirty="0"/>
              <a:t>N</a:t>
            </a:r>
            <a:r>
              <a:rPr lang="en-gb" dirty="0" err="1"/>
              <a:t>atural</a:t>
            </a:r>
            <a:r>
              <a:rPr lang="en-gb" dirty="0"/>
              <a:t> </a:t>
            </a:r>
            <a:r>
              <a:rPr lang="lv-LV" dirty="0"/>
              <a:t>P</a:t>
            </a:r>
            <a:r>
              <a:rPr lang="en-gb" dirty="0" err="1"/>
              <a:t>ersons</a:t>
            </a:r>
            <a:r>
              <a:rPr lang="en-gb" dirty="0"/>
              <a:t> in </a:t>
            </a:r>
            <a:r>
              <a:rPr lang="lv-LV" dirty="0"/>
              <a:t>C</a:t>
            </a:r>
            <a:r>
              <a:rPr lang="en-gb" dirty="0" err="1"/>
              <a:t>ivil</a:t>
            </a:r>
            <a:r>
              <a:rPr lang="en-gb" dirty="0"/>
              <a:t> </a:t>
            </a:r>
            <a:r>
              <a:rPr lang="lv-LV" dirty="0"/>
              <a:t>P</a:t>
            </a:r>
            <a:r>
              <a:rPr lang="en-gb" dirty="0" err="1"/>
              <a:t>rotection</a:t>
            </a:r>
            <a:r>
              <a:rPr lang="en-gb" dirty="0"/>
              <a:t> and </a:t>
            </a:r>
            <a:r>
              <a:rPr lang="lv-LV" dirty="0"/>
              <a:t>D</a:t>
            </a:r>
            <a:r>
              <a:rPr lang="en-gb" dirty="0" err="1"/>
              <a:t>isaster</a:t>
            </a:r>
            <a:r>
              <a:rPr lang="en-gb" dirty="0"/>
              <a:t> </a:t>
            </a:r>
            <a:r>
              <a:rPr lang="lv-LV" dirty="0"/>
              <a:t>M</a:t>
            </a:r>
            <a:r>
              <a:rPr lang="en-gb" dirty="0" err="1"/>
              <a:t>anagement</a:t>
            </a:r>
            <a:endParaRPr lang="en-US" dirty="0"/>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21</a:t>
            </a:fld>
            <a:endParaRPr lang="en-GB"/>
          </a:p>
        </p:txBody>
      </p:sp>
      <p:grpSp>
        <p:nvGrpSpPr>
          <p:cNvPr id="12" name="Group 11">
            <a:extLst>
              <a:ext uri="{FF2B5EF4-FFF2-40B4-BE49-F238E27FC236}">
                <a16:creationId xmlns:a16="http://schemas.microsoft.com/office/drawing/2014/main" id="{2A8DB355-51C6-C8A4-EF85-CA80A8421890}"/>
              </a:ext>
            </a:extLst>
          </p:cNvPr>
          <p:cNvGrpSpPr/>
          <p:nvPr/>
        </p:nvGrpSpPr>
        <p:grpSpPr>
          <a:xfrm>
            <a:off x="3102014" y="2365375"/>
            <a:ext cx="8647113" cy="432000"/>
            <a:chOff x="3102014" y="2365375"/>
            <a:chExt cx="8647113" cy="432000"/>
          </a:xfrm>
        </p:grpSpPr>
        <p:sp>
          <p:nvSpPr>
            <p:cNvPr id="14" name="Google Shape;112;p22">
              <a:extLst>
                <a:ext uri="{FF2B5EF4-FFF2-40B4-BE49-F238E27FC236}">
                  <a16:creationId xmlns:a16="http://schemas.microsoft.com/office/drawing/2014/main" id="{37C5F33C-4C7A-6518-5ADF-2DCAB2EB87C5}"/>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To</a:t>
              </a:r>
              <a:r>
                <a:rPr lang="en-US" sz="1100" dirty="0"/>
                <a:t> ensure the </a:t>
              </a:r>
              <a:r>
                <a:rPr lang="en-US" sz="1100" b="1" dirty="0"/>
                <a:t>maintenance and exploitation </a:t>
              </a:r>
              <a:r>
                <a:rPr lang="en-US" sz="1100" dirty="0"/>
                <a:t>of the property at the disposal or under the ownership thereof in a way to prevent harm to the safety of people, the environment and property</a:t>
              </a:r>
              <a:endParaRPr lang="en-gb" sz="1100" dirty="0"/>
            </a:p>
          </p:txBody>
        </p:sp>
        <p:sp>
          <p:nvSpPr>
            <p:cNvPr id="15" name="Freeform 68">
              <a:extLst>
                <a:ext uri="{FF2B5EF4-FFF2-40B4-BE49-F238E27FC236}">
                  <a16:creationId xmlns:a16="http://schemas.microsoft.com/office/drawing/2014/main" id="{1D3827A9-3E8C-B40E-D860-1E79B2FE6BD1}"/>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grpSp>
        <p:nvGrpSpPr>
          <p:cNvPr id="44" name="Group 43">
            <a:extLst>
              <a:ext uri="{FF2B5EF4-FFF2-40B4-BE49-F238E27FC236}">
                <a16:creationId xmlns:a16="http://schemas.microsoft.com/office/drawing/2014/main" id="{4A295B48-A5CE-8D9A-357D-216E5E9DB9D9}"/>
              </a:ext>
            </a:extLst>
          </p:cNvPr>
          <p:cNvGrpSpPr/>
          <p:nvPr/>
        </p:nvGrpSpPr>
        <p:grpSpPr>
          <a:xfrm>
            <a:off x="3102014" y="2911544"/>
            <a:ext cx="8647113" cy="432000"/>
            <a:chOff x="3102014" y="2365375"/>
            <a:chExt cx="8647113" cy="432000"/>
          </a:xfrm>
        </p:grpSpPr>
        <p:sp>
          <p:nvSpPr>
            <p:cNvPr id="45" name="Google Shape;112;p22">
              <a:extLst>
                <a:ext uri="{FF2B5EF4-FFF2-40B4-BE49-F238E27FC236}">
                  <a16:creationId xmlns:a16="http://schemas.microsoft.com/office/drawing/2014/main" id="{4E81089F-1675-958D-40C9-7BFBBD5C1A40}"/>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T</a:t>
              </a:r>
              <a:r>
                <a:rPr lang="en-US" sz="1100" dirty="0"/>
                <a:t>o </a:t>
              </a:r>
              <a:r>
                <a:rPr lang="en-US" sz="1100" b="1" dirty="0"/>
                <a:t>notify immediately the relevant State or local government authorities </a:t>
              </a:r>
              <a:r>
                <a:rPr lang="en-US" sz="1100" dirty="0"/>
                <a:t>regarding a disaster or threats </a:t>
              </a:r>
              <a:r>
                <a:rPr lang="en-US" sz="1100" dirty="0" err="1"/>
                <a:t>thereo</a:t>
              </a:r>
              <a:r>
                <a:rPr lang="lv-LV" sz="1100" dirty="0"/>
                <a:t>f</a:t>
              </a:r>
              <a:endParaRPr lang="lv-lv" sz="1100" dirty="0"/>
            </a:p>
          </p:txBody>
        </p:sp>
        <p:sp>
          <p:nvSpPr>
            <p:cNvPr id="46" name="Freeform 68">
              <a:extLst>
                <a:ext uri="{FF2B5EF4-FFF2-40B4-BE49-F238E27FC236}">
                  <a16:creationId xmlns:a16="http://schemas.microsoft.com/office/drawing/2014/main" id="{14B3CD81-697E-F411-F3B2-F6882ACA5AF2}"/>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grpSp>
        <p:nvGrpSpPr>
          <p:cNvPr id="48" name="Group 47">
            <a:extLst>
              <a:ext uri="{FF2B5EF4-FFF2-40B4-BE49-F238E27FC236}">
                <a16:creationId xmlns:a16="http://schemas.microsoft.com/office/drawing/2014/main" id="{DE06F618-26FC-561E-5708-E87F904A9577}"/>
              </a:ext>
            </a:extLst>
          </p:cNvPr>
          <p:cNvGrpSpPr/>
          <p:nvPr/>
        </p:nvGrpSpPr>
        <p:grpSpPr>
          <a:xfrm>
            <a:off x="3101975" y="3458976"/>
            <a:ext cx="8647113" cy="432000"/>
            <a:chOff x="3102014" y="2365375"/>
            <a:chExt cx="8647113" cy="432000"/>
          </a:xfrm>
        </p:grpSpPr>
        <p:sp>
          <p:nvSpPr>
            <p:cNvPr id="49" name="Google Shape;112;p22">
              <a:extLst>
                <a:ext uri="{FF2B5EF4-FFF2-40B4-BE49-F238E27FC236}">
                  <a16:creationId xmlns:a16="http://schemas.microsoft.com/office/drawing/2014/main" id="{AA14B611-FB7D-AD59-32A5-DD7728890BF4}"/>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I</a:t>
              </a:r>
              <a:r>
                <a:rPr lang="en-US" sz="1100" dirty="0"/>
                <a:t>n case of a disaster or threats thereof, to </a:t>
              </a:r>
              <a:r>
                <a:rPr lang="en-US" sz="1100" b="1" dirty="0"/>
                <a:t>act in accordance with the information provided by the responsible State or local government authorities</a:t>
              </a:r>
              <a:r>
                <a:rPr lang="en-US" sz="1100" dirty="0"/>
                <a:t> and instructions given by the officials thereof</a:t>
              </a:r>
              <a:endParaRPr lang="en-gb" sz="1100" dirty="0"/>
            </a:p>
          </p:txBody>
        </p:sp>
        <p:sp>
          <p:nvSpPr>
            <p:cNvPr id="51" name="Freeform 68">
              <a:extLst>
                <a:ext uri="{FF2B5EF4-FFF2-40B4-BE49-F238E27FC236}">
                  <a16:creationId xmlns:a16="http://schemas.microsoft.com/office/drawing/2014/main" id="{6F7D9367-B20C-113D-6BB2-78125DB74584}"/>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grpSp>
        <p:nvGrpSpPr>
          <p:cNvPr id="55" name="Group 54">
            <a:extLst>
              <a:ext uri="{FF2B5EF4-FFF2-40B4-BE49-F238E27FC236}">
                <a16:creationId xmlns:a16="http://schemas.microsoft.com/office/drawing/2014/main" id="{E00ACFF8-A284-4A6F-D8D0-2337BA527947}"/>
              </a:ext>
            </a:extLst>
          </p:cNvPr>
          <p:cNvGrpSpPr/>
          <p:nvPr/>
        </p:nvGrpSpPr>
        <p:grpSpPr>
          <a:xfrm>
            <a:off x="3119521" y="4008019"/>
            <a:ext cx="8647113" cy="432000"/>
            <a:chOff x="3102014" y="2365375"/>
            <a:chExt cx="8647113" cy="432000"/>
          </a:xfrm>
        </p:grpSpPr>
        <p:sp>
          <p:nvSpPr>
            <p:cNvPr id="56" name="Google Shape;112;p22">
              <a:extLst>
                <a:ext uri="{FF2B5EF4-FFF2-40B4-BE49-F238E27FC236}">
                  <a16:creationId xmlns:a16="http://schemas.microsoft.com/office/drawing/2014/main" id="{DB73B8D4-5EA8-486E-8372-605D82A7D469}"/>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T</a:t>
              </a:r>
              <a:r>
                <a:rPr lang="en-US" sz="1100" dirty="0"/>
                <a:t>o ensure </a:t>
              </a:r>
              <a:r>
                <a:rPr lang="en-US" sz="1100" b="1" dirty="0"/>
                <a:t>accurate and timely fulfilment of measures </a:t>
              </a:r>
              <a:r>
                <a:rPr lang="en-US" sz="1100" dirty="0"/>
                <a:t>determined for the legal person in the State civil protection plan and civil protection plans of the co-operation territories</a:t>
              </a:r>
              <a:endParaRPr lang="lv-lv" sz="1100" b="1" dirty="0"/>
            </a:p>
          </p:txBody>
        </p:sp>
        <p:sp>
          <p:nvSpPr>
            <p:cNvPr id="57" name="Freeform 68">
              <a:extLst>
                <a:ext uri="{FF2B5EF4-FFF2-40B4-BE49-F238E27FC236}">
                  <a16:creationId xmlns:a16="http://schemas.microsoft.com/office/drawing/2014/main" id="{3AED177C-C903-9D4B-E659-6BE92B581C1F}"/>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pic>
        <p:nvPicPr>
          <p:cNvPr id="58" name="Graphic 57">
            <a:extLst>
              <a:ext uri="{FF2B5EF4-FFF2-40B4-BE49-F238E27FC236}">
                <a16:creationId xmlns:a16="http://schemas.microsoft.com/office/drawing/2014/main" id="{8B0AD919-D47B-F289-2767-D98D536EF4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4623245"/>
            <a:ext cx="288925" cy="288925"/>
          </a:xfrm>
          <a:prstGeom prst="rect">
            <a:avLst/>
          </a:prstGeom>
        </p:spPr>
      </p:pic>
      <p:sp>
        <p:nvSpPr>
          <p:cNvPr id="59" name="Google Shape;118;p22">
            <a:extLst>
              <a:ext uri="{FF2B5EF4-FFF2-40B4-BE49-F238E27FC236}">
                <a16:creationId xmlns:a16="http://schemas.microsoft.com/office/drawing/2014/main" id="{2053C3D0-23F8-86CB-949C-408E9A0A5F9B}"/>
              </a:ext>
            </a:extLst>
          </p:cNvPr>
          <p:cNvSpPr txBox="1"/>
          <p:nvPr/>
        </p:nvSpPr>
        <p:spPr>
          <a:xfrm>
            <a:off x="11317087" y="4551245"/>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60" name="Google Shape;118;p22">
            <a:extLst>
              <a:ext uri="{FF2B5EF4-FFF2-40B4-BE49-F238E27FC236}">
                <a16:creationId xmlns:a16="http://schemas.microsoft.com/office/drawing/2014/main" id="{A0179A93-5586-9582-2A56-EAFC3D3BB760}"/>
              </a:ext>
            </a:extLst>
          </p:cNvPr>
          <p:cNvSpPr txBox="1"/>
          <p:nvPr/>
        </p:nvSpPr>
        <p:spPr>
          <a:xfrm>
            <a:off x="3102014" y="4551245"/>
            <a:ext cx="8647113"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en-gb" sz="1400" b="1"/>
              <a:t>Rights</a:t>
            </a:r>
          </a:p>
        </p:txBody>
      </p:sp>
      <p:sp>
        <p:nvSpPr>
          <p:cNvPr id="63" name="Google Shape;118;p22">
            <a:extLst>
              <a:ext uri="{FF2B5EF4-FFF2-40B4-BE49-F238E27FC236}">
                <a16:creationId xmlns:a16="http://schemas.microsoft.com/office/drawing/2014/main" id="{8A9DB71C-07EC-1CC4-928B-4088931D5E0E}"/>
              </a:ext>
            </a:extLst>
          </p:cNvPr>
          <p:cNvSpPr txBox="1"/>
          <p:nvPr/>
        </p:nvSpPr>
        <p:spPr>
          <a:xfrm>
            <a:off x="11245086" y="455124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64" name="Google Shape;1386;p89">
            <a:extLst>
              <a:ext uri="{FF2B5EF4-FFF2-40B4-BE49-F238E27FC236}">
                <a16:creationId xmlns:a16="http://schemas.microsoft.com/office/drawing/2014/main" id="{B8A67898-B09B-D6D4-1358-712D45294D3E}"/>
              </a:ext>
            </a:extLst>
          </p:cNvPr>
          <p:cNvSpPr/>
          <p:nvPr/>
        </p:nvSpPr>
        <p:spPr>
          <a:xfrm>
            <a:off x="11388162" y="4623245"/>
            <a:ext cx="288925" cy="288925"/>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72" name="Group 71">
            <a:extLst>
              <a:ext uri="{FF2B5EF4-FFF2-40B4-BE49-F238E27FC236}">
                <a16:creationId xmlns:a16="http://schemas.microsoft.com/office/drawing/2014/main" id="{104DE9D0-F70C-6D75-7EA5-7D40CF835463}"/>
              </a:ext>
            </a:extLst>
          </p:cNvPr>
          <p:cNvGrpSpPr/>
          <p:nvPr/>
        </p:nvGrpSpPr>
        <p:grpSpPr>
          <a:xfrm>
            <a:off x="3102014" y="5101551"/>
            <a:ext cx="8647113" cy="480212"/>
            <a:chOff x="3102014" y="5101551"/>
            <a:chExt cx="8647113" cy="480212"/>
          </a:xfrm>
        </p:grpSpPr>
        <p:sp>
          <p:nvSpPr>
            <p:cNvPr id="66" name="Google Shape;112;p22">
              <a:extLst>
                <a:ext uri="{FF2B5EF4-FFF2-40B4-BE49-F238E27FC236}">
                  <a16:creationId xmlns:a16="http://schemas.microsoft.com/office/drawing/2014/main" id="{81FA04CC-899F-B26D-07CA-7CF53D1A184C}"/>
                </a:ext>
              </a:extLst>
            </p:cNvPr>
            <p:cNvSpPr/>
            <p:nvPr/>
          </p:nvSpPr>
          <p:spPr>
            <a:xfrm>
              <a:off x="3102014" y="5101551"/>
              <a:ext cx="8647113" cy="480212"/>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T</a:t>
              </a:r>
              <a:r>
                <a:rPr lang="en-US" sz="1100" dirty="0"/>
                <a:t>o receive an </a:t>
              </a:r>
              <a:r>
                <a:rPr lang="en-US" sz="1100" b="1" dirty="0"/>
                <a:t>early warning and recommendations </a:t>
              </a:r>
              <a:r>
                <a:rPr lang="en-US" sz="1100" dirty="0"/>
                <a:t>regarding action in case of a disaster or threats thereof</a:t>
              </a:r>
              <a:endParaRPr lang="en-gb" sz="1100" dirty="0"/>
            </a:p>
          </p:txBody>
        </p:sp>
        <p:sp>
          <p:nvSpPr>
            <p:cNvPr id="67" name="Freeform 68">
              <a:extLst>
                <a:ext uri="{FF2B5EF4-FFF2-40B4-BE49-F238E27FC236}">
                  <a16:creationId xmlns:a16="http://schemas.microsoft.com/office/drawing/2014/main" id="{D8A8ED9A-157F-6546-D4F7-269C1AC10D96}"/>
                </a:ext>
              </a:extLst>
            </p:cNvPr>
            <p:cNvSpPr>
              <a:spLocks noChangeAspect="1" noEditPoints="1"/>
            </p:cNvSpPr>
            <p:nvPr/>
          </p:nvSpPr>
          <p:spPr bwMode="auto">
            <a:xfrm>
              <a:off x="3185487" y="525495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grpSp>
        <p:nvGrpSpPr>
          <p:cNvPr id="71" name="Group 70">
            <a:extLst>
              <a:ext uri="{FF2B5EF4-FFF2-40B4-BE49-F238E27FC236}">
                <a16:creationId xmlns:a16="http://schemas.microsoft.com/office/drawing/2014/main" id="{98EE0E72-5452-B5DF-5391-4603E3ED85C8}"/>
              </a:ext>
            </a:extLst>
          </p:cNvPr>
          <p:cNvGrpSpPr/>
          <p:nvPr/>
        </p:nvGrpSpPr>
        <p:grpSpPr>
          <a:xfrm>
            <a:off x="3102014" y="5693364"/>
            <a:ext cx="8647113" cy="480152"/>
            <a:chOff x="3102014" y="5693364"/>
            <a:chExt cx="8647113" cy="480152"/>
          </a:xfrm>
        </p:grpSpPr>
        <p:sp>
          <p:nvSpPr>
            <p:cNvPr id="69" name="Google Shape;112;p22">
              <a:extLst>
                <a:ext uri="{FF2B5EF4-FFF2-40B4-BE49-F238E27FC236}">
                  <a16:creationId xmlns:a16="http://schemas.microsoft.com/office/drawing/2014/main" id="{F6A5E4C2-27CC-BFA3-5CF2-8862F6020EC1}"/>
                </a:ext>
              </a:extLst>
            </p:cNvPr>
            <p:cNvSpPr/>
            <p:nvPr/>
          </p:nvSpPr>
          <p:spPr>
            <a:xfrm>
              <a:off x="3102014" y="5693364"/>
              <a:ext cx="8647113" cy="480152"/>
            </a:xfrm>
            <a:prstGeom prst="rect">
              <a:avLst/>
            </a:prstGeom>
            <a:solidFill>
              <a:schemeClr val="bg1">
                <a:lumMod val="95000"/>
              </a:schemeClr>
            </a:solidFill>
            <a:ln>
              <a:noFill/>
            </a:ln>
          </p:spPr>
          <p:txBody>
            <a:bodyPr spcFirstLastPara="1" wrap="square" lIns="360000" tIns="72000" rIns="72000" bIns="72000" rtlCol="0" anchor="ctr" anchorCtr="0">
              <a:noAutofit/>
            </a:bodyPr>
            <a:lstStyle/>
            <a:p>
              <a:pPr rtl="0"/>
              <a:r>
                <a:rPr lang="lv-LV" sz="1100" dirty="0"/>
                <a:t>I</a:t>
              </a:r>
              <a:r>
                <a:rPr lang="en-US" sz="1100" dirty="0"/>
                <a:t>n case of a disaster or threats thereof, to </a:t>
              </a:r>
              <a:r>
                <a:rPr lang="en-US" sz="1100" b="1" dirty="0"/>
                <a:t>receive assistance </a:t>
              </a:r>
              <a:r>
                <a:rPr lang="en-US" sz="1100" dirty="0"/>
                <a:t>from the State and local government authorities</a:t>
              </a:r>
              <a:endParaRPr lang="lv-lv" sz="1100" dirty="0"/>
            </a:p>
          </p:txBody>
        </p:sp>
        <p:sp>
          <p:nvSpPr>
            <p:cNvPr id="70" name="Freeform 68">
              <a:extLst>
                <a:ext uri="{FF2B5EF4-FFF2-40B4-BE49-F238E27FC236}">
                  <a16:creationId xmlns:a16="http://schemas.microsoft.com/office/drawing/2014/main" id="{F3662FD2-8A5B-3B7E-45B8-DD23AFBFF225}"/>
                </a:ext>
              </a:extLst>
            </p:cNvPr>
            <p:cNvSpPr>
              <a:spLocks noChangeAspect="1" noEditPoints="1"/>
            </p:cNvSpPr>
            <p:nvPr/>
          </p:nvSpPr>
          <p:spPr bwMode="auto">
            <a:xfrm>
              <a:off x="3185487" y="584673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ctr" anchorCtr="0" compatLnSpc="1">
              <a:prstTxWarp prst="textNoShape">
                <a:avLst/>
              </a:prstTxWarp>
            </a:bodyPr>
            <a:lstStyle/>
            <a:p>
              <a:pPr rtl="0"/>
              <a:endParaRPr lang="en-US" sz="1000"/>
            </a:p>
          </p:txBody>
        </p:sp>
      </p:gr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1" name="Rectangle 10">
            <a:extLst>
              <a:ext uri="{FF2B5EF4-FFF2-40B4-BE49-F238E27FC236}">
                <a16:creationId xmlns:a16="http://schemas.microsoft.com/office/drawing/2014/main" id="{278D3AEC-A0CE-C243-F9A7-6BC277B1E996}"/>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6" name="Group 15">
            <a:extLst>
              <a:ext uri="{FF2B5EF4-FFF2-40B4-BE49-F238E27FC236}">
                <a16:creationId xmlns:a16="http://schemas.microsoft.com/office/drawing/2014/main" id="{908D5FA4-183F-FBDD-F3E4-73537BB7E085}"/>
              </a:ext>
            </a:extLst>
          </p:cNvPr>
          <p:cNvGrpSpPr/>
          <p:nvPr/>
        </p:nvGrpSpPr>
        <p:grpSpPr>
          <a:xfrm>
            <a:off x="7349471" y="130795"/>
            <a:ext cx="4399626" cy="216216"/>
            <a:chOff x="7793031" y="130795"/>
            <a:chExt cx="3714230" cy="217488"/>
          </a:xfrm>
        </p:grpSpPr>
        <p:sp>
          <p:nvSpPr>
            <p:cNvPr id="17" name="Rectangle 16">
              <a:extLst>
                <a:ext uri="{FF2B5EF4-FFF2-40B4-BE49-F238E27FC236}">
                  <a16:creationId xmlns:a16="http://schemas.microsoft.com/office/drawing/2014/main" id="{8EF86814-5ABC-D382-24E5-3C7A3BF3EB15}"/>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C1CF4E2E-2721-B6FA-5B98-123EA410369B}"/>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B429923-7091-C6F1-4968-68FC951488E3}"/>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47832E4F-9406-561B-FD1E-80FD5BE756A0}"/>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3" name="Rectangle 2">
            <a:extLst>
              <a:ext uri="{FF2B5EF4-FFF2-40B4-BE49-F238E27FC236}">
                <a16:creationId xmlns:a16="http://schemas.microsoft.com/office/drawing/2014/main" id="{329C82FA-4292-5CD5-6BB4-C2836240D5A8}"/>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 name="Freeform 50">
            <a:extLst>
              <a:ext uri="{FF2B5EF4-FFF2-40B4-BE49-F238E27FC236}">
                <a16:creationId xmlns:a16="http://schemas.microsoft.com/office/drawing/2014/main" id="{2E0B834B-A53A-9334-2CE7-F8E3760531C9}"/>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7" name="Google Shape;2685;p25">
            <a:extLst>
              <a:ext uri="{FF2B5EF4-FFF2-40B4-BE49-F238E27FC236}">
                <a16:creationId xmlns:a16="http://schemas.microsoft.com/office/drawing/2014/main" id="{E0F5C10A-D08C-C30D-F94E-D0294DAE125B}"/>
              </a:ext>
            </a:extLst>
          </p:cNvPr>
          <p:cNvSpPr txBox="1"/>
          <p:nvPr/>
        </p:nvSpPr>
        <p:spPr>
          <a:xfrm>
            <a:off x="874395" y="5627047"/>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9" name="Rectangle 8">
            <a:extLst>
              <a:ext uri="{FF2B5EF4-FFF2-40B4-BE49-F238E27FC236}">
                <a16:creationId xmlns:a16="http://schemas.microsoft.com/office/drawing/2014/main" id="{9D5F5ACE-69DA-2815-73FD-A300E6B90ACA}"/>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0" name="Freeform 50">
            <a:extLst>
              <a:ext uri="{FF2B5EF4-FFF2-40B4-BE49-F238E27FC236}">
                <a16:creationId xmlns:a16="http://schemas.microsoft.com/office/drawing/2014/main" id="{7519ED08-CE93-ECEF-412E-4BD63B6089C2}"/>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1" name="Google Shape;2685;p25">
            <a:extLst>
              <a:ext uri="{FF2B5EF4-FFF2-40B4-BE49-F238E27FC236}">
                <a16:creationId xmlns:a16="http://schemas.microsoft.com/office/drawing/2014/main" id="{E52DF3F9-9345-3633-3E28-86BE9AC7F89B}"/>
              </a:ext>
            </a:extLst>
          </p:cNvPr>
          <p:cNvSpPr txBox="1"/>
          <p:nvPr/>
        </p:nvSpPr>
        <p:spPr>
          <a:xfrm>
            <a:off x="874395" y="4561747"/>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Tree>
    <p:extLst>
      <p:ext uri="{BB962C8B-B14F-4D97-AF65-F5344CB8AC3E}">
        <p14:creationId xmlns:p14="http://schemas.microsoft.com/office/powerpoint/2010/main" val="300348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23982" r="-43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rtlCol="0">
            <a:noAutofit/>
          </a:bodyPr>
          <a:lstStyle/>
          <a:p>
            <a:pPr rtl="0"/>
            <a:r>
              <a:rPr lang="en-gb" sz="3600" dirty="0"/>
              <a:t>3.2. </a:t>
            </a:r>
            <a:r>
              <a:rPr lang="en-US" sz="3600" dirty="0"/>
              <a:t>Duties and Rights of an Object of Increased Danger, Its Owner or Lawful Possessor</a:t>
            </a:r>
            <a:endParaRPr lang="en-gb" sz="3600" dirty="0"/>
          </a:p>
        </p:txBody>
      </p:sp>
    </p:spTree>
    <p:extLst>
      <p:ext uri="{BB962C8B-B14F-4D97-AF65-F5344CB8AC3E}">
        <p14:creationId xmlns:p14="http://schemas.microsoft.com/office/powerpoint/2010/main" val="3193581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hink-cell data - do not delete" hidden="1">
            <a:extLst>
              <a:ext uri="{FF2B5EF4-FFF2-40B4-BE49-F238E27FC236}">
                <a16:creationId xmlns:a16="http://schemas.microsoft.com/office/drawing/2014/main" id="{4AE40DE6-BC66-A5A2-AB41-E619BC0E2A59}"/>
              </a:ext>
            </a:extLst>
          </p:cNvPr>
          <p:cNvGraphicFramePr>
            <a:graphicFrameLocks noChangeAspect="1"/>
          </p:cNvGraphicFramePr>
          <p:nvPr>
            <p:custDataLst>
              <p:tags r:id="rId1"/>
            </p:custDataLst>
            <p:extLst>
              <p:ext uri="{D42A27DB-BD31-4B8C-83A1-F6EECF244321}">
                <p14:modId xmlns:p14="http://schemas.microsoft.com/office/powerpoint/2010/main" val="2617271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8" name="think-cell data - do not delete" hidden="1">
                        <a:extLst>
                          <a:ext uri="{FF2B5EF4-FFF2-40B4-BE49-F238E27FC236}">
                            <a16:creationId xmlns:a16="http://schemas.microsoft.com/office/drawing/2014/main" id="{4AE40DE6-BC66-A5A2-AB41-E619BC0E2A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6"/>
          <a:srcRect t="17006" b="17006"/>
          <a:stretch/>
        </p:blipFill>
        <p:spPr>
          <a:xfrm flipH="1">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en-US" sz="1400" b="1" dirty="0"/>
              <a:t>An object of increased danger </a:t>
            </a:r>
            <a:r>
              <a:rPr lang="lv-LV" sz="1400" b="1" dirty="0"/>
              <a:t>is</a:t>
            </a:r>
            <a:r>
              <a:rPr lang="en-US" sz="1400" b="1" dirty="0"/>
              <a:t> a building or an engineering structure used</a:t>
            </a:r>
            <a:endParaRPr lang="lv-LV" sz="1400" b="1" dirty="0"/>
          </a:p>
          <a:p>
            <a:pPr rtl="0"/>
            <a:r>
              <a:rPr lang="en-US" sz="1400" b="1" dirty="0"/>
              <a:t>in</a:t>
            </a:r>
            <a:r>
              <a:rPr lang="lv-LV" sz="1400" b="1" dirty="0"/>
              <a:t> a </a:t>
            </a:r>
            <a:r>
              <a:rPr lang="lv-LV" sz="1400" b="1" dirty="0" err="1"/>
              <a:t>way</a:t>
            </a:r>
            <a:r>
              <a:rPr lang="lv-LV" sz="1400" b="1" dirty="0"/>
              <a:t> </a:t>
            </a:r>
            <a:r>
              <a:rPr lang="lv-LV" sz="1400" b="1" dirty="0" err="1"/>
              <a:t>that</a:t>
            </a:r>
            <a:r>
              <a:rPr lang="lv-LV" sz="1400" b="1" dirty="0"/>
              <a:t> is </a:t>
            </a:r>
            <a:r>
              <a:rPr lang="lv-LV" sz="1400" b="1" dirty="0" err="1"/>
              <a:t>connected</a:t>
            </a:r>
            <a:r>
              <a:rPr lang="lv-LV" sz="1400" b="1" dirty="0"/>
              <a:t> to:</a:t>
            </a:r>
            <a:endParaRPr lang="en-gb" sz="1400" b="1" dirty="0"/>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07301"/>
            <a:ext cx="11306175" cy="1387274"/>
          </a:xfrm>
        </p:spPr>
        <p:txBody>
          <a:bodyPr vert="horz" rtlCol="0">
            <a:normAutofit/>
          </a:bodyPr>
          <a:lstStyle/>
          <a:p>
            <a:pPr rtl="0"/>
            <a:r>
              <a:rPr lang="en-GB" dirty="0"/>
              <a:t>Object</a:t>
            </a:r>
            <a:r>
              <a:rPr lang="lv-LV" dirty="0"/>
              <a:t>s</a:t>
            </a:r>
            <a:r>
              <a:rPr lang="en-GB" dirty="0"/>
              <a:t> of Increased Danger</a:t>
            </a:r>
            <a:endParaRPr lang="en-US" dirty="0"/>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rtlCol="0"/>
          <a:lstStyle/>
          <a:p>
            <a:pPr rtl="0"/>
            <a:fld id="{7870704B-CE94-48CC-AF30-84932A1262A7}" type="slidenum">
              <a:rPr lang="en-GB" smtClean="0"/>
              <a:pPr/>
              <a:t>23</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pPr rtl="0"/>
            <a:r>
              <a:rPr lang="en-US" sz="1400" b="0" dirty="0">
                <a:solidFill>
                  <a:schemeClr val="tx1"/>
                </a:solidFill>
                <a:ea typeface="+mn-lt"/>
                <a:cs typeface="+mn-lt"/>
              </a:rPr>
              <a:t>The list of objects of increased danger</a:t>
            </a:r>
            <a:r>
              <a:rPr lang="lv-LV" sz="1400" b="0" dirty="0">
                <a:solidFill>
                  <a:schemeClr val="tx1"/>
                </a:solidFill>
                <a:ea typeface="+mn-lt"/>
                <a:cs typeface="+mn-lt"/>
              </a:rPr>
              <a:t> </a:t>
            </a:r>
            <a:r>
              <a:rPr lang="en-gb" sz="1400" b="0" dirty="0">
                <a:solidFill>
                  <a:schemeClr val="tx1"/>
                </a:solidFill>
                <a:ea typeface="+mn-lt"/>
                <a:cs typeface="+mn-lt"/>
              </a:rPr>
              <a:t>is identified and updated annually. </a:t>
            </a:r>
            <a:r>
              <a:rPr lang="lv-LV" sz="1400" b="0" dirty="0">
                <a:solidFill>
                  <a:schemeClr val="tx1"/>
                </a:solidFill>
                <a:ea typeface="+mn-lt"/>
                <a:cs typeface="+mn-lt"/>
              </a:rPr>
              <a:t>The </a:t>
            </a:r>
            <a:r>
              <a:rPr lang="en-US" sz="1400" b="0" dirty="0">
                <a:solidFill>
                  <a:schemeClr val="tx1"/>
                </a:solidFill>
                <a:ea typeface="+mn-lt"/>
                <a:cs typeface="+mn-lt"/>
              </a:rPr>
              <a:t>State Fire and Rescue Service </a:t>
            </a:r>
            <a:r>
              <a:rPr lang="en-gb" sz="1400" b="0" dirty="0">
                <a:solidFill>
                  <a:schemeClr val="tx1"/>
                </a:solidFill>
                <a:ea typeface="+mn-lt"/>
                <a:cs typeface="+mn-lt"/>
              </a:rPr>
              <a:t>prepares list of sites </a:t>
            </a:r>
            <a:br>
              <a:rPr lang="lv-LV" sz="1400" b="0" dirty="0">
                <a:solidFill>
                  <a:schemeClr val="tx1"/>
                </a:solidFill>
                <a:ea typeface="+mn-lt"/>
                <a:cs typeface="+mn-lt"/>
              </a:rPr>
            </a:br>
            <a:r>
              <a:rPr lang="en-gb" sz="1400" b="0" dirty="0">
                <a:solidFill>
                  <a:schemeClr val="tx1"/>
                </a:solidFill>
                <a:ea typeface="+mn-lt"/>
                <a:cs typeface="+mn-lt"/>
              </a:rPr>
              <a:t>and submit</a:t>
            </a:r>
            <a:r>
              <a:rPr lang="lv-LV" sz="1400" b="0" dirty="0">
                <a:solidFill>
                  <a:schemeClr val="tx1"/>
                </a:solidFill>
                <a:ea typeface="+mn-lt"/>
                <a:cs typeface="+mn-lt"/>
              </a:rPr>
              <a:t>s</a:t>
            </a:r>
            <a:r>
              <a:rPr lang="en-gb" sz="1400" b="0" dirty="0">
                <a:solidFill>
                  <a:schemeClr val="tx1"/>
                </a:solidFill>
                <a:ea typeface="+mn-lt"/>
                <a:cs typeface="+mn-lt"/>
              </a:rPr>
              <a:t> it to the Cabinet for approval.</a:t>
            </a: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D18D85"/>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 name="Group 2">
            <a:extLst>
              <a:ext uri="{FF2B5EF4-FFF2-40B4-BE49-F238E27FC236}">
                <a16:creationId xmlns:a16="http://schemas.microsoft.com/office/drawing/2014/main" id="{E7F2433B-6F2C-11B8-7BBD-D2934DDC4552}"/>
              </a:ext>
            </a:extLst>
          </p:cNvPr>
          <p:cNvGrpSpPr/>
          <p:nvPr/>
        </p:nvGrpSpPr>
        <p:grpSpPr>
          <a:xfrm>
            <a:off x="4327525" y="3774016"/>
            <a:ext cx="7421563" cy="241980"/>
            <a:chOff x="4327525" y="3909473"/>
            <a:chExt cx="7421563" cy="241980"/>
          </a:xfrm>
        </p:grpSpPr>
        <p:sp>
          <p:nvSpPr>
            <p:cNvPr id="5" name="Google Shape;112;p22">
              <a:extLst>
                <a:ext uri="{FF2B5EF4-FFF2-40B4-BE49-F238E27FC236}">
                  <a16:creationId xmlns:a16="http://schemas.microsoft.com/office/drawing/2014/main" id="{AF28D3CC-A6D0-2C14-4CD5-60D9A9D4660C}"/>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lv-LV" sz="1100" dirty="0">
                  <a:cs typeface="Times New Roman"/>
                </a:rPr>
                <a:t>G</a:t>
              </a:r>
              <a:r>
                <a:rPr lang="en-US" sz="1100" dirty="0" err="1">
                  <a:cs typeface="Times New Roman"/>
                </a:rPr>
                <a:t>eneration</a:t>
              </a:r>
              <a:r>
                <a:rPr lang="en-US" sz="1100" dirty="0">
                  <a:cs typeface="Times New Roman"/>
                </a:rPr>
                <a:t> and accumulation of energy</a:t>
              </a:r>
              <a:endParaRPr lang="en-gb" sz="1100" dirty="0">
                <a:cs typeface="Times New Roman"/>
              </a:endParaRPr>
            </a:p>
          </p:txBody>
        </p:sp>
        <p:sp>
          <p:nvSpPr>
            <p:cNvPr id="6" name="Freeform 68">
              <a:extLst>
                <a:ext uri="{FF2B5EF4-FFF2-40B4-BE49-F238E27FC236}">
                  <a16:creationId xmlns:a16="http://schemas.microsoft.com/office/drawing/2014/main" id="{88AE724E-23D7-83BD-7D11-50824BDD4BEE}"/>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7" name="Group 6">
            <a:extLst>
              <a:ext uri="{FF2B5EF4-FFF2-40B4-BE49-F238E27FC236}">
                <a16:creationId xmlns:a16="http://schemas.microsoft.com/office/drawing/2014/main" id="{060C1E6C-1FA1-9783-D688-3A2DC4C35436}"/>
              </a:ext>
            </a:extLst>
          </p:cNvPr>
          <p:cNvGrpSpPr/>
          <p:nvPr/>
        </p:nvGrpSpPr>
        <p:grpSpPr>
          <a:xfrm>
            <a:off x="4327524" y="4177848"/>
            <a:ext cx="7421563" cy="241980"/>
            <a:chOff x="4327525" y="4536495"/>
            <a:chExt cx="7421563" cy="241980"/>
          </a:xfrm>
        </p:grpSpPr>
        <p:sp>
          <p:nvSpPr>
            <p:cNvPr id="8" name="Google Shape;112;p22">
              <a:extLst>
                <a:ext uri="{FF2B5EF4-FFF2-40B4-BE49-F238E27FC236}">
                  <a16:creationId xmlns:a16="http://schemas.microsoft.com/office/drawing/2014/main" id="{258AF30A-4C34-826F-1855-5F3879C41005}"/>
                </a:ext>
              </a:extLst>
            </p:cNvPr>
            <p:cNvSpPr/>
            <p:nvPr/>
          </p:nvSpPr>
          <p:spPr>
            <a:xfrm>
              <a:off x="4327525" y="4536495"/>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gb" sz="1100">
                  <a:cs typeface="Times New Roman"/>
                </a:rPr>
                <a:t>Electromagnetic radiation </a:t>
              </a:r>
            </a:p>
          </p:txBody>
        </p:sp>
        <p:sp>
          <p:nvSpPr>
            <p:cNvPr id="9" name="Freeform 68">
              <a:extLst>
                <a:ext uri="{FF2B5EF4-FFF2-40B4-BE49-F238E27FC236}">
                  <a16:creationId xmlns:a16="http://schemas.microsoft.com/office/drawing/2014/main" id="{CD9FCFC6-A0C3-16B6-AF12-E31DCE2717CD}"/>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10" name="Group 9">
            <a:extLst>
              <a:ext uri="{FF2B5EF4-FFF2-40B4-BE49-F238E27FC236}">
                <a16:creationId xmlns:a16="http://schemas.microsoft.com/office/drawing/2014/main" id="{DC520F0B-72D0-20D4-830C-5BBE121C81C8}"/>
              </a:ext>
            </a:extLst>
          </p:cNvPr>
          <p:cNvGrpSpPr/>
          <p:nvPr/>
        </p:nvGrpSpPr>
        <p:grpSpPr>
          <a:xfrm>
            <a:off x="4327525" y="4581680"/>
            <a:ext cx="7421563" cy="241980"/>
            <a:chOff x="4327525" y="5078880"/>
            <a:chExt cx="7421563" cy="241980"/>
          </a:xfrm>
        </p:grpSpPr>
        <p:sp>
          <p:nvSpPr>
            <p:cNvPr id="11" name="Google Shape;112;p22">
              <a:extLst>
                <a:ext uri="{FF2B5EF4-FFF2-40B4-BE49-F238E27FC236}">
                  <a16:creationId xmlns:a16="http://schemas.microsoft.com/office/drawing/2014/main" id="{B9E62EA5-22D0-BE39-8915-80244493DBF1}"/>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lv-LV" sz="1100" dirty="0">
                  <a:cs typeface="Times New Roman"/>
                </a:rPr>
                <a:t>F</a:t>
              </a:r>
              <a:r>
                <a:rPr lang="en-GB" sz="1100" dirty="0" err="1">
                  <a:cs typeface="Times New Roman"/>
                </a:rPr>
                <a:t>lammable</a:t>
              </a:r>
              <a:r>
                <a:rPr lang="en-GB" sz="1100" dirty="0">
                  <a:cs typeface="Times New Roman"/>
                </a:rPr>
                <a:t>, explosive, dangerous chemical substance and mixture</a:t>
              </a:r>
              <a:endParaRPr lang="en-gb" sz="1100" dirty="0">
                <a:cs typeface="Times New Roman"/>
              </a:endParaRPr>
            </a:p>
          </p:txBody>
        </p:sp>
        <p:sp>
          <p:nvSpPr>
            <p:cNvPr id="12" name="Freeform 68">
              <a:extLst>
                <a:ext uri="{FF2B5EF4-FFF2-40B4-BE49-F238E27FC236}">
                  <a16:creationId xmlns:a16="http://schemas.microsoft.com/office/drawing/2014/main" id="{C49AFD4E-E911-1AE0-485F-94BCE315C4EC}"/>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13" name="Group 12">
            <a:extLst>
              <a:ext uri="{FF2B5EF4-FFF2-40B4-BE49-F238E27FC236}">
                <a16:creationId xmlns:a16="http://schemas.microsoft.com/office/drawing/2014/main" id="{7CDB165C-3B81-2516-01FF-AAFB4EA367B5}"/>
              </a:ext>
            </a:extLst>
          </p:cNvPr>
          <p:cNvGrpSpPr/>
          <p:nvPr/>
        </p:nvGrpSpPr>
        <p:grpSpPr>
          <a:xfrm>
            <a:off x="4327525" y="4985512"/>
            <a:ext cx="7421563" cy="241980"/>
            <a:chOff x="4327525" y="5790538"/>
            <a:chExt cx="7421563" cy="241980"/>
          </a:xfrm>
        </p:grpSpPr>
        <p:sp>
          <p:nvSpPr>
            <p:cNvPr id="14" name="Google Shape;112;p22">
              <a:extLst>
                <a:ext uri="{FF2B5EF4-FFF2-40B4-BE49-F238E27FC236}">
                  <a16:creationId xmlns:a16="http://schemas.microsoft.com/office/drawing/2014/main" id="{E776344E-99E7-60D7-D58A-FBDE2D0EA37A}"/>
                </a:ext>
              </a:extLst>
            </p:cNvPr>
            <p:cNvSpPr/>
            <p:nvPr/>
          </p:nvSpPr>
          <p:spPr>
            <a:xfrm>
              <a:off x="4327525" y="5790538"/>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marR="5080" rtl="0">
                <a:tabLst>
                  <a:tab pos="355600" algn="l"/>
                </a:tabLst>
              </a:pPr>
              <a:r>
                <a:rPr lang="en-gb" sz="1100" dirty="0">
                  <a:cs typeface="Times New Roman"/>
                </a:rPr>
                <a:t>Hazardous waste </a:t>
              </a:r>
            </a:p>
          </p:txBody>
        </p:sp>
        <p:sp>
          <p:nvSpPr>
            <p:cNvPr id="15" name="Freeform 68">
              <a:extLst>
                <a:ext uri="{FF2B5EF4-FFF2-40B4-BE49-F238E27FC236}">
                  <a16:creationId xmlns:a16="http://schemas.microsoft.com/office/drawing/2014/main" id="{72FB14DF-4231-E59E-CA74-D6511533736C}"/>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16" name="Straight Connector 15">
            <a:extLst>
              <a:ext uri="{FF2B5EF4-FFF2-40B4-BE49-F238E27FC236}">
                <a16:creationId xmlns:a16="http://schemas.microsoft.com/office/drawing/2014/main" id="{35CD195D-D556-2210-F500-786373EEC38D}"/>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D8FCF506-9C58-0A2C-8A80-EA4435038DDD}"/>
              </a:ext>
            </a:extLst>
          </p:cNvPr>
          <p:cNvCxnSpPr>
            <a:cxnSpLocks/>
          </p:cNvCxnSpPr>
          <p:nvPr/>
        </p:nvCxnSpPr>
        <p:spPr>
          <a:xfrm>
            <a:off x="4327525" y="4484712"/>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827FC001-A5FB-80EC-3821-A3A96681836F}"/>
              </a:ext>
            </a:extLst>
          </p:cNvPr>
          <p:cNvCxnSpPr>
            <a:cxnSpLocks/>
          </p:cNvCxnSpPr>
          <p:nvPr/>
        </p:nvCxnSpPr>
        <p:spPr>
          <a:xfrm>
            <a:off x="4327525" y="4902057"/>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19" name="Group 18">
            <a:extLst>
              <a:ext uri="{FF2B5EF4-FFF2-40B4-BE49-F238E27FC236}">
                <a16:creationId xmlns:a16="http://schemas.microsoft.com/office/drawing/2014/main" id="{95ECCBC7-E14F-4202-2CDB-5C13C1FAABD4}"/>
              </a:ext>
            </a:extLst>
          </p:cNvPr>
          <p:cNvGrpSpPr/>
          <p:nvPr/>
        </p:nvGrpSpPr>
        <p:grpSpPr>
          <a:xfrm>
            <a:off x="4327525" y="5389344"/>
            <a:ext cx="7421563" cy="241980"/>
            <a:chOff x="4327525" y="5809701"/>
            <a:chExt cx="7421563" cy="241980"/>
          </a:xfrm>
        </p:grpSpPr>
        <p:sp>
          <p:nvSpPr>
            <p:cNvPr id="20" name="Google Shape;112;p22">
              <a:extLst>
                <a:ext uri="{FF2B5EF4-FFF2-40B4-BE49-F238E27FC236}">
                  <a16:creationId xmlns:a16="http://schemas.microsoft.com/office/drawing/2014/main" id="{3FCC3817-108C-50F0-D514-DD5059207E87}"/>
                </a:ext>
              </a:extLst>
            </p:cNvPr>
            <p:cNvSpPr/>
            <p:nvPr/>
          </p:nvSpPr>
          <p:spPr>
            <a:xfrm>
              <a:off x="4327525" y="5809701"/>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marR="320040" rtl="0">
                <a:tabLst>
                  <a:tab pos="355600" algn="l"/>
                </a:tabLst>
              </a:pPr>
              <a:r>
                <a:rPr lang="en-gb" sz="1100" dirty="0">
                  <a:cs typeface="Times New Roman"/>
                </a:rPr>
                <a:t>Plant quarantine organism</a:t>
              </a:r>
              <a:r>
                <a:rPr lang="lv-LV" sz="1100" dirty="0">
                  <a:cs typeface="Times New Roman"/>
                </a:rPr>
                <a:t> </a:t>
              </a:r>
              <a:r>
                <a:rPr lang="lv-LV" sz="1100" dirty="0" err="1">
                  <a:cs typeface="Times New Roman"/>
                </a:rPr>
                <a:t>and</a:t>
              </a:r>
              <a:r>
                <a:rPr lang="en-gb" sz="1100" dirty="0">
                  <a:cs typeface="Times New Roman"/>
                </a:rPr>
                <a:t> </a:t>
              </a:r>
            </a:p>
          </p:txBody>
        </p:sp>
        <p:sp>
          <p:nvSpPr>
            <p:cNvPr id="21" name="Freeform 68">
              <a:extLst>
                <a:ext uri="{FF2B5EF4-FFF2-40B4-BE49-F238E27FC236}">
                  <a16:creationId xmlns:a16="http://schemas.microsoft.com/office/drawing/2014/main" id="{948AFF0D-E420-736B-BABF-4313D786B927}"/>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23" name="Straight Connector 22">
            <a:extLst>
              <a:ext uri="{FF2B5EF4-FFF2-40B4-BE49-F238E27FC236}">
                <a16:creationId xmlns:a16="http://schemas.microsoft.com/office/drawing/2014/main" id="{89AB8218-2E35-613B-CBCB-687873888347}"/>
              </a:ext>
            </a:extLst>
          </p:cNvPr>
          <p:cNvCxnSpPr>
            <a:cxnSpLocks/>
          </p:cNvCxnSpPr>
          <p:nvPr/>
        </p:nvCxnSpPr>
        <p:spPr>
          <a:xfrm>
            <a:off x="4327525" y="532148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25" name="Group 24">
            <a:extLst>
              <a:ext uri="{FF2B5EF4-FFF2-40B4-BE49-F238E27FC236}">
                <a16:creationId xmlns:a16="http://schemas.microsoft.com/office/drawing/2014/main" id="{0540396C-26C5-C59D-105B-5FC5CE29A915}"/>
              </a:ext>
            </a:extLst>
          </p:cNvPr>
          <p:cNvGrpSpPr/>
          <p:nvPr/>
        </p:nvGrpSpPr>
        <p:grpSpPr>
          <a:xfrm>
            <a:off x="4327525" y="5793177"/>
            <a:ext cx="7421563" cy="411257"/>
            <a:chOff x="4327525" y="6068696"/>
            <a:chExt cx="7421563" cy="411257"/>
          </a:xfrm>
        </p:grpSpPr>
        <p:sp>
          <p:nvSpPr>
            <p:cNvPr id="26" name="Google Shape;112;p22">
              <a:extLst>
                <a:ext uri="{FF2B5EF4-FFF2-40B4-BE49-F238E27FC236}">
                  <a16:creationId xmlns:a16="http://schemas.microsoft.com/office/drawing/2014/main" id="{DEE44FE4-0A15-D592-64CA-CC624BA632A8}"/>
                </a:ext>
              </a:extLst>
            </p:cNvPr>
            <p:cNvSpPr/>
            <p:nvPr/>
          </p:nvSpPr>
          <p:spPr>
            <a:xfrm>
              <a:off x="4327525" y="6068696"/>
              <a:ext cx="7421563" cy="411257"/>
            </a:xfrm>
            <a:prstGeom prst="rect">
              <a:avLst/>
            </a:prstGeom>
            <a:solidFill>
              <a:schemeClr val="bg1"/>
            </a:solidFill>
            <a:ln>
              <a:noFill/>
            </a:ln>
          </p:spPr>
          <p:txBody>
            <a:bodyPr spcFirstLastPara="1" wrap="square" lIns="360000" tIns="36000" rIns="72000" bIns="36000" rtlCol="0" anchor="ctr" anchorCtr="0">
              <a:spAutoFit/>
            </a:bodyPr>
            <a:lstStyle/>
            <a:p>
              <a:pPr marR="808355" rtl="0">
                <a:tabLst>
                  <a:tab pos="355600" algn="l"/>
                </a:tabLst>
              </a:pPr>
              <a:r>
                <a:rPr lang="lv-LV" sz="1100" dirty="0">
                  <a:cs typeface="Times New Roman"/>
                </a:rPr>
                <a:t>R</a:t>
              </a:r>
              <a:r>
                <a:rPr lang="en-US" sz="1100" dirty="0" err="1">
                  <a:cs typeface="Times New Roman"/>
                </a:rPr>
                <a:t>adioactive</a:t>
              </a:r>
              <a:r>
                <a:rPr lang="en-US" sz="1100" dirty="0">
                  <a:cs typeface="Times New Roman"/>
                </a:rPr>
                <a:t> substances, nuclear materials and waste thereof</a:t>
              </a:r>
              <a:r>
                <a:rPr lang="lv-LV" sz="1100" dirty="0">
                  <a:cs typeface="Times New Roman"/>
                </a:rPr>
                <a:t> </a:t>
              </a:r>
              <a:r>
                <a:rPr lang="en-US" sz="1100" dirty="0">
                  <a:cs typeface="Times New Roman"/>
                </a:rPr>
                <a:t>processing, treatment, production, use, storage and transportation</a:t>
              </a:r>
              <a:endParaRPr lang="en-gb" sz="1100" dirty="0">
                <a:cs typeface="Times New Roman"/>
              </a:endParaRPr>
            </a:p>
          </p:txBody>
        </p:sp>
        <p:sp>
          <p:nvSpPr>
            <p:cNvPr id="27" name="Freeform 68">
              <a:extLst>
                <a:ext uri="{FF2B5EF4-FFF2-40B4-BE49-F238E27FC236}">
                  <a16:creationId xmlns:a16="http://schemas.microsoft.com/office/drawing/2014/main" id="{DA7AE158-3BC5-833F-C2DC-F273018BF910}"/>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28" name="Straight Connector 27">
            <a:extLst>
              <a:ext uri="{FF2B5EF4-FFF2-40B4-BE49-F238E27FC236}">
                <a16:creationId xmlns:a16="http://schemas.microsoft.com/office/drawing/2014/main" id="{B8C010BB-CF01-A625-1B5E-CE25088D24B6}"/>
              </a:ext>
            </a:extLst>
          </p:cNvPr>
          <p:cNvCxnSpPr>
            <a:cxnSpLocks/>
          </p:cNvCxnSpPr>
          <p:nvPr/>
        </p:nvCxnSpPr>
        <p:spPr>
          <a:xfrm>
            <a:off x="4327525" y="5740911"/>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9" name="Rectangle 38">
            <a:extLst>
              <a:ext uri="{FF2B5EF4-FFF2-40B4-BE49-F238E27FC236}">
                <a16:creationId xmlns:a16="http://schemas.microsoft.com/office/drawing/2014/main" id="{4C231F8D-02FE-13CA-1769-3BEF0E8CCBB5}"/>
              </a:ext>
            </a:extLst>
          </p:cNvPr>
          <p:cNvSpPr/>
          <p:nvPr/>
        </p:nvSpPr>
        <p:spPr>
          <a:xfrm>
            <a:off x="0" y="4383844"/>
            <a:ext cx="3850640" cy="78638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0" name="Freeform 50">
            <a:extLst>
              <a:ext uri="{FF2B5EF4-FFF2-40B4-BE49-F238E27FC236}">
                <a16:creationId xmlns:a16="http://schemas.microsoft.com/office/drawing/2014/main" id="{26625BF5-321D-FFB1-D5B9-104EC50C4BE6}"/>
              </a:ext>
            </a:extLst>
          </p:cNvPr>
          <p:cNvSpPr>
            <a:spLocks noChangeAspect="1"/>
          </p:cNvSpPr>
          <p:nvPr/>
        </p:nvSpPr>
        <p:spPr bwMode="auto">
          <a:xfrm>
            <a:off x="448735" y="463542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1" name="Google Shape;2685;p25">
            <a:extLst>
              <a:ext uri="{FF2B5EF4-FFF2-40B4-BE49-F238E27FC236}">
                <a16:creationId xmlns:a16="http://schemas.microsoft.com/office/drawing/2014/main" id="{5830DC9A-D307-7E76-A318-0B0C7C6D76FF}"/>
              </a:ext>
            </a:extLst>
          </p:cNvPr>
          <p:cNvSpPr txBox="1"/>
          <p:nvPr/>
        </p:nvSpPr>
        <p:spPr>
          <a:xfrm>
            <a:off x="874395" y="4472337"/>
            <a:ext cx="2976245" cy="60939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Procedures for Identifying and Determining Objects of Increased Danger, as well as for the Planning and Implementation of Civil Protection and Disaster Management</a:t>
            </a:r>
            <a:r>
              <a:rPr lang="en-gb" sz="1100" dirty="0">
                <a:latin typeface="Arial"/>
                <a:ea typeface="Arial"/>
                <a:cs typeface="Arial"/>
                <a:sym typeface="Arial"/>
              </a:rPr>
              <a:t> </a:t>
            </a:r>
          </a:p>
        </p:txBody>
      </p:sp>
      <p:sp>
        <p:nvSpPr>
          <p:cNvPr id="42" name="Rectangle 41">
            <a:extLst>
              <a:ext uri="{FF2B5EF4-FFF2-40B4-BE49-F238E27FC236}">
                <a16:creationId xmlns:a16="http://schemas.microsoft.com/office/drawing/2014/main" id="{9EAA5277-A615-3DFE-DD7F-F572253E474E}"/>
              </a:ext>
            </a:extLst>
          </p:cNvPr>
          <p:cNvSpPr/>
          <p:nvPr/>
        </p:nvSpPr>
        <p:spPr>
          <a:xfrm>
            <a:off x="0" y="5385279"/>
            <a:ext cx="385064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6" name="Freeform 50">
            <a:extLst>
              <a:ext uri="{FF2B5EF4-FFF2-40B4-BE49-F238E27FC236}">
                <a16:creationId xmlns:a16="http://schemas.microsoft.com/office/drawing/2014/main" id="{46A6D379-03D2-9563-78AF-A81C1C34B1E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7" name="Google Shape;2685;p25">
            <a:extLst>
              <a:ext uri="{FF2B5EF4-FFF2-40B4-BE49-F238E27FC236}">
                <a16:creationId xmlns:a16="http://schemas.microsoft.com/office/drawing/2014/main" id="{4DA967A5-CA29-C44F-FD31-717B2EA0FDF7}"/>
              </a:ext>
            </a:extLst>
          </p:cNvPr>
          <p:cNvSpPr txBox="1"/>
          <p:nvPr/>
        </p:nvSpPr>
        <p:spPr>
          <a:xfrm>
            <a:off x="874395" y="5627047"/>
            <a:ext cx="2806354"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8">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grpSp>
        <p:nvGrpSpPr>
          <p:cNvPr id="49" name="Group 48">
            <a:extLst>
              <a:ext uri="{FF2B5EF4-FFF2-40B4-BE49-F238E27FC236}">
                <a16:creationId xmlns:a16="http://schemas.microsoft.com/office/drawing/2014/main" id="{415144B5-645D-CF0D-F1D5-BF16247B6D61}"/>
              </a:ext>
            </a:extLst>
          </p:cNvPr>
          <p:cNvGrpSpPr/>
          <p:nvPr/>
        </p:nvGrpSpPr>
        <p:grpSpPr>
          <a:xfrm>
            <a:off x="8034858" y="130795"/>
            <a:ext cx="3714230" cy="217488"/>
            <a:chOff x="8034858" y="130795"/>
            <a:chExt cx="3714230" cy="217488"/>
          </a:xfrm>
        </p:grpSpPr>
        <p:sp>
          <p:nvSpPr>
            <p:cNvPr id="43" name="Rectangle 42">
              <a:extLst>
                <a:ext uri="{FF2B5EF4-FFF2-40B4-BE49-F238E27FC236}">
                  <a16:creationId xmlns:a16="http://schemas.microsoft.com/office/drawing/2014/main" id="{D78F2CD7-D32A-6872-E203-412968FD76F5}"/>
                </a:ext>
              </a:extLst>
            </p:cNvPr>
            <p:cNvSpPr/>
            <p:nvPr/>
          </p:nvSpPr>
          <p:spPr>
            <a:xfrm>
              <a:off x="8034858"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3F7938EE-4129-95BF-64D4-BF594DBD5550}"/>
                </a:ext>
              </a:extLst>
            </p:cNvPr>
            <p:cNvSpPr/>
            <p:nvPr/>
          </p:nvSpPr>
          <p:spPr>
            <a:xfrm>
              <a:off x="8276685"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3.2</a:t>
              </a:r>
              <a:endParaRPr kumimoji="0" lang="lv-LV" sz="800" b="1" i="0" u="none" strike="noStrike" kern="0" cap="none" spc="0" normalizeH="0" baseline="0" dirty="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C5B55415-A739-412A-C613-40E6AE316DA2}"/>
                </a:ext>
              </a:extLst>
            </p:cNvPr>
            <p:cNvSpPr/>
            <p:nvPr/>
          </p:nvSpPr>
          <p:spPr>
            <a:xfrm>
              <a:off x="8518512"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and Rights of an Object of Increased Danger,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Its Owner or Lawful Possessor</a:t>
              </a:r>
              <a:endParaRPr kumimoji="0" lang="lv-LV" sz="800" b="1" i="0" u="none" strike="noStrike" kern="0" cap="none" spc="0" normalizeH="0" baseline="0" dirty="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EF21744E-3888-AD88-8DFB-7A8F41CD0311}"/>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
        <p:nvSpPr>
          <p:cNvPr id="36" name="Rectangle 35">
            <a:extLst>
              <a:ext uri="{FF2B5EF4-FFF2-40B4-BE49-F238E27FC236}">
                <a16:creationId xmlns:a16="http://schemas.microsoft.com/office/drawing/2014/main" id="{97BF6557-DCE0-1BCE-A7D4-2A3D062CB30E}"/>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56955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A21615D9-5A60-7FFF-9BD1-B9BFA3E51503}"/>
              </a:ext>
            </a:extLst>
          </p:cNvPr>
          <p:cNvGraphicFramePr>
            <a:graphicFrameLocks noChangeAspect="1"/>
          </p:cNvGraphicFramePr>
          <p:nvPr>
            <p:custDataLst>
              <p:tags r:id="rId1"/>
            </p:custDataLst>
            <p:extLst>
              <p:ext uri="{D42A27DB-BD31-4B8C-83A1-F6EECF244321}">
                <p14:modId xmlns:p14="http://schemas.microsoft.com/office/powerpoint/2010/main" val="821680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3" name="think-cell data - do not delete" hidden="1">
                        <a:extLst>
                          <a:ext uri="{FF2B5EF4-FFF2-40B4-BE49-F238E27FC236}">
                            <a16:creationId xmlns:a16="http://schemas.microsoft.com/office/drawing/2014/main" id="{A21615D9-5A60-7FFF-9BD1-B9BFA3E515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Google Shape;112;p22">
            <a:extLst>
              <a:ext uri="{FF2B5EF4-FFF2-40B4-BE49-F238E27FC236}">
                <a16:creationId xmlns:a16="http://schemas.microsoft.com/office/drawing/2014/main" id="{82DE05CC-B623-0440-AE14-EE9C069A26E3}"/>
              </a:ext>
            </a:extLst>
          </p:cNvPr>
          <p:cNvSpPr/>
          <p:nvPr/>
        </p:nvSpPr>
        <p:spPr>
          <a:xfrm>
            <a:off x="6473190" y="3501848"/>
            <a:ext cx="5275936" cy="691058"/>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In the event of or during an industrial accident, the person in charge of the installation ensure</a:t>
            </a:r>
            <a:r>
              <a:rPr lang="lv-LV" sz="1100" dirty="0"/>
              <a:t>s</a:t>
            </a:r>
            <a:r>
              <a:rPr lang="en-gb" sz="1100" dirty="0"/>
              <a:t> that technological equipment, electrical appliances, etc., are disconnected or switched to an operating mode that does not contribute to the development of the fire and does not restrict its extinction</a:t>
            </a:r>
          </a:p>
        </p:txBody>
      </p:sp>
      <p:sp>
        <p:nvSpPr>
          <p:cNvPr id="18" name="Google Shape;112;p22">
            <a:extLst>
              <a:ext uri="{FF2B5EF4-FFF2-40B4-BE49-F238E27FC236}">
                <a16:creationId xmlns:a16="http://schemas.microsoft.com/office/drawing/2014/main" id="{B5FB6C5F-55DB-AD55-3CF5-BA9189781927}"/>
              </a:ext>
            </a:extLst>
          </p:cNvPr>
          <p:cNvSpPr/>
          <p:nvPr/>
        </p:nvSpPr>
        <p:spPr>
          <a:xfrm>
            <a:off x="6473190" y="4311084"/>
            <a:ext cx="5275936" cy="61725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Annex 1 to Cabinet Regulation No</a:t>
            </a:r>
            <a:r>
              <a:rPr lang="lv-LV" sz="1100" dirty="0"/>
              <a:t>.</a:t>
            </a:r>
            <a:r>
              <a:rPr lang="en-gb" sz="1100" dirty="0"/>
              <a:t> 131 "</a:t>
            </a:r>
            <a:r>
              <a:rPr lang="en-US" sz="1100" dirty="0"/>
              <a:t>Industrial Accident Risk Assessment Procedures and Risk Reduction Measures</a:t>
            </a:r>
            <a:r>
              <a:rPr lang="en-gb" sz="1100" dirty="0"/>
              <a:t>" defines </a:t>
            </a:r>
            <a:r>
              <a:rPr lang="en-GB" sz="1100" dirty="0"/>
              <a:t>dangerous chemical substances</a:t>
            </a:r>
            <a:r>
              <a:rPr lang="en-gb" sz="1100" dirty="0"/>
              <a:t> and their qualifying quantities</a:t>
            </a:r>
          </a:p>
        </p:txBody>
      </p:sp>
      <p:sp>
        <p:nvSpPr>
          <p:cNvPr id="19" name="Google Shape;112;p22">
            <a:extLst>
              <a:ext uri="{FF2B5EF4-FFF2-40B4-BE49-F238E27FC236}">
                <a16:creationId xmlns:a16="http://schemas.microsoft.com/office/drawing/2014/main" id="{39AC7F82-ADDD-501A-174D-62737643E36D}"/>
              </a:ext>
            </a:extLst>
          </p:cNvPr>
          <p:cNvSpPr/>
          <p:nvPr/>
        </p:nvSpPr>
        <p:spPr>
          <a:xfrm>
            <a:off x="6473190" y="5054133"/>
            <a:ext cx="5275936" cy="50482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a:t>
            </a:r>
            <a:r>
              <a:rPr lang="en-gb" sz="1100" dirty="0"/>
              <a:t>Conexus Baltic Grid</a:t>
            </a:r>
            <a:r>
              <a:rPr lang="lv-LV" sz="1100" dirty="0"/>
              <a:t>"</a:t>
            </a:r>
            <a:r>
              <a:rPr lang="en-gb" sz="1100" dirty="0"/>
              <a:t> </a:t>
            </a:r>
            <a:r>
              <a:rPr lang="en-gb" sz="1100" dirty="0" err="1"/>
              <a:t>Inčukalns</a:t>
            </a:r>
            <a:r>
              <a:rPr lang="en-gb" sz="1100" dirty="0"/>
              <a:t> underground gas storage facility hosted a local civil protection and disaster management </a:t>
            </a:r>
            <a:r>
              <a:rPr lang="lv-LV" sz="1100" dirty="0" err="1"/>
              <a:t>training</a:t>
            </a:r>
            <a:r>
              <a:rPr lang="en-gb" sz="1100" dirty="0"/>
              <a:t> simulating a natural gas leak with ignition</a:t>
            </a:r>
          </a:p>
        </p:txBody>
      </p:sp>
      <p:sp>
        <p:nvSpPr>
          <p:cNvPr id="60" name="Google Shape;112;p22">
            <a:extLst>
              <a:ext uri="{FF2B5EF4-FFF2-40B4-BE49-F238E27FC236}">
                <a16:creationId xmlns:a16="http://schemas.microsoft.com/office/drawing/2014/main" id="{1BB994EE-6E2F-BC13-75E7-2906C1716B42}"/>
              </a:ext>
            </a:extLst>
          </p:cNvPr>
          <p:cNvSpPr/>
          <p:nvPr/>
        </p:nvSpPr>
        <p:spPr>
          <a:xfrm>
            <a:off x="6473190" y="5669515"/>
            <a:ext cx="5275936" cy="50482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In the event of a fire or accident, the employee shall report it to the station controller, who shall activate the early warning siren</a:t>
            </a:r>
          </a:p>
        </p:txBody>
      </p:sp>
      <p:sp>
        <p:nvSpPr>
          <p:cNvPr id="32" name="Google Shape;112;p22">
            <a:extLst>
              <a:ext uri="{FF2B5EF4-FFF2-40B4-BE49-F238E27FC236}">
                <a16:creationId xmlns:a16="http://schemas.microsoft.com/office/drawing/2014/main" id="{B92D4F2A-373F-2139-DEC7-4B9D7C9A849F}"/>
              </a:ext>
            </a:extLst>
          </p:cNvPr>
          <p:cNvSpPr/>
          <p:nvPr/>
        </p:nvSpPr>
        <p:spPr>
          <a:xfrm>
            <a:off x="3102014" y="3501848"/>
            <a:ext cx="3253763" cy="612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Determining the preventive, preparedness, response and elimination of consequences measures, based on risk assessment</a:t>
            </a:r>
          </a:p>
        </p:txBody>
      </p:sp>
      <p:sp>
        <p:nvSpPr>
          <p:cNvPr id="33" name="Google Shape;112;p22">
            <a:extLst>
              <a:ext uri="{FF2B5EF4-FFF2-40B4-BE49-F238E27FC236}">
                <a16:creationId xmlns:a16="http://schemas.microsoft.com/office/drawing/2014/main" id="{ED08D9C0-5B79-210A-1520-8BC85B1C6FEF}"/>
              </a:ext>
            </a:extLst>
          </p:cNvPr>
          <p:cNvSpPr/>
          <p:nvPr/>
        </p:nvSpPr>
        <p:spPr>
          <a:xfrm>
            <a:off x="3102014" y="4224403"/>
            <a:ext cx="3253763" cy="612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Appropriate storage and location of hazardous substances on the site to prevent interactions between them</a:t>
            </a:r>
          </a:p>
        </p:txBody>
      </p:sp>
      <p:sp>
        <p:nvSpPr>
          <p:cNvPr id="34" name="Google Shape;112;p22">
            <a:extLst>
              <a:ext uri="{FF2B5EF4-FFF2-40B4-BE49-F238E27FC236}">
                <a16:creationId xmlns:a16="http://schemas.microsoft.com/office/drawing/2014/main" id="{53589978-B8AD-E5AE-B3E2-E812856DC22B}"/>
              </a:ext>
            </a:extLst>
          </p:cNvPr>
          <p:cNvSpPr/>
          <p:nvPr/>
        </p:nvSpPr>
        <p:spPr>
          <a:xfrm>
            <a:off x="3102014" y="4946958"/>
            <a:ext cx="3253763" cy="612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100" dirty="0"/>
              <a:t>F</a:t>
            </a:r>
            <a:r>
              <a:rPr lang="en-gb" sz="1100" dirty="0" err="1"/>
              <a:t>amiliaris</a:t>
            </a:r>
            <a:r>
              <a:rPr lang="lv-LV" sz="1100" dirty="0"/>
              <a:t>ing</a:t>
            </a:r>
            <a:r>
              <a:rPr lang="en-gb" sz="1100" dirty="0"/>
              <a:t> employees with the </a:t>
            </a:r>
            <a:r>
              <a:rPr lang="lv-LV" sz="1100" dirty="0"/>
              <a:t>c</a:t>
            </a:r>
            <a:r>
              <a:rPr lang="en-gb" sz="1100" dirty="0" err="1"/>
              <a:t>ivil</a:t>
            </a:r>
            <a:r>
              <a:rPr lang="en-gb" sz="1100" dirty="0"/>
              <a:t> protection plan and its measures, and to provide training</a:t>
            </a:r>
            <a:endParaRPr lang="en-US" sz="1100" dirty="0"/>
          </a:p>
        </p:txBody>
      </p:sp>
      <p:sp>
        <p:nvSpPr>
          <p:cNvPr id="59" name="Google Shape;112;p22">
            <a:extLst>
              <a:ext uri="{FF2B5EF4-FFF2-40B4-BE49-F238E27FC236}">
                <a16:creationId xmlns:a16="http://schemas.microsoft.com/office/drawing/2014/main" id="{232EFCB9-19B6-2229-1752-598339C954B5}"/>
              </a:ext>
            </a:extLst>
          </p:cNvPr>
          <p:cNvSpPr/>
          <p:nvPr/>
        </p:nvSpPr>
        <p:spPr>
          <a:xfrm>
            <a:off x="3102014" y="5670340"/>
            <a:ext cx="3253763" cy="504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a:t>Ensure early warning and information in the event of a threat</a:t>
            </a:r>
            <a:endParaRPr lang="en-US" sz="1100"/>
          </a:p>
        </p:txBody>
      </p:sp>
      <p:sp>
        <p:nvSpPr>
          <p:cNvPr id="25" name="Rectangle 24">
            <a:extLst>
              <a:ext uri="{FF2B5EF4-FFF2-40B4-BE49-F238E27FC236}">
                <a16:creationId xmlns:a16="http://schemas.microsoft.com/office/drawing/2014/main" id="{60738AFB-06BE-6B8C-F3F4-B129109162D2}"/>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dirty="0"/>
              <a:t>The </a:t>
            </a:r>
            <a:r>
              <a:rPr lang="lv-LV" dirty="0"/>
              <a:t>R</a:t>
            </a:r>
            <a:r>
              <a:rPr lang="en-gb" dirty="0"/>
              <a:t>ole of </a:t>
            </a:r>
            <a:r>
              <a:rPr lang="lv-LV" dirty="0"/>
              <a:t>t</a:t>
            </a:r>
            <a:r>
              <a:rPr lang="en-US" dirty="0"/>
              <a:t>he </a:t>
            </a:r>
            <a:r>
              <a:rPr lang="lv-LV" dirty="0"/>
              <a:t>O</a:t>
            </a:r>
            <a:r>
              <a:rPr lang="en-US" dirty="0" err="1"/>
              <a:t>wner</a:t>
            </a:r>
            <a:r>
              <a:rPr lang="en-US" dirty="0"/>
              <a:t> or </a:t>
            </a:r>
            <a:r>
              <a:rPr lang="lv-LV" dirty="0"/>
              <a:t>L</a:t>
            </a:r>
            <a:r>
              <a:rPr lang="en-US" dirty="0"/>
              <a:t>awful </a:t>
            </a:r>
            <a:r>
              <a:rPr lang="lv-LV" dirty="0"/>
              <a:t>P</a:t>
            </a:r>
            <a:r>
              <a:rPr lang="en-US" dirty="0" err="1"/>
              <a:t>ossessor</a:t>
            </a:r>
            <a:r>
              <a:rPr lang="en-US" dirty="0"/>
              <a:t> of the </a:t>
            </a:r>
            <a:r>
              <a:rPr lang="lv-LV" dirty="0"/>
              <a:t>O</a:t>
            </a:r>
            <a:r>
              <a:rPr lang="en-US" dirty="0" err="1"/>
              <a:t>bject</a:t>
            </a:r>
            <a:r>
              <a:rPr lang="en-US" dirty="0"/>
              <a:t> of </a:t>
            </a:r>
            <a:r>
              <a:rPr lang="lv-LV" dirty="0"/>
              <a:t>I</a:t>
            </a:r>
            <a:r>
              <a:rPr lang="en-US" dirty="0" err="1"/>
              <a:t>ncreased</a:t>
            </a:r>
            <a:r>
              <a:rPr lang="en-US" dirty="0"/>
              <a:t> </a:t>
            </a:r>
            <a:r>
              <a:rPr lang="lv-LV" dirty="0"/>
              <a:t>D</a:t>
            </a:r>
            <a:r>
              <a:rPr lang="en-US" dirty="0"/>
              <a:t>anger</a:t>
            </a:r>
            <a:r>
              <a:rPr lang="lv-LV" dirty="0"/>
              <a:t> </a:t>
            </a:r>
            <a:r>
              <a:rPr lang="en-gb" dirty="0"/>
              <a:t>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24</a:t>
            </a:fld>
            <a:endParaRPr lang="en-GB"/>
          </a:p>
        </p:txBody>
      </p:sp>
      <p:sp>
        <p:nvSpPr>
          <p:cNvPr id="6" name="Google Shape;1982;p97">
            <a:extLst>
              <a:ext uri="{FF2B5EF4-FFF2-40B4-BE49-F238E27FC236}">
                <a16:creationId xmlns:a16="http://schemas.microsoft.com/office/drawing/2014/main" id="{1E35CCC1-5413-FAE5-7872-97957C09C6CD}"/>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6" name="Rectangle 25">
            <a:extLst>
              <a:ext uri="{FF2B5EF4-FFF2-40B4-BE49-F238E27FC236}">
                <a16:creationId xmlns:a16="http://schemas.microsoft.com/office/drawing/2014/main" id="{DFC2F02B-A325-3BE9-E654-51D79769287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Freeform 50">
            <a:extLst>
              <a:ext uri="{FF2B5EF4-FFF2-40B4-BE49-F238E27FC236}">
                <a16:creationId xmlns:a16="http://schemas.microsoft.com/office/drawing/2014/main" id="{F8A348C0-B264-BC6D-A946-316123034B4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8" name="Google Shape;2685;p25">
            <a:extLst>
              <a:ext uri="{FF2B5EF4-FFF2-40B4-BE49-F238E27FC236}">
                <a16:creationId xmlns:a16="http://schemas.microsoft.com/office/drawing/2014/main" id="{38D3EFC8-825C-5662-B22B-A7D272BC9D68}"/>
              </a:ext>
            </a:extLst>
          </p:cNvPr>
          <p:cNvSpPr txBox="1"/>
          <p:nvPr/>
        </p:nvSpPr>
        <p:spPr>
          <a:xfrm>
            <a:off x="874395" y="5550873"/>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29" name="Rectangle 28">
            <a:extLst>
              <a:ext uri="{FF2B5EF4-FFF2-40B4-BE49-F238E27FC236}">
                <a16:creationId xmlns:a16="http://schemas.microsoft.com/office/drawing/2014/main" id="{E60E5FCA-2343-23BF-80CE-72F69F2BC65E}"/>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0" name="Freeform 50">
            <a:extLst>
              <a:ext uri="{FF2B5EF4-FFF2-40B4-BE49-F238E27FC236}">
                <a16:creationId xmlns:a16="http://schemas.microsoft.com/office/drawing/2014/main" id="{E158B995-DDED-B770-65D1-6C494CE1FAB9}"/>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31" name="Google Shape;2685;p25">
            <a:extLst>
              <a:ext uri="{FF2B5EF4-FFF2-40B4-BE49-F238E27FC236}">
                <a16:creationId xmlns:a16="http://schemas.microsoft.com/office/drawing/2014/main" id="{7B442DCC-4EC6-D457-C4E2-10EA2E6E7A79}"/>
              </a:ext>
            </a:extLst>
          </p:cNvPr>
          <p:cNvSpPr txBox="1"/>
          <p:nvPr/>
        </p:nvSpPr>
        <p:spPr>
          <a:xfrm>
            <a:off x="874395" y="3790162"/>
            <a:ext cx="1624965" cy="1218795"/>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Procedures for Identifying and Determining Objects of Increased Danger, as well as for the Planning and Implementation of Civil Protection and Disaster Management</a:t>
            </a:r>
            <a:r>
              <a:rPr lang="en-gb" sz="1100" dirty="0">
                <a:latin typeface="Arial"/>
                <a:ea typeface="Arial"/>
                <a:cs typeface="Arial"/>
                <a:sym typeface="Arial"/>
              </a:rPr>
              <a:t> </a:t>
            </a:r>
          </a:p>
        </p:txBody>
      </p:sp>
      <p:sp>
        <p:nvSpPr>
          <p:cNvPr id="35" name="Google Shape;118;p22">
            <a:extLst>
              <a:ext uri="{FF2B5EF4-FFF2-40B4-BE49-F238E27FC236}">
                <a16:creationId xmlns:a16="http://schemas.microsoft.com/office/drawing/2014/main" id="{EF27FD8F-FEF8-92C4-9BB7-CE9709B9AD75}"/>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a:t>
            </a:r>
            <a:r>
              <a:rPr lang="en-gb" sz="1400">
                <a:solidFill>
                  <a:schemeClr val="bg1">
                    <a:lumMod val="65000"/>
                  </a:schemeClr>
                </a:solidFill>
              </a:rPr>
              <a:t>Country</a:t>
            </a:r>
            <a:r>
              <a:rPr lang="en-gb" sz="1400"/>
              <a:t> </a:t>
            </a:r>
            <a:r>
              <a:rPr lang="en-gb" sz="1400">
                <a:solidFill>
                  <a:schemeClr val="bg1">
                    <a:lumMod val="65000"/>
                  </a:schemeClr>
                </a:solidFill>
              </a:rPr>
              <a:t>| </a:t>
            </a:r>
            <a:r>
              <a:rPr lang="en-gb" sz="1400" b="1"/>
              <a:t>Municipal</a:t>
            </a:r>
            <a:r>
              <a:rPr lang="en-gb" sz="1400">
                <a:solidFill>
                  <a:schemeClr val="bg1">
                    <a:lumMod val="65000"/>
                  </a:schemeClr>
                </a:solidFill>
              </a:rPr>
              <a:t> | Local</a:t>
            </a:r>
            <a:endParaRPr lang="lv-LV" sz="1400">
              <a:solidFill>
                <a:schemeClr val="bg1">
                  <a:lumMod val="65000"/>
                </a:schemeClr>
              </a:solidFill>
            </a:endParaRPr>
          </a:p>
        </p:txBody>
      </p:sp>
      <p:sp>
        <p:nvSpPr>
          <p:cNvPr id="36" name="Google Shape;118;p22">
            <a:extLst>
              <a:ext uri="{FF2B5EF4-FFF2-40B4-BE49-F238E27FC236}">
                <a16:creationId xmlns:a16="http://schemas.microsoft.com/office/drawing/2014/main" id="{A3B26AA6-D66B-3A52-F24E-8B913AF3ED3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7" name="Google Shape;118;p22">
            <a:extLst>
              <a:ext uri="{FF2B5EF4-FFF2-40B4-BE49-F238E27FC236}">
                <a16:creationId xmlns:a16="http://schemas.microsoft.com/office/drawing/2014/main" id="{FBA32E2A-801E-8E7E-2EF6-6C898B5B681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a:solidFill>
                  <a:schemeClr val="bg1">
                    <a:lumMod val="65000"/>
                  </a:schemeClr>
                </a:solidFill>
              </a:rPr>
              <a:t>Decision-making | Coordination | </a:t>
            </a:r>
            <a:r>
              <a:rPr lang="en-gb" sz="1400" b="1"/>
              <a:t>Support</a:t>
            </a:r>
            <a:r>
              <a:rPr lang="en-gb" sz="1400">
                <a:solidFill>
                  <a:schemeClr val="bg1">
                    <a:lumMod val="65000"/>
                  </a:schemeClr>
                </a:solidFill>
              </a:rPr>
              <a:t> | Infrastructure </a:t>
            </a:r>
            <a:endParaRPr lang="lv-LV" sz="1400" dirty="0">
              <a:solidFill>
                <a:schemeClr val="bg1">
                  <a:lumMod val="65000"/>
                </a:schemeClr>
              </a:solidFill>
            </a:endParaRPr>
          </a:p>
        </p:txBody>
      </p:sp>
      <p:sp>
        <p:nvSpPr>
          <p:cNvPr id="38" name="Google Shape;118;p22">
            <a:extLst>
              <a:ext uri="{FF2B5EF4-FFF2-40B4-BE49-F238E27FC236}">
                <a16:creationId xmlns:a16="http://schemas.microsoft.com/office/drawing/2014/main" id="{D3DAAE7D-0A54-7F8A-D79C-5A0A48FF8E12}"/>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9" name="Google Shape;118;p22">
            <a:extLst>
              <a:ext uri="{FF2B5EF4-FFF2-40B4-BE49-F238E27FC236}">
                <a16:creationId xmlns:a16="http://schemas.microsoft.com/office/drawing/2014/main" id="{D55AD32B-AB18-8F09-DB6B-05C85D288662}"/>
              </a:ext>
            </a:extLst>
          </p:cNvPr>
          <p:cNvSpPr txBox="1"/>
          <p:nvPr/>
        </p:nvSpPr>
        <p:spPr>
          <a:xfrm>
            <a:off x="3102015" y="2959293"/>
            <a:ext cx="3253764"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40" name="Google Shape;118;p22">
            <a:extLst>
              <a:ext uri="{FF2B5EF4-FFF2-40B4-BE49-F238E27FC236}">
                <a16:creationId xmlns:a16="http://schemas.microsoft.com/office/drawing/2014/main" id="{681E60F4-6E01-93B4-F4A4-3B1BF864EBBE}"/>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1" name="Google Shape;118;p22">
            <a:extLst>
              <a:ext uri="{FF2B5EF4-FFF2-40B4-BE49-F238E27FC236}">
                <a16:creationId xmlns:a16="http://schemas.microsoft.com/office/drawing/2014/main" id="{64425181-F0B4-8ACB-C933-A11B8D68C607}"/>
              </a:ext>
            </a:extLst>
          </p:cNvPr>
          <p:cNvSpPr txBox="1"/>
          <p:nvPr/>
        </p:nvSpPr>
        <p:spPr>
          <a:xfrm>
            <a:off x="6473190" y="2959293"/>
            <a:ext cx="5275936"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43" name="Freeform 17">
            <a:extLst>
              <a:ext uri="{FF2B5EF4-FFF2-40B4-BE49-F238E27FC236}">
                <a16:creationId xmlns:a16="http://schemas.microsoft.com/office/drawing/2014/main" id="{66959CA3-8491-B0B6-00C8-882E0D226AC9}"/>
              </a:ext>
            </a:extLst>
          </p:cNvPr>
          <p:cNvSpPr/>
          <p:nvPr/>
        </p:nvSpPr>
        <p:spPr>
          <a:xfrm>
            <a:off x="3173089" y="366338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4" name="Freeform 17">
            <a:extLst>
              <a:ext uri="{FF2B5EF4-FFF2-40B4-BE49-F238E27FC236}">
                <a16:creationId xmlns:a16="http://schemas.microsoft.com/office/drawing/2014/main" id="{B7A6884D-9ACF-165F-D2E1-8E83EA03B85A}"/>
              </a:ext>
            </a:extLst>
          </p:cNvPr>
          <p:cNvSpPr/>
          <p:nvPr/>
        </p:nvSpPr>
        <p:spPr>
          <a:xfrm>
            <a:off x="3173089" y="510849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7" name="Freeform 45">
            <a:extLst>
              <a:ext uri="{FF2B5EF4-FFF2-40B4-BE49-F238E27FC236}">
                <a16:creationId xmlns:a16="http://schemas.microsoft.com/office/drawing/2014/main" id="{49B411DA-1389-C696-7930-BC44368B192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48" name="Graphic 47">
            <a:extLst>
              <a:ext uri="{FF2B5EF4-FFF2-40B4-BE49-F238E27FC236}">
                <a16:creationId xmlns:a16="http://schemas.microsoft.com/office/drawing/2014/main" id="{CB955092-DC51-56C4-7604-9E22CDF53F89}"/>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E5FEB53-6670-52BF-1F65-3AD83F3EAF0C}"/>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0" name="Freeform 163">
              <a:extLst>
                <a:ext uri="{FF2B5EF4-FFF2-40B4-BE49-F238E27FC236}">
                  <a16:creationId xmlns:a16="http://schemas.microsoft.com/office/drawing/2014/main" id="{24B44B7B-7105-E500-C932-601C1B9DFFB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1" name="Freeform 164">
              <a:extLst>
                <a:ext uri="{FF2B5EF4-FFF2-40B4-BE49-F238E27FC236}">
                  <a16:creationId xmlns:a16="http://schemas.microsoft.com/office/drawing/2014/main" id="{1D2AC500-E296-ED0B-ED5F-7DD729B8820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3" name="Freeform 166">
              <a:extLst>
                <a:ext uri="{FF2B5EF4-FFF2-40B4-BE49-F238E27FC236}">
                  <a16:creationId xmlns:a16="http://schemas.microsoft.com/office/drawing/2014/main" id="{C0FB12AA-2501-53BC-4CB2-C5F742116DD0}"/>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5" name="Freeform 73">
            <a:extLst>
              <a:ext uri="{FF2B5EF4-FFF2-40B4-BE49-F238E27FC236}">
                <a16:creationId xmlns:a16="http://schemas.microsoft.com/office/drawing/2014/main" id="{3A9C8AA4-DE1F-C29A-7ED2-49BC806226C6}"/>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42" name="Google Shape;118;p22">
            <a:extLst>
              <a:ext uri="{FF2B5EF4-FFF2-40B4-BE49-F238E27FC236}">
                <a16:creationId xmlns:a16="http://schemas.microsoft.com/office/drawing/2014/main" id="{901B8EEB-529A-979E-B7A8-B89DF9801FBF}"/>
              </a:ext>
            </a:extLst>
          </p:cNvPr>
          <p:cNvSpPr txBox="1"/>
          <p:nvPr/>
        </p:nvSpPr>
        <p:spPr>
          <a:xfrm>
            <a:off x="689857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5" name="Freeform 17">
            <a:extLst>
              <a:ext uri="{FF2B5EF4-FFF2-40B4-BE49-F238E27FC236}">
                <a16:creationId xmlns:a16="http://schemas.microsoft.com/office/drawing/2014/main" id="{73EBDCD2-7ECC-AF71-F0D2-0C5AFE543B70}"/>
              </a:ext>
            </a:extLst>
          </p:cNvPr>
          <p:cNvSpPr/>
          <p:nvPr/>
        </p:nvSpPr>
        <p:spPr>
          <a:xfrm>
            <a:off x="6536055" y="37029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6" name="Freeform 17">
            <a:extLst>
              <a:ext uri="{FF2B5EF4-FFF2-40B4-BE49-F238E27FC236}">
                <a16:creationId xmlns:a16="http://schemas.microsoft.com/office/drawing/2014/main" id="{8E4A7EC1-7684-939C-910D-C3C7798B66ED}"/>
              </a:ext>
            </a:extLst>
          </p:cNvPr>
          <p:cNvSpPr/>
          <p:nvPr/>
        </p:nvSpPr>
        <p:spPr>
          <a:xfrm>
            <a:off x="6536055" y="57774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6" name="Freeform 80">
            <a:extLst>
              <a:ext uri="{FF2B5EF4-FFF2-40B4-BE49-F238E27FC236}">
                <a16:creationId xmlns:a16="http://schemas.microsoft.com/office/drawing/2014/main" id="{8F9D1A22-1D96-3724-662F-B860DF2C21E0}"/>
              </a:ext>
            </a:extLst>
          </p:cNvPr>
          <p:cNvSpPr>
            <a:spLocks noChangeAspect="1" noEditPoints="1"/>
          </p:cNvSpPr>
          <p:nvPr/>
        </p:nvSpPr>
        <p:spPr bwMode="auto">
          <a:xfrm>
            <a:off x="653605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57" name="Freeform 17">
            <a:extLst>
              <a:ext uri="{FF2B5EF4-FFF2-40B4-BE49-F238E27FC236}">
                <a16:creationId xmlns:a16="http://schemas.microsoft.com/office/drawing/2014/main" id="{5E1B23DA-E792-0488-6D0B-07067D8B0FBA}"/>
              </a:ext>
            </a:extLst>
          </p:cNvPr>
          <p:cNvSpPr/>
          <p:nvPr/>
        </p:nvSpPr>
        <p:spPr>
          <a:xfrm>
            <a:off x="6536055" y="44752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8" name="Freeform 17">
            <a:extLst>
              <a:ext uri="{FF2B5EF4-FFF2-40B4-BE49-F238E27FC236}">
                <a16:creationId xmlns:a16="http://schemas.microsoft.com/office/drawing/2014/main" id="{005330D4-AD30-10A9-252D-790B8ED9B5CC}"/>
              </a:ext>
            </a:extLst>
          </p:cNvPr>
          <p:cNvSpPr/>
          <p:nvPr/>
        </p:nvSpPr>
        <p:spPr>
          <a:xfrm>
            <a:off x="3173089" y="438594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4" name="Freeform 17">
            <a:extLst>
              <a:ext uri="{FF2B5EF4-FFF2-40B4-BE49-F238E27FC236}">
                <a16:creationId xmlns:a16="http://schemas.microsoft.com/office/drawing/2014/main" id="{387D7E85-07A9-99EE-C755-76642DA3F8E0}"/>
              </a:ext>
            </a:extLst>
          </p:cNvPr>
          <p:cNvSpPr/>
          <p:nvPr/>
        </p:nvSpPr>
        <p:spPr>
          <a:xfrm>
            <a:off x="3173089" y="577787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5" name="Freeform 17">
            <a:extLst>
              <a:ext uri="{FF2B5EF4-FFF2-40B4-BE49-F238E27FC236}">
                <a16:creationId xmlns:a16="http://schemas.microsoft.com/office/drawing/2014/main" id="{63DD78EF-94D0-9FCD-3024-DD5F5E10D9C1}"/>
              </a:ext>
            </a:extLst>
          </p:cNvPr>
          <p:cNvSpPr/>
          <p:nvPr/>
        </p:nvSpPr>
        <p:spPr>
          <a:xfrm>
            <a:off x="6536055" y="516208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10" name="Rectangle 9">
            <a:extLst>
              <a:ext uri="{FF2B5EF4-FFF2-40B4-BE49-F238E27FC236}">
                <a16:creationId xmlns:a16="http://schemas.microsoft.com/office/drawing/2014/main" id="{71B84325-2E62-F809-4611-E736D8D90479}"/>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1" name="Group 10">
            <a:extLst>
              <a:ext uri="{FF2B5EF4-FFF2-40B4-BE49-F238E27FC236}">
                <a16:creationId xmlns:a16="http://schemas.microsoft.com/office/drawing/2014/main" id="{86F8ECB5-437D-89CD-8A96-F0647ACD75CD}"/>
              </a:ext>
            </a:extLst>
          </p:cNvPr>
          <p:cNvGrpSpPr/>
          <p:nvPr/>
        </p:nvGrpSpPr>
        <p:grpSpPr>
          <a:xfrm>
            <a:off x="8034858" y="130795"/>
            <a:ext cx="3714230" cy="217488"/>
            <a:chOff x="8034858" y="130795"/>
            <a:chExt cx="3714230" cy="217488"/>
          </a:xfrm>
        </p:grpSpPr>
        <p:sp>
          <p:nvSpPr>
            <p:cNvPr id="12" name="Rectangle 11">
              <a:extLst>
                <a:ext uri="{FF2B5EF4-FFF2-40B4-BE49-F238E27FC236}">
                  <a16:creationId xmlns:a16="http://schemas.microsoft.com/office/drawing/2014/main" id="{B7B816B4-AA11-0264-32AB-2707B749AC83}"/>
                </a:ext>
              </a:extLst>
            </p:cNvPr>
            <p:cNvSpPr/>
            <p:nvPr/>
          </p:nvSpPr>
          <p:spPr>
            <a:xfrm>
              <a:off x="8034858"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DD14F8B3-4E9A-C8F4-23AF-A9FA313F73FA}"/>
                </a:ext>
              </a:extLst>
            </p:cNvPr>
            <p:cNvSpPr/>
            <p:nvPr/>
          </p:nvSpPr>
          <p:spPr>
            <a:xfrm>
              <a:off x="8276685"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3.2</a:t>
              </a:r>
              <a:endParaRPr kumimoji="0" lang="lv-LV" sz="800" b="1" i="0" u="none" strike="noStrike" kern="0" cap="none" spc="0" normalizeH="0" baseline="0" dirty="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1AF39895-FF6F-9D20-B971-5D2316019BFF}"/>
                </a:ext>
              </a:extLst>
            </p:cNvPr>
            <p:cNvSpPr/>
            <p:nvPr/>
          </p:nvSpPr>
          <p:spPr>
            <a:xfrm>
              <a:off x="8518512"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and Rights of an Object of Increased Danger,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Its Owner or Lawful Possessor</a:t>
              </a:r>
              <a:endParaRPr kumimoji="0" lang="lv-LV" sz="800" b="1" i="0" u="none" strike="noStrike" kern="0" cap="none" spc="0" normalizeH="0" baseline="0" dirty="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E0B8415B-21C7-4B3F-BE81-7DC5715E402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03701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545" r="2201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a:xfrm>
            <a:off x="442912" y="1971095"/>
            <a:ext cx="6132059" cy="2428874"/>
          </a:xfrm>
        </p:spPr>
        <p:txBody>
          <a:bodyPr vert="horz" rtlCol="0">
            <a:noAutofit/>
          </a:bodyPr>
          <a:lstStyle/>
          <a:p>
            <a:pPr rtl="0"/>
            <a:r>
              <a:rPr lang="en-gb" sz="4400" dirty="0"/>
              <a:t>3.3. </a:t>
            </a:r>
            <a:r>
              <a:rPr lang="en-US" sz="4400" dirty="0"/>
              <a:t>Civil Protection Commissions for Local Government Cooperation Territory </a:t>
            </a:r>
            <a:endParaRPr lang="en-GB" sz="4400" dirty="0"/>
          </a:p>
        </p:txBody>
      </p:sp>
    </p:spTree>
    <p:extLst>
      <p:ext uri="{BB962C8B-B14F-4D97-AF65-F5344CB8AC3E}">
        <p14:creationId xmlns:p14="http://schemas.microsoft.com/office/powerpoint/2010/main" val="247710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l="12112" r="12112"/>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rtlCol="0" anchor="ctr" anchorCtr="0">
            <a:noAutofit/>
          </a:bodyPr>
          <a:lstStyle/>
          <a:p>
            <a:pPr rtl="0"/>
            <a:r>
              <a:rPr lang="en-gb" sz="1400" b="1"/>
              <a:t>Objectives</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rtlCol="0">
            <a:normAutofit/>
          </a:bodyPr>
          <a:lstStyle/>
          <a:p>
            <a:pPr rtl="0"/>
            <a:r>
              <a:rPr lang="lv-LV" dirty="0" err="1"/>
              <a:t>Objectives</a:t>
            </a:r>
            <a:r>
              <a:rPr lang="en-gb" dirty="0"/>
              <a:t> of the </a:t>
            </a:r>
            <a:r>
              <a:rPr lang="en-US" dirty="0"/>
              <a:t>Civil Protection Commission</a:t>
            </a:r>
            <a:r>
              <a:rPr lang="lv-LV" dirty="0"/>
              <a:t>s</a:t>
            </a:r>
            <a:r>
              <a:rPr lang="en-US" dirty="0"/>
              <a:t> for Local Government Cooperation Territory</a:t>
            </a:r>
            <a:r>
              <a:rPr lang="lv-LV" dirty="0"/>
              <a:t> </a:t>
            </a:r>
            <a:r>
              <a:rPr lang="en-gb" dirty="0"/>
              <a:t>in </a:t>
            </a:r>
            <a:r>
              <a:rPr lang="lv-LV" dirty="0"/>
              <a:t>C</a:t>
            </a:r>
            <a:r>
              <a:rPr lang="en-gb" dirty="0" err="1"/>
              <a:t>ivil</a:t>
            </a:r>
            <a:r>
              <a:rPr lang="en-gb" dirty="0"/>
              <a:t> </a:t>
            </a:r>
            <a:r>
              <a:rPr lang="lv-LV" dirty="0"/>
              <a:t>P</a:t>
            </a:r>
            <a:r>
              <a:rPr lang="en-gb" dirty="0" err="1"/>
              <a:t>rotection</a:t>
            </a:r>
            <a:r>
              <a:rPr lang="en-gb" dirty="0"/>
              <a:t> and </a:t>
            </a:r>
            <a:r>
              <a:rPr lang="lv-LV" dirty="0"/>
              <a:t>D</a:t>
            </a:r>
            <a:r>
              <a:rPr lang="en-gb" dirty="0" err="1"/>
              <a:t>isaster</a:t>
            </a:r>
            <a:r>
              <a:rPr lang="lv-LV" dirty="0"/>
              <a:t> M</a:t>
            </a:r>
            <a:r>
              <a:rPr lang="en-gb" dirty="0" err="1"/>
              <a:t>anagement</a:t>
            </a:r>
            <a:r>
              <a:rPr lang="en-gb" dirty="0"/>
              <a:t> </a:t>
            </a:r>
            <a:endParaRPr lang="en-US" dirty="0"/>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rtlCol="0"/>
          <a:lstStyle/>
          <a:p>
            <a:pPr rtl="0"/>
            <a:fld id="{7870704B-CE94-48CC-AF30-84932A1262A7}" type="slidenum">
              <a:rPr lang="en-GB" smtClean="0"/>
              <a:pPr/>
              <a:t>26</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pPr rtl="0"/>
            <a:r>
              <a:rPr lang="en-US" sz="1400" b="0" dirty="0">
                <a:solidFill>
                  <a:schemeClr val="bg1"/>
                </a:solidFill>
                <a:ea typeface="+mn-lt"/>
                <a:cs typeface="+mn-lt"/>
              </a:rPr>
              <a:t>Civil Protection Commission for Local Government Cooperation Territory</a:t>
            </a:r>
            <a:r>
              <a:rPr lang="lv-LV" sz="1400" b="0" dirty="0">
                <a:solidFill>
                  <a:schemeClr val="bg1"/>
                </a:solidFill>
                <a:ea typeface="+mn-lt"/>
                <a:cs typeface="+mn-lt"/>
              </a:rPr>
              <a:t> </a:t>
            </a:r>
            <a:r>
              <a:rPr lang="en-gb" sz="1400" b="0" dirty="0">
                <a:solidFill>
                  <a:schemeClr val="bg1"/>
                </a:solidFill>
                <a:ea typeface="+mn-lt"/>
                <a:cs typeface="+mn-lt"/>
              </a:rPr>
              <a:t>is a coordinating and advisory body. Latvia has 38 </a:t>
            </a:r>
            <a:r>
              <a:rPr lang="en-US" sz="1400" dirty="0">
                <a:solidFill>
                  <a:schemeClr val="bg1"/>
                </a:solidFill>
                <a:ea typeface="+mn-lt"/>
                <a:cs typeface="+mn-lt"/>
              </a:rPr>
              <a:t>Civil Protection Commission</a:t>
            </a:r>
            <a:r>
              <a:rPr lang="lv-LV" sz="1400" dirty="0">
                <a:solidFill>
                  <a:schemeClr val="bg1"/>
                </a:solidFill>
                <a:ea typeface="+mn-lt"/>
                <a:cs typeface="+mn-lt"/>
              </a:rPr>
              <a:t>s</a:t>
            </a:r>
            <a:r>
              <a:rPr lang="en-US" sz="1400" dirty="0">
                <a:solidFill>
                  <a:schemeClr val="bg1"/>
                </a:solidFill>
                <a:ea typeface="+mn-lt"/>
                <a:cs typeface="+mn-lt"/>
              </a:rPr>
              <a:t> for Local Government Cooperation Territory</a:t>
            </a:r>
            <a:r>
              <a:rPr lang="lv-LV" sz="1400" dirty="0">
                <a:solidFill>
                  <a:schemeClr val="bg1"/>
                </a:solidFill>
                <a:ea typeface="+mn-lt"/>
                <a:cs typeface="+mn-lt"/>
              </a:rPr>
              <a:t>.</a:t>
            </a:r>
            <a:endParaRPr lang="lv-LV" sz="1400" b="0" dirty="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A8192D"/>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5" name="Group 34">
            <a:extLst>
              <a:ext uri="{FF2B5EF4-FFF2-40B4-BE49-F238E27FC236}">
                <a16:creationId xmlns:a16="http://schemas.microsoft.com/office/drawing/2014/main" id="{1DD85715-CAD3-AB16-2A3D-E8569E6DCFBC}"/>
              </a:ext>
            </a:extLst>
          </p:cNvPr>
          <p:cNvGrpSpPr/>
          <p:nvPr/>
        </p:nvGrpSpPr>
        <p:grpSpPr>
          <a:xfrm>
            <a:off x="4327525" y="3847905"/>
            <a:ext cx="7421563" cy="241980"/>
            <a:chOff x="4327525" y="3909473"/>
            <a:chExt cx="7421563" cy="241980"/>
          </a:xfrm>
        </p:grpSpPr>
        <p:sp>
          <p:nvSpPr>
            <p:cNvPr id="36" name="Google Shape;112;p22">
              <a:extLst>
                <a:ext uri="{FF2B5EF4-FFF2-40B4-BE49-F238E27FC236}">
                  <a16:creationId xmlns:a16="http://schemas.microsoft.com/office/drawing/2014/main" id="{95D7A0BA-E2F5-C701-DA40-3B9DD6CA8402}"/>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US" sz="1100" dirty="0">
                  <a:cs typeface="Times New Roman"/>
                </a:rPr>
                <a:t>Coordinate measures in case of disaster and threat of disaster</a:t>
              </a:r>
              <a:endParaRPr lang="en-gb" sz="1100" dirty="0">
                <a:cs typeface="Times New Roman"/>
              </a:endParaRPr>
            </a:p>
          </p:txBody>
        </p:sp>
        <p:sp>
          <p:nvSpPr>
            <p:cNvPr id="37" name="Freeform 68">
              <a:extLst>
                <a:ext uri="{FF2B5EF4-FFF2-40B4-BE49-F238E27FC236}">
                  <a16:creationId xmlns:a16="http://schemas.microsoft.com/office/drawing/2014/main" id="{100E7119-243A-9129-D620-7F7D2FEFBB4D}"/>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grpSp>
        <p:nvGrpSpPr>
          <p:cNvPr id="38" name="Group 37">
            <a:extLst>
              <a:ext uri="{FF2B5EF4-FFF2-40B4-BE49-F238E27FC236}">
                <a16:creationId xmlns:a16="http://schemas.microsoft.com/office/drawing/2014/main" id="{0B42D74C-1F79-9BFC-4F2A-DA7FA4AAE170}"/>
              </a:ext>
            </a:extLst>
          </p:cNvPr>
          <p:cNvGrpSpPr/>
          <p:nvPr/>
        </p:nvGrpSpPr>
        <p:grpSpPr>
          <a:xfrm>
            <a:off x="4327525" y="4389577"/>
            <a:ext cx="7151902" cy="411257"/>
            <a:chOff x="4327525" y="4451857"/>
            <a:chExt cx="6506379" cy="411257"/>
          </a:xfrm>
        </p:grpSpPr>
        <p:sp>
          <p:nvSpPr>
            <p:cNvPr id="39" name="Google Shape;112;p22">
              <a:extLst>
                <a:ext uri="{FF2B5EF4-FFF2-40B4-BE49-F238E27FC236}">
                  <a16:creationId xmlns:a16="http://schemas.microsoft.com/office/drawing/2014/main" id="{7720CA56-67A1-73EA-F999-109B09A4F1FB}"/>
                </a:ext>
              </a:extLst>
            </p:cNvPr>
            <p:cNvSpPr/>
            <p:nvPr/>
          </p:nvSpPr>
          <p:spPr>
            <a:xfrm>
              <a:off x="4327525" y="4451857"/>
              <a:ext cx="6506379" cy="411257"/>
            </a:xfrm>
            <a:prstGeom prst="rect">
              <a:avLst/>
            </a:prstGeom>
            <a:solidFill>
              <a:schemeClr val="bg1"/>
            </a:solidFill>
            <a:ln>
              <a:noFill/>
            </a:ln>
          </p:spPr>
          <p:txBody>
            <a:bodyPr spcFirstLastPara="1" wrap="square" lIns="360000" tIns="36000" rIns="72000" bIns="36000" rtlCol="0" anchor="ctr" anchorCtr="0">
              <a:spAutoFit/>
            </a:bodyPr>
            <a:lstStyle/>
            <a:p>
              <a:pPr rtl="0">
                <a:tabLst>
                  <a:tab pos="354965" algn="l"/>
                </a:tabLst>
              </a:pPr>
              <a:r>
                <a:rPr lang="en-US" sz="1100" dirty="0">
                  <a:cs typeface="Times New Roman"/>
                </a:rPr>
                <a:t>Facilitate the resolution of civil protection, disaster management or disaster management coordination issues</a:t>
              </a:r>
              <a:endParaRPr lang="en-gb" sz="1100" dirty="0">
                <a:cs typeface="Times New Roman"/>
              </a:endParaRPr>
            </a:p>
          </p:txBody>
        </p:sp>
        <p:sp>
          <p:nvSpPr>
            <p:cNvPr id="40" name="Freeform 68">
              <a:extLst>
                <a:ext uri="{FF2B5EF4-FFF2-40B4-BE49-F238E27FC236}">
                  <a16:creationId xmlns:a16="http://schemas.microsoft.com/office/drawing/2014/main" id="{8C4E2B4F-4823-F162-1B71-9D61893D5A14}"/>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rtlCol="0" anchor="t" anchorCtr="0" compatLnSpc="1">
              <a:prstTxWarp prst="textNoShape">
                <a:avLst/>
              </a:prstTxWarp>
            </a:bodyPr>
            <a:lstStyle/>
            <a:p>
              <a:pPr rtl="0"/>
              <a:endParaRPr lang="en-US" sz="983"/>
            </a:p>
          </p:txBody>
        </p:sp>
      </p:grpSp>
      <p:cxnSp>
        <p:nvCxnSpPr>
          <p:cNvPr id="41" name="Straight Connector 40">
            <a:extLst>
              <a:ext uri="{FF2B5EF4-FFF2-40B4-BE49-F238E27FC236}">
                <a16:creationId xmlns:a16="http://schemas.microsoft.com/office/drawing/2014/main" id="{7CEA0318-22F3-5835-15AA-8A2F8251FDFA}"/>
              </a:ext>
            </a:extLst>
          </p:cNvPr>
          <p:cNvCxnSpPr>
            <a:cxnSpLocks/>
          </p:cNvCxnSpPr>
          <p:nvPr/>
        </p:nvCxnSpPr>
        <p:spPr>
          <a:xfrm>
            <a:off x="4327525" y="424896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5" name="Rectangle 4">
            <a:extLst>
              <a:ext uri="{FF2B5EF4-FFF2-40B4-BE49-F238E27FC236}">
                <a16:creationId xmlns:a16="http://schemas.microsoft.com/office/drawing/2014/main" id="{9F1FA442-42E8-38EA-0F61-F7FB7C329488}"/>
              </a:ext>
            </a:extLst>
          </p:cNvPr>
          <p:cNvSpPr/>
          <p:nvPr/>
        </p:nvSpPr>
        <p:spPr>
          <a:xfrm>
            <a:off x="4327525" y="5602966"/>
            <a:ext cx="7429973" cy="5746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 name="Freeform 50">
            <a:extLst>
              <a:ext uri="{FF2B5EF4-FFF2-40B4-BE49-F238E27FC236}">
                <a16:creationId xmlns:a16="http://schemas.microsoft.com/office/drawing/2014/main" id="{195DBE13-B27B-6630-6455-B33EBABA2068}"/>
              </a:ext>
            </a:extLst>
          </p:cNvPr>
          <p:cNvSpPr>
            <a:spLocks noChangeAspect="1"/>
          </p:cNvSpPr>
          <p:nvPr/>
        </p:nvSpPr>
        <p:spPr bwMode="auto">
          <a:xfrm>
            <a:off x="4400408" y="574869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7" name="Google Shape;2685;p25">
            <a:extLst>
              <a:ext uri="{FF2B5EF4-FFF2-40B4-BE49-F238E27FC236}">
                <a16:creationId xmlns:a16="http://schemas.microsoft.com/office/drawing/2014/main" id="{08FBDEE7-629B-7D97-F18A-E24B6507FC17}"/>
              </a:ext>
            </a:extLst>
          </p:cNvPr>
          <p:cNvSpPr txBox="1"/>
          <p:nvPr/>
        </p:nvSpPr>
        <p:spPr>
          <a:xfrm>
            <a:off x="4813276" y="5805665"/>
            <a:ext cx="6321569" cy="169277"/>
          </a:xfrm>
          <a:prstGeom prst="rect">
            <a:avLst/>
          </a:prstGeom>
          <a:noFill/>
          <a:ln>
            <a:noFill/>
          </a:ln>
        </p:spPr>
        <p:txBody>
          <a:bodyPr spcFirstLastPara="1" wrap="square" lIns="0" tIns="0" rIns="72000" bIns="0" rtlCol="0" anchor="ctr" anchorCtr="0">
            <a:spAutoFit/>
          </a:bodyPr>
          <a:lstStyle/>
          <a:p>
            <a:pPr rtl="0"/>
            <a:r>
              <a:rPr lang="en-US" sz="1100" dirty="0">
                <a:hlinkClick r:id="rId4">
                  <a:extLst>
                    <a:ext uri="{A12FA001-AC4F-418D-AE19-62706E023703}">
                      <ahyp:hlinkClr xmlns:ahyp="http://schemas.microsoft.com/office/drawing/2018/hyperlinkcolor" val="tx"/>
                    </a:ext>
                  </a:extLst>
                </a:hlinkClick>
              </a:rPr>
              <a:t>Regulation on Civil Protection Commissions for Local Government Cooperation Territory </a:t>
            </a:r>
            <a:endParaRPr lang="lv-LV" sz="1100" dirty="0"/>
          </a:p>
        </p:txBody>
      </p:sp>
      <p:sp>
        <p:nvSpPr>
          <p:cNvPr id="8" name="Rectangle 7">
            <a:extLst>
              <a:ext uri="{FF2B5EF4-FFF2-40B4-BE49-F238E27FC236}">
                <a16:creationId xmlns:a16="http://schemas.microsoft.com/office/drawing/2014/main" id="{B2013FD2-0B04-DE69-EA73-3B033E0C8BFB}"/>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0" name="Group 9">
            <a:extLst>
              <a:ext uri="{FF2B5EF4-FFF2-40B4-BE49-F238E27FC236}">
                <a16:creationId xmlns:a16="http://schemas.microsoft.com/office/drawing/2014/main" id="{8E9199B4-9A40-8B27-B035-F6C62FC8E1A4}"/>
              </a:ext>
            </a:extLst>
          </p:cNvPr>
          <p:cNvGrpSpPr/>
          <p:nvPr/>
        </p:nvGrpSpPr>
        <p:grpSpPr>
          <a:xfrm>
            <a:off x="7355877" y="130795"/>
            <a:ext cx="4392938" cy="217488"/>
            <a:chOff x="7355877" y="130795"/>
            <a:chExt cx="4392938" cy="217488"/>
          </a:xfrm>
        </p:grpSpPr>
        <p:sp>
          <p:nvSpPr>
            <p:cNvPr id="15" name="Rectangle 14">
              <a:extLst>
                <a:ext uri="{FF2B5EF4-FFF2-40B4-BE49-F238E27FC236}">
                  <a16:creationId xmlns:a16="http://schemas.microsoft.com/office/drawing/2014/main" id="{402F2288-8EED-476B-32A9-C34C5AF5CAB9}"/>
                </a:ext>
              </a:extLst>
            </p:cNvPr>
            <p:cNvSpPr/>
            <p:nvPr/>
          </p:nvSpPr>
          <p:spPr>
            <a:xfrm>
              <a:off x="7355877"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3B5F3968-9917-6C39-A9C5-0337274BF311}"/>
                </a:ext>
              </a:extLst>
            </p:cNvPr>
            <p:cNvSpPr/>
            <p:nvPr/>
          </p:nvSpPr>
          <p:spPr>
            <a:xfrm>
              <a:off x="7839393"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3.3</a:t>
              </a:r>
              <a:endParaRPr kumimoji="0" lang="lv-LV" sz="800" b="1" i="0" u="none" strike="noStrike" kern="0" cap="none" spc="0" normalizeH="0" baseline="0" dirty="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B9019047-A18F-8498-7A5A-C543E5DA6A6C}"/>
                </a:ext>
              </a:extLst>
            </p:cNvPr>
            <p:cNvSpPr/>
            <p:nvPr/>
          </p:nvSpPr>
          <p:spPr>
            <a:xfrm>
              <a:off x="8081151" y="130795"/>
              <a:ext cx="3667664"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Civil Protection Commissions for Local Government Cooperation Territory </a:t>
              </a:r>
              <a:endParaRPr kumimoji="0" lang="lv-LV" sz="800" b="1" i="0" u="none" strike="noStrike" kern="0" cap="none" spc="0" normalizeH="0" baseline="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5821F805-7569-905B-DDFA-E890EB28B906}"/>
                </a:ext>
              </a:extLst>
            </p:cNvPr>
            <p:cNvSpPr/>
            <p:nvPr/>
          </p:nvSpPr>
          <p:spPr>
            <a:xfrm>
              <a:off x="7597635"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a:t>
              </a:r>
              <a:r>
                <a:rPr lang="en-gb" sz="800" b="1" kern="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4182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dirty="0"/>
              <a:t>The </a:t>
            </a:r>
            <a:r>
              <a:rPr lang="lv-LV" dirty="0"/>
              <a:t>R</a:t>
            </a:r>
            <a:r>
              <a:rPr lang="en-gb" dirty="0"/>
              <a:t>ole of the </a:t>
            </a:r>
            <a:r>
              <a:rPr lang="en-US" dirty="0"/>
              <a:t>Civil Protection Commission</a:t>
            </a:r>
            <a:r>
              <a:rPr lang="lv-LV" dirty="0"/>
              <a:t>s</a:t>
            </a:r>
            <a:r>
              <a:rPr lang="en-US" dirty="0"/>
              <a:t> for Local Government Cooperation Territory</a:t>
            </a:r>
            <a:r>
              <a:rPr lang="lv-LV" dirty="0"/>
              <a:t> </a:t>
            </a:r>
            <a:r>
              <a:rPr lang="en-US" dirty="0"/>
              <a:t>in 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27</a:t>
            </a:fld>
            <a:endParaRPr lang="en-GB"/>
          </a:p>
        </p:txBody>
      </p:sp>
      <p:sp>
        <p:nvSpPr>
          <p:cNvPr id="13" name="Rectangle 12">
            <a:extLst>
              <a:ext uri="{FF2B5EF4-FFF2-40B4-BE49-F238E27FC236}">
                <a16:creationId xmlns:a16="http://schemas.microsoft.com/office/drawing/2014/main" id="{DFAF8F97-1C91-B0D5-A6A4-99D0E8C4A42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Rectangle 14">
            <a:extLst>
              <a:ext uri="{FF2B5EF4-FFF2-40B4-BE49-F238E27FC236}">
                <a16:creationId xmlns:a16="http://schemas.microsoft.com/office/drawing/2014/main" id="{B85C7508-8D18-E724-B851-7B5F6360CF34}"/>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7" name="Rectangle 16">
            <a:extLst>
              <a:ext uri="{FF2B5EF4-FFF2-40B4-BE49-F238E27FC236}">
                <a16:creationId xmlns:a16="http://schemas.microsoft.com/office/drawing/2014/main" id="{6FE1E36A-37BD-888C-0593-14D11ABA4D24}"/>
              </a:ext>
            </a:extLst>
          </p:cNvPr>
          <p:cNvSpPr/>
          <p:nvPr/>
        </p:nvSpPr>
        <p:spPr>
          <a:xfrm>
            <a:off x="0" y="2247664"/>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Google Shape;2685;p25">
            <a:extLst>
              <a:ext uri="{FF2B5EF4-FFF2-40B4-BE49-F238E27FC236}">
                <a16:creationId xmlns:a16="http://schemas.microsoft.com/office/drawing/2014/main" id="{F26DCF56-3B7D-CCFE-1462-DF6B4FFBC7E5}"/>
              </a:ext>
            </a:extLst>
          </p:cNvPr>
          <p:cNvSpPr txBox="1"/>
          <p:nvPr/>
        </p:nvSpPr>
        <p:spPr>
          <a:xfrm>
            <a:off x="875347" y="2247664"/>
            <a:ext cx="1624013" cy="847202"/>
          </a:xfrm>
          <a:prstGeom prst="rect">
            <a:avLst/>
          </a:prstGeom>
          <a:noFill/>
          <a:ln>
            <a:noFill/>
          </a:ln>
        </p:spPr>
        <p:txBody>
          <a:bodyPr spcFirstLastPara="1" wrap="square" lIns="36000" tIns="36000" rIns="36000" bIns="36000" rtlCol="0" anchor="ctr" anchorCtr="0">
            <a:no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Regulation on Civil Protection Commissions for Local Government Cooperation Territory </a:t>
            </a:r>
            <a:endParaRPr lang="lv-LV" sz="1100" dirty="0">
              <a:latin typeface="Arial"/>
              <a:ea typeface="Arial"/>
              <a:cs typeface="Arial"/>
              <a:sym typeface="Arial"/>
            </a:endParaRPr>
          </a:p>
        </p:txBody>
      </p:sp>
      <p:sp>
        <p:nvSpPr>
          <p:cNvPr id="19" name="Freeform 50">
            <a:extLst>
              <a:ext uri="{FF2B5EF4-FFF2-40B4-BE49-F238E27FC236}">
                <a16:creationId xmlns:a16="http://schemas.microsoft.com/office/drawing/2014/main" id="{60E5A5B5-F096-B445-AD20-612D7AD5AA4E}"/>
              </a:ext>
            </a:extLst>
          </p:cNvPr>
          <p:cNvSpPr>
            <a:spLocks noChangeAspect="1"/>
          </p:cNvSpPr>
          <p:nvPr/>
        </p:nvSpPr>
        <p:spPr bwMode="auto">
          <a:xfrm>
            <a:off x="448735" y="25296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0" name="Google Shape;1001;p78">
            <a:extLst>
              <a:ext uri="{FF2B5EF4-FFF2-40B4-BE49-F238E27FC236}">
                <a16:creationId xmlns:a16="http://schemas.microsoft.com/office/drawing/2014/main" id="{C56482DF-2C31-7A70-288E-EF37C5CD63B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Rectangle 20">
            <a:extLst>
              <a:ext uri="{FF2B5EF4-FFF2-40B4-BE49-F238E27FC236}">
                <a16:creationId xmlns:a16="http://schemas.microsoft.com/office/drawing/2014/main" id="{C46C7FB3-5BE9-8C84-B570-AFF994AB4ACF}"/>
              </a:ext>
            </a:extLst>
          </p:cNvPr>
          <p:cNvSpPr/>
          <p:nvPr/>
        </p:nvSpPr>
        <p:spPr>
          <a:xfrm>
            <a:off x="0" y="3239107"/>
            <a:ext cx="2499360" cy="105350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2" name="Google Shape;2685;p25">
            <a:extLst>
              <a:ext uri="{FF2B5EF4-FFF2-40B4-BE49-F238E27FC236}">
                <a16:creationId xmlns:a16="http://schemas.microsoft.com/office/drawing/2014/main" id="{E1173629-AE01-4D95-9FDB-92C447088902}"/>
              </a:ext>
            </a:extLst>
          </p:cNvPr>
          <p:cNvSpPr txBox="1"/>
          <p:nvPr/>
        </p:nvSpPr>
        <p:spPr>
          <a:xfrm>
            <a:off x="875347" y="3239107"/>
            <a:ext cx="1624013" cy="1053503"/>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Recommendations for the drafting of the rules of procedure of the Civil Protection Commission for Local Government Cooperation Territory </a:t>
            </a:r>
            <a:r>
              <a:rPr lang="en-gb" sz="1100" dirty="0">
                <a:latin typeface="Arial"/>
                <a:ea typeface="Arial"/>
                <a:cs typeface="Arial"/>
                <a:sym typeface="Arial"/>
              </a:rPr>
              <a:t> </a:t>
            </a:r>
          </a:p>
        </p:txBody>
      </p:sp>
      <p:sp>
        <p:nvSpPr>
          <p:cNvPr id="23" name="Freeform 50">
            <a:extLst>
              <a:ext uri="{FF2B5EF4-FFF2-40B4-BE49-F238E27FC236}">
                <a16:creationId xmlns:a16="http://schemas.microsoft.com/office/drawing/2014/main" id="{810CCE49-FB60-2EF0-E589-4EAD3546CA9D}"/>
              </a:ext>
            </a:extLst>
          </p:cNvPr>
          <p:cNvSpPr>
            <a:spLocks noChangeAspect="1"/>
          </p:cNvSpPr>
          <p:nvPr/>
        </p:nvSpPr>
        <p:spPr bwMode="auto">
          <a:xfrm>
            <a:off x="448735" y="362424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4" name="Rectangle 23">
            <a:extLst>
              <a:ext uri="{FF2B5EF4-FFF2-40B4-BE49-F238E27FC236}">
                <a16:creationId xmlns:a16="http://schemas.microsoft.com/office/drawing/2014/main" id="{50038E74-3D17-52A8-2277-701BC11AB874}"/>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5" name="Freeform 50">
            <a:extLst>
              <a:ext uri="{FF2B5EF4-FFF2-40B4-BE49-F238E27FC236}">
                <a16:creationId xmlns:a16="http://schemas.microsoft.com/office/drawing/2014/main" id="{E89CA1F9-81AC-E38F-9D58-E4E0A8E7061C}"/>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6" name="Google Shape;2685;p25">
            <a:extLst>
              <a:ext uri="{FF2B5EF4-FFF2-40B4-BE49-F238E27FC236}">
                <a16:creationId xmlns:a16="http://schemas.microsoft.com/office/drawing/2014/main" id="{F0D49D75-F2CB-156E-110F-FD76D4940BA1}"/>
              </a:ext>
            </a:extLst>
          </p:cNvPr>
          <p:cNvSpPr txBox="1"/>
          <p:nvPr/>
        </p:nvSpPr>
        <p:spPr>
          <a:xfrm>
            <a:off x="874395" y="4607829"/>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5">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27" name="Google Shape;2685;p25">
            <a:extLst>
              <a:ext uri="{FF2B5EF4-FFF2-40B4-BE49-F238E27FC236}">
                <a16:creationId xmlns:a16="http://schemas.microsoft.com/office/drawing/2014/main" id="{D918F2D9-77EC-91A8-E012-B031F66DE23C}"/>
              </a:ext>
            </a:extLst>
          </p:cNvPr>
          <p:cNvSpPr txBox="1"/>
          <p:nvPr/>
        </p:nvSpPr>
        <p:spPr>
          <a:xfrm>
            <a:off x="547668" y="5304143"/>
            <a:ext cx="1532322" cy="207764"/>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8" name="Rectangle 27">
            <a:extLst>
              <a:ext uri="{FF2B5EF4-FFF2-40B4-BE49-F238E27FC236}">
                <a16:creationId xmlns:a16="http://schemas.microsoft.com/office/drawing/2014/main" id="{73751C36-2127-9153-FE9C-913D3F05DE46}"/>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9" name="Freeform 50">
            <a:extLst>
              <a:ext uri="{FF2B5EF4-FFF2-40B4-BE49-F238E27FC236}">
                <a16:creationId xmlns:a16="http://schemas.microsoft.com/office/drawing/2014/main" id="{D100F1DF-B398-3A68-E8BF-E05C748BF7F1}"/>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36" name="Google Shape;2685;p25">
            <a:extLst>
              <a:ext uri="{FF2B5EF4-FFF2-40B4-BE49-F238E27FC236}">
                <a16:creationId xmlns:a16="http://schemas.microsoft.com/office/drawing/2014/main" id="{606221B8-F5BD-3A50-775B-C0DCF9C1D8F1}"/>
              </a:ext>
            </a:extLst>
          </p:cNvPr>
          <p:cNvSpPr txBox="1"/>
          <p:nvPr/>
        </p:nvSpPr>
        <p:spPr>
          <a:xfrm>
            <a:off x="874395" y="562064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7" name="Google Shape;112;p22">
            <a:extLst>
              <a:ext uri="{FF2B5EF4-FFF2-40B4-BE49-F238E27FC236}">
                <a16:creationId xmlns:a16="http://schemas.microsoft.com/office/drawing/2014/main" id="{02C2B2EC-DBAE-A5C5-E00B-092BB98EE792}"/>
              </a:ext>
            </a:extLst>
          </p:cNvPr>
          <p:cNvSpPr/>
          <p:nvPr/>
        </p:nvSpPr>
        <p:spPr>
          <a:xfrm>
            <a:off x="7501676" y="3522533"/>
            <a:ext cx="4247450" cy="1260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Jēkabpils</a:t>
            </a:r>
            <a:r>
              <a:rPr lang="en-gb" sz="1100" dirty="0"/>
              <a:t> </a:t>
            </a:r>
            <a:r>
              <a:rPr lang="en-US" sz="1100" dirty="0"/>
              <a:t>Civil Protection Commission for Local Government Cooperation Territory </a:t>
            </a:r>
            <a:r>
              <a:rPr lang="en-gb" sz="1100" dirty="0"/>
              <a:t>coordinated information and evacuation of residents during floods</a:t>
            </a:r>
          </a:p>
        </p:txBody>
      </p:sp>
      <p:sp>
        <p:nvSpPr>
          <p:cNvPr id="8" name="Google Shape;112;p22">
            <a:extLst>
              <a:ext uri="{FF2B5EF4-FFF2-40B4-BE49-F238E27FC236}">
                <a16:creationId xmlns:a16="http://schemas.microsoft.com/office/drawing/2014/main" id="{66BD19AB-D446-AAC5-90F1-65A36E5001B4}"/>
              </a:ext>
            </a:extLst>
          </p:cNvPr>
          <p:cNvSpPr/>
          <p:nvPr/>
        </p:nvSpPr>
        <p:spPr>
          <a:xfrm>
            <a:off x="7501676" y="4907113"/>
            <a:ext cx="4247450" cy="12600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Riga </a:t>
            </a:r>
            <a:r>
              <a:rPr lang="en-US" sz="1100" dirty="0"/>
              <a:t>Civil Protection Commission for Local Government Cooperation Territory </a:t>
            </a:r>
            <a:r>
              <a:rPr lang="en-gb" sz="1100" dirty="0"/>
              <a:t>convened regular meetings to plan and prepare in advance for various Covid-19 crisis scenarios</a:t>
            </a:r>
            <a:endParaRPr lang="en-US" sz="1100" dirty="0"/>
          </a:p>
        </p:txBody>
      </p:sp>
      <p:sp>
        <p:nvSpPr>
          <p:cNvPr id="12" name="Google Shape;112;p22">
            <a:extLst>
              <a:ext uri="{FF2B5EF4-FFF2-40B4-BE49-F238E27FC236}">
                <a16:creationId xmlns:a16="http://schemas.microsoft.com/office/drawing/2014/main" id="{86E88256-2B46-1332-A7FA-6A3166F7C998}"/>
              </a:ext>
            </a:extLst>
          </p:cNvPr>
          <p:cNvSpPr/>
          <p:nvPr/>
        </p:nvSpPr>
        <p:spPr>
          <a:xfrm>
            <a:off x="3102014" y="3522533"/>
            <a:ext cx="4247449" cy="1260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Coordinat</a:t>
            </a:r>
            <a:r>
              <a:rPr lang="lv-LV" sz="1100" dirty="0"/>
              <a:t>ing</a:t>
            </a:r>
            <a:r>
              <a:rPr lang="en-gb" sz="1100" dirty="0"/>
              <a:t> disaster and disaster risk response </a:t>
            </a:r>
          </a:p>
        </p:txBody>
      </p:sp>
      <p:sp>
        <p:nvSpPr>
          <p:cNvPr id="37" name="Google Shape;112;p22">
            <a:extLst>
              <a:ext uri="{FF2B5EF4-FFF2-40B4-BE49-F238E27FC236}">
                <a16:creationId xmlns:a16="http://schemas.microsoft.com/office/drawing/2014/main" id="{A624E582-5AB3-06C8-294E-DED60AC98A01}"/>
              </a:ext>
            </a:extLst>
          </p:cNvPr>
          <p:cNvSpPr/>
          <p:nvPr/>
        </p:nvSpPr>
        <p:spPr>
          <a:xfrm>
            <a:off x="3102014" y="4907113"/>
            <a:ext cx="4247449" cy="12600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err="1"/>
              <a:t>Analys</a:t>
            </a:r>
            <a:r>
              <a:rPr lang="lv-LV" sz="1100" dirty="0"/>
              <a:t>ing</a:t>
            </a:r>
            <a:r>
              <a:rPr lang="en-gb" sz="1100" dirty="0"/>
              <a:t> information on the disaster threat, the possible development of the disaster and the situation at the disaster site</a:t>
            </a:r>
            <a:endParaRPr lang="en-US" sz="1100" dirty="0"/>
          </a:p>
        </p:txBody>
      </p:sp>
      <p:sp>
        <p:nvSpPr>
          <p:cNvPr id="39" name="Google Shape;118;p22">
            <a:extLst>
              <a:ext uri="{FF2B5EF4-FFF2-40B4-BE49-F238E27FC236}">
                <a16:creationId xmlns:a16="http://schemas.microsoft.com/office/drawing/2014/main" id="{96614016-570A-19FD-D780-349B4190F367}"/>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a:t>
            </a:r>
            <a:r>
              <a:rPr lang="en-gb" sz="1400">
                <a:solidFill>
                  <a:schemeClr val="bg1">
                    <a:lumMod val="65000"/>
                  </a:schemeClr>
                </a:solidFill>
              </a:rPr>
              <a:t>Country</a:t>
            </a:r>
            <a:r>
              <a:rPr lang="en-gb" sz="1400"/>
              <a:t> </a:t>
            </a:r>
            <a:r>
              <a:rPr lang="en-gb" sz="1400">
                <a:solidFill>
                  <a:schemeClr val="bg1">
                    <a:lumMod val="65000"/>
                  </a:schemeClr>
                </a:solidFill>
              </a:rPr>
              <a:t>| </a:t>
            </a:r>
            <a:r>
              <a:rPr lang="en-gb" sz="1400" b="1"/>
              <a:t>Municipal</a:t>
            </a:r>
            <a:r>
              <a:rPr lang="en-gb" sz="1400">
                <a:solidFill>
                  <a:schemeClr val="bg1">
                    <a:lumMod val="65000"/>
                  </a:schemeClr>
                </a:solidFill>
              </a:rPr>
              <a:t> | Local</a:t>
            </a:r>
            <a:endParaRPr lang="lv-LV" sz="1400">
              <a:solidFill>
                <a:schemeClr val="bg1">
                  <a:lumMod val="65000"/>
                </a:schemeClr>
              </a:solidFill>
            </a:endParaRPr>
          </a:p>
        </p:txBody>
      </p:sp>
      <p:sp>
        <p:nvSpPr>
          <p:cNvPr id="40" name="Google Shape;118;p22">
            <a:extLst>
              <a:ext uri="{FF2B5EF4-FFF2-40B4-BE49-F238E27FC236}">
                <a16:creationId xmlns:a16="http://schemas.microsoft.com/office/drawing/2014/main" id="{AA9F5A06-8635-2BD5-1D2D-76CC2F938A07}"/>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1" name="Google Shape;118;p22">
            <a:extLst>
              <a:ext uri="{FF2B5EF4-FFF2-40B4-BE49-F238E27FC236}">
                <a16:creationId xmlns:a16="http://schemas.microsoft.com/office/drawing/2014/main" id="{D97B5C52-D09A-C4F2-DFB5-18852A45398B}"/>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a:solidFill>
                  <a:schemeClr val="bg1">
                    <a:lumMod val="65000"/>
                  </a:schemeClr>
                </a:solidFill>
              </a:rPr>
              <a:t>Decision-making | </a:t>
            </a:r>
            <a:r>
              <a:rPr lang="en-gb" sz="1400" b="1"/>
              <a:t>Coordination</a:t>
            </a:r>
            <a:r>
              <a:rPr lang="en-gb" sz="1400">
                <a:solidFill>
                  <a:schemeClr val="bg1">
                    <a:lumMod val="65000"/>
                  </a:schemeClr>
                </a:solidFill>
              </a:rPr>
              <a:t> | Support | Infrastructure </a:t>
            </a:r>
            <a:endParaRPr lang="lv-LV" sz="1400" dirty="0">
              <a:solidFill>
                <a:schemeClr val="bg1">
                  <a:lumMod val="65000"/>
                </a:schemeClr>
              </a:solidFill>
            </a:endParaRPr>
          </a:p>
        </p:txBody>
      </p:sp>
      <p:sp>
        <p:nvSpPr>
          <p:cNvPr id="42" name="Google Shape;118;p22">
            <a:extLst>
              <a:ext uri="{FF2B5EF4-FFF2-40B4-BE49-F238E27FC236}">
                <a16:creationId xmlns:a16="http://schemas.microsoft.com/office/drawing/2014/main" id="{8B608DC1-F688-646E-D615-E364D032B0B7}"/>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3" name="Google Shape;118;p22">
            <a:extLst>
              <a:ext uri="{FF2B5EF4-FFF2-40B4-BE49-F238E27FC236}">
                <a16:creationId xmlns:a16="http://schemas.microsoft.com/office/drawing/2014/main" id="{59F3C76A-6CDC-304D-98C1-F89EE8F1458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Key forms of involvement: </a:t>
            </a:r>
          </a:p>
        </p:txBody>
      </p:sp>
      <p:sp>
        <p:nvSpPr>
          <p:cNvPr id="44" name="Google Shape;118;p22">
            <a:extLst>
              <a:ext uri="{FF2B5EF4-FFF2-40B4-BE49-F238E27FC236}">
                <a16:creationId xmlns:a16="http://schemas.microsoft.com/office/drawing/2014/main" id="{CB93FF94-82C6-6161-1B3E-5542D40D7BF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5" name="Google Shape;118;p22">
            <a:extLst>
              <a:ext uri="{FF2B5EF4-FFF2-40B4-BE49-F238E27FC236}">
                <a16:creationId xmlns:a16="http://schemas.microsoft.com/office/drawing/2014/main" id="{06B91416-9CC7-DB43-D4BF-521B5C1FDFE5}"/>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a:t>
            </a:r>
          </a:p>
        </p:txBody>
      </p:sp>
      <p:sp>
        <p:nvSpPr>
          <p:cNvPr id="46" name="Google Shape;118;p22">
            <a:extLst>
              <a:ext uri="{FF2B5EF4-FFF2-40B4-BE49-F238E27FC236}">
                <a16:creationId xmlns:a16="http://schemas.microsoft.com/office/drawing/2014/main" id="{EA081A07-EA29-704A-BC74-10F4B28DF20A}"/>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7" name="Freeform 17">
            <a:extLst>
              <a:ext uri="{FF2B5EF4-FFF2-40B4-BE49-F238E27FC236}">
                <a16:creationId xmlns:a16="http://schemas.microsoft.com/office/drawing/2014/main" id="{123780FF-9EAA-FA76-199B-018D1231BBED}"/>
              </a:ext>
            </a:extLst>
          </p:cNvPr>
          <p:cNvSpPr/>
          <p:nvPr/>
        </p:nvSpPr>
        <p:spPr>
          <a:xfrm>
            <a:off x="3173089"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9" name="Freeform 17">
            <a:extLst>
              <a:ext uri="{FF2B5EF4-FFF2-40B4-BE49-F238E27FC236}">
                <a16:creationId xmlns:a16="http://schemas.microsoft.com/office/drawing/2014/main" id="{8E0D4910-6A61-FD61-EA8E-4E9DFE1CF4B6}"/>
              </a:ext>
            </a:extLst>
          </p:cNvPr>
          <p:cNvSpPr/>
          <p:nvPr/>
        </p:nvSpPr>
        <p:spPr>
          <a:xfrm>
            <a:off x="7573675"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51" name="Freeform 45">
            <a:extLst>
              <a:ext uri="{FF2B5EF4-FFF2-40B4-BE49-F238E27FC236}">
                <a16:creationId xmlns:a16="http://schemas.microsoft.com/office/drawing/2014/main" id="{F7310B57-8AA5-16E6-E414-4EC4416CCE7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53" name="Graphic 47">
            <a:extLst>
              <a:ext uri="{FF2B5EF4-FFF2-40B4-BE49-F238E27FC236}">
                <a16:creationId xmlns:a16="http://schemas.microsoft.com/office/drawing/2014/main" id="{DFDE801C-E998-848E-FCAB-27633EF1B5A4}"/>
              </a:ext>
            </a:extLst>
          </p:cNvPr>
          <p:cNvGrpSpPr/>
          <p:nvPr/>
        </p:nvGrpSpPr>
        <p:grpSpPr>
          <a:xfrm>
            <a:off x="3174014" y="2468509"/>
            <a:ext cx="288925" cy="287338"/>
            <a:chOff x="5489444" y="1867103"/>
            <a:chExt cx="457200" cy="457200"/>
          </a:xfrm>
          <a:solidFill>
            <a:srgbClr val="525A72"/>
          </a:solidFill>
        </p:grpSpPr>
        <p:sp>
          <p:nvSpPr>
            <p:cNvPr id="55" name="Freeform 158">
              <a:extLst>
                <a:ext uri="{FF2B5EF4-FFF2-40B4-BE49-F238E27FC236}">
                  <a16:creationId xmlns:a16="http://schemas.microsoft.com/office/drawing/2014/main" id="{C6411AE2-49D8-134C-F04E-417B18A1A790}"/>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6" name="Freeform 163">
              <a:extLst>
                <a:ext uri="{FF2B5EF4-FFF2-40B4-BE49-F238E27FC236}">
                  <a16:creationId xmlns:a16="http://schemas.microsoft.com/office/drawing/2014/main" id="{8CCD0100-22A9-CAB1-C316-994B16AB5E3C}"/>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7" name="Freeform 164">
              <a:extLst>
                <a:ext uri="{FF2B5EF4-FFF2-40B4-BE49-F238E27FC236}">
                  <a16:creationId xmlns:a16="http://schemas.microsoft.com/office/drawing/2014/main" id="{DA70301B-DE5E-8263-EBFA-77D6EAAC674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8" name="Freeform 166">
              <a:extLst>
                <a:ext uri="{FF2B5EF4-FFF2-40B4-BE49-F238E27FC236}">
                  <a16:creationId xmlns:a16="http://schemas.microsoft.com/office/drawing/2014/main" id="{B5261FAB-6916-D0A5-358B-555DCE693206}"/>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9" name="Freeform 73">
            <a:extLst>
              <a:ext uri="{FF2B5EF4-FFF2-40B4-BE49-F238E27FC236}">
                <a16:creationId xmlns:a16="http://schemas.microsoft.com/office/drawing/2014/main" id="{AEB52EC4-4A71-9DA9-C6B1-D70BAB0ABA4C}"/>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60" name="Freeform 80">
            <a:extLst>
              <a:ext uri="{FF2B5EF4-FFF2-40B4-BE49-F238E27FC236}">
                <a16:creationId xmlns:a16="http://schemas.microsoft.com/office/drawing/2014/main" id="{C683D6A5-5F73-D4D9-222C-A611F2C30B89}"/>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61" name="Freeform 17">
            <a:extLst>
              <a:ext uri="{FF2B5EF4-FFF2-40B4-BE49-F238E27FC236}">
                <a16:creationId xmlns:a16="http://schemas.microsoft.com/office/drawing/2014/main" id="{2B0E049D-976A-3383-D8CF-6FD465BD21C0}"/>
              </a:ext>
            </a:extLst>
          </p:cNvPr>
          <p:cNvSpPr/>
          <p:nvPr/>
        </p:nvSpPr>
        <p:spPr>
          <a:xfrm>
            <a:off x="7573675"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2" name="Freeform 17">
            <a:extLst>
              <a:ext uri="{FF2B5EF4-FFF2-40B4-BE49-F238E27FC236}">
                <a16:creationId xmlns:a16="http://schemas.microsoft.com/office/drawing/2014/main" id="{5EEC40ED-CD46-12D5-368D-E203112977ED}"/>
              </a:ext>
            </a:extLst>
          </p:cNvPr>
          <p:cNvSpPr/>
          <p:nvPr/>
        </p:nvSpPr>
        <p:spPr>
          <a:xfrm>
            <a:off x="3173089"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grpSp>
        <p:nvGrpSpPr>
          <p:cNvPr id="32" name="Group 31">
            <a:extLst>
              <a:ext uri="{FF2B5EF4-FFF2-40B4-BE49-F238E27FC236}">
                <a16:creationId xmlns:a16="http://schemas.microsoft.com/office/drawing/2014/main" id="{218F50B9-64ED-01D1-D1F1-3111B3AEA25A}"/>
              </a:ext>
            </a:extLst>
          </p:cNvPr>
          <p:cNvGrpSpPr/>
          <p:nvPr/>
        </p:nvGrpSpPr>
        <p:grpSpPr>
          <a:xfrm>
            <a:off x="7355877" y="130795"/>
            <a:ext cx="4392938" cy="217488"/>
            <a:chOff x="7355877" y="130795"/>
            <a:chExt cx="4392938" cy="217488"/>
          </a:xfrm>
        </p:grpSpPr>
        <p:sp>
          <p:nvSpPr>
            <p:cNvPr id="4" name="Rectangle 3">
              <a:extLst>
                <a:ext uri="{FF2B5EF4-FFF2-40B4-BE49-F238E27FC236}">
                  <a16:creationId xmlns:a16="http://schemas.microsoft.com/office/drawing/2014/main" id="{C98532F3-1A67-1CC3-ECD9-F910614B64A8}"/>
                </a:ext>
              </a:extLst>
            </p:cNvPr>
            <p:cNvSpPr/>
            <p:nvPr/>
          </p:nvSpPr>
          <p:spPr>
            <a:xfrm>
              <a:off x="7355877"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40101E66-7A6C-43B5-E4A0-ACD6955B756D}"/>
                </a:ext>
              </a:extLst>
            </p:cNvPr>
            <p:cNvSpPr/>
            <p:nvPr/>
          </p:nvSpPr>
          <p:spPr>
            <a:xfrm>
              <a:off x="7839393"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3.3</a:t>
              </a:r>
              <a:endParaRPr kumimoji="0" lang="lv-LV"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40CE9585-E687-1EDC-EAA4-406436D6D5F3}"/>
                </a:ext>
              </a:extLst>
            </p:cNvPr>
            <p:cNvSpPr/>
            <p:nvPr/>
          </p:nvSpPr>
          <p:spPr>
            <a:xfrm>
              <a:off x="8081151" y="130795"/>
              <a:ext cx="3667664"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Civil Protection Commissions for Local Government Cooperation Territory </a:t>
              </a:r>
              <a:endParaRPr kumimoji="0" lang="lv-LV" sz="800" b="1" i="0" u="none" strike="noStrike" kern="0" cap="none" spc="0" normalizeH="0" baseline="0" dirty="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AB5CBD38-397B-755A-C454-66FB9D4E8F86}"/>
                </a:ext>
              </a:extLst>
            </p:cNvPr>
            <p:cNvSpPr/>
            <p:nvPr/>
          </p:nvSpPr>
          <p:spPr>
            <a:xfrm>
              <a:off x="7597635"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3</a:t>
              </a:r>
              <a:r>
                <a:rPr lang="en-gb" sz="800" b="1" kern="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
        <p:nvSpPr>
          <p:cNvPr id="10" name="Rectangle 9">
            <a:extLst>
              <a:ext uri="{FF2B5EF4-FFF2-40B4-BE49-F238E27FC236}">
                <a16:creationId xmlns:a16="http://schemas.microsoft.com/office/drawing/2014/main" id="{12FD6E2D-21E8-F982-BC1B-1E5EA36CBB7A}"/>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2645262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err="1"/>
              <a:t>Sources</a:t>
            </a:r>
            <a:r>
              <a:rPr lang="lv-LV" dirty="0"/>
              <a:t> </a:t>
            </a:r>
            <a:r>
              <a:rPr lang="lv-LV" dirty="0" err="1"/>
              <a:t>of</a:t>
            </a:r>
            <a:r>
              <a:rPr lang="lv-LV" dirty="0"/>
              <a:t> </a:t>
            </a:r>
            <a:r>
              <a:rPr lang="lv-LV" dirty="0" err="1"/>
              <a:t>information</a:t>
            </a:r>
            <a:r>
              <a:rPr lang="lv-LV" dirty="0"/>
              <a:t> (1/3)</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28</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en-US" sz="900" b="0" dirty="0">
                <a:solidFill>
                  <a:schemeClr val="tx1"/>
                </a:solidFill>
                <a:ea typeface="Open Sans"/>
                <a:cs typeface="Open Sans"/>
              </a:rPr>
              <a:t>Images sourced from the website </a:t>
            </a:r>
            <a:r>
              <a:rPr lang="lv-LV" sz="900" b="0" dirty="0">
                <a:solidFill>
                  <a:schemeClr val="tx1"/>
                </a:solidFill>
                <a:ea typeface="Open Sans"/>
                <a:cs typeface="Open Sans"/>
              </a:rPr>
              <a:t>"</a:t>
            </a:r>
            <a:r>
              <a:rPr lang="en-US"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Akciju sabiedrība “Latvenergo”.  2019. Rīgas TEC-1 saīsinātais civilās aizsardzības </a:t>
            </a:r>
            <a:r>
              <a:rPr lang="lv-LV" sz="900" b="0" dirty="0" err="1">
                <a:solidFill>
                  <a:schemeClr val="tx1"/>
                </a:solidFill>
                <a:ea typeface="Open Sans"/>
                <a:cs typeface="Open Sans"/>
              </a:rPr>
              <a:t>plans</a:t>
            </a:r>
            <a:r>
              <a:rPr lang="lv-LV" sz="900" b="0" dirty="0">
                <a:solidFill>
                  <a:schemeClr val="tx1"/>
                </a:solidFill>
                <a:ea typeface="Open Sans"/>
                <a:cs typeface="Open Sans"/>
              </a:rPr>
              <a:t>. </a:t>
            </a:r>
            <a:r>
              <a:rPr lang="lv-LV" sz="900" b="0" dirty="0">
                <a:solidFill>
                  <a:srgbClr val="A8192D"/>
                </a:solidFill>
                <a:ea typeface="Open Sans"/>
                <a:cs typeface="Open Sans"/>
              </a:rPr>
              <a:t>https://latvenergo.lv/storage/app/uploads/public/612/cba/fd9/612cbafd9b9d0853581739.pdf</a:t>
            </a:r>
          </a:p>
          <a:p>
            <a:pPr marL="172800" indent="-172800">
              <a:spcBef>
                <a:spcPts val="300"/>
              </a:spcBef>
              <a:spcAft>
                <a:spcPts val="300"/>
              </a:spcAft>
              <a:buBlip>
                <a:blip r:embed="rId3"/>
              </a:buBlip>
            </a:pPr>
            <a:r>
              <a:rPr lang="lv-LV" sz="900" b="0" dirty="0">
                <a:solidFill>
                  <a:schemeClr val="tx1"/>
                </a:solidFill>
                <a:ea typeface="Open Sans"/>
                <a:cs typeface="Open Sans"/>
              </a:rPr>
              <a:t>Akciju sabiedrības “Latvijas finieris” rūpnīca “LIGNUMS”. 2019. </a:t>
            </a:r>
            <a:r>
              <a:rPr lang="lv-LV" sz="900" b="0" dirty="0" err="1">
                <a:solidFill>
                  <a:schemeClr val="tx1"/>
                </a:solidFill>
                <a:ea typeface="Open Sans"/>
                <a:cs typeface="Open Sans"/>
              </a:rPr>
              <a:t>Ārpusobjekta</a:t>
            </a:r>
            <a:r>
              <a:rPr lang="lv-LV" sz="900" b="0" dirty="0">
                <a:solidFill>
                  <a:schemeClr val="tx1"/>
                </a:solidFill>
                <a:ea typeface="Open Sans"/>
                <a:cs typeface="Open Sans"/>
              </a:rPr>
              <a:t> civilās aizsardzības plāns. </a:t>
            </a:r>
            <a:r>
              <a:rPr lang="lv-LV" sz="900" b="0" dirty="0">
                <a:solidFill>
                  <a:srgbClr val="A8192D"/>
                </a:solidFill>
                <a:ea typeface="Open Sans"/>
                <a:cs typeface="Open Sans"/>
              </a:rPr>
              <a:t>https://www.vugd.gov.lv/lv/media/691/download?attachment</a:t>
            </a: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err="1">
                <a:solidFill>
                  <a:schemeClr val="tx1"/>
                </a:solidFill>
                <a:ea typeface="Open Sans"/>
                <a:cs typeface="Open Sans"/>
              </a:rPr>
              <a:t>Conexus</a:t>
            </a:r>
            <a:r>
              <a:rPr lang="lv-LV" sz="900" b="0" dirty="0">
                <a:solidFill>
                  <a:schemeClr val="tx1"/>
                </a:solidFill>
                <a:ea typeface="Open Sans"/>
                <a:cs typeface="Open Sans"/>
              </a:rPr>
              <a:t>. Drošības informācija iedzīvotājiem. </a:t>
            </a:r>
            <a:r>
              <a:rPr lang="lv-LV" sz="900" b="0" dirty="0">
                <a:solidFill>
                  <a:srgbClr val="A8192D"/>
                </a:solidFill>
                <a:ea typeface="Open Sans"/>
                <a:cs typeface="Open Sans"/>
              </a:rPr>
              <a:t>https://www.conexus.lv/parvades-drosibas-informacija-iedzivotajiem</a:t>
            </a:r>
          </a:p>
          <a:p>
            <a:pPr marL="172800" indent="-172800">
              <a:spcBef>
                <a:spcPts val="300"/>
              </a:spcBef>
              <a:spcAft>
                <a:spcPts val="300"/>
              </a:spcAft>
              <a:buBlip>
                <a:blip r:embed="rId3"/>
              </a:buBlip>
            </a:pPr>
            <a:r>
              <a:rPr lang="lv-LV" sz="900" b="0" dirty="0" err="1">
                <a:solidFill>
                  <a:schemeClr val="tx1"/>
                </a:solidFill>
                <a:ea typeface="Open Sans"/>
                <a:cs typeface="Open Sans"/>
              </a:rPr>
              <a:t>Conexus</a:t>
            </a:r>
            <a:r>
              <a:rPr lang="lv-LV" sz="900" b="0" dirty="0">
                <a:solidFill>
                  <a:schemeClr val="tx1"/>
                </a:solidFill>
                <a:ea typeface="Open Sans"/>
                <a:cs typeface="Open Sans"/>
              </a:rPr>
              <a:t>. Siguldas novadā norisināsies vietēja līmeņa civilās aizsardzības un katastrofu pārvaldīšanas mācības. </a:t>
            </a:r>
            <a:r>
              <a:rPr lang="lv-LV" sz="900" b="0" dirty="0">
                <a:solidFill>
                  <a:srgbClr val="A8192D"/>
                </a:solidFill>
                <a:ea typeface="Open Sans"/>
                <a:cs typeface="Open Sans"/>
              </a:rPr>
              <a:t>https://www.conexus.lv/zinas-presei/siguldas-novada-norisinasies-vieteja-limena-civilas-aizsardzibas-un-katastrofu-parvaldisanas-macibas</a:t>
            </a:r>
          </a:p>
          <a:p>
            <a:pPr marL="172800" indent="-172800">
              <a:spcBef>
                <a:spcPts val="300"/>
              </a:spcBef>
              <a:spcAft>
                <a:spcPts val="300"/>
              </a:spcAft>
              <a:buBlip>
                <a:blip r:embed="rId3"/>
              </a:buBlip>
            </a:pP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 2023. Valsts ugunsdzēsības un glābšanas dienests sniegs humāno palīdzību Ukrainai saistībā ar Krievijas militārās agresijas rezultātā iznīcināto </a:t>
            </a:r>
            <a:r>
              <a:rPr lang="lv-LV" sz="900" b="0" dirty="0" err="1">
                <a:solidFill>
                  <a:schemeClr val="tx1"/>
                </a:solidFill>
                <a:ea typeface="Open Sans"/>
                <a:cs typeface="Open Sans"/>
              </a:rPr>
              <a:t>Kahovkas</a:t>
            </a:r>
            <a:r>
              <a:rPr lang="lv-LV" sz="900" b="0" dirty="0">
                <a:solidFill>
                  <a:schemeClr val="tx1"/>
                </a:solidFill>
                <a:ea typeface="Open Sans"/>
                <a:cs typeface="Open Sans"/>
              </a:rPr>
              <a:t> HES aizsprostu. </a:t>
            </a:r>
            <a:r>
              <a:rPr lang="lv-LV" sz="900" b="0" dirty="0">
                <a:solidFill>
                  <a:srgbClr val="A8192D"/>
                </a:solidFill>
                <a:ea typeface="Open Sans"/>
                <a:cs typeface="Open Sans"/>
              </a:rPr>
              <a:t>https://www.iem.gov.lv/lv/jaunums/valsts-ugunsdzesibas-un-glabsanas-dienests-sniegs-humano-palidzibu-ukrainai-saistiba-ar-krievijas-militaras-agresijas-rezultata-iznicinato-kahovkas-hes-aizsprostu</a:t>
            </a:r>
          </a:p>
          <a:p>
            <a:pPr marL="172800" indent="-172800">
              <a:spcBef>
                <a:spcPts val="300"/>
              </a:spcBef>
              <a:spcAft>
                <a:spcPts val="300"/>
              </a:spcAft>
              <a:buBlip>
                <a:blip r:embed="rId3"/>
              </a:buBlip>
            </a:pP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ministrijas Informācijas centrs. </a:t>
            </a:r>
            <a:r>
              <a:rPr lang="lv-LV" sz="900" b="0" dirty="0">
                <a:solidFill>
                  <a:srgbClr val="A8192D"/>
                </a:solidFill>
                <a:ea typeface="Open Sans"/>
                <a:cs typeface="Open Sans"/>
              </a:rPr>
              <a:t>https://www.ic.iem.gov.lv/lv</a:t>
            </a:r>
          </a:p>
          <a:p>
            <a:pPr marL="172800" indent="-172800">
              <a:spcBef>
                <a:spcPts val="300"/>
              </a:spcBef>
              <a:spcAft>
                <a:spcPts val="300"/>
              </a:spcAft>
              <a:buBlip>
                <a:blip r:embed="rId3"/>
              </a:buBlip>
            </a:pPr>
            <a:r>
              <a:rPr lang="lv-LV" sz="900" b="0" dirty="0">
                <a:solidFill>
                  <a:schemeClr val="tx1"/>
                </a:solidFill>
                <a:ea typeface="Open Sans"/>
                <a:cs typeface="Open Sans"/>
              </a:rPr>
              <a:t>Jēkabpils novads. 2023. Tiks nodrošināti evakuācijas autobusi no vairākām vietām Jēkabpilī. </a:t>
            </a:r>
            <a:r>
              <a:rPr lang="lv-LV" sz="900" b="0" dirty="0">
                <a:solidFill>
                  <a:srgbClr val="A8192D"/>
                </a:solidFill>
                <a:ea typeface="Open Sans"/>
                <a:cs typeface="Open Sans"/>
              </a:rPr>
              <a:t>https://www.jekabpils.lv/lv/jaunums/tiks-nodrosinati-evakuacijas-autobusi-no-vairakam-vietam-jekabpili?utm_source=https%3A%2F%2Fwww.google.com%2F</a:t>
            </a:r>
          </a:p>
          <a:p>
            <a:pPr marL="172800" indent="-172800">
              <a:spcBef>
                <a:spcPts val="300"/>
              </a:spcBef>
              <a:spcAft>
                <a:spcPts val="300"/>
              </a:spcAft>
              <a:buBlip>
                <a:blip r:embed="rId3"/>
              </a:buBlip>
            </a:pPr>
            <a:r>
              <a:rPr lang="lv-LV" sz="900" b="0" dirty="0">
                <a:solidFill>
                  <a:schemeClr val="tx1"/>
                </a:solidFill>
                <a:ea typeface="Open Sans"/>
                <a:cs typeface="Open Sans"/>
              </a:rPr>
              <a:t>Jūrmalas pašvaldība. 2024. Lielupes radīto plūdu un krasta erozijas risku apdraudējumu novēršanas pasākumi Dubultos-Majoros-Dzintaros. </a:t>
            </a:r>
            <a:r>
              <a:rPr lang="lv-LV" sz="900" b="0" dirty="0">
                <a:solidFill>
                  <a:srgbClr val="A8192D"/>
                </a:solidFill>
                <a:ea typeface="Open Sans"/>
                <a:cs typeface="Open Sans"/>
              </a:rPr>
              <a:t>https://www.jurmala.lv/lv/projekts/lielupes-radito-pludu-un-krasta-erozijas-risku-apdraudejumu-noversanas-pasakumi-dubultos-majoros-dzintaros</a:t>
            </a:r>
          </a:p>
          <a:p>
            <a:pPr marL="172800" indent="-172800">
              <a:spcBef>
                <a:spcPts val="300"/>
              </a:spcBef>
              <a:spcAft>
                <a:spcPts val="300"/>
              </a:spcAft>
              <a:buBlip>
                <a:blip r:embed="rId3"/>
              </a:buBlip>
            </a:pPr>
            <a:r>
              <a:rPr lang="lv-LV" sz="900" b="0" dirty="0">
                <a:solidFill>
                  <a:schemeClr val="tx1"/>
                </a:solidFill>
                <a:ea typeface="Open Sans"/>
                <a:cs typeface="Open Sans"/>
              </a:rPr>
              <a:t>Ķīmisko vielu likums. </a:t>
            </a:r>
            <a:r>
              <a:rPr lang="lv-LV" sz="900" b="0" dirty="0">
                <a:solidFill>
                  <a:srgbClr val="A8192D"/>
                </a:solidFill>
                <a:ea typeface="Open Sans"/>
                <a:cs typeface="Open Sans"/>
              </a:rPr>
              <a:t>https://likumi.lv/ta/id/47839</a:t>
            </a:r>
          </a:p>
          <a:p>
            <a:pPr marL="172800" indent="-172800">
              <a:spcBef>
                <a:spcPts val="300"/>
              </a:spcBef>
              <a:spcAft>
                <a:spcPts val="300"/>
              </a:spcAft>
              <a:buBlip>
                <a:blip r:embed="rId3"/>
              </a:buBlip>
            </a:pPr>
            <a:r>
              <a:rPr lang="lv-LV" sz="900" b="0" dirty="0">
                <a:solidFill>
                  <a:schemeClr val="tx1"/>
                </a:solidFill>
                <a:ea typeface="Open Sans"/>
                <a:cs typeface="Open Sans"/>
              </a:rPr>
              <a:t>Likums "Par radiācijas drošību un kodoldrošību". </a:t>
            </a:r>
            <a:r>
              <a:rPr lang="lv-LV" sz="900" b="0" dirty="0">
                <a:solidFill>
                  <a:srgbClr val="A8192D"/>
                </a:solidFill>
                <a:ea typeface="Open Sans"/>
                <a:cs typeface="Open Sans"/>
              </a:rPr>
              <a:t>https://likumi.lv/ta/id/12484</a:t>
            </a:r>
          </a:p>
          <a:p>
            <a:pPr marL="172800" indent="-172800">
              <a:spcBef>
                <a:spcPts val="300"/>
              </a:spcBef>
              <a:spcAft>
                <a:spcPts val="300"/>
              </a:spcAft>
              <a:buBlip>
                <a:blip r:embed="rId3"/>
              </a:buBlip>
            </a:pPr>
            <a:r>
              <a:rPr lang="lv-LV" sz="900" b="0" dirty="0">
                <a:solidFill>
                  <a:schemeClr val="tx1"/>
                </a:solidFill>
                <a:ea typeface="Open Sans"/>
                <a:cs typeface="Open Sans"/>
              </a:rPr>
              <a:t>LSM. 2023. Postošās vētras seku likvidēšana maksās vairākus miljonus eiro. </a:t>
            </a:r>
            <a:r>
              <a:rPr lang="lv-LV" sz="900" b="0" dirty="0">
                <a:solidFill>
                  <a:srgbClr val="A8192D"/>
                </a:solidFill>
                <a:ea typeface="Open Sans"/>
                <a:cs typeface="Open Sans"/>
              </a:rPr>
              <a:t>https://www.lsm.lv/raksts/zinas/latvija/29.08.2023-postosas-vetras-seku-likvidesana-maksas-vairakus-miljonus-eiro.a521966/</a:t>
            </a:r>
          </a:p>
          <a:p>
            <a:pPr marL="172800" indent="-172800">
              <a:spcBef>
                <a:spcPts val="300"/>
              </a:spcBef>
              <a:spcAft>
                <a:spcPts val="300"/>
              </a:spcAft>
              <a:buBlip>
                <a:blip r:embed="rId3"/>
              </a:buBlip>
            </a:pPr>
            <a:r>
              <a:rPr lang="lv-LV" sz="900" b="0" dirty="0">
                <a:solidFill>
                  <a:schemeClr val="tx1"/>
                </a:solidFill>
                <a:ea typeface="Open Sans"/>
                <a:cs typeface="Open Sans"/>
              </a:rPr>
              <a:t>LV portāls. 2020. M. Staķis: situācija ar Covid-19 izplatību Rīgā tiek kontrolēta. </a:t>
            </a:r>
            <a:r>
              <a:rPr lang="lv-LV" sz="900" b="0" dirty="0">
                <a:solidFill>
                  <a:srgbClr val="A8192D"/>
                </a:solidFill>
                <a:ea typeface="Open Sans"/>
                <a:cs typeface="Open Sans"/>
              </a:rPr>
              <a:t>https://lvportals.lv/dienaskartiba/320606-m-stakis-situacija-ar-covid-19-izplatibu-riga-tiek-kontroleta-2020</a:t>
            </a:r>
          </a:p>
          <a:p>
            <a:pPr marL="172800" indent="-172800">
              <a:spcBef>
                <a:spcPts val="300"/>
              </a:spcBef>
              <a:spcAft>
                <a:spcPts val="300"/>
              </a:spcAft>
              <a:buBlip>
                <a:blip r:embed="rId3"/>
              </a:buBlip>
            </a:pPr>
            <a:r>
              <a:rPr lang="lv-LV" sz="900" b="0" dirty="0">
                <a:solidFill>
                  <a:schemeClr val="tx1"/>
                </a:solidFill>
                <a:ea typeface="Open Sans"/>
                <a:cs typeface="Open Sans"/>
              </a:rPr>
              <a:t>LV </a:t>
            </a:r>
            <a:r>
              <a:rPr lang="lv-LV" sz="900" b="0" dirty="0" err="1">
                <a:solidFill>
                  <a:schemeClr val="tx1"/>
                </a:solidFill>
                <a:ea typeface="Open Sans"/>
                <a:cs typeface="Open Sans"/>
              </a:rPr>
              <a:t>portals</a:t>
            </a:r>
            <a:r>
              <a:rPr lang="lv-LV" sz="900" b="0" dirty="0">
                <a:solidFill>
                  <a:schemeClr val="tx1"/>
                </a:solidFill>
                <a:ea typeface="Open Sans"/>
                <a:cs typeface="Open Sans"/>
              </a:rPr>
              <a:t>. 2023. Pašvaldības izstrādā rīcības plānus militāra apdraudējuma gadījumā. </a:t>
            </a:r>
            <a:r>
              <a:rPr lang="lv-LV" sz="900" b="0" dirty="0">
                <a:solidFill>
                  <a:srgbClr val="A8192D"/>
                </a:solidFill>
                <a:ea typeface="Open Sans"/>
                <a:cs typeface="Open Sans"/>
              </a:rPr>
              <a:t>https://lvportals.lv/norises/352590-pasvaldibas-izstrada-ricibas-planus-militara-apdraudejuma-gadijuma-2023</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236 "Aizsardzības ministrijas nolikums". </a:t>
            </a:r>
            <a:r>
              <a:rPr lang="lv-LV" sz="900" b="0" dirty="0">
                <a:solidFill>
                  <a:srgbClr val="A8192D"/>
                </a:solidFill>
                <a:ea typeface="Open Sans"/>
                <a:cs typeface="Open Sans"/>
              </a:rPr>
              <a:t>https://likumi.lv/ta/id/74716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237 "Ārlietu ministrijas nolikums". </a:t>
            </a:r>
            <a:r>
              <a:rPr lang="lv-LV" sz="900" b="0" dirty="0">
                <a:solidFill>
                  <a:srgbClr val="A8192D"/>
                </a:solidFill>
                <a:ea typeface="Open Sans"/>
                <a:cs typeface="Open Sans"/>
              </a:rPr>
              <a:t>https://likumi.lv/ta/id/74754</a:t>
            </a:r>
          </a:p>
        </p:txBody>
      </p:sp>
      <p:sp>
        <p:nvSpPr>
          <p:cNvPr id="4" name="Rectangle 3">
            <a:extLst>
              <a:ext uri="{FF2B5EF4-FFF2-40B4-BE49-F238E27FC236}">
                <a16:creationId xmlns:a16="http://schemas.microsoft.com/office/drawing/2014/main" id="{44C004CD-E32A-6477-71DB-D2194CD83624}"/>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79636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err="1"/>
              <a:t>Sources</a:t>
            </a:r>
            <a:r>
              <a:rPr lang="lv-LV" dirty="0"/>
              <a:t> </a:t>
            </a:r>
            <a:r>
              <a:rPr lang="lv-LV" dirty="0" err="1"/>
              <a:t>of</a:t>
            </a:r>
            <a:r>
              <a:rPr lang="lv-LV" dirty="0"/>
              <a:t> </a:t>
            </a:r>
            <a:r>
              <a:rPr lang="lv-LV" dirty="0" err="1"/>
              <a:t>information</a:t>
            </a:r>
            <a:r>
              <a:rPr lang="lv-LV" dirty="0"/>
              <a:t> (2/3)</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29</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29. aprīļa noteikumi Nr. 242 "Satiksmes ministrijas nolikums". </a:t>
            </a:r>
            <a:r>
              <a:rPr lang="lv-LV" sz="900" b="0" dirty="0">
                <a:solidFill>
                  <a:srgbClr val="A8192D"/>
                </a:solidFill>
                <a:ea typeface="Open Sans"/>
                <a:cs typeface="Open Sans"/>
              </a:rPr>
              <a:t>https://likumi.lv/ta/id/74749</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2004. gada 13. aprīļa noteikumi Nr. 286 "Veselības ministrijas nolikums". </a:t>
            </a:r>
            <a:r>
              <a:rPr lang="lv-LV" sz="900" b="0" dirty="0">
                <a:solidFill>
                  <a:srgbClr val="A8192D"/>
                </a:solidFill>
                <a:ea typeface="Open Sans"/>
                <a:cs typeface="Open Sans"/>
              </a:rPr>
              <a:t>https://likumi.lv/ta/id/87141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2010. gada 27. aprīļa noteikumi Nr. 398 "Valsts ugunsdzēsības un glābšanas dienesta nolikums". </a:t>
            </a:r>
            <a:r>
              <a:rPr lang="lv-LV" sz="900" b="0" dirty="0">
                <a:solidFill>
                  <a:srgbClr val="A8192D"/>
                </a:solidFill>
                <a:ea typeface="Open Sans"/>
                <a:cs typeface="Open Sans"/>
              </a:rPr>
              <a:t>https://likumi.lv/ta/id/209089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2010. gada 28. septembra instrukcija Nr. 16 "Kārtība, kādā valsts augstākās amatpersonas apziņojamas valsts apdraudējuma gadījumā un par ārkārtas notikumiem valstī". </a:t>
            </a:r>
            <a:r>
              <a:rPr lang="lv-LV" sz="900" b="0" dirty="0">
                <a:solidFill>
                  <a:srgbClr val="A8192D"/>
                </a:solidFill>
                <a:ea typeface="Open Sans"/>
                <a:cs typeface="Open Sans"/>
              </a:rPr>
              <a:t>https://likumi.lv/ta/id/218821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2011. gada 18. janvāra noteikumi Nr. 42 "Krīzes vadības padomes nolikums". </a:t>
            </a:r>
            <a:r>
              <a:rPr lang="lv-LV" sz="900" b="0" dirty="0">
                <a:solidFill>
                  <a:srgbClr val="A8192D"/>
                </a:solidFill>
                <a:ea typeface="Open Sans"/>
                <a:cs typeface="Open Sans"/>
              </a:rPr>
              <a:t>https://likumi.lv/ta/id/224553</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 marta noteikumi Nr. 131 "Rūpniecisko avāriju riska novērtēšanas kārtība un riska samazināšanas pasākumi". </a:t>
            </a:r>
            <a:r>
              <a:rPr lang="lv-LV" sz="900" b="0" dirty="0">
                <a:solidFill>
                  <a:srgbClr val="A8192D"/>
                </a:solidFill>
                <a:ea typeface="Open Sans"/>
                <a:cs typeface="Open Sans"/>
              </a:rPr>
              <a:t>https://likumi.lv/ta/id/280652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19. aprīļa noteikumi Nr. 238 "Ugunsdrošības noteikumi". </a:t>
            </a:r>
            <a:r>
              <a:rPr lang="lv-LV" sz="900" b="0" dirty="0">
                <a:solidFill>
                  <a:srgbClr val="A8192D"/>
                </a:solidFill>
                <a:ea typeface="Open Sans"/>
                <a:cs typeface="Open Sans"/>
              </a:rPr>
              <a:t>https://likumi.lv/ta/id/281646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723 "Valsts civilās aizsardzības kontaktpunkta noteikumi". </a:t>
            </a:r>
            <a:r>
              <a:rPr lang="lv-LV" sz="900" b="0" dirty="0">
                <a:solidFill>
                  <a:srgbClr val="A8192D"/>
                </a:solidFill>
                <a:ea typeface="Open Sans"/>
                <a:cs typeface="Open Sans"/>
              </a:rPr>
              <a:t>https://likumi.lv/ta/id/295780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19. septembra noteikumi Nr. 563 "Paaugstinātas bīstamības objektu apzināšanas un noteikšanas, kā arī civilās aizsardzības un katastrofas pārvaldīšanas plānošanas un īstenošanas kārtība". </a:t>
            </a:r>
            <a:r>
              <a:rPr lang="lv-LV" sz="900" b="0" dirty="0">
                <a:solidFill>
                  <a:srgbClr val="A8192D"/>
                </a:solidFill>
                <a:ea typeface="Open Sans"/>
                <a:cs typeface="Open Sans"/>
              </a:rPr>
              <a:t>https://likumi.lv/ta/id/293660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26. septembra noteikumi Nr. 582 "Noteikumi par pašvaldību sadarbības teritorijas civilās aizsardzības komisijām". </a:t>
            </a:r>
            <a:r>
              <a:rPr lang="lv-LV" sz="900" b="0" dirty="0">
                <a:solidFill>
                  <a:srgbClr val="A8192D"/>
                </a:solidFill>
                <a:ea typeface="Open Sans"/>
                <a:cs typeface="Open Sans"/>
              </a:rPr>
              <a:t>https://likumi.lv/ta/id/293820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7. novembra noteikumi Nr. 658 "Noteikumi par civilās aizsardzības plānu struktūru un tajos iekļaujamo informāciju". </a:t>
            </a:r>
            <a:r>
              <a:rPr lang="lv-LV" sz="900" b="0" dirty="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30. aprīļa noteikumi Nr. 187 "Zemkopības ministrijas nolikums". </a:t>
            </a:r>
            <a:r>
              <a:rPr lang="lv-LV" sz="900" b="0" dirty="0">
                <a:solidFill>
                  <a:srgbClr val="A8192D"/>
                </a:solidFill>
                <a:ea typeface="Open Sans"/>
                <a:cs typeface="Open Sans"/>
              </a:rPr>
              <a:t>https://likumi.lv/ta/id/306912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22. septembra noteikumi Nr. 588 "Ekonomikas ministrijas nolikums". </a:t>
            </a:r>
            <a:r>
              <a:rPr lang="lv-LV" sz="900" b="0" dirty="0">
                <a:solidFill>
                  <a:srgbClr val="A8192D"/>
                </a:solidFill>
                <a:ea typeface="Open Sans"/>
                <a:cs typeface="Open Sans"/>
              </a:rPr>
              <a:t>https://likumi.lv/ta/id/317511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22. septembra noteikumi Nr. 589 "</a:t>
            </a:r>
            <a:r>
              <a:rPr lang="lv-LV" sz="900" b="0" dirty="0" err="1">
                <a:solidFill>
                  <a:schemeClr val="tx1"/>
                </a:solidFill>
                <a:ea typeface="Open Sans"/>
                <a:cs typeface="Open Sans"/>
              </a:rPr>
              <a:t>Iekšlietu</a:t>
            </a:r>
            <a:r>
              <a:rPr lang="lv-LV" sz="900" b="0" dirty="0">
                <a:solidFill>
                  <a:schemeClr val="tx1"/>
                </a:solidFill>
                <a:ea typeface="Open Sans"/>
                <a:cs typeface="Open Sans"/>
              </a:rPr>
              <a:t> ministrijas nolikums". </a:t>
            </a:r>
            <a:r>
              <a:rPr lang="lv-LV" sz="900" b="0" dirty="0">
                <a:solidFill>
                  <a:srgbClr val="A8192D"/>
                </a:solidFill>
                <a:ea typeface="Open Sans"/>
                <a:cs typeface="Open Sans"/>
              </a:rPr>
              <a:t>https://likumi.lv/ta/id/317512</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14. jūlija noteikumi Nr. 434 "Vides aizsardzības un reģionālās attīstības ministrijas nolikums". </a:t>
            </a:r>
            <a:r>
              <a:rPr lang="lv-LV" sz="900" b="0" dirty="0">
                <a:solidFill>
                  <a:srgbClr val="A8192D"/>
                </a:solidFill>
                <a:ea typeface="Open Sans"/>
                <a:cs typeface="Open Sans"/>
              </a:rPr>
              <a:t>https://likumi.lv/ta/id/334038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20. decembra noteikumi Nr. 817 "Klimata un enerģētikas ministrijas nolikums". </a:t>
            </a:r>
            <a:r>
              <a:rPr lang="lv-LV" sz="900" b="0" dirty="0">
                <a:solidFill>
                  <a:srgbClr val="A8192D"/>
                </a:solidFill>
                <a:ea typeface="Open Sans"/>
                <a:cs typeface="Open Sans"/>
              </a:rPr>
              <a:t>https://likumi.lv/ta/id/338391</a:t>
            </a:r>
          </a:p>
          <a:p>
            <a:pPr marL="172800" indent="-172800">
              <a:spcBef>
                <a:spcPts val="300"/>
              </a:spcBef>
              <a:spcAft>
                <a:spcPts val="300"/>
              </a:spcAft>
              <a:buBlip>
                <a:blip r:embed="rId3"/>
              </a:buBlip>
            </a:pPr>
            <a:r>
              <a:rPr lang="lv-LV" sz="900" b="0" dirty="0">
                <a:solidFill>
                  <a:schemeClr val="tx1"/>
                </a:solidFill>
                <a:ea typeface="Open Sans"/>
                <a:cs typeface="Open Sans"/>
              </a:rPr>
              <a:t>Ministru prezidenta 2022. gada 3. marta rīkojums Nr. 2022/1.2.1.-68 "Par Civilās aizsardzības Operacionālo vadības centru". </a:t>
            </a:r>
            <a:r>
              <a:rPr lang="lv-LV" sz="900" b="0" dirty="0">
                <a:solidFill>
                  <a:srgbClr val="A8192D"/>
                </a:solidFill>
                <a:ea typeface="Open Sans"/>
                <a:cs typeface="Open Sans"/>
              </a:rPr>
              <a:t>https://likumi.lv/ta/id/330539</a:t>
            </a:r>
          </a:p>
          <a:p>
            <a:pPr marL="172800" indent="-172800">
              <a:spcBef>
                <a:spcPts val="300"/>
              </a:spcBef>
              <a:spcAft>
                <a:spcPts val="300"/>
              </a:spcAft>
              <a:buBlip>
                <a:blip r:embed="rId3"/>
              </a:buBlip>
            </a:pPr>
            <a:r>
              <a:rPr lang="lv-LV" sz="900" b="0" dirty="0">
                <a:solidFill>
                  <a:schemeClr val="tx1"/>
                </a:solidFill>
                <a:ea typeface="Open Sans"/>
                <a:cs typeface="Open Sans"/>
              </a:rPr>
              <a:t>Nacionālās drošības likums. </a:t>
            </a:r>
            <a:r>
              <a:rPr lang="lv-LV" sz="900" b="0" dirty="0">
                <a:solidFill>
                  <a:srgbClr val="A8192D"/>
                </a:solidFill>
                <a:ea typeface="Open Sans"/>
                <a:cs typeface="Open Sans"/>
              </a:rPr>
              <a:t>https://likumi.lv/ta/id/14011</a:t>
            </a:r>
          </a:p>
        </p:txBody>
      </p:sp>
      <p:sp>
        <p:nvSpPr>
          <p:cNvPr id="6" name="Rectangle 5">
            <a:extLst>
              <a:ext uri="{FF2B5EF4-FFF2-40B4-BE49-F238E27FC236}">
                <a16:creationId xmlns:a16="http://schemas.microsoft.com/office/drawing/2014/main" id="{D7D66EE0-BFD6-4FB7-DA96-F6338A0A1346}"/>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355119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8320" b="34648"/>
          <a:stretch/>
        </p:blipFill>
        <p:spPr>
          <a:xfrm>
            <a:off x="442911" y="4887686"/>
            <a:ext cx="11312524" cy="1284513"/>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rtlCol="0">
            <a:normAutofit/>
          </a:bodyPr>
          <a:lstStyle/>
          <a:p>
            <a:pPr rtl="0"/>
            <a:r>
              <a:rPr lang="en-gb" dirty="0"/>
              <a:t>Table of </a:t>
            </a:r>
            <a:r>
              <a:rPr lang="lv-LV" dirty="0"/>
              <a:t>C</a:t>
            </a:r>
            <a:r>
              <a:rPr lang="en-gb" dirty="0" err="1"/>
              <a:t>ontents</a:t>
            </a:r>
            <a:endParaRPr lang="en-GB" dirty="0"/>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a:t>3</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2" y="1826233"/>
            <a:ext cx="11306174" cy="2871280"/>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300"/>
              </a:spcAft>
            </a:pPr>
            <a:r>
              <a:rPr lang="en-gb" sz="1400" dirty="0">
                <a:cs typeface="Arial"/>
              </a:rPr>
              <a:t>3.1. </a:t>
            </a:r>
            <a:r>
              <a:rPr lang="en-GB" sz="1400" dirty="0">
                <a:cs typeface="Arial"/>
              </a:rPr>
              <a:t>Duties, Tasks and Rights</a:t>
            </a:r>
            <a:r>
              <a:rPr lang="lv-LV" sz="1400" dirty="0">
                <a:cs typeface="Arial"/>
              </a:rPr>
              <a:t> of </a:t>
            </a:r>
            <a:r>
              <a:rPr lang="lv-LV" sz="1400" dirty="0" err="1">
                <a:cs typeface="Arial"/>
              </a:rPr>
              <a:t>State</a:t>
            </a:r>
            <a:r>
              <a:rPr lang="lv-LV" sz="1400" dirty="0">
                <a:cs typeface="Arial"/>
              </a:rPr>
              <a:t> </a:t>
            </a:r>
            <a:r>
              <a:rPr lang="lv-LV" sz="1400" dirty="0" err="1">
                <a:cs typeface="Arial"/>
              </a:rPr>
              <a:t>Authorities</a:t>
            </a:r>
            <a:r>
              <a:rPr lang="lv-LV" sz="1400" dirty="0">
                <a:cs typeface="Arial"/>
              </a:rPr>
              <a:t>, </a:t>
            </a:r>
            <a:r>
              <a:rPr lang="lv-LV" sz="1400" dirty="0" err="1">
                <a:cs typeface="Arial"/>
              </a:rPr>
              <a:t>Local</a:t>
            </a:r>
            <a:r>
              <a:rPr lang="lv-LV" sz="1400" dirty="0">
                <a:cs typeface="Arial"/>
              </a:rPr>
              <a:t> </a:t>
            </a:r>
            <a:r>
              <a:rPr lang="lv-LV" sz="1400" dirty="0" err="1">
                <a:cs typeface="Arial"/>
              </a:rPr>
              <a:t>Governments</a:t>
            </a:r>
            <a:r>
              <a:rPr lang="lv-LV" sz="1400" dirty="0">
                <a:cs typeface="Arial"/>
              </a:rPr>
              <a:t>, Legal </a:t>
            </a:r>
            <a:r>
              <a:rPr lang="lv-LV" sz="1400" dirty="0" err="1">
                <a:cs typeface="Arial"/>
              </a:rPr>
              <a:t>and</a:t>
            </a:r>
            <a:r>
              <a:rPr lang="lv-LV" sz="1400" dirty="0">
                <a:cs typeface="Arial"/>
              </a:rPr>
              <a:t> Natural </a:t>
            </a:r>
            <a:r>
              <a:rPr lang="lv-LV" sz="1400" dirty="0" err="1">
                <a:cs typeface="Arial"/>
              </a:rPr>
              <a:t>Persons</a:t>
            </a:r>
            <a:r>
              <a:rPr lang="lv-LV" sz="1400" dirty="0">
                <a:cs typeface="Arial"/>
              </a:rPr>
              <a:t> </a:t>
            </a:r>
            <a:r>
              <a:rPr lang="en-gb" sz="1400" dirty="0">
                <a:cs typeface="Arial"/>
              </a:rPr>
              <a:t>in the </a:t>
            </a:r>
            <a:r>
              <a:rPr lang="lv-LV" sz="1400" dirty="0">
                <a:cs typeface="Arial"/>
              </a:rPr>
              <a:t>F</a:t>
            </a:r>
            <a:r>
              <a:rPr lang="en-gb" sz="1400" dirty="0" err="1">
                <a:cs typeface="Arial"/>
              </a:rPr>
              <a:t>ield</a:t>
            </a:r>
            <a:r>
              <a:rPr lang="en-gb" sz="1400" dirty="0">
                <a:cs typeface="Arial"/>
              </a:rPr>
              <a:t> of </a:t>
            </a:r>
            <a:r>
              <a:rPr lang="lv-LV" sz="1400" dirty="0">
                <a:cs typeface="Arial"/>
              </a:rPr>
              <a:t>C</a:t>
            </a:r>
            <a:r>
              <a:rPr lang="en-gb" sz="1400" dirty="0" err="1">
                <a:cs typeface="Arial"/>
              </a:rPr>
              <a:t>ivil</a:t>
            </a:r>
            <a:r>
              <a:rPr lang="en-gb" sz="1400" dirty="0">
                <a:cs typeface="Arial"/>
              </a:rPr>
              <a:t> </a:t>
            </a:r>
            <a:r>
              <a:rPr lang="lv-LV" sz="1400" dirty="0">
                <a:cs typeface="Arial"/>
              </a:rPr>
              <a:t>P</a:t>
            </a:r>
            <a:r>
              <a:rPr lang="en-gb" sz="1400" dirty="0" err="1">
                <a:cs typeface="Arial"/>
              </a:rPr>
              <a:t>rotection</a:t>
            </a:r>
            <a:endParaRPr lang="en-gb" sz="1400" dirty="0">
              <a:cs typeface="Arial"/>
            </a:endParaRPr>
          </a:p>
          <a:p>
            <a:pPr rtl="0">
              <a:spcAft>
                <a:spcPts val="300"/>
              </a:spcAft>
            </a:pPr>
            <a:r>
              <a:rPr lang="en-gb" sz="1400" dirty="0">
                <a:cs typeface="Arial"/>
              </a:rPr>
              <a:t>3.2. </a:t>
            </a:r>
            <a:r>
              <a:rPr lang="en-US" sz="1400" dirty="0">
                <a:cs typeface="Arial"/>
              </a:rPr>
              <a:t>Duties and Rights</a:t>
            </a:r>
            <a:r>
              <a:rPr lang="lv-LV" sz="1400" dirty="0">
                <a:cs typeface="Arial"/>
              </a:rPr>
              <a:t> </a:t>
            </a:r>
            <a:r>
              <a:rPr lang="en-US" sz="1400" dirty="0">
                <a:cs typeface="Arial"/>
              </a:rPr>
              <a:t>of an Object of Increased Danger, </a:t>
            </a:r>
            <a:r>
              <a:rPr lang="lv-LV" sz="1400" dirty="0">
                <a:cs typeface="Arial"/>
              </a:rPr>
              <a:t>I</a:t>
            </a:r>
            <a:r>
              <a:rPr lang="en-US" sz="1400" dirty="0" err="1">
                <a:cs typeface="Arial"/>
              </a:rPr>
              <a:t>ts</a:t>
            </a:r>
            <a:r>
              <a:rPr lang="en-US" sz="1400" dirty="0">
                <a:cs typeface="Arial"/>
              </a:rPr>
              <a:t> Owner or Lawful Possessor</a:t>
            </a:r>
            <a:endParaRPr lang="lv-LV" sz="1400" dirty="0">
              <a:cs typeface="Arial"/>
            </a:endParaRPr>
          </a:p>
          <a:p>
            <a:pPr rtl="0">
              <a:spcAft>
                <a:spcPts val="300"/>
              </a:spcAft>
            </a:pPr>
            <a:r>
              <a:rPr lang="en-gb" sz="1400" dirty="0">
                <a:cs typeface="Arial"/>
              </a:rPr>
              <a:t>3.3. </a:t>
            </a:r>
            <a:r>
              <a:rPr lang="en-US" sz="1400" dirty="0">
                <a:cs typeface="Arial"/>
              </a:rPr>
              <a:t>Civil Protection Commissions for Local Government Cooperation Territory </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
        <p:nvSpPr>
          <p:cNvPr id="4" name="Rectangle 3">
            <a:extLst>
              <a:ext uri="{FF2B5EF4-FFF2-40B4-BE49-F238E27FC236}">
                <a16:creationId xmlns:a16="http://schemas.microsoft.com/office/drawing/2014/main" id="{8A8588E2-B3BD-89FB-2AF9-02DFD820DA6F}"/>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3151915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err="1"/>
              <a:t>Sources</a:t>
            </a:r>
            <a:r>
              <a:rPr lang="lv-LV" dirty="0"/>
              <a:t> </a:t>
            </a:r>
            <a:r>
              <a:rPr lang="lv-LV" dirty="0" err="1"/>
              <a:t>of</a:t>
            </a:r>
            <a:r>
              <a:rPr lang="lv-LV" dirty="0"/>
              <a:t> </a:t>
            </a:r>
            <a:r>
              <a:rPr lang="lv-LV" dirty="0" err="1"/>
              <a:t>information</a:t>
            </a:r>
            <a:r>
              <a:rPr lang="lv-LV" dirty="0"/>
              <a:t> (3/3)</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30</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Pašvaldību likums. </a:t>
            </a:r>
            <a:r>
              <a:rPr lang="lv-LV" sz="900" b="0" dirty="0">
                <a:solidFill>
                  <a:srgbClr val="A8192D"/>
                </a:solidFill>
                <a:ea typeface="Open Sans"/>
                <a:cs typeface="Open Sans"/>
              </a:rPr>
              <a:t>https://likumi.lv/ta/id/336956</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Preiļu novads. 2022. Akciju sabiedrības “</a:t>
            </a:r>
            <a:r>
              <a:rPr lang="lv-LV" sz="900" b="0" dirty="0" err="1">
                <a:solidFill>
                  <a:schemeClr val="tx1"/>
                </a:solidFill>
                <a:ea typeface="Open Sans"/>
                <a:cs typeface="Open Sans"/>
              </a:rPr>
              <a:t>Conexus</a:t>
            </a:r>
            <a:r>
              <a:rPr lang="lv-LV" sz="900" b="0" dirty="0">
                <a:solidFill>
                  <a:schemeClr val="tx1"/>
                </a:solidFill>
                <a:ea typeface="Open Sans"/>
                <a:cs typeface="Open Sans"/>
              </a:rPr>
              <a:t> </a:t>
            </a:r>
            <a:r>
              <a:rPr lang="lv-LV" sz="900" b="0" dirty="0" err="1">
                <a:solidFill>
                  <a:schemeClr val="tx1"/>
                </a:solidFill>
                <a:ea typeface="Open Sans"/>
                <a:cs typeface="Open Sans"/>
              </a:rPr>
              <a:t>Baltic</a:t>
            </a:r>
            <a:r>
              <a:rPr lang="lv-LV" sz="900" b="0" dirty="0">
                <a:solidFill>
                  <a:schemeClr val="tx1"/>
                </a:solidFill>
                <a:ea typeface="Open Sans"/>
                <a:cs typeface="Open Sans"/>
              </a:rPr>
              <a:t> Grid” informācija. </a:t>
            </a:r>
            <a:r>
              <a:rPr lang="lv-LV" sz="900" b="0" dirty="0">
                <a:solidFill>
                  <a:srgbClr val="A8192D"/>
                </a:solidFill>
                <a:ea typeface="Open Sans"/>
                <a:cs typeface="Open Sans"/>
              </a:rPr>
              <a:t>https://www.preili.lv/lv/jaunums/akciju-sabiedribas-conexus-baltic-grid-informacija?utm_source=https%3A%2F%2Fwww.google.com%2F</a:t>
            </a:r>
          </a:p>
          <a:p>
            <a:pPr marL="172800" indent="-172800">
              <a:spcBef>
                <a:spcPts val="300"/>
              </a:spcBef>
              <a:spcAft>
                <a:spcPts val="300"/>
              </a:spcAft>
              <a:buBlip>
                <a:blip r:embed="rId3"/>
              </a:buBlip>
            </a:pPr>
            <a:r>
              <a:rPr lang="lv-LV" sz="900" b="0" dirty="0">
                <a:solidFill>
                  <a:schemeClr val="tx1"/>
                </a:solidFill>
                <a:ea typeface="Open Sans"/>
                <a:cs typeface="Open Sans"/>
              </a:rPr>
              <a:t>Rīgas dome. 2024. Vispārīgie ieteikumi rīdziniekiem, kā rīkoties militāra apdraudējuma gadījumā. </a:t>
            </a:r>
            <a:r>
              <a:rPr lang="lv-LV" sz="900" b="0" dirty="0">
                <a:solidFill>
                  <a:srgbClr val="A8192D"/>
                </a:solidFill>
                <a:ea typeface="Open Sans"/>
                <a:cs typeface="Open Sans"/>
              </a:rPr>
              <a:t>https://www.riga.lv/lv/jaunums/visparigie-ieteikumi-ridziniekiem-ka-rikoties-militara-apdraudejuma-gadijuma</a:t>
            </a:r>
          </a:p>
          <a:p>
            <a:pPr marL="172800" indent="-172800">
              <a:spcBef>
                <a:spcPts val="300"/>
              </a:spcBef>
              <a:spcAft>
                <a:spcPts val="300"/>
              </a:spcAft>
              <a:buBlip>
                <a:blip r:embed="rId3"/>
              </a:buBlip>
            </a:pPr>
            <a:r>
              <a:rPr lang="lv-LV" sz="900" b="0" dirty="0">
                <a:solidFill>
                  <a:schemeClr val="tx1"/>
                </a:solidFill>
                <a:ea typeface="Open Sans"/>
                <a:cs typeface="Open Sans"/>
              </a:rPr>
              <a:t>Ugunsdrošības un ugunsdzēsības likums. </a:t>
            </a:r>
            <a:r>
              <a:rPr lang="lv-LV" sz="900" b="0" dirty="0">
                <a:solidFill>
                  <a:srgbClr val="A8192D"/>
                </a:solidFill>
                <a:ea typeface="Open Sans"/>
                <a:cs typeface="Open Sans"/>
              </a:rPr>
              <a:t>https://likumi.lv/ta/id/68293</a:t>
            </a:r>
          </a:p>
          <a:p>
            <a:pPr marL="172800" indent="-172800">
              <a:spcBef>
                <a:spcPts val="300"/>
              </a:spcBef>
              <a:spcAft>
                <a:spcPts val="300"/>
              </a:spcAft>
              <a:buBlip>
                <a:blip r:embed="rId3"/>
              </a:buBlip>
            </a:pPr>
            <a:r>
              <a:rPr lang="lv-LV" sz="900" b="0" dirty="0">
                <a:solidFill>
                  <a:schemeClr val="tx1"/>
                </a:solidFill>
                <a:ea typeface="Open Sans"/>
                <a:cs typeface="Open Sans"/>
              </a:rPr>
              <a:t>Valsts drošības dienests. Rīcība terora akta gadījumā. </a:t>
            </a:r>
            <a:r>
              <a:rPr lang="lv-LV" sz="900" b="0" dirty="0">
                <a:solidFill>
                  <a:srgbClr val="A8192D"/>
                </a:solidFill>
                <a:ea typeface="Open Sans"/>
                <a:cs typeface="Open Sans"/>
              </a:rPr>
              <a:t>https://www.112.lv//file-uploads/files/42/Izgl%C4%ABtojo%C5%A1i%20materi%C4%81li/Bukleti/VDD-buklets-riciba-terora-akta-gadijuma.pdf</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Sadarbības teritorijas civilās aizsardzības komisija nolikuma izstrādes rekomendācijas. </a:t>
            </a:r>
            <a:r>
              <a:rPr lang="lv-LV" sz="900" b="0" dirty="0">
                <a:solidFill>
                  <a:srgbClr val="A8192D"/>
                </a:solidFill>
                <a:ea typeface="Open Sans"/>
                <a:cs typeface="Open Sans"/>
              </a:rPr>
              <a:t>https://www.vugd.gov.lv/lv/media/349/download?attachment</a:t>
            </a:r>
          </a:p>
          <a:p>
            <a:pPr marL="172800" indent="-172800">
              <a:spcBef>
                <a:spcPts val="300"/>
              </a:spcBef>
              <a:spcAft>
                <a:spcPts val="300"/>
              </a:spcAft>
              <a:buBlip>
                <a:blip r:embed="rId3"/>
              </a:buBlip>
            </a:pPr>
            <a:r>
              <a:rPr lang="lv-LV" sz="900" b="0" dirty="0">
                <a:solidFill>
                  <a:schemeClr val="tx1"/>
                </a:solidFill>
                <a:ea typeface="Open Sans"/>
                <a:cs typeface="Open Sans"/>
              </a:rPr>
              <a:t>Valsts vides dienests. 2024. Informatīvie materiāli. </a:t>
            </a:r>
            <a:r>
              <a:rPr lang="lv-LV" sz="900" b="0" dirty="0">
                <a:solidFill>
                  <a:srgbClr val="A8192D"/>
                </a:solidFill>
                <a:ea typeface="Open Sans"/>
                <a:cs typeface="Open Sans"/>
              </a:rPr>
              <a:t>https://www.vvd.gov.lv/lv/informativie-materiali</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2021. Plūdu risku pārvaldība. </a:t>
            </a:r>
            <a:r>
              <a:rPr lang="lv-LV" sz="900" b="0" dirty="0">
                <a:solidFill>
                  <a:srgbClr val="A8192D"/>
                </a:solidFill>
                <a:ea typeface="Open Sans"/>
                <a:cs typeface="Open Sans"/>
              </a:rPr>
              <a:t>https://www.varam.gov.lv/lv/pludu-risku-parvaldiba</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2023. VVD RDC vadībā aizvadītas praktiskās civilās aizsardzības mācības par rīcību vietēja līmeņa radiācijas avārijas gadījumā. </a:t>
            </a:r>
            <a:r>
              <a:rPr lang="lv-LV" sz="900" b="0" dirty="0">
                <a:solidFill>
                  <a:srgbClr val="A8192D"/>
                </a:solidFill>
                <a:ea typeface="Open Sans"/>
                <a:cs typeface="Open Sans"/>
              </a:rPr>
              <a:t>https://www.varam.gov.lv/lv/jaunums/vvd-rdc-vadiba-aizvaditas-praktiskas-civilas-aizsardzibas-macibas-par-ricibu-vieteja-limena-radiacijas-avarijas-gadijuma</a:t>
            </a:r>
          </a:p>
          <a:p>
            <a:pPr marL="172800" indent="-172800">
              <a:spcBef>
                <a:spcPts val="300"/>
              </a:spcBef>
              <a:spcAft>
                <a:spcPts val="300"/>
              </a:spcAft>
              <a:buBlip>
                <a:blip r:embed="rId3"/>
              </a:buBlip>
            </a:pPr>
            <a:r>
              <a:rPr lang="lv-LV" sz="900" b="0" dirty="0">
                <a:solidFill>
                  <a:schemeClr val="tx1"/>
                </a:solidFill>
                <a:ea typeface="Open Sans"/>
                <a:cs typeface="Open Sans"/>
              </a:rPr>
              <a:t>Vides aizsardzības un reģionālās attīstības ministrija. 2024. VARAM sasauc starpinstitūciju plūdu koordinācijas sanāksmi. </a:t>
            </a:r>
            <a:r>
              <a:rPr lang="lv-LV" sz="900" b="0" dirty="0">
                <a:solidFill>
                  <a:srgbClr val="A8192D"/>
                </a:solidFill>
                <a:ea typeface="Open Sans"/>
                <a:cs typeface="Open Sans"/>
              </a:rPr>
              <a:t>https://www.varam.gov.lv/lv/jaunums/varam-sasauc-starpinstituciju-pludu-koordinacijas-sanaksmi-0</a:t>
            </a:r>
          </a:p>
        </p:txBody>
      </p:sp>
      <p:sp>
        <p:nvSpPr>
          <p:cNvPr id="4" name="Rectangle 3">
            <a:extLst>
              <a:ext uri="{FF2B5EF4-FFF2-40B4-BE49-F238E27FC236}">
                <a16:creationId xmlns:a16="http://schemas.microsoft.com/office/drawing/2014/main" id="{D785BA20-7701-EA61-F3EE-1375F32248D9}"/>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3267511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0B2EBF7-20C0-DCC4-5451-8167944B93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567" b="28661"/>
          <a:stretch/>
        </p:blipFill>
        <p:spPr>
          <a:xfrm>
            <a:off x="442913" y="3470413"/>
            <a:ext cx="5473698" cy="2638717"/>
          </a:xfrm>
          <a:prstGeom prst="rect">
            <a:avLst/>
          </a:prstGeom>
        </p:spPr>
      </p:pic>
      <p:pic>
        <p:nvPicPr>
          <p:cNvPr id="27" name="Picture 26">
            <a:extLst>
              <a:ext uri="{FF2B5EF4-FFF2-40B4-BE49-F238E27FC236}">
                <a16:creationId xmlns:a16="http://schemas.microsoft.com/office/drawing/2014/main" id="{48E977B5-5613-095E-BED0-1ECD6C3F83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911" b="13911"/>
          <a:stretch/>
        </p:blipFill>
        <p:spPr>
          <a:xfrm>
            <a:off x="6275383" y="3470413"/>
            <a:ext cx="5473700" cy="2638717"/>
          </a:xfrm>
          <a:prstGeom prst="rect">
            <a:avLst/>
          </a:prstGeom>
        </p:spPr>
      </p:pic>
      <p:sp>
        <p:nvSpPr>
          <p:cNvPr id="22" name="Rectangle 21">
            <a:extLst>
              <a:ext uri="{FF2B5EF4-FFF2-40B4-BE49-F238E27FC236}">
                <a16:creationId xmlns:a16="http://schemas.microsoft.com/office/drawing/2014/main" id="{0A1CDF94-AF3F-D62F-B5F7-C4AEEA16B077}"/>
              </a:ext>
            </a:extLst>
          </p:cNvPr>
          <p:cNvSpPr/>
          <p:nvPr/>
        </p:nvSpPr>
        <p:spPr>
          <a:xfrm>
            <a:off x="442912" y="1820568"/>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7" name="Title 18">
            <a:extLst>
              <a:ext uri="{FF2B5EF4-FFF2-40B4-BE49-F238E27FC236}">
                <a16:creationId xmlns:a16="http://schemas.microsoft.com/office/drawing/2014/main" id="{8955B2C7-F22E-6F52-733B-63ECB21657CB}"/>
              </a:ext>
            </a:extLst>
          </p:cNvPr>
          <p:cNvSpPr>
            <a:spLocks noGrp="1"/>
          </p:cNvSpPr>
          <p:nvPr>
            <p:ph type="title"/>
          </p:nvPr>
        </p:nvSpPr>
        <p:spPr>
          <a:xfrm>
            <a:off x="442913" y="432001"/>
            <a:ext cx="11306175" cy="1387274"/>
          </a:xfrm>
        </p:spPr>
        <p:txBody>
          <a:bodyPr vert="horz" rtlCol="0"/>
          <a:lstStyle/>
          <a:p>
            <a:pPr rtl="0"/>
            <a:r>
              <a:rPr lang="en-gb" noProof="0" dirty="0"/>
              <a:t>Introductory </a:t>
            </a:r>
            <a:r>
              <a:rPr lang="lv-LV" noProof="0" dirty="0"/>
              <a:t>D</a:t>
            </a:r>
            <a:r>
              <a:rPr lang="en-gb" noProof="0" dirty="0" err="1"/>
              <a:t>iscussion</a:t>
            </a:r>
            <a:r>
              <a:rPr lang="en-gb" noProof="0" dirty="0"/>
              <a:t> with </a:t>
            </a:r>
            <a:r>
              <a:rPr lang="lv-LV" dirty="0"/>
              <a:t>E</a:t>
            </a:r>
            <a:r>
              <a:rPr lang="en-GB" noProof="0" dirty="0" err="1"/>
              <a:t>ducatees</a:t>
            </a:r>
            <a:r>
              <a:rPr lang="en-gb" noProof="0" dirty="0"/>
              <a:t> on </a:t>
            </a:r>
            <a:r>
              <a:rPr lang="lv-LV" noProof="0" dirty="0"/>
              <a:t>C</a:t>
            </a:r>
            <a:r>
              <a:rPr lang="en-gb" dirty="0" err="1"/>
              <a:t>ivil</a:t>
            </a:r>
            <a:r>
              <a:rPr lang="en-gb" dirty="0"/>
              <a:t> </a:t>
            </a:r>
            <a:r>
              <a:rPr lang="lv-LV" dirty="0"/>
              <a:t>P</a:t>
            </a:r>
            <a:r>
              <a:rPr lang="en-gb" dirty="0" err="1"/>
              <a:t>rotection</a:t>
            </a:r>
            <a:r>
              <a:rPr lang="en-gb" dirty="0"/>
              <a:t> </a:t>
            </a:r>
            <a:r>
              <a:rPr lang="lv-LV" dirty="0"/>
              <a:t>D</a:t>
            </a:r>
            <a:r>
              <a:rPr lang="en-GB" dirty="0" err="1"/>
              <a:t>uties</a:t>
            </a:r>
            <a:endParaRPr lang="lv-LV" noProof="0" dirty="0"/>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rtlCol="0"/>
          <a:lstStyle/>
          <a:p>
            <a:pPr rtl="0"/>
            <a:fld id="{7870704B-CE94-48CC-AF30-84932A1262A7}" type="slidenum">
              <a:rPr lang="en-GB" smtClean="0"/>
              <a:pPr/>
              <a:t>4</a:t>
            </a:fld>
            <a:endParaRPr lang="en-GB"/>
          </a:p>
        </p:txBody>
      </p:sp>
      <p:sp>
        <p:nvSpPr>
          <p:cNvPr id="20" name="Satura vietturis 2">
            <a:extLst>
              <a:ext uri="{FF2B5EF4-FFF2-40B4-BE49-F238E27FC236}">
                <a16:creationId xmlns:a16="http://schemas.microsoft.com/office/drawing/2014/main" id="{D4BC4F3D-6634-58D4-2990-13297BD830D1}"/>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US" sz="1600" dirty="0">
                <a:solidFill>
                  <a:schemeClr val="tx1"/>
                </a:solidFill>
              </a:rPr>
              <a:t>Do you remember the most important parties involved in civil </a:t>
            </a:r>
            <a:r>
              <a:rPr lang="lv-LV" sz="1600" dirty="0" err="1">
                <a:solidFill>
                  <a:schemeClr val="tx1"/>
                </a:solidFill>
              </a:rPr>
              <a:t>protection</a:t>
            </a:r>
            <a:r>
              <a:rPr lang="en-US" sz="1600" dirty="0">
                <a:solidFill>
                  <a:schemeClr val="tx1"/>
                </a:solidFill>
              </a:rPr>
              <a:t>?</a:t>
            </a:r>
            <a:endParaRPr lang="en-US" altLang="lv-LV" sz="1600" dirty="0">
              <a:solidFill>
                <a:schemeClr val="tx1"/>
              </a:solidFill>
            </a:endParaRPr>
          </a:p>
        </p:txBody>
      </p:sp>
      <p:sp>
        <p:nvSpPr>
          <p:cNvPr id="21" name="Satura vietturis 2">
            <a:extLst>
              <a:ext uri="{FF2B5EF4-FFF2-40B4-BE49-F238E27FC236}">
                <a16:creationId xmlns:a16="http://schemas.microsoft.com/office/drawing/2014/main" id="{A3DAE46C-43DB-A6F2-C680-13972AF27B1E}"/>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US" sz="1600" dirty="0">
                <a:solidFill>
                  <a:schemeClr val="tx1"/>
                </a:solidFill>
              </a:rPr>
              <a:t>Can you name any duties in civil </a:t>
            </a:r>
            <a:r>
              <a:rPr lang="lv-LV" sz="1600" dirty="0" err="1">
                <a:solidFill>
                  <a:schemeClr val="tx1"/>
                </a:solidFill>
              </a:rPr>
              <a:t>protection</a:t>
            </a:r>
            <a:r>
              <a:rPr lang="en-US" sz="1600" dirty="0">
                <a:solidFill>
                  <a:schemeClr val="tx1"/>
                </a:solidFill>
              </a:rPr>
              <a:t>?</a:t>
            </a:r>
            <a:endParaRPr lang="lv-LV" altLang="lv-LV" sz="1600" dirty="0">
              <a:solidFill>
                <a:schemeClr val="tx1"/>
              </a:solidFill>
              <a:cs typeface="Arial"/>
            </a:endParaRPr>
          </a:p>
        </p:txBody>
      </p:sp>
      <p:sp>
        <p:nvSpPr>
          <p:cNvPr id="23" name="Rectangle 22">
            <a:extLst>
              <a:ext uri="{FF2B5EF4-FFF2-40B4-BE49-F238E27FC236}">
                <a16:creationId xmlns:a16="http://schemas.microsoft.com/office/drawing/2014/main" id="{BA1CF5E6-AD1C-0222-19E8-20CB8C78445A}"/>
              </a:ext>
            </a:extLst>
          </p:cNvPr>
          <p:cNvSpPr/>
          <p:nvPr/>
        </p:nvSpPr>
        <p:spPr>
          <a:xfrm>
            <a:off x="6286501" y="1820568"/>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9" name="Rectangle 8">
            <a:extLst>
              <a:ext uri="{FF2B5EF4-FFF2-40B4-BE49-F238E27FC236}">
                <a16:creationId xmlns:a16="http://schemas.microsoft.com/office/drawing/2014/main" id="{9673456A-DDC3-3374-71EC-7B0138256909}"/>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6" name="Rectangle 15">
            <a:extLst>
              <a:ext uri="{FF2B5EF4-FFF2-40B4-BE49-F238E27FC236}">
                <a16:creationId xmlns:a16="http://schemas.microsoft.com/office/drawing/2014/main" id="{4ADCDAA5-456F-4D18-3B53-B12FF6B12F91}"/>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6" name="Google Shape;1692;p92">
            <a:extLst>
              <a:ext uri="{FF2B5EF4-FFF2-40B4-BE49-F238E27FC236}">
                <a16:creationId xmlns:a16="http://schemas.microsoft.com/office/drawing/2014/main" id="{541EA24E-EBE4-30D8-7945-DC8567D71AA6}"/>
              </a:ext>
            </a:extLst>
          </p:cNvPr>
          <p:cNvGrpSpPr/>
          <p:nvPr/>
        </p:nvGrpSpPr>
        <p:grpSpPr>
          <a:xfrm>
            <a:off x="508506" y="2340456"/>
            <a:ext cx="455613" cy="457200"/>
            <a:chOff x="8448646" y="4634724"/>
            <a:chExt cx="457200" cy="457200"/>
          </a:xfrm>
          <a:solidFill>
            <a:schemeClr val="bg1"/>
          </a:solidFill>
        </p:grpSpPr>
        <p:sp>
          <p:nvSpPr>
            <p:cNvPr id="8" name="Google Shape;1693;p92">
              <a:extLst>
                <a:ext uri="{FF2B5EF4-FFF2-40B4-BE49-F238E27FC236}">
                  <a16:creationId xmlns:a16="http://schemas.microsoft.com/office/drawing/2014/main" id="{C995C9C3-EC7E-03F9-235E-9701342B2BD9}"/>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 name="Google Shape;1694;p92">
              <a:extLst>
                <a:ext uri="{FF2B5EF4-FFF2-40B4-BE49-F238E27FC236}">
                  <a16:creationId xmlns:a16="http://schemas.microsoft.com/office/drawing/2014/main" id="{890AFAF6-F795-81D5-17AC-3B0D9262A80D}"/>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3" name="Google Shape;1695;p92">
              <a:extLst>
                <a:ext uri="{FF2B5EF4-FFF2-40B4-BE49-F238E27FC236}">
                  <a16:creationId xmlns:a16="http://schemas.microsoft.com/office/drawing/2014/main" id="{04CB1127-58A9-C7BB-D3A4-DFAEDB6CD03C}"/>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15" name="Google Shape;1125;p86">
            <a:extLst>
              <a:ext uri="{FF2B5EF4-FFF2-40B4-BE49-F238E27FC236}">
                <a16:creationId xmlns:a16="http://schemas.microsoft.com/office/drawing/2014/main" id="{DFC3F759-2135-7E6A-9AE7-C2F5671AB884}"/>
              </a:ext>
            </a:extLst>
          </p:cNvPr>
          <p:cNvSpPr/>
          <p:nvPr/>
        </p:nvSpPr>
        <p:spPr>
          <a:xfrm>
            <a:off x="6352095" y="2340456"/>
            <a:ext cx="455613" cy="4572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 name="Rectangle 2">
            <a:extLst>
              <a:ext uri="{FF2B5EF4-FFF2-40B4-BE49-F238E27FC236}">
                <a16:creationId xmlns:a16="http://schemas.microsoft.com/office/drawing/2014/main" id="{DF4F5C75-A322-3238-F22B-29A3EED293E0}"/>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Tree>
    <p:extLst>
      <p:ext uri="{BB962C8B-B14F-4D97-AF65-F5344CB8AC3E}">
        <p14:creationId xmlns:p14="http://schemas.microsoft.com/office/powerpoint/2010/main" val="3706679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6">
            <a:extLst>
              <a:ext uri="{FF2B5EF4-FFF2-40B4-BE49-F238E27FC236}">
                <a16:creationId xmlns:a16="http://schemas.microsoft.com/office/drawing/2014/main" id="{C2B09E99-1501-CC6E-9692-66C1B6B870BD}"/>
              </a:ext>
            </a:extLst>
          </p:cNvPr>
          <p:cNvSpPr>
            <a:spLocks noGrp="1"/>
          </p:cNvSpPr>
          <p:nvPr>
            <p:ph type="title"/>
          </p:nvPr>
        </p:nvSpPr>
        <p:spPr/>
        <p:txBody>
          <a:bodyPr vert="horz" rtlCol="0">
            <a:normAutofit/>
          </a:bodyPr>
          <a:lstStyle/>
          <a:p>
            <a:pPr rtl="0"/>
            <a:r>
              <a:rPr lang="en-gb" sz="2800" dirty="0"/>
              <a:t>Governance </a:t>
            </a:r>
            <a:r>
              <a:rPr lang="lv-LV" sz="2800" dirty="0"/>
              <a:t>S</a:t>
            </a:r>
            <a:r>
              <a:rPr lang="en-gb" sz="2800" dirty="0" err="1"/>
              <a:t>tructure</a:t>
            </a:r>
            <a:r>
              <a:rPr lang="en-gb" sz="2800" dirty="0"/>
              <a:t> in </a:t>
            </a:r>
            <a:r>
              <a:rPr lang="lv-LV" sz="2800" dirty="0"/>
              <a:t>C</a:t>
            </a:r>
            <a:r>
              <a:rPr lang="en-gb" sz="2800" dirty="0" err="1"/>
              <a:t>ivil</a:t>
            </a:r>
            <a:r>
              <a:rPr lang="en-gb" sz="2800" dirty="0"/>
              <a:t> </a:t>
            </a:r>
            <a:r>
              <a:rPr lang="lv-LV" sz="2800" dirty="0"/>
              <a:t>P</a:t>
            </a:r>
            <a:r>
              <a:rPr lang="en-gb" sz="2800" dirty="0" err="1"/>
              <a:t>rotection</a:t>
            </a:r>
            <a:br>
              <a:rPr lang="lv-LV" altLang="lv-LV" sz="2800" dirty="0"/>
            </a:br>
            <a:r>
              <a:rPr lang="lv-LV" sz="2800" dirty="0" err="1">
                <a:solidFill>
                  <a:srgbClr val="A8192D"/>
                </a:solidFill>
              </a:rPr>
              <a:t>Repetition</a:t>
            </a:r>
            <a:endParaRPr lang="en-US" altLang="lv-LV" sz="2800" dirty="0">
              <a:solidFill>
                <a:srgbClr val="A8192D"/>
              </a:solidFill>
            </a:endParaRPr>
          </a:p>
        </p:txBody>
      </p:sp>
      <p:sp>
        <p:nvSpPr>
          <p:cNvPr id="7" name="Slide Number Placeholder 3">
            <a:extLst>
              <a:ext uri="{FF2B5EF4-FFF2-40B4-BE49-F238E27FC236}">
                <a16:creationId xmlns:a16="http://schemas.microsoft.com/office/drawing/2014/main" id="{320917FE-AB34-53CE-4361-2C3C05EFCBEB}"/>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5</a:t>
            </a:fld>
            <a:endParaRPr lang="en-GB"/>
          </a:p>
        </p:txBody>
      </p:sp>
      <p:sp>
        <p:nvSpPr>
          <p:cNvPr id="2" name="Satura vietturis 2">
            <a:extLst>
              <a:ext uri="{FF2B5EF4-FFF2-40B4-BE49-F238E27FC236}">
                <a16:creationId xmlns:a16="http://schemas.microsoft.com/office/drawing/2014/main" id="{86EFE481-0B5E-879C-F5E2-8A2CF04CF22B}"/>
              </a:ext>
            </a:extLst>
          </p:cNvPr>
          <p:cNvSpPr txBox="1">
            <a:spLocks/>
          </p:cNvSpPr>
          <p:nvPr/>
        </p:nvSpPr>
        <p:spPr>
          <a:xfrm>
            <a:off x="453800" y="1175656"/>
            <a:ext cx="11306175" cy="751533"/>
          </a:xfrm>
          <a:prstGeom prst="rect">
            <a:avLst/>
          </a:prstGeom>
          <a:solidFill>
            <a:srgbClr val="525A7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indent="0" rtl="0">
              <a:spcAft>
                <a:spcPts val="0"/>
              </a:spcAft>
              <a:buNone/>
              <a:defRPr/>
            </a:pPr>
            <a:r>
              <a:rPr lang="lv-LV" sz="1200" dirty="0">
                <a:solidFill>
                  <a:schemeClr val="bg1"/>
                </a:solidFill>
                <a:ea typeface="+mn-lt"/>
                <a:cs typeface="+mn-lt"/>
              </a:rPr>
              <a:t>T</a:t>
            </a:r>
            <a:r>
              <a:rPr lang="en-US" sz="1200" dirty="0">
                <a:solidFill>
                  <a:schemeClr val="bg1"/>
                </a:solidFill>
                <a:ea typeface="+mn-lt"/>
                <a:cs typeface="+mn-lt"/>
              </a:rPr>
              <a:t>he </a:t>
            </a:r>
            <a:r>
              <a:rPr lang="lv-LV" sz="1200" dirty="0">
                <a:solidFill>
                  <a:schemeClr val="bg1"/>
                </a:solidFill>
                <a:ea typeface="+mn-lt"/>
                <a:cs typeface="+mn-lt"/>
              </a:rPr>
              <a:t>s</a:t>
            </a:r>
            <a:r>
              <a:rPr lang="en-US" sz="1200" dirty="0" err="1">
                <a:solidFill>
                  <a:schemeClr val="bg1"/>
                </a:solidFill>
                <a:ea typeface="+mn-lt"/>
                <a:cs typeface="+mn-lt"/>
              </a:rPr>
              <a:t>ystem</a:t>
            </a:r>
            <a:r>
              <a:rPr lang="en-US" sz="1200" dirty="0">
                <a:solidFill>
                  <a:schemeClr val="bg1"/>
                </a:solidFill>
                <a:ea typeface="+mn-lt"/>
                <a:cs typeface="+mn-lt"/>
              </a:rPr>
              <a:t> of </a:t>
            </a:r>
            <a:r>
              <a:rPr lang="lv-LV" sz="1200" dirty="0">
                <a:solidFill>
                  <a:schemeClr val="bg1"/>
                </a:solidFill>
                <a:ea typeface="+mn-lt"/>
                <a:cs typeface="+mn-lt"/>
              </a:rPr>
              <a:t>c</a:t>
            </a:r>
            <a:r>
              <a:rPr lang="en-US" sz="1200" dirty="0" err="1">
                <a:solidFill>
                  <a:schemeClr val="bg1"/>
                </a:solidFill>
                <a:ea typeface="+mn-lt"/>
                <a:cs typeface="+mn-lt"/>
              </a:rPr>
              <a:t>ivil</a:t>
            </a:r>
            <a:r>
              <a:rPr lang="en-US" sz="1200" dirty="0">
                <a:solidFill>
                  <a:schemeClr val="bg1"/>
                </a:solidFill>
                <a:ea typeface="+mn-lt"/>
                <a:cs typeface="+mn-lt"/>
              </a:rPr>
              <a:t> </a:t>
            </a:r>
            <a:r>
              <a:rPr lang="lv-LV" sz="1200" dirty="0">
                <a:solidFill>
                  <a:schemeClr val="bg1"/>
                </a:solidFill>
                <a:ea typeface="+mn-lt"/>
                <a:cs typeface="+mn-lt"/>
              </a:rPr>
              <a:t>p</a:t>
            </a:r>
            <a:r>
              <a:rPr lang="en-US" sz="1200" dirty="0" err="1">
                <a:solidFill>
                  <a:schemeClr val="bg1"/>
                </a:solidFill>
                <a:ea typeface="+mn-lt"/>
                <a:cs typeface="+mn-lt"/>
              </a:rPr>
              <a:t>rotection</a:t>
            </a:r>
            <a:r>
              <a:rPr lang="en-US" sz="1200" dirty="0">
                <a:solidFill>
                  <a:schemeClr val="bg1"/>
                </a:solidFill>
                <a:ea typeface="+mn-lt"/>
                <a:cs typeface="+mn-lt"/>
              </a:rPr>
              <a:t> </a:t>
            </a:r>
            <a:r>
              <a:rPr lang="en-gb" sz="1200" dirty="0">
                <a:solidFill>
                  <a:schemeClr val="bg1"/>
                </a:solidFill>
                <a:ea typeface="+mn-lt"/>
                <a:cs typeface="+mn-lt"/>
              </a:rPr>
              <a:t>is organised as follows:</a:t>
            </a:r>
          </a:p>
          <a:p>
            <a:pPr marL="171450" indent="-171450" rtl="0">
              <a:spcAft>
                <a:spcPts val="0"/>
              </a:spcAft>
              <a:buBlip>
                <a:blip r:embed="rId3"/>
              </a:buBlip>
              <a:defRPr/>
            </a:pPr>
            <a:r>
              <a:rPr lang="en-US" sz="1200" b="0" dirty="0">
                <a:solidFill>
                  <a:schemeClr val="bg1"/>
                </a:solidFill>
              </a:rPr>
              <a:t>Civil Protection and Disaster Management Law</a:t>
            </a:r>
            <a:r>
              <a:rPr lang="en-gb" sz="1200" b="0" dirty="0">
                <a:solidFill>
                  <a:schemeClr val="bg1"/>
                </a:solidFill>
              </a:rPr>
              <a:t>, which regulates what to do in the event of a disaster or threat of disaster</a:t>
            </a:r>
          </a:p>
          <a:p>
            <a:pPr marL="171450" indent="-171450" rtl="0">
              <a:spcAft>
                <a:spcPts val="0"/>
              </a:spcAft>
              <a:buBlip>
                <a:blip r:embed="rId3"/>
              </a:buBlip>
              <a:defRPr/>
            </a:pPr>
            <a:r>
              <a:rPr lang="en-gb" sz="1200" b="0" dirty="0">
                <a:solidFill>
                  <a:schemeClr val="bg1"/>
                </a:solidFill>
              </a:rPr>
              <a:t>Cabinet Regulations issued to ensure the functioning of </a:t>
            </a:r>
            <a:r>
              <a:rPr lang="lv-LV" sz="1200" b="0" dirty="0">
                <a:solidFill>
                  <a:schemeClr val="bg1"/>
                </a:solidFill>
              </a:rPr>
              <a:t>t</a:t>
            </a:r>
            <a:r>
              <a:rPr lang="en-US" sz="1200" b="0" dirty="0">
                <a:solidFill>
                  <a:schemeClr val="bg1"/>
                </a:solidFill>
              </a:rPr>
              <a:t>he system of civil protection </a:t>
            </a:r>
            <a:r>
              <a:rPr lang="en-gb" sz="1200" b="0" dirty="0">
                <a:solidFill>
                  <a:schemeClr val="bg1"/>
                </a:solidFill>
              </a:rPr>
              <a:t>(including institutional regulations, civil protection plans)</a:t>
            </a:r>
          </a:p>
        </p:txBody>
      </p:sp>
      <p:sp>
        <p:nvSpPr>
          <p:cNvPr id="5" name="Rectangle 4">
            <a:extLst>
              <a:ext uri="{FF2B5EF4-FFF2-40B4-BE49-F238E27FC236}">
                <a16:creationId xmlns:a16="http://schemas.microsoft.com/office/drawing/2014/main" id="{6FCB85BF-67DB-C1D3-787C-ED7DEB0D332F}"/>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
        <p:nvSpPr>
          <p:cNvPr id="6" name="Rectangle 5">
            <a:extLst>
              <a:ext uri="{FF2B5EF4-FFF2-40B4-BE49-F238E27FC236}">
                <a16:creationId xmlns:a16="http://schemas.microsoft.com/office/drawing/2014/main" id="{4F74C1F3-BFDA-686E-AAA1-00C9BA76E28C}"/>
              </a:ext>
            </a:extLst>
          </p:cNvPr>
          <p:cNvSpPr/>
          <p:nvPr/>
        </p:nvSpPr>
        <p:spPr>
          <a:xfrm>
            <a:off x="442912" y="5089713"/>
            <a:ext cx="11306175" cy="1089155"/>
          </a:xfrm>
          <a:prstGeom prst="rect">
            <a:avLst/>
          </a:prstGeom>
          <a:solidFill>
            <a:srgbClr val="FFFFFF">
              <a:lumMod val="95000"/>
            </a:srgbClr>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600"/>
          </a:p>
        </p:txBody>
      </p:sp>
      <p:sp>
        <p:nvSpPr>
          <p:cNvPr id="56" name="Rectangle 55">
            <a:extLst>
              <a:ext uri="{FF2B5EF4-FFF2-40B4-BE49-F238E27FC236}">
                <a16:creationId xmlns:a16="http://schemas.microsoft.com/office/drawing/2014/main" id="{86408A30-C73B-1FF5-4F43-F6BB37F37332}"/>
              </a:ext>
            </a:extLst>
          </p:cNvPr>
          <p:cNvSpPr/>
          <p:nvPr/>
        </p:nvSpPr>
        <p:spPr>
          <a:xfrm>
            <a:off x="442912" y="1970207"/>
            <a:ext cx="11306175" cy="1854251"/>
          </a:xfrm>
          <a:prstGeom prst="rect">
            <a:avLst/>
          </a:prstGeom>
          <a:solidFill>
            <a:srgbClr val="F2F2F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600"/>
          </a:p>
        </p:txBody>
      </p:sp>
      <p:grpSp>
        <p:nvGrpSpPr>
          <p:cNvPr id="57" name="Group 56">
            <a:extLst>
              <a:ext uri="{FF2B5EF4-FFF2-40B4-BE49-F238E27FC236}">
                <a16:creationId xmlns:a16="http://schemas.microsoft.com/office/drawing/2014/main" id="{B83278ED-6947-5F61-2A9F-08715AC75228}"/>
              </a:ext>
            </a:extLst>
          </p:cNvPr>
          <p:cNvGrpSpPr/>
          <p:nvPr/>
        </p:nvGrpSpPr>
        <p:grpSpPr>
          <a:xfrm>
            <a:off x="9999959" y="2132161"/>
            <a:ext cx="1789216" cy="708165"/>
            <a:chOff x="10046259" y="1989950"/>
            <a:chExt cx="1789216" cy="708165"/>
          </a:xfrm>
        </p:grpSpPr>
        <p:grpSp>
          <p:nvGrpSpPr>
            <p:cNvPr id="58" name="Group 57">
              <a:extLst>
                <a:ext uri="{FF2B5EF4-FFF2-40B4-BE49-F238E27FC236}">
                  <a16:creationId xmlns:a16="http://schemas.microsoft.com/office/drawing/2014/main" id="{42BAD667-29E5-1046-ADDE-8201039C1DE7}"/>
                </a:ext>
              </a:extLst>
            </p:cNvPr>
            <p:cNvGrpSpPr/>
            <p:nvPr/>
          </p:nvGrpSpPr>
          <p:grpSpPr>
            <a:xfrm>
              <a:off x="10046259" y="2172225"/>
              <a:ext cx="1789216" cy="169277"/>
              <a:chOff x="9603347" y="2165393"/>
              <a:chExt cx="1789216" cy="169277"/>
            </a:xfrm>
          </p:grpSpPr>
          <p:sp>
            <p:nvSpPr>
              <p:cNvPr id="90117" name="Rectangle 90116">
                <a:extLst>
                  <a:ext uri="{FF2B5EF4-FFF2-40B4-BE49-F238E27FC236}">
                    <a16:creationId xmlns:a16="http://schemas.microsoft.com/office/drawing/2014/main" id="{DA37F51B-5C94-472F-E7C6-7D4E28818FBC}"/>
                  </a:ext>
                </a:extLst>
              </p:cNvPr>
              <p:cNvSpPr/>
              <p:nvPr/>
            </p:nvSpPr>
            <p:spPr>
              <a:xfrm>
                <a:off x="9603347" y="2173013"/>
                <a:ext cx="259044" cy="146817"/>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900"/>
              </a:p>
            </p:txBody>
          </p:sp>
          <p:sp>
            <p:nvSpPr>
              <p:cNvPr id="90118" name="TextBox 43">
                <a:extLst>
                  <a:ext uri="{FF2B5EF4-FFF2-40B4-BE49-F238E27FC236}">
                    <a16:creationId xmlns:a16="http://schemas.microsoft.com/office/drawing/2014/main" id="{865D1E5F-AE22-A12E-5B6C-8972B5B8AAB5}"/>
                  </a:ext>
                </a:extLst>
              </p:cNvPr>
              <p:cNvSpPr txBox="1"/>
              <p:nvPr/>
            </p:nvSpPr>
            <p:spPr>
              <a:xfrm>
                <a:off x="9902191" y="2165393"/>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a:t>Coordination</a:t>
                </a:r>
              </a:p>
            </p:txBody>
          </p:sp>
        </p:grpSp>
        <p:grpSp>
          <p:nvGrpSpPr>
            <p:cNvPr id="59" name="Group 58">
              <a:extLst>
                <a:ext uri="{FF2B5EF4-FFF2-40B4-BE49-F238E27FC236}">
                  <a16:creationId xmlns:a16="http://schemas.microsoft.com/office/drawing/2014/main" id="{DC724051-0FD8-AA06-D578-7E7179CA10E2}"/>
                </a:ext>
              </a:extLst>
            </p:cNvPr>
            <p:cNvGrpSpPr/>
            <p:nvPr/>
          </p:nvGrpSpPr>
          <p:grpSpPr>
            <a:xfrm>
              <a:off x="10046259" y="2354670"/>
              <a:ext cx="1789216" cy="169277"/>
              <a:chOff x="9603347" y="2357161"/>
              <a:chExt cx="1789216" cy="169277"/>
            </a:xfrm>
          </p:grpSpPr>
          <p:sp>
            <p:nvSpPr>
              <p:cNvPr id="90114" name="Rectangle 90113">
                <a:extLst>
                  <a:ext uri="{FF2B5EF4-FFF2-40B4-BE49-F238E27FC236}">
                    <a16:creationId xmlns:a16="http://schemas.microsoft.com/office/drawing/2014/main" id="{B7BBE379-0E01-9732-1E85-B8DEF6BC3FDC}"/>
                  </a:ext>
                </a:extLst>
              </p:cNvPr>
              <p:cNvSpPr/>
              <p:nvPr/>
            </p:nvSpPr>
            <p:spPr>
              <a:xfrm>
                <a:off x="9603347" y="2360642"/>
                <a:ext cx="259044" cy="146817"/>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900"/>
              </a:p>
            </p:txBody>
          </p:sp>
          <p:sp>
            <p:nvSpPr>
              <p:cNvPr id="90116" name="TextBox 46">
                <a:extLst>
                  <a:ext uri="{FF2B5EF4-FFF2-40B4-BE49-F238E27FC236}">
                    <a16:creationId xmlns:a16="http://schemas.microsoft.com/office/drawing/2014/main" id="{5FABBED2-73EA-31B8-98B6-11E8A7FAEEBA}"/>
                  </a:ext>
                </a:extLst>
              </p:cNvPr>
              <p:cNvSpPr txBox="1"/>
              <p:nvPr/>
            </p:nvSpPr>
            <p:spPr>
              <a:xfrm>
                <a:off x="9902191" y="2357161"/>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dirty="0"/>
                  <a:t>Support</a:t>
                </a:r>
              </a:p>
            </p:txBody>
          </p:sp>
        </p:grpSp>
        <p:grpSp>
          <p:nvGrpSpPr>
            <p:cNvPr id="60" name="Group 59">
              <a:extLst>
                <a:ext uri="{FF2B5EF4-FFF2-40B4-BE49-F238E27FC236}">
                  <a16:creationId xmlns:a16="http://schemas.microsoft.com/office/drawing/2014/main" id="{413D20C3-4D16-A469-C03C-29467C02B921}"/>
                </a:ext>
              </a:extLst>
            </p:cNvPr>
            <p:cNvGrpSpPr/>
            <p:nvPr/>
          </p:nvGrpSpPr>
          <p:grpSpPr>
            <a:xfrm>
              <a:off x="10046259" y="2528838"/>
              <a:ext cx="1789216" cy="169277"/>
              <a:chOff x="9603347" y="2528838"/>
              <a:chExt cx="1789216" cy="169277"/>
            </a:xfrm>
            <a:solidFill>
              <a:srgbClr val="7D7D7D"/>
            </a:solidFill>
          </p:grpSpPr>
          <p:sp>
            <p:nvSpPr>
              <p:cNvPr id="90112" name="Rectangle 90111">
                <a:extLst>
                  <a:ext uri="{FF2B5EF4-FFF2-40B4-BE49-F238E27FC236}">
                    <a16:creationId xmlns:a16="http://schemas.microsoft.com/office/drawing/2014/main" id="{DFDF2A20-4966-A365-0EA2-E8FF66E04A59}"/>
                  </a:ext>
                </a:extLst>
              </p:cNvPr>
              <p:cNvSpPr/>
              <p:nvPr/>
            </p:nvSpPr>
            <p:spPr>
              <a:xfrm>
                <a:off x="9603347" y="2540530"/>
                <a:ext cx="259044" cy="146817"/>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900"/>
              </a:p>
            </p:txBody>
          </p:sp>
          <p:sp>
            <p:nvSpPr>
              <p:cNvPr id="90113" name="TextBox 49">
                <a:extLst>
                  <a:ext uri="{FF2B5EF4-FFF2-40B4-BE49-F238E27FC236}">
                    <a16:creationId xmlns:a16="http://schemas.microsoft.com/office/drawing/2014/main" id="{6B5F92FF-B6DB-CC79-95FE-59FD2111D6AE}"/>
                  </a:ext>
                </a:extLst>
              </p:cNvPr>
              <p:cNvSpPr txBox="1"/>
              <p:nvPr/>
            </p:nvSpPr>
            <p:spPr>
              <a:xfrm>
                <a:off x="9902191" y="2528838"/>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a:t>Infrastructure</a:t>
                </a:r>
              </a:p>
            </p:txBody>
          </p:sp>
        </p:grpSp>
        <p:grpSp>
          <p:nvGrpSpPr>
            <p:cNvPr id="61" name="Group 60">
              <a:extLst>
                <a:ext uri="{FF2B5EF4-FFF2-40B4-BE49-F238E27FC236}">
                  <a16:creationId xmlns:a16="http://schemas.microsoft.com/office/drawing/2014/main" id="{15FE145F-0BC5-AD6F-755D-2DFFC74DC07D}"/>
                </a:ext>
              </a:extLst>
            </p:cNvPr>
            <p:cNvGrpSpPr/>
            <p:nvPr/>
          </p:nvGrpSpPr>
          <p:grpSpPr>
            <a:xfrm>
              <a:off x="10046259" y="1989950"/>
              <a:ext cx="1789216" cy="169277"/>
              <a:chOff x="9603347" y="1995824"/>
              <a:chExt cx="1789216" cy="169277"/>
            </a:xfrm>
          </p:grpSpPr>
          <p:sp>
            <p:nvSpPr>
              <p:cNvPr id="62" name="Rectangle 61">
                <a:extLst>
                  <a:ext uri="{FF2B5EF4-FFF2-40B4-BE49-F238E27FC236}">
                    <a16:creationId xmlns:a16="http://schemas.microsoft.com/office/drawing/2014/main" id="{8B56E23D-9920-31F2-A3C9-EF45330CB04B}"/>
                  </a:ext>
                </a:extLst>
              </p:cNvPr>
              <p:cNvSpPr/>
              <p:nvPr/>
            </p:nvSpPr>
            <p:spPr>
              <a:xfrm>
                <a:off x="9603347" y="2007413"/>
                <a:ext cx="259044" cy="146817"/>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900"/>
              </a:p>
            </p:txBody>
          </p:sp>
          <p:sp>
            <p:nvSpPr>
              <p:cNvPr id="63" name="TextBox 54">
                <a:extLst>
                  <a:ext uri="{FF2B5EF4-FFF2-40B4-BE49-F238E27FC236}">
                    <a16:creationId xmlns:a16="http://schemas.microsoft.com/office/drawing/2014/main" id="{6B1F0486-3698-C5BF-D0EE-506CC84904B6}"/>
                  </a:ext>
                </a:extLst>
              </p:cNvPr>
              <p:cNvSpPr txBox="1"/>
              <p:nvPr/>
            </p:nvSpPr>
            <p:spPr>
              <a:xfrm>
                <a:off x="9902191" y="1995824"/>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a:t>Decision-making</a:t>
                </a:r>
              </a:p>
            </p:txBody>
          </p:sp>
        </p:grpSp>
      </p:grpSp>
      <p:sp>
        <p:nvSpPr>
          <p:cNvPr id="90119" name="Rectangle 90118">
            <a:extLst>
              <a:ext uri="{FF2B5EF4-FFF2-40B4-BE49-F238E27FC236}">
                <a16:creationId xmlns:a16="http://schemas.microsoft.com/office/drawing/2014/main" id="{1FC43820-D759-15E6-0A9C-734578B44D83}"/>
              </a:ext>
            </a:extLst>
          </p:cNvPr>
          <p:cNvSpPr/>
          <p:nvPr/>
        </p:nvSpPr>
        <p:spPr>
          <a:xfrm>
            <a:off x="4330067" y="1997570"/>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t>Prime Minister</a:t>
            </a:r>
          </a:p>
        </p:txBody>
      </p:sp>
      <p:sp>
        <p:nvSpPr>
          <p:cNvPr id="90120" name="Rectangle 90119">
            <a:extLst>
              <a:ext uri="{FF2B5EF4-FFF2-40B4-BE49-F238E27FC236}">
                <a16:creationId xmlns:a16="http://schemas.microsoft.com/office/drawing/2014/main" id="{53857DB8-3F97-D8FC-DEF6-ED4FE22234A0}"/>
              </a:ext>
            </a:extLst>
          </p:cNvPr>
          <p:cNvSpPr/>
          <p:nvPr/>
        </p:nvSpPr>
        <p:spPr>
          <a:xfrm>
            <a:off x="4330067" y="2736046"/>
            <a:ext cx="3550031" cy="330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bg1"/>
                </a:solidFill>
              </a:rPr>
              <a:t>Crisis Management Council</a:t>
            </a:r>
            <a:r>
              <a:rPr lang="lv-LV" sz="1200">
                <a:solidFill>
                  <a:schemeClr val="bg1"/>
                </a:solidFill>
              </a:rPr>
              <a:t> </a:t>
            </a:r>
            <a:r>
              <a:rPr lang="en-gb" sz="1200">
                <a:solidFill>
                  <a:schemeClr val="bg1"/>
                </a:solidFill>
              </a:rPr>
              <a:t>Secretariat</a:t>
            </a:r>
          </a:p>
        </p:txBody>
      </p:sp>
      <p:sp>
        <p:nvSpPr>
          <p:cNvPr id="90121" name="Rectangle 90120">
            <a:extLst>
              <a:ext uri="{FF2B5EF4-FFF2-40B4-BE49-F238E27FC236}">
                <a16:creationId xmlns:a16="http://schemas.microsoft.com/office/drawing/2014/main" id="{3FFEB7AE-A507-4D46-E62A-EFAF7B526762}"/>
              </a:ext>
            </a:extLst>
          </p:cNvPr>
          <p:cNvSpPr/>
          <p:nvPr/>
        </p:nvSpPr>
        <p:spPr>
          <a:xfrm>
            <a:off x="4329542" y="3395522"/>
            <a:ext cx="3550556" cy="331266"/>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US" sz="1200" dirty="0">
                <a:solidFill>
                  <a:schemeClr val="tx1"/>
                </a:solidFill>
              </a:rPr>
              <a:t>Operational Control Centre of Civil Protection</a:t>
            </a:r>
            <a:endParaRPr lang="en-gb" sz="1200" dirty="0">
              <a:solidFill>
                <a:schemeClr val="tx1"/>
              </a:solidFill>
            </a:endParaRPr>
          </a:p>
        </p:txBody>
      </p:sp>
      <p:sp>
        <p:nvSpPr>
          <p:cNvPr id="90122" name="Rectangle 90121">
            <a:extLst>
              <a:ext uri="{FF2B5EF4-FFF2-40B4-BE49-F238E27FC236}">
                <a16:creationId xmlns:a16="http://schemas.microsoft.com/office/drawing/2014/main" id="{3B9AC05B-430A-4DC1-8AA2-9347843E7686}"/>
              </a:ext>
            </a:extLst>
          </p:cNvPr>
          <p:cNvSpPr/>
          <p:nvPr/>
        </p:nvSpPr>
        <p:spPr>
          <a:xfrm>
            <a:off x="4330067" y="2403126"/>
            <a:ext cx="3550031" cy="331266"/>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tx1"/>
                </a:solidFill>
              </a:rPr>
              <a:t>Crisis Management Council</a:t>
            </a:r>
            <a:endParaRPr lang="en-gb" sz="1200">
              <a:solidFill>
                <a:schemeClr val="tx1"/>
              </a:solidFill>
            </a:endParaRPr>
          </a:p>
        </p:txBody>
      </p:sp>
      <p:sp>
        <p:nvSpPr>
          <p:cNvPr id="90123" name="Rectangle 90122">
            <a:extLst>
              <a:ext uri="{FF2B5EF4-FFF2-40B4-BE49-F238E27FC236}">
                <a16:creationId xmlns:a16="http://schemas.microsoft.com/office/drawing/2014/main" id="{4F318576-8BCD-794C-3388-B14C847B8C3D}"/>
              </a:ext>
            </a:extLst>
          </p:cNvPr>
          <p:cNvSpPr/>
          <p:nvPr/>
        </p:nvSpPr>
        <p:spPr>
          <a:xfrm>
            <a:off x="585305" y="2403192"/>
            <a:ext cx="3550556"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dirty="0"/>
              <a:t>Ministries and </a:t>
            </a:r>
            <a:r>
              <a:rPr lang="en-GB" sz="1200" dirty="0"/>
              <a:t>State </a:t>
            </a:r>
            <a:r>
              <a:rPr lang="lv-LV" sz="1200" dirty="0"/>
              <a:t>a</a:t>
            </a:r>
            <a:r>
              <a:rPr lang="en-GB" sz="1200" dirty="0" err="1"/>
              <a:t>uthorities</a:t>
            </a:r>
            <a:endParaRPr lang="en-gb" sz="1200" dirty="0"/>
          </a:p>
        </p:txBody>
      </p:sp>
      <p:sp>
        <p:nvSpPr>
          <p:cNvPr id="90124" name="Rectangle 90123">
            <a:extLst>
              <a:ext uri="{FF2B5EF4-FFF2-40B4-BE49-F238E27FC236}">
                <a16:creationId xmlns:a16="http://schemas.microsoft.com/office/drawing/2014/main" id="{D54D1546-C8C1-986B-3CB5-E7E561FD0EAF}"/>
              </a:ext>
            </a:extLst>
          </p:cNvPr>
          <p:cNvSpPr/>
          <p:nvPr/>
        </p:nvSpPr>
        <p:spPr>
          <a:xfrm>
            <a:off x="4330067" y="3887924"/>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dirty="0"/>
              <a:t>Local government</a:t>
            </a:r>
          </a:p>
        </p:txBody>
      </p:sp>
      <p:sp>
        <p:nvSpPr>
          <p:cNvPr id="90125" name="Rectangle 90124">
            <a:extLst>
              <a:ext uri="{FF2B5EF4-FFF2-40B4-BE49-F238E27FC236}">
                <a16:creationId xmlns:a16="http://schemas.microsoft.com/office/drawing/2014/main" id="{F1E9DA43-45EA-AD85-136F-81EFF88E0F94}"/>
              </a:ext>
            </a:extLst>
          </p:cNvPr>
          <p:cNvSpPr/>
          <p:nvPr/>
        </p:nvSpPr>
        <p:spPr>
          <a:xfrm>
            <a:off x="4330067" y="4217343"/>
            <a:ext cx="3550031" cy="331200"/>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US" sz="1200" dirty="0">
                <a:solidFill>
                  <a:schemeClr val="tx1"/>
                </a:solidFill>
              </a:rPr>
              <a:t>Civil Protection Commission for Local Government Cooperation Territory</a:t>
            </a:r>
            <a:endParaRPr lang="en-gb" sz="1200" dirty="0">
              <a:solidFill>
                <a:schemeClr val="tx1"/>
              </a:solidFill>
            </a:endParaRPr>
          </a:p>
        </p:txBody>
      </p:sp>
      <p:sp>
        <p:nvSpPr>
          <p:cNvPr id="90126" name="Rectangle 90125">
            <a:extLst>
              <a:ext uri="{FF2B5EF4-FFF2-40B4-BE49-F238E27FC236}">
                <a16:creationId xmlns:a16="http://schemas.microsoft.com/office/drawing/2014/main" id="{E7EFB700-0394-9C92-4DA6-5181FB77E3B1}"/>
              </a:ext>
            </a:extLst>
          </p:cNvPr>
          <p:cNvSpPr/>
          <p:nvPr/>
        </p:nvSpPr>
        <p:spPr>
          <a:xfrm>
            <a:off x="8046177" y="3887924"/>
            <a:ext cx="3550031"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t>SFRS territorial units</a:t>
            </a:r>
          </a:p>
        </p:txBody>
      </p:sp>
      <p:sp>
        <p:nvSpPr>
          <p:cNvPr id="90127" name="Rectangle 90126">
            <a:extLst>
              <a:ext uri="{FF2B5EF4-FFF2-40B4-BE49-F238E27FC236}">
                <a16:creationId xmlns:a16="http://schemas.microsoft.com/office/drawing/2014/main" id="{980F0559-3124-159A-DBF3-3BF08B11B33D}"/>
              </a:ext>
            </a:extLst>
          </p:cNvPr>
          <p:cNvSpPr/>
          <p:nvPr/>
        </p:nvSpPr>
        <p:spPr>
          <a:xfrm>
            <a:off x="4330067" y="4695049"/>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bg1"/>
                </a:solidFill>
              </a:rPr>
              <a:t>Merchants</a:t>
            </a:r>
          </a:p>
        </p:txBody>
      </p:sp>
      <p:sp>
        <p:nvSpPr>
          <p:cNvPr id="90128" name="Rectangle 90127">
            <a:extLst>
              <a:ext uri="{FF2B5EF4-FFF2-40B4-BE49-F238E27FC236}">
                <a16:creationId xmlns:a16="http://schemas.microsoft.com/office/drawing/2014/main" id="{0BD657AB-BEEB-2D0A-E00D-30FD9EC8B266}"/>
              </a:ext>
            </a:extLst>
          </p:cNvPr>
          <p:cNvSpPr/>
          <p:nvPr/>
        </p:nvSpPr>
        <p:spPr>
          <a:xfrm>
            <a:off x="585305" y="4695049"/>
            <a:ext cx="3550556"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dirty="0"/>
              <a:t>Public authorities</a:t>
            </a:r>
          </a:p>
        </p:txBody>
      </p:sp>
      <p:sp>
        <p:nvSpPr>
          <p:cNvPr id="90129" name="Rectangle 90128">
            <a:extLst>
              <a:ext uri="{FF2B5EF4-FFF2-40B4-BE49-F238E27FC236}">
                <a16:creationId xmlns:a16="http://schemas.microsoft.com/office/drawing/2014/main" id="{C5614F6A-A0BE-66F3-26D2-338CDB4FFB1E}"/>
              </a:ext>
            </a:extLst>
          </p:cNvPr>
          <p:cNvSpPr/>
          <p:nvPr/>
        </p:nvSpPr>
        <p:spPr>
          <a:xfrm>
            <a:off x="8046177" y="4695049"/>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bg1"/>
                </a:solidFill>
              </a:rPr>
              <a:t>Non-governmental organisations</a:t>
            </a:r>
          </a:p>
        </p:txBody>
      </p:sp>
      <p:sp>
        <p:nvSpPr>
          <p:cNvPr id="90130" name="Rectangle 90129">
            <a:extLst>
              <a:ext uri="{FF2B5EF4-FFF2-40B4-BE49-F238E27FC236}">
                <a16:creationId xmlns:a16="http://schemas.microsoft.com/office/drawing/2014/main" id="{484CBEC3-9DB8-322E-D7E1-AAE0B97DE432}"/>
              </a:ext>
            </a:extLst>
          </p:cNvPr>
          <p:cNvSpPr/>
          <p:nvPr/>
        </p:nvSpPr>
        <p:spPr>
          <a:xfrm>
            <a:off x="4330067" y="5142646"/>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t>Rescue manager</a:t>
            </a:r>
          </a:p>
        </p:txBody>
      </p:sp>
      <p:sp>
        <p:nvSpPr>
          <p:cNvPr id="90131" name="Rectangle 90130">
            <a:extLst>
              <a:ext uri="{FF2B5EF4-FFF2-40B4-BE49-F238E27FC236}">
                <a16:creationId xmlns:a16="http://schemas.microsoft.com/office/drawing/2014/main" id="{4FB52AA5-87EC-E1FD-CE47-84B0CB50306A}"/>
              </a:ext>
            </a:extLst>
          </p:cNvPr>
          <p:cNvSpPr/>
          <p:nvPr/>
        </p:nvSpPr>
        <p:spPr>
          <a:xfrm>
            <a:off x="593048"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dirty="0">
                <a:solidFill>
                  <a:schemeClr val="bg1"/>
                </a:solidFill>
              </a:rPr>
              <a:t>Operational services and organisations</a:t>
            </a:r>
          </a:p>
        </p:txBody>
      </p:sp>
      <p:sp>
        <p:nvSpPr>
          <p:cNvPr id="90132" name="Rectangle 90131">
            <a:extLst>
              <a:ext uri="{FF2B5EF4-FFF2-40B4-BE49-F238E27FC236}">
                <a16:creationId xmlns:a16="http://schemas.microsoft.com/office/drawing/2014/main" id="{E6AB2A53-9875-52DF-FB3B-55B956433144}"/>
              </a:ext>
            </a:extLst>
          </p:cNvPr>
          <p:cNvSpPr/>
          <p:nvPr/>
        </p:nvSpPr>
        <p:spPr>
          <a:xfrm>
            <a:off x="3438559"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bg1"/>
                </a:solidFill>
              </a:rPr>
              <a:t>National Armed Forces</a:t>
            </a:r>
          </a:p>
        </p:txBody>
      </p:sp>
      <p:sp>
        <p:nvSpPr>
          <p:cNvPr id="90133" name="Rectangle 90132">
            <a:extLst>
              <a:ext uri="{FF2B5EF4-FFF2-40B4-BE49-F238E27FC236}">
                <a16:creationId xmlns:a16="http://schemas.microsoft.com/office/drawing/2014/main" id="{0BC847B4-C80D-F53F-881D-DA8F678338A7}"/>
              </a:ext>
            </a:extLst>
          </p:cNvPr>
          <p:cNvSpPr/>
          <p:nvPr/>
        </p:nvSpPr>
        <p:spPr>
          <a:xfrm>
            <a:off x="6214077"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chemeClr val="bg1"/>
                </a:solidFill>
              </a:rPr>
              <a:t>Non-governmental organisations</a:t>
            </a:r>
          </a:p>
        </p:txBody>
      </p:sp>
      <p:sp>
        <p:nvSpPr>
          <p:cNvPr id="90134" name="Rectangle 90133">
            <a:extLst>
              <a:ext uri="{FF2B5EF4-FFF2-40B4-BE49-F238E27FC236}">
                <a16:creationId xmlns:a16="http://schemas.microsoft.com/office/drawing/2014/main" id="{7D018459-A778-CD1B-F35D-2332DF7D39B2}"/>
              </a:ext>
            </a:extLst>
          </p:cNvPr>
          <p:cNvSpPr/>
          <p:nvPr/>
        </p:nvSpPr>
        <p:spPr>
          <a:xfrm>
            <a:off x="4330067" y="3063667"/>
            <a:ext cx="3550031" cy="330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t>State Fire and Rescue Service</a:t>
            </a:r>
          </a:p>
        </p:txBody>
      </p:sp>
      <p:cxnSp>
        <p:nvCxnSpPr>
          <p:cNvPr id="90135" name="Straight Connector 90134">
            <a:extLst>
              <a:ext uri="{FF2B5EF4-FFF2-40B4-BE49-F238E27FC236}">
                <a16:creationId xmlns:a16="http://schemas.microsoft.com/office/drawing/2014/main" id="{50AA3764-AEE2-8A4E-D44F-C4A9130F12E7}"/>
              </a:ext>
            </a:extLst>
          </p:cNvPr>
          <p:cNvCxnSpPr>
            <a:cxnSpLocks/>
            <a:stCxn id="90121" idx="2"/>
            <a:endCxn id="90121" idx="2"/>
          </p:cNvCxnSpPr>
          <p:nvPr/>
        </p:nvCxnSpPr>
        <p:spPr>
          <a:xfrm>
            <a:off x="6104820" y="3726788"/>
            <a:ext cx="0" cy="0"/>
          </a:xfrm>
          <a:prstGeom prst="line">
            <a:avLst/>
          </a:prstGeom>
          <a:noFill/>
          <a:ln w="3175" cap="sq" cmpd="sng" algn="ctr">
            <a:solidFill>
              <a:schemeClr val="bg1">
                <a:lumMod val="65000"/>
              </a:schemeClr>
            </a:solidFill>
            <a:prstDash val="solid"/>
          </a:ln>
          <a:effectLst/>
        </p:spPr>
        <p:style>
          <a:lnRef idx="1">
            <a:schemeClr val="accent6"/>
          </a:lnRef>
          <a:fillRef idx="0">
            <a:schemeClr val="accent6"/>
          </a:fillRef>
          <a:effectRef idx="0">
            <a:schemeClr val="accent6"/>
          </a:effectRef>
          <a:fontRef idx="minor">
            <a:schemeClr val="tx1"/>
          </a:fontRef>
        </p:style>
      </p:cxnSp>
      <p:sp>
        <p:nvSpPr>
          <p:cNvPr id="90136" name="TextBox 90135">
            <a:extLst>
              <a:ext uri="{FF2B5EF4-FFF2-40B4-BE49-F238E27FC236}">
                <a16:creationId xmlns:a16="http://schemas.microsoft.com/office/drawing/2014/main" id="{B03C86C6-CDC9-0AF4-E6AC-A625F5497CF0}"/>
              </a:ext>
            </a:extLst>
          </p:cNvPr>
          <p:cNvSpPr txBox="1"/>
          <p:nvPr/>
        </p:nvSpPr>
        <p:spPr>
          <a:xfrm>
            <a:off x="884151" y="1997570"/>
            <a:ext cx="2229887"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600" b="1"/>
              <a:t>National level</a:t>
            </a:r>
          </a:p>
        </p:txBody>
      </p:sp>
      <p:sp>
        <p:nvSpPr>
          <p:cNvPr id="90137" name="TextBox 51">
            <a:extLst>
              <a:ext uri="{FF2B5EF4-FFF2-40B4-BE49-F238E27FC236}">
                <a16:creationId xmlns:a16="http://schemas.microsoft.com/office/drawing/2014/main" id="{2EF8CC3C-7986-27E3-0C7C-5E459F94825D}"/>
              </a:ext>
            </a:extLst>
          </p:cNvPr>
          <p:cNvSpPr txBox="1"/>
          <p:nvPr/>
        </p:nvSpPr>
        <p:spPr>
          <a:xfrm>
            <a:off x="884152" y="5161010"/>
            <a:ext cx="1516491"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600" b="1"/>
              <a:t>Local level</a:t>
            </a:r>
          </a:p>
        </p:txBody>
      </p:sp>
      <p:sp>
        <p:nvSpPr>
          <p:cNvPr id="90138" name="TextBox 50">
            <a:extLst>
              <a:ext uri="{FF2B5EF4-FFF2-40B4-BE49-F238E27FC236}">
                <a16:creationId xmlns:a16="http://schemas.microsoft.com/office/drawing/2014/main" id="{D8C2FD8A-0F66-4FD3-5A18-DBBABFEF595F}"/>
              </a:ext>
            </a:extLst>
          </p:cNvPr>
          <p:cNvSpPr txBox="1"/>
          <p:nvPr/>
        </p:nvSpPr>
        <p:spPr>
          <a:xfrm>
            <a:off x="884152" y="3976569"/>
            <a:ext cx="1516491"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600" b="1"/>
              <a:t>Regional level</a:t>
            </a:r>
          </a:p>
        </p:txBody>
      </p:sp>
      <p:sp>
        <p:nvSpPr>
          <p:cNvPr id="90139" name="Rectangle 90138">
            <a:extLst>
              <a:ext uri="{FF2B5EF4-FFF2-40B4-BE49-F238E27FC236}">
                <a16:creationId xmlns:a16="http://schemas.microsoft.com/office/drawing/2014/main" id="{C25B78AE-4A1B-1162-C4BC-43F5E7D2E555}"/>
              </a:ext>
            </a:extLst>
          </p:cNvPr>
          <p:cNvSpPr/>
          <p:nvPr/>
        </p:nvSpPr>
        <p:spPr>
          <a:xfrm>
            <a:off x="8989593" y="5666774"/>
            <a:ext cx="2631390" cy="331200"/>
          </a:xfrm>
          <a:prstGeom prst="rect">
            <a:avLst/>
          </a:prstGeom>
          <a:solidFill>
            <a:srgbClr val="D0CFD7"/>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r>
              <a:rPr lang="en-gb" sz="1200">
                <a:solidFill>
                  <a:srgbClr val="000000"/>
                </a:solidFill>
              </a:rPr>
              <a:t>Legal and natural persons</a:t>
            </a:r>
          </a:p>
        </p:txBody>
      </p:sp>
      <p:cxnSp>
        <p:nvCxnSpPr>
          <p:cNvPr id="90140" name="Straight Connector 90139">
            <a:extLst>
              <a:ext uri="{FF2B5EF4-FFF2-40B4-BE49-F238E27FC236}">
                <a16:creationId xmlns:a16="http://schemas.microsoft.com/office/drawing/2014/main" id="{FE6EC906-9166-B31F-46E8-37B81EC900A0}"/>
              </a:ext>
            </a:extLst>
          </p:cNvPr>
          <p:cNvCxnSpPr>
            <a:stCxn id="90123" idx="2"/>
            <a:endCxn id="90128" idx="0"/>
          </p:cNvCxnSpPr>
          <p:nvPr/>
        </p:nvCxnSpPr>
        <p:spPr>
          <a:xfrm>
            <a:off x="2360583" y="2734392"/>
            <a:ext cx="0" cy="196065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1" name="Straight Connector 90140">
            <a:extLst>
              <a:ext uri="{FF2B5EF4-FFF2-40B4-BE49-F238E27FC236}">
                <a16:creationId xmlns:a16="http://schemas.microsoft.com/office/drawing/2014/main" id="{148C8687-9812-FF4A-8010-D80270E3BFFA}"/>
              </a:ext>
            </a:extLst>
          </p:cNvPr>
          <p:cNvCxnSpPr>
            <a:stCxn id="90123" idx="3"/>
            <a:endCxn id="90122" idx="1"/>
          </p:cNvCxnSpPr>
          <p:nvPr/>
        </p:nvCxnSpPr>
        <p:spPr>
          <a:xfrm flipV="1">
            <a:off x="4135861" y="2568759"/>
            <a:ext cx="194206" cy="33"/>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2" name="Connector: Elbow 90141">
            <a:extLst>
              <a:ext uri="{FF2B5EF4-FFF2-40B4-BE49-F238E27FC236}">
                <a16:creationId xmlns:a16="http://schemas.microsoft.com/office/drawing/2014/main" id="{EEB4158F-1327-FA78-43CA-BF76E0BD41EB}"/>
              </a:ext>
            </a:extLst>
          </p:cNvPr>
          <p:cNvCxnSpPr>
            <a:cxnSpLocks/>
            <a:endCxn id="90134" idx="1"/>
          </p:cNvCxnSpPr>
          <p:nvPr/>
        </p:nvCxnSpPr>
        <p:spPr>
          <a:xfrm rot="16200000" flipH="1">
            <a:off x="3955266" y="2853966"/>
            <a:ext cx="643140" cy="106462"/>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3" name="Straight Connector 90142">
            <a:extLst>
              <a:ext uri="{FF2B5EF4-FFF2-40B4-BE49-F238E27FC236}">
                <a16:creationId xmlns:a16="http://schemas.microsoft.com/office/drawing/2014/main" id="{47A5E3C2-1B6B-6A9B-B1F5-D639E896F6F8}"/>
              </a:ext>
            </a:extLst>
          </p:cNvPr>
          <p:cNvCxnSpPr>
            <a:stCxn id="90121" idx="2"/>
            <a:endCxn id="90124" idx="0"/>
          </p:cNvCxnSpPr>
          <p:nvPr/>
        </p:nvCxnSpPr>
        <p:spPr>
          <a:xfrm>
            <a:off x="6104820" y="3726788"/>
            <a:ext cx="263" cy="16113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4" name="Straight Connector 90143">
            <a:extLst>
              <a:ext uri="{FF2B5EF4-FFF2-40B4-BE49-F238E27FC236}">
                <a16:creationId xmlns:a16="http://schemas.microsoft.com/office/drawing/2014/main" id="{2CB030AE-1E01-1937-B3B2-253FAFC3FC50}"/>
              </a:ext>
            </a:extLst>
          </p:cNvPr>
          <p:cNvCxnSpPr>
            <a:stCxn id="90125" idx="2"/>
            <a:endCxn id="90127" idx="0"/>
          </p:cNvCxnSpPr>
          <p:nvPr/>
        </p:nvCxnSpPr>
        <p:spPr>
          <a:xfrm>
            <a:off x="6105083" y="4548543"/>
            <a:ext cx="0" cy="14650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5" name="Connector: Elbow 90144">
            <a:extLst>
              <a:ext uri="{FF2B5EF4-FFF2-40B4-BE49-F238E27FC236}">
                <a16:creationId xmlns:a16="http://schemas.microsoft.com/office/drawing/2014/main" id="{7F148336-1068-8098-9739-46A91BBECC04}"/>
              </a:ext>
            </a:extLst>
          </p:cNvPr>
          <p:cNvCxnSpPr>
            <a:stCxn id="90128" idx="0"/>
            <a:endCxn id="90129" idx="0"/>
          </p:cNvCxnSpPr>
          <p:nvPr/>
        </p:nvCxnSpPr>
        <p:spPr>
          <a:xfrm rot="5400000" flipH="1" flipV="1">
            <a:off x="6090731" y="964744"/>
            <a:ext cx="12700" cy="7460610"/>
          </a:xfrm>
          <a:prstGeom prst="bentConnector3">
            <a:avLst>
              <a:gd name="adj1" fmla="val 733331"/>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6" name="Straight Connector 90145">
            <a:extLst>
              <a:ext uri="{FF2B5EF4-FFF2-40B4-BE49-F238E27FC236}">
                <a16:creationId xmlns:a16="http://schemas.microsoft.com/office/drawing/2014/main" id="{62D06313-A75C-58DA-1B10-2EB174CBC7B9}"/>
              </a:ext>
            </a:extLst>
          </p:cNvPr>
          <p:cNvCxnSpPr>
            <a:stCxn id="90127" idx="2"/>
            <a:endCxn id="90130" idx="0"/>
          </p:cNvCxnSpPr>
          <p:nvPr/>
        </p:nvCxnSpPr>
        <p:spPr>
          <a:xfrm>
            <a:off x="6105083" y="5026315"/>
            <a:ext cx="0" cy="116331"/>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7" name="Connector: Elbow 90146">
            <a:extLst>
              <a:ext uri="{FF2B5EF4-FFF2-40B4-BE49-F238E27FC236}">
                <a16:creationId xmlns:a16="http://schemas.microsoft.com/office/drawing/2014/main" id="{89F5D5A1-1F15-D3E7-8B9A-FF641A65AF7C}"/>
              </a:ext>
            </a:extLst>
          </p:cNvPr>
          <p:cNvCxnSpPr>
            <a:stCxn id="90128" idx="2"/>
            <a:endCxn id="90130" idx="1"/>
          </p:cNvCxnSpPr>
          <p:nvPr/>
        </p:nvCxnSpPr>
        <p:spPr>
          <a:xfrm rot="16200000" flipH="1">
            <a:off x="3204342" y="4182554"/>
            <a:ext cx="281964" cy="1969484"/>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8" name="Straight Connector 90147">
            <a:extLst>
              <a:ext uri="{FF2B5EF4-FFF2-40B4-BE49-F238E27FC236}">
                <a16:creationId xmlns:a16="http://schemas.microsoft.com/office/drawing/2014/main" id="{2838C845-E736-E605-C0EA-7B03877DF2B6}"/>
              </a:ext>
            </a:extLst>
          </p:cNvPr>
          <p:cNvCxnSpPr>
            <a:stCxn id="90130" idx="2"/>
          </p:cNvCxnSpPr>
          <p:nvPr/>
        </p:nvCxnSpPr>
        <p:spPr>
          <a:xfrm flipH="1">
            <a:off x="6104862" y="5473912"/>
            <a:ext cx="221" cy="9715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49" name="Connector: Elbow 90148">
            <a:extLst>
              <a:ext uri="{FF2B5EF4-FFF2-40B4-BE49-F238E27FC236}">
                <a16:creationId xmlns:a16="http://schemas.microsoft.com/office/drawing/2014/main" id="{F72CC9F3-DFCE-22E4-818A-495A755B1648}"/>
              </a:ext>
            </a:extLst>
          </p:cNvPr>
          <p:cNvCxnSpPr>
            <a:stCxn id="90131" idx="0"/>
            <a:endCxn id="90139" idx="0"/>
          </p:cNvCxnSpPr>
          <p:nvPr/>
        </p:nvCxnSpPr>
        <p:spPr>
          <a:xfrm rot="5400000" flipH="1" flipV="1">
            <a:off x="6106860" y="1468501"/>
            <a:ext cx="12700" cy="8396545"/>
          </a:xfrm>
          <a:prstGeom prst="bentConnector3">
            <a:avLst>
              <a:gd name="adj1" fmla="val 804165"/>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50" name="Straight Connector 90149">
            <a:extLst>
              <a:ext uri="{FF2B5EF4-FFF2-40B4-BE49-F238E27FC236}">
                <a16:creationId xmlns:a16="http://schemas.microsoft.com/office/drawing/2014/main" id="{BC7D5AE9-B353-AD36-AB17-F6401B286441}"/>
              </a:ext>
            </a:extLst>
          </p:cNvPr>
          <p:cNvCxnSpPr>
            <a:cxnSpLocks/>
            <a:stCxn id="90132" idx="0"/>
          </p:cNvCxnSpPr>
          <p:nvPr/>
        </p:nvCxnSpPr>
        <p:spPr>
          <a:xfrm flipV="1">
            <a:off x="4754255" y="5571067"/>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51" name="Straight Connector 90150">
            <a:extLst>
              <a:ext uri="{FF2B5EF4-FFF2-40B4-BE49-F238E27FC236}">
                <a16:creationId xmlns:a16="http://schemas.microsoft.com/office/drawing/2014/main" id="{A5064C30-CB1F-010D-5DAF-566C1D80508B}"/>
              </a:ext>
            </a:extLst>
          </p:cNvPr>
          <p:cNvCxnSpPr>
            <a:cxnSpLocks/>
            <a:stCxn id="90133" idx="0"/>
          </p:cNvCxnSpPr>
          <p:nvPr/>
        </p:nvCxnSpPr>
        <p:spPr>
          <a:xfrm flipV="1">
            <a:off x="7529772" y="5571067"/>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152" name="Straight Connector 90151">
            <a:extLst>
              <a:ext uri="{FF2B5EF4-FFF2-40B4-BE49-F238E27FC236}">
                <a16:creationId xmlns:a16="http://schemas.microsoft.com/office/drawing/2014/main" id="{C6546532-4D37-CB5F-F51A-06262503398C}"/>
              </a:ext>
            </a:extLst>
          </p:cNvPr>
          <p:cNvCxnSpPr>
            <a:cxnSpLocks/>
            <a:endCxn id="90139" idx="1"/>
          </p:cNvCxnSpPr>
          <p:nvPr/>
        </p:nvCxnSpPr>
        <p:spPr>
          <a:xfrm>
            <a:off x="8845466" y="5832374"/>
            <a:ext cx="144127"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432001"/>
            <a:ext cx="11306175" cy="1387274"/>
          </a:xfrm>
        </p:spPr>
        <p:txBody>
          <a:bodyPr vert="horz" rtlCol="0">
            <a:normAutofit/>
          </a:bodyPr>
          <a:lstStyle/>
          <a:p>
            <a:pPr rtl="0"/>
            <a:r>
              <a:rPr lang="en-gb" sz="2800" dirty="0"/>
              <a:t>Bodies </a:t>
            </a:r>
            <a:r>
              <a:rPr lang="lv-LV" sz="2800" dirty="0"/>
              <a:t>R</a:t>
            </a:r>
            <a:r>
              <a:rPr lang="en-gb" sz="2800" dirty="0" err="1"/>
              <a:t>esponsible</a:t>
            </a:r>
            <a:r>
              <a:rPr lang="en-gb" sz="2800" dirty="0"/>
              <a:t> for </a:t>
            </a:r>
            <a:r>
              <a:rPr lang="lv-LV" sz="2800" dirty="0"/>
              <a:t>C</a:t>
            </a:r>
            <a:r>
              <a:rPr lang="en-gb" sz="2800" dirty="0" err="1"/>
              <a:t>ivil</a:t>
            </a:r>
            <a:r>
              <a:rPr lang="en-gb" sz="2800" dirty="0"/>
              <a:t> </a:t>
            </a:r>
            <a:r>
              <a:rPr lang="lv-LV" sz="2800" dirty="0"/>
              <a:t>P</a:t>
            </a:r>
            <a:r>
              <a:rPr lang="en-gb" sz="2800" dirty="0" err="1"/>
              <a:t>rotection</a:t>
            </a:r>
            <a:r>
              <a:rPr lang="en-gb" sz="2800" dirty="0"/>
              <a:t> and </a:t>
            </a:r>
            <a:r>
              <a:rPr lang="lv-LV" sz="2800" dirty="0"/>
              <a:t>D</a:t>
            </a:r>
            <a:r>
              <a:rPr lang="en-gb" sz="2800" dirty="0" err="1"/>
              <a:t>isaster</a:t>
            </a:r>
            <a:r>
              <a:rPr lang="en-gb" sz="2800" dirty="0"/>
              <a:t> </a:t>
            </a:r>
            <a:r>
              <a:rPr lang="lv-LV" sz="2800" dirty="0"/>
              <a:t>M</a:t>
            </a:r>
            <a:r>
              <a:rPr lang="en-gb" sz="2800" dirty="0" err="1"/>
              <a:t>anagement</a:t>
            </a:r>
            <a:br>
              <a:rPr lang="lv-LV" sz="2800" dirty="0"/>
            </a:br>
            <a:r>
              <a:rPr lang="lv-LV" sz="2800" dirty="0" err="1">
                <a:solidFill>
                  <a:srgbClr val="A8192D"/>
                </a:solidFill>
              </a:rPr>
              <a:t>Repetition</a:t>
            </a:r>
            <a:endParaRPr lang="en-gb" sz="2800" dirty="0">
              <a:solidFill>
                <a:srgbClr val="A8192D"/>
              </a:solidFill>
            </a:endParaRPr>
          </a:p>
        </p:txBody>
      </p:sp>
      <p:sp>
        <p:nvSpPr>
          <p:cNvPr id="4" name="Slide Number Placeholder 3"/>
          <p:cNvSpPr>
            <a:spLocks noGrp="1"/>
          </p:cNvSpPr>
          <p:nvPr>
            <p:ph type="sldNum" sz="quarter" idx="11"/>
          </p:nvPr>
        </p:nvSpPr>
        <p:spPr>
          <a:xfrm>
            <a:off x="9984296" y="6492240"/>
            <a:ext cx="1764792" cy="137160"/>
          </a:xfrm>
        </p:spPr>
        <p:txBody>
          <a:bodyPr rtlCol="0"/>
          <a:lstStyle/>
          <a:p>
            <a:pPr rtl="0"/>
            <a:fld id="{F3B79C7E-2A42-4703-9B32-3E662761BF60}" type="slidenum">
              <a:rPr lang="lv-LV" smtClean="0"/>
              <a:pPr/>
              <a:t>6</a:t>
            </a:fld>
            <a:endParaRPr lang="lv-LV"/>
          </a:p>
        </p:txBody>
      </p:sp>
      <p:sp>
        <p:nvSpPr>
          <p:cNvPr id="5" name="Rectangle 4">
            <a:extLst>
              <a:ext uri="{FF2B5EF4-FFF2-40B4-BE49-F238E27FC236}">
                <a16:creationId xmlns:a16="http://schemas.microsoft.com/office/drawing/2014/main" id="{BF7EE3DA-1F68-697D-263E-9478743129FA}"/>
              </a:ext>
            </a:extLst>
          </p:cNvPr>
          <p:cNvSpPr/>
          <p:nvPr/>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
        <p:nvSpPr>
          <p:cNvPr id="37" name="Rectangle 36">
            <a:extLst>
              <a:ext uri="{FF2B5EF4-FFF2-40B4-BE49-F238E27FC236}">
                <a16:creationId xmlns:a16="http://schemas.microsoft.com/office/drawing/2014/main" id="{FBE7A81D-E22F-9E53-5870-7CF888036541}"/>
              </a:ext>
            </a:extLst>
          </p:cNvPr>
          <p:cNvSpPr/>
          <p:nvPr/>
        </p:nvSpPr>
        <p:spPr>
          <a:xfrm>
            <a:off x="442913" y="2115728"/>
            <a:ext cx="3670300" cy="609183"/>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50"/>
              <a:t>supervise</a:t>
            </a:r>
            <a:r>
              <a:rPr lang="lv-LV" sz="1350"/>
              <a:t>s</a:t>
            </a:r>
            <a:r>
              <a:rPr lang="en-US" sz="1350"/>
              <a:t> the operation of the system of civil protection and implementation of the tasks thereof</a:t>
            </a:r>
            <a:endParaRPr kumimoji="0" lang="lv-LV" sz="1350" b="1" i="0" u="none" strike="noStrike" kern="0" cap="none" spc="0" normalizeH="0" baseline="0">
              <a:ln>
                <a:noFill/>
              </a:ln>
              <a:solidFill>
                <a:srgbClr val="00000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36B77F7C-C038-D2B8-7530-BE18DB7A6930}"/>
              </a:ext>
            </a:extLst>
          </p:cNvPr>
          <p:cNvSpPr/>
          <p:nvPr/>
        </p:nvSpPr>
        <p:spPr>
          <a:xfrm>
            <a:off x="442913" y="3099335"/>
            <a:ext cx="3670300" cy="1209145"/>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t>ensure the implementation of civil protection tasks, development of draft laws and regulations necessary in the field and disaster management coordination at a national, regional and local level</a:t>
            </a:r>
            <a:endParaRPr lang="en-gb" sz="1400"/>
          </a:p>
        </p:txBody>
      </p:sp>
      <p:sp>
        <p:nvSpPr>
          <p:cNvPr id="39" name="Rectangle 38">
            <a:extLst>
              <a:ext uri="{FF2B5EF4-FFF2-40B4-BE49-F238E27FC236}">
                <a16:creationId xmlns:a16="http://schemas.microsoft.com/office/drawing/2014/main" id="{968043A8-8B01-510A-59C9-BA40FDCE56BF}"/>
              </a:ext>
            </a:extLst>
          </p:cNvPr>
          <p:cNvSpPr/>
          <p:nvPr/>
        </p:nvSpPr>
        <p:spPr>
          <a:xfrm>
            <a:off x="442913" y="1827213"/>
            <a:ext cx="3670300" cy="288000"/>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Prime Minister</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5F0E2E6-E2BF-EE08-1FA7-DBFE646E38D2}"/>
              </a:ext>
            </a:extLst>
          </p:cNvPr>
          <p:cNvSpPr/>
          <p:nvPr/>
        </p:nvSpPr>
        <p:spPr>
          <a:xfrm>
            <a:off x="442913" y="2809525"/>
            <a:ext cx="3670300" cy="288000"/>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Sectoral ministries</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C54C294-D294-5EB5-E83A-988AEF86071E}"/>
              </a:ext>
            </a:extLst>
          </p:cNvPr>
          <p:cNvSpPr/>
          <p:nvPr/>
        </p:nvSpPr>
        <p:spPr>
          <a:xfrm>
            <a:off x="442913" y="4466880"/>
            <a:ext cx="3670300" cy="288000"/>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Head of state and local government</a:t>
            </a:r>
            <a:endParaRPr kumimoji="0" lang="lv-LV" sz="1400" b="1" i="0" u="none" strike="noStrike" kern="0" cap="none" spc="0" normalizeH="0" baseline="0" dirty="0">
              <a:ln>
                <a:noFill/>
              </a:ln>
              <a:solidFill>
                <a:schemeClr val="bg1"/>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93A7464-55A6-23C1-6670-24E9B2529C03}"/>
              </a:ext>
            </a:extLst>
          </p:cNvPr>
          <p:cNvSpPr/>
          <p:nvPr/>
        </p:nvSpPr>
        <p:spPr>
          <a:xfrm>
            <a:off x="442913" y="4754880"/>
            <a:ext cx="3670300" cy="1417320"/>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lv-LV" sz="1400" dirty="0"/>
              <a:t>p</a:t>
            </a:r>
            <a:r>
              <a:rPr lang="en-US" sz="1400" dirty="0" err="1"/>
              <a:t>lan</a:t>
            </a:r>
            <a:r>
              <a:rPr lang="lv-LV" sz="1400" dirty="0"/>
              <a:t>s</a:t>
            </a:r>
            <a:r>
              <a:rPr lang="en-US" sz="1400" dirty="0"/>
              <a:t> and implement</a:t>
            </a:r>
            <a:r>
              <a:rPr lang="lv-LV" sz="1400" dirty="0"/>
              <a:t>s</a:t>
            </a:r>
            <a:r>
              <a:rPr lang="en-US" sz="1400" dirty="0"/>
              <a:t> the necessary action to ensure uninterrupted operation of the State authority in case of a disaster or threats thereof</a:t>
            </a:r>
            <a:r>
              <a:rPr lang="lv-LV" sz="1400" dirty="0"/>
              <a:t>, </a:t>
            </a:r>
            <a:r>
              <a:rPr lang="en-US" sz="1400" dirty="0"/>
              <a:t>ensure accurate and timely fulfilment of the measures determined</a:t>
            </a:r>
            <a:r>
              <a:rPr lang="lv-LV" sz="1400" dirty="0"/>
              <a:t> </a:t>
            </a:r>
            <a:r>
              <a:rPr lang="lv-LV" sz="1400" dirty="0" err="1"/>
              <a:t>in</a:t>
            </a:r>
            <a:r>
              <a:rPr lang="lv-LV" sz="1400" dirty="0"/>
              <a:t> </a:t>
            </a:r>
            <a:r>
              <a:rPr lang="lv-LV" sz="1400" dirty="0" err="1"/>
              <a:t>the</a:t>
            </a:r>
            <a:r>
              <a:rPr lang="lv-LV" sz="1400" dirty="0"/>
              <a:t> </a:t>
            </a:r>
            <a:r>
              <a:rPr lang="lv-LV" sz="1400" dirty="0" err="1"/>
              <a:t>civil</a:t>
            </a:r>
            <a:r>
              <a:rPr lang="lv-LV" sz="1400" dirty="0"/>
              <a:t> </a:t>
            </a:r>
            <a:r>
              <a:rPr lang="lv-LV" sz="1400" dirty="0" err="1"/>
              <a:t>protection</a:t>
            </a:r>
            <a:r>
              <a:rPr lang="lv-LV" sz="1400" dirty="0"/>
              <a:t> </a:t>
            </a:r>
            <a:r>
              <a:rPr lang="lv-LV" sz="1400" dirty="0" err="1"/>
              <a:t>plans</a:t>
            </a:r>
            <a:endParaRPr lang="en-gb" sz="1400" dirty="0"/>
          </a:p>
        </p:txBody>
      </p:sp>
      <p:sp>
        <p:nvSpPr>
          <p:cNvPr id="43" name="Rectangle 42">
            <a:extLst>
              <a:ext uri="{FF2B5EF4-FFF2-40B4-BE49-F238E27FC236}">
                <a16:creationId xmlns:a16="http://schemas.microsoft.com/office/drawing/2014/main" id="{0C5B4DC6-0C7D-F770-DDAB-6234942D96F1}"/>
              </a:ext>
            </a:extLst>
          </p:cNvPr>
          <p:cNvSpPr/>
          <p:nvPr/>
        </p:nvSpPr>
        <p:spPr>
          <a:xfrm>
            <a:off x="4260850" y="4754562"/>
            <a:ext cx="3670300" cy="1417638"/>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t>coordinate</a:t>
            </a:r>
            <a:r>
              <a:rPr lang="lv-LV" sz="1400"/>
              <a:t>s</a:t>
            </a:r>
            <a:r>
              <a:rPr lang="en-gb" sz="1400"/>
              <a:t> disaster management for local disasters in its administrative area </a:t>
            </a:r>
            <a:r>
              <a:rPr lang="lv-LV" sz="1400"/>
              <a:t>– </a:t>
            </a:r>
            <a:r>
              <a:rPr lang="en-gb" sz="1400"/>
              <a:t>collapse of buildings and structures, heating, water supply, wastewater and sewerage system emergencies</a:t>
            </a:r>
          </a:p>
        </p:txBody>
      </p:sp>
      <p:sp>
        <p:nvSpPr>
          <p:cNvPr id="44" name="Rectangle 43">
            <a:extLst>
              <a:ext uri="{FF2B5EF4-FFF2-40B4-BE49-F238E27FC236}">
                <a16:creationId xmlns:a16="http://schemas.microsoft.com/office/drawing/2014/main" id="{0BFC10A0-59F4-B070-7D85-859631D20B49}"/>
              </a:ext>
            </a:extLst>
          </p:cNvPr>
          <p:cNvSpPr/>
          <p:nvPr/>
        </p:nvSpPr>
        <p:spPr>
          <a:xfrm>
            <a:off x="4260850" y="1827213"/>
            <a:ext cx="3670300" cy="287338"/>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Ministry of the Interior</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BBC75AF4-7BAB-418B-871D-AF29E567CE4C}"/>
              </a:ext>
            </a:extLst>
          </p:cNvPr>
          <p:cNvSpPr/>
          <p:nvPr/>
        </p:nvSpPr>
        <p:spPr>
          <a:xfrm>
            <a:off x="4260850" y="2116138"/>
            <a:ext cx="3670300" cy="534988"/>
          </a:xfrm>
          <a:prstGeom prst="rect">
            <a:avLst/>
          </a:prstGeom>
          <a:solidFill>
            <a:schemeClr val="bg1">
              <a:lumMod val="95000"/>
            </a:schemeClr>
          </a:solidFill>
          <a:ln w="25400" cap="flat" cmpd="sng" algn="ctr">
            <a:noFill/>
            <a:prstDash val="solid"/>
          </a:ln>
          <a:effectLst/>
        </p:spPr>
        <p:txBody>
          <a:bodyPr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50"/>
              <a:t>supervises the operation of the system of civil protection and implementation of the tasks thereof</a:t>
            </a:r>
          </a:p>
        </p:txBody>
      </p:sp>
      <p:sp>
        <p:nvSpPr>
          <p:cNvPr id="46" name="Rectangle 45">
            <a:extLst>
              <a:ext uri="{FF2B5EF4-FFF2-40B4-BE49-F238E27FC236}">
                <a16:creationId xmlns:a16="http://schemas.microsoft.com/office/drawing/2014/main" id="{2D3C41D6-A72F-879C-80C6-0A8A1C9281C2}"/>
              </a:ext>
            </a:extLst>
          </p:cNvPr>
          <p:cNvSpPr/>
          <p:nvPr/>
        </p:nvSpPr>
        <p:spPr>
          <a:xfrm>
            <a:off x="4260850" y="2809875"/>
            <a:ext cx="3670300" cy="482600"/>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Chairperson</a:t>
            </a:r>
            <a:r>
              <a:rPr lang="en-gb" sz="1400" b="1" dirty="0">
                <a:solidFill>
                  <a:schemeClr val="bg1"/>
                </a:solidFill>
              </a:rPr>
              <a:t> of the </a:t>
            </a:r>
            <a:r>
              <a:rPr lang="en-GB" sz="1400" b="1" dirty="0">
                <a:solidFill>
                  <a:schemeClr val="bg1"/>
                </a:solidFill>
              </a:rPr>
              <a:t>Local </a:t>
            </a:r>
            <a:br>
              <a:rPr lang="en-GB" sz="1400" b="1" dirty="0">
                <a:solidFill>
                  <a:schemeClr val="bg1"/>
                </a:solidFill>
              </a:rPr>
            </a:br>
            <a:r>
              <a:rPr lang="en-GB" sz="1400" b="1" dirty="0">
                <a:solidFill>
                  <a:schemeClr val="bg1"/>
                </a:solidFill>
              </a:rPr>
              <a:t>Government Council</a:t>
            </a:r>
            <a:endParaRPr kumimoji="0" lang="lv-LV" sz="1400" b="1" i="0" u="none" strike="noStrike" kern="0" cap="none" spc="0" normalizeH="0" baseline="0" dirty="0">
              <a:ln>
                <a:noFill/>
              </a:ln>
              <a:solidFill>
                <a:schemeClr val="bg1"/>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79BBCBC-7079-837C-FA1B-9B7CBA27A34B}"/>
              </a:ext>
            </a:extLst>
          </p:cNvPr>
          <p:cNvSpPr/>
          <p:nvPr/>
        </p:nvSpPr>
        <p:spPr>
          <a:xfrm>
            <a:off x="4260850" y="3290484"/>
            <a:ext cx="3670300" cy="1017991"/>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t>manage</a:t>
            </a:r>
            <a:r>
              <a:rPr lang="lv-LV" sz="1400"/>
              <a:t>s</a:t>
            </a:r>
            <a:r>
              <a:rPr lang="en-US" sz="1400"/>
              <a:t> the implementation of the civil protection tasks in the local government </a:t>
            </a:r>
            <a:endParaRPr kumimoji="0" lang="lv-LV" sz="1400" b="1" i="0" u="none" strike="noStrike" kern="0" cap="none" spc="0" normalizeH="0" baseline="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DADAC908-1708-6074-C1B7-4300C4FDF388}"/>
              </a:ext>
            </a:extLst>
          </p:cNvPr>
          <p:cNvSpPr/>
          <p:nvPr/>
        </p:nvSpPr>
        <p:spPr>
          <a:xfrm>
            <a:off x="4260850" y="4467542"/>
            <a:ext cx="3670300" cy="287338"/>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Local Government</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6B7B60BA-1B2F-37A8-8A56-9055C0D2ADD3}"/>
              </a:ext>
            </a:extLst>
          </p:cNvPr>
          <p:cNvSpPr/>
          <p:nvPr/>
        </p:nvSpPr>
        <p:spPr>
          <a:xfrm>
            <a:off x="8078788" y="3003550"/>
            <a:ext cx="3670300" cy="287338"/>
          </a:xfrm>
          <a:prstGeom prst="rect">
            <a:avLst/>
          </a:prstGeom>
          <a:solidFill>
            <a:srgbClr val="525A72"/>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State Fire and Rescue Service</a:t>
            </a: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0AE5268-DE5C-F1BB-87B7-A35B85EB4BDB}"/>
              </a:ext>
            </a:extLst>
          </p:cNvPr>
          <p:cNvSpPr/>
          <p:nvPr/>
        </p:nvSpPr>
        <p:spPr>
          <a:xfrm>
            <a:off x="8078788" y="2309298"/>
            <a:ext cx="3670300" cy="534988"/>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t>manage</a:t>
            </a:r>
            <a:r>
              <a:rPr lang="lv-LV" sz="1400" dirty="0"/>
              <a:t>s</a:t>
            </a:r>
            <a:r>
              <a:rPr lang="en-US" sz="1400" dirty="0"/>
              <a:t>, coordinate</a:t>
            </a:r>
            <a:r>
              <a:rPr lang="lv-LV" sz="1400" dirty="0"/>
              <a:t>s</a:t>
            </a:r>
            <a:r>
              <a:rPr lang="en-US" sz="1400" dirty="0"/>
              <a:t> and control</a:t>
            </a:r>
            <a:r>
              <a:rPr lang="lv-LV" sz="1400" dirty="0"/>
              <a:t>s</a:t>
            </a:r>
            <a:r>
              <a:rPr lang="en-US" sz="1400" dirty="0"/>
              <a:t> the operation of the system of civil protection</a:t>
            </a:r>
            <a:endParaRPr lang="en-gb" sz="1400" dirty="0"/>
          </a:p>
        </p:txBody>
      </p:sp>
      <p:sp>
        <p:nvSpPr>
          <p:cNvPr id="61" name="Rectangle 60">
            <a:extLst>
              <a:ext uri="{FF2B5EF4-FFF2-40B4-BE49-F238E27FC236}">
                <a16:creationId xmlns:a16="http://schemas.microsoft.com/office/drawing/2014/main" id="{9562EE61-53D3-27BC-9641-AFA2089C76D1}"/>
              </a:ext>
            </a:extLst>
          </p:cNvPr>
          <p:cNvSpPr/>
          <p:nvPr/>
        </p:nvSpPr>
        <p:spPr>
          <a:xfrm>
            <a:off x="8078788" y="1827213"/>
            <a:ext cx="3670300" cy="482085"/>
          </a:xfrm>
          <a:prstGeom prst="rect">
            <a:avLst/>
          </a:prstGeom>
          <a:solidFill>
            <a:srgbClr val="A8192D"/>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Civil Protection Commission for Local Government Cooperation Territory</a:t>
            </a:r>
            <a:endParaRPr kumimoji="0" lang="lv-LV" sz="1400" b="1" i="0" u="none" strike="noStrike" kern="0" cap="none" spc="0" normalizeH="0" baseline="0" dirty="0">
              <a:ln>
                <a:noFill/>
              </a:ln>
              <a:solidFill>
                <a:schemeClr val="bg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1FBCC70A-B352-6052-15BD-25882205BF84}"/>
              </a:ext>
            </a:extLst>
          </p:cNvPr>
          <p:cNvSpPr/>
          <p:nvPr/>
        </p:nvSpPr>
        <p:spPr>
          <a:xfrm>
            <a:off x="8078788" y="3290484"/>
            <a:ext cx="3670300" cy="1017991"/>
          </a:xfrm>
          <a:prstGeom prst="rect">
            <a:avLst/>
          </a:prstGeom>
          <a:solidFill>
            <a:schemeClr val="bg1">
              <a:lumMod val="95000"/>
            </a:schemeClr>
          </a:solidFill>
          <a:ln w="25400" cap="flat" cmpd="sng" algn="ctr">
            <a:noFill/>
            <a:prstDash val="solid"/>
          </a:ln>
          <a:effectLst/>
        </p:spPr>
        <p:txBody>
          <a:bodyPr wrap="square" lIns="72000" tIns="36000" rIns="72000" bIns="36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t>coordinates measures in the event of a disaster or its threat</a:t>
            </a:r>
            <a:endParaRPr kumimoji="0" lang="lv-LV" sz="1400" b="1" i="0" u="none" strike="noStrike" kern="0" cap="none" spc="0" normalizeH="0" baseline="0">
              <a:ln>
                <a:noFill/>
              </a:ln>
              <a:solidFill>
                <a:srgbClr val="000000"/>
              </a:solidFill>
              <a:effectLst/>
              <a:uLnTx/>
              <a:uFillTx/>
              <a:latin typeface="Arial"/>
              <a:ea typeface="+mn-ea"/>
              <a:cs typeface="+mn-cs"/>
            </a:endParaRPr>
          </a:p>
        </p:txBody>
      </p:sp>
      <p:pic>
        <p:nvPicPr>
          <p:cNvPr id="64" name="Picture 63">
            <a:extLst>
              <a:ext uri="{FF2B5EF4-FFF2-40B4-BE49-F238E27FC236}">
                <a16:creationId xmlns:a16="http://schemas.microsoft.com/office/drawing/2014/main" id="{AF6A86E0-ACE1-9EB8-87E4-854BCEF7CC10}"/>
              </a:ext>
            </a:extLst>
          </p:cNvPr>
          <p:cNvPicPr>
            <a:picLocks noChangeAspect="1"/>
          </p:cNvPicPr>
          <p:nvPr/>
        </p:nvPicPr>
        <p:blipFill rotWithShape="1">
          <a:blip r:embed="rId3"/>
          <a:srcRect t="17402"/>
          <a:stretch/>
        </p:blipFill>
        <p:spPr>
          <a:xfrm>
            <a:off x="8078786" y="4466880"/>
            <a:ext cx="3670301" cy="1705319"/>
          </a:xfrm>
          <a:prstGeom prst="rect">
            <a:avLst/>
          </a:prstGeom>
        </p:spPr>
      </p:pic>
      <p:sp>
        <p:nvSpPr>
          <p:cNvPr id="65" name="Rectangle 64">
            <a:extLst>
              <a:ext uri="{FF2B5EF4-FFF2-40B4-BE49-F238E27FC236}">
                <a16:creationId xmlns:a16="http://schemas.microsoft.com/office/drawing/2014/main" id="{DB9D6706-3106-5CF9-37D3-C7C3C2525C4F}"/>
              </a:ext>
            </a:extLst>
          </p:cNvPr>
          <p:cNvSpPr/>
          <p:nvPr/>
        </p:nvSpPr>
        <p:spPr>
          <a:xfrm>
            <a:off x="442913" y="1827213"/>
            <a:ext cx="72000" cy="288000"/>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D212B75D-6B7E-FA6B-0943-0B53099A0B47}"/>
              </a:ext>
            </a:extLst>
          </p:cNvPr>
          <p:cNvSpPr/>
          <p:nvPr/>
        </p:nvSpPr>
        <p:spPr>
          <a:xfrm>
            <a:off x="442913" y="2809525"/>
            <a:ext cx="72000" cy="288000"/>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90467E32-5E00-16CD-2C69-AA6A8090B7CD}"/>
              </a:ext>
            </a:extLst>
          </p:cNvPr>
          <p:cNvSpPr/>
          <p:nvPr/>
        </p:nvSpPr>
        <p:spPr>
          <a:xfrm>
            <a:off x="442913" y="4466880"/>
            <a:ext cx="72000" cy="288000"/>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8BDA3FC-D526-1762-A60B-9DD301A8B6E0}"/>
              </a:ext>
            </a:extLst>
          </p:cNvPr>
          <p:cNvSpPr/>
          <p:nvPr/>
        </p:nvSpPr>
        <p:spPr>
          <a:xfrm>
            <a:off x="4260850" y="1827213"/>
            <a:ext cx="72000" cy="287338"/>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129ACD0A-9DA6-0935-27FF-D07DD02CFB18}"/>
              </a:ext>
            </a:extLst>
          </p:cNvPr>
          <p:cNvSpPr/>
          <p:nvPr/>
        </p:nvSpPr>
        <p:spPr>
          <a:xfrm>
            <a:off x="4260850" y="2809525"/>
            <a:ext cx="72000" cy="482084"/>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AE7C7B27-A444-226E-13E4-29FF25E9D9DB}"/>
              </a:ext>
            </a:extLst>
          </p:cNvPr>
          <p:cNvSpPr/>
          <p:nvPr/>
        </p:nvSpPr>
        <p:spPr>
          <a:xfrm>
            <a:off x="4260850" y="4467542"/>
            <a:ext cx="72000" cy="287338"/>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50A90860-2754-F8BF-7F66-1E4E5266116B}"/>
              </a:ext>
            </a:extLst>
          </p:cNvPr>
          <p:cNvSpPr/>
          <p:nvPr/>
        </p:nvSpPr>
        <p:spPr>
          <a:xfrm>
            <a:off x="8078788" y="3003550"/>
            <a:ext cx="72000" cy="287338"/>
          </a:xfrm>
          <a:prstGeom prst="rect">
            <a:avLst/>
          </a:prstGeom>
          <a:solidFill>
            <a:srgbClr val="D18D85"/>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9E82E864-7350-47B5-5B46-5EB7F5CBE28B}"/>
              </a:ext>
            </a:extLst>
          </p:cNvPr>
          <p:cNvSpPr/>
          <p:nvPr/>
        </p:nvSpPr>
        <p:spPr>
          <a:xfrm>
            <a:off x="8078788" y="1827213"/>
            <a:ext cx="72000" cy="482085"/>
          </a:xfrm>
          <a:prstGeom prst="rect">
            <a:avLst/>
          </a:prstGeom>
          <a:solidFill>
            <a:srgbClr val="CFD6E8"/>
          </a:solidFill>
          <a:ln w="25400" cap="flat" cmpd="sng" algn="ctr">
            <a:noFill/>
            <a:prstDash val="solid"/>
          </a:ln>
          <a:effectLst/>
        </p:spPr>
        <p:txBody>
          <a:bodyPr lIns="144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0" cap="none" spc="0" normalizeH="0" baseline="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12884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9796027-F9FE-7852-6994-92728578E89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7754" r="17754"/>
          <a:stretch>
            <a:fillRect/>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rtlCol="0">
            <a:noAutofit/>
          </a:bodyPr>
          <a:lstStyle/>
          <a:p>
            <a:pPr rtl="0"/>
            <a:r>
              <a:rPr lang="en-gb" sz="4000" dirty="0"/>
              <a:t>3.1. </a:t>
            </a:r>
            <a:r>
              <a:rPr lang="en-US" sz="4000" dirty="0"/>
              <a:t>Duties, Tasks and Rights of State Authorities, Local Governments, Legal and Natural Persons in the Field of Civil Protection</a:t>
            </a:r>
            <a:endParaRPr lang="en-GB" sz="4000" dirty="0"/>
          </a:p>
        </p:txBody>
      </p:sp>
    </p:spTree>
    <p:extLst>
      <p:ext uri="{BB962C8B-B14F-4D97-AF65-F5344CB8AC3E}">
        <p14:creationId xmlns:p14="http://schemas.microsoft.com/office/powerpoint/2010/main" val="193908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hink-cell data - do not delete" hidden="1">
            <a:extLst>
              <a:ext uri="{FF2B5EF4-FFF2-40B4-BE49-F238E27FC236}">
                <a16:creationId xmlns:a16="http://schemas.microsoft.com/office/drawing/2014/main" id="{703B9CEB-3E84-4126-E55B-6AD77C007C2C}"/>
              </a:ext>
            </a:extLst>
          </p:cNvPr>
          <p:cNvGraphicFramePr>
            <a:graphicFrameLocks noChangeAspect="1"/>
          </p:cNvGraphicFramePr>
          <p:nvPr>
            <p:custDataLst>
              <p:tags r:id="rId1"/>
            </p:custDataLst>
            <p:extLst>
              <p:ext uri="{D42A27DB-BD31-4B8C-83A1-F6EECF244321}">
                <p14:modId xmlns:p14="http://schemas.microsoft.com/office/powerpoint/2010/main" val="2446422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8" name="think-cell data - do not delete" hidden="1">
                        <a:extLst>
                          <a:ext uri="{FF2B5EF4-FFF2-40B4-BE49-F238E27FC236}">
                            <a16:creationId xmlns:a16="http://schemas.microsoft.com/office/drawing/2014/main" id="{703B9CEB-3E84-4126-E55B-6AD77C007C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665ADE4D-54B0-6627-C48E-D9F71654D618}"/>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dirty="0"/>
              <a:t>The </a:t>
            </a:r>
            <a:r>
              <a:rPr lang="lv-LV" dirty="0"/>
              <a:t>R</a:t>
            </a:r>
            <a:r>
              <a:rPr lang="en-GB" dirty="0"/>
              <a:t>ole of the </a:t>
            </a:r>
            <a:r>
              <a:rPr lang="lv-LV" dirty="0"/>
              <a:t>P</a:t>
            </a:r>
            <a:r>
              <a:rPr lang="en-GB" dirty="0"/>
              <a:t>rime Minister in the </a:t>
            </a:r>
            <a:r>
              <a:rPr lang="lv-LV" dirty="0"/>
              <a:t>S</a:t>
            </a:r>
            <a:r>
              <a:rPr lang="en-GB" dirty="0" err="1"/>
              <a:t>ystem</a:t>
            </a:r>
            <a:r>
              <a:rPr lang="en-GB" dirty="0"/>
              <a:t> of </a:t>
            </a:r>
            <a:r>
              <a:rPr lang="lv-LV" dirty="0"/>
              <a:t>C</a:t>
            </a:r>
            <a:r>
              <a:rPr lang="en-GB" dirty="0" err="1"/>
              <a:t>ivil</a:t>
            </a:r>
            <a:r>
              <a:rPr lang="en-GB" dirty="0"/>
              <a:t> </a:t>
            </a:r>
            <a:r>
              <a:rPr lang="lv-LV" dirty="0"/>
              <a:t>P</a:t>
            </a:r>
            <a:r>
              <a:rPr lang="en-GB" dirty="0" err="1"/>
              <a:t>rotection</a:t>
            </a:r>
            <a:endParaRPr lang="en-GB"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10" name="Rectangle 9">
            <a:extLst>
              <a:ext uri="{FF2B5EF4-FFF2-40B4-BE49-F238E27FC236}">
                <a16:creationId xmlns:a16="http://schemas.microsoft.com/office/drawing/2014/main" id="{3EE02B91-63FD-BFE7-C2A3-007A50D7DE70}"/>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12" name="Freeform 50">
            <a:extLst>
              <a:ext uri="{FF2B5EF4-FFF2-40B4-BE49-F238E27FC236}">
                <a16:creationId xmlns:a16="http://schemas.microsoft.com/office/drawing/2014/main" id="{96A839C6-ECC5-EAB0-4E95-E2CEF91A8ED6}"/>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18" name="Google Shape;2685;p25">
            <a:extLst>
              <a:ext uri="{FF2B5EF4-FFF2-40B4-BE49-F238E27FC236}">
                <a16:creationId xmlns:a16="http://schemas.microsoft.com/office/drawing/2014/main" id="{0020DA0B-EE36-1D11-BB6B-F2073597FE29}"/>
              </a:ext>
            </a:extLst>
          </p:cNvPr>
          <p:cNvSpPr txBox="1"/>
          <p:nvPr/>
        </p:nvSpPr>
        <p:spPr>
          <a:xfrm>
            <a:off x="874395" y="469841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6">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35" name="Rectangle 34">
            <a:extLst>
              <a:ext uri="{FF2B5EF4-FFF2-40B4-BE49-F238E27FC236}">
                <a16:creationId xmlns:a16="http://schemas.microsoft.com/office/drawing/2014/main" id="{51A13F76-949C-368C-1972-167951DBE944}"/>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36" name="Freeform 50">
            <a:extLst>
              <a:ext uri="{FF2B5EF4-FFF2-40B4-BE49-F238E27FC236}">
                <a16:creationId xmlns:a16="http://schemas.microsoft.com/office/drawing/2014/main" id="{97AF8DFC-F9E5-F1D1-06F8-028068CAC6B0}"/>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39" name="Google Shape;2685;p25">
            <a:extLst>
              <a:ext uri="{FF2B5EF4-FFF2-40B4-BE49-F238E27FC236}">
                <a16:creationId xmlns:a16="http://schemas.microsoft.com/office/drawing/2014/main" id="{BDCA2A2F-44CA-CCC2-A28C-0860B2CEDE6D}"/>
              </a:ext>
            </a:extLst>
          </p:cNvPr>
          <p:cNvSpPr txBox="1"/>
          <p:nvPr/>
        </p:nvSpPr>
        <p:spPr>
          <a:xfrm>
            <a:off x="874395" y="572906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7">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8</a:t>
            </a:fld>
            <a:endParaRPr lang="en-GB" dirty="0"/>
          </a:p>
        </p:txBody>
      </p:sp>
      <p:pic>
        <p:nvPicPr>
          <p:cNvPr id="13" name="Picture 12">
            <a:extLst>
              <a:ext uri="{FF2B5EF4-FFF2-40B4-BE49-F238E27FC236}">
                <a16:creationId xmlns:a16="http://schemas.microsoft.com/office/drawing/2014/main" id="{53297893-E266-CACD-C533-5F6FECEEDB71}"/>
              </a:ext>
            </a:extLst>
          </p:cNvPr>
          <p:cNvPicPr>
            <a:picLocks noChangeAspect="1"/>
          </p:cNvPicPr>
          <p:nvPr/>
        </p:nvPicPr>
        <p:blipFill rotWithShape="1">
          <a:blip r:embed="rId8"/>
          <a:srcRect b="14957"/>
          <a:stretch/>
        </p:blipFill>
        <p:spPr>
          <a:xfrm>
            <a:off x="637251" y="221615"/>
            <a:ext cx="1483014" cy="1232533"/>
          </a:xfrm>
          <a:prstGeom prst="rect">
            <a:avLst/>
          </a:prstGeom>
        </p:spPr>
      </p:pic>
      <p:sp>
        <p:nvSpPr>
          <p:cNvPr id="3" name="Google Shape;112;p22">
            <a:extLst>
              <a:ext uri="{FF2B5EF4-FFF2-40B4-BE49-F238E27FC236}">
                <a16:creationId xmlns:a16="http://schemas.microsoft.com/office/drawing/2014/main" id="{EEF52823-37B2-D1A7-390B-D019DEF45A54}"/>
              </a:ext>
            </a:extLst>
          </p:cNvPr>
          <p:cNvSpPr/>
          <p:nvPr/>
        </p:nvSpPr>
        <p:spPr>
          <a:xfrm>
            <a:off x="3102015" y="3521978"/>
            <a:ext cx="4248150" cy="1258386"/>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400" dirty="0"/>
              <a:t>Supervising the operation of the system of civil protection and implementation of the tasks thereof</a:t>
            </a:r>
            <a:endParaRPr lang="en-GB" sz="1400" b="1" dirty="0"/>
          </a:p>
        </p:txBody>
      </p:sp>
      <p:sp>
        <p:nvSpPr>
          <p:cNvPr id="4" name="Google Shape;112;p22">
            <a:extLst>
              <a:ext uri="{FF2B5EF4-FFF2-40B4-BE49-F238E27FC236}">
                <a16:creationId xmlns:a16="http://schemas.microsoft.com/office/drawing/2014/main" id="{D7B6AD96-1B71-FE4B-A6CB-EA6B2B261A6B}"/>
              </a:ext>
            </a:extLst>
          </p:cNvPr>
          <p:cNvSpPr/>
          <p:nvPr/>
        </p:nvSpPr>
        <p:spPr>
          <a:xfrm>
            <a:off x="7500976" y="3521978"/>
            <a:ext cx="4248150" cy="12573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400" dirty="0"/>
              <a:t>The Prime Minister signs a</a:t>
            </a:r>
            <a:r>
              <a:rPr lang="lv-LV" sz="1400" dirty="0"/>
              <a:t>n </a:t>
            </a:r>
            <a:r>
              <a:rPr lang="lv-LV" sz="1400" dirty="0" err="1"/>
              <a:t>order</a:t>
            </a:r>
            <a:r>
              <a:rPr lang="lv-LV" sz="1400" dirty="0"/>
              <a:t> </a:t>
            </a:r>
            <a:r>
              <a:rPr lang="en-GB" sz="1400" dirty="0"/>
              <a:t>establishing a </a:t>
            </a:r>
            <a:r>
              <a:rPr lang="en-US" sz="1400" dirty="0"/>
              <a:t>Thematic Committee on Civil Protection and Disaster Management System</a:t>
            </a:r>
            <a:endParaRPr lang="en-GB" sz="1400" dirty="0"/>
          </a:p>
        </p:txBody>
      </p:sp>
      <p:sp>
        <p:nvSpPr>
          <p:cNvPr id="11" name="Google Shape;112;p22">
            <a:extLst>
              <a:ext uri="{FF2B5EF4-FFF2-40B4-BE49-F238E27FC236}">
                <a16:creationId xmlns:a16="http://schemas.microsoft.com/office/drawing/2014/main" id="{A793F0A7-B70A-05E1-D6BB-80000BD4AE4A}"/>
              </a:ext>
            </a:extLst>
          </p:cNvPr>
          <p:cNvSpPr/>
          <p:nvPr/>
        </p:nvSpPr>
        <p:spPr>
          <a:xfrm>
            <a:off x="3102015" y="4911049"/>
            <a:ext cx="4248150" cy="12573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lv-LV" sz="1400" dirty="0" err="1"/>
              <a:t>Chairing</a:t>
            </a:r>
            <a:r>
              <a:rPr lang="en-GB" sz="1400" dirty="0"/>
              <a:t> the Crisis Management Council</a:t>
            </a:r>
          </a:p>
        </p:txBody>
      </p:sp>
      <p:sp>
        <p:nvSpPr>
          <p:cNvPr id="24" name="Google Shape;112;p22">
            <a:extLst>
              <a:ext uri="{FF2B5EF4-FFF2-40B4-BE49-F238E27FC236}">
                <a16:creationId xmlns:a16="http://schemas.microsoft.com/office/drawing/2014/main" id="{4A9B400B-D745-0792-A33F-DA7CBFF5D439}"/>
              </a:ext>
            </a:extLst>
          </p:cNvPr>
          <p:cNvSpPr/>
          <p:nvPr/>
        </p:nvSpPr>
        <p:spPr>
          <a:xfrm>
            <a:off x="7500976" y="4911049"/>
            <a:ext cx="4248150" cy="125730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400" dirty="0"/>
              <a:t>The Prime Minister, as Chair of the Crisis Management Council, convenes and chairs meetings of the Council, approves the agenda, signs the protocols, assigns tasks to</a:t>
            </a:r>
            <a:r>
              <a:rPr lang="lv-LV" sz="1400" dirty="0"/>
              <a:t> </a:t>
            </a:r>
            <a:r>
              <a:rPr lang="en-GB" sz="1400" dirty="0"/>
              <a:t>members</a:t>
            </a:r>
            <a:r>
              <a:rPr lang="lv-LV" sz="1400" dirty="0"/>
              <a:t> of the </a:t>
            </a:r>
            <a:r>
              <a:rPr lang="lv-LV" sz="1400" dirty="0" err="1"/>
              <a:t>Council</a:t>
            </a:r>
            <a:r>
              <a:rPr lang="en-GB" sz="1400" dirty="0"/>
              <a:t>, approves expert groups and their tasks</a:t>
            </a:r>
          </a:p>
        </p:txBody>
      </p:sp>
      <p:sp>
        <p:nvSpPr>
          <p:cNvPr id="26" name="Rectangle 25">
            <a:extLst>
              <a:ext uri="{FF2B5EF4-FFF2-40B4-BE49-F238E27FC236}">
                <a16:creationId xmlns:a16="http://schemas.microsoft.com/office/drawing/2014/main" id="{2D06DA75-F8E8-AAB7-84E1-F1E4C1726AD2}"/>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dirty="0"/>
          </a:p>
        </p:txBody>
      </p:sp>
      <p:sp>
        <p:nvSpPr>
          <p:cNvPr id="27" name="Freeform 50">
            <a:extLst>
              <a:ext uri="{FF2B5EF4-FFF2-40B4-BE49-F238E27FC236}">
                <a16:creationId xmlns:a16="http://schemas.microsoft.com/office/drawing/2014/main" id="{6C11A5F4-6D07-A5E2-A2B3-BB7D13054096}"/>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GB" sz="983" dirty="0"/>
          </a:p>
        </p:txBody>
      </p:sp>
      <p:sp>
        <p:nvSpPr>
          <p:cNvPr id="29" name="Google Shape;2685;p25">
            <a:extLst>
              <a:ext uri="{FF2B5EF4-FFF2-40B4-BE49-F238E27FC236}">
                <a16:creationId xmlns:a16="http://schemas.microsoft.com/office/drawing/2014/main" id="{9871297C-08C3-B607-E6F5-4B5F5C9C682E}"/>
              </a:ext>
            </a:extLst>
          </p:cNvPr>
          <p:cNvSpPr txBox="1"/>
          <p:nvPr/>
        </p:nvSpPr>
        <p:spPr>
          <a:xfrm>
            <a:off x="874395" y="3792549"/>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hlinkClick r:id="rId9">
                  <a:extLst>
                    <a:ext uri="{A12FA001-AC4F-418D-AE19-62706E023703}">
                      <ahyp:hlinkClr xmlns:ahyp="http://schemas.microsoft.com/office/drawing/2018/hyperlinkcolor" val="tx"/>
                    </a:ext>
                  </a:extLst>
                </a:hlinkClick>
              </a:rPr>
              <a:t>By-law of the Crisis Management Council</a:t>
            </a:r>
            <a:endParaRPr lang="en-GB" sz="1600" dirty="0">
              <a:latin typeface="Arial"/>
              <a:ea typeface="Arial"/>
              <a:cs typeface="Arial"/>
              <a:sym typeface="Arial"/>
            </a:endParaRPr>
          </a:p>
        </p:txBody>
      </p:sp>
      <p:sp>
        <p:nvSpPr>
          <p:cNvPr id="23" name="Google Shape;118;p22">
            <a:extLst>
              <a:ext uri="{FF2B5EF4-FFF2-40B4-BE49-F238E27FC236}">
                <a16:creationId xmlns:a16="http://schemas.microsoft.com/office/drawing/2014/main" id="{DADE4E39-B5D9-C925-F5F4-71480DED6B8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dirty="0"/>
              <a:t>Level</a:t>
            </a:r>
            <a:r>
              <a:rPr lang="en-GB" sz="1400" b="1" dirty="0"/>
              <a:t>: Country</a:t>
            </a:r>
            <a:r>
              <a:rPr lang="en-GB" sz="1400" dirty="0"/>
              <a:t> </a:t>
            </a:r>
            <a:r>
              <a:rPr lang="en-GB" sz="1400" dirty="0">
                <a:solidFill>
                  <a:schemeClr val="bg1">
                    <a:lumMod val="65000"/>
                  </a:schemeClr>
                </a:solidFill>
              </a:rPr>
              <a:t>| Municipal</a:t>
            </a:r>
            <a:r>
              <a:rPr lang="en-GB" sz="1400" b="1" dirty="0"/>
              <a:t> </a:t>
            </a:r>
            <a:r>
              <a:rPr lang="en-GB" sz="1400" dirty="0">
                <a:solidFill>
                  <a:schemeClr val="bg1">
                    <a:lumMod val="65000"/>
                  </a:schemeClr>
                </a:solidFill>
              </a:rPr>
              <a:t>| Local</a:t>
            </a:r>
          </a:p>
        </p:txBody>
      </p:sp>
      <p:sp>
        <p:nvSpPr>
          <p:cNvPr id="31" name="Google Shape;118;p22">
            <a:extLst>
              <a:ext uri="{FF2B5EF4-FFF2-40B4-BE49-F238E27FC236}">
                <a16:creationId xmlns:a16="http://schemas.microsoft.com/office/drawing/2014/main" id="{B96F707D-DBEB-B880-5B2F-192D9B337AC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lang="en-GB" sz="1400" b="1" dirty="0">
              <a:solidFill>
                <a:schemeClr val="lt1"/>
              </a:solidFill>
            </a:endParaRPr>
          </a:p>
        </p:txBody>
      </p:sp>
      <p:sp>
        <p:nvSpPr>
          <p:cNvPr id="37" name="Google Shape;118;p22">
            <a:extLst>
              <a:ext uri="{FF2B5EF4-FFF2-40B4-BE49-F238E27FC236}">
                <a16:creationId xmlns:a16="http://schemas.microsoft.com/office/drawing/2014/main" id="{1DCAD8C4-19CA-50AF-4A2D-AE48A92F6759}"/>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dirty="0"/>
              <a:t>The role of management: </a:t>
            </a:r>
            <a:r>
              <a:rPr lang="en-GB" sz="1400" b="1" dirty="0"/>
              <a:t>Decision-making </a:t>
            </a:r>
            <a:r>
              <a:rPr lang="en-GB" sz="1400" dirty="0">
                <a:solidFill>
                  <a:schemeClr val="bg1">
                    <a:lumMod val="65000"/>
                  </a:schemeClr>
                </a:solidFill>
              </a:rPr>
              <a:t>| Coordination | Support | Infrastructure </a:t>
            </a:r>
          </a:p>
        </p:txBody>
      </p:sp>
      <p:sp>
        <p:nvSpPr>
          <p:cNvPr id="40" name="Google Shape;118;p22">
            <a:extLst>
              <a:ext uri="{FF2B5EF4-FFF2-40B4-BE49-F238E27FC236}">
                <a16:creationId xmlns:a16="http://schemas.microsoft.com/office/drawing/2014/main" id="{AF0047E7-BAF1-1D36-F9EE-1D3EE2347FF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lang="en-GB" sz="1400" b="1" dirty="0">
              <a:solidFill>
                <a:schemeClr val="lt1"/>
              </a:solidFill>
            </a:endParaRPr>
          </a:p>
        </p:txBody>
      </p:sp>
      <p:sp>
        <p:nvSpPr>
          <p:cNvPr id="42" name="Google Shape;118;p22">
            <a:extLst>
              <a:ext uri="{FF2B5EF4-FFF2-40B4-BE49-F238E27FC236}">
                <a16:creationId xmlns:a16="http://schemas.microsoft.com/office/drawing/2014/main" id="{A9FB3696-64BA-F0EE-16F6-F54921AFAE9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dirty="0"/>
              <a:t>Key duties:</a:t>
            </a:r>
          </a:p>
        </p:txBody>
      </p:sp>
      <p:sp>
        <p:nvSpPr>
          <p:cNvPr id="44" name="Google Shape;118;p22">
            <a:extLst>
              <a:ext uri="{FF2B5EF4-FFF2-40B4-BE49-F238E27FC236}">
                <a16:creationId xmlns:a16="http://schemas.microsoft.com/office/drawing/2014/main" id="{9A4CC0C2-26E9-ADA7-7D83-F12235E0126B}"/>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lang="en-GB" sz="1400" b="1" dirty="0">
              <a:solidFill>
                <a:schemeClr val="lt1"/>
              </a:solidFill>
            </a:endParaRPr>
          </a:p>
        </p:txBody>
      </p:sp>
      <p:sp>
        <p:nvSpPr>
          <p:cNvPr id="47" name="Google Shape;118;p22">
            <a:extLst>
              <a:ext uri="{FF2B5EF4-FFF2-40B4-BE49-F238E27FC236}">
                <a16:creationId xmlns:a16="http://schemas.microsoft.com/office/drawing/2014/main" id="{8A57C096-055E-EC5B-55FF-45C13B0F9D50}"/>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dirty="0"/>
              <a:t>Examples:</a:t>
            </a:r>
          </a:p>
        </p:txBody>
      </p:sp>
      <p:sp>
        <p:nvSpPr>
          <p:cNvPr id="48" name="Google Shape;118;p22">
            <a:extLst>
              <a:ext uri="{FF2B5EF4-FFF2-40B4-BE49-F238E27FC236}">
                <a16:creationId xmlns:a16="http://schemas.microsoft.com/office/drawing/2014/main" id="{1D40BEA2-E4DD-AE1D-254A-353C72EC3FC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lang="en-GB" sz="1400" b="1" dirty="0">
              <a:solidFill>
                <a:schemeClr val="lt1"/>
              </a:solidFill>
            </a:endParaRPr>
          </a:p>
        </p:txBody>
      </p:sp>
      <p:sp>
        <p:nvSpPr>
          <p:cNvPr id="52" name="Freeform 17">
            <a:extLst>
              <a:ext uri="{FF2B5EF4-FFF2-40B4-BE49-F238E27FC236}">
                <a16:creationId xmlns:a16="http://schemas.microsoft.com/office/drawing/2014/main" id="{A7DF4DC6-1D6F-945C-8943-F35B6CA3726C}"/>
              </a:ext>
            </a:extLst>
          </p:cNvPr>
          <p:cNvSpPr/>
          <p:nvPr/>
        </p:nvSpPr>
        <p:spPr>
          <a:xfrm>
            <a:off x="3173089"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dirty="0"/>
          </a:p>
        </p:txBody>
      </p:sp>
      <p:sp>
        <p:nvSpPr>
          <p:cNvPr id="53" name="Freeform 17">
            <a:extLst>
              <a:ext uri="{FF2B5EF4-FFF2-40B4-BE49-F238E27FC236}">
                <a16:creationId xmlns:a16="http://schemas.microsoft.com/office/drawing/2014/main" id="{7C418AE5-460F-F7F7-86E7-54D542428803}"/>
              </a:ext>
            </a:extLst>
          </p:cNvPr>
          <p:cNvSpPr/>
          <p:nvPr/>
        </p:nvSpPr>
        <p:spPr>
          <a:xfrm>
            <a:off x="3173089"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dirty="0"/>
          </a:p>
        </p:txBody>
      </p:sp>
      <p:sp>
        <p:nvSpPr>
          <p:cNvPr id="54" name="Freeform 17">
            <a:extLst>
              <a:ext uri="{FF2B5EF4-FFF2-40B4-BE49-F238E27FC236}">
                <a16:creationId xmlns:a16="http://schemas.microsoft.com/office/drawing/2014/main" id="{812ADB10-E76A-EE7B-0A8E-D7A5624E834A}"/>
              </a:ext>
            </a:extLst>
          </p:cNvPr>
          <p:cNvSpPr/>
          <p:nvPr/>
        </p:nvSpPr>
        <p:spPr>
          <a:xfrm>
            <a:off x="7573675"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dirty="0"/>
          </a:p>
        </p:txBody>
      </p:sp>
      <p:sp>
        <p:nvSpPr>
          <p:cNvPr id="55" name="Freeform 17">
            <a:extLst>
              <a:ext uri="{FF2B5EF4-FFF2-40B4-BE49-F238E27FC236}">
                <a16:creationId xmlns:a16="http://schemas.microsoft.com/office/drawing/2014/main" id="{9DCE1FC1-8EFF-3D56-667F-03CFE8E51D90}"/>
              </a:ext>
            </a:extLst>
          </p:cNvPr>
          <p:cNvSpPr/>
          <p:nvPr/>
        </p:nvSpPr>
        <p:spPr>
          <a:xfrm>
            <a:off x="7573675"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dirty="0"/>
          </a:p>
        </p:txBody>
      </p:sp>
      <p:sp>
        <p:nvSpPr>
          <p:cNvPr id="22" name="Freeform 45">
            <a:extLst>
              <a:ext uri="{FF2B5EF4-FFF2-40B4-BE49-F238E27FC236}">
                <a16:creationId xmlns:a16="http://schemas.microsoft.com/office/drawing/2014/main" id="{E1F751CA-5639-5043-BC66-47A85754F60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ltLang="ja-JP" sz="700" b="1" dirty="0">
              <a:solidFill>
                <a:schemeClr val="accent1"/>
              </a:solidFill>
            </a:endParaRPr>
          </a:p>
        </p:txBody>
      </p:sp>
      <p:grpSp>
        <p:nvGrpSpPr>
          <p:cNvPr id="33" name="Graphic 47">
            <a:extLst>
              <a:ext uri="{FF2B5EF4-FFF2-40B4-BE49-F238E27FC236}">
                <a16:creationId xmlns:a16="http://schemas.microsoft.com/office/drawing/2014/main" id="{0C99D58C-BBD1-F64F-8356-55B295CE2D71}"/>
              </a:ext>
            </a:extLst>
          </p:cNvPr>
          <p:cNvGrpSpPr/>
          <p:nvPr/>
        </p:nvGrpSpPr>
        <p:grpSpPr>
          <a:xfrm>
            <a:off x="3174014" y="2468509"/>
            <a:ext cx="288925" cy="287338"/>
            <a:chOff x="5489444" y="1867103"/>
            <a:chExt cx="457200" cy="457200"/>
          </a:xfrm>
          <a:solidFill>
            <a:srgbClr val="525A72"/>
          </a:solidFill>
        </p:grpSpPr>
        <p:sp>
          <p:nvSpPr>
            <p:cNvPr id="34" name="Freeform 158">
              <a:extLst>
                <a:ext uri="{FF2B5EF4-FFF2-40B4-BE49-F238E27FC236}">
                  <a16:creationId xmlns:a16="http://schemas.microsoft.com/office/drawing/2014/main" id="{E48783FE-DEA1-8446-9C19-62673BE93616}"/>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dirty="0">
                <a:solidFill>
                  <a:schemeClr val="accent1"/>
                </a:solidFill>
              </a:endParaRPr>
            </a:p>
          </p:txBody>
        </p:sp>
        <p:sp>
          <p:nvSpPr>
            <p:cNvPr id="38" name="Freeform 163">
              <a:extLst>
                <a:ext uri="{FF2B5EF4-FFF2-40B4-BE49-F238E27FC236}">
                  <a16:creationId xmlns:a16="http://schemas.microsoft.com/office/drawing/2014/main" id="{2E2BA3C1-3942-0D42-8852-B34CABB465A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dirty="0">
                <a:solidFill>
                  <a:schemeClr val="accent1"/>
                </a:solidFill>
              </a:endParaRPr>
            </a:p>
          </p:txBody>
        </p:sp>
        <p:sp>
          <p:nvSpPr>
            <p:cNvPr id="43" name="Freeform 164">
              <a:extLst>
                <a:ext uri="{FF2B5EF4-FFF2-40B4-BE49-F238E27FC236}">
                  <a16:creationId xmlns:a16="http://schemas.microsoft.com/office/drawing/2014/main" id="{F659E472-45D9-F643-ACE2-2E458683785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dirty="0">
                <a:solidFill>
                  <a:schemeClr val="accent1"/>
                </a:solidFill>
              </a:endParaRPr>
            </a:p>
          </p:txBody>
        </p:sp>
        <p:sp>
          <p:nvSpPr>
            <p:cNvPr id="46" name="Freeform 166">
              <a:extLst>
                <a:ext uri="{FF2B5EF4-FFF2-40B4-BE49-F238E27FC236}">
                  <a16:creationId xmlns:a16="http://schemas.microsoft.com/office/drawing/2014/main" id="{0DEE16CB-A6CC-C246-8507-CDEF1FD5D059}"/>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dirty="0">
                <a:solidFill>
                  <a:schemeClr val="accent1"/>
                </a:solidFill>
              </a:endParaRPr>
            </a:p>
          </p:txBody>
        </p:sp>
      </p:grpSp>
      <p:sp>
        <p:nvSpPr>
          <p:cNvPr id="50" name="Freeform 73">
            <a:extLst>
              <a:ext uri="{FF2B5EF4-FFF2-40B4-BE49-F238E27FC236}">
                <a16:creationId xmlns:a16="http://schemas.microsoft.com/office/drawing/2014/main" id="{03A5B2B9-7DF6-7142-8051-BAEA75F4A63E}"/>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ltLang="ja-JP" sz="700" b="1" dirty="0">
              <a:solidFill>
                <a:schemeClr val="accent1"/>
              </a:solidFill>
            </a:endParaRPr>
          </a:p>
        </p:txBody>
      </p:sp>
      <p:sp>
        <p:nvSpPr>
          <p:cNvPr id="51" name="Freeform 80">
            <a:extLst>
              <a:ext uri="{FF2B5EF4-FFF2-40B4-BE49-F238E27FC236}">
                <a16:creationId xmlns:a16="http://schemas.microsoft.com/office/drawing/2014/main" id="{113E053C-6BF0-704A-8BA5-639DB34B916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ltLang="ja-JP" b="1" dirty="0">
              <a:solidFill>
                <a:schemeClr val="accent1"/>
              </a:solidFill>
            </a:endParaRPr>
          </a:p>
        </p:txBody>
      </p:sp>
      <p:grpSp>
        <p:nvGrpSpPr>
          <p:cNvPr id="9" name="Group 8">
            <a:extLst>
              <a:ext uri="{FF2B5EF4-FFF2-40B4-BE49-F238E27FC236}">
                <a16:creationId xmlns:a16="http://schemas.microsoft.com/office/drawing/2014/main" id="{0F712967-5690-C1A3-DF8A-82E58B72CC82}"/>
              </a:ext>
            </a:extLst>
          </p:cNvPr>
          <p:cNvGrpSpPr/>
          <p:nvPr/>
        </p:nvGrpSpPr>
        <p:grpSpPr>
          <a:xfrm>
            <a:off x="7349471" y="130795"/>
            <a:ext cx="4399626" cy="216216"/>
            <a:chOff x="7793031" y="130795"/>
            <a:chExt cx="3714230" cy="217488"/>
          </a:xfrm>
        </p:grpSpPr>
        <p:sp>
          <p:nvSpPr>
            <p:cNvPr id="14" name="Rectangle 13">
              <a:extLst>
                <a:ext uri="{FF2B5EF4-FFF2-40B4-BE49-F238E27FC236}">
                  <a16:creationId xmlns:a16="http://schemas.microsoft.com/office/drawing/2014/main" id="{3DF86289-B88E-AAC6-A40E-50C8C84B4E84}"/>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A1A167F8-98EB-031E-1389-58279BC362CB}"/>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F45D6A4A-03D7-FDA6-A799-2EF63279FE00}"/>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587DBD13-61A8-2FA5-64B7-81AFFEF208F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
        <p:nvSpPr>
          <p:cNvPr id="19" name="Text Box 2">
            <a:extLst>
              <a:ext uri="{FF2B5EF4-FFF2-40B4-BE49-F238E27FC236}">
                <a16:creationId xmlns:a16="http://schemas.microsoft.com/office/drawing/2014/main" id="{25E30C8A-7920-7642-35BC-F14A9AB6B226}"/>
              </a:ext>
            </a:extLst>
          </p:cNvPr>
          <p:cNvSpPr txBox="1">
            <a:spLocks noChangeArrowheads="1"/>
          </p:cNvSpPr>
          <p:nvPr/>
        </p:nvSpPr>
        <p:spPr bwMode="auto">
          <a:xfrm>
            <a:off x="453866" y="1435739"/>
            <a:ext cx="1846580" cy="275590"/>
          </a:xfrm>
          <a:prstGeom prst="rect">
            <a:avLst/>
          </a:prstGeom>
          <a:noFill/>
          <a:ln w="9525">
            <a:noFill/>
            <a:miter lim="800000"/>
            <a:headEnd/>
            <a:tailEnd/>
          </a:ln>
        </p:spPr>
        <p:txBody>
          <a:bodyPr rot="0" vert="horz" wrap="square" lIns="0" tIns="0" rIns="0" bIns="0" anchor="t" anchorCtr="0">
            <a:noAutofit/>
          </a:bodyPr>
          <a:lstStyle/>
          <a:p>
            <a:pPr algn="ctr">
              <a:lnSpc>
                <a:spcPct val="107000"/>
              </a:lnSpc>
              <a:spcAft>
                <a:spcPts val="800"/>
              </a:spcAft>
            </a:pPr>
            <a:r>
              <a:rPr lang="en-GB" sz="1400" b="1"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Prime Minister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36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2;p22">
            <a:extLst>
              <a:ext uri="{FF2B5EF4-FFF2-40B4-BE49-F238E27FC236}">
                <a16:creationId xmlns:a16="http://schemas.microsoft.com/office/drawing/2014/main" id="{ADC2E1FD-118B-3944-649A-BBB8714372A0}"/>
              </a:ext>
            </a:extLst>
          </p:cNvPr>
          <p:cNvSpPr/>
          <p:nvPr/>
        </p:nvSpPr>
        <p:spPr>
          <a:xfrm>
            <a:off x="7501676" y="4086226"/>
            <a:ext cx="4247450" cy="60642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Cabinet Regulation No. 658  "Regulation on the </a:t>
            </a:r>
            <a:r>
              <a:rPr lang="lv-LV" sz="1100" dirty="0"/>
              <a:t>S</a:t>
            </a:r>
            <a:r>
              <a:rPr lang="en-US" sz="1100" dirty="0" err="1"/>
              <a:t>tructure</a:t>
            </a:r>
            <a:r>
              <a:rPr lang="en-US" sz="1100" dirty="0"/>
              <a:t> of </a:t>
            </a:r>
            <a:r>
              <a:rPr lang="lv-LV" sz="1100" dirty="0"/>
              <a:t>C</a:t>
            </a:r>
            <a:r>
              <a:rPr lang="en-US" sz="1100" dirty="0" err="1"/>
              <a:t>ivil</a:t>
            </a:r>
            <a:r>
              <a:rPr lang="en-US" sz="1100" dirty="0"/>
              <a:t> </a:t>
            </a:r>
            <a:r>
              <a:rPr lang="lv-LV" sz="1100" dirty="0"/>
              <a:t>P</a:t>
            </a:r>
            <a:r>
              <a:rPr lang="en-US" sz="1100" dirty="0" err="1"/>
              <a:t>rotection</a:t>
            </a:r>
            <a:r>
              <a:rPr lang="en-US" sz="1100" dirty="0"/>
              <a:t> </a:t>
            </a:r>
            <a:r>
              <a:rPr lang="lv-LV" sz="1100" dirty="0"/>
              <a:t>P</a:t>
            </a:r>
            <a:r>
              <a:rPr lang="en-US" sz="1100" dirty="0" err="1"/>
              <a:t>lans</a:t>
            </a:r>
            <a:r>
              <a:rPr lang="en-US" sz="1100" dirty="0"/>
              <a:t> and the </a:t>
            </a:r>
            <a:r>
              <a:rPr lang="lv-LV" sz="1100" dirty="0"/>
              <a:t>I</a:t>
            </a:r>
            <a:r>
              <a:rPr lang="en-US" sz="1100" dirty="0" err="1"/>
              <a:t>nformation</a:t>
            </a:r>
            <a:r>
              <a:rPr lang="en-US" sz="1100" dirty="0"/>
              <a:t> to </a:t>
            </a:r>
            <a:r>
              <a:rPr lang="lv-LV" sz="1100" dirty="0"/>
              <a:t>B</a:t>
            </a:r>
            <a:r>
              <a:rPr lang="en-US" sz="1100" dirty="0"/>
              <a:t>e </a:t>
            </a:r>
            <a:r>
              <a:rPr lang="lv-LV" sz="1100" dirty="0"/>
              <a:t>I</a:t>
            </a:r>
            <a:r>
              <a:rPr lang="en-US" sz="1100" dirty="0" err="1"/>
              <a:t>ncluded</a:t>
            </a:r>
            <a:r>
              <a:rPr lang="en-US" sz="1100" dirty="0"/>
              <a:t> </a:t>
            </a:r>
            <a:r>
              <a:rPr lang="lv-LV" sz="1100" dirty="0"/>
              <a:t>I</a:t>
            </a:r>
            <a:r>
              <a:rPr lang="en-US" sz="1100" dirty="0"/>
              <a:t>n </a:t>
            </a:r>
            <a:r>
              <a:rPr lang="lv-LV" sz="1100" dirty="0"/>
              <a:t>T</a:t>
            </a:r>
            <a:r>
              <a:rPr lang="en-US" sz="1100" dirty="0"/>
              <a:t>hem"</a:t>
            </a:r>
          </a:p>
        </p:txBody>
      </p:sp>
      <p:sp>
        <p:nvSpPr>
          <p:cNvPr id="12" name="Google Shape;112;p22">
            <a:extLst>
              <a:ext uri="{FF2B5EF4-FFF2-40B4-BE49-F238E27FC236}">
                <a16:creationId xmlns:a16="http://schemas.microsoft.com/office/drawing/2014/main" id="{C25559E0-B09A-264D-EBF5-ABE11DC73F4C}"/>
              </a:ext>
            </a:extLst>
          </p:cNvPr>
          <p:cNvSpPr/>
          <p:nvPr/>
        </p:nvSpPr>
        <p:spPr>
          <a:xfrm>
            <a:off x="7501676" y="4817822"/>
            <a:ext cx="4247450" cy="741210"/>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r>
              <a:rPr lang="en-GB" sz="1100" dirty="0">
                <a:cs typeface="Times New Roman"/>
              </a:rPr>
              <a:t>Cabinet</a:t>
            </a:r>
            <a:r>
              <a:rPr lang="lv-LV" sz="1100" dirty="0">
                <a:cs typeface="Times New Roman"/>
              </a:rPr>
              <a:t> </a:t>
            </a:r>
            <a:r>
              <a:rPr lang="en-GB" sz="1100" dirty="0">
                <a:cs typeface="Times New Roman"/>
              </a:rPr>
              <a:t>Regulation No. 716</a:t>
            </a:r>
            <a:r>
              <a:rPr lang="en-gb" sz="1100" dirty="0">
                <a:cs typeface="Times New Roman"/>
              </a:rPr>
              <a:t> "</a:t>
            </a:r>
            <a:r>
              <a:rPr lang="en-US" sz="1100" dirty="0">
                <a:cs typeface="Times New Roman"/>
              </a:rPr>
              <a:t>Minimum Requirements for the Content of the Mandatory Course in Civil Protection and the Content of Training of Employees in Civil Protection</a:t>
            </a:r>
            <a:r>
              <a:rPr lang="en-gb" sz="1100" dirty="0">
                <a:cs typeface="Times New Roman"/>
              </a:rPr>
              <a:t>"</a:t>
            </a:r>
          </a:p>
        </p:txBody>
      </p:sp>
      <p:sp>
        <p:nvSpPr>
          <p:cNvPr id="64" name="Google Shape;112;p22">
            <a:extLst>
              <a:ext uri="{FF2B5EF4-FFF2-40B4-BE49-F238E27FC236}">
                <a16:creationId xmlns:a16="http://schemas.microsoft.com/office/drawing/2014/main" id="{1F7CE2BE-8CEE-F2FF-2AAA-3CFD138EC9DA}"/>
              </a:ext>
            </a:extLst>
          </p:cNvPr>
          <p:cNvSpPr/>
          <p:nvPr/>
        </p:nvSpPr>
        <p:spPr>
          <a:xfrm>
            <a:off x="7501676" y="5684162"/>
            <a:ext cx="4247450" cy="481295"/>
          </a:xfrm>
          <a:prstGeom prst="rect">
            <a:avLst/>
          </a:prstGeom>
          <a:solidFill>
            <a:schemeClr val="bg1">
              <a:lumMod val="8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Cabinet</a:t>
            </a:r>
            <a:r>
              <a:rPr lang="lv-LV" sz="1100" dirty="0"/>
              <a:t> </a:t>
            </a:r>
            <a:r>
              <a:rPr lang="en-GB" sz="1100" dirty="0"/>
              <a:t>Regulation No. 722</a:t>
            </a:r>
            <a:r>
              <a:rPr lang="lv-LV" sz="1100" dirty="0"/>
              <a:t> "</a:t>
            </a:r>
            <a:r>
              <a:rPr lang="en-US" sz="1100" dirty="0"/>
              <a:t>Procedures for Requesting International Assistance</a:t>
            </a:r>
            <a:r>
              <a:rPr lang="lv-LV" sz="1100" dirty="0"/>
              <a:t>"</a:t>
            </a:r>
            <a:endParaRPr lang="en-gb" sz="1100" dirty="0"/>
          </a:p>
        </p:txBody>
      </p:sp>
      <p:sp>
        <p:nvSpPr>
          <p:cNvPr id="3" name="Google Shape;112;p22">
            <a:extLst>
              <a:ext uri="{FF2B5EF4-FFF2-40B4-BE49-F238E27FC236}">
                <a16:creationId xmlns:a16="http://schemas.microsoft.com/office/drawing/2014/main" id="{CE715ED5-C589-60D1-49E8-832110002891}"/>
              </a:ext>
            </a:extLst>
          </p:cNvPr>
          <p:cNvSpPr/>
          <p:nvPr/>
        </p:nvSpPr>
        <p:spPr>
          <a:xfrm>
            <a:off x="3102014" y="4085446"/>
            <a:ext cx="4247449" cy="606978"/>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gb" sz="1100" dirty="0"/>
              <a:t>management and planning</a:t>
            </a:r>
            <a:r>
              <a:rPr lang="lv-LV" sz="1100" dirty="0"/>
              <a:t> of </a:t>
            </a:r>
            <a:r>
              <a:rPr lang="en-US" sz="1100" dirty="0"/>
              <a:t>the system of civil protection</a:t>
            </a:r>
            <a:r>
              <a:rPr lang="lv-LV" sz="1100" dirty="0"/>
              <a:t> </a:t>
            </a:r>
            <a:endParaRPr lang="en-US" sz="1100" dirty="0"/>
          </a:p>
        </p:txBody>
      </p:sp>
      <p:sp>
        <p:nvSpPr>
          <p:cNvPr id="10" name="Google Shape;112;p22">
            <a:extLst>
              <a:ext uri="{FF2B5EF4-FFF2-40B4-BE49-F238E27FC236}">
                <a16:creationId xmlns:a16="http://schemas.microsoft.com/office/drawing/2014/main" id="{974CCCD3-353E-5874-6D82-176E52690CD0}"/>
              </a:ext>
            </a:extLst>
          </p:cNvPr>
          <p:cNvSpPr/>
          <p:nvPr/>
        </p:nvSpPr>
        <p:spPr>
          <a:xfrm>
            <a:off x="3102014" y="4817822"/>
            <a:ext cx="4247449" cy="60594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minimum requirements for the content of the mandatory course in civil protection</a:t>
            </a:r>
          </a:p>
        </p:txBody>
      </p:sp>
      <p:sp>
        <p:nvSpPr>
          <p:cNvPr id="26" name="Google Shape;112;p22">
            <a:extLst>
              <a:ext uri="{FF2B5EF4-FFF2-40B4-BE49-F238E27FC236}">
                <a16:creationId xmlns:a16="http://schemas.microsoft.com/office/drawing/2014/main" id="{3993F386-D217-1C3D-916E-E46E723D96D9}"/>
              </a:ext>
            </a:extLst>
          </p:cNvPr>
          <p:cNvSpPr/>
          <p:nvPr/>
        </p:nvSpPr>
        <p:spPr>
          <a:xfrm>
            <a:off x="3102015" y="3522662"/>
            <a:ext cx="8647073" cy="431800"/>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rtl="0"/>
            <a:r>
              <a:rPr lang="en-US" sz="1100" b="1" dirty="0"/>
              <a:t>Establish</a:t>
            </a:r>
            <a:r>
              <a:rPr lang="lv-LV" sz="1100" b="1" dirty="0"/>
              <a:t>ing</a:t>
            </a:r>
            <a:r>
              <a:rPr lang="en-US" sz="1100" b="1" dirty="0"/>
              <a:t> legislation on the following aspects of civil protection</a:t>
            </a:r>
            <a:r>
              <a:rPr lang="en-gb" sz="1100" b="1" dirty="0"/>
              <a:t>:</a:t>
            </a:r>
            <a:endParaRPr lang="en-US" sz="1100" b="1" dirty="0"/>
          </a:p>
        </p:txBody>
      </p:sp>
      <p:sp>
        <p:nvSpPr>
          <p:cNvPr id="63" name="Google Shape;112;p22">
            <a:extLst>
              <a:ext uri="{FF2B5EF4-FFF2-40B4-BE49-F238E27FC236}">
                <a16:creationId xmlns:a16="http://schemas.microsoft.com/office/drawing/2014/main" id="{111A4411-99C2-D1FB-C78F-513D10ED4939}"/>
              </a:ext>
            </a:extLst>
          </p:cNvPr>
          <p:cNvSpPr/>
          <p:nvPr/>
        </p:nvSpPr>
        <p:spPr>
          <a:xfrm>
            <a:off x="3102014" y="5559510"/>
            <a:ext cx="4247449" cy="605947"/>
          </a:xfrm>
          <a:prstGeom prst="rect">
            <a:avLst/>
          </a:prstGeom>
          <a:solidFill>
            <a:schemeClr val="bg1">
              <a:lumMod val="95000"/>
            </a:schemeClr>
          </a:solidFill>
          <a:ln>
            <a:noFill/>
          </a:ln>
        </p:spPr>
        <p:txBody>
          <a:bodyPr spcFirstLastPara="1" wrap="square" lIns="504000" tIns="36000" rIns="72000" bIns="36000" rtlCol="0" anchor="ctr" anchorCtr="0">
            <a:noAutofit/>
          </a:bodyPr>
          <a:lstStyle/>
          <a:p>
            <a:pPr marL="0" lvl="0" indent="0" algn="l" rtl="0">
              <a:spcBef>
                <a:spcPts val="0"/>
              </a:spcBef>
              <a:spcAft>
                <a:spcPts val="0"/>
              </a:spcAft>
              <a:buNone/>
            </a:pPr>
            <a:r>
              <a:rPr lang="en-US" sz="1100" dirty="0"/>
              <a:t>request for and provision of international assistance</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dirty="0"/>
              <a:t>The </a:t>
            </a:r>
            <a:r>
              <a:rPr lang="lv-LV" dirty="0"/>
              <a:t>R</a:t>
            </a:r>
            <a:r>
              <a:rPr lang="en-gb" dirty="0"/>
              <a:t>ole of the Cabinet in </a:t>
            </a:r>
            <a:r>
              <a:rPr lang="en-US" dirty="0"/>
              <a:t>the </a:t>
            </a:r>
            <a:r>
              <a:rPr lang="lv-LV" dirty="0"/>
              <a:t>S</a:t>
            </a:r>
            <a:r>
              <a:rPr lang="en-US" dirty="0" err="1"/>
              <a:t>ystem</a:t>
            </a:r>
            <a:r>
              <a:rPr lang="en-US" dirty="0"/>
              <a:t> of </a:t>
            </a:r>
            <a:r>
              <a:rPr lang="lv-LV" dirty="0"/>
              <a:t>C</a:t>
            </a:r>
            <a:r>
              <a:rPr lang="en-US" dirty="0" err="1"/>
              <a:t>ivil</a:t>
            </a:r>
            <a:r>
              <a:rPr lang="en-US" dirty="0"/>
              <a:t> </a:t>
            </a:r>
            <a:r>
              <a:rPr lang="lv-LV" dirty="0"/>
              <a:t>P</a:t>
            </a:r>
            <a:r>
              <a:rPr lang="en-US" dirty="0" err="1"/>
              <a:t>rotection</a:t>
            </a:r>
            <a:endParaRPr lang="en-US"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9</a:t>
            </a:fld>
            <a:endParaRPr lang="en-GB"/>
          </a:p>
        </p:txBody>
      </p:sp>
      <p:sp>
        <p:nvSpPr>
          <p:cNvPr id="11" name="Rectangle 10">
            <a:extLst>
              <a:ext uri="{FF2B5EF4-FFF2-40B4-BE49-F238E27FC236}">
                <a16:creationId xmlns:a16="http://schemas.microsoft.com/office/drawing/2014/main" id="{EEB75C98-0751-9171-C963-5840D3DC33F5}"/>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3" name="Freeform 50">
            <a:extLst>
              <a:ext uri="{FF2B5EF4-FFF2-40B4-BE49-F238E27FC236}">
                <a16:creationId xmlns:a16="http://schemas.microsoft.com/office/drawing/2014/main" id="{D9E38E97-5B43-C9EF-F189-EEEB20693DBE}"/>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3" name="Google Shape;2685;p25">
            <a:extLst>
              <a:ext uri="{FF2B5EF4-FFF2-40B4-BE49-F238E27FC236}">
                <a16:creationId xmlns:a16="http://schemas.microsoft.com/office/drawing/2014/main" id="{2B8D0880-2861-3BD0-92D8-81472DC4876C}"/>
              </a:ext>
            </a:extLst>
          </p:cNvPr>
          <p:cNvSpPr txBox="1"/>
          <p:nvPr/>
        </p:nvSpPr>
        <p:spPr>
          <a:xfrm>
            <a:off x="874395" y="4698418"/>
            <a:ext cx="1624965" cy="45704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3">
                  <a:extLst>
                    <a:ext uri="{A12FA001-AC4F-418D-AE19-62706E023703}">
                      <ahyp:hlinkClr xmlns:ahyp="http://schemas.microsoft.com/office/drawing/2018/hyperlinkcolor" val="tx"/>
                    </a:ext>
                  </a:extLst>
                </a:hlinkClick>
              </a:rPr>
              <a:t>Civil Protection and Disaster Management Law</a:t>
            </a:r>
            <a:endParaRPr lang="en-GB" sz="1100" dirty="0">
              <a:latin typeface="Arial"/>
              <a:ea typeface="Arial"/>
              <a:cs typeface="Arial"/>
              <a:sym typeface="Arial"/>
            </a:endParaRPr>
          </a:p>
        </p:txBody>
      </p:sp>
      <p:sp>
        <p:nvSpPr>
          <p:cNvPr id="24" name="Rectangle 23">
            <a:extLst>
              <a:ext uri="{FF2B5EF4-FFF2-40B4-BE49-F238E27FC236}">
                <a16:creationId xmlns:a16="http://schemas.microsoft.com/office/drawing/2014/main" id="{5E10EE35-D7CC-38CC-9A82-1DB55DD0CE1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Freeform 50">
            <a:extLst>
              <a:ext uri="{FF2B5EF4-FFF2-40B4-BE49-F238E27FC236}">
                <a16:creationId xmlns:a16="http://schemas.microsoft.com/office/drawing/2014/main" id="{67AF21F5-E630-BCA1-2B21-1C103A7BF8D6}"/>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28" name="Google Shape;2685;p25">
            <a:extLst>
              <a:ext uri="{FF2B5EF4-FFF2-40B4-BE49-F238E27FC236}">
                <a16:creationId xmlns:a16="http://schemas.microsoft.com/office/drawing/2014/main" id="{8025803E-5830-1DA8-AB9B-1D8EDD6E92B4}"/>
              </a:ext>
            </a:extLst>
          </p:cNvPr>
          <p:cNvSpPr txBox="1"/>
          <p:nvPr/>
        </p:nvSpPr>
        <p:spPr>
          <a:xfrm>
            <a:off x="874395" y="5729065"/>
            <a:ext cx="1624965" cy="3046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US" sz="1100" dirty="0">
                <a:latin typeface="Arial"/>
                <a:ea typeface="Arial"/>
                <a:cs typeface="Arial"/>
                <a:sym typeface="Arial"/>
                <a:hlinkClick r:id="rId4">
                  <a:extLst>
                    <a:ext uri="{A12FA001-AC4F-418D-AE19-62706E023703}">
                      <ahyp:hlinkClr xmlns:ahyp="http://schemas.microsoft.com/office/drawing/2018/hyperlinkcolor" val="tx"/>
                    </a:ext>
                  </a:extLst>
                </a:hlinkClick>
              </a:rPr>
              <a:t>On the State Civil Protection Plan</a:t>
            </a:r>
            <a:endParaRPr lang="en-GB" sz="1100" dirty="0">
              <a:latin typeface="Arial"/>
              <a:ea typeface="Arial"/>
              <a:cs typeface="Arial"/>
              <a:sym typeface="Arial"/>
            </a:endParaRPr>
          </a:p>
        </p:txBody>
      </p:sp>
      <p:sp>
        <p:nvSpPr>
          <p:cNvPr id="18" name="Google Shape;118;p22">
            <a:extLst>
              <a:ext uri="{FF2B5EF4-FFF2-40B4-BE49-F238E27FC236}">
                <a16:creationId xmlns:a16="http://schemas.microsoft.com/office/drawing/2014/main" id="{13840D75-E8A1-4082-1C57-241DC3D3AE2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a:t>Level</a:t>
            </a:r>
            <a:r>
              <a:rPr lang="en-gb" sz="1400" b="1"/>
              <a:t>: Country</a:t>
            </a:r>
            <a:r>
              <a:rPr lang="en-gb" sz="1400"/>
              <a:t> </a:t>
            </a:r>
            <a:r>
              <a:rPr lang="en-gb" sz="1400">
                <a:solidFill>
                  <a:schemeClr val="bg1">
                    <a:lumMod val="65000"/>
                  </a:schemeClr>
                </a:solidFill>
              </a:rPr>
              <a:t>| Municipal</a:t>
            </a:r>
            <a:r>
              <a:rPr lang="lv-lv" sz="1400" b="1"/>
              <a:t> </a:t>
            </a:r>
            <a:r>
              <a:rPr lang="lv-lv" sz="1400">
                <a:solidFill>
                  <a:schemeClr val="bg1">
                    <a:lumMod val="65000"/>
                  </a:schemeClr>
                </a:solidFill>
              </a:rPr>
              <a:t>| Local</a:t>
            </a:r>
            <a:endParaRPr lang="lv-LV" sz="1400">
              <a:solidFill>
                <a:schemeClr val="bg1">
                  <a:lumMod val="65000"/>
                </a:schemeClr>
              </a:solidFill>
            </a:endParaRPr>
          </a:p>
        </p:txBody>
      </p:sp>
      <p:sp>
        <p:nvSpPr>
          <p:cNvPr id="31" name="Google Shape;118;p22">
            <a:extLst>
              <a:ext uri="{FF2B5EF4-FFF2-40B4-BE49-F238E27FC236}">
                <a16:creationId xmlns:a16="http://schemas.microsoft.com/office/drawing/2014/main" id="{053B916B-31DD-AF31-D594-488C1C27CB8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3" name="Google Shape;118;p22">
            <a:extLst>
              <a:ext uri="{FF2B5EF4-FFF2-40B4-BE49-F238E27FC236}">
                <a16:creationId xmlns:a16="http://schemas.microsoft.com/office/drawing/2014/main" id="{6525828C-E853-AB3E-5FE2-BFB8ED364593}"/>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buSzPct val="100000"/>
            </a:pPr>
            <a:r>
              <a:rPr lang="en-gb" sz="1400"/>
              <a:t>The role of management: </a:t>
            </a:r>
            <a:r>
              <a:rPr lang="en-gb" sz="1400" b="1"/>
              <a:t>Decision-making </a:t>
            </a:r>
            <a:r>
              <a:rPr lang="en-gb" sz="1400">
                <a:solidFill>
                  <a:schemeClr val="bg1">
                    <a:lumMod val="65000"/>
                  </a:schemeClr>
                </a:solidFill>
              </a:rPr>
              <a:t>| Coordination | Support | Infrastructure </a:t>
            </a:r>
            <a:endParaRPr lang="lv-LV" sz="1400" dirty="0">
              <a:solidFill>
                <a:schemeClr val="bg1">
                  <a:lumMod val="65000"/>
                </a:schemeClr>
              </a:solidFill>
            </a:endParaRPr>
          </a:p>
        </p:txBody>
      </p:sp>
      <p:sp>
        <p:nvSpPr>
          <p:cNvPr id="34" name="Google Shape;118;p22">
            <a:extLst>
              <a:ext uri="{FF2B5EF4-FFF2-40B4-BE49-F238E27FC236}">
                <a16:creationId xmlns:a16="http://schemas.microsoft.com/office/drawing/2014/main" id="{51483832-6DB4-1E02-9EBE-01853AD07BCD}"/>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5" name="Google Shape;118;p22">
            <a:extLst>
              <a:ext uri="{FF2B5EF4-FFF2-40B4-BE49-F238E27FC236}">
                <a16:creationId xmlns:a16="http://schemas.microsoft.com/office/drawing/2014/main" id="{082B3B06-5076-B381-5A59-7C894E95610D}"/>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dirty="0"/>
              <a:t>Key duties:</a:t>
            </a:r>
            <a:endParaRPr lang="en-gb" sz="1400" b="1" dirty="0"/>
          </a:p>
        </p:txBody>
      </p:sp>
      <p:sp>
        <p:nvSpPr>
          <p:cNvPr id="36" name="Google Shape;118;p22">
            <a:extLst>
              <a:ext uri="{FF2B5EF4-FFF2-40B4-BE49-F238E27FC236}">
                <a16:creationId xmlns:a16="http://schemas.microsoft.com/office/drawing/2014/main" id="{BB03567B-2626-7A18-F76D-AC4B32C9C91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39" name="Google Shape;118;p22">
            <a:extLst>
              <a:ext uri="{FF2B5EF4-FFF2-40B4-BE49-F238E27FC236}">
                <a16:creationId xmlns:a16="http://schemas.microsoft.com/office/drawing/2014/main" id="{1515D366-1B64-D2C5-351F-D556DCEDF452}"/>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rtlCol="0" anchor="ctr" anchorCtr="0">
            <a:noAutofit/>
          </a:bodyPr>
          <a:lstStyle/>
          <a:p>
            <a:pPr rtl="0">
              <a:lnSpc>
                <a:spcPct val="100000"/>
              </a:lnSpc>
              <a:buSzPct val="100000"/>
            </a:pPr>
            <a:r>
              <a:rPr lang="en-gb" sz="1400" b="1"/>
              <a:t>Examples:</a:t>
            </a:r>
          </a:p>
        </p:txBody>
      </p:sp>
      <p:sp>
        <p:nvSpPr>
          <p:cNvPr id="43" name="Google Shape;118;p22">
            <a:extLst>
              <a:ext uri="{FF2B5EF4-FFF2-40B4-BE49-F238E27FC236}">
                <a16:creationId xmlns:a16="http://schemas.microsoft.com/office/drawing/2014/main" id="{B91B532E-C0A3-5CFD-2CAC-53E41D5338F3}"/>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rtlCol="0" anchor="ctr" anchorCtr="0">
            <a:noAutofit/>
          </a:bodyPr>
          <a:lstStyle/>
          <a:p>
            <a:pPr rtl="0"/>
            <a:endParaRPr sz="1400" b="1">
              <a:solidFill>
                <a:schemeClr val="lt1"/>
              </a:solidFill>
            </a:endParaRPr>
          </a:p>
        </p:txBody>
      </p:sp>
      <p:sp>
        <p:nvSpPr>
          <p:cNvPr id="44" name="Freeform 17">
            <a:extLst>
              <a:ext uri="{FF2B5EF4-FFF2-40B4-BE49-F238E27FC236}">
                <a16:creationId xmlns:a16="http://schemas.microsoft.com/office/drawing/2014/main" id="{5D572DCA-C7C1-2055-CCCF-45526B4728B4}"/>
              </a:ext>
            </a:extLst>
          </p:cNvPr>
          <p:cNvSpPr/>
          <p:nvPr/>
        </p:nvSpPr>
        <p:spPr>
          <a:xfrm>
            <a:off x="3173089" y="424447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5" name="Freeform 17">
            <a:extLst>
              <a:ext uri="{FF2B5EF4-FFF2-40B4-BE49-F238E27FC236}">
                <a16:creationId xmlns:a16="http://schemas.microsoft.com/office/drawing/2014/main" id="{2C4C0968-1AC0-EFEC-DCBB-85E7BAA8A8D6}"/>
              </a:ext>
            </a:extLst>
          </p:cNvPr>
          <p:cNvSpPr/>
          <p:nvPr/>
        </p:nvSpPr>
        <p:spPr>
          <a:xfrm>
            <a:off x="3173089" y="571802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6" name="Freeform 17">
            <a:extLst>
              <a:ext uri="{FF2B5EF4-FFF2-40B4-BE49-F238E27FC236}">
                <a16:creationId xmlns:a16="http://schemas.microsoft.com/office/drawing/2014/main" id="{BB8475FC-10EC-D68F-1C11-79101351C826}"/>
              </a:ext>
            </a:extLst>
          </p:cNvPr>
          <p:cNvSpPr/>
          <p:nvPr/>
        </p:nvSpPr>
        <p:spPr>
          <a:xfrm>
            <a:off x="7573675" y="42449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7" name="Freeform 17">
            <a:extLst>
              <a:ext uri="{FF2B5EF4-FFF2-40B4-BE49-F238E27FC236}">
                <a16:creationId xmlns:a16="http://schemas.microsoft.com/office/drawing/2014/main" id="{93ECC199-91AD-FDAE-736D-1DCC31034024}"/>
              </a:ext>
            </a:extLst>
          </p:cNvPr>
          <p:cNvSpPr/>
          <p:nvPr/>
        </p:nvSpPr>
        <p:spPr>
          <a:xfrm>
            <a:off x="7573675" y="57803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48" name="Freeform 45">
            <a:extLst>
              <a:ext uri="{FF2B5EF4-FFF2-40B4-BE49-F238E27FC236}">
                <a16:creationId xmlns:a16="http://schemas.microsoft.com/office/drawing/2014/main" id="{62067A9C-7953-C4E0-F86E-71E8DF4897AD}"/>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grpSp>
        <p:nvGrpSpPr>
          <p:cNvPr id="49" name="Graphic 47">
            <a:extLst>
              <a:ext uri="{FF2B5EF4-FFF2-40B4-BE49-F238E27FC236}">
                <a16:creationId xmlns:a16="http://schemas.microsoft.com/office/drawing/2014/main" id="{3CCC8650-A929-EF9B-726D-1E2BAC9DDFFD}"/>
              </a:ext>
            </a:extLst>
          </p:cNvPr>
          <p:cNvGrpSpPr/>
          <p:nvPr/>
        </p:nvGrpSpPr>
        <p:grpSpPr>
          <a:xfrm>
            <a:off x="3174014" y="2468509"/>
            <a:ext cx="288925" cy="287338"/>
            <a:chOff x="5489444" y="1867103"/>
            <a:chExt cx="457200" cy="457200"/>
          </a:xfrm>
          <a:solidFill>
            <a:srgbClr val="525A72"/>
          </a:solidFill>
        </p:grpSpPr>
        <p:sp>
          <p:nvSpPr>
            <p:cNvPr id="50" name="Freeform 158">
              <a:extLst>
                <a:ext uri="{FF2B5EF4-FFF2-40B4-BE49-F238E27FC236}">
                  <a16:creationId xmlns:a16="http://schemas.microsoft.com/office/drawing/2014/main" id="{69197527-BF0A-D432-D79C-3902CC4C6732}"/>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1" name="Freeform 163">
              <a:extLst>
                <a:ext uri="{FF2B5EF4-FFF2-40B4-BE49-F238E27FC236}">
                  <a16:creationId xmlns:a16="http://schemas.microsoft.com/office/drawing/2014/main" id="{03F21100-6E89-0113-C5B0-D53F4E9516B8}"/>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2" name="Freeform 164">
              <a:extLst>
                <a:ext uri="{FF2B5EF4-FFF2-40B4-BE49-F238E27FC236}">
                  <a16:creationId xmlns:a16="http://schemas.microsoft.com/office/drawing/2014/main" id="{B20112C8-85C9-3A02-F7EC-93870265B702}"/>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sp>
          <p:nvSpPr>
            <p:cNvPr id="53" name="Freeform 166">
              <a:extLst>
                <a:ext uri="{FF2B5EF4-FFF2-40B4-BE49-F238E27FC236}">
                  <a16:creationId xmlns:a16="http://schemas.microsoft.com/office/drawing/2014/main" id="{3C03E77F-40B9-9A11-933E-F40C88CFAB0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b="1">
                <a:solidFill>
                  <a:schemeClr val="accent1"/>
                </a:solidFill>
              </a:endParaRPr>
            </a:p>
          </p:txBody>
        </p:sp>
      </p:grpSp>
      <p:sp>
        <p:nvSpPr>
          <p:cNvPr id="54" name="Freeform 73">
            <a:extLst>
              <a:ext uri="{FF2B5EF4-FFF2-40B4-BE49-F238E27FC236}">
                <a16:creationId xmlns:a16="http://schemas.microsoft.com/office/drawing/2014/main" id="{146B21F3-47EB-CA0D-C52A-3827426DF6C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55" name="Freeform 80">
            <a:extLst>
              <a:ext uri="{FF2B5EF4-FFF2-40B4-BE49-F238E27FC236}">
                <a16:creationId xmlns:a16="http://schemas.microsoft.com/office/drawing/2014/main" id="{4B8991D2-2139-A5E5-B6CA-034C5052A7C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57" name="Freeform 17">
            <a:extLst>
              <a:ext uri="{FF2B5EF4-FFF2-40B4-BE49-F238E27FC236}">
                <a16:creationId xmlns:a16="http://schemas.microsoft.com/office/drawing/2014/main" id="{1AEE59AD-051A-9DC8-B5A3-1B7A18467440}"/>
              </a:ext>
            </a:extLst>
          </p:cNvPr>
          <p:cNvSpPr/>
          <p:nvPr/>
        </p:nvSpPr>
        <p:spPr>
          <a:xfrm>
            <a:off x="3173089" y="3594100"/>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5" name="Freeform 17">
            <a:extLst>
              <a:ext uri="{FF2B5EF4-FFF2-40B4-BE49-F238E27FC236}">
                <a16:creationId xmlns:a16="http://schemas.microsoft.com/office/drawing/2014/main" id="{81CE043A-5D69-3AA1-F54E-8795A33A3DF9}"/>
              </a:ext>
            </a:extLst>
          </p:cNvPr>
          <p:cNvSpPr/>
          <p:nvPr/>
        </p:nvSpPr>
        <p:spPr>
          <a:xfrm>
            <a:off x="7573675" y="50439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sp>
        <p:nvSpPr>
          <p:cNvPr id="66" name="Freeform 17">
            <a:extLst>
              <a:ext uri="{FF2B5EF4-FFF2-40B4-BE49-F238E27FC236}">
                <a16:creationId xmlns:a16="http://schemas.microsoft.com/office/drawing/2014/main" id="{1335F56D-4324-6024-C07C-E7834892A09F}"/>
              </a:ext>
            </a:extLst>
          </p:cNvPr>
          <p:cNvSpPr/>
          <p:nvPr/>
        </p:nvSpPr>
        <p:spPr>
          <a:xfrm>
            <a:off x="3173089" y="497633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pPr rtl="0"/>
            <a:endParaRPr lang="en-GB"/>
          </a:p>
        </p:txBody>
      </p:sp>
      <p:grpSp>
        <p:nvGrpSpPr>
          <p:cNvPr id="14" name="Group 13">
            <a:extLst>
              <a:ext uri="{FF2B5EF4-FFF2-40B4-BE49-F238E27FC236}">
                <a16:creationId xmlns:a16="http://schemas.microsoft.com/office/drawing/2014/main" id="{1FAF4857-BDFA-3820-AB24-8C18A474AD48}"/>
              </a:ext>
            </a:extLst>
          </p:cNvPr>
          <p:cNvGrpSpPr/>
          <p:nvPr/>
        </p:nvGrpSpPr>
        <p:grpSpPr>
          <a:xfrm>
            <a:off x="505284" y="218708"/>
            <a:ext cx="1743745" cy="1360466"/>
            <a:chOff x="442912" y="218708"/>
            <a:chExt cx="1743745" cy="1360466"/>
          </a:xfrm>
        </p:grpSpPr>
        <p:pic>
          <p:nvPicPr>
            <p:cNvPr id="42" name="Picture 41">
              <a:extLst>
                <a:ext uri="{FF2B5EF4-FFF2-40B4-BE49-F238E27FC236}">
                  <a16:creationId xmlns:a16="http://schemas.microsoft.com/office/drawing/2014/main" id="{43D0A51F-FDB4-FA20-9427-5708E21FFE08}"/>
                </a:ext>
              </a:extLst>
            </p:cNvPr>
            <p:cNvPicPr>
              <a:picLocks noChangeAspect="1"/>
            </p:cNvPicPr>
            <p:nvPr/>
          </p:nvPicPr>
          <p:blipFill rotWithShape="1">
            <a:blip r:embed="rId5"/>
            <a:srcRect b="14957"/>
            <a:stretch/>
          </p:blipFill>
          <p:spPr>
            <a:xfrm>
              <a:off x="573277" y="218708"/>
              <a:ext cx="1483014" cy="1232533"/>
            </a:xfrm>
            <a:prstGeom prst="rect">
              <a:avLst/>
            </a:prstGeom>
          </p:spPr>
        </p:pic>
        <p:sp>
          <p:nvSpPr>
            <p:cNvPr id="9" name="Text Box 2">
              <a:extLst>
                <a:ext uri="{FF2B5EF4-FFF2-40B4-BE49-F238E27FC236}">
                  <a16:creationId xmlns:a16="http://schemas.microsoft.com/office/drawing/2014/main" id="{694BB5F0-9005-4823-F6B4-C7B189EEC493}"/>
                </a:ext>
              </a:extLst>
            </p:cNvPr>
            <p:cNvSpPr txBox="1">
              <a:spLocks noChangeArrowheads="1"/>
            </p:cNvSpPr>
            <p:nvPr/>
          </p:nvSpPr>
          <p:spPr bwMode="auto">
            <a:xfrm>
              <a:off x="442912" y="1429925"/>
              <a:ext cx="1743745" cy="149249"/>
            </a:xfrm>
            <a:prstGeom prst="rect">
              <a:avLst/>
            </a:prstGeom>
            <a:noFill/>
            <a:ln w="9525">
              <a:noFill/>
              <a:miter lim="800000"/>
              <a:headEnd/>
              <a:tailEnd/>
            </a:ln>
          </p:spPr>
          <p:txBody>
            <a:bodyPr rot="0" vert="horz" wrap="square" lIns="0" tIns="0" rIns="0" bIns="0" anchor="t" anchorCtr="0">
              <a:noAutofit/>
            </a:bodyPr>
            <a:lstStyle/>
            <a:p>
              <a:pPr algn="ctr">
                <a:lnSpc>
                  <a:spcPct val="107000"/>
                </a:lnSpc>
                <a:spcAft>
                  <a:spcPts val="800"/>
                </a:spcAft>
              </a:pPr>
              <a:r>
                <a:rPr lang="en-GB" sz="1400" b="1"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Cabinet of Ministers</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B0194459-8882-7D45-2602-F3D3C2C5747C}"/>
              </a:ext>
            </a:extLst>
          </p:cNvPr>
          <p:cNvSpPr/>
          <p:nvPr/>
        </p:nvSpPr>
        <p:spPr>
          <a:xfrm>
            <a:off x="3102014"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
                <a:srgbClr val="FFFFFF"/>
              </a:buClr>
              <a:buSzPts val="14400"/>
              <a:defRPr/>
            </a:pPr>
            <a:r>
              <a:rPr lang="en-GB" sz="800" kern="0" dirty="0">
                <a:solidFill>
                  <a:srgbClr val="A4A3B2"/>
                </a:solidFill>
                <a:ea typeface="Georgia"/>
                <a:cs typeface="Georgia"/>
                <a:sym typeface="Georgia"/>
              </a:rPr>
              <a:t>3. CIVIL PROTECTION DUTIES, TASKS AND RIGHTS </a:t>
            </a:r>
          </a:p>
        </p:txBody>
      </p:sp>
      <p:grpSp>
        <p:nvGrpSpPr>
          <p:cNvPr id="17" name="Group 16">
            <a:extLst>
              <a:ext uri="{FF2B5EF4-FFF2-40B4-BE49-F238E27FC236}">
                <a16:creationId xmlns:a16="http://schemas.microsoft.com/office/drawing/2014/main" id="{93AF1FF9-0B94-C0C2-921C-B89A7F317E2B}"/>
              </a:ext>
            </a:extLst>
          </p:cNvPr>
          <p:cNvGrpSpPr/>
          <p:nvPr/>
        </p:nvGrpSpPr>
        <p:grpSpPr>
          <a:xfrm>
            <a:off x="7349471" y="130795"/>
            <a:ext cx="4399626" cy="216216"/>
            <a:chOff x="7793031" y="130795"/>
            <a:chExt cx="3714230" cy="217488"/>
          </a:xfrm>
        </p:grpSpPr>
        <p:sp>
          <p:nvSpPr>
            <p:cNvPr id="19" name="Rectangle 18">
              <a:extLst>
                <a:ext uri="{FF2B5EF4-FFF2-40B4-BE49-F238E27FC236}">
                  <a16:creationId xmlns:a16="http://schemas.microsoft.com/office/drawing/2014/main" id="{3D0291A1-F623-4216-9D81-401000A41C78}"/>
                </a:ext>
              </a:extLst>
            </p:cNvPr>
            <p:cNvSpPr/>
            <p:nvPr/>
          </p:nvSpPr>
          <p:spPr>
            <a:xfrm>
              <a:off x="7793031" y="130795"/>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3</a:t>
              </a:r>
              <a:r>
                <a:rPr lang="en-GB" sz="800" b="1" kern="0" dirty="0">
                  <a:ea typeface="Georgia"/>
                  <a:cs typeface="Georgia"/>
                  <a:sym typeface="Georgia"/>
                </a:rPr>
                <a:t>.1</a:t>
              </a:r>
              <a:endParaRPr kumimoji="0" lang="en-GB" sz="800" b="1" i="0" u="none" strike="noStrike" kern="0" cap="none" spc="0" normalizeH="0" baseline="0" dirty="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9A8D2E72-3773-7C93-2F97-94A94CDBB9F4}"/>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a:t>
              </a:r>
              <a:r>
                <a:rPr lang="en-GB" sz="800" b="1" kern="0" dirty="0">
                  <a:solidFill>
                    <a:srgbClr val="A4A3B2"/>
                  </a:solidFill>
                  <a:ea typeface="Georgia"/>
                  <a:cs typeface="Georgia"/>
                  <a:sym typeface="Georgia"/>
                </a:rPr>
                <a:t>.2</a:t>
              </a:r>
              <a:endParaRPr kumimoji="0" lang="en-GB" sz="800" b="1" i="0" u="none" strike="noStrike" kern="0" cap="none" spc="0" normalizeH="0" baseline="0" dirty="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0879AAEC-9DBF-07E1-5FF5-67BBA7688182}"/>
                </a:ext>
              </a:extLst>
            </p:cNvPr>
            <p:cNvSpPr/>
            <p:nvPr/>
          </p:nvSpPr>
          <p:spPr>
            <a:xfrm>
              <a:off x="8034858" y="130795"/>
              <a:ext cx="2988749"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Duties, Tasks and Rights of State Authorities, Local Governments, </a:t>
              </a:r>
              <a:br>
                <a:rPr lang="en-GB" sz="800" b="1" i="0" u="none" strike="noStrike" kern="0" cap="none" spc="0" normalizeH="0" dirty="0">
                  <a:ln>
                    <a:noFill/>
                  </a:ln>
                  <a:effectLst/>
                  <a:uLnTx/>
                  <a:uFillTx/>
                  <a:ea typeface="Georgia"/>
                  <a:cs typeface="Georgia"/>
                  <a:sym typeface="Georgia"/>
                </a:rPr>
              </a:br>
              <a:r>
                <a:rPr lang="en-GB" sz="800" b="1" i="0" u="none" strike="noStrike" kern="0" cap="none" spc="0" normalizeH="0" dirty="0">
                  <a:ln>
                    <a:noFill/>
                  </a:ln>
                  <a:effectLst/>
                  <a:uLnTx/>
                  <a:uFillTx/>
                  <a:ea typeface="Georgia"/>
                  <a:cs typeface="Georgia"/>
                  <a:sym typeface="Georgia"/>
                </a:rPr>
                <a:t>Legal and Natural Persons in the Field of Civil Protection</a:t>
              </a:r>
              <a:endParaRPr kumimoji="0" lang="en-GB" sz="800" b="1" i="0" u="none" strike="noStrike" kern="0" cap="none" spc="0" normalizeH="0" baseline="0" dirty="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324D1525-DF9F-CAFA-6BBF-39E5FC640522}"/>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A4A3B2"/>
                  </a:solidFill>
                  <a:effectLst/>
                  <a:uLnTx/>
                  <a:uFillTx/>
                  <a:ea typeface="Georgia"/>
                  <a:cs typeface="Georgia"/>
                  <a:sym typeface="Georgia"/>
                </a:rPr>
                <a:t>3.3</a:t>
              </a:r>
            </a:p>
          </p:txBody>
        </p:sp>
      </p:grpSp>
    </p:spTree>
    <p:extLst>
      <p:ext uri="{BB962C8B-B14F-4D97-AF65-F5344CB8AC3E}">
        <p14:creationId xmlns:p14="http://schemas.microsoft.com/office/powerpoint/2010/main" val="27375313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66,28,Sources of information (1/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Eleonora Tokar (UA)</DisplayName>
        <AccountId>87</AccountId>
        <AccountType/>
      </UserInfo>
      <UserInfo>
        <DisplayName>Annemarija Apine (LV)</DisplayName>
        <AccountId>12</AccountId>
        <AccountType/>
      </UserInfo>
      <UserInfo>
        <DisplayName>Kateryna Levchuk (UA)</DisplayName>
        <AccountId>102</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52FED-4E3B-48BF-9577-1C49425135BA}">
  <ds:schemaRefs>
    <ds:schemaRef ds:uri="http://schemas.microsoft.com/sharepoint/v3/contenttype/forms"/>
  </ds:schemaRefs>
</ds:datastoreItem>
</file>

<file path=customXml/itemProps2.xml><?xml version="1.0" encoding="utf-8"?>
<ds:datastoreItem xmlns:ds="http://schemas.openxmlformats.org/officeDocument/2006/customXml" ds:itemID="{B4F8355B-D9CA-4226-9365-39577D34E4D4}">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51cb120f-d312-4c6b-a4cc-bcc7f473426d"/>
    <ds:schemaRef ds:uri="d4c41ca5-56e0-486b-8028-8e1cdea398f5"/>
  </ds:schemaRefs>
</ds:datastoreItem>
</file>

<file path=customXml/itemProps3.xml><?xml version="1.0" encoding="utf-8"?>
<ds:datastoreItem xmlns:ds="http://schemas.openxmlformats.org/officeDocument/2006/customXml" ds:itemID="{E9897B5F-A69B-4946-B03E-9615173B2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6050</Words>
  <Application>Microsoft Office PowerPoint</Application>
  <PresentationFormat>Widescreen</PresentationFormat>
  <Paragraphs>517</Paragraphs>
  <Slides>30</Slides>
  <Notes>29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Aptos</vt:lpstr>
      <vt:lpstr>Arial</vt:lpstr>
      <vt:lpstr>Arial Narrow</vt:lpstr>
      <vt:lpstr>Calibri</vt:lpstr>
      <vt:lpstr>Georgia</vt:lpstr>
      <vt:lpstr>Open Sans</vt:lpstr>
      <vt:lpstr>Times New Roman</vt:lpstr>
      <vt:lpstr>PwC</vt:lpstr>
      <vt:lpstr>think-cell Slide</vt:lpstr>
      <vt:lpstr>PowerPoint Presentation</vt:lpstr>
      <vt:lpstr>Tasks</vt:lpstr>
      <vt:lpstr>Table of Contents</vt:lpstr>
      <vt:lpstr>Introductory Discussion with Educatees on Civil Protection Duties</vt:lpstr>
      <vt:lpstr>Governance Structure in Civil Protection Repetition</vt:lpstr>
      <vt:lpstr>Bodies Responsible for Civil Protection and Disaster Management Repetition</vt:lpstr>
      <vt:lpstr>3.1. Duties, Tasks and Rights of State Authorities, Local Governments, Legal and Natural Persons in the Field of Civil Protection</vt:lpstr>
      <vt:lpstr>The Role of the Prime Minister in the System of Civil Protection</vt:lpstr>
      <vt:lpstr>The Role of the Cabinet in the System of Civil Protection</vt:lpstr>
      <vt:lpstr>Crisis Management Council</vt:lpstr>
      <vt:lpstr>The Role of the Crisis Management Council in the System of Civil Protection</vt:lpstr>
      <vt:lpstr>The Role of Ministries in the System of Civil Protection</vt:lpstr>
      <vt:lpstr>Disaster Risk Management Authorities</vt:lpstr>
      <vt:lpstr>The Role of Other State Authorities in the System of Civil Protection</vt:lpstr>
      <vt:lpstr>Incident Commanders of Response and Elimination of Consequences Operations in State Authorities</vt:lpstr>
      <vt:lpstr>Operational Control Centre of Civil Protection Tasks in Civil Protection and Disaster Management </vt:lpstr>
      <vt:lpstr>The Role of the State Fire and Rescue Service in the System of Civil Protection</vt:lpstr>
      <vt:lpstr>The Role of Local Governments in the System of Civil Protection</vt:lpstr>
      <vt:lpstr>The Role of Legal Entities in the System of Civil Protection</vt:lpstr>
      <vt:lpstr>The Role of Natural Persons in the System of Civil Protection</vt:lpstr>
      <vt:lpstr>Duties and Rights of Natural Persons in Civil Protection and Disaster Management</vt:lpstr>
      <vt:lpstr>3.2. Duties and Rights of an Object of Increased Danger, Its Owner or Lawful Possessor</vt:lpstr>
      <vt:lpstr>Objects of Increased Danger</vt:lpstr>
      <vt:lpstr>The Role of the Owner or Lawful Possessor of the Object of Increased Danger in the System of Civil Protection</vt:lpstr>
      <vt:lpstr>3.3. Civil Protection Commissions for Local Government Cooperation Territory </vt:lpstr>
      <vt:lpstr>Objectives of the Civil Protection Commissions for Local Government Cooperation Territory in Civil Protection and Disaster Management </vt:lpstr>
      <vt:lpstr>The Role of the Civil Protection Commissions for Local Government Cooperation Territory in the System of Civil Protection</vt:lpstr>
      <vt:lpstr>Sources of information (1/3)</vt:lpstr>
      <vt:lpstr>Sources of information (2/3)</vt:lpstr>
      <vt:lpstr>Sources of information (3/3)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16</cp:revision>
  <dcterms:created xsi:type="dcterms:W3CDTF">2024-05-09T18:00:05Z</dcterms:created>
  <dcterms:modified xsi:type="dcterms:W3CDTF">2024-09-02T07:12:05Z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ies>
</file>