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28"/>
  </p:notesMasterIdLst>
  <p:handoutMasterIdLst>
    <p:handoutMasterId r:id="rId29"/>
  </p:handoutMasterIdLst>
  <p:sldIdLst>
    <p:sldId id="2147481903" r:id="rId5"/>
    <p:sldId id="755" r:id="rId6"/>
    <p:sldId id="769" r:id="rId7"/>
    <p:sldId id="715" r:id="rId8"/>
    <p:sldId id="529" r:id="rId9"/>
    <p:sldId id="2147481905" r:id="rId10"/>
    <p:sldId id="2147481904" r:id="rId11"/>
    <p:sldId id="716" r:id="rId12"/>
    <p:sldId id="258" r:id="rId13"/>
    <p:sldId id="766" r:id="rId14"/>
    <p:sldId id="387" r:id="rId15"/>
    <p:sldId id="763" r:id="rId16"/>
    <p:sldId id="757" r:id="rId17"/>
    <p:sldId id="392" r:id="rId18"/>
    <p:sldId id="722" r:id="rId19"/>
    <p:sldId id="724" r:id="rId20"/>
    <p:sldId id="717" r:id="rId21"/>
    <p:sldId id="725" r:id="rId22"/>
    <p:sldId id="726" r:id="rId23"/>
    <p:sldId id="727" r:id="rId24"/>
    <p:sldId id="759" r:id="rId25"/>
    <p:sldId id="265" r:id="rId26"/>
    <p:sldId id="2147481942" r:id="rId27"/>
  </p:sldIdLst>
  <p:sldSz cx="12192000" cy="6858000"/>
  <p:notesSz cx="6858000" cy="9144000"/>
  <p:custDataLst>
    <p:tags r:id="rId30"/>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92D"/>
    <a:srgbClr val="525A72"/>
    <a:srgbClr val="D0CFD7"/>
    <a:srgbClr val="D9D9D9"/>
    <a:srgbClr val="D18D85"/>
    <a:srgbClr val="CFD6E8"/>
    <a:srgbClr val="A4A3B2"/>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07" y="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a:t>
            </a:fld>
            <a:endParaRPr lang="en-GB"/>
          </a:p>
        </p:txBody>
      </p:sp>
    </p:spTree>
    <p:extLst>
      <p:ext uri="{BB962C8B-B14F-4D97-AF65-F5344CB8AC3E}">
        <p14:creationId xmlns:p14="http://schemas.microsoft.com/office/powerpoint/2010/main" val="24559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aida attēla vietturis 1">
            <a:extLst>
              <a:ext uri="{FF2B5EF4-FFF2-40B4-BE49-F238E27FC236}">
                <a16:creationId xmlns:a16="http://schemas.microsoft.com/office/drawing/2014/main" id="{8B7A7AFD-C0A2-C1C4-9958-9D063BA4A8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E6513D3F-8742-B77F-13CD-94082EDF0DAC}"/>
              </a:ext>
            </a:extLst>
          </p:cNvPr>
          <p:cNvSpPr>
            <a:spLocks noGrp="1"/>
          </p:cNvSpPr>
          <p:nvPr>
            <p:ph type="body" idx="1"/>
          </p:nvPr>
        </p:nvSpPr>
        <p:spPr/>
        <p:txBody>
          <a:bodyPr rtlCol="0"/>
          <a:lstStyle/>
          <a:p>
            <a:pPr algn="just" rtl="0">
              <a:buFont typeface="Arial" panose="020B0604020202020204" pitchFamily="34" charset="0"/>
              <a:buNone/>
              <a:defRPr/>
            </a:pPr>
            <a:endParaRPr lang="lv-LV"/>
          </a:p>
        </p:txBody>
      </p:sp>
      <p:sp>
        <p:nvSpPr>
          <p:cNvPr id="4" name="Slaida numura vietturis 3">
            <a:extLst>
              <a:ext uri="{FF2B5EF4-FFF2-40B4-BE49-F238E27FC236}">
                <a16:creationId xmlns:a16="http://schemas.microsoft.com/office/drawing/2014/main" id="{FD046837-7936-E356-818E-175E99C23C1A}"/>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6313DE-59F4-418C-9D80-2D7E1458FDE8}"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5501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15</a:t>
            </a:fld>
            <a:endParaRPr lang="en-GB"/>
          </a:p>
        </p:txBody>
      </p:sp>
    </p:spTree>
    <p:extLst>
      <p:ext uri="{BB962C8B-B14F-4D97-AF65-F5344CB8AC3E}">
        <p14:creationId xmlns:p14="http://schemas.microsoft.com/office/powerpoint/2010/main" val="177848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18</a:t>
            </a:fld>
            <a:endParaRPr lang="en-GB"/>
          </a:p>
        </p:txBody>
      </p:sp>
    </p:spTree>
    <p:extLst>
      <p:ext uri="{BB962C8B-B14F-4D97-AF65-F5344CB8AC3E}">
        <p14:creationId xmlns:p14="http://schemas.microsoft.com/office/powerpoint/2010/main" val="417347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19</a:t>
            </a:fld>
            <a:endParaRPr lang="en-GB"/>
          </a:p>
        </p:txBody>
      </p:sp>
    </p:spTree>
    <p:extLst>
      <p:ext uri="{BB962C8B-B14F-4D97-AF65-F5344CB8AC3E}">
        <p14:creationId xmlns:p14="http://schemas.microsoft.com/office/powerpoint/2010/main" val="423411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20</a:t>
            </a:fld>
            <a:endParaRPr lang="en-GB"/>
          </a:p>
        </p:txBody>
      </p:sp>
    </p:spTree>
    <p:extLst>
      <p:ext uri="{BB962C8B-B14F-4D97-AF65-F5344CB8AC3E}">
        <p14:creationId xmlns:p14="http://schemas.microsoft.com/office/powerpoint/2010/main" val="34306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21</a:t>
            </a:fld>
            <a:endParaRPr lang="en-GB"/>
          </a:p>
        </p:txBody>
      </p:sp>
    </p:spTree>
    <p:extLst>
      <p:ext uri="{BB962C8B-B14F-4D97-AF65-F5344CB8AC3E}">
        <p14:creationId xmlns:p14="http://schemas.microsoft.com/office/powerpoint/2010/main" val="202355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rtlCol="0"/>
          <a:lstStyle/>
          <a:p>
            <a:pPr rtl="0"/>
            <a:endParaRPr lang="et-EE"/>
          </a:p>
        </p:txBody>
      </p:sp>
    </p:spTree>
    <p:extLst>
      <p:ext uri="{BB962C8B-B14F-4D97-AF65-F5344CB8AC3E}">
        <p14:creationId xmlns:p14="http://schemas.microsoft.com/office/powerpoint/2010/main" val="2812869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6202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5</a:t>
            </a:fld>
            <a:endParaRPr lang="en-GB"/>
          </a:p>
        </p:txBody>
      </p:sp>
    </p:spTree>
    <p:extLst>
      <p:ext uri="{BB962C8B-B14F-4D97-AF65-F5344CB8AC3E}">
        <p14:creationId xmlns:p14="http://schemas.microsoft.com/office/powerpoint/2010/main" val="237341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6</a:t>
            </a:fld>
            <a:endParaRPr lang="en-GB"/>
          </a:p>
        </p:txBody>
      </p:sp>
    </p:spTree>
    <p:extLst>
      <p:ext uri="{BB962C8B-B14F-4D97-AF65-F5344CB8AC3E}">
        <p14:creationId xmlns:p14="http://schemas.microsoft.com/office/powerpoint/2010/main" val="7997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7</a:t>
            </a:fld>
            <a:endParaRPr lang="en-GB"/>
          </a:p>
        </p:txBody>
      </p:sp>
    </p:spTree>
    <p:extLst>
      <p:ext uri="{BB962C8B-B14F-4D97-AF65-F5344CB8AC3E}">
        <p14:creationId xmlns:p14="http://schemas.microsoft.com/office/powerpoint/2010/main" val="288484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9</a:t>
            </a:fld>
            <a:endParaRPr lang="en-GB"/>
          </a:p>
        </p:txBody>
      </p:sp>
    </p:spTree>
    <p:extLst>
      <p:ext uri="{BB962C8B-B14F-4D97-AF65-F5344CB8AC3E}">
        <p14:creationId xmlns:p14="http://schemas.microsoft.com/office/powerpoint/2010/main" val="42143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ida attēla vietturis 1">
            <a:extLst>
              <a:ext uri="{FF2B5EF4-FFF2-40B4-BE49-F238E27FC236}">
                <a16:creationId xmlns:a16="http://schemas.microsoft.com/office/drawing/2014/main" id="{576EB5AE-F666-65AB-C386-2D105799B6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Piezīmju vietturis 2">
            <a:extLst>
              <a:ext uri="{FF2B5EF4-FFF2-40B4-BE49-F238E27FC236}">
                <a16:creationId xmlns:a16="http://schemas.microsoft.com/office/drawing/2014/main" id="{7751A348-E9F8-A96F-F3C4-ABB9CB2E5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algn="just" rtl="0"/>
            <a:endParaRPr lang="lv-LV" altLang="lv-LV"/>
          </a:p>
        </p:txBody>
      </p:sp>
      <p:sp>
        <p:nvSpPr>
          <p:cNvPr id="4" name="Slaida numura vietturis 3">
            <a:extLst>
              <a:ext uri="{FF2B5EF4-FFF2-40B4-BE49-F238E27FC236}">
                <a16:creationId xmlns:a16="http://schemas.microsoft.com/office/drawing/2014/main" id="{EF479687-F79E-8EA5-FD32-543BCE611C36}"/>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fld id="{589F52E2-88AC-46D2-A743-6FB8F6EED65D}" type="slidenum">
              <a:rPr lang="lv-LV" altLang="en-US">
                <a:latin typeface="Calibri" panose="020F0502020204030204" pitchFamily="34" charset="0"/>
              </a:rPr>
              <a:pPr rtl="0"/>
              <a:t>10</a:t>
            </a:fld>
            <a:endParaRPr lang="lv-LV" altLang="en-US">
              <a:latin typeface="Calibri" panose="020F0502020204030204" pitchFamily="34" charset="0"/>
            </a:endParaRPr>
          </a:p>
        </p:txBody>
      </p:sp>
    </p:spTree>
    <p:extLst>
      <p:ext uri="{BB962C8B-B14F-4D97-AF65-F5344CB8AC3E}">
        <p14:creationId xmlns:p14="http://schemas.microsoft.com/office/powerpoint/2010/main" val="399251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ida attēla vietturis 1">
            <a:extLst>
              <a:ext uri="{FF2B5EF4-FFF2-40B4-BE49-F238E27FC236}">
                <a16:creationId xmlns:a16="http://schemas.microsoft.com/office/drawing/2014/main" id="{51352BB7-FA4C-BF5F-9AFF-5996256610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iezīmju vietturis 2">
            <a:extLst>
              <a:ext uri="{FF2B5EF4-FFF2-40B4-BE49-F238E27FC236}">
                <a16:creationId xmlns:a16="http://schemas.microsoft.com/office/drawing/2014/main" id="{0772B1AD-CBCB-6ABD-9270-33BD03596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endParaRPr lang="lv-LV" altLang="lv-LV"/>
          </a:p>
        </p:txBody>
      </p:sp>
      <p:sp>
        <p:nvSpPr>
          <p:cNvPr id="4" name="Slaida numura vietturis 3">
            <a:extLst>
              <a:ext uri="{FF2B5EF4-FFF2-40B4-BE49-F238E27FC236}">
                <a16:creationId xmlns:a16="http://schemas.microsoft.com/office/drawing/2014/main" id="{CCF86D86-AA0B-8098-5C75-5034E1567B78}"/>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DFC69-2855-4267-B52A-1703662482C4}"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5414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ida attēla vietturis 1">
            <a:extLst>
              <a:ext uri="{FF2B5EF4-FFF2-40B4-BE49-F238E27FC236}">
                <a16:creationId xmlns:a16="http://schemas.microsoft.com/office/drawing/2014/main" id="{51352BB7-FA4C-BF5F-9AFF-5996256610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iezīmju vietturis 2">
            <a:extLst>
              <a:ext uri="{FF2B5EF4-FFF2-40B4-BE49-F238E27FC236}">
                <a16:creationId xmlns:a16="http://schemas.microsoft.com/office/drawing/2014/main" id="{0772B1AD-CBCB-6ABD-9270-33BD03596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endParaRPr lang="lv-LV" altLang="lv-LV"/>
          </a:p>
        </p:txBody>
      </p:sp>
      <p:sp>
        <p:nvSpPr>
          <p:cNvPr id="4" name="Slaida numura vietturis 3">
            <a:extLst>
              <a:ext uri="{FF2B5EF4-FFF2-40B4-BE49-F238E27FC236}">
                <a16:creationId xmlns:a16="http://schemas.microsoft.com/office/drawing/2014/main" id="{CCF86D86-AA0B-8098-5C75-5034E1567B78}"/>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DFC69-2855-4267-B52A-1703662482C4}"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199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aida attēla vietturis 1">
            <a:extLst>
              <a:ext uri="{FF2B5EF4-FFF2-40B4-BE49-F238E27FC236}">
                <a16:creationId xmlns:a16="http://schemas.microsoft.com/office/drawing/2014/main" id="{BAEC982A-AECE-6634-7D85-C0F844A1E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Piezīmju vietturis 2">
            <a:extLst>
              <a:ext uri="{FF2B5EF4-FFF2-40B4-BE49-F238E27FC236}">
                <a16:creationId xmlns:a16="http://schemas.microsoft.com/office/drawing/2014/main" id="{ABAC9367-BE66-9277-B6CB-2673D2D43E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algn="just" rtl="0"/>
            <a:endParaRPr lang="lv-LV" altLang="lv-LV"/>
          </a:p>
        </p:txBody>
      </p:sp>
      <p:sp>
        <p:nvSpPr>
          <p:cNvPr id="4" name="Slaida numura vietturis 3">
            <a:extLst>
              <a:ext uri="{FF2B5EF4-FFF2-40B4-BE49-F238E27FC236}">
                <a16:creationId xmlns:a16="http://schemas.microsoft.com/office/drawing/2014/main" id="{CABDC201-41AD-7A01-4082-D22767803799}"/>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635FC9-7A2E-4C66-BCB1-E9782C3761E8}"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8008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hidden">
          <a:xfrm>
            <a:off x="6096000" y="0"/>
            <a:ext cx="6095999"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9" name="Rectangle 8"/>
          <p:cNvSpPr/>
          <p:nvPr/>
        </p:nvSpPr>
        <p:spPr bwMode="hidden">
          <a:xfrm>
            <a:off x="0" y="0"/>
            <a:ext cx="6096000" cy="3429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Rectangle 9"/>
          <p:cNvSpPr/>
          <p:nvPr/>
        </p:nvSpPr>
        <p:spPr bwMode="hidden">
          <a:xfrm>
            <a:off x="0" y="3429000"/>
            <a:ext cx="609600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3" y="428625"/>
            <a:ext cx="5473700" cy="2055496"/>
          </a:xfrm>
        </p:spPr>
        <p:txBody>
          <a:bodyPr rtlCol="0" anchor="b" anchorCtr="0">
            <a:normAutofit/>
          </a:bodyPr>
          <a:lstStyle>
            <a:lvl1pPr algn="l">
              <a:lnSpc>
                <a:spcPct val="85000"/>
              </a:lnSpc>
              <a:defRPr sz="5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pic>
        <p:nvPicPr>
          <p:cNvPr id="6" name="Picture 5">
            <a:extLst>
              <a:ext uri="{FF2B5EF4-FFF2-40B4-BE49-F238E27FC236}">
                <a16:creationId xmlns:a16="http://schemas.microsoft.com/office/drawing/2014/main" id="{6500E57C-CC48-F54D-B3F3-3A114B2488C5}"/>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2607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Lines 3">
    <p:bg>
      <p:bgPr>
        <a:solidFill>
          <a:srgbClr val="D04A02"/>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1999"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grpSp>
        <p:nvGrpSpPr>
          <p:cNvPr id="3" name="Group 2">
            <a:extLst>
              <a:ext uri="{FF2B5EF4-FFF2-40B4-BE49-F238E27FC236}">
                <a16:creationId xmlns:a16="http://schemas.microsoft.com/office/drawing/2014/main" id="{9A901F27-1E18-0046-A577-0550B326C420}"/>
              </a:ext>
            </a:extLst>
          </p:cNvPr>
          <p:cNvGrpSpPr/>
          <p:nvPr userDrawn="1"/>
        </p:nvGrpSpPr>
        <p:grpSpPr>
          <a:xfrm>
            <a:off x="0" y="0"/>
            <a:ext cx="12192000" cy="6858000"/>
            <a:chOff x="0" y="0"/>
            <a:chExt cx="12192000" cy="6858000"/>
          </a:xfrm>
        </p:grpSpPr>
        <p:sp>
          <p:nvSpPr>
            <p:cNvPr id="6" name="Freeform: Shape 8">
              <a:extLst>
                <a:ext uri="{FF2B5EF4-FFF2-40B4-BE49-F238E27FC236}">
                  <a16:creationId xmlns:a16="http://schemas.microsoft.com/office/drawing/2014/main" id="{2B6306E4-EA3A-6A40-90F3-BFF139CD1856}"/>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1" name="Picture 10">
              <a:extLst>
                <a:ext uri="{FF2B5EF4-FFF2-40B4-BE49-F238E27FC236}">
                  <a16:creationId xmlns:a16="http://schemas.microsoft.com/office/drawing/2014/main" id="{D67CBCF8-572D-4D45-93D3-B122FE4A2D6B}"/>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rtlCol="0" anchor="b" anchorCtr="0"/>
          <a:lstStyle>
            <a:lvl1pPr algn="l">
              <a:lnSpc>
                <a:spcPct val="86000"/>
              </a:lnSpc>
              <a:defRPr sz="6000">
                <a:solidFill>
                  <a:schemeClr val="bg1"/>
                </a:solidFill>
              </a:defRPr>
            </a:lvl1pPr>
          </a:lstStyle>
          <a:p>
            <a:pPr rtl="0"/>
            <a:r>
              <a:rPr lang="en-gb"/>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188617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Lines 3 Grey">
    <p:bg>
      <p:bgPr>
        <a:solidFill>
          <a:srgbClr val="464646"/>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2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grpSp>
        <p:nvGrpSpPr>
          <p:cNvPr id="2" name="Group 1">
            <a:extLst>
              <a:ext uri="{FF2B5EF4-FFF2-40B4-BE49-F238E27FC236}">
                <a16:creationId xmlns:a16="http://schemas.microsoft.com/office/drawing/2014/main" id="{05809F74-389C-BF4E-9840-CD3E0121C200}"/>
              </a:ext>
            </a:extLst>
          </p:cNvPr>
          <p:cNvGrpSpPr/>
          <p:nvPr userDrawn="1"/>
        </p:nvGrpSpPr>
        <p:grpSpPr>
          <a:xfrm>
            <a:off x="0" y="0"/>
            <a:ext cx="12192000" cy="6858000"/>
            <a:chOff x="0" y="0"/>
            <a:chExt cx="12192000" cy="6858000"/>
          </a:xfrm>
        </p:grpSpPr>
        <p:sp>
          <p:nvSpPr>
            <p:cNvPr id="12" name="Freeform: Shape 8">
              <a:extLst>
                <a:ext uri="{FF2B5EF4-FFF2-40B4-BE49-F238E27FC236}">
                  <a16:creationId xmlns:a16="http://schemas.microsoft.com/office/drawing/2014/main" id="{02FC2F29-20BB-FC46-8933-6BF25A395800}"/>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4" name="Picture 13">
              <a:extLst>
                <a:ext uri="{FF2B5EF4-FFF2-40B4-BE49-F238E27FC236}">
                  <a16:creationId xmlns:a16="http://schemas.microsoft.com/office/drawing/2014/main" id="{A1A41927-8102-0140-8A6E-BE11E9B2A36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197423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Orang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6E1CB07-AAEA-314E-A423-4B23728F274D}"/>
              </a:ext>
            </a:extLst>
          </p:cNvPr>
          <p:cNvSpPr>
            <a:spLocks noGrp="1"/>
          </p:cNvSpPr>
          <p:nvPr>
            <p:ph type="pic" sz="quarter" idx="10"/>
          </p:nvPr>
        </p:nvSpPr>
        <p:spPr bwMode="hidden">
          <a:xfrm>
            <a:off x="5103159" y="-1"/>
            <a:ext cx="7088841" cy="6858001"/>
          </a:xfrm>
          <a:solidFill>
            <a:srgbClr val="DEDEDE"/>
          </a:solidFill>
        </p:spPr>
        <p:txBody>
          <a:bodyPr rIns="1371600" rtlCol="0" anchor="ctr" anchorCtr="0"/>
          <a:lstStyle>
            <a:lvl1pPr algn="r">
              <a:defRPr sz="1200" b="0">
                <a:solidFill>
                  <a:schemeClr val="tx1"/>
                </a:solidFill>
              </a:defRPr>
            </a:lvl1pPr>
          </a:lstStyle>
          <a:p>
            <a:pPr rtl="0"/>
            <a:r>
              <a:rPr lang="en-gb"/>
              <a:t>Click icon to add picture</a:t>
            </a:r>
            <a:endParaRPr lang="en-GB"/>
          </a:p>
        </p:txBody>
      </p:sp>
      <p:grpSp>
        <p:nvGrpSpPr>
          <p:cNvPr id="4" name="Group 3">
            <a:extLst>
              <a:ext uri="{FF2B5EF4-FFF2-40B4-BE49-F238E27FC236}">
                <a16:creationId xmlns:a16="http://schemas.microsoft.com/office/drawing/2014/main" id="{D5065365-ACD4-4445-B744-F720FB8FF28C}"/>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pic>
          <p:nvPicPr>
            <p:cNvPr id="10" name="Picture 9">
              <a:extLst>
                <a:ext uri="{FF2B5EF4-FFF2-40B4-BE49-F238E27FC236}">
                  <a16:creationId xmlns:a16="http://schemas.microsoft.com/office/drawing/2014/main" id="{89B02B9A-C678-D74D-B142-58CA492CDC0C}"/>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rtlCol="0" anchor="b" anchorCtr="0"/>
          <a:lstStyle>
            <a:lvl1pPr algn="l">
              <a:lnSpc>
                <a:spcPct val="85000"/>
              </a:lnSpc>
              <a:defRPr sz="5000">
                <a:solidFill>
                  <a:schemeClr val="bg1"/>
                </a:solidFill>
              </a:defRPr>
            </a:lvl1pPr>
          </a:lstStyle>
          <a:p>
            <a:pPr rtl="0"/>
            <a:r>
              <a:rPr lang="en-gb"/>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695867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ed">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9130D55-E01B-814B-B368-1A5B9D922495}"/>
              </a:ext>
            </a:extLst>
          </p:cNvPr>
          <p:cNvSpPr>
            <a:spLocks noGrp="1"/>
          </p:cNvSpPr>
          <p:nvPr>
            <p:ph type="pic" sz="quarter" idx="10"/>
          </p:nvPr>
        </p:nvSpPr>
        <p:spPr bwMode="hidden">
          <a:xfrm>
            <a:off x="5103158" y="0"/>
            <a:ext cx="7088841" cy="6858001"/>
          </a:xfrm>
          <a:solidFill>
            <a:srgbClr val="DEDEDE"/>
          </a:solidFill>
        </p:spPr>
        <p:txBody>
          <a:bodyPr rIns="1371600" rtlCol="0" anchor="ctr" anchorCtr="0"/>
          <a:lstStyle>
            <a:lvl1pPr algn="r">
              <a:defRPr sz="1200" b="0">
                <a:solidFill>
                  <a:schemeClr val="tx1"/>
                </a:solidFill>
              </a:defRPr>
            </a:lvl1pPr>
          </a:lstStyle>
          <a:p>
            <a:pPr rtl="0"/>
            <a:r>
              <a:rPr lang="en-gb"/>
              <a:t>Click icon to add picture</a:t>
            </a:r>
            <a:endParaRPr lang="en-GB"/>
          </a:p>
        </p:txBody>
      </p:sp>
      <p:grpSp>
        <p:nvGrpSpPr>
          <p:cNvPr id="4" name="Group 3">
            <a:extLst>
              <a:ext uri="{FF2B5EF4-FFF2-40B4-BE49-F238E27FC236}">
                <a16:creationId xmlns:a16="http://schemas.microsoft.com/office/drawing/2014/main" id="{27BE733A-F034-2C46-AB70-A0813595ECD7}"/>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pic>
          <p:nvPicPr>
            <p:cNvPr id="10" name="Picture 9">
              <a:extLst>
                <a:ext uri="{FF2B5EF4-FFF2-40B4-BE49-F238E27FC236}">
                  <a16:creationId xmlns:a16="http://schemas.microsoft.com/office/drawing/2014/main" id="{D80AA576-2E0A-D146-9C52-8C67B6E45DE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rtlCol="0" anchor="b" anchorCtr="0"/>
          <a:lstStyle>
            <a:lvl1pPr algn="l">
              <a:lnSpc>
                <a:spcPct val="85000"/>
              </a:lnSpc>
              <a:defRPr sz="5000">
                <a:solidFill>
                  <a:schemeClr val="bg1"/>
                </a:solidFill>
              </a:defRPr>
            </a:lvl1pPr>
          </a:lstStyle>
          <a:p>
            <a:pPr rtl="0"/>
            <a:r>
              <a:rPr lang="en-gb"/>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134346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os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504B055-84E9-A34C-9FA5-3A4898E3B2D5}"/>
              </a:ext>
            </a:extLst>
          </p:cNvPr>
          <p:cNvSpPr>
            <a:spLocks noGrp="1"/>
          </p:cNvSpPr>
          <p:nvPr>
            <p:ph type="pic" sz="quarter" idx="10"/>
          </p:nvPr>
        </p:nvSpPr>
        <p:spPr bwMode="hidden">
          <a:xfrm>
            <a:off x="5103158" y="0"/>
            <a:ext cx="7088841" cy="6858000"/>
          </a:xfrm>
          <a:solidFill>
            <a:srgbClr val="DEDEDE"/>
          </a:solidFill>
        </p:spPr>
        <p:txBody>
          <a:bodyPr rIns="1371600" rtlCol="0" anchor="ctr" anchorCtr="0"/>
          <a:lstStyle>
            <a:lvl1pPr algn="r">
              <a:defRPr sz="1200" b="0">
                <a:solidFill>
                  <a:schemeClr val="tx1"/>
                </a:solidFill>
              </a:defRPr>
            </a:lvl1pPr>
          </a:lstStyle>
          <a:p>
            <a:pPr rtl="0"/>
            <a:r>
              <a:rPr lang="en-gb"/>
              <a:t>Click icon to add picture</a:t>
            </a:r>
            <a:endParaRPr lang="en-GB"/>
          </a:p>
        </p:txBody>
      </p:sp>
      <p:grpSp>
        <p:nvGrpSpPr>
          <p:cNvPr id="4" name="Group 3">
            <a:extLst>
              <a:ext uri="{FF2B5EF4-FFF2-40B4-BE49-F238E27FC236}">
                <a16:creationId xmlns:a16="http://schemas.microsoft.com/office/drawing/2014/main" id="{41675EB2-67BA-8341-AFDE-B097C16A2531}"/>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B53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pic>
          <p:nvPicPr>
            <p:cNvPr id="13" name="Picture 12">
              <a:extLst>
                <a:ext uri="{FF2B5EF4-FFF2-40B4-BE49-F238E27FC236}">
                  <a16:creationId xmlns:a16="http://schemas.microsoft.com/office/drawing/2014/main" id="{420A64D3-5A58-A74D-827A-3B01DDFF5E00}"/>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rtlCol="0" anchor="b" anchorCtr="0"/>
          <a:lstStyle>
            <a:lvl1pPr algn="l">
              <a:lnSpc>
                <a:spcPct val="85000"/>
              </a:lnSpc>
              <a:defRPr sz="5000">
                <a:solidFill>
                  <a:schemeClr val="bg1"/>
                </a:solidFill>
              </a:defRPr>
            </a:lvl1pPr>
          </a:lstStyle>
          <a:p>
            <a:pPr rtl="0"/>
            <a:r>
              <a:rPr lang="en-gb"/>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587134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Grey">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147A814-53FE-0143-93DA-63021064389A}"/>
              </a:ext>
            </a:extLst>
          </p:cNvPr>
          <p:cNvSpPr>
            <a:spLocks noGrp="1"/>
          </p:cNvSpPr>
          <p:nvPr>
            <p:ph type="pic" sz="quarter" idx="10"/>
          </p:nvPr>
        </p:nvSpPr>
        <p:spPr bwMode="hidden">
          <a:xfrm>
            <a:off x="5103159" y="0"/>
            <a:ext cx="7088841" cy="6858000"/>
          </a:xfrm>
          <a:solidFill>
            <a:srgbClr val="DEDEDE"/>
          </a:solidFill>
        </p:spPr>
        <p:txBody>
          <a:bodyPr rIns="1371600" rtlCol="0" anchor="ctr" anchorCtr="0"/>
          <a:lstStyle>
            <a:lvl1pPr algn="r">
              <a:defRPr sz="1200" b="0">
                <a:solidFill>
                  <a:schemeClr val="tx1"/>
                </a:solidFill>
              </a:defRPr>
            </a:lvl1pPr>
          </a:lstStyle>
          <a:p>
            <a:pPr rtl="0"/>
            <a:r>
              <a:rPr lang="en-gb"/>
              <a:t>Click icon to add picture</a:t>
            </a:r>
            <a:endParaRPr lang="en-GB"/>
          </a:p>
        </p:txBody>
      </p:sp>
      <p:grpSp>
        <p:nvGrpSpPr>
          <p:cNvPr id="4" name="Group 3">
            <a:extLst>
              <a:ext uri="{FF2B5EF4-FFF2-40B4-BE49-F238E27FC236}">
                <a16:creationId xmlns:a16="http://schemas.microsoft.com/office/drawing/2014/main" id="{19670607-F478-BE4E-8608-89949C7D5279}"/>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pic>
          <p:nvPicPr>
            <p:cNvPr id="10" name="Picture 9">
              <a:extLst>
                <a:ext uri="{FF2B5EF4-FFF2-40B4-BE49-F238E27FC236}">
                  <a16:creationId xmlns:a16="http://schemas.microsoft.com/office/drawing/2014/main" id="{3C790A76-DC9A-CA48-8F96-B38E81026F9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rtlCol="0" anchor="b" anchorCtr="0"/>
          <a:lstStyle>
            <a:lvl1pPr algn="l">
              <a:lnSpc>
                <a:spcPct val="85000"/>
              </a:lnSpc>
              <a:defRPr sz="5000">
                <a:solidFill>
                  <a:schemeClr val="bg1"/>
                </a:solidFill>
              </a:defRPr>
            </a:lvl1pPr>
          </a:lstStyle>
          <a:p>
            <a:pPr rtl="0"/>
            <a:r>
              <a:rPr lang="en-gb"/>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39518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Split">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bwMode="hidden">
          <a:xfrm>
            <a:off x="5334000" y="0"/>
            <a:ext cx="6858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2" name="Title 1"/>
          <p:cNvSpPr>
            <a:spLocks noGrp="1"/>
          </p:cNvSpPr>
          <p:nvPr>
            <p:ph type="ctrTitle" hasCustomPrompt="1"/>
          </p:nvPr>
        </p:nvSpPr>
        <p:spPr>
          <a:xfrm>
            <a:off x="442914" y="750888"/>
            <a:ext cx="4675186" cy="2678112"/>
          </a:xfrm>
        </p:spPr>
        <p:txBody>
          <a:bodyPr rtlCol="0" anchor="b" anchorCtr="0"/>
          <a:lstStyle>
            <a:lvl1pPr algn="l">
              <a:lnSpc>
                <a:spcPct val="85000"/>
              </a:lnSpc>
              <a:defRPr sz="4400">
                <a:solidFill>
                  <a:schemeClr val="tx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956185"/>
            <a:ext cx="4675187" cy="594360"/>
          </a:xfrm>
        </p:spPr>
        <p:txBody>
          <a:bodyPr rtlCol="0"/>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pPr rtl="0"/>
            <a:r>
              <a:rPr lang="en-gb"/>
              <a:t>[Presentation subtitle]</a:t>
            </a:r>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pic>
        <p:nvPicPr>
          <p:cNvPr id="8" name="Picture 7">
            <a:extLst>
              <a:ext uri="{FF2B5EF4-FFF2-40B4-BE49-F238E27FC236}">
                <a16:creationId xmlns:a16="http://schemas.microsoft.com/office/drawing/2014/main" id="{7722A556-B0A2-E74A-B3E1-08C0F432C2DF}"/>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194857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rtlCol="0"/>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7418387"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11306175"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rtlCol="0"/>
          <a:lstStyle/>
          <a:p>
            <a:pPr rtl="0"/>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5317807"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rtlCol="0"/>
          <a:lstStyle>
            <a:lvl1pPr>
              <a:defRPr>
                <a:solidFill>
                  <a:schemeClr val="bg1"/>
                </a:solidFill>
              </a:defRPr>
            </a:lvl1pPr>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a:xfrm>
            <a:off x="9984296" y="6355080"/>
            <a:ext cx="1764792" cy="137160"/>
          </a:xfrm>
          <a:prstGeom prst="rect">
            <a:avLst/>
          </a:prstGeom>
        </p:spPr>
        <p:txBody>
          <a:bodyPr rtlCol="0"/>
          <a:lstStyle>
            <a:lvl1pPr>
              <a:defRPr>
                <a:solidFill>
                  <a:schemeClr val="bg1"/>
                </a:solidFill>
              </a:defRPr>
            </a:lvl1pPr>
          </a:lstStyle>
          <a:p>
            <a:pPr rtl="0"/>
            <a:r>
              <a:rPr lang="en-gb"/>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4332288"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32301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33606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Content Placeholder 3"/>
          <p:cNvSpPr>
            <a:spLocks noGrp="1"/>
          </p:cNvSpPr>
          <p:nvPr>
            <p:ph sz="half" idx="13" hasCustomPrompt="1"/>
          </p:nvPr>
        </p:nvSpPr>
        <p:spPr>
          <a:xfrm>
            <a:off x="6275388"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7" name="Content Placeholder 3"/>
          <p:cNvSpPr>
            <a:spLocks noGrp="1"/>
          </p:cNvSpPr>
          <p:nvPr>
            <p:ph sz="half" idx="14" hasCustomPrompt="1"/>
          </p:nvPr>
        </p:nvSpPr>
        <p:spPr>
          <a:xfrm>
            <a:off x="919016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Title 8"/>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4" name="Content Placeholder 3"/>
          <p:cNvSpPr>
            <a:spLocks noGrp="1"/>
          </p:cNvSpPr>
          <p:nvPr>
            <p:ph sz="half" idx="2"/>
          </p:nvPr>
        </p:nvSpPr>
        <p:spPr>
          <a:xfrm>
            <a:off x="2777045"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Content Placeholder 3"/>
          <p:cNvSpPr>
            <a:spLocks noGrp="1"/>
          </p:cNvSpPr>
          <p:nvPr>
            <p:ph sz="half" idx="13"/>
          </p:nvPr>
        </p:nvSpPr>
        <p:spPr>
          <a:xfrm>
            <a:off x="5111177"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Content Placeholder 3"/>
          <p:cNvSpPr>
            <a:spLocks noGrp="1"/>
          </p:cNvSpPr>
          <p:nvPr>
            <p:ph sz="half" idx="14"/>
          </p:nvPr>
        </p:nvSpPr>
        <p:spPr>
          <a:xfrm>
            <a:off x="7445309"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ontent Placeholder 3"/>
          <p:cNvSpPr>
            <a:spLocks noGrp="1"/>
          </p:cNvSpPr>
          <p:nvPr>
            <p:ph sz="half" idx="15"/>
          </p:nvPr>
        </p:nvSpPr>
        <p:spPr>
          <a:xfrm>
            <a:off x="977944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0" name="Title 9"/>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7" name="Text Placeholder 12"/>
          <p:cNvSpPr>
            <a:spLocks noGrp="1"/>
          </p:cNvSpPr>
          <p:nvPr>
            <p:ph type="body" sz="quarter" idx="16" hasCustomPrompt="1"/>
          </p:nvPr>
        </p:nvSpPr>
        <p:spPr>
          <a:xfrm>
            <a:off x="335963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9" name="Text Placeholder 12"/>
          <p:cNvSpPr>
            <a:spLocks noGrp="1"/>
          </p:cNvSpPr>
          <p:nvPr>
            <p:ph type="body" sz="quarter" idx="18" hasCustomPrompt="1"/>
          </p:nvPr>
        </p:nvSpPr>
        <p:spPr>
          <a:xfrm>
            <a:off x="627636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ext Placeholder 12"/>
          <p:cNvSpPr>
            <a:spLocks noGrp="1"/>
          </p:cNvSpPr>
          <p:nvPr>
            <p:ph type="body" sz="quarter" idx="20" hasCustomPrompt="1"/>
          </p:nvPr>
        </p:nvSpPr>
        <p:spPr>
          <a:xfrm>
            <a:off x="919308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1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a:p>
        </p:txBody>
      </p:sp>
      <p:sp>
        <p:nvSpPr>
          <p:cNvPr id="10" name="Rectangle 9"/>
          <p:cNvSpPr/>
          <p:nvPr/>
        </p:nvSpPr>
        <p:spPr bwMode="hidden">
          <a:xfrm>
            <a:off x="0" y="3429000"/>
            <a:ext cx="809625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a:p>
        </p:txBody>
      </p:sp>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pic>
        <p:nvPicPr>
          <p:cNvPr id="8" name="Picture 7">
            <a:extLst>
              <a:ext uri="{FF2B5EF4-FFF2-40B4-BE49-F238E27FC236}">
                <a16:creationId xmlns:a16="http://schemas.microsoft.com/office/drawing/2014/main" id="{C571B43E-7EFD-FC49-8203-0C37C621BF50}"/>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205800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438"/>
            <a:ext cx="7418387"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rtlCol="0"/>
          <a:lstStyle/>
          <a:p>
            <a:pPr rtl="0"/>
            <a:fld id="{7870704B-CE94-48CC-AF30-84932A1262A7}" type="slidenum">
              <a:rPr lang="en-GB" smtClean="0"/>
              <a:pPr rtl="0"/>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rtlCol="0"/>
          <a:lstStyle/>
          <a:p>
            <a:pPr rtl="0"/>
            <a:fld id="{7870704B-CE94-48CC-AF30-84932A1262A7}" type="slidenum">
              <a:rPr lang="en-GB" smtClean="0"/>
              <a:pPr rtl="0"/>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rtlCol="0"/>
          <a:lstStyle/>
          <a:p>
            <a:pPr rtl="0"/>
            <a:fld id="{7870704B-CE94-48CC-AF30-84932A1262A7}" type="slidenum">
              <a:rPr lang="en-GB" smtClean="0"/>
              <a:pPr rtl="0"/>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6275388" y="2103437"/>
            <a:ext cx="5473699"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rtlCol="0"/>
          <a:lstStyle/>
          <a:p>
            <a:pPr rtl="0"/>
            <a:fld id="{7870704B-CE94-48CC-AF30-84932A1262A7}" type="slidenum">
              <a:rPr lang="en-GB" smtClean="0"/>
              <a:pPr rtl="0"/>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2" name="Title 1"/>
          <p:cNvSpPr>
            <a:spLocks noGrp="1"/>
          </p:cNvSpPr>
          <p:nvPr>
            <p:ph type="title" hasCustomPrompt="1"/>
          </p:nvPr>
        </p:nvSpPr>
        <p:spPr>
          <a:xfrm>
            <a:off x="442914" y="430514"/>
            <a:ext cx="5317806"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rtlCol="0"/>
          <a:lstStyle>
            <a:lvl1pPr>
              <a:defRPr>
                <a:solidFill>
                  <a:schemeClr val="bg1"/>
                </a:solidFill>
              </a:defRPr>
            </a:lvl1pPr>
          </a:lstStyle>
          <a:p>
            <a:pPr rtl="0"/>
            <a:fld id="{7870704B-CE94-48CC-AF30-84932A1262A7}" type="slidenum">
              <a:rPr lang="en-GB" smtClean="0"/>
              <a:pPr rtl="0"/>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a:xfrm>
            <a:off x="9984296" y="6355080"/>
            <a:ext cx="1764792" cy="137160"/>
          </a:xfrm>
          <a:prstGeom prst="rect">
            <a:avLst/>
          </a:prstGeom>
        </p:spPr>
        <p:txBody>
          <a:bodyPr rtlCol="0"/>
          <a:lstStyle>
            <a:lvl1pPr>
              <a:defRPr>
                <a:solidFill>
                  <a:schemeClr val="bg1"/>
                </a:solidFill>
              </a:defRPr>
            </a:lvl1pPr>
          </a:lstStyle>
          <a:p>
            <a:pPr rtl="0"/>
            <a:r>
              <a:rPr lang="en-gb"/>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4332288"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2" name="Content Placeholder 3"/>
          <p:cNvSpPr>
            <a:spLocks noGrp="1"/>
          </p:cNvSpPr>
          <p:nvPr>
            <p:ph sz="half" idx="13" hasCustomPrompt="1"/>
          </p:nvPr>
        </p:nvSpPr>
        <p:spPr>
          <a:xfrm>
            <a:off x="8220076"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rtlCol="0"/>
          <a:lstStyle/>
          <a:p>
            <a:pPr rtl="0"/>
            <a:fld id="{7870704B-CE94-48CC-AF30-84932A1262A7}" type="slidenum">
              <a:rPr lang="en-GB" smtClean="0"/>
              <a:pPr rtl="0"/>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33606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Content Placeholder 3"/>
          <p:cNvSpPr>
            <a:spLocks noGrp="1"/>
          </p:cNvSpPr>
          <p:nvPr>
            <p:ph sz="half" idx="13" hasCustomPrompt="1"/>
          </p:nvPr>
        </p:nvSpPr>
        <p:spPr>
          <a:xfrm>
            <a:off x="6275388"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7" name="Content Placeholder 3"/>
          <p:cNvSpPr>
            <a:spLocks noGrp="1"/>
          </p:cNvSpPr>
          <p:nvPr>
            <p:ph sz="half" idx="14" hasCustomPrompt="1"/>
          </p:nvPr>
        </p:nvSpPr>
        <p:spPr>
          <a:xfrm>
            <a:off x="919016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rtlCol="0"/>
          <a:lstStyle/>
          <a:p>
            <a:pPr rtl="0"/>
            <a:fld id="{7870704B-CE94-48CC-AF30-84932A1262A7}" type="slidenum">
              <a:rPr lang="en-GB" smtClean="0"/>
              <a:pPr rtl="0"/>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4" name="Content Placeholder 3"/>
          <p:cNvSpPr>
            <a:spLocks noGrp="1"/>
          </p:cNvSpPr>
          <p:nvPr>
            <p:ph sz="half" idx="2"/>
          </p:nvPr>
        </p:nvSpPr>
        <p:spPr>
          <a:xfrm>
            <a:off x="2777045"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Content Placeholder 3"/>
          <p:cNvSpPr>
            <a:spLocks noGrp="1"/>
          </p:cNvSpPr>
          <p:nvPr>
            <p:ph sz="half" idx="13"/>
          </p:nvPr>
        </p:nvSpPr>
        <p:spPr>
          <a:xfrm>
            <a:off x="5111177"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Content Placeholder 3"/>
          <p:cNvSpPr>
            <a:spLocks noGrp="1"/>
          </p:cNvSpPr>
          <p:nvPr>
            <p:ph sz="half" idx="14"/>
          </p:nvPr>
        </p:nvSpPr>
        <p:spPr>
          <a:xfrm>
            <a:off x="7445309"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ontent Placeholder 3"/>
          <p:cNvSpPr>
            <a:spLocks noGrp="1"/>
          </p:cNvSpPr>
          <p:nvPr>
            <p:ph sz="half" idx="15"/>
          </p:nvPr>
        </p:nvSpPr>
        <p:spPr>
          <a:xfrm>
            <a:off x="977944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rtlCol="0"/>
          <a:lstStyle/>
          <a:p>
            <a:pPr rtl="0"/>
            <a:fld id="{7870704B-CE94-48CC-AF30-84932A1262A7}" type="slidenum">
              <a:rPr lang="en-GB" smtClean="0"/>
              <a:pPr rtl="0"/>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a:xfrm>
            <a:off x="9984296" y="6355080"/>
            <a:ext cx="1764792" cy="137160"/>
          </a:xfrm>
          <a:prstGeom prst="rect">
            <a:avLst/>
          </a:prstGeom>
        </p:spPr>
        <p:txBody>
          <a:bodyPr rtlCol="0"/>
          <a:lstStyle/>
          <a:p>
            <a:pPr rtl="0"/>
            <a:r>
              <a:rPr lang="en-gb"/>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4"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rtlCol="0"/>
          <a:lstStyle/>
          <a:p>
            <a:pPr rtl="0"/>
            <a:fld id="{7870704B-CE94-48CC-AF30-84932A1262A7}" type="slidenum">
              <a:rPr lang="en-GB" smtClean="0"/>
              <a:pPr rtl="0"/>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7" name="Text Placeholder 12"/>
          <p:cNvSpPr>
            <a:spLocks noGrp="1"/>
          </p:cNvSpPr>
          <p:nvPr>
            <p:ph type="body" sz="quarter" idx="16" hasCustomPrompt="1"/>
          </p:nvPr>
        </p:nvSpPr>
        <p:spPr>
          <a:xfrm>
            <a:off x="335819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9" name="Text Placeholder 12"/>
          <p:cNvSpPr>
            <a:spLocks noGrp="1"/>
          </p:cNvSpPr>
          <p:nvPr>
            <p:ph type="body" sz="quarter" idx="18" hasCustomPrompt="1"/>
          </p:nvPr>
        </p:nvSpPr>
        <p:spPr>
          <a:xfrm>
            <a:off x="627348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ext Placeholder 12"/>
          <p:cNvSpPr>
            <a:spLocks noGrp="1"/>
          </p:cNvSpPr>
          <p:nvPr>
            <p:ph type="body" sz="quarter" idx="20" hasCustomPrompt="1"/>
          </p:nvPr>
        </p:nvSpPr>
        <p:spPr>
          <a:xfrm>
            <a:off x="9188767"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rtlCol="0"/>
          <a:lstStyle/>
          <a:p>
            <a:pPr rtl="0"/>
            <a:fld id="{7870704B-CE94-48CC-AF30-84932A1262A7}" type="slidenum">
              <a:rPr lang="en-GB" smtClean="0"/>
              <a:pPr rtl="0"/>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1 Dark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a:p>
        </p:txBody>
      </p:sp>
      <p:sp>
        <p:nvSpPr>
          <p:cNvPr id="10" name="Rectangle 9"/>
          <p:cNvSpPr/>
          <p:nvPr/>
        </p:nvSpPr>
        <p:spPr bwMode="hidden">
          <a:xfrm>
            <a:off x="0" y="3429000"/>
            <a:ext cx="8096250" cy="1143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a:solidFill>
                <a:schemeClr val="accent6"/>
              </a:solidFill>
            </a:endParaRPr>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a:p>
        </p:txBody>
      </p:sp>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pic>
        <p:nvPicPr>
          <p:cNvPr id="8" name="Picture 7">
            <a:extLst>
              <a:ext uri="{FF2B5EF4-FFF2-40B4-BE49-F238E27FC236}">
                <a16:creationId xmlns:a16="http://schemas.microsoft.com/office/drawing/2014/main" id="{CC2DF81D-CFC9-CA4F-9296-0DF32281B17C}"/>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72692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rtlCol="0"/>
          <a:lstStyle/>
          <a:p>
            <a:pPr rtl="0"/>
            <a:fld id="{7870704B-CE94-48CC-AF30-84932A1262A7}" type="slidenum">
              <a:rPr lang="en-GB" smtClean="0"/>
              <a:pPr rtl="0"/>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12"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rtlCol="0"/>
          <a:lstStyle/>
          <a:p>
            <a:pPr rtl="0"/>
            <a:fld id="{7870704B-CE94-48CC-AF30-84932A1262A7}" type="slidenum">
              <a:rPr lang="en-GB" smtClean="0"/>
              <a:pPr rtl="0"/>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rtlCol="0" anchor="t" anchorCtr="0"/>
          <a:lstStyle>
            <a:lvl1pPr>
              <a:lnSpc>
                <a:spcPct val="80000"/>
              </a:lnSpc>
              <a:spcBef>
                <a:spcPts val="0"/>
              </a:spcBef>
              <a:spcAft>
                <a:spcPts val="0"/>
              </a:spcAft>
              <a:defRPr sz="13600" b="1" spc="-100" baseline="0">
                <a:solidFill>
                  <a:schemeClr val="bg1"/>
                </a:solidFill>
              </a:defRPr>
            </a:lvl1pPr>
          </a:lstStyle>
          <a:p>
            <a:pPr lvl="0" rtl="0"/>
            <a:r>
              <a:rPr lang="en-gb"/>
              <a:t>00%</a:t>
            </a:r>
            <a:endParaRPr lang="en-GB"/>
          </a:p>
        </p:txBody>
      </p:sp>
      <p:sp>
        <p:nvSpPr>
          <p:cNvPr id="3" name="Content Placeholder 2"/>
          <p:cNvSpPr>
            <a:spLocks noGrp="1"/>
          </p:cNvSpPr>
          <p:nvPr>
            <p:ph idx="1" hasCustomPrompt="1"/>
          </p:nvPr>
        </p:nvSpPr>
        <p:spPr>
          <a:xfrm>
            <a:off x="442914" y="3931920"/>
            <a:ext cx="3328986" cy="2061784"/>
          </a:xfrm>
        </p:spPr>
        <p:txBody>
          <a:bodyPr rtlCol="0"/>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hart Placeholder 8"/>
          <p:cNvSpPr>
            <a:spLocks noGrp="1"/>
          </p:cNvSpPr>
          <p:nvPr>
            <p:ph type="chart" sz="quarter" idx="13"/>
          </p:nvPr>
        </p:nvSpPr>
        <p:spPr>
          <a:xfrm>
            <a:off x="4327525" y="2095500"/>
            <a:ext cx="7421563" cy="4076699"/>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rtlCol="0"/>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rtlCol="0" anchor="ctr" anchorCtr="0"/>
          <a:lstStyle>
            <a:lvl1pPr>
              <a:lnSpc>
                <a:spcPct val="100000"/>
              </a:lnSpc>
              <a:defRPr sz="8500" b="0" spc="-100" baseline="0">
                <a:solidFill>
                  <a:schemeClr val="accent3"/>
                </a:solidFill>
              </a:defRPr>
            </a:lvl1pPr>
          </a:lstStyle>
          <a:p>
            <a:pPr lvl="0" rtl="0"/>
            <a:r>
              <a:rPr lang="en-gb"/>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rtlCol="0" anchor="ctr" anchorCtr="0"/>
          <a:lstStyle>
            <a:lvl1pPr>
              <a:lnSpc>
                <a:spcPct val="100000"/>
              </a:lnSpc>
              <a:defRPr sz="8500" b="0" spc="-100" baseline="0">
                <a:solidFill>
                  <a:schemeClr val="tx2"/>
                </a:solidFill>
              </a:defRPr>
            </a:lvl1pPr>
          </a:lstStyle>
          <a:p>
            <a:pPr lvl="0" rtl="0"/>
            <a:r>
              <a:rPr lang="en-gb"/>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rtlCol="0" anchor="ctr" anchorCtr="0"/>
          <a:lstStyle>
            <a:lvl1pPr>
              <a:lnSpc>
                <a:spcPct val="100000"/>
              </a:lnSpc>
              <a:defRPr sz="8500" b="0" spc="-100" baseline="0">
                <a:solidFill>
                  <a:schemeClr val="accent1"/>
                </a:solidFill>
              </a:defRPr>
            </a:lvl1pPr>
          </a:lstStyle>
          <a:p>
            <a:pPr lvl="0" rtl="0"/>
            <a:r>
              <a:rPr lang="en-gb"/>
              <a:t>00%</a:t>
            </a:r>
            <a:endParaRPr lang="en-GB"/>
          </a:p>
        </p:txBody>
      </p:sp>
      <p:sp>
        <p:nvSpPr>
          <p:cNvPr id="6" name="Title 5"/>
          <p:cNvSpPr>
            <a:spLocks noGrp="1"/>
          </p:cNvSpPr>
          <p:nvPr>
            <p:ph type="title" hasCustomPrompt="1"/>
          </p:nvPr>
        </p:nvSpPr>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rtlCol="0"/>
          <a:lstStyle/>
          <a:p>
            <a:pPr rtl="0"/>
            <a:fld id="{7870704B-CE94-48CC-AF30-84932A1262A7}" type="slidenum">
              <a:rPr lang="en-GB" smtClean="0"/>
              <a:pPr rtl="0"/>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rtlCol="0"/>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rtlCol="0"/>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5" name="Title 4"/>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a:xfrm>
            <a:off x="9984296" y="6355080"/>
            <a:ext cx="1764792" cy="137160"/>
          </a:xfrm>
          <a:prstGeom prst="rect">
            <a:avLst/>
          </a:prstGeom>
        </p:spPr>
        <p:txBody>
          <a:bodyPr rtlCol="0"/>
          <a:lstStyle/>
          <a:p>
            <a:pPr rtl="0"/>
            <a:r>
              <a:rPr lang="en-gb"/>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rtlCol="0"/>
          <a:lstStyle/>
          <a:p>
            <a:pPr algn="l" rtl="0"/>
            <a:r>
              <a:rPr lang="en-gb"/>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4" name="Title 3"/>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rtlCol="0" anchor="ctr" anchorCtr="0"/>
          <a:lstStyle>
            <a:lvl1pPr algn="ctr">
              <a:defRPr sz="1200" b="0">
                <a:solidFill>
                  <a:schemeClr val="bg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rtlCol="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a:xfrm>
            <a:off x="9984296" y="6355080"/>
            <a:ext cx="1764792" cy="137160"/>
          </a:xfrm>
          <a:prstGeom prst="rect">
            <a:avLst/>
          </a:prstGeom>
        </p:spPr>
        <p:txBody>
          <a:bodyPr rtlCol="0"/>
          <a:lstStyle/>
          <a:p>
            <a:pPr rtl="0"/>
            <a:r>
              <a:rPr lang="en-gb"/>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rtlCol="0" anchor="ctr" anchorCtr="0"/>
          <a:lstStyle>
            <a:lvl1pPr algn="ctr">
              <a:defRPr sz="1200" b="0">
                <a:solidFill>
                  <a:schemeClr val="bg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rtlCol="0"/>
          <a:lstStyle/>
          <a:p>
            <a:pPr algn="l" rtl="0"/>
            <a:r>
              <a:rPr lang="en-gb"/>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rtlCol="0"/>
          <a:lstStyle>
            <a:lvl1pPr>
              <a:defRPr>
                <a:solidFill>
                  <a:schemeClr val="bg1"/>
                </a:solidFill>
              </a:defRPr>
            </a:lvl1pPr>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a:xfrm>
            <a:off x="9984296" y="6355080"/>
            <a:ext cx="1764792" cy="137160"/>
          </a:xfrm>
          <a:prstGeom prst="rect">
            <a:avLst/>
          </a:prstGeom>
        </p:spPr>
        <p:txBody>
          <a:bodyPr rtlCol="0"/>
          <a:lstStyle>
            <a:lvl1pPr>
              <a:defRPr>
                <a:solidFill>
                  <a:schemeClr val="bg1"/>
                </a:solidFill>
              </a:defRPr>
            </a:lvl1pPr>
          </a:lstStyle>
          <a:p>
            <a:pPr rtl="0"/>
            <a:r>
              <a:rPr lang="en-gb"/>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pic>
        <p:nvPicPr>
          <p:cNvPr id="5" name="Picture 4">
            <a:extLst>
              <a:ext uri="{FF2B5EF4-FFF2-40B4-BE49-F238E27FC236}">
                <a16:creationId xmlns:a16="http://schemas.microsoft.com/office/drawing/2014/main" id="{B067EFBB-B928-AC40-8026-93C731DCE1E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a:xfrm>
            <a:off x="9984296" y="6355080"/>
            <a:ext cx="1764792" cy="137160"/>
          </a:xfrm>
          <a:prstGeom prst="rect">
            <a:avLst/>
          </a:prstGeom>
        </p:spPr>
        <p:txBody>
          <a:bodyPr rtlCol="0"/>
          <a:lstStyle/>
          <a:p>
            <a:pPr rtl="0"/>
            <a:r>
              <a:rPr lang="en-gb"/>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All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tx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pPr rtl="0"/>
            <a:r>
              <a:rPr lang="en-gb"/>
              <a:t>[Presentation subtitle]</a:t>
            </a:r>
          </a:p>
        </p:txBody>
      </p:sp>
      <p:pic>
        <p:nvPicPr>
          <p:cNvPr id="5" name="Picture 4">
            <a:extLst>
              <a:ext uri="{FF2B5EF4-FFF2-40B4-BE49-F238E27FC236}">
                <a16:creationId xmlns:a16="http://schemas.microsoft.com/office/drawing/2014/main" id="{A9644956-77CE-C94F-9DC1-ACB7D92E8927}"/>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64915105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AA7820C-4056-AC3E-D3E7-E60496556F41}"/>
              </a:ext>
            </a:extLst>
          </p:cNvPr>
          <p:cNvGraphicFramePr>
            <a:graphicFrameLocks noChangeAspect="1"/>
          </p:cNvGraphicFramePr>
          <p:nvPr userDrawn="1">
            <p:custDataLst>
              <p:tags r:id="rId1"/>
            </p:custDataLst>
            <p:extLst>
              <p:ext uri="{D42A27DB-BD31-4B8C-83A1-F6EECF244321}">
                <p14:modId xmlns:p14="http://schemas.microsoft.com/office/powerpoint/2010/main" val="36475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think-cell data - do not delete" hidden="1">
                        <a:extLst>
                          <a:ext uri="{FF2B5EF4-FFF2-40B4-BE49-F238E27FC236}">
                            <a16:creationId xmlns:a16="http://schemas.microsoft.com/office/drawing/2014/main" id="{7AA7820C-4056-AC3E-D3E7-E60496556F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4" y="432001"/>
            <a:ext cx="5473700" cy="1387274"/>
          </a:xfrm>
        </p:spPr>
        <p:txBody>
          <a:bodyPr vert="horz"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a:prstGeom prst="rect">
            <a:avLst/>
          </a:prstGeom>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
        <p:nvSpPr>
          <p:cNvPr id="10" name="TextBox 9">
            <a:extLst>
              <a:ext uri="{FF2B5EF4-FFF2-40B4-BE49-F238E27FC236}">
                <a16:creationId xmlns:a16="http://schemas.microsoft.com/office/drawing/2014/main" id="{74B4BC3D-ABC2-4B9A-A975-831BE6646300}"/>
              </a:ext>
            </a:extLst>
          </p:cNvPr>
          <p:cNvSpPr txBox="1"/>
          <p:nvPr userDrawn="1"/>
        </p:nvSpPr>
        <p:spPr>
          <a:xfrm>
            <a:off x="6275388" y="455527"/>
            <a:ext cx="5473700" cy="1387475"/>
          </a:xfrm>
          <a:prstGeom prst="rect">
            <a:avLst/>
          </a:prstGeom>
          <a:noFill/>
        </p:spPr>
        <p:txBody>
          <a:bodyPr wrap="square" lIns="0" tIns="0" rIns="0" bIns="0" rtlCol="0">
            <a:noAutofit/>
          </a:bodyPr>
          <a:lstStyle/>
          <a:p>
            <a:pPr marL="182880" indent="-182880" rtl="0">
              <a:lnSpc>
                <a:spcPct val="100000"/>
              </a:lnSpc>
              <a:spcAft>
                <a:spcPts val="600"/>
              </a:spcAft>
              <a:buSzPct val="100000"/>
              <a:buFont typeface="Arial"/>
              <a:buChar char="•"/>
            </a:pPr>
            <a:endParaRPr lang="en-US" sz="1600"/>
          </a:p>
        </p:txBody>
      </p:sp>
    </p:spTree>
    <p:extLst>
      <p:ext uri="{BB962C8B-B14F-4D97-AF65-F5344CB8AC3E}">
        <p14:creationId xmlns:p14="http://schemas.microsoft.com/office/powerpoint/2010/main" val="2493366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a:xfrm>
            <a:off x="9984296" y="6355080"/>
            <a:ext cx="1764792" cy="137160"/>
          </a:xfrm>
          <a:prstGeom prst="rect">
            <a:avLst/>
          </a:prstGeom>
        </p:spPr>
        <p:txBody>
          <a:bodyPr rtlCol="0"/>
          <a:lstStyle/>
          <a:p>
            <a:pPr rtl="0"/>
            <a:r>
              <a:rPr lang="en-gb"/>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rtlCol="0"/>
          <a:lstStyle/>
          <a:p>
            <a:pPr rtl="0"/>
            <a:endParaRPr lang="en-GB"/>
          </a:p>
        </p:txBody>
      </p:sp>
    </p:spTree>
    <p:extLst>
      <p:ext uri="{BB962C8B-B14F-4D97-AF65-F5344CB8AC3E}">
        <p14:creationId xmlns:p14="http://schemas.microsoft.com/office/powerpoint/2010/main" val="367710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4" y="428625"/>
            <a:ext cx="5473699" cy="2428874"/>
          </a:xfrm>
        </p:spPr>
        <p:txBody>
          <a:bodyPr rtlCol="0" anchor="b" anchorCtr="0"/>
          <a:lstStyle>
            <a:lvl1pPr algn="l">
              <a:lnSpc>
                <a:spcPct val="85000"/>
              </a:lnSpc>
              <a:defRPr sz="5800">
                <a:solidFill>
                  <a:schemeClr val="bg1"/>
                </a:solidFill>
              </a:defRPr>
            </a:lvl1pPr>
          </a:lstStyle>
          <a:p>
            <a:pPr rtl="0"/>
            <a:r>
              <a:rPr lang="en-gb"/>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6" name="Text Placeholder 5"/>
          <p:cNvSpPr>
            <a:spLocks noGrp="1"/>
          </p:cNvSpPr>
          <p:nvPr>
            <p:ph type="body" sz="quarter" idx="10" hasCustomPrompt="1"/>
          </p:nvPr>
        </p:nvSpPr>
        <p:spPr>
          <a:xfrm>
            <a:off x="442912" y="5259600"/>
            <a:ext cx="11306176" cy="1451610"/>
          </a:xfrm>
        </p:spPr>
        <p:txBody>
          <a:bodyPr rtlCol="0"/>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rtl="0"/>
            <a:r>
              <a:rPr lang="en-gb"/>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rtl="0">
              <a:lnSpc>
                <a:spcPct val="100000"/>
              </a:lnSpc>
              <a:spcBef>
                <a:spcPts val="0"/>
              </a:spcBef>
              <a:buSzPct val="100000"/>
              <a:buFont typeface="Arial"/>
              <a:buNone/>
            </a:pPr>
            <a:r>
              <a:rPr lang="en-gb" sz="1200">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4" y="428625"/>
            <a:ext cx="5473699" cy="2428874"/>
          </a:xfrm>
        </p:spPr>
        <p:txBody>
          <a:bodyPr rtlCol="0" anchor="b" anchorCtr="0"/>
          <a:lstStyle>
            <a:lvl1pPr algn="l">
              <a:lnSpc>
                <a:spcPct val="85000"/>
              </a:lnSpc>
              <a:defRPr sz="5800">
                <a:solidFill>
                  <a:schemeClr val="tx1"/>
                </a:solidFill>
              </a:defRPr>
            </a:lvl1pPr>
          </a:lstStyle>
          <a:p>
            <a:pPr rtl="0"/>
            <a:r>
              <a:rPr lang="en-gb"/>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6" name="Text Placeholder 5"/>
          <p:cNvSpPr>
            <a:spLocks noGrp="1"/>
          </p:cNvSpPr>
          <p:nvPr>
            <p:ph type="body" sz="quarter" idx="10" hasCustomPrompt="1"/>
          </p:nvPr>
        </p:nvSpPr>
        <p:spPr>
          <a:xfrm>
            <a:off x="442912" y="5259600"/>
            <a:ext cx="11306176" cy="1451610"/>
          </a:xfrm>
        </p:spPr>
        <p:txBody>
          <a:bodyPr rtlCol="0"/>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rtl="0"/>
            <a:r>
              <a:rPr lang="en-gb"/>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rtl="0">
              <a:lnSpc>
                <a:spcPct val="100000"/>
              </a:lnSpc>
              <a:spcBef>
                <a:spcPts val="0"/>
              </a:spcBef>
              <a:buSzPct val="100000"/>
              <a:buFont typeface="Arial"/>
              <a:buNone/>
            </a:pPr>
            <a:r>
              <a:rPr lang="en-gb" sz="1200">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6096000" y="0"/>
            <a:ext cx="6096000" cy="4575812"/>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9" name="Rectangle 8"/>
          <p:cNvSpPr/>
          <p:nvPr/>
        </p:nvSpPr>
        <p:spPr bwMode="hidden">
          <a:xfrm>
            <a:off x="0" y="0"/>
            <a:ext cx="6096000" cy="4575812"/>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Rectangle 9"/>
          <p:cNvSpPr/>
          <p:nvPr/>
        </p:nvSpPr>
        <p:spPr bwMode="hidden">
          <a:xfrm>
            <a:off x="0" y="4575812"/>
            <a:ext cx="6096000" cy="2282188"/>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3" y="428625"/>
            <a:ext cx="5473700" cy="2066926"/>
          </a:xfrm>
        </p:spPr>
        <p:txBody>
          <a:bodyPr rtlCol="0" anchor="b" anchorCtr="0"/>
          <a:lstStyle>
            <a:lvl1pPr algn="l">
              <a:lnSpc>
                <a:spcPct val="85000"/>
              </a:lnSpc>
              <a:defRPr sz="5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5101594"/>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pic>
        <p:nvPicPr>
          <p:cNvPr id="8" name="Picture 7">
            <a:extLst>
              <a:ext uri="{FF2B5EF4-FFF2-40B4-BE49-F238E27FC236}">
                <a16:creationId xmlns:a16="http://schemas.microsoft.com/office/drawing/2014/main" id="{009BFEA4-1A04-C344-804A-E610366F9988}"/>
              </a:ext>
            </a:extLst>
          </p:cNvPr>
          <p:cNvPicPr>
            <a:picLocks noChangeAspect="1"/>
          </p:cNvPicPr>
          <p:nvPr userDrawn="1"/>
        </p:nvPicPr>
        <p:blipFill>
          <a:blip r:embed="rId2"/>
          <a:stretch>
            <a:fillRect/>
          </a:stretch>
        </p:blipFill>
        <p:spPr bwMode="gray">
          <a:xfrm>
            <a:off x="10337737" y="5330952"/>
            <a:ext cx="1636776" cy="1351185"/>
          </a:xfrm>
          <a:prstGeom prst="rect">
            <a:avLst/>
          </a:prstGeom>
        </p:spPr>
      </p:pic>
    </p:spTree>
    <p:extLst>
      <p:ext uri="{BB962C8B-B14F-4D97-AF65-F5344CB8AC3E}">
        <p14:creationId xmlns:p14="http://schemas.microsoft.com/office/powerpoint/2010/main" val="374648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Lines">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rtlCol="0"/>
          <a:lstStyle>
            <a:lvl1pPr algn="ctr">
              <a:defRPr sz="1200" b="0">
                <a:solidFill>
                  <a:schemeClr val="tx1"/>
                </a:solidFill>
              </a:defRPr>
            </a:lvl1pPr>
          </a:lstStyle>
          <a:p>
            <a:pPr rtl="0"/>
            <a:r>
              <a:rPr lang="en-gb"/>
              <a:t>Click icon to add picture</a:t>
            </a:r>
            <a:endParaRPr lang="en-GB"/>
          </a:p>
        </p:txBody>
      </p:sp>
      <p:grpSp>
        <p:nvGrpSpPr>
          <p:cNvPr id="9" name="Group 8">
            <a:extLst>
              <a:ext uri="{FF2B5EF4-FFF2-40B4-BE49-F238E27FC236}">
                <a16:creationId xmlns:a16="http://schemas.microsoft.com/office/drawing/2014/main" id="{E91E7E14-05A1-3C44-AC4F-3B254DA49C58}"/>
              </a:ext>
            </a:extLst>
          </p:cNvPr>
          <p:cNvGrpSpPr/>
          <p:nvPr userDrawn="1"/>
        </p:nvGrpSpPr>
        <p:grpSpPr>
          <a:xfrm>
            <a:off x="0" y="0"/>
            <a:ext cx="12192000" cy="6858000"/>
            <a:chOff x="0" y="0"/>
            <a:chExt cx="12192000" cy="6858000"/>
          </a:xfrm>
        </p:grpSpPr>
        <p:grpSp>
          <p:nvGrpSpPr>
            <p:cNvPr id="5" name="Group 4">
              <a:extLst>
                <a:ext uri="{FF2B5EF4-FFF2-40B4-BE49-F238E27FC236}">
                  <a16:creationId xmlns:a16="http://schemas.microsoft.com/office/drawing/2014/main" id="{30AF71D2-4341-774D-95E6-2A6EC9FAB977}"/>
                </a:ext>
              </a:extLst>
            </p:cNvPr>
            <p:cNvGrpSpPr>
              <a:grpSpLocks noChangeAspect="1"/>
            </p:cNvGrpSpPr>
            <p:nvPr userDrawn="1"/>
          </p:nvGrpSpPr>
          <p:grpSpPr>
            <a:xfrm>
              <a:off x="0" y="0"/>
              <a:ext cx="12192000" cy="6858000"/>
              <a:chOff x="152400" y="152400"/>
              <a:chExt cx="12196763" cy="6862763"/>
            </a:xfrm>
          </p:grpSpPr>
          <p:sp>
            <p:nvSpPr>
              <p:cNvPr id="6" name="Freeform 5">
                <a:extLst>
                  <a:ext uri="{FF2B5EF4-FFF2-40B4-BE49-F238E27FC236}">
                    <a16:creationId xmlns:a16="http://schemas.microsoft.com/office/drawing/2014/main" id="{EB6FF182-420C-CE44-A08A-9911616955D9}"/>
                  </a:ext>
                </a:extLst>
              </p:cNvPr>
              <p:cNvSpPr>
                <a:spLocks noChangeAspect="1"/>
              </p:cNvSpPr>
              <p:nvPr/>
            </p:nvSpPr>
            <p:spPr bwMode="hidden">
              <a:xfrm>
                <a:off x="152400" y="3775075"/>
                <a:ext cx="9142413" cy="777875"/>
              </a:xfrm>
              <a:custGeom>
                <a:avLst/>
                <a:gdLst>
                  <a:gd name="T0" fmla="*/ 0 w 7908"/>
                  <a:gd name="T1" fmla="*/ 0 h 1632"/>
                  <a:gd name="T2" fmla="*/ 0 w 7908"/>
                  <a:gd name="T3" fmla="*/ 0 h 1632"/>
                  <a:gd name="T4" fmla="*/ 7908 w 7908"/>
                  <a:gd name="T5" fmla="*/ 0 h 1632"/>
                  <a:gd name="T6" fmla="*/ 7908 w 7908"/>
                  <a:gd name="T7" fmla="*/ 1632 h 1632"/>
                  <a:gd name="T8" fmla="*/ 0 w 7908"/>
                  <a:gd name="T9" fmla="*/ 1632 h 1632"/>
                  <a:gd name="T10" fmla="*/ 0 w 7908"/>
                  <a:gd name="T11" fmla="*/ 0 h 1632"/>
                </a:gdLst>
                <a:ahLst/>
                <a:cxnLst>
                  <a:cxn ang="0">
                    <a:pos x="T0" y="T1"/>
                  </a:cxn>
                  <a:cxn ang="0">
                    <a:pos x="T2" y="T3"/>
                  </a:cxn>
                  <a:cxn ang="0">
                    <a:pos x="T4" y="T5"/>
                  </a:cxn>
                  <a:cxn ang="0">
                    <a:pos x="T6" y="T7"/>
                  </a:cxn>
                  <a:cxn ang="0">
                    <a:pos x="T8" y="T9"/>
                  </a:cxn>
                  <a:cxn ang="0">
                    <a:pos x="T10" y="T11"/>
                  </a:cxn>
                </a:cxnLst>
                <a:rect l="0" t="0" r="r" b="b"/>
                <a:pathLst>
                  <a:path w="7908" h="1632">
                    <a:moveTo>
                      <a:pt x="0" y="0"/>
                    </a:moveTo>
                    <a:lnTo>
                      <a:pt x="0" y="0"/>
                    </a:lnTo>
                    <a:lnTo>
                      <a:pt x="7908" y="0"/>
                    </a:lnTo>
                    <a:lnTo>
                      <a:pt x="7908" y="1632"/>
                    </a:lnTo>
                    <a:lnTo>
                      <a:pt x="0" y="1632"/>
                    </a:lnTo>
                    <a:lnTo>
                      <a:pt x="0" y="0"/>
                    </a:lnTo>
                    <a:close/>
                  </a:path>
                </a:pathLst>
              </a:custGeom>
              <a:solidFill>
                <a:srgbClr val="D04A02"/>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7" name="Freeform 6">
                <a:extLst>
                  <a:ext uri="{FF2B5EF4-FFF2-40B4-BE49-F238E27FC236}">
                    <a16:creationId xmlns:a16="http://schemas.microsoft.com/office/drawing/2014/main" id="{3BE432B1-2C50-3E4E-AD63-D3F80C22CFAE}"/>
                  </a:ext>
                </a:extLst>
              </p:cNvPr>
              <p:cNvSpPr>
                <a:spLocks noChangeAspect="1"/>
              </p:cNvSpPr>
              <p:nvPr/>
            </p:nvSpPr>
            <p:spPr bwMode="white">
              <a:xfrm>
                <a:off x="152400" y="152400"/>
                <a:ext cx="12196763" cy="6862763"/>
              </a:xfrm>
              <a:custGeom>
                <a:avLst/>
                <a:gdLst>
                  <a:gd name="T0" fmla="*/ 19187 w 25599"/>
                  <a:gd name="T1" fmla="*/ 0 h 14399"/>
                  <a:gd name="T2" fmla="*/ 19187 w 25599"/>
                  <a:gd name="T3" fmla="*/ 0 h 14399"/>
                  <a:gd name="T4" fmla="*/ 19187 w 25599"/>
                  <a:gd name="T5" fmla="*/ 6949 h 14399"/>
                  <a:gd name="T6" fmla="*/ 0 w 25599"/>
                  <a:gd name="T7" fmla="*/ 6949 h 14399"/>
                  <a:gd name="T8" fmla="*/ 0 w 25599"/>
                  <a:gd name="T9" fmla="*/ 7602 h 14399"/>
                  <a:gd name="T10" fmla="*/ 19187 w 25599"/>
                  <a:gd name="T11" fmla="*/ 7602 h 14399"/>
                  <a:gd name="T12" fmla="*/ 19187 w 25599"/>
                  <a:gd name="T13" fmla="*/ 9234 h 14399"/>
                  <a:gd name="T14" fmla="*/ 0 w 25599"/>
                  <a:gd name="T15" fmla="*/ 9234 h 14399"/>
                  <a:gd name="T16" fmla="*/ 0 w 25599"/>
                  <a:gd name="T17" fmla="*/ 9887 h 14399"/>
                  <a:gd name="T18" fmla="*/ 19187 w 25599"/>
                  <a:gd name="T19" fmla="*/ 9887 h 14399"/>
                  <a:gd name="T20" fmla="*/ 19187 w 25599"/>
                  <a:gd name="T21" fmla="*/ 14399 h 14399"/>
                  <a:gd name="T22" fmla="*/ 19839 w 25599"/>
                  <a:gd name="T23" fmla="*/ 14399 h 14399"/>
                  <a:gd name="T24" fmla="*/ 19839 w 25599"/>
                  <a:gd name="T25" fmla="*/ 9887 h 14399"/>
                  <a:gd name="T26" fmla="*/ 25599 w 25599"/>
                  <a:gd name="T27" fmla="*/ 9887 h 14399"/>
                  <a:gd name="T28" fmla="*/ 25599 w 25599"/>
                  <a:gd name="T29" fmla="*/ 9234 h 14399"/>
                  <a:gd name="T30" fmla="*/ 19839 w 25599"/>
                  <a:gd name="T31" fmla="*/ 9234 h 14399"/>
                  <a:gd name="T32" fmla="*/ 19839 w 25599"/>
                  <a:gd name="T33" fmla="*/ 7602 h 14399"/>
                  <a:gd name="T34" fmla="*/ 25599 w 25599"/>
                  <a:gd name="T35" fmla="*/ 7602 h 14399"/>
                  <a:gd name="T36" fmla="*/ 25599 w 25599"/>
                  <a:gd name="T37" fmla="*/ 6949 h 14399"/>
                  <a:gd name="T38" fmla="*/ 19839 w 25599"/>
                  <a:gd name="T39" fmla="*/ 6949 h 14399"/>
                  <a:gd name="T40" fmla="*/ 19839 w 25599"/>
                  <a:gd name="T41" fmla="*/ 0 h 14399"/>
                  <a:gd name="T42" fmla="*/ 19187 w 25599"/>
                  <a:gd name="T43" fmla="*/ 0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99" h="14399">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pic>
          <p:nvPicPr>
            <p:cNvPr id="10" name="Picture 9">
              <a:extLst>
                <a:ext uri="{FF2B5EF4-FFF2-40B4-BE49-F238E27FC236}">
                  <a16:creationId xmlns:a16="http://schemas.microsoft.com/office/drawing/2014/main" id="{642E31FB-8697-8E4D-9430-7773E9181739}"/>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3" name="Subtitle 2"/>
          <p:cNvSpPr>
            <a:spLocks noGrp="1"/>
          </p:cNvSpPr>
          <p:nvPr userDrawn="1">
            <p:ph type="subTitle" idx="1" hasCustomPrompt="1"/>
          </p:nvPr>
        </p:nvSpPr>
        <p:spPr>
          <a:xfrm>
            <a:off x="442914" y="3713607"/>
            <a:ext cx="5473699" cy="592074"/>
          </a:xfrm>
          <a:noFill/>
        </p:spPr>
        <p:txBody>
          <a:bodyPr lIns="0" tIns="0" rIns="0" bIns="0" rtlCol="0" anchor="ctr" anchorCtr="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
        <p:nvSpPr>
          <p:cNvPr id="2" name="Title 1"/>
          <p:cNvSpPr>
            <a:spLocks noGrp="1"/>
          </p:cNvSpPr>
          <p:nvPr userDrawn="1">
            <p:ph type="ctrTitle" hasCustomPrompt="1"/>
          </p:nvPr>
        </p:nvSpPr>
        <p:spPr>
          <a:xfrm>
            <a:off x="442914" y="428624"/>
            <a:ext cx="7418386" cy="1884391"/>
          </a:xfrm>
        </p:spPr>
        <p:txBody>
          <a:bodyPr rtlCol="0" anchor="b" anchorCtr="0"/>
          <a:lstStyle>
            <a:lvl1pPr algn="l">
              <a:lnSpc>
                <a:spcPct val="85000"/>
              </a:lnSpc>
              <a:defRPr sz="4500">
                <a:solidFill>
                  <a:schemeClr val="bg1"/>
                </a:solidFill>
              </a:defRPr>
            </a:lvl1pPr>
          </a:lstStyle>
          <a:p>
            <a:pPr rtl="0"/>
            <a:r>
              <a:rPr lang="en-gb"/>
              <a:t>[Presentation title]</a:t>
            </a:r>
            <a:endParaRPr lang="en-GB"/>
          </a:p>
        </p:txBody>
      </p:sp>
    </p:spTree>
    <p:extLst>
      <p:ext uri="{BB962C8B-B14F-4D97-AF65-F5344CB8AC3E}">
        <p14:creationId xmlns:p14="http://schemas.microsoft.com/office/powerpoint/2010/main" val="129189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ines 2">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rtlCol="0"/>
          <a:lstStyle>
            <a:lvl1pPr algn="ctr">
              <a:defRPr sz="1200" b="0">
                <a:solidFill>
                  <a:schemeClr val="tx1"/>
                </a:solidFill>
              </a:defRPr>
            </a:lvl1pPr>
          </a:lstStyle>
          <a:p>
            <a:pPr rtl="0"/>
            <a:r>
              <a:rPr lang="en-gb"/>
              <a:t>Click icon to add picture</a:t>
            </a:r>
            <a:endParaRPr lang="en-GB"/>
          </a:p>
        </p:txBody>
      </p:sp>
      <p:grpSp>
        <p:nvGrpSpPr>
          <p:cNvPr id="4" name="Group 3">
            <a:extLst>
              <a:ext uri="{FF2B5EF4-FFF2-40B4-BE49-F238E27FC236}">
                <a16:creationId xmlns:a16="http://schemas.microsoft.com/office/drawing/2014/main" id="{B7BDC28A-6CCA-D946-B517-6BB4EEB49B0B}"/>
              </a:ext>
            </a:extLst>
          </p:cNvPr>
          <p:cNvGrpSpPr/>
          <p:nvPr userDrawn="1"/>
        </p:nvGrpSpPr>
        <p:grpSpPr>
          <a:xfrm>
            <a:off x="0" y="0"/>
            <a:ext cx="12192000" cy="6858000"/>
            <a:chOff x="0" y="0"/>
            <a:chExt cx="12192000" cy="6858000"/>
          </a:xfrm>
        </p:grpSpPr>
        <p:sp>
          <p:nvSpPr>
            <p:cNvPr id="7" name="Freeform: Shape 7">
              <a:extLst>
                <a:ext uri="{FF2B5EF4-FFF2-40B4-BE49-F238E27FC236}">
                  <a16:creationId xmlns:a16="http://schemas.microsoft.com/office/drawing/2014/main" id="{88987A12-2FCD-A24E-A035-A87DB2CE21C2}"/>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3309692 h 6858000"/>
                <a:gd name="connsiteX3" fmla="*/ 12192000 w 12192000"/>
                <a:gd name="connsiteY3" fmla="*/ 3309692 h 6858000"/>
                <a:gd name="connsiteX4" fmla="*/ 12192000 w 12192000"/>
                <a:gd name="connsiteY4" fmla="*/ 3615692 h 6858000"/>
                <a:gd name="connsiteX5" fmla="*/ 9450000 w 12192000"/>
                <a:gd name="connsiteY5" fmla="*/ 3615692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 name="connsiteX16" fmla="*/ 9144000 w 12192000"/>
                <a:gd name="connsiteY16" fmla="*/ 3615692 h 6858000"/>
                <a:gd name="connsiteX17" fmla="*/ 0 w 12192000"/>
                <a:gd name="connsiteY17" fmla="*/ 3615692 h 6858000"/>
                <a:gd name="connsiteX18" fmla="*/ 0 w 12192000"/>
                <a:gd name="connsiteY18" fmla="*/ 3309692 h 6858000"/>
                <a:gd name="connsiteX19" fmla="*/ 9144000 w 12192000"/>
                <a:gd name="connsiteY19" fmla="*/ 3309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9" name="Picture 8">
              <a:extLst>
                <a:ext uri="{FF2B5EF4-FFF2-40B4-BE49-F238E27FC236}">
                  <a16:creationId xmlns:a16="http://schemas.microsoft.com/office/drawing/2014/main" id="{7BFFF2DD-324A-4741-B09D-D8BFF0170BC8}"/>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grpSp>
      <p:sp>
        <p:nvSpPr>
          <p:cNvPr id="8" name="Subtitle 2">
            <a:extLst>
              <a:ext uri="{FF2B5EF4-FFF2-40B4-BE49-F238E27FC236}">
                <a16:creationId xmlns:a16="http://schemas.microsoft.com/office/drawing/2014/main" id="{B2285DDC-FA1B-F84F-B44E-C04413327EF5}"/>
              </a:ext>
            </a:extLst>
          </p:cNvPr>
          <p:cNvSpPr>
            <a:spLocks noGrp="1"/>
          </p:cNvSpPr>
          <p:nvPr userDrawn="1">
            <p:ph type="subTitle" idx="1" hasCustomPrompt="1"/>
          </p:nvPr>
        </p:nvSpPr>
        <p:spPr>
          <a:xfrm>
            <a:off x="442913" y="3713607"/>
            <a:ext cx="5473700" cy="594221"/>
          </a:xfrm>
          <a:noFill/>
        </p:spPr>
        <p:txBody>
          <a:bodyPr lIns="0" tIns="0" rIns="0" bIns="0" rtlCol="0" anchor="ctr" anchorCtr="0"/>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pPr rtl="0"/>
            <a:r>
              <a:rPr lang="en-gb"/>
              <a:t>[Presentation subtitle]</a:t>
            </a:r>
          </a:p>
        </p:txBody>
      </p:sp>
      <p:sp>
        <p:nvSpPr>
          <p:cNvPr id="2" name="Title 1"/>
          <p:cNvSpPr>
            <a:spLocks noGrp="1"/>
          </p:cNvSpPr>
          <p:nvPr userDrawn="1">
            <p:ph type="ctrTitle" hasCustomPrompt="1"/>
          </p:nvPr>
        </p:nvSpPr>
        <p:spPr>
          <a:xfrm>
            <a:off x="442912" y="428624"/>
            <a:ext cx="7418387" cy="1884391"/>
          </a:xfrm>
        </p:spPr>
        <p:txBody>
          <a:bodyPr rtlCol="0" anchor="b" anchorCtr="0"/>
          <a:lstStyle>
            <a:lvl1pPr algn="l">
              <a:lnSpc>
                <a:spcPct val="85000"/>
              </a:lnSpc>
              <a:defRPr sz="4500">
                <a:solidFill>
                  <a:schemeClr val="tx1"/>
                </a:solidFill>
              </a:defRPr>
            </a:lvl1pPr>
          </a:lstStyle>
          <a:p>
            <a:pPr rtl="0"/>
            <a:r>
              <a:rPr lang="en-gb"/>
              <a:t>[Presentation title]</a:t>
            </a:r>
            <a:endParaRPr lang="en-GB"/>
          </a:p>
        </p:txBody>
      </p:sp>
    </p:spTree>
    <p:extLst>
      <p:ext uri="{BB962C8B-B14F-4D97-AF65-F5344CB8AC3E}">
        <p14:creationId xmlns:p14="http://schemas.microsoft.com/office/powerpoint/2010/main" val="28037116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814B64D-460A-F12C-B249-23B165800391}"/>
              </a:ext>
            </a:extLst>
          </p:cNvPr>
          <p:cNvGraphicFramePr>
            <a:graphicFrameLocks noChangeAspect="1"/>
          </p:cNvGraphicFramePr>
          <p:nvPr userDrawn="1">
            <p:custDataLst>
              <p:tags r:id="rId70"/>
            </p:custDataLst>
            <p:extLst>
              <p:ext uri="{D42A27DB-BD31-4B8C-83A1-F6EECF244321}">
                <p14:modId xmlns:p14="http://schemas.microsoft.com/office/powerpoint/2010/main" val="4152363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395" imgH="396" progId="TCLayout.ActiveDocument.1">
                  <p:embed/>
                </p:oleObj>
              </mc:Choice>
              <mc:Fallback>
                <p:oleObj name="think-cell Slide" r:id="rId71" imgW="395" imgH="396" progId="TCLayout.ActiveDocument.1">
                  <p:embed/>
                  <p:pic>
                    <p:nvPicPr>
                      <p:cNvPr id="9" name="think-cell data - do not delete" hidden="1">
                        <a:extLst>
                          <a:ext uri="{FF2B5EF4-FFF2-40B4-BE49-F238E27FC236}">
                            <a16:creationId xmlns:a16="http://schemas.microsoft.com/office/drawing/2014/main" id="{E814B64D-460A-F12C-B249-23B16580039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pPr rtl="0"/>
            <a:r>
              <a:rPr lang="en-gb"/>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pPr rtl="0"/>
            <a:fld id="{7870704B-CE94-48CC-AF30-84932A1262A7}" type="slidenum">
              <a:rPr lang="en-GB" smtClean="0"/>
              <a:pPr rtl="0"/>
              <a:t>‹#›</a:t>
            </a:fld>
            <a:endParaRPr lang="en-GB"/>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91" r:id="rId64"/>
    <p:sldLayoutId id="2147483787" r:id="rId65"/>
    <p:sldLayoutId id="2147483792" r:id="rId66"/>
    <p:sldLayoutId id="2147483788" r:id="rId67"/>
    <p:sldLayoutId id="2147483789" r:id="rId68"/>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3.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A8C3F200-32A6-2E24-E3A8-CE9C652847BE}"/>
              </a:ext>
            </a:extLst>
          </p:cNvPr>
          <p:cNvPicPr>
            <a:picLocks noGrp="1" noChangeAspect="1"/>
          </p:cNvPicPr>
          <p:nvPr>
            <p:ph type="pic" sz="quarter" idx="10"/>
          </p:nvPr>
        </p:nvPicPr>
        <p:blipFill>
          <a:blip r:embed="rId3"/>
          <a:srcRect t="8277" b="8277"/>
          <a:stretch/>
        </p:blipFill>
        <p:spPr>
          <a:xfrm>
            <a:off x="0" y="0"/>
            <a:ext cx="12192000" cy="6858000"/>
          </a:xfrm>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chemeClr val="tx1">
              <a:alpha val="5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TextBox 11">
            <a:extLst>
              <a:ext uri="{FF2B5EF4-FFF2-40B4-BE49-F238E27FC236}">
                <a16:creationId xmlns:a16="http://schemas.microsoft.com/office/drawing/2014/main" id="{03235C0C-4E25-DCDB-7AAF-D34D32C9063E}"/>
              </a:ext>
            </a:extLst>
          </p:cNvPr>
          <p:cNvSpPr txBox="1"/>
          <p:nvPr/>
        </p:nvSpPr>
        <p:spPr>
          <a:xfrm>
            <a:off x="0" y="857851"/>
            <a:ext cx="10113199" cy="1415120"/>
          </a:xfrm>
          <a:prstGeom prst="rect">
            <a:avLst/>
          </a:prstGeom>
          <a:solidFill>
            <a:srgbClr val="525A72"/>
          </a:solidFill>
        </p:spPr>
        <p:txBody>
          <a:bodyPr wrap="square" lIns="468000" tIns="108000" rIns="108000" bIns="108000" rtlCol="0" anchor="ctr">
            <a:noAutofit/>
          </a:bodyPr>
          <a:lstStyle/>
          <a:p>
            <a:pPr rtl="0">
              <a:lnSpc>
                <a:spcPct val="90000"/>
              </a:lnSpc>
            </a:pPr>
            <a:r>
              <a:rPr lang="en-gb" sz="4400">
                <a:solidFill>
                  <a:schemeClr val="bg1"/>
                </a:solidFill>
                <a:latin typeface="+mj-lt"/>
              </a:rPr>
              <a:t>1. Introduction</a:t>
            </a:r>
            <a:endParaRPr lang="en-GB" sz="4400">
              <a:solidFill>
                <a:schemeClr val="bg1"/>
              </a:solidFill>
              <a:latin typeface="+mj-lt"/>
              <a:cs typeface="Arial"/>
            </a:endParaRPr>
          </a:p>
        </p:txBody>
      </p:sp>
      <p:sp>
        <p:nvSpPr>
          <p:cNvPr id="25" name="TextBox 24">
            <a:extLst>
              <a:ext uri="{FF2B5EF4-FFF2-40B4-BE49-F238E27FC236}">
                <a16:creationId xmlns:a16="http://schemas.microsoft.com/office/drawing/2014/main" id="{C5F92662-E52F-874B-DE9C-B6CFC65D240B}"/>
              </a:ext>
            </a:extLst>
          </p:cNvPr>
          <p:cNvSpPr txBox="1"/>
          <p:nvPr/>
        </p:nvSpPr>
        <p:spPr>
          <a:xfrm>
            <a:off x="442911" y="3456928"/>
            <a:ext cx="10113199" cy="1007181"/>
          </a:xfrm>
          <a:prstGeom prst="rect">
            <a:avLst/>
          </a:prstGeom>
          <a:noFill/>
        </p:spPr>
        <p:txBody>
          <a:bodyPr wrap="square" lIns="72000" tIns="72000" rIns="72000" bIns="72000" rtlCol="0">
            <a:spAutoFit/>
          </a:bodyPr>
          <a:lstStyle/>
          <a:p>
            <a:pPr rtl="0"/>
            <a:r>
              <a:rPr lang="en-gb" sz="1400" b="0" i="0">
                <a:solidFill>
                  <a:schemeClr val="bg1"/>
                </a:solidFill>
                <a:effectLst/>
                <a:latin typeface="+mj-lt"/>
              </a:rPr>
              <a:t>Developed in the framework of the European Commission</a:t>
            </a:r>
            <a:r>
              <a:rPr lang="lv-LV" sz="1400" b="0" i="0">
                <a:solidFill>
                  <a:schemeClr val="bg1"/>
                </a:solidFill>
                <a:effectLst/>
                <a:latin typeface="+mj-lt"/>
              </a:rPr>
              <a:t>’s</a:t>
            </a:r>
            <a:r>
              <a:rPr lang="en-gb" sz="1400" b="0" i="0">
                <a:solidFill>
                  <a:schemeClr val="bg1"/>
                </a:solidFill>
                <a:effectLst/>
                <a:latin typeface="+mj-lt"/>
              </a:rPr>
              <a:t> Civil Protection Financial Instrument "Track1" project "</a:t>
            </a:r>
            <a:r>
              <a:rPr lang="en-US" sz="1400" b="0" i="0">
                <a:solidFill>
                  <a:schemeClr val="bg1"/>
                </a:solidFill>
                <a:effectLst/>
                <a:latin typeface="+mj-lt"/>
              </a:rPr>
              <a:t>Establishment of comprehensive civil protection and disaster management training for governmental institutions, civil protection commissions of municipalities, universities, Fire Safety and Civil Protection College, as well as establishing safety advice for the public</a:t>
            </a:r>
            <a:r>
              <a:rPr lang="en-gb" sz="1400" b="0" i="0">
                <a:solidFill>
                  <a:schemeClr val="bg1"/>
                </a:solidFill>
                <a:effectLst/>
                <a:latin typeface="+mj-lt"/>
              </a:rPr>
              <a:t>" (ECHO/SUB/2022/TRACK1/884396)</a:t>
            </a:r>
            <a:endParaRPr lang="lv-LV" sz="1400">
              <a:solidFill>
                <a:schemeClr val="bg1"/>
              </a:solidFill>
              <a:latin typeface="+mj-lt"/>
            </a:endParaRPr>
          </a:p>
        </p:txBody>
      </p:sp>
      <p:sp>
        <p:nvSpPr>
          <p:cNvPr id="19" name="Rectangle 18">
            <a:extLst>
              <a:ext uri="{FF2B5EF4-FFF2-40B4-BE49-F238E27FC236}">
                <a16:creationId xmlns:a16="http://schemas.microsoft.com/office/drawing/2014/main" id="{31360893-6094-04D4-3781-0EAD58A1B60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 name="TextBox 1">
            <a:extLst>
              <a:ext uri="{FF2B5EF4-FFF2-40B4-BE49-F238E27FC236}">
                <a16:creationId xmlns:a16="http://schemas.microsoft.com/office/drawing/2014/main" id="{1C1D87F6-72B5-1700-2E54-C78968157823}"/>
              </a:ext>
            </a:extLst>
          </p:cNvPr>
          <p:cNvSpPr txBox="1"/>
          <p:nvPr/>
        </p:nvSpPr>
        <p:spPr>
          <a:xfrm>
            <a:off x="0" y="435446"/>
            <a:ext cx="8940800" cy="422405"/>
          </a:xfrm>
          <a:prstGeom prst="rect">
            <a:avLst/>
          </a:prstGeom>
          <a:solidFill>
            <a:srgbClr val="CFD6E8"/>
          </a:solidFill>
        </p:spPr>
        <p:txBody>
          <a:bodyPr wrap="square" lIns="468000" tIns="72000" rIns="72000" bIns="72000" rtlCol="0">
            <a:spAutoFit/>
          </a:bodyPr>
          <a:lstStyle/>
          <a:p>
            <a:pPr rtl="0"/>
            <a:r>
              <a:rPr lang="en-gb" sz="1800" b="0" i="0" u="none" strike="noStrike">
                <a:solidFill>
                  <a:srgbClr val="000000"/>
                </a:solidFill>
                <a:effectLst/>
                <a:latin typeface="Georgia" panose="02040502050405020303" pitchFamily="18" charset="0"/>
              </a:rPr>
              <a:t>Study course "Civil Protection"</a:t>
            </a:r>
            <a:endParaRPr lang="lv-LV" sz="1800">
              <a:latin typeface="+mj-lt"/>
            </a:endParaRPr>
          </a:p>
        </p:txBody>
      </p:sp>
      <p:grpSp>
        <p:nvGrpSpPr>
          <p:cNvPr id="9" name="Group 8">
            <a:extLst>
              <a:ext uri="{FF2B5EF4-FFF2-40B4-BE49-F238E27FC236}">
                <a16:creationId xmlns:a16="http://schemas.microsoft.com/office/drawing/2014/main" id="{66EC161B-6D38-B9C8-6E37-30B1BC66113B}"/>
              </a:ext>
            </a:extLst>
          </p:cNvPr>
          <p:cNvGrpSpPr/>
          <p:nvPr/>
        </p:nvGrpSpPr>
        <p:grpSpPr>
          <a:xfrm>
            <a:off x="222571" y="5018196"/>
            <a:ext cx="1565910" cy="1805305"/>
            <a:chOff x="0" y="0"/>
            <a:chExt cx="1565910" cy="1805556"/>
          </a:xfrm>
        </p:grpSpPr>
        <p:pic>
          <p:nvPicPr>
            <p:cNvPr id="10" name="Picture 9" descr="A blue and black flag with black text&#10;&#10;Description automatically generated">
              <a:extLst>
                <a:ext uri="{FF2B5EF4-FFF2-40B4-BE49-F238E27FC236}">
                  <a16:creationId xmlns:a16="http://schemas.microsoft.com/office/drawing/2014/main" id="{8906F70F-A346-CE1C-604E-C814C368EDB5}"/>
                </a:ext>
              </a:extLst>
            </p:cNvPr>
            <p:cNvPicPr>
              <a:picLocks noChangeAspect="1"/>
            </p:cNvPicPr>
            <p:nvPr/>
          </p:nvPicPr>
          <p:blipFill>
            <a:blip r:embed="rId4"/>
            <a:stretch>
              <a:fillRect/>
            </a:stretch>
          </p:blipFill>
          <p:spPr>
            <a:xfrm>
              <a:off x="0" y="0"/>
              <a:ext cx="1565910" cy="1586865"/>
            </a:xfrm>
            <a:prstGeom prst="rect">
              <a:avLst/>
            </a:prstGeom>
          </p:spPr>
        </p:pic>
        <p:sp>
          <p:nvSpPr>
            <p:cNvPr id="18" name="Text Box 2">
              <a:extLst>
                <a:ext uri="{FF2B5EF4-FFF2-40B4-BE49-F238E27FC236}">
                  <a16:creationId xmlns:a16="http://schemas.microsoft.com/office/drawing/2014/main" id="{0B54A9F4-73A5-5AD9-F5AC-17A8E54DB735}"/>
                </a:ext>
              </a:extLst>
            </p:cNvPr>
            <p:cNvSpPr txBox="1">
              <a:spLocks noChangeArrowheads="1"/>
            </p:cNvSpPr>
            <p:nvPr/>
          </p:nvSpPr>
          <p:spPr bwMode="auto">
            <a:xfrm>
              <a:off x="14515" y="1052286"/>
              <a:ext cx="1524000" cy="753270"/>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7000"/>
                </a:lnSpc>
                <a:spcAft>
                  <a:spcPts val="800"/>
                </a:spcAft>
              </a:pPr>
              <a:r>
                <a:rPr lang="en-GB" sz="1200" b="1" kern="100">
                  <a:solidFill>
                    <a:srgbClr val="003399"/>
                  </a:solidFill>
                  <a:effectLst/>
                  <a:latin typeface="Arial" panose="020B0604020202020204" pitchFamily="34" charset="0"/>
                  <a:ea typeface="Arial" panose="020B0604020202020204" pitchFamily="34" charset="0"/>
                  <a:cs typeface="Times New Roman" panose="02020603050405020304" pitchFamily="18" charset="0"/>
                </a:rPr>
                <a:t>Funded by</a:t>
              </a:r>
              <a:br>
                <a:rPr lang="en-GB" sz="1200" b="1" kern="100">
                  <a:solidFill>
                    <a:srgbClr val="003399"/>
                  </a:solidFill>
                  <a:effectLst/>
                  <a:latin typeface="Arial" panose="020B0604020202020204" pitchFamily="34" charset="0"/>
                  <a:ea typeface="Arial" panose="020B0604020202020204" pitchFamily="34" charset="0"/>
                  <a:cs typeface="Times New Roman" panose="02020603050405020304" pitchFamily="18" charset="0"/>
                </a:rPr>
              </a:br>
              <a:r>
                <a:rPr lang="en-GB" sz="1200" b="1" kern="100">
                  <a:solidFill>
                    <a:srgbClr val="003399"/>
                  </a:solidFill>
                  <a:effectLst/>
                  <a:latin typeface="Arial" panose="020B0604020202020204" pitchFamily="34" charset="0"/>
                  <a:ea typeface="Arial" panose="020B0604020202020204" pitchFamily="34" charset="0"/>
                  <a:cs typeface="Times New Roman" panose="02020603050405020304" pitchFamily="18" charset="0"/>
                </a:rPr>
                <a:t>The European Union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96391A0D-C6BC-D7FA-04A9-DE8D105465D5}"/>
              </a:ext>
            </a:extLst>
          </p:cNvPr>
          <p:cNvGrpSpPr/>
          <p:nvPr/>
        </p:nvGrpSpPr>
        <p:grpSpPr>
          <a:xfrm>
            <a:off x="1899910" y="5185164"/>
            <a:ext cx="1570991" cy="1356995"/>
            <a:chOff x="0" y="0"/>
            <a:chExt cx="1571080" cy="1357086"/>
          </a:xfrm>
        </p:grpSpPr>
        <p:pic>
          <p:nvPicPr>
            <p:cNvPr id="23" name="Picture 22" descr="Valsts ugunsdzēsības un glābšanas dienests">
              <a:extLst>
                <a:ext uri="{FF2B5EF4-FFF2-40B4-BE49-F238E27FC236}">
                  <a16:creationId xmlns:a16="http://schemas.microsoft.com/office/drawing/2014/main" id="{D3834ACF-3CA3-E767-EFCC-DCB3CB76CC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43" y="0"/>
              <a:ext cx="1422400" cy="12782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07A81CED-435C-4318-7E98-64498C761362}"/>
                </a:ext>
              </a:extLst>
            </p:cNvPr>
            <p:cNvSpPr txBox="1">
              <a:spLocks noChangeArrowheads="1"/>
            </p:cNvSpPr>
            <p:nvPr/>
          </p:nvSpPr>
          <p:spPr bwMode="auto">
            <a:xfrm>
              <a:off x="0" y="889000"/>
              <a:ext cx="1571080" cy="468086"/>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7000"/>
                </a:lnSpc>
                <a:spcAft>
                  <a:spcPts val="800"/>
                </a:spcAft>
              </a:pPr>
              <a:r>
                <a:rPr lang="en-GB" sz="1200" b="1" kern="100">
                  <a:solidFill>
                    <a:srgbClr val="000000"/>
                  </a:solidFill>
                  <a:effectLst/>
                  <a:ea typeface="Arial Narrow" panose="020B0606020202030204" pitchFamily="34" charset="0"/>
                  <a:cs typeface="Arial" panose="020B0604020202020204" pitchFamily="34" charset="0"/>
                </a:rPr>
                <a:t>State Fire and Rescue Service</a:t>
              </a:r>
              <a:endParaRPr lang="en-US" sz="1100" b="1" kern="100">
                <a:effectLst/>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1019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Virsraksts 1">
            <a:extLst>
              <a:ext uri="{FF2B5EF4-FFF2-40B4-BE49-F238E27FC236}">
                <a16:creationId xmlns:a16="http://schemas.microsoft.com/office/drawing/2014/main" id="{9DDC7E85-99F6-7886-A583-DFC99F730523}"/>
              </a:ext>
            </a:extLst>
          </p:cNvPr>
          <p:cNvSpPr>
            <a:spLocks noGrp="1"/>
          </p:cNvSpPr>
          <p:nvPr>
            <p:ph type="title"/>
          </p:nvPr>
        </p:nvSpPr>
        <p:spPr>
          <a:xfrm>
            <a:off x="442913" y="432001"/>
            <a:ext cx="11306175" cy="1387274"/>
          </a:xfrm>
        </p:spPr>
        <p:txBody>
          <a:bodyPr vert="horz" rtlCol="0">
            <a:normAutofit/>
          </a:bodyPr>
          <a:lstStyle/>
          <a:p>
            <a:pPr rtl="0"/>
            <a:r>
              <a:rPr lang="en-US"/>
              <a:t>Tasks of the System of Civil Protection</a:t>
            </a:r>
            <a:r>
              <a:rPr lang="lv-LV"/>
              <a:t> </a:t>
            </a:r>
            <a:r>
              <a:rPr lang="en-gb"/>
              <a:t>(2/6)</a:t>
            </a:r>
          </a:p>
        </p:txBody>
      </p:sp>
      <p:sp>
        <p:nvSpPr>
          <p:cNvPr id="4" name="Slaida numura vietturis 3">
            <a:extLst>
              <a:ext uri="{FF2B5EF4-FFF2-40B4-BE49-F238E27FC236}">
                <a16:creationId xmlns:a16="http://schemas.microsoft.com/office/drawing/2014/main" id="{1631F691-8030-0151-485D-5AFD2EA786E6}"/>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fld id="{A142CE2B-69BF-4057-9042-E635764873BC}" type="slidenum">
              <a:rPr lang="lv-LV" altLang="en-US"/>
              <a:pPr rtl="0"/>
              <a:t>10</a:t>
            </a:fld>
            <a:endParaRPr lang="lv-LV" altLang="en-US"/>
          </a:p>
        </p:txBody>
      </p:sp>
      <p:sp>
        <p:nvSpPr>
          <p:cNvPr id="3" name="Satura vietturis 2">
            <a:extLst>
              <a:ext uri="{FF2B5EF4-FFF2-40B4-BE49-F238E27FC236}">
                <a16:creationId xmlns:a16="http://schemas.microsoft.com/office/drawing/2014/main" id="{B8239BD8-7486-292E-F070-92ED60367541}"/>
              </a:ext>
            </a:extLst>
          </p:cNvPr>
          <p:cNvSpPr>
            <a:spLocks noGrp="1"/>
          </p:cNvSpPr>
          <p:nvPr>
            <p:ph idx="4294967295"/>
          </p:nvPr>
        </p:nvSpPr>
        <p:spPr>
          <a:xfrm>
            <a:off x="1139874" y="1819275"/>
            <a:ext cx="4766654" cy="1499562"/>
          </a:xfrm>
          <a:solidFill>
            <a:schemeClr val="bg1">
              <a:lumMod val="95000"/>
            </a:schemeClr>
          </a:solidFill>
        </p:spPr>
        <p:txBody>
          <a:bodyPr wrap="square" lIns="72000" tIns="72000" rIns="72000" bIns="72000" rtlCol="0" anchor="ctr">
            <a:noAutofit/>
          </a:bodyPr>
          <a:lstStyle/>
          <a:p>
            <a:pPr rtl="0">
              <a:spcAft>
                <a:spcPts val="600"/>
              </a:spcAft>
              <a:defRPr/>
            </a:pPr>
            <a:r>
              <a:rPr lang="lv-LV" sz="1600">
                <a:solidFill>
                  <a:schemeClr val="tx1"/>
                </a:solidFill>
              </a:rPr>
              <a:t>T</a:t>
            </a:r>
            <a:r>
              <a:rPr lang="en-US" sz="1600" b="1">
                <a:solidFill>
                  <a:schemeClr val="tx1"/>
                </a:solidFill>
              </a:rPr>
              <a:t>o ensure the safety of people, the environment and </a:t>
            </a:r>
            <a:r>
              <a:rPr lang="en-US" sz="1600" b="1" err="1">
                <a:solidFill>
                  <a:schemeClr val="tx1"/>
                </a:solidFill>
              </a:rPr>
              <a:t>propert</a:t>
            </a:r>
            <a:r>
              <a:rPr lang="lv-LV" sz="1600">
                <a:solidFill>
                  <a:schemeClr val="tx1"/>
                </a:solidFill>
              </a:rPr>
              <a:t>y.</a:t>
            </a:r>
            <a:endParaRPr lang="en-US" altLang="lv-LV" sz="1600" b="1">
              <a:solidFill>
                <a:schemeClr val="tx1"/>
              </a:solidFill>
            </a:endParaRPr>
          </a:p>
        </p:txBody>
      </p:sp>
      <p:sp>
        <p:nvSpPr>
          <p:cNvPr id="5" name="Satura vietturis 2">
            <a:extLst>
              <a:ext uri="{FF2B5EF4-FFF2-40B4-BE49-F238E27FC236}">
                <a16:creationId xmlns:a16="http://schemas.microsoft.com/office/drawing/2014/main" id="{EF72F93A-C63A-8404-0BC0-C87C8317EDF0}"/>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defRPr/>
            </a:pPr>
            <a:r>
              <a:rPr lang="lv-LV" sz="1600">
                <a:solidFill>
                  <a:schemeClr val="tx1"/>
                </a:solidFill>
              </a:rPr>
              <a:t>T</a:t>
            </a:r>
            <a:r>
              <a:rPr lang="en-US" sz="1600">
                <a:solidFill>
                  <a:schemeClr val="tx1"/>
                </a:solidFill>
              </a:rPr>
              <a:t>o ensure, to the extent possible, the minimal basic needs for the public in case of a disaster or threats thereof</a:t>
            </a:r>
            <a:r>
              <a:rPr lang="lv-LV" sz="1600">
                <a:solidFill>
                  <a:schemeClr val="tx1"/>
                </a:solidFill>
              </a:rPr>
              <a:t>.</a:t>
            </a:r>
            <a:endParaRPr lang="en-US" altLang="lv-LV" sz="1600">
              <a:solidFill>
                <a:schemeClr val="tx1"/>
              </a:solidFill>
            </a:endParaRPr>
          </a:p>
        </p:txBody>
      </p:sp>
      <p:sp>
        <p:nvSpPr>
          <p:cNvPr id="10" name="Rectangle 9">
            <a:extLst>
              <a:ext uri="{FF2B5EF4-FFF2-40B4-BE49-F238E27FC236}">
                <a16:creationId xmlns:a16="http://schemas.microsoft.com/office/drawing/2014/main" id="{E3E32D37-EE28-B74C-8C28-BA6938CA2F2D}"/>
              </a:ext>
            </a:extLst>
          </p:cNvPr>
          <p:cNvSpPr/>
          <p:nvPr/>
        </p:nvSpPr>
        <p:spPr>
          <a:xfrm>
            <a:off x="442912" y="1819275"/>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1</a:t>
            </a:r>
          </a:p>
        </p:txBody>
      </p:sp>
      <p:sp>
        <p:nvSpPr>
          <p:cNvPr id="27" name="Rectangle 26">
            <a:extLst>
              <a:ext uri="{FF2B5EF4-FFF2-40B4-BE49-F238E27FC236}">
                <a16:creationId xmlns:a16="http://schemas.microsoft.com/office/drawing/2014/main" id="{E0FB310E-5026-8939-543E-6C256337A58B}"/>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2</a:t>
            </a:r>
          </a:p>
        </p:txBody>
      </p:sp>
      <p:pic>
        <p:nvPicPr>
          <p:cNvPr id="3076" name="Picture 4" descr="a man is working on a piece of wood">
            <a:extLst>
              <a:ext uri="{FF2B5EF4-FFF2-40B4-BE49-F238E27FC236}">
                <a16:creationId xmlns:a16="http://schemas.microsoft.com/office/drawing/2014/main" id="{5F35909F-2D75-BE00-D0D2-335482B850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
          <a:stretch/>
        </p:blipFill>
        <p:spPr bwMode="auto">
          <a:xfrm>
            <a:off x="442911" y="3462839"/>
            <a:ext cx="5463617" cy="27093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eople standing in front of brown cardboard boxes">
            <a:extLst>
              <a:ext uri="{FF2B5EF4-FFF2-40B4-BE49-F238E27FC236}">
                <a16:creationId xmlns:a16="http://schemas.microsoft.com/office/drawing/2014/main" id="{B6331651-8BEB-0754-EDFD-04928A99A9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86501" y="3429000"/>
            <a:ext cx="5462588" cy="27419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DA07759-0B84-4AB1-6C35-579DA5A3BE26}"/>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6" name="Group 5">
            <a:extLst>
              <a:ext uri="{FF2B5EF4-FFF2-40B4-BE49-F238E27FC236}">
                <a16:creationId xmlns:a16="http://schemas.microsoft.com/office/drawing/2014/main" id="{746DD5AE-E6F4-A078-C201-A2E968C930DC}"/>
              </a:ext>
            </a:extLst>
          </p:cNvPr>
          <p:cNvGrpSpPr/>
          <p:nvPr/>
        </p:nvGrpSpPr>
        <p:grpSpPr>
          <a:xfrm>
            <a:off x="9042363" y="126781"/>
            <a:ext cx="2706725" cy="217488"/>
            <a:chOff x="8561592" y="126781"/>
            <a:chExt cx="2706725" cy="217488"/>
          </a:xfrm>
        </p:grpSpPr>
        <p:sp>
          <p:nvSpPr>
            <p:cNvPr id="8" name="Rectangle 7">
              <a:extLst>
                <a:ext uri="{FF2B5EF4-FFF2-40B4-BE49-F238E27FC236}">
                  <a16:creationId xmlns:a16="http://schemas.microsoft.com/office/drawing/2014/main" id="{D1C45335-C4C1-E4DE-6D08-07688A28E868}"/>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D211745D-5758-D91C-C688-E733CE5C0C5D}"/>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7CB4E196-EF90-0753-5A54-6CB9ABF8B8AB}"/>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CDFA6E4D-3971-3078-DFBD-183DF9AE23A1}"/>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6007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B1C3E673-6ACE-3E5E-3D1A-4275029161A7}"/>
              </a:ext>
            </a:extLst>
          </p:cNvPr>
          <p:cNvSpPr/>
          <p:nvPr/>
        </p:nvSpPr>
        <p:spPr>
          <a:xfrm>
            <a:off x="6275389" y="5699742"/>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77826" name="Virsraksts 1">
            <a:extLst>
              <a:ext uri="{FF2B5EF4-FFF2-40B4-BE49-F238E27FC236}">
                <a16:creationId xmlns:a16="http://schemas.microsoft.com/office/drawing/2014/main" id="{31BCF032-D87F-0F6E-A872-246F5359854B}"/>
              </a:ext>
            </a:extLst>
          </p:cNvPr>
          <p:cNvSpPr>
            <a:spLocks noGrp="1"/>
          </p:cNvSpPr>
          <p:nvPr>
            <p:ph type="title"/>
          </p:nvPr>
        </p:nvSpPr>
        <p:spPr>
          <a:xfrm>
            <a:off x="442913" y="432001"/>
            <a:ext cx="11306175" cy="1387274"/>
          </a:xfrm>
        </p:spPr>
        <p:txBody>
          <a:bodyPr vert="horz" rtlCol="0">
            <a:normAutofit/>
          </a:bodyPr>
          <a:lstStyle/>
          <a:p>
            <a:pPr rtl="0"/>
            <a:r>
              <a:rPr lang="en-US"/>
              <a:t>Tasks of the System of Civil Protection</a:t>
            </a:r>
            <a:r>
              <a:rPr lang="lv-LV"/>
              <a:t> </a:t>
            </a:r>
            <a:r>
              <a:rPr lang="en-gb"/>
              <a:t>(3/6)</a:t>
            </a:r>
          </a:p>
        </p:txBody>
      </p:sp>
      <p:sp>
        <p:nvSpPr>
          <p:cNvPr id="4" name="Slaida numura vietturis 3">
            <a:extLst>
              <a:ext uri="{FF2B5EF4-FFF2-40B4-BE49-F238E27FC236}">
                <a16:creationId xmlns:a16="http://schemas.microsoft.com/office/drawing/2014/main" id="{049B85BF-116A-554D-65BF-356AC2B1C253}"/>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75E39A38-2FBC-4014-9D62-16551DC18F88}" type="slidenum">
              <a:rPr lang="lv-LV" altLang="en-US" noProof="0"/>
              <a:pPr lvl="0" rtl="0"/>
              <a:t>11</a:t>
            </a:fld>
            <a:endParaRPr lang="lv-LV" altLang="en-US" noProof="0"/>
          </a:p>
        </p:txBody>
      </p:sp>
      <p:sp>
        <p:nvSpPr>
          <p:cNvPr id="20" name="Satura vietturis 2">
            <a:extLst>
              <a:ext uri="{FF2B5EF4-FFF2-40B4-BE49-F238E27FC236}">
                <a16:creationId xmlns:a16="http://schemas.microsoft.com/office/drawing/2014/main" id="{D00887AE-A2F7-DF52-10F1-E42D41D09DA7}"/>
              </a:ext>
            </a:extLst>
          </p:cNvPr>
          <p:cNvSpPr txBox="1">
            <a:spLocks/>
          </p:cNvSpPr>
          <p:nvPr/>
        </p:nvSpPr>
        <p:spPr>
          <a:xfrm>
            <a:off x="1139874" y="1819275"/>
            <a:ext cx="4776739"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lv-LV" sz="1600">
                <a:solidFill>
                  <a:schemeClr val="tx1"/>
                </a:solidFill>
              </a:rPr>
              <a:t>T</a:t>
            </a:r>
            <a:r>
              <a:rPr lang="en-US" sz="1600" b="1">
                <a:solidFill>
                  <a:schemeClr val="tx1"/>
                </a:solidFill>
              </a:rPr>
              <a:t>o forecast in a timely manner the threats of a disaster</a:t>
            </a:r>
            <a:r>
              <a:rPr lang="lv-LV" sz="1600" b="1">
                <a:solidFill>
                  <a:schemeClr val="tx1"/>
                </a:solidFill>
              </a:rPr>
              <a:t>.</a:t>
            </a:r>
            <a:endParaRPr lang="en-US" altLang="lv-LV" sz="1600" b="1">
              <a:solidFill>
                <a:schemeClr val="tx1"/>
              </a:solidFill>
            </a:endParaRPr>
          </a:p>
        </p:txBody>
      </p:sp>
      <p:sp>
        <p:nvSpPr>
          <p:cNvPr id="21" name="Rectangle 20">
            <a:extLst>
              <a:ext uri="{FF2B5EF4-FFF2-40B4-BE49-F238E27FC236}">
                <a16:creationId xmlns:a16="http://schemas.microsoft.com/office/drawing/2014/main" id="{882C6D4A-DEC5-CEE3-00ED-DF835F7BA7C9}"/>
              </a:ext>
            </a:extLst>
          </p:cNvPr>
          <p:cNvSpPr/>
          <p:nvPr/>
        </p:nvSpPr>
        <p:spPr>
          <a:xfrm>
            <a:off x="442912" y="18204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3</a:t>
            </a:r>
          </a:p>
        </p:txBody>
      </p:sp>
      <p:pic>
        <p:nvPicPr>
          <p:cNvPr id="5" name="Picture 2" descr="woman in black polo shirt using black laptop computer">
            <a:extLst>
              <a:ext uri="{FF2B5EF4-FFF2-40B4-BE49-F238E27FC236}">
                <a16:creationId xmlns:a16="http://schemas.microsoft.com/office/drawing/2014/main" id="{D9667B89-AEF5-BAEA-D470-F2FA006CF4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912" y="2774907"/>
            <a:ext cx="5473700" cy="3399498"/>
          </a:xfrm>
          <a:prstGeom prst="rect">
            <a:avLst/>
          </a:prstGeom>
          <a:noFill/>
          <a:extLst>
            <a:ext uri="{909E8E84-426E-40DD-AFC4-6F175D3DCCD1}">
              <a14:hiddenFill xmlns:a14="http://schemas.microsoft.com/office/drawing/2010/main">
                <a:solidFill>
                  <a:srgbClr val="FFFFFF"/>
                </a:solidFill>
              </a14:hiddenFill>
            </a:ext>
          </a:extLst>
        </p:spPr>
      </p:pic>
      <p:sp>
        <p:nvSpPr>
          <p:cNvPr id="3" name="Satura vietturis 2">
            <a:extLst>
              <a:ext uri="{FF2B5EF4-FFF2-40B4-BE49-F238E27FC236}">
                <a16:creationId xmlns:a16="http://schemas.microsoft.com/office/drawing/2014/main" id="{F277EE02-53A1-EB08-E818-264ADEED9768}"/>
              </a:ext>
            </a:extLst>
          </p:cNvPr>
          <p:cNvSpPr txBox="1">
            <a:spLocks/>
          </p:cNvSpPr>
          <p:nvPr/>
        </p:nvSpPr>
        <p:spPr>
          <a:xfrm>
            <a:off x="6972351" y="1819075"/>
            <a:ext cx="4776736"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a:solidFill>
                  <a:schemeClr val="tx1"/>
                </a:solidFill>
              </a:rPr>
              <a:t>T</a:t>
            </a:r>
            <a:r>
              <a:rPr lang="en-US" sz="1600" b="1">
                <a:solidFill>
                  <a:schemeClr val="tx1"/>
                </a:solidFill>
              </a:rPr>
              <a:t>o plan and perform preventive measures in a timely manner</a:t>
            </a:r>
            <a:r>
              <a:rPr lang="lv-LV" sz="1600" b="1">
                <a:solidFill>
                  <a:schemeClr val="tx1"/>
                </a:solidFill>
              </a:rPr>
              <a:t>.</a:t>
            </a:r>
            <a:endParaRPr lang="en-gb" sz="1600" b="1">
              <a:solidFill>
                <a:schemeClr val="tx1"/>
              </a:solidFill>
            </a:endParaRPr>
          </a:p>
        </p:txBody>
      </p:sp>
      <p:sp>
        <p:nvSpPr>
          <p:cNvPr id="6" name="Rectangle 5">
            <a:extLst>
              <a:ext uri="{FF2B5EF4-FFF2-40B4-BE49-F238E27FC236}">
                <a16:creationId xmlns:a16="http://schemas.microsoft.com/office/drawing/2014/main" id="{6C5F8644-F998-06C5-9A87-C315F882C5C3}"/>
              </a:ext>
            </a:extLst>
          </p:cNvPr>
          <p:cNvSpPr/>
          <p:nvPr/>
        </p:nvSpPr>
        <p:spPr>
          <a:xfrm>
            <a:off x="6275389" y="1820287"/>
            <a:ext cx="586800" cy="58578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4</a:t>
            </a:r>
          </a:p>
        </p:txBody>
      </p:sp>
      <p:sp>
        <p:nvSpPr>
          <p:cNvPr id="7" name="Satura vietturis 2">
            <a:extLst>
              <a:ext uri="{FF2B5EF4-FFF2-40B4-BE49-F238E27FC236}">
                <a16:creationId xmlns:a16="http://schemas.microsoft.com/office/drawing/2014/main" id="{690FC03C-EE0E-522D-3720-25DAF5320621}"/>
              </a:ext>
            </a:extLst>
          </p:cNvPr>
          <p:cNvSpPr txBox="1">
            <a:spLocks/>
          </p:cNvSpPr>
          <p:nvPr/>
        </p:nvSpPr>
        <p:spPr>
          <a:xfrm>
            <a:off x="6972351" y="2751977"/>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b="0" err="1">
                <a:solidFill>
                  <a:schemeClr val="tx1"/>
                </a:solidFill>
              </a:rPr>
              <a:t>Training</a:t>
            </a:r>
            <a:endParaRPr lang="lv-LV" altLang="lv-LV" sz="1600" b="0">
              <a:solidFill>
                <a:schemeClr val="tx1"/>
              </a:solidFill>
              <a:cs typeface="Arial"/>
            </a:endParaRPr>
          </a:p>
        </p:txBody>
      </p:sp>
      <p:sp>
        <p:nvSpPr>
          <p:cNvPr id="8" name="Satura vietturis 2">
            <a:extLst>
              <a:ext uri="{FF2B5EF4-FFF2-40B4-BE49-F238E27FC236}">
                <a16:creationId xmlns:a16="http://schemas.microsoft.com/office/drawing/2014/main" id="{F6B85F06-19BC-338A-CAE2-9010061186D6}"/>
              </a:ext>
            </a:extLst>
          </p:cNvPr>
          <p:cNvSpPr txBox="1">
            <a:spLocks/>
          </p:cNvSpPr>
          <p:nvPr/>
        </p:nvSpPr>
        <p:spPr>
          <a:xfrm>
            <a:off x="6972351" y="3339310"/>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b="0">
                <a:solidFill>
                  <a:schemeClr val="tx1"/>
                </a:solidFill>
              </a:rPr>
              <a:t>P</a:t>
            </a:r>
            <a:r>
              <a:rPr lang="en-GB" sz="1600" b="0" err="1">
                <a:solidFill>
                  <a:schemeClr val="tx1"/>
                </a:solidFill>
              </a:rPr>
              <a:t>rovision</a:t>
            </a:r>
            <a:r>
              <a:rPr lang="en-GB" sz="1600" b="0">
                <a:solidFill>
                  <a:schemeClr val="tx1"/>
                </a:solidFill>
              </a:rPr>
              <a:t> of information</a:t>
            </a:r>
            <a:endParaRPr lang="lv-LV" altLang="lv-LV" sz="1600" b="0">
              <a:solidFill>
                <a:schemeClr val="tx1"/>
              </a:solidFill>
              <a:cs typeface="Arial"/>
            </a:endParaRPr>
          </a:p>
        </p:txBody>
      </p:sp>
      <p:sp>
        <p:nvSpPr>
          <p:cNvPr id="9" name="Satura vietturis 2">
            <a:extLst>
              <a:ext uri="{FF2B5EF4-FFF2-40B4-BE49-F238E27FC236}">
                <a16:creationId xmlns:a16="http://schemas.microsoft.com/office/drawing/2014/main" id="{E89F0155-1604-60A4-238E-7F4E618793A0}"/>
              </a:ext>
            </a:extLst>
          </p:cNvPr>
          <p:cNvSpPr txBox="1">
            <a:spLocks/>
          </p:cNvSpPr>
          <p:nvPr/>
        </p:nvSpPr>
        <p:spPr>
          <a:xfrm>
            <a:off x="6972351" y="3926643"/>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en-gb" sz="1600" b="0">
                <a:solidFill>
                  <a:schemeClr val="tx1"/>
                </a:solidFill>
              </a:rPr>
              <a:t>Risk assessment </a:t>
            </a:r>
            <a:endParaRPr lang="lv-LV" altLang="lv-LV" sz="1600" b="0">
              <a:solidFill>
                <a:schemeClr val="tx1"/>
              </a:solidFill>
              <a:cs typeface="Arial"/>
            </a:endParaRPr>
          </a:p>
        </p:txBody>
      </p:sp>
      <p:sp>
        <p:nvSpPr>
          <p:cNvPr id="10" name="Satura vietturis 2">
            <a:extLst>
              <a:ext uri="{FF2B5EF4-FFF2-40B4-BE49-F238E27FC236}">
                <a16:creationId xmlns:a16="http://schemas.microsoft.com/office/drawing/2014/main" id="{BBC32BEA-5F94-9AE3-C643-F68891B6BC41}"/>
              </a:ext>
            </a:extLst>
          </p:cNvPr>
          <p:cNvSpPr txBox="1">
            <a:spLocks/>
          </p:cNvSpPr>
          <p:nvPr/>
        </p:nvSpPr>
        <p:spPr>
          <a:xfrm>
            <a:off x="6972351" y="4513976"/>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b="0">
                <a:solidFill>
                  <a:schemeClr val="tx1"/>
                </a:solidFill>
              </a:rPr>
              <a:t>T</a:t>
            </a:r>
            <a:r>
              <a:rPr lang="en-gb" sz="1600" b="0">
                <a:solidFill>
                  <a:schemeClr val="tx1"/>
                </a:solidFill>
              </a:rPr>
              <a:t>echnology</a:t>
            </a:r>
            <a:r>
              <a:rPr lang="lv-LV" sz="1600" b="0">
                <a:solidFill>
                  <a:schemeClr val="tx1"/>
                </a:solidFill>
              </a:rPr>
              <a:t> </a:t>
            </a:r>
            <a:r>
              <a:rPr lang="en-GB" sz="1600" b="0">
                <a:solidFill>
                  <a:schemeClr val="tx1"/>
                </a:solidFill>
              </a:rPr>
              <a:t>improvement</a:t>
            </a:r>
            <a:r>
              <a:rPr lang="lv-LV" sz="1600" b="0">
                <a:solidFill>
                  <a:schemeClr val="tx1"/>
                </a:solidFill>
              </a:rPr>
              <a:t> </a:t>
            </a:r>
            <a:endParaRPr lang="lv-LV" altLang="lv-LV" sz="1600" b="1">
              <a:solidFill>
                <a:schemeClr val="tx1"/>
              </a:solidFill>
            </a:endParaRPr>
          </a:p>
        </p:txBody>
      </p:sp>
      <p:sp>
        <p:nvSpPr>
          <p:cNvPr id="11" name="Satura vietturis 2">
            <a:extLst>
              <a:ext uri="{FF2B5EF4-FFF2-40B4-BE49-F238E27FC236}">
                <a16:creationId xmlns:a16="http://schemas.microsoft.com/office/drawing/2014/main" id="{B9516693-8896-ED6B-F98F-95396308B6B9}"/>
              </a:ext>
            </a:extLst>
          </p:cNvPr>
          <p:cNvSpPr txBox="1">
            <a:spLocks/>
          </p:cNvSpPr>
          <p:nvPr/>
        </p:nvSpPr>
        <p:spPr>
          <a:xfrm>
            <a:off x="6972351" y="5101309"/>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b="0">
                <a:solidFill>
                  <a:schemeClr val="tx1"/>
                </a:solidFill>
              </a:rPr>
              <a:t>A</a:t>
            </a:r>
            <a:r>
              <a:rPr lang="en-gb" sz="1600" b="0" err="1">
                <a:solidFill>
                  <a:schemeClr val="tx1"/>
                </a:solidFill>
              </a:rPr>
              <a:t>ction</a:t>
            </a:r>
            <a:r>
              <a:rPr lang="en-gb" sz="1600" b="0">
                <a:solidFill>
                  <a:schemeClr val="tx1"/>
                </a:solidFill>
              </a:rPr>
              <a:t> plan</a:t>
            </a:r>
            <a:r>
              <a:rPr lang="lv-LV" sz="1600" b="0">
                <a:solidFill>
                  <a:schemeClr val="tx1"/>
                </a:solidFill>
              </a:rPr>
              <a:t> </a:t>
            </a:r>
            <a:r>
              <a:rPr lang="en-GB" sz="1600" b="0">
                <a:solidFill>
                  <a:schemeClr val="tx1"/>
                </a:solidFill>
              </a:rPr>
              <a:t>development</a:t>
            </a:r>
            <a:r>
              <a:rPr lang="lv-LV" sz="1600" b="0">
                <a:solidFill>
                  <a:schemeClr val="tx1"/>
                </a:solidFill>
              </a:rPr>
              <a:t> </a:t>
            </a:r>
            <a:endParaRPr lang="lv-LV" altLang="lv-LV" sz="1600" b="0">
              <a:solidFill>
                <a:schemeClr val="tx1"/>
              </a:solidFill>
              <a:cs typeface="Arial"/>
            </a:endParaRPr>
          </a:p>
        </p:txBody>
      </p:sp>
      <p:sp>
        <p:nvSpPr>
          <p:cNvPr id="12" name="Satura vietturis 2">
            <a:extLst>
              <a:ext uri="{FF2B5EF4-FFF2-40B4-BE49-F238E27FC236}">
                <a16:creationId xmlns:a16="http://schemas.microsoft.com/office/drawing/2014/main" id="{09AB400A-1F6B-F7C6-E66F-157E6ED7953D}"/>
              </a:ext>
            </a:extLst>
          </p:cNvPr>
          <p:cNvSpPr txBox="1">
            <a:spLocks/>
          </p:cNvSpPr>
          <p:nvPr/>
        </p:nvSpPr>
        <p:spPr>
          <a:xfrm>
            <a:off x="6972351" y="5700218"/>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en-gb" sz="1600" b="0">
                <a:solidFill>
                  <a:schemeClr val="tx1"/>
                </a:solidFill>
              </a:rPr>
              <a:t>Practical training</a:t>
            </a:r>
            <a:endParaRPr lang="en-US" altLang="lv-LV" sz="1600" b="0">
              <a:solidFill>
                <a:schemeClr val="tx1"/>
              </a:solidFill>
            </a:endParaRPr>
          </a:p>
        </p:txBody>
      </p:sp>
      <p:sp>
        <p:nvSpPr>
          <p:cNvPr id="13" name="Rectangle 12">
            <a:extLst>
              <a:ext uri="{FF2B5EF4-FFF2-40B4-BE49-F238E27FC236}">
                <a16:creationId xmlns:a16="http://schemas.microsoft.com/office/drawing/2014/main" id="{D932600E-C756-0A24-6690-B0549BD2683F}"/>
              </a:ext>
            </a:extLst>
          </p:cNvPr>
          <p:cNvSpPr/>
          <p:nvPr/>
        </p:nvSpPr>
        <p:spPr>
          <a:xfrm>
            <a:off x="6275389" y="2751610"/>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4" name="Rectangle 13">
            <a:extLst>
              <a:ext uri="{FF2B5EF4-FFF2-40B4-BE49-F238E27FC236}">
                <a16:creationId xmlns:a16="http://schemas.microsoft.com/office/drawing/2014/main" id="{6548F2E1-4986-925B-5A3F-162BA22F84B3}"/>
              </a:ext>
            </a:extLst>
          </p:cNvPr>
          <p:cNvSpPr/>
          <p:nvPr/>
        </p:nvSpPr>
        <p:spPr>
          <a:xfrm>
            <a:off x="6275389" y="3339310"/>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5" name="Rectangle 14">
            <a:extLst>
              <a:ext uri="{FF2B5EF4-FFF2-40B4-BE49-F238E27FC236}">
                <a16:creationId xmlns:a16="http://schemas.microsoft.com/office/drawing/2014/main" id="{8360A186-E8BF-7883-E014-530FD1AC2A7A}"/>
              </a:ext>
            </a:extLst>
          </p:cNvPr>
          <p:cNvSpPr/>
          <p:nvPr/>
        </p:nvSpPr>
        <p:spPr>
          <a:xfrm>
            <a:off x="6275389" y="3926643"/>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7" name="Rectangle 16">
            <a:extLst>
              <a:ext uri="{FF2B5EF4-FFF2-40B4-BE49-F238E27FC236}">
                <a16:creationId xmlns:a16="http://schemas.microsoft.com/office/drawing/2014/main" id="{2A6CF7D3-1D7D-28C7-C4C2-00EA6B552BC1}"/>
              </a:ext>
            </a:extLst>
          </p:cNvPr>
          <p:cNvSpPr/>
          <p:nvPr/>
        </p:nvSpPr>
        <p:spPr>
          <a:xfrm>
            <a:off x="6275389" y="4513976"/>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8" name="Rectangle 17">
            <a:extLst>
              <a:ext uri="{FF2B5EF4-FFF2-40B4-BE49-F238E27FC236}">
                <a16:creationId xmlns:a16="http://schemas.microsoft.com/office/drawing/2014/main" id="{BAB65CFD-08D3-1C8F-B8CA-DC263F01A134}"/>
              </a:ext>
            </a:extLst>
          </p:cNvPr>
          <p:cNvSpPr/>
          <p:nvPr/>
        </p:nvSpPr>
        <p:spPr>
          <a:xfrm>
            <a:off x="6275389" y="5101309"/>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9" name="Freeform 65">
            <a:extLst>
              <a:ext uri="{FF2B5EF4-FFF2-40B4-BE49-F238E27FC236}">
                <a16:creationId xmlns:a16="http://schemas.microsoft.com/office/drawing/2014/main" id="{9D7F304B-8E08-A764-0833-1C6E014118E7}"/>
              </a:ext>
            </a:extLst>
          </p:cNvPr>
          <p:cNvSpPr>
            <a:spLocks noChangeAspect="1" noEditPoints="1"/>
          </p:cNvSpPr>
          <p:nvPr/>
        </p:nvSpPr>
        <p:spPr bwMode="auto">
          <a:xfrm>
            <a:off x="6380077" y="2799425"/>
            <a:ext cx="377425" cy="379033"/>
          </a:xfrm>
          <a:custGeom>
            <a:avLst/>
            <a:gdLst>
              <a:gd name="T0" fmla="*/ 642 w 704"/>
              <a:gd name="T1" fmla="*/ 314 h 707"/>
              <a:gd name="T2" fmla="*/ 613 w 704"/>
              <a:gd name="T3" fmla="*/ 314 h 707"/>
              <a:gd name="T4" fmla="*/ 613 w 704"/>
              <a:gd name="T5" fmla="*/ 30 h 707"/>
              <a:gd name="T6" fmla="*/ 160 w 704"/>
              <a:gd name="T7" fmla="*/ 30 h 707"/>
              <a:gd name="T8" fmla="*/ 160 w 704"/>
              <a:gd name="T9" fmla="*/ 239 h 707"/>
              <a:gd name="T10" fmla="*/ 130 w 704"/>
              <a:gd name="T11" fmla="*/ 239 h 707"/>
              <a:gd name="T12" fmla="*/ 130 w 704"/>
              <a:gd name="T13" fmla="*/ 0 h 707"/>
              <a:gd name="T14" fmla="*/ 642 w 704"/>
              <a:gd name="T15" fmla="*/ 0 h 707"/>
              <a:gd name="T16" fmla="*/ 642 w 704"/>
              <a:gd name="T17" fmla="*/ 314 h 707"/>
              <a:gd name="T18" fmla="*/ 704 w 704"/>
              <a:gd name="T19" fmla="*/ 349 h 707"/>
              <a:gd name="T20" fmla="*/ 637 w 704"/>
              <a:gd name="T21" fmla="*/ 707 h 707"/>
              <a:gd name="T22" fmla="*/ 3 w 704"/>
              <a:gd name="T23" fmla="*/ 707 h 707"/>
              <a:gd name="T24" fmla="*/ 3 w 704"/>
              <a:gd name="T25" fmla="*/ 707 h 707"/>
              <a:gd name="T26" fmla="*/ 0 w 704"/>
              <a:gd name="T27" fmla="*/ 707 h 707"/>
              <a:gd name="T28" fmla="*/ 0 w 704"/>
              <a:gd name="T29" fmla="*/ 131 h 707"/>
              <a:gd name="T30" fmla="*/ 83 w 704"/>
              <a:gd name="T31" fmla="*/ 131 h 707"/>
              <a:gd name="T32" fmla="*/ 83 w 704"/>
              <a:gd name="T33" fmla="*/ 160 h 707"/>
              <a:gd name="T34" fmla="*/ 31 w 704"/>
              <a:gd name="T35" fmla="*/ 160 h 707"/>
              <a:gd name="T36" fmla="*/ 31 w 704"/>
              <a:gd name="T37" fmla="*/ 533 h 707"/>
              <a:gd name="T38" fmla="*/ 70 w 704"/>
              <a:gd name="T39" fmla="*/ 287 h 707"/>
              <a:gd name="T40" fmla="*/ 275 w 704"/>
              <a:gd name="T41" fmla="*/ 287 h 707"/>
              <a:gd name="T42" fmla="*/ 338 w 704"/>
              <a:gd name="T43" fmla="*/ 349 h 707"/>
              <a:gd name="T44" fmla="*/ 704 w 704"/>
              <a:gd name="T45" fmla="*/ 349 h 707"/>
              <a:gd name="T46" fmla="*/ 669 w 704"/>
              <a:gd name="T47" fmla="*/ 379 h 707"/>
              <a:gd name="T48" fmla="*/ 325 w 704"/>
              <a:gd name="T49" fmla="*/ 379 h 707"/>
              <a:gd name="T50" fmla="*/ 263 w 704"/>
              <a:gd name="T51" fmla="*/ 317 h 707"/>
              <a:gd name="T52" fmla="*/ 96 w 704"/>
              <a:gd name="T53" fmla="*/ 317 h 707"/>
              <a:gd name="T54" fmla="*/ 38 w 704"/>
              <a:gd name="T55" fmla="*/ 676 h 707"/>
              <a:gd name="T56" fmla="*/ 611 w 704"/>
              <a:gd name="T57" fmla="*/ 676 h 707"/>
              <a:gd name="T58" fmla="*/ 669 w 704"/>
              <a:gd name="T59" fmla="*/ 379 h 707"/>
              <a:gd name="T60" fmla="*/ 528 w 704"/>
              <a:gd name="T61" fmla="*/ 131 h 707"/>
              <a:gd name="T62" fmla="*/ 245 w 704"/>
              <a:gd name="T63" fmla="*/ 131 h 707"/>
              <a:gd name="T64" fmla="*/ 245 w 704"/>
              <a:gd name="T65" fmla="*/ 160 h 707"/>
              <a:gd name="T66" fmla="*/ 528 w 704"/>
              <a:gd name="T67" fmla="*/ 160 h 707"/>
              <a:gd name="T68" fmla="*/ 528 w 704"/>
              <a:gd name="T69" fmla="*/ 131 h 707"/>
              <a:gd name="T70" fmla="*/ 528 w 704"/>
              <a:gd name="T71" fmla="*/ 245 h 707"/>
              <a:gd name="T72" fmla="*/ 373 w 704"/>
              <a:gd name="T73" fmla="*/ 245 h 707"/>
              <a:gd name="T74" fmla="*/ 373 w 704"/>
              <a:gd name="T75" fmla="*/ 276 h 707"/>
              <a:gd name="T76" fmla="*/ 528 w 704"/>
              <a:gd name="T77" fmla="*/ 276 h 707"/>
              <a:gd name="T78" fmla="*/ 528 w 704"/>
              <a:gd name="T79" fmla="*/ 245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4" h="707">
                <a:moveTo>
                  <a:pt x="642" y="314"/>
                </a:moveTo>
                <a:lnTo>
                  <a:pt x="613" y="314"/>
                </a:lnTo>
                <a:lnTo>
                  <a:pt x="613" y="30"/>
                </a:lnTo>
                <a:lnTo>
                  <a:pt x="160" y="30"/>
                </a:lnTo>
                <a:lnTo>
                  <a:pt x="160" y="239"/>
                </a:lnTo>
                <a:lnTo>
                  <a:pt x="130" y="239"/>
                </a:lnTo>
                <a:lnTo>
                  <a:pt x="130" y="0"/>
                </a:lnTo>
                <a:lnTo>
                  <a:pt x="642" y="0"/>
                </a:lnTo>
                <a:lnTo>
                  <a:pt x="642" y="314"/>
                </a:lnTo>
                <a:close/>
                <a:moveTo>
                  <a:pt x="704" y="349"/>
                </a:moveTo>
                <a:lnTo>
                  <a:pt x="637" y="707"/>
                </a:lnTo>
                <a:lnTo>
                  <a:pt x="3" y="707"/>
                </a:lnTo>
                <a:lnTo>
                  <a:pt x="3" y="707"/>
                </a:lnTo>
                <a:lnTo>
                  <a:pt x="0" y="707"/>
                </a:lnTo>
                <a:lnTo>
                  <a:pt x="0" y="131"/>
                </a:lnTo>
                <a:lnTo>
                  <a:pt x="83" y="131"/>
                </a:lnTo>
                <a:lnTo>
                  <a:pt x="83" y="160"/>
                </a:lnTo>
                <a:lnTo>
                  <a:pt x="31" y="160"/>
                </a:lnTo>
                <a:lnTo>
                  <a:pt x="31" y="533"/>
                </a:lnTo>
                <a:lnTo>
                  <a:pt x="70" y="287"/>
                </a:lnTo>
                <a:lnTo>
                  <a:pt x="275" y="287"/>
                </a:lnTo>
                <a:lnTo>
                  <a:pt x="338" y="349"/>
                </a:lnTo>
                <a:lnTo>
                  <a:pt x="704" y="349"/>
                </a:lnTo>
                <a:close/>
                <a:moveTo>
                  <a:pt x="669" y="379"/>
                </a:moveTo>
                <a:lnTo>
                  <a:pt x="325" y="379"/>
                </a:lnTo>
                <a:lnTo>
                  <a:pt x="263" y="317"/>
                </a:lnTo>
                <a:lnTo>
                  <a:pt x="96" y="317"/>
                </a:lnTo>
                <a:lnTo>
                  <a:pt x="38" y="676"/>
                </a:lnTo>
                <a:lnTo>
                  <a:pt x="611" y="676"/>
                </a:lnTo>
                <a:lnTo>
                  <a:pt x="669" y="379"/>
                </a:lnTo>
                <a:close/>
                <a:moveTo>
                  <a:pt x="528" y="131"/>
                </a:moveTo>
                <a:lnTo>
                  <a:pt x="245" y="131"/>
                </a:lnTo>
                <a:lnTo>
                  <a:pt x="245" y="160"/>
                </a:lnTo>
                <a:lnTo>
                  <a:pt x="528" y="160"/>
                </a:lnTo>
                <a:lnTo>
                  <a:pt x="528" y="131"/>
                </a:lnTo>
                <a:close/>
                <a:moveTo>
                  <a:pt x="528" y="245"/>
                </a:moveTo>
                <a:lnTo>
                  <a:pt x="373" y="245"/>
                </a:lnTo>
                <a:lnTo>
                  <a:pt x="373" y="276"/>
                </a:lnTo>
                <a:lnTo>
                  <a:pt x="528" y="276"/>
                </a:lnTo>
                <a:lnTo>
                  <a:pt x="528" y="245"/>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p>
        </p:txBody>
      </p:sp>
      <p:grpSp>
        <p:nvGrpSpPr>
          <p:cNvPr id="22" name="Graphic 4">
            <a:extLst>
              <a:ext uri="{FF2B5EF4-FFF2-40B4-BE49-F238E27FC236}">
                <a16:creationId xmlns:a16="http://schemas.microsoft.com/office/drawing/2014/main" id="{0611A7F0-CB5B-65D7-42C0-E72AD53005C1}"/>
              </a:ext>
            </a:extLst>
          </p:cNvPr>
          <p:cNvGrpSpPr/>
          <p:nvPr/>
        </p:nvGrpSpPr>
        <p:grpSpPr>
          <a:xfrm>
            <a:off x="6379877" y="3386935"/>
            <a:ext cx="377825" cy="379413"/>
            <a:chOff x="3520420" y="1114925"/>
            <a:chExt cx="457200" cy="457199"/>
          </a:xfrm>
          <a:solidFill>
            <a:schemeClr val="tx1"/>
          </a:solidFill>
        </p:grpSpPr>
        <p:sp>
          <p:nvSpPr>
            <p:cNvPr id="23" name="Freeform 119">
              <a:extLst>
                <a:ext uri="{FF2B5EF4-FFF2-40B4-BE49-F238E27FC236}">
                  <a16:creationId xmlns:a16="http://schemas.microsoft.com/office/drawing/2014/main" id="{63D5E322-8B49-F3EA-AADF-ECD7CC749EB1}"/>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a:solidFill>
                  <a:schemeClr val="accent1"/>
                </a:solidFill>
              </a:endParaRPr>
            </a:p>
          </p:txBody>
        </p:sp>
        <p:sp>
          <p:nvSpPr>
            <p:cNvPr id="24" name="Freeform 120">
              <a:extLst>
                <a:ext uri="{FF2B5EF4-FFF2-40B4-BE49-F238E27FC236}">
                  <a16:creationId xmlns:a16="http://schemas.microsoft.com/office/drawing/2014/main" id="{7DB30716-14CD-971D-60BD-E2BDF2577F7C}"/>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a:solidFill>
                  <a:schemeClr val="accent1"/>
                </a:solidFill>
              </a:endParaRPr>
            </a:p>
          </p:txBody>
        </p:sp>
        <p:sp>
          <p:nvSpPr>
            <p:cNvPr id="25" name="Freeform 121">
              <a:extLst>
                <a:ext uri="{FF2B5EF4-FFF2-40B4-BE49-F238E27FC236}">
                  <a16:creationId xmlns:a16="http://schemas.microsoft.com/office/drawing/2014/main" id="{F7E0F335-A7FF-A552-59D7-0D8AB5933627}"/>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a:solidFill>
                  <a:schemeClr val="accent1"/>
                </a:solidFill>
              </a:endParaRPr>
            </a:p>
          </p:txBody>
        </p:sp>
        <p:sp>
          <p:nvSpPr>
            <p:cNvPr id="26" name="Freeform 122">
              <a:extLst>
                <a:ext uri="{FF2B5EF4-FFF2-40B4-BE49-F238E27FC236}">
                  <a16:creationId xmlns:a16="http://schemas.microsoft.com/office/drawing/2014/main" id="{A62027C8-9CC6-3678-9C68-449487B386E3}"/>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a:solidFill>
                  <a:schemeClr val="accent1"/>
                </a:solidFill>
              </a:endParaRPr>
            </a:p>
          </p:txBody>
        </p:sp>
        <p:sp>
          <p:nvSpPr>
            <p:cNvPr id="27" name="Freeform 124">
              <a:extLst>
                <a:ext uri="{FF2B5EF4-FFF2-40B4-BE49-F238E27FC236}">
                  <a16:creationId xmlns:a16="http://schemas.microsoft.com/office/drawing/2014/main" id="{9B3449EB-6D95-BB07-E612-6650F369B26C}"/>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a:solidFill>
                  <a:schemeClr val="accent1"/>
                </a:solidFill>
              </a:endParaRPr>
            </a:p>
          </p:txBody>
        </p:sp>
        <p:sp>
          <p:nvSpPr>
            <p:cNvPr id="28" name="Freeform 128">
              <a:extLst>
                <a:ext uri="{FF2B5EF4-FFF2-40B4-BE49-F238E27FC236}">
                  <a16:creationId xmlns:a16="http://schemas.microsoft.com/office/drawing/2014/main" id="{D080DF11-2967-E476-4CAB-291520F841AA}"/>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a:solidFill>
                  <a:schemeClr val="accent1"/>
                </a:solidFill>
              </a:endParaRPr>
            </a:p>
          </p:txBody>
        </p:sp>
      </p:grpSp>
      <p:sp>
        <p:nvSpPr>
          <p:cNvPr id="29" name="Freeform 37">
            <a:extLst>
              <a:ext uri="{FF2B5EF4-FFF2-40B4-BE49-F238E27FC236}">
                <a16:creationId xmlns:a16="http://schemas.microsoft.com/office/drawing/2014/main" id="{66D57A5C-9C92-E4DF-A93F-2B10F7A99018}"/>
              </a:ext>
            </a:extLst>
          </p:cNvPr>
          <p:cNvSpPr>
            <a:spLocks noChangeAspect="1" noEditPoints="1"/>
          </p:cNvSpPr>
          <p:nvPr/>
        </p:nvSpPr>
        <p:spPr bwMode="auto">
          <a:xfrm>
            <a:off x="6379877" y="3974268"/>
            <a:ext cx="377825" cy="379413"/>
          </a:xfrm>
          <a:custGeom>
            <a:avLst/>
            <a:gdLst>
              <a:gd name="T0" fmla="*/ 576 w 576"/>
              <a:gd name="T1" fmla="*/ 0 h 576"/>
              <a:gd name="T2" fmla="*/ 236 w 576"/>
              <a:gd name="T3" fmla="*/ 451 h 576"/>
              <a:gd name="T4" fmla="*/ 378 w 576"/>
              <a:gd name="T5" fmla="*/ 433 h 576"/>
              <a:gd name="T6" fmla="*/ 495 w 576"/>
              <a:gd name="T7" fmla="*/ 551 h 576"/>
              <a:gd name="T8" fmla="*/ 148 w 576"/>
              <a:gd name="T9" fmla="*/ 369 h 576"/>
              <a:gd name="T10" fmla="*/ 165 w 576"/>
              <a:gd name="T11" fmla="*/ 369 h 576"/>
              <a:gd name="T12" fmla="*/ 120 w 576"/>
              <a:gd name="T13" fmla="*/ 345 h 576"/>
              <a:gd name="T14" fmla="*/ 119 w 576"/>
              <a:gd name="T15" fmla="*/ 231 h 576"/>
              <a:gd name="T16" fmla="*/ 161 w 576"/>
              <a:gd name="T17" fmla="*/ 156 h 576"/>
              <a:gd name="T18" fmla="*/ 193 w 576"/>
              <a:gd name="T19" fmla="*/ 127 h 576"/>
              <a:gd name="T20" fmla="*/ 400 w 576"/>
              <a:gd name="T21" fmla="*/ 158 h 576"/>
              <a:gd name="T22" fmla="*/ 452 w 576"/>
              <a:gd name="T23" fmla="*/ 158 h 576"/>
              <a:gd name="T24" fmla="*/ 482 w 576"/>
              <a:gd name="T25" fmla="*/ 190 h 576"/>
              <a:gd name="T26" fmla="*/ 501 w 576"/>
              <a:gd name="T27" fmla="*/ 298 h 576"/>
              <a:gd name="T28" fmla="*/ 486 w 576"/>
              <a:gd name="T29" fmla="*/ 336 h 576"/>
              <a:gd name="T30" fmla="*/ 472 w 576"/>
              <a:gd name="T31" fmla="*/ 398 h 576"/>
              <a:gd name="T32" fmla="*/ 359 w 576"/>
              <a:gd name="T33" fmla="*/ 414 h 576"/>
              <a:gd name="T34" fmla="*/ 296 w 576"/>
              <a:gd name="T35" fmla="*/ 402 h 576"/>
              <a:gd name="T36" fmla="*/ 157 w 576"/>
              <a:gd name="T37" fmla="*/ 394 h 576"/>
              <a:gd name="T38" fmla="*/ 426 w 576"/>
              <a:gd name="T39" fmla="*/ 139 h 576"/>
              <a:gd name="T40" fmla="*/ 486 w 576"/>
              <a:gd name="T41" fmla="*/ 350 h 576"/>
              <a:gd name="T42" fmla="*/ 520 w 576"/>
              <a:gd name="T43" fmla="*/ 551 h 576"/>
              <a:gd name="T44" fmla="*/ 531 w 576"/>
              <a:gd name="T45" fmla="*/ 286 h 576"/>
              <a:gd name="T46" fmla="*/ 52 w 576"/>
              <a:gd name="T47" fmla="*/ 510 h 576"/>
              <a:gd name="T48" fmla="*/ 176 w 576"/>
              <a:gd name="T49" fmla="*/ 478 h 576"/>
              <a:gd name="T50" fmla="*/ 551 w 576"/>
              <a:gd name="T51" fmla="*/ 25 h 576"/>
              <a:gd name="T52" fmla="*/ 193 w 576"/>
              <a:gd name="T53" fmla="*/ 404 h 576"/>
              <a:gd name="T54" fmla="*/ 212 w 576"/>
              <a:gd name="T55" fmla="*/ 345 h 576"/>
              <a:gd name="T56" fmla="*/ 250 w 576"/>
              <a:gd name="T57" fmla="*/ 394 h 576"/>
              <a:gd name="T58" fmla="*/ 231 w 576"/>
              <a:gd name="T59" fmla="*/ 388 h 576"/>
              <a:gd name="T60" fmla="*/ 231 w 576"/>
              <a:gd name="T61" fmla="*/ 388 h 576"/>
              <a:gd name="T62" fmla="*/ 423 w 576"/>
              <a:gd name="T63" fmla="*/ 404 h 576"/>
              <a:gd name="T64" fmla="*/ 187 w 576"/>
              <a:gd name="T65" fmla="*/ 239 h 576"/>
              <a:gd name="T66" fmla="*/ 150 w 576"/>
              <a:gd name="T67" fmla="*/ 288 h 576"/>
              <a:gd name="T68" fmla="*/ 168 w 576"/>
              <a:gd name="T69" fmla="*/ 245 h 576"/>
              <a:gd name="T70" fmla="*/ 283 w 576"/>
              <a:gd name="T71" fmla="*/ 264 h 576"/>
              <a:gd name="T72" fmla="*/ 231 w 576"/>
              <a:gd name="T73" fmla="*/ 264 h 576"/>
              <a:gd name="T74" fmla="*/ 278 w 576"/>
              <a:gd name="T75" fmla="*/ 285 h 576"/>
              <a:gd name="T76" fmla="*/ 267 w 576"/>
              <a:gd name="T77" fmla="*/ 404 h 576"/>
              <a:gd name="T78" fmla="*/ 343 w 576"/>
              <a:gd name="T79" fmla="*/ 399 h 576"/>
              <a:gd name="T80" fmla="*/ 283 w 576"/>
              <a:gd name="T81" fmla="*/ 265 h 576"/>
              <a:gd name="T82" fmla="*/ 257 w 576"/>
              <a:gd name="T83" fmla="*/ 245 h 576"/>
              <a:gd name="T84" fmla="*/ 382 w 576"/>
              <a:gd name="T85" fmla="*/ 294 h 576"/>
              <a:gd name="T86" fmla="*/ 305 w 576"/>
              <a:gd name="T87" fmla="*/ 294 h 576"/>
              <a:gd name="T88" fmla="*/ 203 w 576"/>
              <a:gd name="T89" fmla="*/ 231 h 576"/>
              <a:gd name="T90" fmla="*/ 461 w 576"/>
              <a:gd name="T91" fmla="*/ 288 h 576"/>
              <a:gd name="T92" fmla="*/ 424 w 576"/>
              <a:gd name="T93" fmla="*/ 239 h 576"/>
              <a:gd name="T94" fmla="*/ 442 w 576"/>
              <a:gd name="T95" fmla="*/ 245 h 576"/>
              <a:gd name="T96" fmla="*/ 442 w 576"/>
              <a:gd name="T97" fmla="*/ 245 h 576"/>
              <a:gd name="T98" fmla="*/ 250 w 576"/>
              <a:gd name="T99" fmla="*/ 133 h 576"/>
              <a:gd name="T100" fmla="*/ 213 w 576"/>
              <a:gd name="T101" fmla="*/ 183 h 576"/>
              <a:gd name="T102" fmla="*/ 232 w 576"/>
              <a:gd name="T103" fmla="*/ 177 h 576"/>
              <a:gd name="T104" fmla="*/ 271 w 576"/>
              <a:gd name="T105" fmla="*/ 193 h 576"/>
              <a:gd name="T106" fmla="*/ 329 w 576"/>
              <a:gd name="T107" fmla="*/ 192 h 576"/>
              <a:gd name="T108" fmla="*/ 329 w 576"/>
              <a:gd name="T109" fmla="*/ 125 h 576"/>
              <a:gd name="T110" fmla="*/ 329 w 576"/>
              <a:gd name="T111" fmla="*/ 192 h 576"/>
              <a:gd name="T112" fmla="*/ 320 w 576"/>
              <a:gd name="T113" fmla="*/ 158 h 576"/>
              <a:gd name="T114" fmla="*/ 368 w 576"/>
              <a:gd name="T115" fmla="*/ 12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192" y="551"/>
                </a:moveTo>
                <a:cubicBezTo>
                  <a:pt x="203" y="485"/>
                  <a:pt x="203" y="485"/>
                  <a:pt x="203" y="485"/>
                </a:cubicBezTo>
                <a:cubicBezTo>
                  <a:pt x="208" y="469"/>
                  <a:pt x="221" y="457"/>
                  <a:pt x="236" y="451"/>
                </a:cubicBezTo>
                <a:cubicBezTo>
                  <a:pt x="304" y="428"/>
                  <a:pt x="304" y="428"/>
                  <a:pt x="304" y="428"/>
                </a:cubicBezTo>
                <a:cubicBezTo>
                  <a:pt x="308" y="433"/>
                  <a:pt x="308" y="433"/>
                  <a:pt x="308" y="433"/>
                </a:cubicBezTo>
                <a:cubicBezTo>
                  <a:pt x="318" y="443"/>
                  <a:pt x="330" y="448"/>
                  <a:pt x="343" y="448"/>
                </a:cubicBezTo>
                <a:cubicBezTo>
                  <a:pt x="357" y="448"/>
                  <a:pt x="369" y="443"/>
                  <a:pt x="378" y="433"/>
                </a:cubicBezTo>
                <a:cubicBezTo>
                  <a:pt x="383" y="428"/>
                  <a:pt x="383" y="428"/>
                  <a:pt x="383" y="428"/>
                </a:cubicBezTo>
                <a:cubicBezTo>
                  <a:pt x="450" y="451"/>
                  <a:pt x="450" y="451"/>
                  <a:pt x="450" y="451"/>
                </a:cubicBezTo>
                <a:cubicBezTo>
                  <a:pt x="466" y="457"/>
                  <a:pt x="479" y="469"/>
                  <a:pt x="484" y="485"/>
                </a:cubicBezTo>
                <a:cubicBezTo>
                  <a:pt x="495" y="551"/>
                  <a:pt x="495" y="551"/>
                  <a:pt x="495" y="551"/>
                </a:cubicBezTo>
                <a:lnTo>
                  <a:pt x="192" y="551"/>
                </a:lnTo>
                <a:close/>
                <a:moveTo>
                  <a:pt x="129" y="369"/>
                </a:moveTo>
                <a:cubicBezTo>
                  <a:pt x="130" y="355"/>
                  <a:pt x="133" y="350"/>
                  <a:pt x="139" y="350"/>
                </a:cubicBezTo>
                <a:cubicBezTo>
                  <a:pt x="145" y="350"/>
                  <a:pt x="148" y="356"/>
                  <a:pt x="148" y="369"/>
                </a:cubicBezTo>
                <a:cubicBezTo>
                  <a:pt x="148" y="382"/>
                  <a:pt x="145" y="388"/>
                  <a:pt x="140" y="388"/>
                </a:cubicBezTo>
                <a:cubicBezTo>
                  <a:pt x="136" y="382"/>
                  <a:pt x="133" y="376"/>
                  <a:pt x="129" y="369"/>
                </a:cubicBezTo>
                <a:close/>
                <a:moveTo>
                  <a:pt x="157" y="394"/>
                </a:moveTo>
                <a:cubicBezTo>
                  <a:pt x="162" y="388"/>
                  <a:pt x="165" y="379"/>
                  <a:pt x="165" y="369"/>
                </a:cubicBezTo>
                <a:cubicBezTo>
                  <a:pt x="165" y="359"/>
                  <a:pt x="162" y="350"/>
                  <a:pt x="157" y="345"/>
                </a:cubicBezTo>
                <a:cubicBezTo>
                  <a:pt x="152" y="339"/>
                  <a:pt x="146" y="336"/>
                  <a:pt x="139" y="336"/>
                </a:cubicBezTo>
                <a:cubicBezTo>
                  <a:pt x="132" y="336"/>
                  <a:pt x="125" y="339"/>
                  <a:pt x="120" y="345"/>
                </a:cubicBezTo>
                <a:cubicBezTo>
                  <a:pt x="120" y="345"/>
                  <a:pt x="120" y="345"/>
                  <a:pt x="120" y="345"/>
                </a:cubicBezTo>
                <a:cubicBezTo>
                  <a:pt x="116" y="330"/>
                  <a:pt x="113" y="314"/>
                  <a:pt x="112" y="298"/>
                </a:cubicBezTo>
                <a:cubicBezTo>
                  <a:pt x="130" y="298"/>
                  <a:pt x="130" y="298"/>
                  <a:pt x="130" y="298"/>
                </a:cubicBezTo>
                <a:cubicBezTo>
                  <a:pt x="130" y="231"/>
                  <a:pt x="130" y="231"/>
                  <a:pt x="130" y="231"/>
                </a:cubicBezTo>
                <a:cubicBezTo>
                  <a:pt x="119" y="231"/>
                  <a:pt x="119" y="231"/>
                  <a:pt x="119" y="231"/>
                </a:cubicBezTo>
                <a:cubicBezTo>
                  <a:pt x="123" y="217"/>
                  <a:pt x="129" y="204"/>
                  <a:pt x="136" y="192"/>
                </a:cubicBezTo>
                <a:cubicBezTo>
                  <a:pt x="142" y="191"/>
                  <a:pt x="149" y="188"/>
                  <a:pt x="153" y="183"/>
                </a:cubicBezTo>
                <a:cubicBezTo>
                  <a:pt x="158" y="177"/>
                  <a:pt x="161" y="168"/>
                  <a:pt x="161" y="158"/>
                </a:cubicBezTo>
                <a:cubicBezTo>
                  <a:pt x="161" y="158"/>
                  <a:pt x="161" y="157"/>
                  <a:pt x="161" y="156"/>
                </a:cubicBezTo>
                <a:cubicBezTo>
                  <a:pt x="165" y="152"/>
                  <a:pt x="169" y="147"/>
                  <a:pt x="174" y="143"/>
                </a:cubicBezTo>
                <a:cubicBezTo>
                  <a:pt x="174" y="193"/>
                  <a:pt x="174" y="193"/>
                  <a:pt x="174" y="193"/>
                </a:cubicBezTo>
                <a:cubicBezTo>
                  <a:pt x="193" y="193"/>
                  <a:pt x="193" y="193"/>
                  <a:pt x="193" y="193"/>
                </a:cubicBezTo>
                <a:cubicBezTo>
                  <a:pt x="193" y="127"/>
                  <a:pt x="193" y="127"/>
                  <a:pt x="193" y="127"/>
                </a:cubicBezTo>
                <a:cubicBezTo>
                  <a:pt x="226" y="103"/>
                  <a:pt x="266" y="89"/>
                  <a:pt x="309" y="89"/>
                </a:cubicBezTo>
                <a:cubicBezTo>
                  <a:pt x="352" y="89"/>
                  <a:pt x="391" y="102"/>
                  <a:pt x="423" y="125"/>
                </a:cubicBezTo>
                <a:cubicBezTo>
                  <a:pt x="417" y="126"/>
                  <a:pt x="412" y="129"/>
                  <a:pt x="408" y="133"/>
                </a:cubicBezTo>
                <a:cubicBezTo>
                  <a:pt x="402" y="139"/>
                  <a:pt x="400" y="148"/>
                  <a:pt x="400" y="158"/>
                </a:cubicBezTo>
                <a:cubicBezTo>
                  <a:pt x="400" y="168"/>
                  <a:pt x="403" y="177"/>
                  <a:pt x="408" y="183"/>
                </a:cubicBezTo>
                <a:cubicBezTo>
                  <a:pt x="412" y="189"/>
                  <a:pt x="419" y="192"/>
                  <a:pt x="426" y="192"/>
                </a:cubicBezTo>
                <a:cubicBezTo>
                  <a:pt x="433" y="192"/>
                  <a:pt x="440" y="188"/>
                  <a:pt x="445" y="183"/>
                </a:cubicBezTo>
                <a:cubicBezTo>
                  <a:pt x="450" y="177"/>
                  <a:pt x="452" y="168"/>
                  <a:pt x="452" y="158"/>
                </a:cubicBezTo>
                <a:cubicBezTo>
                  <a:pt x="452" y="155"/>
                  <a:pt x="452" y="152"/>
                  <a:pt x="452" y="150"/>
                </a:cubicBezTo>
                <a:cubicBezTo>
                  <a:pt x="456" y="154"/>
                  <a:pt x="460" y="159"/>
                  <a:pt x="464" y="163"/>
                </a:cubicBezTo>
                <a:cubicBezTo>
                  <a:pt x="464" y="171"/>
                  <a:pt x="467" y="178"/>
                  <a:pt x="471" y="183"/>
                </a:cubicBezTo>
                <a:cubicBezTo>
                  <a:pt x="474" y="186"/>
                  <a:pt x="478" y="189"/>
                  <a:pt x="482" y="190"/>
                </a:cubicBezTo>
                <a:cubicBezTo>
                  <a:pt x="489" y="203"/>
                  <a:pt x="495" y="217"/>
                  <a:pt x="499" y="231"/>
                </a:cubicBezTo>
                <a:cubicBezTo>
                  <a:pt x="481" y="231"/>
                  <a:pt x="481" y="231"/>
                  <a:pt x="481" y="231"/>
                </a:cubicBezTo>
                <a:cubicBezTo>
                  <a:pt x="481" y="298"/>
                  <a:pt x="481" y="298"/>
                  <a:pt x="481" y="298"/>
                </a:cubicBezTo>
                <a:cubicBezTo>
                  <a:pt x="501" y="298"/>
                  <a:pt x="501" y="298"/>
                  <a:pt x="501" y="298"/>
                </a:cubicBezTo>
                <a:cubicBezTo>
                  <a:pt x="501" y="237"/>
                  <a:pt x="501" y="237"/>
                  <a:pt x="501" y="237"/>
                </a:cubicBezTo>
                <a:cubicBezTo>
                  <a:pt x="505" y="253"/>
                  <a:pt x="507" y="269"/>
                  <a:pt x="507" y="286"/>
                </a:cubicBezTo>
                <a:cubicBezTo>
                  <a:pt x="507" y="305"/>
                  <a:pt x="504" y="323"/>
                  <a:pt x="499" y="340"/>
                </a:cubicBezTo>
                <a:cubicBezTo>
                  <a:pt x="495" y="337"/>
                  <a:pt x="491" y="336"/>
                  <a:pt x="486" y="336"/>
                </a:cubicBezTo>
                <a:cubicBezTo>
                  <a:pt x="479" y="336"/>
                  <a:pt x="472" y="339"/>
                  <a:pt x="467" y="345"/>
                </a:cubicBezTo>
                <a:cubicBezTo>
                  <a:pt x="462" y="350"/>
                  <a:pt x="460" y="359"/>
                  <a:pt x="460" y="369"/>
                </a:cubicBezTo>
                <a:cubicBezTo>
                  <a:pt x="460" y="379"/>
                  <a:pt x="462" y="388"/>
                  <a:pt x="467" y="394"/>
                </a:cubicBezTo>
                <a:cubicBezTo>
                  <a:pt x="469" y="396"/>
                  <a:pt x="470" y="397"/>
                  <a:pt x="472" y="398"/>
                </a:cubicBezTo>
                <a:cubicBezTo>
                  <a:pt x="466" y="407"/>
                  <a:pt x="460" y="415"/>
                  <a:pt x="452" y="423"/>
                </a:cubicBezTo>
                <a:cubicBezTo>
                  <a:pt x="391" y="402"/>
                  <a:pt x="391" y="402"/>
                  <a:pt x="391" y="402"/>
                </a:cubicBezTo>
                <a:cubicBezTo>
                  <a:pt x="381" y="399"/>
                  <a:pt x="371" y="401"/>
                  <a:pt x="364" y="408"/>
                </a:cubicBezTo>
                <a:cubicBezTo>
                  <a:pt x="359" y="414"/>
                  <a:pt x="359" y="414"/>
                  <a:pt x="359" y="414"/>
                </a:cubicBezTo>
                <a:cubicBezTo>
                  <a:pt x="355" y="418"/>
                  <a:pt x="349" y="420"/>
                  <a:pt x="343" y="420"/>
                </a:cubicBezTo>
                <a:cubicBezTo>
                  <a:pt x="338" y="420"/>
                  <a:pt x="332" y="418"/>
                  <a:pt x="328" y="414"/>
                </a:cubicBezTo>
                <a:cubicBezTo>
                  <a:pt x="323" y="408"/>
                  <a:pt x="323" y="408"/>
                  <a:pt x="323" y="408"/>
                </a:cubicBezTo>
                <a:cubicBezTo>
                  <a:pt x="316" y="401"/>
                  <a:pt x="306" y="399"/>
                  <a:pt x="296" y="402"/>
                </a:cubicBezTo>
                <a:cubicBezTo>
                  <a:pt x="228" y="425"/>
                  <a:pt x="228" y="425"/>
                  <a:pt x="228" y="425"/>
                </a:cubicBezTo>
                <a:cubicBezTo>
                  <a:pt x="215" y="430"/>
                  <a:pt x="203" y="437"/>
                  <a:pt x="194" y="447"/>
                </a:cubicBezTo>
                <a:cubicBezTo>
                  <a:pt x="176" y="434"/>
                  <a:pt x="160" y="418"/>
                  <a:pt x="148" y="401"/>
                </a:cubicBezTo>
                <a:cubicBezTo>
                  <a:pt x="152" y="399"/>
                  <a:pt x="155" y="397"/>
                  <a:pt x="157" y="394"/>
                </a:cubicBezTo>
                <a:close/>
                <a:moveTo>
                  <a:pt x="435" y="158"/>
                </a:moveTo>
                <a:cubicBezTo>
                  <a:pt x="435" y="172"/>
                  <a:pt x="432" y="177"/>
                  <a:pt x="426" y="177"/>
                </a:cubicBezTo>
                <a:cubicBezTo>
                  <a:pt x="417" y="177"/>
                  <a:pt x="417" y="166"/>
                  <a:pt x="417" y="158"/>
                </a:cubicBezTo>
                <a:cubicBezTo>
                  <a:pt x="417" y="144"/>
                  <a:pt x="420" y="139"/>
                  <a:pt x="426" y="139"/>
                </a:cubicBezTo>
                <a:cubicBezTo>
                  <a:pt x="432" y="139"/>
                  <a:pt x="435" y="145"/>
                  <a:pt x="435" y="158"/>
                </a:cubicBezTo>
                <a:close/>
                <a:moveTo>
                  <a:pt x="480" y="386"/>
                </a:moveTo>
                <a:cubicBezTo>
                  <a:pt x="477" y="382"/>
                  <a:pt x="477" y="375"/>
                  <a:pt x="477" y="369"/>
                </a:cubicBezTo>
                <a:cubicBezTo>
                  <a:pt x="477" y="355"/>
                  <a:pt x="480" y="350"/>
                  <a:pt x="486" y="350"/>
                </a:cubicBezTo>
                <a:cubicBezTo>
                  <a:pt x="490" y="350"/>
                  <a:pt x="492" y="352"/>
                  <a:pt x="494" y="357"/>
                </a:cubicBezTo>
                <a:cubicBezTo>
                  <a:pt x="490" y="367"/>
                  <a:pt x="486" y="376"/>
                  <a:pt x="480" y="386"/>
                </a:cubicBezTo>
                <a:close/>
                <a:moveTo>
                  <a:pt x="551" y="551"/>
                </a:moveTo>
                <a:cubicBezTo>
                  <a:pt x="520" y="551"/>
                  <a:pt x="520" y="551"/>
                  <a:pt x="520" y="551"/>
                </a:cubicBezTo>
                <a:cubicBezTo>
                  <a:pt x="511" y="480"/>
                  <a:pt x="511" y="480"/>
                  <a:pt x="511" y="480"/>
                </a:cubicBezTo>
                <a:cubicBezTo>
                  <a:pt x="511" y="478"/>
                  <a:pt x="511" y="478"/>
                  <a:pt x="511" y="478"/>
                </a:cubicBezTo>
                <a:cubicBezTo>
                  <a:pt x="505" y="459"/>
                  <a:pt x="492" y="443"/>
                  <a:pt x="476" y="433"/>
                </a:cubicBezTo>
                <a:cubicBezTo>
                  <a:pt x="512" y="393"/>
                  <a:pt x="531" y="341"/>
                  <a:pt x="531" y="286"/>
                </a:cubicBezTo>
                <a:cubicBezTo>
                  <a:pt x="531" y="164"/>
                  <a:pt x="432" y="64"/>
                  <a:pt x="309" y="64"/>
                </a:cubicBezTo>
                <a:cubicBezTo>
                  <a:pt x="187" y="64"/>
                  <a:pt x="87" y="164"/>
                  <a:pt x="87" y="286"/>
                </a:cubicBezTo>
                <a:cubicBezTo>
                  <a:pt x="87" y="338"/>
                  <a:pt x="104" y="387"/>
                  <a:pt x="136" y="426"/>
                </a:cubicBezTo>
                <a:cubicBezTo>
                  <a:pt x="52" y="510"/>
                  <a:pt x="52" y="510"/>
                  <a:pt x="52" y="510"/>
                </a:cubicBezTo>
                <a:cubicBezTo>
                  <a:pt x="70" y="527"/>
                  <a:pt x="70" y="527"/>
                  <a:pt x="70" y="527"/>
                </a:cubicBezTo>
                <a:cubicBezTo>
                  <a:pt x="152" y="444"/>
                  <a:pt x="152" y="444"/>
                  <a:pt x="152" y="444"/>
                </a:cubicBezTo>
                <a:cubicBezTo>
                  <a:pt x="161" y="453"/>
                  <a:pt x="170" y="460"/>
                  <a:pt x="180" y="468"/>
                </a:cubicBezTo>
                <a:cubicBezTo>
                  <a:pt x="179" y="471"/>
                  <a:pt x="177" y="474"/>
                  <a:pt x="176" y="478"/>
                </a:cubicBezTo>
                <a:cubicBezTo>
                  <a:pt x="167" y="551"/>
                  <a:pt x="167" y="551"/>
                  <a:pt x="167" y="551"/>
                </a:cubicBezTo>
                <a:cubicBezTo>
                  <a:pt x="25" y="551"/>
                  <a:pt x="25" y="551"/>
                  <a:pt x="25" y="551"/>
                </a:cubicBezTo>
                <a:cubicBezTo>
                  <a:pt x="25" y="25"/>
                  <a:pt x="25" y="25"/>
                  <a:pt x="25" y="25"/>
                </a:cubicBezTo>
                <a:cubicBezTo>
                  <a:pt x="551" y="25"/>
                  <a:pt x="551" y="25"/>
                  <a:pt x="551" y="25"/>
                </a:cubicBezTo>
                <a:lnTo>
                  <a:pt x="551" y="551"/>
                </a:lnTo>
                <a:close/>
                <a:moveTo>
                  <a:pt x="174" y="337"/>
                </a:moveTo>
                <a:cubicBezTo>
                  <a:pt x="193" y="337"/>
                  <a:pt x="193" y="337"/>
                  <a:pt x="193" y="337"/>
                </a:cubicBezTo>
                <a:cubicBezTo>
                  <a:pt x="193" y="404"/>
                  <a:pt x="193" y="404"/>
                  <a:pt x="193" y="404"/>
                </a:cubicBezTo>
                <a:cubicBezTo>
                  <a:pt x="174" y="404"/>
                  <a:pt x="174" y="404"/>
                  <a:pt x="174" y="404"/>
                </a:cubicBezTo>
                <a:lnTo>
                  <a:pt x="174" y="337"/>
                </a:lnTo>
                <a:close/>
                <a:moveTo>
                  <a:pt x="231" y="336"/>
                </a:moveTo>
                <a:cubicBezTo>
                  <a:pt x="224" y="336"/>
                  <a:pt x="217" y="339"/>
                  <a:pt x="212" y="345"/>
                </a:cubicBezTo>
                <a:cubicBezTo>
                  <a:pt x="207" y="350"/>
                  <a:pt x="205" y="359"/>
                  <a:pt x="205" y="369"/>
                </a:cubicBezTo>
                <a:cubicBezTo>
                  <a:pt x="205" y="379"/>
                  <a:pt x="207" y="388"/>
                  <a:pt x="212" y="394"/>
                </a:cubicBezTo>
                <a:cubicBezTo>
                  <a:pt x="217" y="400"/>
                  <a:pt x="224" y="403"/>
                  <a:pt x="231" y="403"/>
                </a:cubicBezTo>
                <a:cubicBezTo>
                  <a:pt x="238" y="403"/>
                  <a:pt x="245" y="399"/>
                  <a:pt x="250" y="394"/>
                </a:cubicBezTo>
                <a:cubicBezTo>
                  <a:pt x="255" y="388"/>
                  <a:pt x="257" y="379"/>
                  <a:pt x="257" y="369"/>
                </a:cubicBezTo>
                <a:cubicBezTo>
                  <a:pt x="257" y="359"/>
                  <a:pt x="254" y="350"/>
                  <a:pt x="250" y="345"/>
                </a:cubicBezTo>
                <a:cubicBezTo>
                  <a:pt x="245" y="339"/>
                  <a:pt x="238" y="336"/>
                  <a:pt x="231" y="336"/>
                </a:cubicBezTo>
                <a:close/>
                <a:moveTo>
                  <a:pt x="231" y="388"/>
                </a:moveTo>
                <a:cubicBezTo>
                  <a:pt x="222" y="388"/>
                  <a:pt x="222" y="377"/>
                  <a:pt x="222" y="369"/>
                </a:cubicBezTo>
                <a:cubicBezTo>
                  <a:pt x="222" y="355"/>
                  <a:pt x="225" y="350"/>
                  <a:pt x="231" y="350"/>
                </a:cubicBezTo>
                <a:cubicBezTo>
                  <a:pt x="237" y="350"/>
                  <a:pt x="240" y="356"/>
                  <a:pt x="240" y="369"/>
                </a:cubicBezTo>
                <a:cubicBezTo>
                  <a:pt x="240" y="383"/>
                  <a:pt x="237" y="388"/>
                  <a:pt x="231" y="388"/>
                </a:cubicBezTo>
                <a:close/>
                <a:moveTo>
                  <a:pt x="423" y="337"/>
                </a:moveTo>
                <a:cubicBezTo>
                  <a:pt x="442" y="337"/>
                  <a:pt x="442" y="337"/>
                  <a:pt x="442" y="337"/>
                </a:cubicBezTo>
                <a:cubicBezTo>
                  <a:pt x="442" y="404"/>
                  <a:pt x="442" y="404"/>
                  <a:pt x="442" y="404"/>
                </a:cubicBezTo>
                <a:cubicBezTo>
                  <a:pt x="423" y="404"/>
                  <a:pt x="423" y="404"/>
                  <a:pt x="423" y="404"/>
                </a:cubicBezTo>
                <a:lnTo>
                  <a:pt x="423" y="337"/>
                </a:lnTo>
                <a:close/>
                <a:moveTo>
                  <a:pt x="187" y="288"/>
                </a:moveTo>
                <a:cubicBezTo>
                  <a:pt x="192" y="282"/>
                  <a:pt x="195" y="274"/>
                  <a:pt x="195" y="264"/>
                </a:cubicBezTo>
                <a:cubicBezTo>
                  <a:pt x="195" y="253"/>
                  <a:pt x="192" y="245"/>
                  <a:pt x="187" y="239"/>
                </a:cubicBezTo>
                <a:cubicBezTo>
                  <a:pt x="182" y="233"/>
                  <a:pt x="175" y="230"/>
                  <a:pt x="168" y="230"/>
                </a:cubicBezTo>
                <a:cubicBezTo>
                  <a:pt x="162" y="230"/>
                  <a:pt x="155" y="233"/>
                  <a:pt x="150" y="239"/>
                </a:cubicBezTo>
                <a:cubicBezTo>
                  <a:pt x="145" y="245"/>
                  <a:pt x="142" y="254"/>
                  <a:pt x="142" y="264"/>
                </a:cubicBezTo>
                <a:cubicBezTo>
                  <a:pt x="142" y="274"/>
                  <a:pt x="145" y="283"/>
                  <a:pt x="150" y="288"/>
                </a:cubicBezTo>
                <a:cubicBezTo>
                  <a:pt x="155" y="294"/>
                  <a:pt x="162" y="297"/>
                  <a:pt x="168" y="297"/>
                </a:cubicBezTo>
                <a:cubicBezTo>
                  <a:pt x="175" y="297"/>
                  <a:pt x="182" y="294"/>
                  <a:pt x="187" y="288"/>
                </a:cubicBezTo>
                <a:close/>
                <a:moveTo>
                  <a:pt x="159" y="264"/>
                </a:moveTo>
                <a:cubicBezTo>
                  <a:pt x="159" y="250"/>
                  <a:pt x="162" y="245"/>
                  <a:pt x="168" y="245"/>
                </a:cubicBezTo>
                <a:cubicBezTo>
                  <a:pt x="174" y="245"/>
                  <a:pt x="178" y="250"/>
                  <a:pt x="178" y="264"/>
                </a:cubicBezTo>
                <a:cubicBezTo>
                  <a:pt x="178" y="277"/>
                  <a:pt x="175" y="283"/>
                  <a:pt x="168" y="283"/>
                </a:cubicBezTo>
                <a:cubicBezTo>
                  <a:pt x="160" y="283"/>
                  <a:pt x="159" y="271"/>
                  <a:pt x="159" y="264"/>
                </a:cubicBezTo>
                <a:close/>
                <a:moveTo>
                  <a:pt x="283" y="264"/>
                </a:moveTo>
                <a:cubicBezTo>
                  <a:pt x="283" y="253"/>
                  <a:pt x="280" y="245"/>
                  <a:pt x="276" y="239"/>
                </a:cubicBezTo>
                <a:cubicBezTo>
                  <a:pt x="271" y="233"/>
                  <a:pt x="264" y="230"/>
                  <a:pt x="257" y="230"/>
                </a:cubicBezTo>
                <a:cubicBezTo>
                  <a:pt x="250" y="230"/>
                  <a:pt x="243" y="233"/>
                  <a:pt x="238" y="239"/>
                </a:cubicBezTo>
                <a:cubicBezTo>
                  <a:pt x="233" y="245"/>
                  <a:pt x="231" y="254"/>
                  <a:pt x="231" y="264"/>
                </a:cubicBezTo>
                <a:cubicBezTo>
                  <a:pt x="231" y="274"/>
                  <a:pt x="233" y="283"/>
                  <a:pt x="238" y="288"/>
                </a:cubicBezTo>
                <a:cubicBezTo>
                  <a:pt x="243" y="294"/>
                  <a:pt x="250" y="297"/>
                  <a:pt x="257" y="297"/>
                </a:cubicBezTo>
                <a:cubicBezTo>
                  <a:pt x="264" y="297"/>
                  <a:pt x="271" y="294"/>
                  <a:pt x="276" y="288"/>
                </a:cubicBezTo>
                <a:cubicBezTo>
                  <a:pt x="277" y="287"/>
                  <a:pt x="277" y="286"/>
                  <a:pt x="278" y="285"/>
                </a:cubicBezTo>
                <a:cubicBezTo>
                  <a:pt x="278" y="288"/>
                  <a:pt x="277" y="291"/>
                  <a:pt x="277" y="294"/>
                </a:cubicBezTo>
                <a:cubicBezTo>
                  <a:pt x="277" y="310"/>
                  <a:pt x="279" y="325"/>
                  <a:pt x="282" y="337"/>
                </a:cubicBezTo>
                <a:cubicBezTo>
                  <a:pt x="267" y="337"/>
                  <a:pt x="267" y="337"/>
                  <a:pt x="267" y="337"/>
                </a:cubicBezTo>
                <a:cubicBezTo>
                  <a:pt x="267" y="404"/>
                  <a:pt x="267" y="404"/>
                  <a:pt x="267" y="404"/>
                </a:cubicBezTo>
                <a:cubicBezTo>
                  <a:pt x="286" y="404"/>
                  <a:pt x="286" y="404"/>
                  <a:pt x="286" y="404"/>
                </a:cubicBezTo>
                <a:cubicBezTo>
                  <a:pt x="286" y="352"/>
                  <a:pt x="286" y="352"/>
                  <a:pt x="286" y="352"/>
                </a:cubicBezTo>
                <a:cubicBezTo>
                  <a:pt x="289" y="361"/>
                  <a:pt x="294" y="369"/>
                  <a:pt x="299" y="375"/>
                </a:cubicBezTo>
                <a:cubicBezTo>
                  <a:pt x="311" y="388"/>
                  <a:pt x="323" y="399"/>
                  <a:pt x="343" y="399"/>
                </a:cubicBezTo>
                <a:cubicBezTo>
                  <a:pt x="364" y="399"/>
                  <a:pt x="376" y="388"/>
                  <a:pt x="388" y="375"/>
                </a:cubicBezTo>
                <a:cubicBezTo>
                  <a:pt x="402" y="359"/>
                  <a:pt x="409" y="331"/>
                  <a:pt x="409" y="294"/>
                </a:cubicBezTo>
                <a:cubicBezTo>
                  <a:pt x="409" y="254"/>
                  <a:pt x="380" y="221"/>
                  <a:pt x="343" y="221"/>
                </a:cubicBezTo>
                <a:cubicBezTo>
                  <a:pt x="317" y="221"/>
                  <a:pt x="293" y="239"/>
                  <a:pt x="283" y="265"/>
                </a:cubicBezTo>
                <a:cubicBezTo>
                  <a:pt x="283" y="264"/>
                  <a:pt x="283" y="264"/>
                  <a:pt x="283" y="264"/>
                </a:cubicBezTo>
                <a:close/>
                <a:moveTo>
                  <a:pt x="257" y="283"/>
                </a:moveTo>
                <a:cubicBezTo>
                  <a:pt x="248" y="283"/>
                  <a:pt x="248" y="271"/>
                  <a:pt x="248" y="264"/>
                </a:cubicBezTo>
                <a:cubicBezTo>
                  <a:pt x="248" y="250"/>
                  <a:pt x="251" y="245"/>
                  <a:pt x="257" y="245"/>
                </a:cubicBezTo>
                <a:cubicBezTo>
                  <a:pt x="263" y="245"/>
                  <a:pt x="266" y="250"/>
                  <a:pt x="266" y="264"/>
                </a:cubicBezTo>
                <a:cubicBezTo>
                  <a:pt x="266" y="277"/>
                  <a:pt x="263" y="283"/>
                  <a:pt x="257" y="283"/>
                </a:cubicBezTo>
                <a:close/>
                <a:moveTo>
                  <a:pt x="343" y="249"/>
                </a:moveTo>
                <a:cubicBezTo>
                  <a:pt x="365" y="249"/>
                  <a:pt x="382" y="269"/>
                  <a:pt x="382" y="294"/>
                </a:cubicBezTo>
                <a:cubicBezTo>
                  <a:pt x="382" y="324"/>
                  <a:pt x="377" y="346"/>
                  <a:pt x="367" y="357"/>
                </a:cubicBezTo>
                <a:cubicBezTo>
                  <a:pt x="356" y="369"/>
                  <a:pt x="351" y="372"/>
                  <a:pt x="343" y="372"/>
                </a:cubicBezTo>
                <a:cubicBezTo>
                  <a:pt x="336" y="372"/>
                  <a:pt x="331" y="369"/>
                  <a:pt x="320" y="357"/>
                </a:cubicBezTo>
                <a:cubicBezTo>
                  <a:pt x="310" y="346"/>
                  <a:pt x="305" y="324"/>
                  <a:pt x="305" y="294"/>
                </a:cubicBezTo>
                <a:cubicBezTo>
                  <a:pt x="305" y="269"/>
                  <a:pt x="322" y="249"/>
                  <a:pt x="343" y="249"/>
                </a:cubicBezTo>
                <a:close/>
                <a:moveTo>
                  <a:pt x="223" y="298"/>
                </a:moveTo>
                <a:cubicBezTo>
                  <a:pt x="203" y="298"/>
                  <a:pt x="203" y="298"/>
                  <a:pt x="203" y="298"/>
                </a:cubicBezTo>
                <a:cubicBezTo>
                  <a:pt x="203" y="231"/>
                  <a:pt x="203" y="231"/>
                  <a:pt x="203" y="231"/>
                </a:cubicBezTo>
                <a:cubicBezTo>
                  <a:pt x="223" y="231"/>
                  <a:pt x="223" y="231"/>
                  <a:pt x="223" y="231"/>
                </a:cubicBezTo>
                <a:lnTo>
                  <a:pt x="223" y="298"/>
                </a:lnTo>
                <a:close/>
                <a:moveTo>
                  <a:pt x="442" y="297"/>
                </a:moveTo>
                <a:cubicBezTo>
                  <a:pt x="449" y="297"/>
                  <a:pt x="456" y="294"/>
                  <a:pt x="461" y="288"/>
                </a:cubicBezTo>
                <a:cubicBezTo>
                  <a:pt x="466" y="282"/>
                  <a:pt x="468" y="274"/>
                  <a:pt x="468" y="264"/>
                </a:cubicBezTo>
                <a:cubicBezTo>
                  <a:pt x="468" y="253"/>
                  <a:pt x="466" y="245"/>
                  <a:pt x="461" y="239"/>
                </a:cubicBezTo>
                <a:cubicBezTo>
                  <a:pt x="456" y="233"/>
                  <a:pt x="449" y="230"/>
                  <a:pt x="442" y="230"/>
                </a:cubicBezTo>
                <a:cubicBezTo>
                  <a:pt x="435" y="230"/>
                  <a:pt x="429" y="233"/>
                  <a:pt x="424" y="239"/>
                </a:cubicBezTo>
                <a:cubicBezTo>
                  <a:pt x="419" y="245"/>
                  <a:pt x="416" y="254"/>
                  <a:pt x="416" y="264"/>
                </a:cubicBezTo>
                <a:cubicBezTo>
                  <a:pt x="416" y="274"/>
                  <a:pt x="419" y="283"/>
                  <a:pt x="424" y="288"/>
                </a:cubicBezTo>
                <a:cubicBezTo>
                  <a:pt x="429" y="294"/>
                  <a:pt x="435" y="297"/>
                  <a:pt x="442" y="297"/>
                </a:cubicBezTo>
                <a:close/>
                <a:moveTo>
                  <a:pt x="442" y="245"/>
                </a:moveTo>
                <a:cubicBezTo>
                  <a:pt x="448" y="245"/>
                  <a:pt x="452" y="250"/>
                  <a:pt x="452" y="264"/>
                </a:cubicBezTo>
                <a:cubicBezTo>
                  <a:pt x="452" y="277"/>
                  <a:pt x="448" y="283"/>
                  <a:pt x="442" y="283"/>
                </a:cubicBezTo>
                <a:cubicBezTo>
                  <a:pt x="433" y="283"/>
                  <a:pt x="433" y="271"/>
                  <a:pt x="433" y="264"/>
                </a:cubicBezTo>
                <a:cubicBezTo>
                  <a:pt x="433" y="250"/>
                  <a:pt x="436" y="245"/>
                  <a:pt x="442" y="245"/>
                </a:cubicBezTo>
                <a:close/>
                <a:moveTo>
                  <a:pt x="232" y="192"/>
                </a:moveTo>
                <a:cubicBezTo>
                  <a:pt x="239" y="192"/>
                  <a:pt x="246" y="188"/>
                  <a:pt x="250" y="183"/>
                </a:cubicBezTo>
                <a:cubicBezTo>
                  <a:pt x="255" y="177"/>
                  <a:pt x="258" y="168"/>
                  <a:pt x="258" y="158"/>
                </a:cubicBezTo>
                <a:cubicBezTo>
                  <a:pt x="258" y="148"/>
                  <a:pt x="255" y="139"/>
                  <a:pt x="250" y="133"/>
                </a:cubicBezTo>
                <a:cubicBezTo>
                  <a:pt x="245" y="128"/>
                  <a:pt x="239" y="125"/>
                  <a:pt x="232" y="125"/>
                </a:cubicBezTo>
                <a:cubicBezTo>
                  <a:pt x="225" y="125"/>
                  <a:pt x="218" y="128"/>
                  <a:pt x="213" y="133"/>
                </a:cubicBezTo>
                <a:cubicBezTo>
                  <a:pt x="208" y="139"/>
                  <a:pt x="206" y="148"/>
                  <a:pt x="206" y="158"/>
                </a:cubicBezTo>
                <a:cubicBezTo>
                  <a:pt x="206" y="168"/>
                  <a:pt x="208" y="177"/>
                  <a:pt x="213" y="183"/>
                </a:cubicBezTo>
                <a:cubicBezTo>
                  <a:pt x="218" y="189"/>
                  <a:pt x="225" y="192"/>
                  <a:pt x="232" y="192"/>
                </a:cubicBezTo>
                <a:close/>
                <a:moveTo>
                  <a:pt x="232" y="139"/>
                </a:moveTo>
                <a:cubicBezTo>
                  <a:pt x="238" y="139"/>
                  <a:pt x="241" y="145"/>
                  <a:pt x="241" y="158"/>
                </a:cubicBezTo>
                <a:cubicBezTo>
                  <a:pt x="241" y="172"/>
                  <a:pt x="238" y="177"/>
                  <a:pt x="232" y="177"/>
                </a:cubicBezTo>
                <a:cubicBezTo>
                  <a:pt x="223" y="177"/>
                  <a:pt x="222" y="166"/>
                  <a:pt x="222" y="158"/>
                </a:cubicBezTo>
                <a:cubicBezTo>
                  <a:pt x="222" y="144"/>
                  <a:pt x="226" y="139"/>
                  <a:pt x="232" y="139"/>
                </a:cubicBezTo>
                <a:close/>
                <a:moveTo>
                  <a:pt x="290" y="193"/>
                </a:moveTo>
                <a:cubicBezTo>
                  <a:pt x="271" y="193"/>
                  <a:pt x="271" y="193"/>
                  <a:pt x="271" y="193"/>
                </a:cubicBezTo>
                <a:cubicBezTo>
                  <a:pt x="271" y="126"/>
                  <a:pt x="271" y="126"/>
                  <a:pt x="271" y="126"/>
                </a:cubicBezTo>
                <a:cubicBezTo>
                  <a:pt x="290" y="126"/>
                  <a:pt x="290" y="126"/>
                  <a:pt x="290" y="126"/>
                </a:cubicBezTo>
                <a:lnTo>
                  <a:pt x="290" y="193"/>
                </a:lnTo>
                <a:close/>
                <a:moveTo>
                  <a:pt x="329" y="192"/>
                </a:moveTo>
                <a:cubicBezTo>
                  <a:pt x="336" y="192"/>
                  <a:pt x="343" y="188"/>
                  <a:pt x="348" y="183"/>
                </a:cubicBezTo>
                <a:cubicBezTo>
                  <a:pt x="353" y="177"/>
                  <a:pt x="355" y="168"/>
                  <a:pt x="355" y="158"/>
                </a:cubicBezTo>
                <a:cubicBezTo>
                  <a:pt x="355" y="148"/>
                  <a:pt x="352" y="139"/>
                  <a:pt x="347" y="133"/>
                </a:cubicBezTo>
                <a:cubicBezTo>
                  <a:pt x="343" y="128"/>
                  <a:pt x="336" y="125"/>
                  <a:pt x="329" y="125"/>
                </a:cubicBezTo>
                <a:cubicBezTo>
                  <a:pt x="322" y="125"/>
                  <a:pt x="315" y="128"/>
                  <a:pt x="310" y="133"/>
                </a:cubicBezTo>
                <a:cubicBezTo>
                  <a:pt x="305" y="139"/>
                  <a:pt x="303" y="148"/>
                  <a:pt x="303" y="158"/>
                </a:cubicBezTo>
                <a:cubicBezTo>
                  <a:pt x="303" y="168"/>
                  <a:pt x="305" y="177"/>
                  <a:pt x="310" y="183"/>
                </a:cubicBezTo>
                <a:cubicBezTo>
                  <a:pt x="315" y="189"/>
                  <a:pt x="322" y="192"/>
                  <a:pt x="329" y="192"/>
                </a:cubicBezTo>
                <a:close/>
                <a:moveTo>
                  <a:pt x="329" y="139"/>
                </a:moveTo>
                <a:cubicBezTo>
                  <a:pt x="335" y="139"/>
                  <a:pt x="338" y="145"/>
                  <a:pt x="338" y="158"/>
                </a:cubicBezTo>
                <a:cubicBezTo>
                  <a:pt x="338" y="172"/>
                  <a:pt x="335" y="177"/>
                  <a:pt x="329" y="177"/>
                </a:cubicBezTo>
                <a:cubicBezTo>
                  <a:pt x="320" y="177"/>
                  <a:pt x="320" y="166"/>
                  <a:pt x="320" y="158"/>
                </a:cubicBezTo>
                <a:cubicBezTo>
                  <a:pt x="320" y="144"/>
                  <a:pt x="323" y="139"/>
                  <a:pt x="329" y="139"/>
                </a:cubicBezTo>
                <a:close/>
                <a:moveTo>
                  <a:pt x="387" y="193"/>
                </a:moveTo>
                <a:cubicBezTo>
                  <a:pt x="368" y="193"/>
                  <a:pt x="368" y="193"/>
                  <a:pt x="368" y="193"/>
                </a:cubicBezTo>
                <a:cubicBezTo>
                  <a:pt x="368" y="126"/>
                  <a:pt x="368" y="126"/>
                  <a:pt x="368" y="126"/>
                </a:cubicBezTo>
                <a:cubicBezTo>
                  <a:pt x="387" y="126"/>
                  <a:pt x="387" y="126"/>
                  <a:pt x="387" y="126"/>
                </a:cubicBezTo>
                <a:lnTo>
                  <a:pt x="387" y="193"/>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30" name="Freeform 28">
            <a:extLst>
              <a:ext uri="{FF2B5EF4-FFF2-40B4-BE49-F238E27FC236}">
                <a16:creationId xmlns:a16="http://schemas.microsoft.com/office/drawing/2014/main" id="{EBC2F5A8-3D4C-BCBE-D1CB-7A91ABB7CE4D}"/>
              </a:ext>
            </a:extLst>
          </p:cNvPr>
          <p:cNvSpPr>
            <a:spLocks noChangeAspect="1" noEditPoints="1"/>
          </p:cNvSpPr>
          <p:nvPr/>
        </p:nvSpPr>
        <p:spPr bwMode="auto">
          <a:xfrm>
            <a:off x="6379877" y="4561601"/>
            <a:ext cx="377825" cy="379413"/>
          </a:xfrm>
          <a:custGeom>
            <a:avLst/>
            <a:gdLst>
              <a:gd name="T0" fmla="*/ 0 w 346"/>
              <a:gd name="T1" fmla="*/ 346 h 346"/>
              <a:gd name="T2" fmla="*/ 346 w 346"/>
              <a:gd name="T3" fmla="*/ 0 h 346"/>
              <a:gd name="T4" fmla="*/ 117 w 346"/>
              <a:gd name="T5" fmla="*/ 90 h 346"/>
              <a:gd name="T6" fmla="*/ 164 w 346"/>
              <a:gd name="T7" fmla="*/ 90 h 346"/>
              <a:gd name="T8" fmla="*/ 117 w 346"/>
              <a:gd name="T9" fmla="*/ 90 h 346"/>
              <a:gd name="T10" fmla="*/ 217 w 346"/>
              <a:gd name="T11" fmla="*/ 332 h 346"/>
              <a:gd name="T12" fmla="*/ 278 w 346"/>
              <a:gd name="T13" fmla="*/ 246 h 346"/>
              <a:gd name="T14" fmla="*/ 309 w 346"/>
              <a:gd name="T15" fmla="*/ 97 h 346"/>
              <a:gd name="T16" fmla="*/ 232 w 346"/>
              <a:gd name="T17" fmla="*/ 97 h 346"/>
              <a:gd name="T18" fmla="*/ 263 w 346"/>
              <a:gd name="T19" fmla="*/ 239 h 346"/>
              <a:gd name="T20" fmla="*/ 202 w 346"/>
              <a:gd name="T21" fmla="*/ 332 h 346"/>
              <a:gd name="T22" fmla="*/ 185 w 346"/>
              <a:gd name="T23" fmla="*/ 259 h 346"/>
              <a:gd name="T24" fmla="*/ 213 w 346"/>
              <a:gd name="T25" fmla="*/ 198 h 346"/>
              <a:gd name="T26" fmla="*/ 205 w 346"/>
              <a:gd name="T27" fmla="*/ 123 h 346"/>
              <a:gd name="T28" fmla="*/ 198 w 346"/>
              <a:gd name="T29" fmla="*/ 198 h 346"/>
              <a:gd name="T30" fmla="*/ 170 w 346"/>
              <a:gd name="T31" fmla="*/ 252 h 346"/>
              <a:gd name="T32" fmla="*/ 153 w 346"/>
              <a:gd name="T33" fmla="*/ 332 h 346"/>
              <a:gd name="T34" fmla="*/ 179 w 346"/>
              <a:gd name="T35" fmla="*/ 90 h 346"/>
              <a:gd name="T36" fmla="*/ 102 w 346"/>
              <a:gd name="T37" fmla="*/ 90 h 346"/>
              <a:gd name="T38" fmla="*/ 138 w 346"/>
              <a:gd name="T39" fmla="*/ 332 h 346"/>
              <a:gd name="T40" fmla="*/ 121 w 346"/>
              <a:gd name="T41" fmla="*/ 237 h 346"/>
              <a:gd name="T42" fmla="*/ 114 w 346"/>
              <a:gd name="T43" fmla="*/ 163 h 346"/>
              <a:gd name="T44" fmla="*/ 38 w 346"/>
              <a:gd name="T45" fmla="*/ 163 h 346"/>
              <a:gd name="T46" fmla="*/ 106 w 346"/>
              <a:gd name="T47" fmla="*/ 242 h 346"/>
              <a:gd name="T48" fmla="*/ 15 w 346"/>
              <a:gd name="T49" fmla="*/ 332 h 346"/>
              <a:gd name="T50" fmla="*/ 331 w 346"/>
              <a:gd name="T51" fmla="*/ 15 h 346"/>
              <a:gd name="T52" fmla="*/ 270 w 346"/>
              <a:gd name="T53" fmla="*/ 120 h 346"/>
              <a:gd name="T54" fmla="*/ 270 w 346"/>
              <a:gd name="T55" fmla="*/ 73 h 346"/>
              <a:gd name="T56" fmla="*/ 270 w 346"/>
              <a:gd name="T57" fmla="*/ 120 h 346"/>
              <a:gd name="T58" fmla="*/ 182 w 346"/>
              <a:gd name="T59" fmla="*/ 161 h 346"/>
              <a:gd name="T60" fmla="*/ 229 w 346"/>
              <a:gd name="T61" fmla="*/ 161 h 346"/>
              <a:gd name="T62" fmla="*/ 52 w 346"/>
              <a:gd name="T63" fmla="*/ 163 h 346"/>
              <a:gd name="T64" fmla="*/ 99 w 346"/>
              <a:gd name="T65" fmla="*/ 163 h 346"/>
              <a:gd name="T66" fmla="*/ 52 w 346"/>
              <a:gd name="T67" fmla="*/ 16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117" y="90"/>
                </a:moveTo>
                <a:cubicBezTo>
                  <a:pt x="117" y="77"/>
                  <a:pt x="128" y="67"/>
                  <a:pt x="141" y="67"/>
                </a:cubicBezTo>
                <a:cubicBezTo>
                  <a:pt x="153" y="67"/>
                  <a:pt x="164" y="77"/>
                  <a:pt x="164" y="90"/>
                </a:cubicBezTo>
                <a:cubicBezTo>
                  <a:pt x="164" y="103"/>
                  <a:pt x="153" y="113"/>
                  <a:pt x="141" y="113"/>
                </a:cubicBezTo>
                <a:cubicBezTo>
                  <a:pt x="128" y="113"/>
                  <a:pt x="117" y="103"/>
                  <a:pt x="117" y="90"/>
                </a:cubicBezTo>
                <a:close/>
                <a:moveTo>
                  <a:pt x="331" y="332"/>
                </a:moveTo>
                <a:cubicBezTo>
                  <a:pt x="217" y="332"/>
                  <a:pt x="217" y="332"/>
                  <a:pt x="217" y="332"/>
                </a:cubicBezTo>
                <a:cubicBezTo>
                  <a:pt x="217" y="296"/>
                  <a:pt x="217" y="296"/>
                  <a:pt x="217" y="296"/>
                </a:cubicBezTo>
                <a:cubicBezTo>
                  <a:pt x="278" y="246"/>
                  <a:pt x="278" y="246"/>
                  <a:pt x="278" y="246"/>
                </a:cubicBezTo>
                <a:cubicBezTo>
                  <a:pt x="278" y="134"/>
                  <a:pt x="278" y="134"/>
                  <a:pt x="278" y="134"/>
                </a:cubicBezTo>
                <a:cubicBezTo>
                  <a:pt x="295" y="131"/>
                  <a:pt x="309" y="115"/>
                  <a:pt x="309" y="97"/>
                </a:cubicBezTo>
                <a:cubicBezTo>
                  <a:pt x="309" y="76"/>
                  <a:pt x="291" y="59"/>
                  <a:pt x="270" y="59"/>
                </a:cubicBezTo>
                <a:cubicBezTo>
                  <a:pt x="249" y="59"/>
                  <a:pt x="232" y="76"/>
                  <a:pt x="232" y="97"/>
                </a:cubicBezTo>
                <a:cubicBezTo>
                  <a:pt x="232" y="115"/>
                  <a:pt x="245" y="131"/>
                  <a:pt x="263" y="134"/>
                </a:cubicBezTo>
                <a:cubicBezTo>
                  <a:pt x="263" y="239"/>
                  <a:pt x="263" y="239"/>
                  <a:pt x="263" y="239"/>
                </a:cubicBezTo>
                <a:cubicBezTo>
                  <a:pt x="202" y="289"/>
                  <a:pt x="202" y="289"/>
                  <a:pt x="202" y="289"/>
                </a:cubicBezTo>
                <a:cubicBezTo>
                  <a:pt x="202" y="332"/>
                  <a:pt x="202" y="332"/>
                  <a:pt x="202" y="332"/>
                </a:cubicBezTo>
                <a:cubicBezTo>
                  <a:pt x="185" y="332"/>
                  <a:pt x="185" y="332"/>
                  <a:pt x="185" y="332"/>
                </a:cubicBezTo>
                <a:cubicBezTo>
                  <a:pt x="185" y="259"/>
                  <a:pt x="185" y="259"/>
                  <a:pt x="185" y="259"/>
                </a:cubicBezTo>
                <a:cubicBezTo>
                  <a:pt x="213" y="235"/>
                  <a:pt x="213" y="235"/>
                  <a:pt x="213" y="235"/>
                </a:cubicBezTo>
                <a:cubicBezTo>
                  <a:pt x="213" y="198"/>
                  <a:pt x="213" y="198"/>
                  <a:pt x="213" y="198"/>
                </a:cubicBezTo>
                <a:cubicBezTo>
                  <a:pt x="230" y="195"/>
                  <a:pt x="244" y="179"/>
                  <a:pt x="244" y="161"/>
                </a:cubicBezTo>
                <a:cubicBezTo>
                  <a:pt x="244" y="140"/>
                  <a:pt x="227" y="123"/>
                  <a:pt x="205" y="123"/>
                </a:cubicBezTo>
                <a:cubicBezTo>
                  <a:pt x="184" y="123"/>
                  <a:pt x="167" y="140"/>
                  <a:pt x="167" y="161"/>
                </a:cubicBezTo>
                <a:cubicBezTo>
                  <a:pt x="167" y="179"/>
                  <a:pt x="181" y="195"/>
                  <a:pt x="198" y="198"/>
                </a:cubicBezTo>
                <a:cubicBezTo>
                  <a:pt x="198" y="228"/>
                  <a:pt x="198" y="228"/>
                  <a:pt x="198" y="228"/>
                </a:cubicBezTo>
                <a:cubicBezTo>
                  <a:pt x="170" y="252"/>
                  <a:pt x="170" y="252"/>
                  <a:pt x="170" y="252"/>
                </a:cubicBezTo>
                <a:cubicBezTo>
                  <a:pt x="170" y="332"/>
                  <a:pt x="170" y="332"/>
                  <a:pt x="170" y="332"/>
                </a:cubicBezTo>
                <a:cubicBezTo>
                  <a:pt x="153" y="332"/>
                  <a:pt x="153" y="332"/>
                  <a:pt x="153" y="332"/>
                </a:cubicBezTo>
                <a:cubicBezTo>
                  <a:pt x="148" y="127"/>
                  <a:pt x="148" y="127"/>
                  <a:pt x="148" y="127"/>
                </a:cubicBezTo>
                <a:cubicBezTo>
                  <a:pt x="166" y="124"/>
                  <a:pt x="179" y="109"/>
                  <a:pt x="179" y="90"/>
                </a:cubicBezTo>
                <a:cubicBezTo>
                  <a:pt x="179" y="69"/>
                  <a:pt x="162" y="52"/>
                  <a:pt x="141" y="52"/>
                </a:cubicBezTo>
                <a:cubicBezTo>
                  <a:pt x="120" y="52"/>
                  <a:pt x="102" y="69"/>
                  <a:pt x="102" y="90"/>
                </a:cubicBezTo>
                <a:cubicBezTo>
                  <a:pt x="102" y="109"/>
                  <a:pt x="116" y="124"/>
                  <a:pt x="133" y="128"/>
                </a:cubicBezTo>
                <a:cubicBezTo>
                  <a:pt x="138" y="332"/>
                  <a:pt x="138" y="332"/>
                  <a:pt x="138" y="332"/>
                </a:cubicBezTo>
                <a:cubicBezTo>
                  <a:pt x="121" y="332"/>
                  <a:pt x="121" y="332"/>
                  <a:pt x="121" y="332"/>
                </a:cubicBezTo>
                <a:cubicBezTo>
                  <a:pt x="121" y="237"/>
                  <a:pt x="121" y="237"/>
                  <a:pt x="121" y="237"/>
                </a:cubicBezTo>
                <a:cubicBezTo>
                  <a:pt x="89" y="199"/>
                  <a:pt x="89" y="199"/>
                  <a:pt x="89" y="199"/>
                </a:cubicBezTo>
                <a:cubicBezTo>
                  <a:pt x="104" y="194"/>
                  <a:pt x="114" y="180"/>
                  <a:pt x="114" y="163"/>
                </a:cubicBezTo>
                <a:cubicBezTo>
                  <a:pt x="114" y="142"/>
                  <a:pt x="97" y="125"/>
                  <a:pt x="76" y="125"/>
                </a:cubicBezTo>
                <a:cubicBezTo>
                  <a:pt x="55" y="125"/>
                  <a:pt x="38" y="142"/>
                  <a:pt x="38" y="163"/>
                </a:cubicBezTo>
                <a:cubicBezTo>
                  <a:pt x="38" y="183"/>
                  <a:pt x="53" y="200"/>
                  <a:pt x="72" y="201"/>
                </a:cubicBezTo>
                <a:cubicBezTo>
                  <a:pt x="106" y="242"/>
                  <a:pt x="106" y="242"/>
                  <a:pt x="106" y="242"/>
                </a:cubicBezTo>
                <a:cubicBezTo>
                  <a:pt x="106" y="332"/>
                  <a:pt x="106" y="332"/>
                  <a:pt x="106" y="332"/>
                </a:cubicBezTo>
                <a:cubicBezTo>
                  <a:pt x="15" y="332"/>
                  <a:pt x="15" y="332"/>
                  <a:pt x="15" y="332"/>
                </a:cubicBezTo>
                <a:cubicBezTo>
                  <a:pt x="15" y="15"/>
                  <a:pt x="15" y="15"/>
                  <a:pt x="15" y="15"/>
                </a:cubicBezTo>
                <a:cubicBezTo>
                  <a:pt x="331" y="15"/>
                  <a:pt x="331" y="15"/>
                  <a:pt x="331" y="15"/>
                </a:cubicBezTo>
                <a:lnTo>
                  <a:pt x="331" y="332"/>
                </a:lnTo>
                <a:close/>
                <a:moveTo>
                  <a:pt x="270" y="120"/>
                </a:moveTo>
                <a:cubicBezTo>
                  <a:pt x="257" y="120"/>
                  <a:pt x="247" y="110"/>
                  <a:pt x="247" y="97"/>
                </a:cubicBezTo>
                <a:cubicBezTo>
                  <a:pt x="247" y="84"/>
                  <a:pt x="257" y="73"/>
                  <a:pt x="270" y="73"/>
                </a:cubicBezTo>
                <a:cubicBezTo>
                  <a:pt x="283" y="73"/>
                  <a:pt x="294" y="84"/>
                  <a:pt x="294" y="97"/>
                </a:cubicBezTo>
                <a:cubicBezTo>
                  <a:pt x="294" y="110"/>
                  <a:pt x="283" y="120"/>
                  <a:pt x="270" y="120"/>
                </a:cubicBezTo>
                <a:close/>
                <a:moveTo>
                  <a:pt x="205" y="184"/>
                </a:moveTo>
                <a:cubicBezTo>
                  <a:pt x="193" y="184"/>
                  <a:pt x="182" y="174"/>
                  <a:pt x="182" y="161"/>
                </a:cubicBezTo>
                <a:cubicBezTo>
                  <a:pt x="182" y="148"/>
                  <a:pt x="193" y="137"/>
                  <a:pt x="205" y="137"/>
                </a:cubicBezTo>
                <a:cubicBezTo>
                  <a:pt x="218" y="137"/>
                  <a:pt x="229" y="148"/>
                  <a:pt x="229" y="161"/>
                </a:cubicBezTo>
                <a:cubicBezTo>
                  <a:pt x="229" y="174"/>
                  <a:pt x="218" y="184"/>
                  <a:pt x="205" y="184"/>
                </a:cubicBezTo>
                <a:close/>
                <a:moveTo>
                  <a:pt x="52" y="163"/>
                </a:moveTo>
                <a:cubicBezTo>
                  <a:pt x="52" y="151"/>
                  <a:pt x="63" y="140"/>
                  <a:pt x="76" y="140"/>
                </a:cubicBezTo>
                <a:cubicBezTo>
                  <a:pt x="89" y="140"/>
                  <a:pt x="99" y="151"/>
                  <a:pt x="99" y="163"/>
                </a:cubicBezTo>
                <a:cubicBezTo>
                  <a:pt x="99" y="176"/>
                  <a:pt x="89" y="187"/>
                  <a:pt x="76" y="187"/>
                </a:cubicBezTo>
                <a:cubicBezTo>
                  <a:pt x="63" y="187"/>
                  <a:pt x="52" y="176"/>
                  <a:pt x="52" y="163"/>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700" b="1">
              <a:solidFill>
                <a:schemeClr val="accent1"/>
              </a:solidFill>
            </a:endParaRPr>
          </a:p>
        </p:txBody>
      </p:sp>
      <p:grpSp>
        <p:nvGrpSpPr>
          <p:cNvPr id="31" name="Group 30">
            <a:extLst>
              <a:ext uri="{FF2B5EF4-FFF2-40B4-BE49-F238E27FC236}">
                <a16:creationId xmlns:a16="http://schemas.microsoft.com/office/drawing/2014/main" id="{10B97E33-AC27-A853-5AD2-601AF112BC23}"/>
              </a:ext>
            </a:extLst>
          </p:cNvPr>
          <p:cNvGrpSpPr/>
          <p:nvPr/>
        </p:nvGrpSpPr>
        <p:grpSpPr>
          <a:xfrm>
            <a:off x="6379877" y="5148934"/>
            <a:ext cx="377825" cy="379413"/>
            <a:chOff x="5634008" y="2739160"/>
            <a:chExt cx="457200" cy="457200"/>
          </a:xfrm>
        </p:grpSpPr>
        <p:sp>
          <p:nvSpPr>
            <p:cNvPr id="32" name="Freeform 22">
              <a:extLst>
                <a:ext uri="{FF2B5EF4-FFF2-40B4-BE49-F238E27FC236}">
                  <a16:creationId xmlns:a16="http://schemas.microsoft.com/office/drawing/2014/main" id="{D2123281-5A48-6579-F639-1D32C2DF6EFB}"/>
                </a:ext>
              </a:extLst>
            </p:cNvPr>
            <p:cNvSpPr/>
            <p:nvPr/>
          </p:nvSpPr>
          <p:spPr>
            <a:xfrm>
              <a:off x="5634008" y="2739160"/>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19495 h 457200"/>
                <a:gd name="connsiteX5" fmla="*/ 437706 w 457200"/>
                <a:gd name="connsiteY5" fmla="*/ 327025 h 457200"/>
                <a:gd name="connsiteX6" fmla="*/ 396018 w 457200"/>
                <a:gd name="connsiteY6" fmla="*/ 215583 h 457200"/>
                <a:gd name="connsiteX7" fmla="*/ 388779 w 457200"/>
                <a:gd name="connsiteY7" fmla="*/ 215583 h 457200"/>
                <a:gd name="connsiteX8" fmla="*/ 386175 w 457200"/>
                <a:gd name="connsiteY8" fmla="*/ 196056 h 457200"/>
                <a:gd name="connsiteX9" fmla="*/ 361156 w 457200"/>
                <a:gd name="connsiteY9" fmla="*/ 166973 h 457200"/>
                <a:gd name="connsiteX10" fmla="*/ 332804 w 457200"/>
                <a:gd name="connsiteY10" fmla="*/ 157194 h 457200"/>
                <a:gd name="connsiteX11" fmla="*/ 332200 w 457200"/>
                <a:gd name="connsiteY11" fmla="*/ 156972 h 457200"/>
                <a:gd name="connsiteX12" fmla="*/ 311087 w 457200"/>
                <a:gd name="connsiteY12" fmla="*/ 163068 h 457200"/>
                <a:gd name="connsiteX13" fmla="*/ 307404 w 457200"/>
                <a:gd name="connsiteY13" fmla="*/ 164497 h 457200"/>
                <a:gd name="connsiteX14" fmla="*/ 303752 w 457200"/>
                <a:gd name="connsiteY14" fmla="*/ 163068 h 457200"/>
                <a:gd name="connsiteX15" fmla="*/ 282575 w 457200"/>
                <a:gd name="connsiteY15" fmla="*/ 157004 h 457200"/>
                <a:gd name="connsiteX16" fmla="*/ 281972 w 457200"/>
                <a:gd name="connsiteY16" fmla="*/ 157226 h 457200"/>
                <a:gd name="connsiteX17" fmla="*/ 253619 w 457200"/>
                <a:gd name="connsiteY17" fmla="*/ 167005 h 457200"/>
                <a:gd name="connsiteX18" fmla="*/ 234950 w 457200"/>
                <a:gd name="connsiteY18" fmla="*/ 180435 h 457200"/>
                <a:gd name="connsiteX19" fmla="*/ 216281 w 457200"/>
                <a:gd name="connsiteY19" fmla="*/ 167005 h 457200"/>
                <a:gd name="connsiteX20" fmla="*/ 187897 w 457200"/>
                <a:gd name="connsiteY20" fmla="*/ 157226 h 457200"/>
                <a:gd name="connsiteX21" fmla="*/ 187325 w 457200"/>
                <a:gd name="connsiteY21" fmla="*/ 157004 h 457200"/>
                <a:gd name="connsiteX22" fmla="*/ 166243 w 457200"/>
                <a:gd name="connsiteY22" fmla="*/ 163100 h 457200"/>
                <a:gd name="connsiteX23" fmla="*/ 162560 w 457200"/>
                <a:gd name="connsiteY23" fmla="*/ 164529 h 457200"/>
                <a:gd name="connsiteX24" fmla="*/ 158909 w 457200"/>
                <a:gd name="connsiteY24" fmla="*/ 163100 h 457200"/>
                <a:gd name="connsiteX25" fmla="*/ 137795 w 457200"/>
                <a:gd name="connsiteY25" fmla="*/ 157004 h 457200"/>
                <a:gd name="connsiteX26" fmla="*/ 137192 w 457200"/>
                <a:gd name="connsiteY26" fmla="*/ 157226 h 457200"/>
                <a:gd name="connsiteX27" fmla="*/ 108807 w 457200"/>
                <a:gd name="connsiteY27" fmla="*/ 167005 h 457200"/>
                <a:gd name="connsiteX28" fmla="*/ 83820 w 457200"/>
                <a:gd name="connsiteY28" fmla="*/ 196088 h 457200"/>
                <a:gd name="connsiteX29" fmla="*/ 81185 w 457200"/>
                <a:gd name="connsiteY29" fmla="*/ 215614 h 457200"/>
                <a:gd name="connsiteX30" fmla="*/ 63754 w 457200"/>
                <a:gd name="connsiteY30" fmla="*/ 215614 h 457200"/>
                <a:gd name="connsiteX31" fmla="*/ 19495 w 457200"/>
                <a:gd name="connsiteY31" fmla="*/ 333661 h 457200"/>
                <a:gd name="connsiteX32" fmla="*/ 19495 w 457200"/>
                <a:gd name="connsiteY32" fmla="*/ 19495 h 457200"/>
                <a:gd name="connsiteX33" fmla="*/ 100489 w 457200"/>
                <a:gd name="connsiteY33" fmla="*/ 437706 h 457200"/>
                <a:gd name="connsiteX34" fmla="*/ 103061 w 457200"/>
                <a:gd name="connsiteY34" fmla="*/ 372015 h 457200"/>
                <a:gd name="connsiteX35" fmla="*/ 115411 w 457200"/>
                <a:gd name="connsiteY35" fmla="*/ 359029 h 457200"/>
                <a:gd name="connsiteX36" fmla="*/ 143320 w 457200"/>
                <a:gd name="connsiteY36" fmla="*/ 349504 h 457200"/>
                <a:gd name="connsiteX37" fmla="*/ 143891 w 457200"/>
                <a:gd name="connsiteY37" fmla="*/ 349282 h 457200"/>
                <a:gd name="connsiteX38" fmla="*/ 162560 w 457200"/>
                <a:gd name="connsiteY38" fmla="*/ 357791 h 457200"/>
                <a:gd name="connsiteX39" fmla="*/ 181197 w 457200"/>
                <a:gd name="connsiteY39" fmla="*/ 349250 h 457200"/>
                <a:gd name="connsiteX40" fmla="*/ 181801 w 457200"/>
                <a:gd name="connsiteY40" fmla="*/ 349472 h 457200"/>
                <a:gd name="connsiteX41" fmla="*/ 209709 w 457200"/>
                <a:gd name="connsiteY41" fmla="*/ 358997 h 457200"/>
                <a:gd name="connsiteX42" fmla="*/ 222060 w 457200"/>
                <a:gd name="connsiteY42" fmla="*/ 371983 h 457200"/>
                <a:gd name="connsiteX43" fmla="*/ 224631 w 457200"/>
                <a:gd name="connsiteY43" fmla="*/ 437674 h 457200"/>
                <a:gd name="connsiteX44" fmla="*/ 245364 w 457200"/>
                <a:gd name="connsiteY44" fmla="*/ 437706 h 457200"/>
                <a:gd name="connsiteX45" fmla="*/ 247936 w 457200"/>
                <a:gd name="connsiteY45" fmla="*/ 372015 h 457200"/>
                <a:gd name="connsiteX46" fmla="*/ 260287 w 457200"/>
                <a:gd name="connsiteY46" fmla="*/ 359029 h 457200"/>
                <a:gd name="connsiteX47" fmla="*/ 288163 w 457200"/>
                <a:gd name="connsiteY47" fmla="*/ 349504 h 457200"/>
                <a:gd name="connsiteX48" fmla="*/ 288925 w 457200"/>
                <a:gd name="connsiteY48" fmla="*/ 349250 h 457200"/>
                <a:gd name="connsiteX49" fmla="*/ 323772 w 457200"/>
                <a:gd name="connsiteY49" fmla="*/ 351710 h 457200"/>
                <a:gd name="connsiteX50" fmla="*/ 326231 w 457200"/>
                <a:gd name="connsiteY50" fmla="*/ 349250 h 457200"/>
                <a:gd name="connsiteX51" fmla="*/ 326835 w 457200"/>
                <a:gd name="connsiteY51" fmla="*/ 349472 h 457200"/>
                <a:gd name="connsiteX52" fmla="*/ 354711 w 457200"/>
                <a:gd name="connsiteY52" fmla="*/ 358997 h 457200"/>
                <a:gd name="connsiteX53" fmla="*/ 367062 w 457200"/>
                <a:gd name="connsiteY53" fmla="*/ 371983 h 457200"/>
                <a:gd name="connsiteX54" fmla="*/ 369634 w 457200"/>
                <a:gd name="connsiteY54" fmla="*/ 437674 h 457200"/>
                <a:gd name="connsiteX55" fmla="*/ 383032 w 457200"/>
                <a:gd name="connsiteY55" fmla="*/ 359410 h 457200"/>
                <a:gd name="connsiteX56" fmla="*/ 361156 w 457200"/>
                <a:gd name="connsiteY56" fmla="*/ 340773 h 457200"/>
                <a:gd name="connsiteX57" fmla="*/ 332804 w 457200"/>
                <a:gd name="connsiteY57" fmla="*/ 331026 h 457200"/>
                <a:gd name="connsiteX58" fmla="*/ 332200 w 457200"/>
                <a:gd name="connsiteY58" fmla="*/ 330803 h 457200"/>
                <a:gd name="connsiteX59" fmla="*/ 311087 w 457200"/>
                <a:gd name="connsiteY59" fmla="*/ 336868 h 457200"/>
                <a:gd name="connsiteX60" fmla="*/ 307404 w 457200"/>
                <a:gd name="connsiteY60" fmla="*/ 338328 h 457200"/>
                <a:gd name="connsiteX61" fmla="*/ 303752 w 457200"/>
                <a:gd name="connsiteY61" fmla="*/ 336868 h 457200"/>
                <a:gd name="connsiteX62" fmla="*/ 282639 w 457200"/>
                <a:gd name="connsiteY62" fmla="*/ 330803 h 457200"/>
                <a:gd name="connsiteX63" fmla="*/ 282035 w 457200"/>
                <a:gd name="connsiteY63" fmla="*/ 331026 h 457200"/>
                <a:gd name="connsiteX64" fmla="*/ 253683 w 457200"/>
                <a:gd name="connsiteY64" fmla="*/ 340773 h 457200"/>
                <a:gd name="connsiteX65" fmla="*/ 234950 w 457200"/>
                <a:gd name="connsiteY65" fmla="*/ 354235 h 457200"/>
                <a:gd name="connsiteX66" fmla="*/ 216281 w 457200"/>
                <a:gd name="connsiteY66" fmla="*/ 340773 h 457200"/>
                <a:gd name="connsiteX67" fmla="*/ 187897 w 457200"/>
                <a:gd name="connsiteY67" fmla="*/ 331026 h 457200"/>
                <a:gd name="connsiteX68" fmla="*/ 187293 w 457200"/>
                <a:gd name="connsiteY68" fmla="*/ 330803 h 457200"/>
                <a:gd name="connsiteX69" fmla="*/ 166211 w 457200"/>
                <a:gd name="connsiteY69" fmla="*/ 336868 h 457200"/>
                <a:gd name="connsiteX70" fmla="*/ 162528 w 457200"/>
                <a:gd name="connsiteY70" fmla="*/ 338328 h 457200"/>
                <a:gd name="connsiteX71" fmla="*/ 158877 w 457200"/>
                <a:gd name="connsiteY71" fmla="*/ 336868 h 457200"/>
                <a:gd name="connsiteX72" fmla="*/ 137763 w 457200"/>
                <a:gd name="connsiteY72" fmla="*/ 330803 h 457200"/>
                <a:gd name="connsiteX73" fmla="*/ 137160 w 457200"/>
                <a:gd name="connsiteY73" fmla="*/ 331026 h 457200"/>
                <a:gd name="connsiteX74" fmla="*/ 108775 w 457200"/>
                <a:gd name="connsiteY74" fmla="*/ 340773 h 457200"/>
                <a:gd name="connsiteX75" fmla="*/ 86900 w 457200"/>
                <a:gd name="connsiteY75" fmla="*/ 359410 h 457200"/>
                <a:gd name="connsiteX76" fmla="*/ 30607 w 457200"/>
                <a:gd name="connsiteY76" fmla="*/ 359410 h 457200"/>
                <a:gd name="connsiteX77" fmla="*/ 77248 w 457200"/>
                <a:gd name="connsiteY77" fmla="*/ 234950 h 457200"/>
                <a:gd name="connsiteX78" fmla="*/ 382524 w 457200"/>
                <a:gd name="connsiteY78" fmla="*/ 234950 h 457200"/>
                <a:gd name="connsiteX79" fmla="*/ 429038 w 457200"/>
                <a:gd name="connsiteY79" fmla="*/ 359283 h 457200"/>
                <a:gd name="connsiteX80" fmla="*/ 245650 w 457200"/>
                <a:gd name="connsiteY80" fmla="*/ 215614 h 457200"/>
                <a:gd name="connsiteX81" fmla="*/ 247936 w 457200"/>
                <a:gd name="connsiteY81" fmla="*/ 198215 h 457200"/>
                <a:gd name="connsiteX82" fmla="*/ 260287 w 457200"/>
                <a:gd name="connsiteY82" fmla="*/ 185230 h 457200"/>
                <a:gd name="connsiteX83" fmla="*/ 288163 w 457200"/>
                <a:gd name="connsiteY83" fmla="*/ 175705 h 457200"/>
                <a:gd name="connsiteX84" fmla="*/ 288766 w 457200"/>
                <a:gd name="connsiteY84" fmla="*/ 175514 h 457200"/>
                <a:gd name="connsiteX85" fmla="*/ 323613 w 457200"/>
                <a:gd name="connsiteY85" fmla="*/ 177974 h 457200"/>
                <a:gd name="connsiteX86" fmla="*/ 326073 w 457200"/>
                <a:gd name="connsiteY86" fmla="*/ 175514 h 457200"/>
                <a:gd name="connsiteX87" fmla="*/ 326676 w 457200"/>
                <a:gd name="connsiteY87" fmla="*/ 175705 h 457200"/>
                <a:gd name="connsiteX88" fmla="*/ 354552 w 457200"/>
                <a:gd name="connsiteY88" fmla="*/ 185230 h 457200"/>
                <a:gd name="connsiteX89" fmla="*/ 366903 w 457200"/>
                <a:gd name="connsiteY89" fmla="*/ 198215 h 457200"/>
                <a:gd name="connsiteX90" fmla="*/ 369189 w 457200"/>
                <a:gd name="connsiteY90" fmla="*/ 215614 h 457200"/>
                <a:gd name="connsiteX91" fmla="*/ 100775 w 457200"/>
                <a:gd name="connsiteY91" fmla="*/ 215614 h 457200"/>
                <a:gd name="connsiteX92" fmla="*/ 103061 w 457200"/>
                <a:gd name="connsiteY92" fmla="*/ 198215 h 457200"/>
                <a:gd name="connsiteX93" fmla="*/ 115411 w 457200"/>
                <a:gd name="connsiteY93" fmla="*/ 185230 h 457200"/>
                <a:gd name="connsiteX94" fmla="*/ 143320 w 457200"/>
                <a:gd name="connsiteY94" fmla="*/ 175705 h 457200"/>
                <a:gd name="connsiteX95" fmla="*/ 143891 w 457200"/>
                <a:gd name="connsiteY95" fmla="*/ 175514 h 457200"/>
                <a:gd name="connsiteX96" fmla="*/ 162560 w 457200"/>
                <a:gd name="connsiteY96" fmla="*/ 184023 h 457200"/>
                <a:gd name="connsiteX97" fmla="*/ 181197 w 457200"/>
                <a:gd name="connsiteY97" fmla="*/ 175514 h 457200"/>
                <a:gd name="connsiteX98" fmla="*/ 181801 w 457200"/>
                <a:gd name="connsiteY98" fmla="*/ 175705 h 457200"/>
                <a:gd name="connsiteX99" fmla="*/ 209709 w 457200"/>
                <a:gd name="connsiteY99" fmla="*/ 185230 h 457200"/>
                <a:gd name="connsiteX100" fmla="*/ 222060 w 457200"/>
                <a:gd name="connsiteY100" fmla="*/ 198215 h 457200"/>
                <a:gd name="connsiteX101" fmla="*/ 224346 w 457200"/>
                <a:gd name="connsiteY101" fmla="*/ 215614 h 457200"/>
                <a:gd name="connsiteX102" fmla="*/ 19495 w 457200"/>
                <a:gd name="connsiteY102" fmla="*/ 378873 h 457200"/>
                <a:gd name="connsiteX103" fmla="*/ 83280 w 457200"/>
                <a:gd name="connsiteY103" fmla="*/ 378873 h 457200"/>
                <a:gd name="connsiteX104" fmla="*/ 80899 w 457200"/>
                <a:gd name="connsiteY104" fmla="*/ 437706 h 457200"/>
                <a:gd name="connsiteX105" fmla="*/ 19495 w 457200"/>
                <a:gd name="connsiteY105" fmla="*/ 437706 h 457200"/>
                <a:gd name="connsiteX106" fmla="*/ 389065 w 457200"/>
                <a:gd name="connsiteY106" fmla="*/ 437706 h 457200"/>
                <a:gd name="connsiteX107" fmla="*/ 386715 w 457200"/>
                <a:gd name="connsiteY107" fmla="*/ 378873 h 457200"/>
                <a:gd name="connsiteX108" fmla="*/ 437706 w 457200"/>
                <a:gd name="connsiteY108" fmla="*/ 378873 h 457200"/>
                <a:gd name="connsiteX109" fmla="*/ 437706 w 457200"/>
                <a:gd name="connsiteY109" fmla="*/ 43770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7200" h="457200">
                  <a:moveTo>
                    <a:pt x="0" y="0"/>
                  </a:moveTo>
                  <a:lnTo>
                    <a:pt x="0" y="457200"/>
                  </a:lnTo>
                  <a:lnTo>
                    <a:pt x="457200" y="457200"/>
                  </a:lnTo>
                  <a:lnTo>
                    <a:pt x="457200" y="0"/>
                  </a:lnTo>
                  <a:close/>
                  <a:moveTo>
                    <a:pt x="437706" y="19495"/>
                  </a:moveTo>
                  <a:lnTo>
                    <a:pt x="437706" y="327025"/>
                  </a:lnTo>
                  <a:lnTo>
                    <a:pt x="396018" y="215583"/>
                  </a:lnTo>
                  <a:lnTo>
                    <a:pt x="388779" y="215583"/>
                  </a:lnTo>
                  <a:cubicBezTo>
                    <a:pt x="388017" y="210344"/>
                    <a:pt x="386779" y="201549"/>
                    <a:pt x="386175" y="196056"/>
                  </a:cubicBezTo>
                  <a:cubicBezTo>
                    <a:pt x="384747" y="183166"/>
                    <a:pt x="375158" y="172022"/>
                    <a:pt x="361156" y="166973"/>
                  </a:cubicBezTo>
                  <a:cubicBezTo>
                    <a:pt x="351314" y="163417"/>
                    <a:pt x="339154" y="159322"/>
                    <a:pt x="332804" y="157194"/>
                  </a:cubicBezTo>
                  <a:lnTo>
                    <a:pt x="332200" y="156972"/>
                  </a:lnTo>
                  <a:cubicBezTo>
                    <a:pt x="320897" y="152972"/>
                    <a:pt x="314484" y="158083"/>
                    <a:pt x="311087" y="163068"/>
                  </a:cubicBezTo>
                  <a:cubicBezTo>
                    <a:pt x="310388" y="164084"/>
                    <a:pt x="309848" y="164497"/>
                    <a:pt x="307404" y="164497"/>
                  </a:cubicBezTo>
                  <a:cubicBezTo>
                    <a:pt x="304959" y="164497"/>
                    <a:pt x="304451" y="164084"/>
                    <a:pt x="303752" y="163068"/>
                  </a:cubicBezTo>
                  <a:cubicBezTo>
                    <a:pt x="300355" y="158115"/>
                    <a:pt x="293942" y="153003"/>
                    <a:pt x="282575" y="157004"/>
                  </a:cubicBezTo>
                  <a:lnTo>
                    <a:pt x="281972" y="157226"/>
                  </a:lnTo>
                  <a:cubicBezTo>
                    <a:pt x="275622" y="159353"/>
                    <a:pt x="263430" y="163576"/>
                    <a:pt x="253619" y="167005"/>
                  </a:cubicBezTo>
                  <a:cubicBezTo>
                    <a:pt x="246223" y="169573"/>
                    <a:pt x="239736" y="174240"/>
                    <a:pt x="234950" y="180435"/>
                  </a:cubicBezTo>
                  <a:cubicBezTo>
                    <a:pt x="230161" y="174242"/>
                    <a:pt x="223675" y="169576"/>
                    <a:pt x="216281" y="167005"/>
                  </a:cubicBezTo>
                  <a:cubicBezTo>
                    <a:pt x="206438" y="163449"/>
                    <a:pt x="194278" y="159353"/>
                    <a:pt x="187897" y="157226"/>
                  </a:cubicBezTo>
                  <a:lnTo>
                    <a:pt x="187325" y="157004"/>
                  </a:lnTo>
                  <a:cubicBezTo>
                    <a:pt x="176054" y="153003"/>
                    <a:pt x="169609" y="158115"/>
                    <a:pt x="166243" y="163100"/>
                  </a:cubicBezTo>
                  <a:cubicBezTo>
                    <a:pt x="165545" y="164116"/>
                    <a:pt x="165005" y="164529"/>
                    <a:pt x="162560" y="164529"/>
                  </a:cubicBezTo>
                  <a:cubicBezTo>
                    <a:pt x="160115" y="164529"/>
                    <a:pt x="159607" y="164116"/>
                    <a:pt x="158909" y="163100"/>
                  </a:cubicBezTo>
                  <a:cubicBezTo>
                    <a:pt x="155575" y="158115"/>
                    <a:pt x="149225" y="153003"/>
                    <a:pt x="137795" y="157004"/>
                  </a:cubicBezTo>
                  <a:lnTo>
                    <a:pt x="137192" y="157226"/>
                  </a:lnTo>
                  <a:cubicBezTo>
                    <a:pt x="130842" y="159353"/>
                    <a:pt x="118650" y="163576"/>
                    <a:pt x="108807" y="167005"/>
                  </a:cubicBezTo>
                  <a:cubicBezTo>
                    <a:pt x="94837" y="172053"/>
                    <a:pt x="85249" y="183198"/>
                    <a:pt x="83820" y="196088"/>
                  </a:cubicBezTo>
                  <a:cubicBezTo>
                    <a:pt x="83185" y="201581"/>
                    <a:pt x="81947" y="210376"/>
                    <a:pt x="81185" y="215614"/>
                  </a:cubicBezTo>
                  <a:lnTo>
                    <a:pt x="63754" y="215614"/>
                  </a:lnTo>
                  <a:lnTo>
                    <a:pt x="19495" y="333661"/>
                  </a:lnTo>
                  <a:lnTo>
                    <a:pt x="19495" y="19495"/>
                  </a:lnTo>
                  <a:close/>
                  <a:moveTo>
                    <a:pt x="100489" y="437706"/>
                  </a:moveTo>
                  <a:cubicBezTo>
                    <a:pt x="101283" y="424625"/>
                    <a:pt x="102457" y="377571"/>
                    <a:pt x="103061" y="372015"/>
                  </a:cubicBezTo>
                  <a:cubicBezTo>
                    <a:pt x="103537" y="367919"/>
                    <a:pt x="107029" y="362045"/>
                    <a:pt x="115411" y="359029"/>
                  </a:cubicBezTo>
                  <a:cubicBezTo>
                    <a:pt x="124936" y="355537"/>
                    <a:pt x="137033" y="351504"/>
                    <a:pt x="143320" y="349504"/>
                  </a:cubicBezTo>
                  <a:lnTo>
                    <a:pt x="143891" y="349282"/>
                  </a:lnTo>
                  <a:cubicBezTo>
                    <a:pt x="148385" y="354954"/>
                    <a:pt x="155331" y="358120"/>
                    <a:pt x="162560" y="357791"/>
                  </a:cubicBezTo>
                  <a:cubicBezTo>
                    <a:pt x="169785" y="358107"/>
                    <a:pt x="176720" y="354929"/>
                    <a:pt x="181197" y="349250"/>
                  </a:cubicBezTo>
                  <a:lnTo>
                    <a:pt x="181801" y="349472"/>
                  </a:lnTo>
                  <a:cubicBezTo>
                    <a:pt x="188151" y="351568"/>
                    <a:pt x="200089" y="355600"/>
                    <a:pt x="209709" y="358997"/>
                  </a:cubicBezTo>
                  <a:cubicBezTo>
                    <a:pt x="218091" y="362172"/>
                    <a:pt x="221583" y="367887"/>
                    <a:pt x="222060" y="371983"/>
                  </a:cubicBezTo>
                  <a:cubicBezTo>
                    <a:pt x="222663" y="377539"/>
                    <a:pt x="223838" y="424466"/>
                    <a:pt x="224631" y="437674"/>
                  </a:cubicBezTo>
                  <a:close/>
                  <a:moveTo>
                    <a:pt x="245364" y="437706"/>
                  </a:moveTo>
                  <a:cubicBezTo>
                    <a:pt x="246126" y="424625"/>
                    <a:pt x="247301" y="377571"/>
                    <a:pt x="247936" y="372015"/>
                  </a:cubicBezTo>
                  <a:cubicBezTo>
                    <a:pt x="248380" y="367919"/>
                    <a:pt x="251904" y="362045"/>
                    <a:pt x="260287" y="359029"/>
                  </a:cubicBezTo>
                  <a:cubicBezTo>
                    <a:pt x="269812" y="355537"/>
                    <a:pt x="281877" y="351504"/>
                    <a:pt x="288163" y="349504"/>
                  </a:cubicBezTo>
                  <a:lnTo>
                    <a:pt x="288925" y="349250"/>
                  </a:lnTo>
                  <a:cubicBezTo>
                    <a:pt x="297868" y="359552"/>
                    <a:pt x="313470" y="360653"/>
                    <a:pt x="323772" y="351710"/>
                  </a:cubicBezTo>
                  <a:cubicBezTo>
                    <a:pt x="324648" y="350949"/>
                    <a:pt x="325470" y="350127"/>
                    <a:pt x="326231" y="349250"/>
                  </a:cubicBezTo>
                  <a:lnTo>
                    <a:pt x="326835" y="349472"/>
                  </a:lnTo>
                  <a:cubicBezTo>
                    <a:pt x="333185" y="351568"/>
                    <a:pt x="345091" y="355600"/>
                    <a:pt x="354711" y="358997"/>
                  </a:cubicBezTo>
                  <a:cubicBezTo>
                    <a:pt x="363093" y="362172"/>
                    <a:pt x="366617" y="367887"/>
                    <a:pt x="367062" y="371983"/>
                  </a:cubicBezTo>
                  <a:cubicBezTo>
                    <a:pt x="367665" y="377539"/>
                    <a:pt x="368872" y="424466"/>
                    <a:pt x="369634" y="437674"/>
                  </a:cubicBezTo>
                  <a:close/>
                  <a:moveTo>
                    <a:pt x="383032" y="359410"/>
                  </a:moveTo>
                  <a:cubicBezTo>
                    <a:pt x="378389" y="350631"/>
                    <a:pt x="370562" y="343962"/>
                    <a:pt x="361156" y="340773"/>
                  </a:cubicBezTo>
                  <a:cubicBezTo>
                    <a:pt x="351314" y="337217"/>
                    <a:pt x="339154" y="333153"/>
                    <a:pt x="332804" y="331026"/>
                  </a:cubicBezTo>
                  <a:lnTo>
                    <a:pt x="332200" y="330803"/>
                  </a:lnTo>
                  <a:cubicBezTo>
                    <a:pt x="320897" y="326803"/>
                    <a:pt x="314484" y="331883"/>
                    <a:pt x="311087" y="336868"/>
                  </a:cubicBezTo>
                  <a:cubicBezTo>
                    <a:pt x="310388" y="337915"/>
                    <a:pt x="309848" y="338328"/>
                    <a:pt x="307404" y="338328"/>
                  </a:cubicBezTo>
                  <a:cubicBezTo>
                    <a:pt x="304959" y="338328"/>
                    <a:pt x="304451" y="337915"/>
                    <a:pt x="303752" y="336868"/>
                  </a:cubicBezTo>
                  <a:cubicBezTo>
                    <a:pt x="300355" y="331883"/>
                    <a:pt x="293942" y="326803"/>
                    <a:pt x="282639" y="330803"/>
                  </a:cubicBezTo>
                  <a:lnTo>
                    <a:pt x="282035" y="331026"/>
                  </a:lnTo>
                  <a:cubicBezTo>
                    <a:pt x="275685" y="333153"/>
                    <a:pt x="263493" y="337217"/>
                    <a:pt x="253683" y="340773"/>
                  </a:cubicBezTo>
                  <a:cubicBezTo>
                    <a:pt x="246267" y="343352"/>
                    <a:pt x="239759" y="348028"/>
                    <a:pt x="234950" y="354235"/>
                  </a:cubicBezTo>
                  <a:cubicBezTo>
                    <a:pt x="230156" y="348041"/>
                    <a:pt x="223672" y="343366"/>
                    <a:pt x="216281" y="340773"/>
                  </a:cubicBezTo>
                  <a:cubicBezTo>
                    <a:pt x="206438" y="337217"/>
                    <a:pt x="194278" y="333153"/>
                    <a:pt x="187897" y="331026"/>
                  </a:cubicBezTo>
                  <a:lnTo>
                    <a:pt x="187293" y="330803"/>
                  </a:lnTo>
                  <a:cubicBezTo>
                    <a:pt x="176022" y="326803"/>
                    <a:pt x="169577" y="331883"/>
                    <a:pt x="166211" y="336868"/>
                  </a:cubicBezTo>
                  <a:cubicBezTo>
                    <a:pt x="165513" y="337915"/>
                    <a:pt x="164973" y="338328"/>
                    <a:pt x="162528" y="338328"/>
                  </a:cubicBezTo>
                  <a:cubicBezTo>
                    <a:pt x="160084" y="338328"/>
                    <a:pt x="159576" y="337915"/>
                    <a:pt x="158877" y="336868"/>
                  </a:cubicBezTo>
                  <a:cubicBezTo>
                    <a:pt x="155480" y="331883"/>
                    <a:pt x="149035" y="326803"/>
                    <a:pt x="137763" y="330803"/>
                  </a:cubicBezTo>
                  <a:lnTo>
                    <a:pt x="137160" y="331026"/>
                  </a:lnTo>
                  <a:cubicBezTo>
                    <a:pt x="130810" y="333153"/>
                    <a:pt x="118618" y="337217"/>
                    <a:pt x="108775" y="340773"/>
                  </a:cubicBezTo>
                  <a:cubicBezTo>
                    <a:pt x="99375" y="343970"/>
                    <a:pt x="91550" y="350637"/>
                    <a:pt x="86900" y="359410"/>
                  </a:cubicBezTo>
                  <a:lnTo>
                    <a:pt x="30607" y="359410"/>
                  </a:lnTo>
                  <a:lnTo>
                    <a:pt x="77248" y="234950"/>
                  </a:lnTo>
                  <a:lnTo>
                    <a:pt x="382524" y="234950"/>
                  </a:lnTo>
                  <a:lnTo>
                    <a:pt x="429038" y="359283"/>
                  </a:lnTo>
                  <a:close/>
                  <a:moveTo>
                    <a:pt x="245650" y="215614"/>
                  </a:moveTo>
                  <a:cubicBezTo>
                    <a:pt x="246412" y="210280"/>
                    <a:pt x="247396" y="203137"/>
                    <a:pt x="247936" y="198215"/>
                  </a:cubicBezTo>
                  <a:cubicBezTo>
                    <a:pt x="248380" y="194120"/>
                    <a:pt x="251904" y="188246"/>
                    <a:pt x="260287" y="185230"/>
                  </a:cubicBezTo>
                  <a:cubicBezTo>
                    <a:pt x="269812" y="181737"/>
                    <a:pt x="281877" y="177705"/>
                    <a:pt x="288163" y="175705"/>
                  </a:cubicBezTo>
                  <a:lnTo>
                    <a:pt x="288766" y="175514"/>
                  </a:lnTo>
                  <a:cubicBezTo>
                    <a:pt x="297710" y="185816"/>
                    <a:pt x="313311" y="186917"/>
                    <a:pt x="323613" y="177974"/>
                  </a:cubicBezTo>
                  <a:cubicBezTo>
                    <a:pt x="324489" y="177213"/>
                    <a:pt x="325311" y="176391"/>
                    <a:pt x="326073" y="175514"/>
                  </a:cubicBezTo>
                  <a:lnTo>
                    <a:pt x="326676" y="175705"/>
                  </a:lnTo>
                  <a:cubicBezTo>
                    <a:pt x="333026" y="177800"/>
                    <a:pt x="344932" y="181832"/>
                    <a:pt x="354552" y="185230"/>
                  </a:cubicBezTo>
                  <a:cubicBezTo>
                    <a:pt x="362934" y="188246"/>
                    <a:pt x="366459" y="194120"/>
                    <a:pt x="366903" y="198215"/>
                  </a:cubicBezTo>
                  <a:cubicBezTo>
                    <a:pt x="367443" y="203137"/>
                    <a:pt x="368427" y="210280"/>
                    <a:pt x="369189" y="215614"/>
                  </a:cubicBezTo>
                  <a:close/>
                  <a:moveTo>
                    <a:pt x="100775" y="215614"/>
                  </a:moveTo>
                  <a:cubicBezTo>
                    <a:pt x="101537" y="210280"/>
                    <a:pt x="102521" y="203137"/>
                    <a:pt x="103061" y="198215"/>
                  </a:cubicBezTo>
                  <a:cubicBezTo>
                    <a:pt x="103537" y="194120"/>
                    <a:pt x="107029" y="188246"/>
                    <a:pt x="115411" y="185230"/>
                  </a:cubicBezTo>
                  <a:cubicBezTo>
                    <a:pt x="124936" y="181737"/>
                    <a:pt x="137033" y="177705"/>
                    <a:pt x="143320" y="175705"/>
                  </a:cubicBezTo>
                  <a:lnTo>
                    <a:pt x="143891" y="175514"/>
                  </a:lnTo>
                  <a:cubicBezTo>
                    <a:pt x="148394" y="181174"/>
                    <a:pt x="155334" y="184337"/>
                    <a:pt x="162560" y="184023"/>
                  </a:cubicBezTo>
                  <a:cubicBezTo>
                    <a:pt x="169776" y="184331"/>
                    <a:pt x="176704" y="181168"/>
                    <a:pt x="181197" y="175514"/>
                  </a:cubicBezTo>
                  <a:lnTo>
                    <a:pt x="181801" y="175705"/>
                  </a:lnTo>
                  <a:cubicBezTo>
                    <a:pt x="188151" y="177800"/>
                    <a:pt x="200089" y="181832"/>
                    <a:pt x="209709" y="185230"/>
                  </a:cubicBezTo>
                  <a:cubicBezTo>
                    <a:pt x="218091" y="188246"/>
                    <a:pt x="221583" y="194120"/>
                    <a:pt x="222060" y="198215"/>
                  </a:cubicBezTo>
                  <a:cubicBezTo>
                    <a:pt x="222599" y="203137"/>
                    <a:pt x="223584" y="210280"/>
                    <a:pt x="224346" y="215614"/>
                  </a:cubicBezTo>
                  <a:close/>
                  <a:moveTo>
                    <a:pt x="19495" y="378873"/>
                  </a:moveTo>
                  <a:lnTo>
                    <a:pt x="83280" y="378873"/>
                  </a:lnTo>
                  <a:cubicBezTo>
                    <a:pt x="82487" y="395288"/>
                    <a:pt x="81407" y="427736"/>
                    <a:pt x="80899" y="437706"/>
                  </a:cubicBezTo>
                  <a:lnTo>
                    <a:pt x="19495" y="437706"/>
                  </a:lnTo>
                  <a:close/>
                  <a:moveTo>
                    <a:pt x="389065" y="437706"/>
                  </a:moveTo>
                  <a:cubicBezTo>
                    <a:pt x="388525" y="427863"/>
                    <a:pt x="387477" y="395319"/>
                    <a:pt x="386715" y="378873"/>
                  </a:cubicBezTo>
                  <a:lnTo>
                    <a:pt x="437706" y="378873"/>
                  </a:lnTo>
                  <a:lnTo>
                    <a:pt x="437706" y="437706"/>
                  </a:ln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33" name="Freeform 23">
              <a:extLst>
                <a:ext uri="{FF2B5EF4-FFF2-40B4-BE49-F238E27FC236}">
                  <a16:creationId xmlns:a16="http://schemas.microsoft.com/office/drawing/2014/main" id="{078A2BF1-EE88-6D98-9505-AB776E6997E0}"/>
                </a:ext>
              </a:extLst>
            </p:cNvPr>
            <p:cNvSpPr/>
            <p:nvPr/>
          </p:nvSpPr>
          <p:spPr>
            <a:xfrm>
              <a:off x="5763125" y="2807962"/>
              <a:ext cx="67100" cy="86994"/>
            </a:xfrm>
            <a:custGeom>
              <a:avLst/>
              <a:gdLst>
                <a:gd name="connsiteX0" fmla="*/ 33443 w 67100"/>
                <a:gd name="connsiteY0" fmla="*/ 86995 h 86994"/>
                <a:gd name="connsiteX1" fmla="*/ 33792 w 67100"/>
                <a:gd name="connsiteY1" fmla="*/ 86995 h 86994"/>
                <a:gd name="connsiteX2" fmla="*/ 66844 w 67100"/>
                <a:gd name="connsiteY2" fmla="*/ 40989 h 86994"/>
                <a:gd name="connsiteX3" fmla="*/ 57319 w 67100"/>
                <a:gd name="connsiteY3" fmla="*/ 11017 h 86994"/>
                <a:gd name="connsiteX4" fmla="*/ 33665 w 67100"/>
                <a:gd name="connsiteY4" fmla="*/ 0 h 86994"/>
                <a:gd name="connsiteX5" fmla="*/ 33443 w 67100"/>
                <a:gd name="connsiteY5" fmla="*/ 0 h 86994"/>
                <a:gd name="connsiteX6" fmla="*/ 9789 w 67100"/>
                <a:gd name="connsiteY6" fmla="*/ 11017 h 86994"/>
                <a:gd name="connsiteX7" fmla="*/ 264 w 67100"/>
                <a:gd name="connsiteY7" fmla="*/ 40989 h 86994"/>
                <a:gd name="connsiteX8" fmla="*/ 33443 w 67100"/>
                <a:gd name="connsiteY8" fmla="*/ 86995 h 86994"/>
                <a:gd name="connsiteX9" fmla="*/ 23918 w 67100"/>
                <a:gd name="connsiteY9" fmla="*/ 24194 h 86994"/>
                <a:gd name="connsiteX10" fmla="*/ 33443 w 67100"/>
                <a:gd name="connsiteY10" fmla="*/ 19399 h 86994"/>
                <a:gd name="connsiteX11" fmla="*/ 33792 w 67100"/>
                <a:gd name="connsiteY11" fmla="*/ 19399 h 86994"/>
                <a:gd name="connsiteX12" fmla="*/ 43317 w 67100"/>
                <a:gd name="connsiteY12" fmla="*/ 24194 h 86994"/>
                <a:gd name="connsiteX13" fmla="*/ 47603 w 67100"/>
                <a:gd name="connsiteY13" fmla="*/ 39561 h 86994"/>
                <a:gd name="connsiteX14" fmla="*/ 33855 w 67100"/>
                <a:gd name="connsiteY14" fmla="*/ 67628 h 86994"/>
                <a:gd name="connsiteX15" fmla="*/ 33443 w 67100"/>
                <a:gd name="connsiteY15" fmla="*/ 67628 h 86994"/>
                <a:gd name="connsiteX16" fmla="*/ 19695 w 67100"/>
                <a:gd name="connsiteY16" fmla="*/ 39561 h 86994"/>
                <a:gd name="connsiteX17" fmla="*/ 23981 w 67100"/>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100" h="86994">
                  <a:moveTo>
                    <a:pt x="33443" y="86995"/>
                  </a:moveTo>
                  <a:lnTo>
                    <a:pt x="33792" y="86995"/>
                  </a:lnTo>
                  <a:cubicBezTo>
                    <a:pt x="48587" y="86995"/>
                    <a:pt x="64526" y="72771"/>
                    <a:pt x="66844" y="40989"/>
                  </a:cubicBezTo>
                  <a:cubicBezTo>
                    <a:pt x="68112" y="30095"/>
                    <a:pt x="64643" y="19181"/>
                    <a:pt x="57319" y="11017"/>
                  </a:cubicBezTo>
                  <a:cubicBezTo>
                    <a:pt x="51205" y="4357"/>
                    <a:pt x="42698" y="395"/>
                    <a:pt x="33665" y="0"/>
                  </a:cubicBezTo>
                  <a:lnTo>
                    <a:pt x="33443" y="0"/>
                  </a:lnTo>
                  <a:cubicBezTo>
                    <a:pt x="24410" y="395"/>
                    <a:pt x="15903" y="4357"/>
                    <a:pt x="9789" y="11017"/>
                  </a:cubicBezTo>
                  <a:cubicBezTo>
                    <a:pt x="2446" y="19170"/>
                    <a:pt x="-1025" y="30093"/>
                    <a:pt x="264" y="40989"/>
                  </a:cubicBezTo>
                  <a:cubicBezTo>
                    <a:pt x="2677" y="72771"/>
                    <a:pt x="18647" y="86995"/>
                    <a:pt x="33443" y="86995"/>
                  </a:cubicBezTo>
                  <a:close/>
                  <a:moveTo>
                    <a:pt x="23918" y="24194"/>
                  </a:moveTo>
                  <a:cubicBezTo>
                    <a:pt x="26417" y="21507"/>
                    <a:pt x="29796" y="19806"/>
                    <a:pt x="33443" y="19399"/>
                  </a:cubicBezTo>
                  <a:lnTo>
                    <a:pt x="33792" y="19399"/>
                  </a:lnTo>
                  <a:cubicBezTo>
                    <a:pt x="37437" y="19812"/>
                    <a:pt x="40814" y="21512"/>
                    <a:pt x="43317" y="24194"/>
                  </a:cubicBezTo>
                  <a:cubicBezTo>
                    <a:pt x="46843" y="28485"/>
                    <a:pt x="48399" y="34063"/>
                    <a:pt x="47603" y="39561"/>
                  </a:cubicBezTo>
                  <a:cubicBezTo>
                    <a:pt x="46174" y="58928"/>
                    <a:pt x="38713" y="67628"/>
                    <a:pt x="33855" y="67628"/>
                  </a:cubicBezTo>
                  <a:lnTo>
                    <a:pt x="33443" y="67628"/>
                  </a:lnTo>
                  <a:cubicBezTo>
                    <a:pt x="28585" y="67628"/>
                    <a:pt x="21092" y="58928"/>
                    <a:pt x="19695" y="39561"/>
                  </a:cubicBezTo>
                  <a:cubicBezTo>
                    <a:pt x="18887" y="34063"/>
                    <a:pt x="20444" y="28480"/>
                    <a:pt x="23981"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34" name="Freeform 24">
              <a:extLst>
                <a:ext uri="{FF2B5EF4-FFF2-40B4-BE49-F238E27FC236}">
                  <a16:creationId xmlns:a16="http://schemas.microsoft.com/office/drawing/2014/main" id="{A4FF7592-EC3A-2CA6-7179-4080046B0A12}"/>
                </a:ext>
              </a:extLst>
            </p:cNvPr>
            <p:cNvSpPr/>
            <p:nvPr/>
          </p:nvSpPr>
          <p:spPr>
            <a:xfrm>
              <a:off x="5907886" y="2807962"/>
              <a:ext cx="67221" cy="86994"/>
            </a:xfrm>
            <a:custGeom>
              <a:avLst/>
              <a:gdLst>
                <a:gd name="connsiteX0" fmla="*/ 33525 w 67221"/>
                <a:gd name="connsiteY0" fmla="*/ 86995 h 86994"/>
                <a:gd name="connsiteX1" fmla="*/ 33874 w 67221"/>
                <a:gd name="connsiteY1" fmla="*/ 86995 h 86994"/>
                <a:gd name="connsiteX2" fmla="*/ 66958 w 67221"/>
                <a:gd name="connsiteY2" fmla="*/ 40989 h 86994"/>
                <a:gd name="connsiteX3" fmla="*/ 57433 w 67221"/>
                <a:gd name="connsiteY3" fmla="*/ 11017 h 86994"/>
                <a:gd name="connsiteX4" fmla="*/ 33779 w 67221"/>
                <a:gd name="connsiteY4" fmla="*/ 0 h 86994"/>
                <a:gd name="connsiteX5" fmla="*/ 33430 w 67221"/>
                <a:gd name="connsiteY5" fmla="*/ 0 h 86994"/>
                <a:gd name="connsiteX6" fmla="*/ 9776 w 67221"/>
                <a:gd name="connsiteY6" fmla="*/ 11017 h 86994"/>
                <a:gd name="connsiteX7" fmla="*/ 251 w 67221"/>
                <a:gd name="connsiteY7" fmla="*/ 40989 h 86994"/>
                <a:gd name="connsiteX8" fmla="*/ 33525 w 67221"/>
                <a:gd name="connsiteY8" fmla="*/ 86995 h 86994"/>
                <a:gd name="connsiteX9" fmla="*/ 24000 w 67221"/>
                <a:gd name="connsiteY9" fmla="*/ 24194 h 86994"/>
                <a:gd name="connsiteX10" fmla="*/ 33525 w 67221"/>
                <a:gd name="connsiteY10" fmla="*/ 19399 h 86994"/>
                <a:gd name="connsiteX11" fmla="*/ 33874 w 67221"/>
                <a:gd name="connsiteY11" fmla="*/ 19399 h 86994"/>
                <a:gd name="connsiteX12" fmla="*/ 43399 w 67221"/>
                <a:gd name="connsiteY12" fmla="*/ 24194 h 86994"/>
                <a:gd name="connsiteX13" fmla="*/ 47685 w 67221"/>
                <a:gd name="connsiteY13" fmla="*/ 39561 h 86994"/>
                <a:gd name="connsiteX14" fmla="*/ 33938 w 67221"/>
                <a:gd name="connsiteY14" fmla="*/ 67628 h 86994"/>
                <a:gd name="connsiteX15" fmla="*/ 33588 w 67221"/>
                <a:gd name="connsiteY15" fmla="*/ 67628 h 86994"/>
                <a:gd name="connsiteX16" fmla="*/ 19841 w 67221"/>
                <a:gd name="connsiteY16" fmla="*/ 39561 h 86994"/>
                <a:gd name="connsiteX17" fmla="*/ 24063 w 67221"/>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21" h="86994">
                  <a:moveTo>
                    <a:pt x="33525" y="86995"/>
                  </a:moveTo>
                  <a:lnTo>
                    <a:pt x="33874" y="86995"/>
                  </a:lnTo>
                  <a:cubicBezTo>
                    <a:pt x="48670" y="86995"/>
                    <a:pt x="64640" y="72771"/>
                    <a:pt x="66958" y="40989"/>
                  </a:cubicBezTo>
                  <a:cubicBezTo>
                    <a:pt x="68246" y="30093"/>
                    <a:pt x="64775" y="19170"/>
                    <a:pt x="57433" y="11017"/>
                  </a:cubicBezTo>
                  <a:cubicBezTo>
                    <a:pt x="51319" y="4357"/>
                    <a:pt x="42812" y="395"/>
                    <a:pt x="33779" y="0"/>
                  </a:cubicBezTo>
                  <a:lnTo>
                    <a:pt x="33430" y="0"/>
                  </a:lnTo>
                  <a:cubicBezTo>
                    <a:pt x="24397" y="395"/>
                    <a:pt x="15890" y="4357"/>
                    <a:pt x="9776" y="11017"/>
                  </a:cubicBezTo>
                  <a:cubicBezTo>
                    <a:pt x="2466" y="19189"/>
                    <a:pt x="-1000" y="30097"/>
                    <a:pt x="251" y="40989"/>
                  </a:cubicBezTo>
                  <a:cubicBezTo>
                    <a:pt x="2759" y="72771"/>
                    <a:pt x="18729" y="86995"/>
                    <a:pt x="33525" y="86995"/>
                  </a:cubicBezTo>
                  <a:close/>
                  <a:moveTo>
                    <a:pt x="24000" y="24194"/>
                  </a:moveTo>
                  <a:cubicBezTo>
                    <a:pt x="26503" y="21512"/>
                    <a:pt x="29880" y="19812"/>
                    <a:pt x="33525" y="19399"/>
                  </a:cubicBezTo>
                  <a:lnTo>
                    <a:pt x="33874" y="19399"/>
                  </a:lnTo>
                  <a:cubicBezTo>
                    <a:pt x="37519" y="19812"/>
                    <a:pt x="40897" y="21512"/>
                    <a:pt x="43399" y="24194"/>
                  </a:cubicBezTo>
                  <a:cubicBezTo>
                    <a:pt x="46936" y="28480"/>
                    <a:pt x="48493" y="34063"/>
                    <a:pt x="47685" y="39561"/>
                  </a:cubicBezTo>
                  <a:cubicBezTo>
                    <a:pt x="46288" y="58928"/>
                    <a:pt x="38795" y="67628"/>
                    <a:pt x="33938" y="67628"/>
                  </a:cubicBezTo>
                  <a:lnTo>
                    <a:pt x="33588" y="67628"/>
                  </a:lnTo>
                  <a:cubicBezTo>
                    <a:pt x="28731" y="67628"/>
                    <a:pt x="21269" y="58928"/>
                    <a:pt x="19841" y="39561"/>
                  </a:cubicBezTo>
                  <a:cubicBezTo>
                    <a:pt x="19027" y="34072"/>
                    <a:pt x="20560" y="28495"/>
                    <a:pt x="24063"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35" name="Freeform 25">
              <a:extLst>
                <a:ext uri="{FF2B5EF4-FFF2-40B4-BE49-F238E27FC236}">
                  <a16:creationId xmlns:a16="http://schemas.microsoft.com/office/drawing/2014/main" id="{D3E18677-4DB7-80AA-12BD-6B11ED7CD022}"/>
                </a:ext>
              </a:extLst>
            </p:cNvPr>
            <p:cNvSpPr/>
            <p:nvPr/>
          </p:nvSpPr>
          <p:spPr>
            <a:xfrm>
              <a:off x="5763125" y="2981761"/>
              <a:ext cx="67002" cy="86995"/>
            </a:xfrm>
            <a:custGeom>
              <a:avLst/>
              <a:gdLst>
                <a:gd name="connsiteX0" fmla="*/ 33792 w 67002"/>
                <a:gd name="connsiteY0" fmla="*/ 0 h 86995"/>
                <a:gd name="connsiteX1" fmla="*/ 33443 w 67002"/>
                <a:gd name="connsiteY1" fmla="*/ 0 h 86995"/>
                <a:gd name="connsiteX2" fmla="*/ 9789 w 67002"/>
                <a:gd name="connsiteY2" fmla="*/ 10986 h 86995"/>
                <a:gd name="connsiteX3" fmla="*/ 264 w 67002"/>
                <a:gd name="connsiteY3" fmla="*/ 40958 h 86995"/>
                <a:gd name="connsiteX4" fmla="*/ 33347 w 67002"/>
                <a:gd name="connsiteY4" fmla="*/ 86995 h 86995"/>
                <a:gd name="connsiteX5" fmla="*/ 33697 w 67002"/>
                <a:gd name="connsiteY5" fmla="*/ 86995 h 86995"/>
                <a:gd name="connsiteX6" fmla="*/ 66748 w 67002"/>
                <a:gd name="connsiteY6" fmla="*/ 40958 h 86995"/>
                <a:gd name="connsiteX7" fmla="*/ 57223 w 67002"/>
                <a:gd name="connsiteY7" fmla="*/ 10985 h 86995"/>
                <a:gd name="connsiteX8" fmla="*/ 33792 w 67002"/>
                <a:gd name="connsiteY8" fmla="*/ 0 h 86995"/>
                <a:gd name="connsiteX9" fmla="*/ 47540 w 67002"/>
                <a:gd name="connsiteY9" fmla="*/ 39561 h 86995"/>
                <a:gd name="connsiteX10" fmla="*/ 33792 w 67002"/>
                <a:gd name="connsiteY10" fmla="*/ 67596 h 86995"/>
                <a:gd name="connsiteX11" fmla="*/ 33443 w 67002"/>
                <a:gd name="connsiteY11" fmla="*/ 67596 h 86995"/>
                <a:gd name="connsiteX12" fmla="*/ 19695 w 67002"/>
                <a:gd name="connsiteY12" fmla="*/ 39561 h 86995"/>
                <a:gd name="connsiteX13" fmla="*/ 23981 w 67002"/>
                <a:gd name="connsiteY13" fmla="*/ 24098 h 86995"/>
                <a:gd name="connsiteX14" fmla="*/ 33506 w 67002"/>
                <a:gd name="connsiteY14" fmla="*/ 19272 h 86995"/>
                <a:gd name="connsiteX15" fmla="*/ 33855 w 67002"/>
                <a:gd name="connsiteY15" fmla="*/ 19272 h 86995"/>
                <a:gd name="connsiteX16" fmla="*/ 43380 w 67002"/>
                <a:gd name="connsiteY16" fmla="*/ 24098 h 86995"/>
                <a:gd name="connsiteX17" fmla="*/ 47540 w 67002"/>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02" h="86995">
                  <a:moveTo>
                    <a:pt x="33792" y="0"/>
                  </a:moveTo>
                  <a:lnTo>
                    <a:pt x="33443" y="0"/>
                  </a:lnTo>
                  <a:cubicBezTo>
                    <a:pt x="24417" y="397"/>
                    <a:pt x="15915" y="4345"/>
                    <a:pt x="9789" y="10986"/>
                  </a:cubicBezTo>
                  <a:cubicBezTo>
                    <a:pt x="2446" y="19139"/>
                    <a:pt x="-1025" y="30061"/>
                    <a:pt x="264" y="40958"/>
                  </a:cubicBezTo>
                  <a:cubicBezTo>
                    <a:pt x="2582" y="72708"/>
                    <a:pt x="18552" y="86995"/>
                    <a:pt x="33347" y="86995"/>
                  </a:cubicBezTo>
                  <a:lnTo>
                    <a:pt x="33697" y="86995"/>
                  </a:lnTo>
                  <a:cubicBezTo>
                    <a:pt x="48492" y="86995"/>
                    <a:pt x="64431" y="72771"/>
                    <a:pt x="66748" y="40958"/>
                  </a:cubicBezTo>
                  <a:cubicBezTo>
                    <a:pt x="68008" y="30064"/>
                    <a:pt x="64540" y="19153"/>
                    <a:pt x="57223" y="10985"/>
                  </a:cubicBezTo>
                  <a:cubicBezTo>
                    <a:pt x="51152" y="4398"/>
                    <a:pt x="42739" y="454"/>
                    <a:pt x="33792" y="0"/>
                  </a:cubicBezTo>
                  <a:close/>
                  <a:moveTo>
                    <a:pt x="47540" y="39561"/>
                  </a:moveTo>
                  <a:cubicBezTo>
                    <a:pt x="46111" y="58896"/>
                    <a:pt x="38650" y="67596"/>
                    <a:pt x="33792" y="67596"/>
                  </a:cubicBezTo>
                  <a:lnTo>
                    <a:pt x="33443" y="67596"/>
                  </a:lnTo>
                  <a:cubicBezTo>
                    <a:pt x="28585" y="67596"/>
                    <a:pt x="21092" y="58896"/>
                    <a:pt x="19695" y="39561"/>
                  </a:cubicBezTo>
                  <a:cubicBezTo>
                    <a:pt x="18851" y="34031"/>
                    <a:pt x="20410" y="28404"/>
                    <a:pt x="23981" y="24098"/>
                  </a:cubicBezTo>
                  <a:cubicBezTo>
                    <a:pt x="26481" y="21407"/>
                    <a:pt x="29858" y="19696"/>
                    <a:pt x="33506" y="19272"/>
                  </a:cubicBezTo>
                  <a:lnTo>
                    <a:pt x="33855" y="19272"/>
                  </a:lnTo>
                  <a:cubicBezTo>
                    <a:pt x="37502" y="19702"/>
                    <a:pt x="40878" y="21412"/>
                    <a:pt x="43380" y="24098"/>
                  </a:cubicBezTo>
                  <a:cubicBezTo>
                    <a:pt x="46891" y="28432"/>
                    <a:pt x="48403" y="34050"/>
                    <a:pt x="47540"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36" name="Freeform 26">
              <a:extLst>
                <a:ext uri="{FF2B5EF4-FFF2-40B4-BE49-F238E27FC236}">
                  <a16:creationId xmlns:a16="http://schemas.microsoft.com/office/drawing/2014/main" id="{189F565A-3603-82E0-FA89-6037543DF440}"/>
                </a:ext>
              </a:extLst>
            </p:cNvPr>
            <p:cNvSpPr/>
            <p:nvPr/>
          </p:nvSpPr>
          <p:spPr>
            <a:xfrm>
              <a:off x="5907984" y="2981761"/>
              <a:ext cx="67028" cy="86995"/>
            </a:xfrm>
            <a:custGeom>
              <a:avLst/>
              <a:gdLst>
                <a:gd name="connsiteX0" fmla="*/ 33776 w 67028"/>
                <a:gd name="connsiteY0" fmla="*/ 0 h 86995"/>
                <a:gd name="connsiteX1" fmla="*/ 33427 w 67028"/>
                <a:gd name="connsiteY1" fmla="*/ 0 h 86995"/>
                <a:gd name="connsiteX2" fmla="*/ 9773 w 67028"/>
                <a:gd name="connsiteY2" fmla="*/ 10986 h 86995"/>
                <a:gd name="connsiteX3" fmla="*/ 248 w 67028"/>
                <a:gd name="connsiteY3" fmla="*/ 40958 h 86995"/>
                <a:gd name="connsiteX4" fmla="*/ 33332 w 67028"/>
                <a:gd name="connsiteY4" fmla="*/ 86995 h 86995"/>
                <a:gd name="connsiteX5" fmla="*/ 33681 w 67028"/>
                <a:gd name="connsiteY5" fmla="*/ 86995 h 86995"/>
                <a:gd name="connsiteX6" fmla="*/ 66764 w 67028"/>
                <a:gd name="connsiteY6" fmla="*/ 40958 h 86995"/>
                <a:gd name="connsiteX7" fmla="*/ 57239 w 67028"/>
                <a:gd name="connsiteY7" fmla="*/ 10985 h 86995"/>
                <a:gd name="connsiteX8" fmla="*/ 33776 w 67028"/>
                <a:gd name="connsiteY8" fmla="*/ 0 h 86995"/>
                <a:gd name="connsiteX9" fmla="*/ 47524 w 67028"/>
                <a:gd name="connsiteY9" fmla="*/ 39561 h 86995"/>
                <a:gd name="connsiteX10" fmla="*/ 33776 w 67028"/>
                <a:gd name="connsiteY10" fmla="*/ 67596 h 86995"/>
                <a:gd name="connsiteX11" fmla="*/ 33427 w 67028"/>
                <a:gd name="connsiteY11" fmla="*/ 67596 h 86995"/>
                <a:gd name="connsiteX12" fmla="*/ 19679 w 67028"/>
                <a:gd name="connsiteY12" fmla="*/ 39561 h 86995"/>
                <a:gd name="connsiteX13" fmla="*/ 23965 w 67028"/>
                <a:gd name="connsiteY13" fmla="*/ 24098 h 86995"/>
                <a:gd name="connsiteX14" fmla="*/ 33490 w 67028"/>
                <a:gd name="connsiteY14" fmla="*/ 19272 h 86995"/>
                <a:gd name="connsiteX15" fmla="*/ 33840 w 67028"/>
                <a:gd name="connsiteY15" fmla="*/ 19272 h 86995"/>
                <a:gd name="connsiteX16" fmla="*/ 43365 w 67028"/>
                <a:gd name="connsiteY16" fmla="*/ 24098 h 86995"/>
                <a:gd name="connsiteX17" fmla="*/ 47524 w 67028"/>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28" h="86995">
                  <a:moveTo>
                    <a:pt x="33776" y="0"/>
                  </a:moveTo>
                  <a:lnTo>
                    <a:pt x="33427" y="0"/>
                  </a:lnTo>
                  <a:cubicBezTo>
                    <a:pt x="24401" y="397"/>
                    <a:pt x="15899" y="4345"/>
                    <a:pt x="9773" y="10986"/>
                  </a:cubicBezTo>
                  <a:cubicBezTo>
                    <a:pt x="2471" y="19162"/>
                    <a:pt x="-995" y="30066"/>
                    <a:pt x="248" y="40958"/>
                  </a:cubicBezTo>
                  <a:cubicBezTo>
                    <a:pt x="2566" y="72708"/>
                    <a:pt x="18536" y="86995"/>
                    <a:pt x="33332" y="86995"/>
                  </a:cubicBezTo>
                  <a:lnTo>
                    <a:pt x="33681" y="86995"/>
                  </a:lnTo>
                  <a:cubicBezTo>
                    <a:pt x="48476" y="86995"/>
                    <a:pt x="64447" y="72771"/>
                    <a:pt x="66764" y="40958"/>
                  </a:cubicBezTo>
                  <a:cubicBezTo>
                    <a:pt x="68053" y="30061"/>
                    <a:pt x="64582" y="19139"/>
                    <a:pt x="57239" y="10985"/>
                  </a:cubicBezTo>
                  <a:cubicBezTo>
                    <a:pt x="51160" y="4391"/>
                    <a:pt x="42734" y="446"/>
                    <a:pt x="33776" y="0"/>
                  </a:cubicBezTo>
                  <a:close/>
                  <a:moveTo>
                    <a:pt x="47524" y="39561"/>
                  </a:moveTo>
                  <a:cubicBezTo>
                    <a:pt x="46127" y="58896"/>
                    <a:pt x="38634" y="67596"/>
                    <a:pt x="33776" y="67596"/>
                  </a:cubicBezTo>
                  <a:lnTo>
                    <a:pt x="33427" y="67596"/>
                  </a:lnTo>
                  <a:cubicBezTo>
                    <a:pt x="28569" y="67596"/>
                    <a:pt x="21108" y="58896"/>
                    <a:pt x="19679" y="39561"/>
                  </a:cubicBezTo>
                  <a:cubicBezTo>
                    <a:pt x="18851" y="34032"/>
                    <a:pt x="20409" y="28412"/>
                    <a:pt x="23965" y="24098"/>
                  </a:cubicBezTo>
                  <a:cubicBezTo>
                    <a:pt x="26468" y="21412"/>
                    <a:pt x="29844" y="19702"/>
                    <a:pt x="33490" y="19272"/>
                  </a:cubicBezTo>
                  <a:lnTo>
                    <a:pt x="33840" y="19272"/>
                  </a:lnTo>
                  <a:cubicBezTo>
                    <a:pt x="37486" y="19702"/>
                    <a:pt x="40862" y="21412"/>
                    <a:pt x="43365" y="24098"/>
                  </a:cubicBezTo>
                  <a:cubicBezTo>
                    <a:pt x="46890" y="28425"/>
                    <a:pt x="48403" y="34049"/>
                    <a:pt x="47524"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grpSp>
      <p:sp>
        <p:nvSpPr>
          <p:cNvPr id="37" name="Freeform 109">
            <a:extLst>
              <a:ext uri="{FF2B5EF4-FFF2-40B4-BE49-F238E27FC236}">
                <a16:creationId xmlns:a16="http://schemas.microsoft.com/office/drawing/2014/main" id="{87CE2D81-D77E-8583-6CC4-077396A58F44}"/>
              </a:ext>
            </a:extLst>
          </p:cNvPr>
          <p:cNvSpPr>
            <a:spLocks noChangeAspect="1" noEditPoints="1"/>
          </p:cNvSpPr>
          <p:nvPr/>
        </p:nvSpPr>
        <p:spPr bwMode="auto">
          <a:xfrm>
            <a:off x="6379877" y="5735792"/>
            <a:ext cx="377825" cy="379413"/>
          </a:xfrm>
          <a:custGeom>
            <a:avLst/>
            <a:gdLst>
              <a:gd name="T0" fmla="*/ 179 w 576"/>
              <a:gd name="T1" fmla="*/ 576 h 576"/>
              <a:gd name="T2" fmla="*/ 104 w 576"/>
              <a:gd name="T3" fmla="*/ 270 h 576"/>
              <a:gd name="T4" fmla="*/ 329 w 576"/>
              <a:gd name="T5" fmla="*/ 105 h 576"/>
              <a:gd name="T6" fmla="*/ 435 w 576"/>
              <a:gd name="T7" fmla="*/ 337 h 576"/>
              <a:gd name="T8" fmla="*/ 341 w 576"/>
              <a:gd name="T9" fmla="*/ 450 h 576"/>
              <a:gd name="T10" fmla="*/ 576 w 576"/>
              <a:gd name="T11" fmla="*/ 0 h 576"/>
              <a:gd name="T12" fmla="*/ 366 w 576"/>
              <a:gd name="T13" fmla="*/ 551 h 576"/>
              <a:gd name="T14" fmla="*/ 460 w 576"/>
              <a:gd name="T15" fmla="*/ 406 h 576"/>
              <a:gd name="T16" fmla="*/ 508 w 576"/>
              <a:gd name="T17" fmla="*/ 353 h 576"/>
              <a:gd name="T18" fmla="*/ 329 w 576"/>
              <a:gd name="T19" fmla="*/ 80 h 576"/>
              <a:gd name="T20" fmla="*/ 80 w 576"/>
              <a:gd name="T21" fmla="*/ 270 h 576"/>
              <a:gd name="T22" fmla="*/ 25 w 576"/>
              <a:gd name="T23" fmla="*/ 551 h 576"/>
              <a:gd name="T24" fmla="*/ 551 w 576"/>
              <a:gd name="T25" fmla="*/ 551 h 576"/>
              <a:gd name="T26" fmla="*/ 258 w 576"/>
              <a:gd name="T27" fmla="*/ 213 h 576"/>
              <a:gd name="T28" fmla="*/ 248 w 576"/>
              <a:gd name="T29" fmla="*/ 204 h 576"/>
              <a:gd name="T30" fmla="*/ 212 w 576"/>
              <a:gd name="T31" fmla="*/ 204 h 576"/>
              <a:gd name="T32" fmla="*/ 188 w 576"/>
              <a:gd name="T33" fmla="*/ 204 h 576"/>
              <a:gd name="T34" fmla="*/ 150 w 576"/>
              <a:gd name="T35" fmla="*/ 205 h 576"/>
              <a:gd name="T36" fmla="*/ 143 w 576"/>
              <a:gd name="T37" fmla="*/ 212 h 576"/>
              <a:gd name="T38" fmla="*/ 144 w 576"/>
              <a:gd name="T39" fmla="*/ 248 h 576"/>
              <a:gd name="T40" fmla="*/ 144 w 576"/>
              <a:gd name="T41" fmla="*/ 272 h 576"/>
              <a:gd name="T42" fmla="*/ 142 w 576"/>
              <a:gd name="T43" fmla="*/ 307 h 576"/>
              <a:gd name="T44" fmla="*/ 151 w 576"/>
              <a:gd name="T45" fmla="*/ 316 h 576"/>
              <a:gd name="T46" fmla="*/ 188 w 576"/>
              <a:gd name="T47" fmla="*/ 316 h 576"/>
              <a:gd name="T48" fmla="*/ 212 w 576"/>
              <a:gd name="T49" fmla="*/ 316 h 576"/>
              <a:gd name="T50" fmla="*/ 250 w 576"/>
              <a:gd name="T51" fmla="*/ 315 h 576"/>
              <a:gd name="T52" fmla="*/ 257 w 576"/>
              <a:gd name="T53" fmla="*/ 307 h 576"/>
              <a:gd name="T54" fmla="*/ 256 w 576"/>
              <a:gd name="T55" fmla="*/ 272 h 576"/>
              <a:gd name="T56" fmla="*/ 256 w 576"/>
              <a:gd name="T57" fmla="*/ 248 h 576"/>
              <a:gd name="T58" fmla="*/ 200 w 576"/>
              <a:gd name="T59" fmla="*/ 227 h 576"/>
              <a:gd name="T60" fmla="*/ 167 w 576"/>
              <a:gd name="T61" fmla="*/ 260 h 576"/>
              <a:gd name="T62" fmla="*/ 356 w 576"/>
              <a:gd name="T63" fmla="*/ 210 h 576"/>
              <a:gd name="T64" fmla="*/ 365 w 576"/>
              <a:gd name="T65" fmla="*/ 188 h 576"/>
              <a:gd name="T66" fmla="*/ 368 w 576"/>
              <a:gd name="T67" fmla="*/ 151 h 576"/>
              <a:gd name="T68" fmla="*/ 355 w 576"/>
              <a:gd name="T69" fmla="*/ 138 h 576"/>
              <a:gd name="T70" fmla="*/ 318 w 576"/>
              <a:gd name="T71" fmla="*/ 140 h 576"/>
              <a:gd name="T72" fmla="*/ 295 w 576"/>
              <a:gd name="T73" fmla="*/ 150 h 576"/>
              <a:gd name="T74" fmla="*/ 268 w 576"/>
              <a:gd name="T75" fmla="*/ 172 h 576"/>
              <a:gd name="T76" fmla="*/ 268 w 576"/>
              <a:gd name="T77" fmla="*/ 191 h 576"/>
              <a:gd name="T78" fmla="*/ 295 w 576"/>
              <a:gd name="T79" fmla="*/ 216 h 576"/>
              <a:gd name="T80" fmla="*/ 317 w 576"/>
              <a:gd name="T81" fmla="*/ 226 h 576"/>
              <a:gd name="T82" fmla="*/ 332 w 576"/>
              <a:gd name="T83" fmla="*/ 237 h 576"/>
              <a:gd name="T84" fmla="*/ 306 w 576"/>
              <a:gd name="T85" fmla="*/ 190 h 576"/>
              <a:gd name="T86" fmla="*/ 323 w 576"/>
              <a:gd name="T87" fmla="*/ 165 h 576"/>
              <a:gd name="T88" fmla="*/ 339 w 576"/>
              <a:gd name="T89" fmla="*/ 19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6" h="576">
                <a:moveTo>
                  <a:pt x="0" y="0"/>
                </a:moveTo>
                <a:cubicBezTo>
                  <a:pt x="0" y="576"/>
                  <a:pt x="0" y="576"/>
                  <a:pt x="0" y="576"/>
                </a:cubicBezTo>
                <a:cubicBezTo>
                  <a:pt x="179" y="576"/>
                  <a:pt x="179" y="576"/>
                  <a:pt x="179" y="576"/>
                </a:cubicBezTo>
                <a:cubicBezTo>
                  <a:pt x="179" y="411"/>
                  <a:pt x="179" y="411"/>
                  <a:pt x="179" y="411"/>
                </a:cubicBezTo>
                <a:cubicBezTo>
                  <a:pt x="174" y="407"/>
                  <a:pt x="174" y="407"/>
                  <a:pt x="174" y="407"/>
                </a:cubicBezTo>
                <a:cubicBezTo>
                  <a:pt x="130" y="375"/>
                  <a:pt x="104" y="324"/>
                  <a:pt x="104" y="270"/>
                </a:cubicBezTo>
                <a:cubicBezTo>
                  <a:pt x="104" y="191"/>
                  <a:pt x="166" y="120"/>
                  <a:pt x="248" y="104"/>
                </a:cubicBezTo>
                <a:cubicBezTo>
                  <a:pt x="248" y="104"/>
                  <a:pt x="263" y="100"/>
                  <a:pt x="285" y="100"/>
                </a:cubicBezTo>
                <a:cubicBezTo>
                  <a:pt x="311" y="100"/>
                  <a:pt x="329" y="105"/>
                  <a:pt x="329" y="105"/>
                </a:cubicBezTo>
                <a:cubicBezTo>
                  <a:pt x="420" y="126"/>
                  <a:pt x="448" y="216"/>
                  <a:pt x="478" y="311"/>
                </a:cubicBezTo>
                <a:cubicBezTo>
                  <a:pt x="481" y="320"/>
                  <a:pt x="484" y="329"/>
                  <a:pt x="486" y="337"/>
                </a:cubicBezTo>
                <a:cubicBezTo>
                  <a:pt x="435" y="337"/>
                  <a:pt x="435" y="337"/>
                  <a:pt x="435" y="337"/>
                </a:cubicBezTo>
                <a:cubicBezTo>
                  <a:pt x="435" y="406"/>
                  <a:pt x="435" y="406"/>
                  <a:pt x="435" y="406"/>
                </a:cubicBezTo>
                <a:cubicBezTo>
                  <a:pt x="435" y="430"/>
                  <a:pt x="415" y="450"/>
                  <a:pt x="391" y="450"/>
                </a:cubicBezTo>
                <a:cubicBezTo>
                  <a:pt x="341" y="450"/>
                  <a:pt x="341" y="450"/>
                  <a:pt x="341" y="450"/>
                </a:cubicBezTo>
                <a:cubicBezTo>
                  <a:pt x="341" y="576"/>
                  <a:pt x="341" y="576"/>
                  <a:pt x="341" y="576"/>
                </a:cubicBezTo>
                <a:cubicBezTo>
                  <a:pt x="576" y="576"/>
                  <a:pt x="576" y="576"/>
                  <a:pt x="576" y="576"/>
                </a:cubicBezTo>
                <a:cubicBezTo>
                  <a:pt x="576" y="0"/>
                  <a:pt x="576" y="0"/>
                  <a:pt x="576" y="0"/>
                </a:cubicBezTo>
                <a:lnTo>
                  <a:pt x="0" y="0"/>
                </a:lnTo>
                <a:close/>
                <a:moveTo>
                  <a:pt x="551" y="551"/>
                </a:moveTo>
                <a:cubicBezTo>
                  <a:pt x="366" y="551"/>
                  <a:pt x="366" y="551"/>
                  <a:pt x="366" y="551"/>
                </a:cubicBezTo>
                <a:cubicBezTo>
                  <a:pt x="366" y="474"/>
                  <a:pt x="366" y="474"/>
                  <a:pt x="366" y="474"/>
                </a:cubicBezTo>
                <a:cubicBezTo>
                  <a:pt x="391" y="474"/>
                  <a:pt x="391" y="474"/>
                  <a:pt x="391" y="474"/>
                </a:cubicBezTo>
                <a:cubicBezTo>
                  <a:pt x="429" y="474"/>
                  <a:pt x="460" y="444"/>
                  <a:pt x="460" y="406"/>
                </a:cubicBezTo>
                <a:cubicBezTo>
                  <a:pt x="460" y="362"/>
                  <a:pt x="460" y="362"/>
                  <a:pt x="460" y="362"/>
                </a:cubicBezTo>
                <a:cubicBezTo>
                  <a:pt x="490" y="362"/>
                  <a:pt x="490" y="362"/>
                  <a:pt x="490" y="362"/>
                </a:cubicBezTo>
                <a:cubicBezTo>
                  <a:pt x="497" y="362"/>
                  <a:pt x="504" y="359"/>
                  <a:pt x="508" y="353"/>
                </a:cubicBezTo>
                <a:cubicBezTo>
                  <a:pt x="512" y="348"/>
                  <a:pt x="513" y="340"/>
                  <a:pt x="511" y="334"/>
                </a:cubicBezTo>
                <a:cubicBezTo>
                  <a:pt x="508" y="324"/>
                  <a:pt x="505" y="314"/>
                  <a:pt x="502" y="304"/>
                </a:cubicBezTo>
                <a:cubicBezTo>
                  <a:pt x="470" y="204"/>
                  <a:pt x="438" y="102"/>
                  <a:pt x="329" y="80"/>
                </a:cubicBezTo>
                <a:cubicBezTo>
                  <a:pt x="329" y="80"/>
                  <a:pt x="310" y="75"/>
                  <a:pt x="290" y="75"/>
                </a:cubicBezTo>
                <a:cubicBezTo>
                  <a:pt x="269" y="75"/>
                  <a:pt x="248" y="79"/>
                  <a:pt x="248" y="79"/>
                </a:cubicBezTo>
                <a:cubicBezTo>
                  <a:pt x="153" y="96"/>
                  <a:pt x="80" y="178"/>
                  <a:pt x="80" y="270"/>
                </a:cubicBezTo>
                <a:cubicBezTo>
                  <a:pt x="80" y="330"/>
                  <a:pt x="107" y="387"/>
                  <a:pt x="154" y="423"/>
                </a:cubicBezTo>
                <a:cubicBezTo>
                  <a:pt x="154" y="551"/>
                  <a:pt x="154" y="551"/>
                  <a:pt x="154" y="551"/>
                </a:cubicBezTo>
                <a:cubicBezTo>
                  <a:pt x="25" y="551"/>
                  <a:pt x="25" y="551"/>
                  <a:pt x="25" y="551"/>
                </a:cubicBezTo>
                <a:cubicBezTo>
                  <a:pt x="25" y="24"/>
                  <a:pt x="25" y="24"/>
                  <a:pt x="25" y="24"/>
                </a:cubicBezTo>
                <a:cubicBezTo>
                  <a:pt x="551" y="24"/>
                  <a:pt x="551" y="24"/>
                  <a:pt x="551" y="24"/>
                </a:cubicBezTo>
                <a:lnTo>
                  <a:pt x="551" y="551"/>
                </a:lnTo>
                <a:close/>
                <a:moveTo>
                  <a:pt x="255" y="243"/>
                </a:moveTo>
                <a:cubicBezTo>
                  <a:pt x="270" y="234"/>
                  <a:pt x="270" y="234"/>
                  <a:pt x="270" y="234"/>
                </a:cubicBezTo>
                <a:cubicBezTo>
                  <a:pt x="258" y="213"/>
                  <a:pt x="258" y="213"/>
                  <a:pt x="258" y="213"/>
                </a:cubicBezTo>
                <a:cubicBezTo>
                  <a:pt x="243" y="222"/>
                  <a:pt x="243" y="222"/>
                  <a:pt x="243" y="222"/>
                </a:cubicBezTo>
                <a:cubicBezTo>
                  <a:pt x="242" y="221"/>
                  <a:pt x="241" y="219"/>
                  <a:pt x="239" y="218"/>
                </a:cubicBezTo>
                <a:cubicBezTo>
                  <a:pt x="248" y="204"/>
                  <a:pt x="248" y="204"/>
                  <a:pt x="248" y="204"/>
                </a:cubicBezTo>
                <a:cubicBezTo>
                  <a:pt x="227" y="191"/>
                  <a:pt x="227" y="191"/>
                  <a:pt x="227" y="191"/>
                </a:cubicBezTo>
                <a:cubicBezTo>
                  <a:pt x="218" y="206"/>
                  <a:pt x="218" y="206"/>
                  <a:pt x="218" y="206"/>
                </a:cubicBezTo>
                <a:cubicBezTo>
                  <a:pt x="216" y="205"/>
                  <a:pt x="214" y="204"/>
                  <a:pt x="212" y="204"/>
                </a:cubicBezTo>
                <a:cubicBezTo>
                  <a:pt x="212" y="187"/>
                  <a:pt x="212" y="187"/>
                  <a:pt x="212" y="187"/>
                </a:cubicBezTo>
                <a:cubicBezTo>
                  <a:pt x="188" y="187"/>
                  <a:pt x="188" y="187"/>
                  <a:pt x="188" y="187"/>
                </a:cubicBezTo>
                <a:cubicBezTo>
                  <a:pt x="188" y="204"/>
                  <a:pt x="188" y="204"/>
                  <a:pt x="188" y="204"/>
                </a:cubicBezTo>
                <a:cubicBezTo>
                  <a:pt x="185" y="204"/>
                  <a:pt x="183" y="205"/>
                  <a:pt x="180" y="206"/>
                </a:cubicBezTo>
                <a:cubicBezTo>
                  <a:pt x="171" y="192"/>
                  <a:pt x="171" y="192"/>
                  <a:pt x="171" y="192"/>
                </a:cubicBezTo>
                <a:cubicBezTo>
                  <a:pt x="150" y="205"/>
                  <a:pt x="150" y="205"/>
                  <a:pt x="150" y="205"/>
                </a:cubicBezTo>
                <a:cubicBezTo>
                  <a:pt x="159" y="219"/>
                  <a:pt x="159" y="219"/>
                  <a:pt x="159" y="219"/>
                </a:cubicBezTo>
                <a:cubicBezTo>
                  <a:pt x="159" y="220"/>
                  <a:pt x="158" y="221"/>
                  <a:pt x="158" y="221"/>
                </a:cubicBezTo>
                <a:cubicBezTo>
                  <a:pt x="143" y="212"/>
                  <a:pt x="143" y="212"/>
                  <a:pt x="143" y="212"/>
                </a:cubicBezTo>
                <a:cubicBezTo>
                  <a:pt x="130" y="234"/>
                  <a:pt x="130" y="234"/>
                  <a:pt x="130" y="234"/>
                </a:cubicBezTo>
                <a:cubicBezTo>
                  <a:pt x="145" y="242"/>
                  <a:pt x="145" y="242"/>
                  <a:pt x="145" y="242"/>
                </a:cubicBezTo>
                <a:cubicBezTo>
                  <a:pt x="145" y="244"/>
                  <a:pt x="144" y="246"/>
                  <a:pt x="144" y="248"/>
                </a:cubicBezTo>
                <a:cubicBezTo>
                  <a:pt x="127" y="248"/>
                  <a:pt x="127" y="248"/>
                  <a:pt x="127" y="248"/>
                </a:cubicBezTo>
                <a:cubicBezTo>
                  <a:pt x="127" y="272"/>
                  <a:pt x="127" y="272"/>
                  <a:pt x="127" y="272"/>
                </a:cubicBezTo>
                <a:cubicBezTo>
                  <a:pt x="144" y="272"/>
                  <a:pt x="144" y="272"/>
                  <a:pt x="144" y="272"/>
                </a:cubicBezTo>
                <a:cubicBezTo>
                  <a:pt x="144" y="274"/>
                  <a:pt x="145" y="275"/>
                  <a:pt x="145" y="277"/>
                </a:cubicBezTo>
                <a:cubicBezTo>
                  <a:pt x="130" y="285"/>
                  <a:pt x="130" y="285"/>
                  <a:pt x="130" y="285"/>
                </a:cubicBezTo>
                <a:cubicBezTo>
                  <a:pt x="142" y="307"/>
                  <a:pt x="142" y="307"/>
                  <a:pt x="142" y="307"/>
                </a:cubicBezTo>
                <a:cubicBezTo>
                  <a:pt x="157" y="298"/>
                  <a:pt x="157" y="298"/>
                  <a:pt x="157" y="298"/>
                </a:cubicBezTo>
                <a:cubicBezTo>
                  <a:pt x="158" y="299"/>
                  <a:pt x="159" y="300"/>
                  <a:pt x="160" y="301"/>
                </a:cubicBezTo>
                <a:cubicBezTo>
                  <a:pt x="151" y="316"/>
                  <a:pt x="151" y="316"/>
                  <a:pt x="151" y="316"/>
                </a:cubicBezTo>
                <a:cubicBezTo>
                  <a:pt x="172" y="329"/>
                  <a:pt x="172" y="329"/>
                  <a:pt x="172" y="329"/>
                </a:cubicBezTo>
                <a:cubicBezTo>
                  <a:pt x="181" y="314"/>
                  <a:pt x="181" y="314"/>
                  <a:pt x="181" y="314"/>
                </a:cubicBezTo>
                <a:cubicBezTo>
                  <a:pt x="183" y="315"/>
                  <a:pt x="186" y="316"/>
                  <a:pt x="188" y="316"/>
                </a:cubicBezTo>
                <a:cubicBezTo>
                  <a:pt x="188" y="333"/>
                  <a:pt x="188" y="333"/>
                  <a:pt x="188" y="333"/>
                </a:cubicBezTo>
                <a:cubicBezTo>
                  <a:pt x="212" y="333"/>
                  <a:pt x="212" y="333"/>
                  <a:pt x="212" y="333"/>
                </a:cubicBezTo>
                <a:cubicBezTo>
                  <a:pt x="212" y="316"/>
                  <a:pt x="212" y="316"/>
                  <a:pt x="212" y="316"/>
                </a:cubicBezTo>
                <a:cubicBezTo>
                  <a:pt x="215" y="315"/>
                  <a:pt x="217" y="315"/>
                  <a:pt x="220" y="314"/>
                </a:cubicBezTo>
                <a:cubicBezTo>
                  <a:pt x="229" y="328"/>
                  <a:pt x="229" y="328"/>
                  <a:pt x="229" y="328"/>
                </a:cubicBezTo>
                <a:cubicBezTo>
                  <a:pt x="250" y="315"/>
                  <a:pt x="250" y="315"/>
                  <a:pt x="250" y="315"/>
                </a:cubicBezTo>
                <a:cubicBezTo>
                  <a:pt x="240" y="301"/>
                  <a:pt x="240" y="301"/>
                  <a:pt x="240" y="301"/>
                </a:cubicBezTo>
                <a:cubicBezTo>
                  <a:pt x="241" y="300"/>
                  <a:pt x="242" y="299"/>
                  <a:pt x="242" y="299"/>
                </a:cubicBezTo>
                <a:cubicBezTo>
                  <a:pt x="257" y="307"/>
                  <a:pt x="257" y="307"/>
                  <a:pt x="257" y="307"/>
                </a:cubicBezTo>
                <a:cubicBezTo>
                  <a:pt x="270" y="286"/>
                  <a:pt x="270" y="286"/>
                  <a:pt x="270" y="286"/>
                </a:cubicBezTo>
                <a:cubicBezTo>
                  <a:pt x="255" y="278"/>
                  <a:pt x="255" y="278"/>
                  <a:pt x="255" y="278"/>
                </a:cubicBezTo>
                <a:cubicBezTo>
                  <a:pt x="255" y="276"/>
                  <a:pt x="256" y="274"/>
                  <a:pt x="256" y="272"/>
                </a:cubicBezTo>
                <a:cubicBezTo>
                  <a:pt x="273" y="272"/>
                  <a:pt x="273" y="272"/>
                  <a:pt x="273" y="272"/>
                </a:cubicBezTo>
                <a:cubicBezTo>
                  <a:pt x="273" y="248"/>
                  <a:pt x="273" y="248"/>
                  <a:pt x="273" y="248"/>
                </a:cubicBezTo>
                <a:cubicBezTo>
                  <a:pt x="256" y="248"/>
                  <a:pt x="256" y="248"/>
                  <a:pt x="256" y="248"/>
                </a:cubicBezTo>
                <a:cubicBezTo>
                  <a:pt x="256" y="246"/>
                  <a:pt x="255" y="245"/>
                  <a:pt x="255" y="243"/>
                </a:cubicBezTo>
                <a:close/>
                <a:moveTo>
                  <a:pt x="167" y="260"/>
                </a:moveTo>
                <a:cubicBezTo>
                  <a:pt x="167" y="242"/>
                  <a:pt x="182" y="227"/>
                  <a:pt x="200" y="227"/>
                </a:cubicBezTo>
                <a:cubicBezTo>
                  <a:pt x="218" y="227"/>
                  <a:pt x="233" y="242"/>
                  <a:pt x="233" y="260"/>
                </a:cubicBezTo>
                <a:cubicBezTo>
                  <a:pt x="233" y="278"/>
                  <a:pt x="218" y="293"/>
                  <a:pt x="200" y="293"/>
                </a:cubicBezTo>
                <a:cubicBezTo>
                  <a:pt x="182" y="293"/>
                  <a:pt x="167" y="278"/>
                  <a:pt x="167" y="260"/>
                </a:cubicBezTo>
                <a:close/>
                <a:moveTo>
                  <a:pt x="355" y="228"/>
                </a:moveTo>
                <a:cubicBezTo>
                  <a:pt x="350" y="216"/>
                  <a:pt x="350" y="216"/>
                  <a:pt x="350" y="216"/>
                </a:cubicBezTo>
                <a:cubicBezTo>
                  <a:pt x="352" y="214"/>
                  <a:pt x="354" y="212"/>
                  <a:pt x="356" y="210"/>
                </a:cubicBezTo>
                <a:cubicBezTo>
                  <a:pt x="367" y="215"/>
                  <a:pt x="367" y="215"/>
                  <a:pt x="367" y="215"/>
                </a:cubicBezTo>
                <a:cubicBezTo>
                  <a:pt x="377" y="193"/>
                  <a:pt x="377" y="193"/>
                  <a:pt x="377" y="193"/>
                </a:cubicBezTo>
                <a:cubicBezTo>
                  <a:pt x="365" y="188"/>
                  <a:pt x="365" y="188"/>
                  <a:pt x="365" y="188"/>
                </a:cubicBezTo>
                <a:cubicBezTo>
                  <a:pt x="366" y="185"/>
                  <a:pt x="366" y="182"/>
                  <a:pt x="365" y="179"/>
                </a:cubicBezTo>
                <a:cubicBezTo>
                  <a:pt x="377" y="174"/>
                  <a:pt x="377" y="174"/>
                  <a:pt x="377" y="174"/>
                </a:cubicBezTo>
                <a:cubicBezTo>
                  <a:pt x="368" y="151"/>
                  <a:pt x="368" y="151"/>
                  <a:pt x="368" y="151"/>
                </a:cubicBezTo>
                <a:cubicBezTo>
                  <a:pt x="356" y="156"/>
                  <a:pt x="356" y="156"/>
                  <a:pt x="356" y="156"/>
                </a:cubicBezTo>
                <a:cubicBezTo>
                  <a:pt x="354" y="154"/>
                  <a:pt x="352" y="152"/>
                  <a:pt x="350" y="150"/>
                </a:cubicBezTo>
                <a:cubicBezTo>
                  <a:pt x="355" y="138"/>
                  <a:pt x="355" y="138"/>
                  <a:pt x="355" y="138"/>
                </a:cubicBezTo>
                <a:cubicBezTo>
                  <a:pt x="333" y="128"/>
                  <a:pt x="333" y="128"/>
                  <a:pt x="333" y="128"/>
                </a:cubicBezTo>
                <a:cubicBezTo>
                  <a:pt x="327" y="140"/>
                  <a:pt x="327" y="140"/>
                  <a:pt x="327" y="140"/>
                </a:cubicBezTo>
                <a:cubicBezTo>
                  <a:pt x="324" y="140"/>
                  <a:pt x="321" y="140"/>
                  <a:pt x="318" y="140"/>
                </a:cubicBezTo>
                <a:cubicBezTo>
                  <a:pt x="313" y="128"/>
                  <a:pt x="313" y="128"/>
                  <a:pt x="313" y="128"/>
                </a:cubicBezTo>
                <a:cubicBezTo>
                  <a:pt x="290" y="137"/>
                  <a:pt x="290" y="137"/>
                  <a:pt x="290" y="137"/>
                </a:cubicBezTo>
                <a:cubicBezTo>
                  <a:pt x="295" y="150"/>
                  <a:pt x="295" y="150"/>
                  <a:pt x="295" y="150"/>
                </a:cubicBezTo>
                <a:cubicBezTo>
                  <a:pt x="293" y="151"/>
                  <a:pt x="292" y="153"/>
                  <a:pt x="290" y="155"/>
                </a:cubicBezTo>
                <a:cubicBezTo>
                  <a:pt x="278" y="150"/>
                  <a:pt x="278" y="150"/>
                  <a:pt x="278" y="150"/>
                </a:cubicBezTo>
                <a:cubicBezTo>
                  <a:pt x="268" y="172"/>
                  <a:pt x="268" y="172"/>
                  <a:pt x="268" y="172"/>
                </a:cubicBezTo>
                <a:cubicBezTo>
                  <a:pt x="280" y="178"/>
                  <a:pt x="280" y="178"/>
                  <a:pt x="280" y="178"/>
                </a:cubicBezTo>
                <a:cubicBezTo>
                  <a:pt x="280" y="181"/>
                  <a:pt x="280" y="183"/>
                  <a:pt x="280" y="186"/>
                </a:cubicBezTo>
                <a:cubicBezTo>
                  <a:pt x="268" y="191"/>
                  <a:pt x="268" y="191"/>
                  <a:pt x="268" y="191"/>
                </a:cubicBezTo>
                <a:cubicBezTo>
                  <a:pt x="277" y="214"/>
                  <a:pt x="277" y="214"/>
                  <a:pt x="277" y="214"/>
                </a:cubicBezTo>
                <a:cubicBezTo>
                  <a:pt x="289" y="209"/>
                  <a:pt x="289" y="209"/>
                  <a:pt x="289" y="209"/>
                </a:cubicBezTo>
                <a:cubicBezTo>
                  <a:pt x="290" y="212"/>
                  <a:pt x="293" y="214"/>
                  <a:pt x="295" y="216"/>
                </a:cubicBezTo>
                <a:cubicBezTo>
                  <a:pt x="290" y="227"/>
                  <a:pt x="290" y="227"/>
                  <a:pt x="290" y="227"/>
                </a:cubicBezTo>
                <a:cubicBezTo>
                  <a:pt x="312" y="237"/>
                  <a:pt x="312" y="237"/>
                  <a:pt x="312" y="237"/>
                </a:cubicBezTo>
                <a:cubicBezTo>
                  <a:pt x="317" y="226"/>
                  <a:pt x="317" y="226"/>
                  <a:pt x="317" y="226"/>
                </a:cubicBezTo>
                <a:cubicBezTo>
                  <a:pt x="319" y="226"/>
                  <a:pt x="321" y="226"/>
                  <a:pt x="323" y="226"/>
                </a:cubicBezTo>
                <a:cubicBezTo>
                  <a:pt x="324" y="226"/>
                  <a:pt x="326" y="226"/>
                  <a:pt x="327" y="226"/>
                </a:cubicBezTo>
                <a:cubicBezTo>
                  <a:pt x="332" y="237"/>
                  <a:pt x="332" y="237"/>
                  <a:pt x="332" y="237"/>
                </a:cubicBezTo>
                <a:lnTo>
                  <a:pt x="355" y="228"/>
                </a:lnTo>
                <a:close/>
                <a:moveTo>
                  <a:pt x="315" y="200"/>
                </a:moveTo>
                <a:cubicBezTo>
                  <a:pt x="311" y="198"/>
                  <a:pt x="307" y="194"/>
                  <a:pt x="306" y="190"/>
                </a:cubicBezTo>
                <a:cubicBezTo>
                  <a:pt x="304" y="185"/>
                  <a:pt x="304" y="180"/>
                  <a:pt x="306" y="176"/>
                </a:cubicBezTo>
                <a:cubicBezTo>
                  <a:pt x="308" y="171"/>
                  <a:pt x="311" y="168"/>
                  <a:pt x="316" y="166"/>
                </a:cubicBezTo>
                <a:cubicBezTo>
                  <a:pt x="318" y="165"/>
                  <a:pt x="320" y="165"/>
                  <a:pt x="323" y="165"/>
                </a:cubicBezTo>
                <a:cubicBezTo>
                  <a:pt x="325" y="165"/>
                  <a:pt x="327" y="165"/>
                  <a:pt x="330" y="166"/>
                </a:cubicBezTo>
                <a:cubicBezTo>
                  <a:pt x="334" y="168"/>
                  <a:pt x="338" y="172"/>
                  <a:pt x="340" y="176"/>
                </a:cubicBezTo>
                <a:cubicBezTo>
                  <a:pt x="341" y="181"/>
                  <a:pt x="341" y="186"/>
                  <a:pt x="339" y="190"/>
                </a:cubicBezTo>
                <a:cubicBezTo>
                  <a:pt x="337" y="195"/>
                  <a:pt x="334" y="198"/>
                  <a:pt x="329" y="200"/>
                </a:cubicBezTo>
                <a:cubicBezTo>
                  <a:pt x="325" y="202"/>
                  <a:pt x="320" y="202"/>
                  <a:pt x="315" y="200"/>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2" name="Rectangle 1">
            <a:extLst>
              <a:ext uri="{FF2B5EF4-FFF2-40B4-BE49-F238E27FC236}">
                <a16:creationId xmlns:a16="http://schemas.microsoft.com/office/drawing/2014/main" id="{F72454C2-E72C-C1C4-7D38-8E8FF3BE6D32}"/>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16" name="Group 15">
            <a:extLst>
              <a:ext uri="{FF2B5EF4-FFF2-40B4-BE49-F238E27FC236}">
                <a16:creationId xmlns:a16="http://schemas.microsoft.com/office/drawing/2014/main" id="{8A1EA02E-3156-3C3A-F312-3F9EF4D9B02B}"/>
              </a:ext>
            </a:extLst>
          </p:cNvPr>
          <p:cNvGrpSpPr/>
          <p:nvPr/>
        </p:nvGrpSpPr>
        <p:grpSpPr>
          <a:xfrm>
            <a:off x="9042363" y="126781"/>
            <a:ext cx="2706725" cy="217488"/>
            <a:chOff x="8561592" y="126781"/>
            <a:chExt cx="2706725" cy="217488"/>
          </a:xfrm>
        </p:grpSpPr>
        <p:sp>
          <p:nvSpPr>
            <p:cNvPr id="39" name="Rectangle 38">
              <a:extLst>
                <a:ext uri="{FF2B5EF4-FFF2-40B4-BE49-F238E27FC236}">
                  <a16:creationId xmlns:a16="http://schemas.microsoft.com/office/drawing/2014/main" id="{FD7E14FA-E828-0E66-7CF5-3B2616F5C9F8}"/>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BAB5932F-6346-8EAE-488F-7DEB1596A2D9}"/>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1D7A4153-D324-F125-4F60-7C27AE7DFD3C}"/>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7A02D87E-97FA-5C74-38AA-C5095D7539F7}"/>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99576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Virsraksts 1">
            <a:extLst>
              <a:ext uri="{FF2B5EF4-FFF2-40B4-BE49-F238E27FC236}">
                <a16:creationId xmlns:a16="http://schemas.microsoft.com/office/drawing/2014/main" id="{31BCF032-D87F-0F6E-A872-246F5359854B}"/>
              </a:ext>
            </a:extLst>
          </p:cNvPr>
          <p:cNvSpPr>
            <a:spLocks noGrp="1"/>
          </p:cNvSpPr>
          <p:nvPr>
            <p:ph type="title"/>
          </p:nvPr>
        </p:nvSpPr>
        <p:spPr>
          <a:xfrm>
            <a:off x="442913" y="432001"/>
            <a:ext cx="11306175" cy="1387274"/>
          </a:xfrm>
        </p:spPr>
        <p:txBody>
          <a:bodyPr vert="horz" rtlCol="0">
            <a:normAutofit/>
          </a:bodyPr>
          <a:lstStyle/>
          <a:p>
            <a:pPr rtl="0"/>
            <a:r>
              <a:rPr lang="en-US"/>
              <a:t>Tasks of the System of Civil Protection</a:t>
            </a:r>
            <a:r>
              <a:rPr lang="lv-LV"/>
              <a:t> </a:t>
            </a:r>
            <a:r>
              <a:rPr lang="en-gb"/>
              <a:t>(4/6)</a:t>
            </a:r>
          </a:p>
        </p:txBody>
      </p:sp>
      <p:sp>
        <p:nvSpPr>
          <p:cNvPr id="4" name="Slaida numura vietturis 3">
            <a:extLst>
              <a:ext uri="{FF2B5EF4-FFF2-40B4-BE49-F238E27FC236}">
                <a16:creationId xmlns:a16="http://schemas.microsoft.com/office/drawing/2014/main" id="{049B85BF-116A-554D-65BF-356AC2B1C253}"/>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75E39A38-2FBC-4014-9D62-16551DC18F88}" type="slidenum">
              <a:rPr lang="lv-LV" altLang="en-US" noProof="0"/>
              <a:pPr lvl="0" rtl="0"/>
              <a:t>12</a:t>
            </a:fld>
            <a:endParaRPr lang="lv-LV" altLang="en-US" noProof="0"/>
          </a:p>
        </p:txBody>
      </p:sp>
      <p:sp>
        <p:nvSpPr>
          <p:cNvPr id="21" name="Rectangle 20">
            <a:extLst>
              <a:ext uri="{FF2B5EF4-FFF2-40B4-BE49-F238E27FC236}">
                <a16:creationId xmlns:a16="http://schemas.microsoft.com/office/drawing/2014/main" id="{882C6D4A-DEC5-CEE3-00ED-DF835F7BA7C9}"/>
              </a:ext>
            </a:extLst>
          </p:cNvPr>
          <p:cNvSpPr/>
          <p:nvPr/>
        </p:nvSpPr>
        <p:spPr>
          <a:xfrm>
            <a:off x="442913" y="1819273"/>
            <a:ext cx="586800" cy="109563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5</a:t>
            </a:r>
          </a:p>
        </p:txBody>
      </p:sp>
      <p:pic>
        <p:nvPicPr>
          <p:cNvPr id="2050" name="Picture 2" descr="car on body of water">
            <a:extLst>
              <a:ext uri="{FF2B5EF4-FFF2-40B4-BE49-F238E27FC236}">
                <a16:creationId xmlns:a16="http://schemas.microsoft.com/office/drawing/2014/main" id="{71EFBB0E-271B-B186-361A-D7E218FF2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913" y="3006705"/>
            <a:ext cx="5473700" cy="3159616"/>
          </a:xfrm>
          <a:prstGeom prst="rect">
            <a:avLst/>
          </a:prstGeom>
          <a:noFill/>
          <a:extLst>
            <a:ext uri="{909E8E84-426E-40DD-AFC4-6F175D3DCCD1}">
              <a14:hiddenFill xmlns:a14="http://schemas.microsoft.com/office/drawing/2010/main">
                <a:solidFill>
                  <a:srgbClr val="FFFFFF"/>
                </a:solidFill>
              </a14:hiddenFill>
            </a:ext>
          </a:extLst>
        </p:spPr>
      </p:pic>
      <p:sp>
        <p:nvSpPr>
          <p:cNvPr id="3" name="Satura vietturis 2">
            <a:extLst>
              <a:ext uri="{FF2B5EF4-FFF2-40B4-BE49-F238E27FC236}">
                <a16:creationId xmlns:a16="http://schemas.microsoft.com/office/drawing/2014/main" id="{CB3688F4-C617-B0F7-2B82-C250A4ADF27B}"/>
              </a:ext>
            </a:extLst>
          </p:cNvPr>
          <p:cNvSpPr txBox="1">
            <a:spLocks/>
          </p:cNvSpPr>
          <p:nvPr/>
        </p:nvSpPr>
        <p:spPr>
          <a:xfrm>
            <a:off x="1139874" y="1819274"/>
            <a:ext cx="4776739" cy="1097525"/>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a:solidFill>
                  <a:schemeClr val="tx1"/>
                </a:solidFill>
              </a:rPr>
              <a:t>T</a:t>
            </a:r>
            <a:r>
              <a:rPr lang="en-US" sz="1600" b="1">
                <a:solidFill>
                  <a:schemeClr val="tx1"/>
                </a:solidFill>
              </a:rPr>
              <a:t>o provide assistance to victims of disasters and reduce damage that has been or may be caused by the disaster to people, the environment and property</a:t>
            </a:r>
            <a:r>
              <a:rPr lang="lv-LV" sz="1600" b="1">
                <a:solidFill>
                  <a:schemeClr val="tx1"/>
                </a:solidFill>
              </a:rPr>
              <a:t>.</a:t>
            </a:r>
            <a:endParaRPr lang="en-US" altLang="lv-LV" sz="1600" b="1">
              <a:solidFill>
                <a:schemeClr val="tx1"/>
              </a:solidFill>
            </a:endParaRPr>
          </a:p>
        </p:txBody>
      </p:sp>
      <p:sp>
        <p:nvSpPr>
          <p:cNvPr id="8" name="Satura vietturis 2">
            <a:extLst>
              <a:ext uri="{FF2B5EF4-FFF2-40B4-BE49-F238E27FC236}">
                <a16:creationId xmlns:a16="http://schemas.microsoft.com/office/drawing/2014/main" id="{39124F54-1942-C2F0-157A-166E230D3FF2}"/>
              </a:ext>
            </a:extLst>
          </p:cNvPr>
          <p:cNvSpPr txBox="1">
            <a:spLocks/>
          </p:cNvSpPr>
          <p:nvPr/>
        </p:nvSpPr>
        <p:spPr>
          <a:xfrm>
            <a:off x="6972351" y="1819074"/>
            <a:ext cx="4776736" cy="1097525"/>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a:solidFill>
                  <a:schemeClr val="tx1"/>
                </a:solidFill>
              </a:rPr>
              <a:t>T</a:t>
            </a:r>
            <a:r>
              <a:rPr lang="en-US" sz="1600" b="1">
                <a:solidFill>
                  <a:schemeClr val="tx1"/>
                </a:solidFill>
              </a:rPr>
              <a:t>o plan and perform recovery measures</a:t>
            </a:r>
            <a:r>
              <a:rPr lang="lv-LV" sz="1600" b="1">
                <a:solidFill>
                  <a:schemeClr val="tx1"/>
                </a:solidFill>
              </a:rPr>
              <a:t>.</a:t>
            </a:r>
            <a:endParaRPr lang="en-US" altLang="lv-LV" sz="1600" b="1">
              <a:solidFill>
                <a:schemeClr val="tx1"/>
              </a:solidFill>
            </a:endParaRPr>
          </a:p>
        </p:txBody>
      </p:sp>
      <p:sp>
        <p:nvSpPr>
          <p:cNvPr id="9" name="Rectangle 8">
            <a:extLst>
              <a:ext uri="{FF2B5EF4-FFF2-40B4-BE49-F238E27FC236}">
                <a16:creationId xmlns:a16="http://schemas.microsoft.com/office/drawing/2014/main" id="{0FD1CCAA-AA54-D5EA-22C8-FE58EB877E11}"/>
              </a:ext>
            </a:extLst>
          </p:cNvPr>
          <p:cNvSpPr/>
          <p:nvPr/>
        </p:nvSpPr>
        <p:spPr>
          <a:xfrm>
            <a:off x="6275389" y="1820286"/>
            <a:ext cx="586800" cy="1095633"/>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6</a:t>
            </a:r>
            <a:endParaRPr lang="en-US" sz="2800" b="1"/>
          </a:p>
        </p:txBody>
      </p:sp>
      <p:pic>
        <p:nvPicPr>
          <p:cNvPr id="11" name="Picture 2" descr="white concrete house with brown wooden door">
            <a:extLst>
              <a:ext uri="{FF2B5EF4-FFF2-40B4-BE49-F238E27FC236}">
                <a16:creationId xmlns:a16="http://schemas.microsoft.com/office/drawing/2014/main" id="{2056EA70-BE3B-E7DA-90CE-258D168387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75388" y="3006699"/>
            <a:ext cx="5474433" cy="31597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87CE62-7875-ADEB-9A43-C193A3C42E91}"/>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6" name="Group 5">
            <a:extLst>
              <a:ext uri="{FF2B5EF4-FFF2-40B4-BE49-F238E27FC236}">
                <a16:creationId xmlns:a16="http://schemas.microsoft.com/office/drawing/2014/main" id="{F56ADB53-522E-FCC6-8B4B-CC7BF94C329A}"/>
              </a:ext>
            </a:extLst>
          </p:cNvPr>
          <p:cNvGrpSpPr/>
          <p:nvPr/>
        </p:nvGrpSpPr>
        <p:grpSpPr>
          <a:xfrm>
            <a:off x="9042363" y="126781"/>
            <a:ext cx="2706725" cy="217488"/>
            <a:chOff x="8561592" y="126781"/>
            <a:chExt cx="2706725" cy="217488"/>
          </a:xfrm>
        </p:grpSpPr>
        <p:sp>
          <p:nvSpPr>
            <p:cNvPr id="7" name="Rectangle 6">
              <a:extLst>
                <a:ext uri="{FF2B5EF4-FFF2-40B4-BE49-F238E27FC236}">
                  <a16:creationId xmlns:a16="http://schemas.microsoft.com/office/drawing/2014/main" id="{AF32492C-CEEC-2064-0EA6-CD1E9B301E0E}"/>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F400BF3B-C22A-F0B2-4BCC-D7145F7DD17E}"/>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E349C051-ACE7-9D83-6F11-2BAD9C170038}"/>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DEDA97ED-62F3-44BA-D2A2-1ABB131AABD4}"/>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16034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Virsraksts 1">
            <a:extLst>
              <a:ext uri="{FF2B5EF4-FFF2-40B4-BE49-F238E27FC236}">
                <a16:creationId xmlns:a16="http://schemas.microsoft.com/office/drawing/2014/main" id="{A4BD9488-11D2-7D56-B0DA-C0CCA9700C67}"/>
              </a:ext>
            </a:extLst>
          </p:cNvPr>
          <p:cNvSpPr>
            <a:spLocks noGrp="1"/>
          </p:cNvSpPr>
          <p:nvPr>
            <p:ph type="title"/>
          </p:nvPr>
        </p:nvSpPr>
        <p:spPr>
          <a:xfrm>
            <a:off x="442913" y="432001"/>
            <a:ext cx="11306175" cy="1387274"/>
          </a:xfrm>
        </p:spPr>
        <p:txBody>
          <a:bodyPr vert="horz" rtlCol="0">
            <a:normAutofit/>
          </a:bodyPr>
          <a:lstStyle/>
          <a:p>
            <a:pPr rtl="0"/>
            <a:r>
              <a:rPr lang="en-US"/>
              <a:t>Tasks of the System of Civil Protection</a:t>
            </a:r>
            <a:r>
              <a:rPr lang="lv-LV"/>
              <a:t> </a:t>
            </a:r>
            <a:r>
              <a:rPr lang="en-gb"/>
              <a:t>(5/6)</a:t>
            </a:r>
          </a:p>
        </p:txBody>
      </p:sp>
      <p:sp>
        <p:nvSpPr>
          <p:cNvPr id="4" name="Slaida numura vietturis 3">
            <a:extLst>
              <a:ext uri="{FF2B5EF4-FFF2-40B4-BE49-F238E27FC236}">
                <a16:creationId xmlns:a16="http://schemas.microsoft.com/office/drawing/2014/main" id="{D9E78712-0850-B0E2-449C-67116CA6DE48}"/>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6D8EC3E3-467C-4DCE-B832-399C9073DD30}" type="slidenum">
              <a:rPr lang="lv-LV" altLang="en-US" noProof="0"/>
              <a:pPr lvl="0" rtl="0"/>
              <a:t>13</a:t>
            </a:fld>
            <a:endParaRPr lang="lv-LV" altLang="en-US" noProof="0"/>
          </a:p>
        </p:txBody>
      </p:sp>
      <p:sp>
        <p:nvSpPr>
          <p:cNvPr id="14" name="Satura vietturis 2">
            <a:extLst>
              <a:ext uri="{FF2B5EF4-FFF2-40B4-BE49-F238E27FC236}">
                <a16:creationId xmlns:a16="http://schemas.microsoft.com/office/drawing/2014/main" id="{5B9696EC-08B8-A52B-D63E-6210970BB8DC}"/>
              </a:ext>
            </a:extLst>
          </p:cNvPr>
          <p:cNvSpPr txBox="1">
            <a:spLocks/>
          </p:cNvSpPr>
          <p:nvPr/>
        </p:nvSpPr>
        <p:spPr>
          <a:xfrm>
            <a:off x="1139874" y="1819275"/>
            <a:ext cx="10609214"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b="1">
                <a:solidFill>
                  <a:schemeClr val="tx1"/>
                </a:solidFill>
              </a:rPr>
              <a:t>T</a:t>
            </a:r>
            <a:r>
              <a:rPr lang="en-US" sz="1600" b="1">
                <a:solidFill>
                  <a:schemeClr val="tx1"/>
                </a:solidFill>
              </a:rPr>
              <a:t>o provide and receive international assistance in accordance with the procedures laid down in the laws and regulations</a:t>
            </a:r>
            <a:r>
              <a:rPr lang="lv-LV" sz="1600" b="1">
                <a:solidFill>
                  <a:schemeClr val="tx1"/>
                </a:solidFill>
              </a:rPr>
              <a:t>.</a:t>
            </a:r>
            <a:endParaRPr lang="en-US" altLang="lv-LV" sz="1600" b="1">
              <a:solidFill>
                <a:schemeClr val="tx1"/>
              </a:solidFill>
            </a:endParaRPr>
          </a:p>
        </p:txBody>
      </p:sp>
      <p:sp>
        <p:nvSpPr>
          <p:cNvPr id="15" name="Rectangle 14">
            <a:extLst>
              <a:ext uri="{FF2B5EF4-FFF2-40B4-BE49-F238E27FC236}">
                <a16:creationId xmlns:a16="http://schemas.microsoft.com/office/drawing/2014/main" id="{E14B7706-2431-2ECF-0E13-712806144AE1}"/>
              </a:ext>
            </a:extLst>
          </p:cNvPr>
          <p:cNvSpPr/>
          <p:nvPr/>
        </p:nvSpPr>
        <p:spPr>
          <a:xfrm>
            <a:off x="442912" y="18204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7</a:t>
            </a:r>
          </a:p>
        </p:txBody>
      </p:sp>
      <p:grpSp>
        <p:nvGrpSpPr>
          <p:cNvPr id="3" name="Group 2">
            <a:extLst>
              <a:ext uri="{FF2B5EF4-FFF2-40B4-BE49-F238E27FC236}">
                <a16:creationId xmlns:a16="http://schemas.microsoft.com/office/drawing/2014/main" id="{2F719D13-3DBC-4DE7-9A5C-FA16D1374B38}"/>
              </a:ext>
            </a:extLst>
          </p:cNvPr>
          <p:cNvGrpSpPr/>
          <p:nvPr/>
        </p:nvGrpSpPr>
        <p:grpSpPr>
          <a:xfrm flipH="1">
            <a:off x="6558965" y="3530857"/>
            <a:ext cx="4949733" cy="2496042"/>
            <a:chOff x="6995885" y="2499307"/>
            <a:chExt cx="5040312" cy="3314241"/>
          </a:xfrm>
        </p:grpSpPr>
        <p:sp>
          <p:nvSpPr>
            <p:cNvPr id="9" name="Flowchart: Delay 8">
              <a:extLst>
                <a:ext uri="{FF2B5EF4-FFF2-40B4-BE49-F238E27FC236}">
                  <a16:creationId xmlns:a16="http://schemas.microsoft.com/office/drawing/2014/main" id="{44DE3137-BA01-4E24-A104-ADDACB12F704}"/>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en-GB" sz="1200"/>
            </a:p>
          </p:txBody>
        </p:sp>
        <p:sp>
          <p:nvSpPr>
            <p:cNvPr id="11" name="Flowchart: Delay 8">
              <a:extLst>
                <a:ext uri="{FF2B5EF4-FFF2-40B4-BE49-F238E27FC236}">
                  <a16:creationId xmlns:a16="http://schemas.microsoft.com/office/drawing/2014/main" id="{D188B568-E952-4BA4-890C-2612BFF9D34C}"/>
                </a:ext>
              </a:extLst>
            </p:cNvPr>
            <p:cNvSpPr/>
            <p:nvPr/>
          </p:nvSpPr>
          <p:spPr>
            <a:xfrm flipV="1">
              <a:off x="10029557" y="4157874"/>
              <a:ext cx="1368973" cy="1655674"/>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en-GB" sz="1200"/>
            </a:p>
          </p:txBody>
        </p:sp>
        <p:cxnSp>
          <p:nvCxnSpPr>
            <p:cNvPr id="12" name="Straight Connector 11">
              <a:extLst>
                <a:ext uri="{FF2B5EF4-FFF2-40B4-BE49-F238E27FC236}">
                  <a16:creationId xmlns:a16="http://schemas.microsoft.com/office/drawing/2014/main" id="{96866573-2BB0-402C-AD90-F68BE2CC21F7}"/>
                </a:ext>
              </a:extLst>
            </p:cNvPr>
            <p:cNvCxnSpPr>
              <a:cxnSpLocks/>
              <a:stCxn id="9" idx="4"/>
            </p:cNvCxnSpPr>
            <p:nvPr/>
          </p:nvCxnSpPr>
          <p:spPr>
            <a:xfrm>
              <a:off x="8748425" y="4154980"/>
              <a:ext cx="1281133" cy="1"/>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5109CBFB-D6A8-4EFF-80C7-8EDC25291300}"/>
                </a:ext>
              </a:extLst>
            </p:cNvPr>
            <p:cNvCxnSpPr>
              <a:cxnSpLocks/>
            </p:cNvCxnSpPr>
            <p:nvPr/>
          </p:nvCxnSpPr>
          <p:spPr>
            <a:xfrm>
              <a:off x="8748425" y="2499307"/>
              <a:ext cx="3287772"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3C28EC49-7AE0-4D16-A90D-3806D0A0785B}"/>
                </a:ext>
              </a:extLst>
            </p:cNvPr>
            <p:cNvCxnSpPr>
              <a:cxnSpLocks/>
            </p:cNvCxnSpPr>
            <p:nvPr/>
          </p:nvCxnSpPr>
          <p:spPr>
            <a:xfrm>
              <a:off x="6995885" y="5813428"/>
              <a:ext cx="3033674"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grpSp>
      <p:grpSp>
        <p:nvGrpSpPr>
          <p:cNvPr id="25" name="Group 24">
            <a:extLst>
              <a:ext uri="{FF2B5EF4-FFF2-40B4-BE49-F238E27FC236}">
                <a16:creationId xmlns:a16="http://schemas.microsoft.com/office/drawing/2014/main" id="{1F71858C-E11B-4B23-9E76-4EBA34F19633}"/>
              </a:ext>
            </a:extLst>
          </p:cNvPr>
          <p:cNvGrpSpPr/>
          <p:nvPr/>
        </p:nvGrpSpPr>
        <p:grpSpPr>
          <a:xfrm flipH="1">
            <a:off x="6569415" y="3545512"/>
            <a:ext cx="4949733" cy="2485591"/>
            <a:chOff x="6995885" y="2499307"/>
            <a:chExt cx="5040312" cy="3314121"/>
          </a:xfrm>
        </p:grpSpPr>
        <p:sp>
          <p:nvSpPr>
            <p:cNvPr id="26" name="Flowchart: Delay 8">
              <a:extLst>
                <a:ext uri="{FF2B5EF4-FFF2-40B4-BE49-F238E27FC236}">
                  <a16:creationId xmlns:a16="http://schemas.microsoft.com/office/drawing/2014/main" id="{8D33311E-2E8A-4253-8442-689A5220206E}"/>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en-GB" sz="1200"/>
            </a:p>
          </p:txBody>
        </p:sp>
        <p:sp>
          <p:nvSpPr>
            <p:cNvPr id="27" name="Flowchart: Delay 8">
              <a:extLst>
                <a:ext uri="{FF2B5EF4-FFF2-40B4-BE49-F238E27FC236}">
                  <a16:creationId xmlns:a16="http://schemas.microsoft.com/office/drawing/2014/main" id="{1E8A398E-C2D9-4D6E-9D0B-EA3894EF6362}"/>
                </a:ext>
              </a:extLst>
            </p:cNvPr>
            <p:cNvSpPr/>
            <p:nvPr/>
          </p:nvSpPr>
          <p:spPr>
            <a:xfrm flipV="1">
              <a:off x="9985523" y="4157755"/>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en-GB" sz="1200"/>
            </a:p>
          </p:txBody>
        </p:sp>
        <p:cxnSp>
          <p:nvCxnSpPr>
            <p:cNvPr id="28" name="Straight Connector 27">
              <a:extLst>
                <a:ext uri="{FF2B5EF4-FFF2-40B4-BE49-F238E27FC236}">
                  <a16:creationId xmlns:a16="http://schemas.microsoft.com/office/drawing/2014/main" id="{64B59E0C-F51F-4E79-922E-6472C2CBF0BE}"/>
                </a:ext>
              </a:extLst>
            </p:cNvPr>
            <p:cNvCxnSpPr>
              <a:cxnSpLocks/>
              <a:stCxn id="26" idx="4"/>
              <a:endCxn id="27" idx="4"/>
            </p:cNvCxnSpPr>
            <p:nvPr/>
          </p:nvCxnSpPr>
          <p:spPr>
            <a:xfrm>
              <a:off x="8748425" y="4154979"/>
              <a:ext cx="1237098" cy="2777"/>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29" name="Straight Connector 28">
              <a:extLst>
                <a:ext uri="{FF2B5EF4-FFF2-40B4-BE49-F238E27FC236}">
                  <a16:creationId xmlns:a16="http://schemas.microsoft.com/office/drawing/2014/main" id="{E6524D57-E9CA-4128-9426-987689F5E531}"/>
                </a:ext>
              </a:extLst>
            </p:cNvPr>
            <p:cNvCxnSpPr>
              <a:cxnSpLocks/>
            </p:cNvCxnSpPr>
            <p:nvPr/>
          </p:nvCxnSpPr>
          <p:spPr>
            <a:xfrm>
              <a:off x="8748425" y="2499307"/>
              <a:ext cx="3287772"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7A520B4D-3087-46D2-ACB2-39B413E23ABF}"/>
                </a:ext>
              </a:extLst>
            </p:cNvPr>
            <p:cNvCxnSpPr>
              <a:cxnSpLocks/>
            </p:cNvCxnSpPr>
            <p:nvPr/>
          </p:nvCxnSpPr>
          <p:spPr>
            <a:xfrm>
              <a:off x="6995885" y="5813428"/>
              <a:ext cx="3033674"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grpSp>
      <p:sp>
        <p:nvSpPr>
          <p:cNvPr id="21" name="Oval 20">
            <a:extLst>
              <a:ext uri="{FF2B5EF4-FFF2-40B4-BE49-F238E27FC236}">
                <a16:creationId xmlns:a16="http://schemas.microsoft.com/office/drawing/2014/main" id="{7FF52B85-BF20-43E8-8F3E-35EB37ABBF4F}"/>
              </a:ext>
            </a:extLst>
          </p:cNvPr>
          <p:cNvSpPr/>
          <p:nvPr/>
        </p:nvSpPr>
        <p:spPr bwMode="ltGray">
          <a:xfrm rot="10800000" flipH="1" flipV="1">
            <a:off x="11481251" y="5929975"/>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22" name="Oval 21">
            <a:extLst>
              <a:ext uri="{FF2B5EF4-FFF2-40B4-BE49-F238E27FC236}">
                <a16:creationId xmlns:a16="http://schemas.microsoft.com/office/drawing/2014/main" id="{07B94B7B-5F20-C16B-3E68-EF9AA713A753}"/>
              </a:ext>
            </a:extLst>
          </p:cNvPr>
          <p:cNvSpPr/>
          <p:nvPr/>
        </p:nvSpPr>
        <p:spPr bwMode="ltGray">
          <a:xfrm rot="10800000" flipH="1" flipV="1">
            <a:off x="6275388" y="342331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17" name="Oval 16">
            <a:extLst>
              <a:ext uri="{FF2B5EF4-FFF2-40B4-BE49-F238E27FC236}">
                <a16:creationId xmlns:a16="http://schemas.microsoft.com/office/drawing/2014/main" id="{A263C8E3-74C7-432A-B28F-0DA45AFDA174}"/>
              </a:ext>
            </a:extLst>
          </p:cNvPr>
          <p:cNvSpPr/>
          <p:nvPr/>
        </p:nvSpPr>
        <p:spPr bwMode="ltGray">
          <a:xfrm rot="10800000" flipV="1">
            <a:off x="6978254" y="3423576"/>
            <a:ext cx="246801" cy="246801"/>
          </a:xfrm>
          <a:prstGeom prst="ellipse">
            <a:avLst/>
          </a:prstGeom>
          <a:solidFill>
            <a:schemeClr val="bg1"/>
          </a:solidFill>
          <a:ln w="28575">
            <a:solidFill>
              <a:srgbClr val="A8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1</a:t>
            </a:r>
          </a:p>
        </p:txBody>
      </p:sp>
      <p:sp>
        <p:nvSpPr>
          <p:cNvPr id="18" name="Oval 17">
            <a:extLst>
              <a:ext uri="{FF2B5EF4-FFF2-40B4-BE49-F238E27FC236}">
                <a16:creationId xmlns:a16="http://schemas.microsoft.com/office/drawing/2014/main" id="{6BA88B0E-D97B-426A-8D66-BC77BB60F649}"/>
              </a:ext>
            </a:extLst>
          </p:cNvPr>
          <p:cNvSpPr/>
          <p:nvPr/>
        </p:nvSpPr>
        <p:spPr bwMode="ltGray">
          <a:xfrm rot="10800000" flipV="1">
            <a:off x="9782770" y="3411365"/>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2</a:t>
            </a:r>
          </a:p>
        </p:txBody>
      </p:sp>
      <p:sp>
        <p:nvSpPr>
          <p:cNvPr id="19" name="Oval 18">
            <a:extLst>
              <a:ext uri="{FF2B5EF4-FFF2-40B4-BE49-F238E27FC236}">
                <a16:creationId xmlns:a16="http://schemas.microsoft.com/office/drawing/2014/main" id="{D7899245-68EA-4026-9526-373A8145DB57}"/>
              </a:ext>
            </a:extLst>
          </p:cNvPr>
          <p:cNvSpPr/>
          <p:nvPr/>
        </p:nvSpPr>
        <p:spPr bwMode="ltGray">
          <a:xfrm rot="10800000" flipV="1">
            <a:off x="10075359" y="4661742"/>
            <a:ext cx="246801" cy="246801"/>
          </a:xfrm>
          <a:prstGeom prst="ellipse">
            <a:avLst/>
          </a:prstGeom>
          <a:solidFill>
            <a:schemeClr val="bg1"/>
          </a:solidFill>
          <a:ln w="28575">
            <a:solidFill>
              <a:srgbClr val="D18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3</a:t>
            </a:r>
          </a:p>
        </p:txBody>
      </p:sp>
      <p:sp>
        <p:nvSpPr>
          <p:cNvPr id="8" name="TextBox 7">
            <a:extLst>
              <a:ext uri="{FF2B5EF4-FFF2-40B4-BE49-F238E27FC236}">
                <a16:creationId xmlns:a16="http://schemas.microsoft.com/office/drawing/2014/main" id="{3E274818-D88B-C2C1-E94F-BD87DBC88BFF}"/>
              </a:ext>
            </a:extLst>
          </p:cNvPr>
          <p:cNvSpPr txBox="1"/>
          <p:nvPr/>
        </p:nvSpPr>
        <p:spPr>
          <a:xfrm>
            <a:off x="3265456" y="3197855"/>
            <a:ext cx="1397000" cy="514350"/>
          </a:xfrm>
          <a:prstGeom prst="rect">
            <a:avLst/>
          </a:prstGeom>
          <a:solidFill>
            <a:schemeClr val="bg1">
              <a:lumMod val="95000"/>
            </a:schemeClr>
          </a:solidFill>
        </p:spPr>
        <p:txBody>
          <a:bodyPr wrap="square" rtlCol="0" anchor="ctr">
            <a:noAutofit/>
          </a:bodyPr>
          <a:lstStyle/>
          <a:p>
            <a:pPr algn="ctr" rtl="0"/>
            <a:r>
              <a:rPr lang="en-gb" sz="1200" b="1" i="0" u="none" strike="noStrike">
                <a:solidFill>
                  <a:srgbClr val="000000"/>
                </a:solidFill>
              </a:rPr>
              <a:t>International organisations</a:t>
            </a:r>
            <a:endParaRPr lang="en-US" sz="1200"/>
          </a:p>
        </p:txBody>
      </p:sp>
      <p:sp>
        <p:nvSpPr>
          <p:cNvPr id="20" name="TextBox 19">
            <a:extLst>
              <a:ext uri="{FF2B5EF4-FFF2-40B4-BE49-F238E27FC236}">
                <a16:creationId xmlns:a16="http://schemas.microsoft.com/office/drawing/2014/main" id="{A1164F5B-DD89-276E-C0BE-FCAA89AD831D}"/>
              </a:ext>
            </a:extLst>
          </p:cNvPr>
          <p:cNvSpPr txBox="1"/>
          <p:nvPr/>
        </p:nvSpPr>
        <p:spPr>
          <a:xfrm>
            <a:off x="439738" y="4650837"/>
            <a:ext cx="1397000" cy="514350"/>
          </a:xfrm>
          <a:prstGeom prst="rect">
            <a:avLst/>
          </a:prstGeom>
          <a:solidFill>
            <a:srgbClr val="525A72"/>
          </a:solidFill>
        </p:spPr>
        <p:txBody>
          <a:bodyPr wrap="square" rtlCol="0" anchor="ctr">
            <a:noAutofit/>
          </a:bodyPr>
          <a:lstStyle/>
          <a:p>
            <a:pPr algn="ctr" rtl="0"/>
            <a:r>
              <a:rPr lang="en-GB" sz="1000" b="1" i="0" u="none" strike="noStrike">
                <a:solidFill>
                  <a:schemeClr val="bg1"/>
                </a:solidFill>
              </a:rPr>
              <a:t>Crisis Management</a:t>
            </a:r>
            <a:r>
              <a:rPr lang="lv-LV" sz="1000" b="1" i="0" u="none" strike="noStrike">
                <a:solidFill>
                  <a:schemeClr val="bg1"/>
                </a:solidFill>
              </a:rPr>
              <a:t> </a:t>
            </a:r>
            <a:r>
              <a:rPr lang="en-GB" sz="1000" b="1" i="0" u="none" strike="noStrike">
                <a:solidFill>
                  <a:schemeClr val="bg1"/>
                </a:solidFill>
              </a:rPr>
              <a:t>Council</a:t>
            </a:r>
            <a:r>
              <a:rPr lang="en-gb" sz="1000" b="1" i="0" u="none" strike="noStrike">
                <a:solidFill>
                  <a:schemeClr val="bg1"/>
                </a:solidFill>
              </a:rPr>
              <a:t> </a:t>
            </a:r>
            <a:endParaRPr lang="lv-LV" sz="1000" b="1" i="0" u="none" strike="noStrike">
              <a:solidFill>
                <a:schemeClr val="bg1"/>
              </a:solidFill>
            </a:endParaRPr>
          </a:p>
          <a:p>
            <a:pPr algn="ctr" rtl="0"/>
            <a:r>
              <a:rPr lang="en-GB" sz="1000" b="1" i="0" u="none" strike="noStrike">
                <a:solidFill>
                  <a:schemeClr val="bg1"/>
                </a:solidFill>
              </a:rPr>
              <a:t>The Cabinet</a:t>
            </a:r>
            <a:endParaRPr lang="en-US" sz="1000">
              <a:solidFill>
                <a:schemeClr val="bg1"/>
              </a:solidFill>
            </a:endParaRPr>
          </a:p>
        </p:txBody>
      </p:sp>
      <p:sp>
        <p:nvSpPr>
          <p:cNvPr id="31" name="TextBox 30">
            <a:extLst>
              <a:ext uri="{FF2B5EF4-FFF2-40B4-BE49-F238E27FC236}">
                <a16:creationId xmlns:a16="http://schemas.microsoft.com/office/drawing/2014/main" id="{5050F5AE-2FE4-49E7-AF52-A72A565CCA86}"/>
              </a:ext>
            </a:extLst>
          </p:cNvPr>
          <p:cNvSpPr txBox="1"/>
          <p:nvPr/>
        </p:nvSpPr>
        <p:spPr>
          <a:xfrm>
            <a:off x="450850" y="3932947"/>
            <a:ext cx="1397000" cy="514350"/>
          </a:xfrm>
          <a:prstGeom prst="rect">
            <a:avLst/>
          </a:prstGeom>
          <a:solidFill>
            <a:schemeClr val="bg1">
              <a:lumMod val="95000"/>
            </a:schemeClr>
          </a:solidFill>
        </p:spPr>
        <p:txBody>
          <a:bodyPr wrap="square" rtlCol="0" anchor="ctr">
            <a:noAutofit/>
          </a:bodyPr>
          <a:lstStyle/>
          <a:p>
            <a:pPr algn="ctr" rtl="0"/>
            <a:r>
              <a:rPr lang="en-gb" sz="1200" b="1" i="0" u="none" strike="noStrike">
                <a:solidFill>
                  <a:srgbClr val="000000"/>
                </a:solidFill>
              </a:rPr>
              <a:t>ERCC</a:t>
            </a:r>
            <a:endParaRPr lang="en-US" sz="1200"/>
          </a:p>
        </p:txBody>
      </p:sp>
      <p:sp>
        <p:nvSpPr>
          <p:cNvPr id="32" name="TextBox 31">
            <a:extLst>
              <a:ext uri="{FF2B5EF4-FFF2-40B4-BE49-F238E27FC236}">
                <a16:creationId xmlns:a16="http://schemas.microsoft.com/office/drawing/2014/main" id="{BA4BCFDE-0F57-2E52-C536-DED8F56CB820}"/>
              </a:ext>
            </a:extLst>
          </p:cNvPr>
          <p:cNvSpPr txBox="1"/>
          <p:nvPr/>
        </p:nvSpPr>
        <p:spPr>
          <a:xfrm>
            <a:off x="1390459" y="3197855"/>
            <a:ext cx="1397000" cy="514350"/>
          </a:xfrm>
          <a:prstGeom prst="rect">
            <a:avLst/>
          </a:prstGeom>
          <a:solidFill>
            <a:schemeClr val="bg1">
              <a:lumMod val="95000"/>
            </a:schemeClr>
          </a:solidFill>
        </p:spPr>
        <p:txBody>
          <a:bodyPr wrap="square" rtlCol="0" anchor="ctr">
            <a:noAutofit/>
          </a:bodyPr>
          <a:lstStyle/>
          <a:p>
            <a:pPr algn="ctr" rtl="0"/>
            <a:r>
              <a:rPr lang="en-gb" sz="1200" b="1" i="0" u="none" strike="noStrike">
                <a:solidFill>
                  <a:srgbClr val="000000"/>
                </a:solidFill>
              </a:rPr>
              <a:t>NATO EADRCC</a:t>
            </a:r>
            <a:endParaRPr lang="en-US" sz="1200"/>
          </a:p>
        </p:txBody>
      </p:sp>
      <p:sp>
        <p:nvSpPr>
          <p:cNvPr id="36" name="TextBox 35">
            <a:extLst>
              <a:ext uri="{FF2B5EF4-FFF2-40B4-BE49-F238E27FC236}">
                <a16:creationId xmlns:a16="http://schemas.microsoft.com/office/drawing/2014/main" id="{3FA871A4-E136-FCC1-D614-8D7128633D9B}"/>
              </a:ext>
            </a:extLst>
          </p:cNvPr>
          <p:cNvSpPr txBox="1"/>
          <p:nvPr/>
        </p:nvSpPr>
        <p:spPr>
          <a:xfrm>
            <a:off x="2376288" y="4574235"/>
            <a:ext cx="1487407" cy="646331"/>
          </a:xfrm>
          <a:prstGeom prst="rect">
            <a:avLst/>
          </a:prstGeom>
          <a:noFill/>
          <a:ln w="12700">
            <a:noFill/>
          </a:ln>
        </p:spPr>
        <p:txBody>
          <a:bodyPr wrap="square" rtlCol="0">
            <a:spAutoFit/>
          </a:bodyPr>
          <a:lstStyle/>
          <a:p>
            <a:pPr algn="ctr" rtl="0"/>
            <a:r>
              <a:rPr lang="lv-LV" sz="1200" b="1"/>
              <a:t>National </a:t>
            </a:r>
            <a:r>
              <a:rPr lang="lv-LV" sz="1200" b="1" err="1"/>
              <a:t>Contact</a:t>
            </a:r>
            <a:r>
              <a:rPr lang="lv-LV" sz="1200" b="1"/>
              <a:t> </a:t>
            </a:r>
            <a:r>
              <a:rPr lang="lv-LV" sz="1200" b="1" err="1"/>
              <a:t>Point</a:t>
            </a:r>
            <a:r>
              <a:rPr lang="lv-LV" sz="1200" b="1"/>
              <a:t> </a:t>
            </a:r>
            <a:r>
              <a:rPr lang="lv-LV" sz="1200" b="1" err="1"/>
              <a:t>for</a:t>
            </a:r>
            <a:r>
              <a:rPr lang="lv-LV" sz="1200" b="1"/>
              <a:t> </a:t>
            </a:r>
            <a:r>
              <a:rPr lang="lv-LV" sz="1200" b="1" err="1"/>
              <a:t>Civil</a:t>
            </a:r>
            <a:r>
              <a:rPr lang="lv-LV" sz="1200" b="1"/>
              <a:t> </a:t>
            </a:r>
            <a:r>
              <a:rPr lang="lv-LV" sz="1200" b="1" err="1"/>
              <a:t>Protection</a:t>
            </a:r>
            <a:r>
              <a:rPr lang="lv-LV" sz="1200" b="1"/>
              <a:t> </a:t>
            </a:r>
            <a:endParaRPr lang="en-US" sz="1200" b="1"/>
          </a:p>
        </p:txBody>
      </p:sp>
      <p:sp>
        <p:nvSpPr>
          <p:cNvPr id="37" name="TextBox 36">
            <a:extLst>
              <a:ext uri="{FF2B5EF4-FFF2-40B4-BE49-F238E27FC236}">
                <a16:creationId xmlns:a16="http://schemas.microsoft.com/office/drawing/2014/main" id="{E582FF53-4DAD-EAA5-D0D0-C91626EE3CFC}"/>
              </a:ext>
            </a:extLst>
          </p:cNvPr>
          <p:cNvSpPr txBox="1"/>
          <p:nvPr/>
        </p:nvSpPr>
        <p:spPr>
          <a:xfrm>
            <a:off x="4517266" y="3932947"/>
            <a:ext cx="1397000" cy="514350"/>
          </a:xfrm>
          <a:prstGeom prst="rect">
            <a:avLst/>
          </a:prstGeom>
          <a:solidFill>
            <a:schemeClr val="bg1">
              <a:lumMod val="95000"/>
            </a:schemeClr>
          </a:solidFill>
        </p:spPr>
        <p:txBody>
          <a:bodyPr wrap="square" rtlCol="0" anchor="ctr">
            <a:noAutofit/>
          </a:bodyPr>
          <a:lstStyle/>
          <a:p>
            <a:pPr algn="ctr" rtl="0"/>
            <a:r>
              <a:rPr lang="en-gb" sz="1200" b="1"/>
              <a:t>Foreign countries</a:t>
            </a:r>
            <a:endParaRPr lang="en-US" sz="1200" b="1"/>
          </a:p>
        </p:txBody>
      </p:sp>
      <p:pic>
        <p:nvPicPr>
          <p:cNvPr id="53" name="Picture 52">
            <a:extLst>
              <a:ext uri="{FF2B5EF4-FFF2-40B4-BE49-F238E27FC236}">
                <a16:creationId xmlns:a16="http://schemas.microsoft.com/office/drawing/2014/main" id="{2CCECFE2-C5C5-62DF-3053-0839C2A3FC45}"/>
              </a:ext>
            </a:extLst>
          </p:cNvPr>
          <p:cNvPicPr>
            <a:picLocks noChangeAspect="1"/>
          </p:cNvPicPr>
          <p:nvPr/>
        </p:nvPicPr>
        <p:blipFill rotWithShape="1">
          <a:blip r:embed="rId3"/>
          <a:srcRect l="14081" r="7147"/>
          <a:stretch/>
        </p:blipFill>
        <p:spPr>
          <a:xfrm>
            <a:off x="3874145" y="4574235"/>
            <a:ext cx="626145" cy="646332"/>
          </a:xfrm>
          <a:prstGeom prst="rect">
            <a:avLst/>
          </a:prstGeom>
          <a:solidFill>
            <a:srgbClr val="A8192D"/>
          </a:solidFill>
          <a:ln w="12700">
            <a:noFill/>
          </a:ln>
        </p:spPr>
      </p:pic>
      <p:sp>
        <p:nvSpPr>
          <p:cNvPr id="86024" name="Rectangle 86023">
            <a:extLst>
              <a:ext uri="{FF2B5EF4-FFF2-40B4-BE49-F238E27FC236}">
                <a16:creationId xmlns:a16="http://schemas.microsoft.com/office/drawing/2014/main" id="{4D9BECE7-1814-0FB0-CD97-103FDCD2FB84}"/>
              </a:ext>
            </a:extLst>
          </p:cNvPr>
          <p:cNvSpPr/>
          <p:nvPr/>
        </p:nvSpPr>
        <p:spPr>
          <a:xfrm>
            <a:off x="450850" y="3932947"/>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86025" name="Rectangle 86024">
            <a:extLst>
              <a:ext uri="{FF2B5EF4-FFF2-40B4-BE49-F238E27FC236}">
                <a16:creationId xmlns:a16="http://schemas.microsoft.com/office/drawing/2014/main" id="{2CD791FA-45BB-ADC1-DD03-837FD3F7BE33}"/>
              </a:ext>
            </a:extLst>
          </p:cNvPr>
          <p:cNvSpPr/>
          <p:nvPr/>
        </p:nvSpPr>
        <p:spPr>
          <a:xfrm>
            <a:off x="1390459" y="3197855"/>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86026" name="Rectangle 86025">
            <a:extLst>
              <a:ext uri="{FF2B5EF4-FFF2-40B4-BE49-F238E27FC236}">
                <a16:creationId xmlns:a16="http://schemas.microsoft.com/office/drawing/2014/main" id="{DEA30ABE-08C9-D88D-7BAA-3FD20B5A62FF}"/>
              </a:ext>
            </a:extLst>
          </p:cNvPr>
          <p:cNvSpPr/>
          <p:nvPr/>
        </p:nvSpPr>
        <p:spPr>
          <a:xfrm>
            <a:off x="3265456" y="3197855"/>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86027" name="Rectangle 86026">
            <a:extLst>
              <a:ext uri="{FF2B5EF4-FFF2-40B4-BE49-F238E27FC236}">
                <a16:creationId xmlns:a16="http://schemas.microsoft.com/office/drawing/2014/main" id="{4BD2AC15-65B4-58B9-BDE2-0B1EA0B24CCB}"/>
              </a:ext>
            </a:extLst>
          </p:cNvPr>
          <p:cNvSpPr/>
          <p:nvPr/>
        </p:nvSpPr>
        <p:spPr>
          <a:xfrm>
            <a:off x="4517266" y="3932947"/>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cxnSp>
        <p:nvCxnSpPr>
          <p:cNvPr id="86042" name="Straight Arrow Connector 86041">
            <a:extLst>
              <a:ext uri="{FF2B5EF4-FFF2-40B4-BE49-F238E27FC236}">
                <a16:creationId xmlns:a16="http://schemas.microsoft.com/office/drawing/2014/main" id="{5EBF3A79-ED83-C9F5-41CF-D808623191EF}"/>
              </a:ext>
            </a:extLst>
          </p:cNvPr>
          <p:cNvCxnSpPr>
            <a:stCxn id="86021" idx="1"/>
            <a:endCxn id="20" idx="3"/>
          </p:cNvCxnSpPr>
          <p:nvPr/>
        </p:nvCxnSpPr>
        <p:spPr>
          <a:xfrm flipH="1">
            <a:off x="1836738" y="4900277"/>
            <a:ext cx="539552" cy="773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86044" name="Connector: Elbow 86043">
            <a:extLst>
              <a:ext uri="{FF2B5EF4-FFF2-40B4-BE49-F238E27FC236}">
                <a16:creationId xmlns:a16="http://schemas.microsoft.com/office/drawing/2014/main" id="{58BB6EE7-7C84-1957-38DC-44E5692B5AAA}"/>
              </a:ext>
            </a:extLst>
          </p:cNvPr>
          <p:cNvCxnSpPr>
            <a:cxnSpLocks/>
          </p:cNvCxnSpPr>
          <p:nvPr/>
        </p:nvCxnSpPr>
        <p:spPr>
          <a:xfrm rot="16200000" flipV="1">
            <a:off x="2437520" y="3563014"/>
            <a:ext cx="432000" cy="1590440"/>
          </a:xfrm>
          <a:prstGeom prst="bentConnector2">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46" name="Connector: Elbow 86045">
            <a:extLst>
              <a:ext uri="{FF2B5EF4-FFF2-40B4-BE49-F238E27FC236}">
                <a16:creationId xmlns:a16="http://schemas.microsoft.com/office/drawing/2014/main" id="{768CEE81-56D4-BD64-649F-644363780245}"/>
              </a:ext>
            </a:extLst>
          </p:cNvPr>
          <p:cNvCxnSpPr>
            <a:cxnSpLocks/>
          </p:cNvCxnSpPr>
          <p:nvPr/>
        </p:nvCxnSpPr>
        <p:spPr>
          <a:xfrm rot="16200000" flipV="1">
            <a:off x="2341150" y="3467569"/>
            <a:ext cx="864000" cy="1349331"/>
          </a:xfrm>
          <a:prstGeom prst="bentConnector3">
            <a:avLst>
              <a:gd name="adj1" fmla="val 50000"/>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49" name="Connector: Elbow 86048">
            <a:extLst>
              <a:ext uri="{FF2B5EF4-FFF2-40B4-BE49-F238E27FC236}">
                <a16:creationId xmlns:a16="http://schemas.microsoft.com/office/drawing/2014/main" id="{47F7028E-C4BE-46C6-FCD1-A93C0D3C291D}"/>
              </a:ext>
            </a:extLst>
          </p:cNvPr>
          <p:cNvCxnSpPr>
            <a:cxnSpLocks/>
          </p:cNvCxnSpPr>
          <p:nvPr/>
        </p:nvCxnSpPr>
        <p:spPr>
          <a:xfrm rot="5400000" flipH="1" flipV="1">
            <a:off x="3280289" y="3877860"/>
            <a:ext cx="862030" cy="525666"/>
          </a:xfrm>
          <a:prstGeom prst="bentConnector3">
            <a:avLst>
              <a:gd name="adj1" fmla="val 50000"/>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51" name="Connector: Elbow 86050">
            <a:extLst>
              <a:ext uri="{FF2B5EF4-FFF2-40B4-BE49-F238E27FC236}">
                <a16:creationId xmlns:a16="http://schemas.microsoft.com/office/drawing/2014/main" id="{F6479F07-5B9E-97CD-1B91-064D757D69E7}"/>
              </a:ext>
            </a:extLst>
          </p:cNvPr>
          <p:cNvCxnSpPr>
            <a:cxnSpLocks/>
          </p:cNvCxnSpPr>
          <p:nvPr/>
        </p:nvCxnSpPr>
        <p:spPr>
          <a:xfrm rot="5400000" flipH="1" flipV="1">
            <a:off x="3768588" y="3822277"/>
            <a:ext cx="432000" cy="1069200"/>
          </a:xfrm>
          <a:prstGeom prst="bentConnector2">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53" name="Straight Arrow Connector 86052">
            <a:extLst>
              <a:ext uri="{FF2B5EF4-FFF2-40B4-BE49-F238E27FC236}">
                <a16:creationId xmlns:a16="http://schemas.microsoft.com/office/drawing/2014/main" id="{8EB91267-E357-C3F8-0A77-C3DC84C9EF75}"/>
              </a:ext>
            </a:extLst>
          </p:cNvPr>
          <p:cNvCxnSpPr>
            <a:cxnSpLocks/>
            <a:stCxn id="86021" idx="0"/>
          </p:cNvCxnSpPr>
          <p:nvPr/>
        </p:nvCxnSpPr>
        <p:spPr>
          <a:xfrm>
            <a:off x="3438290" y="5226319"/>
            <a:ext cx="0" cy="293796"/>
          </a:xfrm>
          <a:prstGeom prst="straightConnector1">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sp>
        <p:nvSpPr>
          <p:cNvPr id="86056" name="TextBox 86055">
            <a:extLst>
              <a:ext uri="{FF2B5EF4-FFF2-40B4-BE49-F238E27FC236}">
                <a16:creationId xmlns:a16="http://schemas.microsoft.com/office/drawing/2014/main" id="{B6D4C237-98D7-B814-7A77-400106403415}"/>
              </a:ext>
            </a:extLst>
          </p:cNvPr>
          <p:cNvSpPr txBox="1"/>
          <p:nvPr/>
        </p:nvSpPr>
        <p:spPr>
          <a:xfrm>
            <a:off x="1426459" y="2465655"/>
            <a:ext cx="4158933" cy="24622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spc="0" normalizeH="0" noProof="0">
                <a:ln>
                  <a:noFill/>
                </a:ln>
                <a:solidFill>
                  <a:srgbClr val="A8192D"/>
                </a:solidFill>
                <a:effectLst/>
                <a:uLnTx/>
                <a:uFillTx/>
                <a:ea typeface="+mn-ea"/>
                <a:cs typeface="+mn-cs"/>
              </a:rPr>
              <a:t>Mechanism for requesting assistance</a:t>
            </a:r>
          </a:p>
        </p:txBody>
      </p:sp>
      <p:sp>
        <p:nvSpPr>
          <p:cNvPr id="33" name="TextBox 32">
            <a:extLst>
              <a:ext uri="{FF2B5EF4-FFF2-40B4-BE49-F238E27FC236}">
                <a16:creationId xmlns:a16="http://schemas.microsoft.com/office/drawing/2014/main" id="{FB4E86D4-2430-2B15-8F7C-FC9177255514}"/>
              </a:ext>
            </a:extLst>
          </p:cNvPr>
          <p:cNvSpPr txBox="1"/>
          <p:nvPr/>
        </p:nvSpPr>
        <p:spPr>
          <a:xfrm>
            <a:off x="7519789" y="2465655"/>
            <a:ext cx="4158933" cy="24622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spc="0" normalizeH="0" noProof="0">
                <a:ln>
                  <a:noFill/>
                </a:ln>
                <a:solidFill>
                  <a:srgbClr val="A8192D"/>
                </a:solidFill>
                <a:effectLst/>
                <a:uLnTx/>
                <a:uFillTx/>
                <a:ea typeface="+mn-ea"/>
                <a:cs typeface="+mn-cs"/>
              </a:rPr>
              <a:t>Mechanism for providing assistance</a:t>
            </a:r>
          </a:p>
        </p:txBody>
      </p:sp>
      <p:sp>
        <p:nvSpPr>
          <p:cNvPr id="38" name="Oval 37">
            <a:extLst>
              <a:ext uri="{FF2B5EF4-FFF2-40B4-BE49-F238E27FC236}">
                <a16:creationId xmlns:a16="http://schemas.microsoft.com/office/drawing/2014/main" id="{80842599-7C15-ACBC-B2B6-2362EEC87F03}"/>
              </a:ext>
            </a:extLst>
          </p:cNvPr>
          <p:cNvSpPr/>
          <p:nvPr/>
        </p:nvSpPr>
        <p:spPr bwMode="ltGray">
          <a:xfrm rot="10800000" flipV="1">
            <a:off x="7959762" y="4658529"/>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4</a:t>
            </a:r>
          </a:p>
        </p:txBody>
      </p:sp>
      <p:sp>
        <p:nvSpPr>
          <p:cNvPr id="39" name="Oval 38">
            <a:extLst>
              <a:ext uri="{FF2B5EF4-FFF2-40B4-BE49-F238E27FC236}">
                <a16:creationId xmlns:a16="http://schemas.microsoft.com/office/drawing/2014/main" id="{F5188492-0C1A-F9EB-617C-8B855A9DCA7A}"/>
              </a:ext>
            </a:extLst>
          </p:cNvPr>
          <p:cNvSpPr/>
          <p:nvPr/>
        </p:nvSpPr>
        <p:spPr bwMode="ltGray">
          <a:xfrm rot="10800000" flipV="1">
            <a:off x="8364038" y="5903497"/>
            <a:ext cx="246801" cy="246801"/>
          </a:xfrm>
          <a:prstGeom prst="ellipse">
            <a:avLst/>
          </a:prstGeom>
          <a:solidFill>
            <a:schemeClr val="bg1"/>
          </a:solidFill>
          <a:ln w="28575">
            <a:solidFill>
              <a:srgbClr val="A8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5</a:t>
            </a:r>
          </a:p>
        </p:txBody>
      </p:sp>
      <p:sp>
        <p:nvSpPr>
          <p:cNvPr id="40" name="Oval 39">
            <a:extLst>
              <a:ext uri="{FF2B5EF4-FFF2-40B4-BE49-F238E27FC236}">
                <a16:creationId xmlns:a16="http://schemas.microsoft.com/office/drawing/2014/main" id="{3F097AE2-BFBF-DFFE-3EBD-FD7EAB3829E8}"/>
              </a:ext>
            </a:extLst>
          </p:cNvPr>
          <p:cNvSpPr/>
          <p:nvPr/>
        </p:nvSpPr>
        <p:spPr bwMode="ltGray">
          <a:xfrm rot="10800000" flipV="1">
            <a:off x="10413242" y="5904564"/>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6</a:t>
            </a:r>
          </a:p>
        </p:txBody>
      </p:sp>
      <p:sp>
        <p:nvSpPr>
          <p:cNvPr id="41" name="TextBox 40">
            <a:extLst>
              <a:ext uri="{FF2B5EF4-FFF2-40B4-BE49-F238E27FC236}">
                <a16:creationId xmlns:a16="http://schemas.microsoft.com/office/drawing/2014/main" id="{79783E61-29D7-0141-D018-F20783738BC9}"/>
              </a:ext>
            </a:extLst>
          </p:cNvPr>
          <p:cNvSpPr txBox="1"/>
          <p:nvPr/>
        </p:nvSpPr>
        <p:spPr>
          <a:xfrm>
            <a:off x="6275388" y="2827381"/>
            <a:ext cx="2481262" cy="507831"/>
          </a:xfrm>
          <a:prstGeom prst="rect">
            <a:avLst/>
          </a:prstGeom>
          <a:noFill/>
        </p:spPr>
        <p:txBody>
          <a:bodyPr wrap="square" lIns="0" tIns="0" rIns="0" bIns="0" rtlCol="0">
            <a:spAutoFit/>
          </a:bodyPr>
          <a:lstStyle/>
          <a:p>
            <a:pPr algn="r" rtl="0"/>
            <a:r>
              <a:rPr lang="lv-LV" sz="1100"/>
              <a:t>T</a:t>
            </a:r>
            <a:r>
              <a:rPr lang="en-US" sz="1100">
                <a:effectLst/>
              </a:rPr>
              <a:t>he national contact point for civil protection</a:t>
            </a:r>
            <a:r>
              <a:rPr lang="lv-LV" sz="1100">
                <a:effectLst/>
              </a:rPr>
              <a:t> </a:t>
            </a:r>
            <a:r>
              <a:rPr lang="en-gb" sz="1100">
                <a:effectLst/>
              </a:rPr>
              <a:t>receives an international </a:t>
            </a:r>
            <a:r>
              <a:rPr lang="en-GB" sz="1100">
                <a:effectLst/>
              </a:rPr>
              <a:t>request for humanitarian aid</a:t>
            </a:r>
            <a:endParaRPr lang="en-gb" sz="1100">
              <a:effectLst/>
            </a:endParaRPr>
          </a:p>
        </p:txBody>
      </p:sp>
      <p:sp>
        <p:nvSpPr>
          <p:cNvPr id="42" name="TextBox 41">
            <a:extLst>
              <a:ext uri="{FF2B5EF4-FFF2-40B4-BE49-F238E27FC236}">
                <a16:creationId xmlns:a16="http://schemas.microsoft.com/office/drawing/2014/main" id="{C54A57E3-2E82-F480-9418-16E6BDEC26ED}"/>
              </a:ext>
            </a:extLst>
          </p:cNvPr>
          <p:cNvSpPr txBox="1"/>
          <p:nvPr/>
        </p:nvSpPr>
        <p:spPr>
          <a:xfrm>
            <a:off x="9080500" y="2827381"/>
            <a:ext cx="2166838" cy="507831"/>
          </a:xfrm>
          <a:prstGeom prst="rect">
            <a:avLst/>
          </a:prstGeom>
          <a:noFill/>
        </p:spPr>
        <p:txBody>
          <a:bodyPr wrap="square" lIns="0" tIns="0" rIns="0" bIns="0" rtlCol="0">
            <a:spAutoFit/>
          </a:bodyPr>
          <a:lstStyle/>
          <a:p>
            <a:pPr algn="r" rtl="0"/>
            <a:r>
              <a:rPr lang="en-US" sz="1100">
                <a:effectLst/>
              </a:rPr>
              <a:t>The national contact point for civil protection</a:t>
            </a:r>
            <a:r>
              <a:rPr lang="en-gb" sz="1100">
                <a:effectLst/>
              </a:rPr>
              <a:t> immediately inform</a:t>
            </a:r>
            <a:r>
              <a:rPr lang="lv-LV" sz="1100">
                <a:effectLst/>
              </a:rPr>
              <a:t>s</a:t>
            </a:r>
            <a:r>
              <a:rPr lang="en-gb" sz="1100">
                <a:effectLst/>
              </a:rPr>
              <a:t> </a:t>
            </a:r>
            <a:br>
              <a:rPr lang="en-gb" sz="1100">
                <a:effectLst/>
              </a:rPr>
            </a:br>
            <a:r>
              <a:rPr lang="en-gb" sz="1100">
                <a:effectLst/>
              </a:rPr>
              <a:t>the responsible ministry</a:t>
            </a:r>
          </a:p>
        </p:txBody>
      </p:sp>
      <p:sp>
        <p:nvSpPr>
          <p:cNvPr id="57" name="TextBox 56">
            <a:extLst>
              <a:ext uri="{FF2B5EF4-FFF2-40B4-BE49-F238E27FC236}">
                <a16:creationId xmlns:a16="http://schemas.microsoft.com/office/drawing/2014/main" id="{76A277C2-D4D6-5C60-5E2E-1B870A840E40}"/>
              </a:ext>
            </a:extLst>
          </p:cNvPr>
          <p:cNvSpPr txBox="1"/>
          <p:nvPr/>
        </p:nvSpPr>
        <p:spPr>
          <a:xfrm>
            <a:off x="8413732" y="3773079"/>
            <a:ext cx="2156379" cy="1015663"/>
          </a:xfrm>
          <a:prstGeom prst="rect">
            <a:avLst/>
          </a:prstGeom>
          <a:noFill/>
        </p:spPr>
        <p:txBody>
          <a:bodyPr wrap="square" lIns="0" tIns="0" rIns="0" bIns="0" rtlCol="0">
            <a:spAutoFit/>
          </a:bodyPr>
          <a:lstStyle/>
          <a:p>
            <a:pPr algn="r" rtl="0"/>
            <a:r>
              <a:rPr lang="en-gb" sz="1100">
                <a:effectLst/>
              </a:rPr>
              <a:t>The responsible ministry prepares information for </a:t>
            </a:r>
            <a:r>
              <a:rPr lang="en-GB" sz="1100">
                <a:effectLst/>
              </a:rPr>
              <a:t>Crisis Management Council </a:t>
            </a:r>
            <a:r>
              <a:rPr lang="en-gb" sz="1100">
                <a:effectLst/>
              </a:rPr>
              <a:t>on the type, </a:t>
            </a:r>
            <a:r>
              <a:rPr lang="en-GB" sz="1100">
                <a:effectLst/>
              </a:rPr>
              <a:t>capacity</a:t>
            </a:r>
            <a:r>
              <a:rPr lang="en-gb" sz="1100">
                <a:effectLst/>
              </a:rPr>
              <a:t>, funding and source of humanitarian </a:t>
            </a:r>
            <a:r>
              <a:rPr lang="lv-LV" sz="1100">
                <a:effectLst/>
              </a:rPr>
              <a:t>aid</a:t>
            </a:r>
            <a:r>
              <a:rPr lang="en-gb" sz="1100">
                <a:effectLst/>
              </a:rPr>
              <a:t>, etc.</a:t>
            </a:r>
            <a:br>
              <a:rPr lang="lv-LV" sz="1100">
                <a:effectLst/>
              </a:rPr>
            </a:br>
            <a:endParaRPr lang="lv-LV" sz="1100">
              <a:effectLst/>
            </a:endParaRPr>
          </a:p>
        </p:txBody>
      </p:sp>
      <p:sp>
        <p:nvSpPr>
          <p:cNvPr id="59" name="TextBox 58">
            <a:extLst>
              <a:ext uri="{FF2B5EF4-FFF2-40B4-BE49-F238E27FC236}">
                <a16:creationId xmlns:a16="http://schemas.microsoft.com/office/drawing/2014/main" id="{5485855A-5F47-03C8-7893-420B87BE6458}"/>
              </a:ext>
            </a:extLst>
          </p:cNvPr>
          <p:cNvSpPr txBox="1"/>
          <p:nvPr/>
        </p:nvSpPr>
        <p:spPr>
          <a:xfrm>
            <a:off x="6727374" y="3934917"/>
            <a:ext cx="1421481" cy="507831"/>
          </a:xfrm>
          <a:prstGeom prst="rect">
            <a:avLst/>
          </a:prstGeom>
          <a:noFill/>
        </p:spPr>
        <p:txBody>
          <a:bodyPr wrap="square" lIns="0" tIns="0" rIns="0" bIns="0" rtlCol="0">
            <a:spAutoFit/>
          </a:bodyPr>
          <a:lstStyle/>
          <a:p>
            <a:pPr algn="r" rtl="0"/>
            <a:r>
              <a:rPr lang="lv-LV" sz="1100">
                <a:effectLst/>
              </a:rPr>
              <a:t>The </a:t>
            </a:r>
            <a:r>
              <a:rPr lang="lv-LV" sz="1100" err="1">
                <a:effectLst/>
              </a:rPr>
              <a:t>Cabinet</a:t>
            </a:r>
            <a:r>
              <a:rPr lang="lv-LV" sz="1100">
                <a:effectLst/>
              </a:rPr>
              <a:t> </a:t>
            </a:r>
            <a:r>
              <a:rPr lang="lv-LV" sz="1100" err="1">
                <a:effectLst/>
              </a:rPr>
              <a:t>makes</a:t>
            </a:r>
            <a:r>
              <a:rPr lang="en-gb" sz="1100">
                <a:effectLst/>
              </a:rPr>
              <a:t> a decision on the provision of assistance</a:t>
            </a:r>
          </a:p>
        </p:txBody>
      </p:sp>
      <p:sp>
        <p:nvSpPr>
          <p:cNvPr id="60" name="TextBox 59">
            <a:extLst>
              <a:ext uri="{FF2B5EF4-FFF2-40B4-BE49-F238E27FC236}">
                <a16:creationId xmlns:a16="http://schemas.microsoft.com/office/drawing/2014/main" id="{C7C9B1B2-F091-929D-6C73-55E1935215C6}"/>
              </a:ext>
            </a:extLst>
          </p:cNvPr>
          <p:cNvSpPr txBox="1"/>
          <p:nvPr/>
        </p:nvSpPr>
        <p:spPr>
          <a:xfrm>
            <a:off x="8563457" y="5200021"/>
            <a:ext cx="1294098" cy="507831"/>
          </a:xfrm>
          <a:prstGeom prst="rect">
            <a:avLst/>
          </a:prstGeom>
          <a:noFill/>
        </p:spPr>
        <p:txBody>
          <a:bodyPr wrap="square" lIns="0" tIns="0" rIns="0" bIns="0" rtlCol="0">
            <a:spAutoFit/>
          </a:bodyPr>
          <a:lstStyle/>
          <a:p>
            <a:pPr rtl="0"/>
            <a:r>
              <a:rPr lang="en-gb" sz="1100">
                <a:effectLst/>
              </a:rPr>
              <a:t>The Ministry of Foreign Affairs prepares further Orders</a:t>
            </a:r>
          </a:p>
        </p:txBody>
      </p:sp>
      <p:sp>
        <p:nvSpPr>
          <p:cNvPr id="61" name="TextBox 60">
            <a:extLst>
              <a:ext uri="{FF2B5EF4-FFF2-40B4-BE49-F238E27FC236}">
                <a16:creationId xmlns:a16="http://schemas.microsoft.com/office/drawing/2014/main" id="{98646FAB-FC63-37FA-D056-DD81D68053F0}"/>
              </a:ext>
            </a:extLst>
          </p:cNvPr>
          <p:cNvSpPr txBox="1"/>
          <p:nvPr/>
        </p:nvSpPr>
        <p:spPr>
          <a:xfrm>
            <a:off x="10401124" y="5195848"/>
            <a:ext cx="1469336" cy="677108"/>
          </a:xfrm>
          <a:prstGeom prst="rect">
            <a:avLst/>
          </a:prstGeom>
          <a:noFill/>
        </p:spPr>
        <p:txBody>
          <a:bodyPr wrap="square" lIns="0" tIns="0" rIns="0" bIns="0" rtlCol="0">
            <a:spAutoFit/>
          </a:bodyPr>
          <a:lstStyle/>
          <a:p>
            <a:pPr rtl="0"/>
            <a:r>
              <a:rPr lang="en-US" sz="1100">
                <a:effectLst/>
              </a:rPr>
              <a:t>The responsible ministry coordinates the provision of humanitarian aid</a:t>
            </a:r>
            <a:endParaRPr lang="en-gb" sz="1100">
              <a:effectLst/>
            </a:endParaRPr>
          </a:p>
        </p:txBody>
      </p:sp>
      <p:sp>
        <p:nvSpPr>
          <p:cNvPr id="2" name="Rectangle 1">
            <a:extLst>
              <a:ext uri="{FF2B5EF4-FFF2-40B4-BE49-F238E27FC236}">
                <a16:creationId xmlns:a16="http://schemas.microsoft.com/office/drawing/2014/main" id="{A24E6342-AC31-1AF1-A7BB-CA63B2F54B1A}"/>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sp>
        <p:nvSpPr>
          <p:cNvPr id="86021" name="Satura vietturis 2">
            <a:extLst>
              <a:ext uri="{FF2B5EF4-FFF2-40B4-BE49-F238E27FC236}">
                <a16:creationId xmlns:a16="http://schemas.microsoft.com/office/drawing/2014/main" id="{64EF5B5A-5CA1-1867-A321-5556EB4C512C}"/>
              </a:ext>
            </a:extLst>
          </p:cNvPr>
          <p:cNvSpPr txBox="1">
            <a:spLocks/>
          </p:cNvSpPr>
          <p:nvPr/>
        </p:nvSpPr>
        <p:spPr>
          <a:xfrm flipV="1">
            <a:off x="2376290" y="4574235"/>
            <a:ext cx="2124000" cy="652084"/>
          </a:xfrm>
          <a:prstGeom prst="rect">
            <a:avLst/>
          </a:prstGeom>
          <a:noFill/>
          <a:ln w="12700">
            <a:solidFill>
              <a:srgbClr val="A8192D"/>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defRPr/>
            </a:pPr>
            <a:endParaRPr lang="en-US" altLang="lv-LV" sz="1600">
              <a:solidFill>
                <a:schemeClr val="tx1"/>
              </a:solidFill>
            </a:endParaRPr>
          </a:p>
        </p:txBody>
      </p:sp>
      <p:sp>
        <p:nvSpPr>
          <p:cNvPr id="6" name="Satura vietturis 2">
            <a:extLst>
              <a:ext uri="{FF2B5EF4-FFF2-40B4-BE49-F238E27FC236}">
                <a16:creationId xmlns:a16="http://schemas.microsoft.com/office/drawing/2014/main" id="{21D6F7DF-8976-7004-0C35-5ADB2437B3AE}"/>
              </a:ext>
            </a:extLst>
          </p:cNvPr>
          <p:cNvSpPr txBox="1">
            <a:spLocks/>
          </p:cNvSpPr>
          <p:nvPr/>
        </p:nvSpPr>
        <p:spPr>
          <a:xfrm flipV="1">
            <a:off x="442912" y="5516215"/>
            <a:ext cx="5473701" cy="652084"/>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rtl="0">
              <a:spcAft>
                <a:spcPts val="600"/>
              </a:spcAft>
              <a:buFont typeface="+mj-lt"/>
              <a:buAutoNum type="arabicPeriod"/>
              <a:defRPr/>
            </a:pPr>
            <a:endParaRPr lang="en-US" altLang="lv-LV" sz="1600">
              <a:solidFill>
                <a:schemeClr val="tx1"/>
              </a:solidFill>
            </a:endParaRPr>
          </a:p>
        </p:txBody>
      </p:sp>
      <p:pic>
        <p:nvPicPr>
          <p:cNvPr id="7" name="Picture 6">
            <a:extLst>
              <a:ext uri="{FF2B5EF4-FFF2-40B4-BE49-F238E27FC236}">
                <a16:creationId xmlns:a16="http://schemas.microsoft.com/office/drawing/2014/main" id="{CD25F017-DA36-6CB5-0204-5937B61BA183}"/>
              </a:ext>
            </a:extLst>
          </p:cNvPr>
          <p:cNvPicPr>
            <a:picLocks noChangeAspect="1"/>
          </p:cNvPicPr>
          <p:nvPr/>
        </p:nvPicPr>
        <p:blipFill>
          <a:blip r:embed="rId4"/>
          <a:stretch>
            <a:fillRect/>
          </a:stretch>
        </p:blipFill>
        <p:spPr>
          <a:xfrm>
            <a:off x="476384" y="5551911"/>
            <a:ext cx="553328" cy="553328"/>
          </a:xfrm>
          <a:prstGeom prst="rect">
            <a:avLst/>
          </a:prstGeom>
        </p:spPr>
      </p:pic>
      <p:pic>
        <p:nvPicPr>
          <p:cNvPr id="10" name="Picture 9">
            <a:extLst>
              <a:ext uri="{FF2B5EF4-FFF2-40B4-BE49-F238E27FC236}">
                <a16:creationId xmlns:a16="http://schemas.microsoft.com/office/drawing/2014/main" id="{3968631B-0ADD-4C99-1D9D-1284D77F83EC}"/>
              </a:ext>
            </a:extLst>
          </p:cNvPr>
          <p:cNvPicPr>
            <a:picLocks noChangeAspect="1"/>
          </p:cNvPicPr>
          <p:nvPr/>
        </p:nvPicPr>
        <p:blipFill>
          <a:blip r:embed="rId5"/>
          <a:stretch>
            <a:fillRect/>
          </a:stretch>
        </p:blipFill>
        <p:spPr>
          <a:xfrm>
            <a:off x="1149229" y="5569904"/>
            <a:ext cx="612068" cy="517343"/>
          </a:xfrm>
          <a:prstGeom prst="rect">
            <a:avLst/>
          </a:prstGeom>
        </p:spPr>
      </p:pic>
      <p:pic>
        <p:nvPicPr>
          <p:cNvPr id="23" name="Picture 22">
            <a:extLst>
              <a:ext uri="{FF2B5EF4-FFF2-40B4-BE49-F238E27FC236}">
                <a16:creationId xmlns:a16="http://schemas.microsoft.com/office/drawing/2014/main" id="{811A6FC0-20FA-5F95-BFA2-44202411AE53}"/>
              </a:ext>
            </a:extLst>
          </p:cNvPr>
          <p:cNvPicPr>
            <a:picLocks noChangeAspect="1"/>
          </p:cNvPicPr>
          <p:nvPr/>
        </p:nvPicPr>
        <p:blipFill>
          <a:blip r:embed="rId6"/>
          <a:stretch>
            <a:fillRect/>
          </a:stretch>
        </p:blipFill>
        <p:spPr>
          <a:xfrm>
            <a:off x="1880814" y="5537078"/>
            <a:ext cx="385925" cy="582994"/>
          </a:xfrm>
          <a:prstGeom prst="rect">
            <a:avLst/>
          </a:prstGeom>
        </p:spPr>
      </p:pic>
      <p:pic>
        <p:nvPicPr>
          <p:cNvPr id="34" name="Picture 33">
            <a:extLst>
              <a:ext uri="{FF2B5EF4-FFF2-40B4-BE49-F238E27FC236}">
                <a16:creationId xmlns:a16="http://schemas.microsoft.com/office/drawing/2014/main" id="{F4E49232-DEFA-79E2-10C7-51E07072BB8A}"/>
              </a:ext>
            </a:extLst>
          </p:cNvPr>
          <p:cNvPicPr>
            <a:picLocks noChangeAspect="1"/>
          </p:cNvPicPr>
          <p:nvPr/>
        </p:nvPicPr>
        <p:blipFill>
          <a:blip r:embed="rId7"/>
          <a:stretch>
            <a:fillRect/>
          </a:stretch>
        </p:blipFill>
        <p:spPr>
          <a:xfrm>
            <a:off x="2386256" y="5545816"/>
            <a:ext cx="736766" cy="565518"/>
          </a:xfrm>
          <a:prstGeom prst="rect">
            <a:avLst/>
          </a:prstGeom>
        </p:spPr>
      </p:pic>
      <p:pic>
        <p:nvPicPr>
          <p:cNvPr id="35" name="Picture 34">
            <a:extLst>
              <a:ext uri="{FF2B5EF4-FFF2-40B4-BE49-F238E27FC236}">
                <a16:creationId xmlns:a16="http://schemas.microsoft.com/office/drawing/2014/main" id="{7407C3D4-B48F-A803-F68A-905F7813654D}"/>
              </a:ext>
            </a:extLst>
          </p:cNvPr>
          <p:cNvPicPr>
            <a:picLocks noChangeAspect="1"/>
          </p:cNvPicPr>
          <p:nvPr/>
        </p:nvPicPr>
        <p:blipFill>
          <a:blip r:embed="rId8"/>
          <a:stretch>
            <a:fillRect/>
          </a:stretch>
        </p:blipFill>
        <p:spPr>
          <a:xfrm>
            <a:off x="3242539" y="5545816"/>
            <a:ext cx="681011" cy="565518"/>
          </a:xfrm>
          <a:prstGeom prst="rect">
            <a:avLst/>
          </a:prstGeom>
        </p:spPr>
      </p:pic>
      <p:pic>
        <p:nvPicPr>
          <p:cNvPr id="43" name="Picture 42">
            <a:extLst>
              <a:ext uri="{FF2B5EF4-FFF2-40B4-BE49-F238E27FC236}">
                <a16:creationId xmlns:a16="http://schemas.microsoft.com/office/drawing/2014/main" id="{8D66A347-80E0-B8CE-6C59-6B04E182B210}"/>
              </a:ext>
            </a:extLst>
          </p:cNvPr>
          <p:cNvPicPr>
            <a:picLocks noChangeAspect="1"/>
          </p:cNvPicPr>
          <p:nvPr/>
        </p:nvPicPr>
        <p:blipFill>
          <a:blip r:embed="rId9"/>
          <a:stretch>
            <a:fillRect/>
          </a:stretch>
        </p:blipFill>
        <p:spPr>
          <a:xfrm>
            <a:off x="4043067" y="5527251"/>
            <a:ext cx="602648" cy="602648"/>
          </a:xfrm>
          <a:prstGeom prst="rect">
            <a:avLst/>
          </a:prstGeom>
        </p:spPr>
      </p:pic>
      <p:pic>
        <p:nvPicPr>
          <p:cNvPr id="58" name="Picture 57">
            <a:extLst>
              <a:ext uri="{FF2B5EF4-FFF2-40B4-BE49-F238E27FC236}">
                <a16:creationId xmlns:a16="http://schemas.microsoft.com/office/drawing/2014/main" id="{96C82CFB-253E-1FA9-64E9-D9E06C1EB5EC}"/>
              </a:ext>
            </a:extLst>
          </p:cNvPr>
          <p:cNvPicPr>
            <a:picLocks noChangeAspect="1"/>
          </p:cNvPicPr>
          <p:nvPr/>
        </p:nvPicPr>
        <p:blipFill>
          <a:blip r:embed="rId10"/>
          <a:stretch>
            <a:fillRect/>
          </a:stretch>
        </p:blipFill>
        <p:spPr>
          <a:xfrm>
            <a:off x="4765232" y="5564170"/>
            <a:ext cx="516513" cy="528811"/>
          </a:xfrm>
          <a:prstGeom prst="rect">
            <a:avLst/>
          </a:prstGeom>
        </p:spPr>
      </p:pic>
      <p:pic>
        <p:nvPicPr>
          <p:cNvPr id="63" name="Picture 62">
            <a:extLst>
              <a:ext uri="{FF2B5EF4-FFF2-40B4-BE49-F238E27FC236}">
                <a16:creationId xmlns:a16="http://schemas.microsoft.com/office/drawing/2014/main" id="{0ABC7708-238E-9B5F-DF19-650B4B9845BA}"/>
              </a:ext>
            </a:extLst>
          </p:cNvPr>
          <p:cNvPicPr>
            <a:picLocks noChangeAspect="1"/>
          </p:cNvPicPr>
          <p:nvPr/>
        </p:nvPicPr>
        <p:blipFill>
          <a:blip r:embed="rId11"/>
          <a:stretch>
            <a:fillRect/>
          </a:stretch>
        </p:blipFill>
        <p:spPr>
          <a:xfrm>
            <a:off x="5401265" y="5549181"/>
            <a:ext cx="477958" cy="558788"/>
          </a:xfrm>
          <a:prstGeom prst="rect">
            <a:avLst/>
          </a:prstGeom>
        </p:spPr>
      </p:pic>
      <p:grpSp>
        <p:nvGrpSpPr>
          <p:cNvPr id="86017" name="Group 86016">
            <a:extLst>
              <a:ext uri="{FF2B5EF4-FFF2-40B4-BE49-F238E27FC236}">
                <a16:creationId xmlns:a16="http://schemas.microsoft.com/office/drawing/2014/main" id="{1369C5A2-FACF-5C93-0F00-245B88598245}"/>
              </a:ext>
            </a:extLst>
          </p:cNvPr>
          <p:cNvGrpSpPr/>
          <p:nvPr/>
        </p:nvGrpSpPr>
        <p:grpSpPr>
          <a:xfrm>
            <a:off x="9042363" y="126781"/>
            <a:ext cx="2706725" cy="217488"/>
            <a:chOff x="8561592" y="126781"/>
            <a:chExt cx="2706725" cy="217488"/>
          </a:xfrm>
        </p:grpSpPr>
        <p:sp>
          <p:nvSpPr>
            <p:cNvPr id="86019" name="Rectangle 86018">
              <a:extLst>
                <a:ext uri="{FF2B5EF4-FFF2-40B4-BE49-F238E27FC236}">
                  <a16:creationId xmlns:a16="http://schemas.microsoft.com/office/drawing/2014/main" id="{7C9D0B33-1C05-51B2-66D5-3F8C7FD0D2CD}"/>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86020" name="Rectangle 86019">
              <a:extLst>
                <a:ext uri="{FF2B5EF4-FFF2-40B4-BE49-F238E27FC236}">
                  <a16:creationId xmlns:a16="http://schemas.microsoft.com/office/drawing/2014/main" id="{52597164-67CD-20AD-18CB-B82FAAA38418}"/>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86023" name="Rectangle 86022">
              <a:extLst>
                <a:ext uri="{FF2B5EF4-FFF2-40B4-BE49-F238E27FC236}">
                  <a16:creationId xmlns:a16="http://schemas.microsoft.com/office/drawing/2014/main" id="{6930C6FC-33B4-2C64-AB05-B0588DD6BB4A}"/>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86028" name="Rectangle 86027">
              <a:extLst>
                <a:ext uri="{FF2B5EF4-FFF2-40B4-BE49-F238E27FC236}">
                  <a16:creationId xmlns:a16="http://schemas.microsoft.com/office/drawing/2014/main" id="{B4A575C5-AE92-C517-15E7-4230688265DF}"/>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9676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Virsraksts 1">
            <a:extLst>
              <a:ext uri="{FF2B5EF4-FFF2-40B4-BE49-F238E27FC236}">
                <a16:creationId xmlns:a16="http://schemas.microsoft.com/office/drawing/2014/main" id="{7BE3A8AD-8C51-26E1-C08D-D5A4B7F9E89F}"/>
              </a:ext>
            </a:extLst>
          </p:cNvPr>
          <p:cNvSpPr>
            <a:spLocks noGrp="1"/>
          </p:cNvSpPr>
          <p:nvPr>
            <p:ph type="title"/>
          </p:nvPr>
        </p:nvSpPr>
        <p:spPr>
          <a:xfrm>
            <a:off x="442913" y="432001"/>
            <a:ext cx="11306175" cy="1387274"/>
          </a:xfrm>
        </p:spPr>
        <p:txBody>
          <a:bodyPr vert="horz" rtlCol="0">
            <a:normAutofit/>
          </a:bodyPr>
          <a:lstStyle/>
          <a:p>
            <a:pPr rtl="0"/>
            <a:r>
              <a:rPr lang="en-US"/>
              <a:t>Tasks of the System of Civil Protection</a:t>
            </a:r>
            <a:r>
              <a:rPr lang="lv-LV"/>
              <a:t> </a:t>
            </a:r>
            <a:r>
              <a:rPr lang="en-gb"/>
              <a:t>(6/6)</a:t>
            </a:r>
          </a:p>
        </p:txBody>
      </p:sp>
      <p:sp>
        <p:nvSpPr>
          <p:cNvPr id="4" name="Slaida numura vietturis 3">
            <a:extLst>
              <a:ext uri="{FF2B5EF4-FFF2-40B4-BE49-F238E27FC236}">
                <a16:creationId xmlns:a16="http://schemas.microsoft.com/office/drawing/2014/main" id="{4E181810-F884-F6CC-E3DA-BFAF39816D25}"/>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F2543E68-A660-4C4E-BC41-B4467BEBAC6D}" type="slidenum">
              <a:rPr lang="lv-LV" altLang="en-US" noProof="0"/>
              <a:pPr lvl="0" rtl="0"/>
              <a:t>14</a:t>
            </a:fld>
            <a:endParaRPr lang="lv-LV" altLang="en-US" noProof="0"/>
          </a:p>
        </p:txBody>
      </p:sp>
      <p:sp>
        <p:nvSpPr>
          <p:cNvPr id="10" name="Satura vietturis 2">
            <a:extLst>
              <a:ext uri="{FF2B5EF4-FFF2-40B4-BE49-F238E27FC236}">
                <a16:creationId xmlns:a16="http://schemas.microsoft.com/office/drawing/2014/main" id="{990D7B7C-28FD-7EAE-9877-EB18E7F1B41D}"/>
              </a:ext>
            </a:extLst>
          </p:cNvPr>
          <p:cNvSpPr txBox="1">
            <a:spLocks/>
          </p:cNvSpPr>
          <p:nvPr/>
        </p:nvSpPr>
        <p:spPr>
          <a:xfrm>
            <a:off x="1139874" y="1819275"/>
            <a:ext cx="10609214"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a:solidFill>
                  <a:schemeClr val="tx1"/>
                </a:solidFill>
              </a:rPr>
              <a:t>T</a:t>
            </a:r>
            <a:r>
              <a:rPr lang="en-US" sz="1600">
                <a:solidFill>
                  <a:schemeClr val="tx1"/>
                </a:solidFill>
              </a:rPr>
              <a:t>o support the national </a:t>
            </a:r>
            <a:r>
              <a:rPr lang="en-US" sz="1600" err="1">
                <a:solidFill>
                  <a:schemeClr val="tx1"/>
                </a:solidFill>
              </a:rPr>
              <a:t>defence</a:t>
            </a:r>
            <a:r>
              <a:rPr lang="en-US" sz="1600">
                <a:solidFill>
                  <a:schemeClr val="tx1"/>
                </a:solidFill>
              </a:rPr>
              <a:t> system if a military invasion or war has begun</a:t>
            </a:r>
            <a:r>
              <a:rPr lang="lv-LV" sz="1600">
                <a:solidFill>
                  <a:schemeClr val="tx1"/>
                </a:solidFill>
              </a:rPr>
              <a:t>.</a:t>
            </a:r>
            <a:endParaRPr lang="en-gb" sz="1600">
              <a:solidFill>
                <a:schemeClr val="tx1"/>
              </a:solidFill>
            </a:endParaRPr>
          </a:p>
        </p:txBody>
      </p:sp>
      <p:sp>
        <p:nvSpPr>
          <p:cNvPr id="11" name="Rectangle 10">
            <a:extLst>
              <a:ext uri="{FF2B5EF4-FFF2-40B4-BE49-F238E27FC236}">
                <a16:creationId xmlns:a16="http://schemas.microsoft.com/office/drawing/2014/main" id="{4866E3C2-EA1B-2589-93F7-2112CF3AA978}"/>
              </a:ext>
            </a:extLst>
          </p:cNvPr>
          <p:cNvSpPr/>
          <p:nvPr/>
        </p:nvSpPr>
        <p:spPr>
          <a:xfrm>
            <a:off x="442912" y="1820487"/>
            <a:ext cx="586800" cy="58578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800" b="1"/>
              <a:t>8</a:t>
            </a:r>
          </a:p>
        </p:txBody>
      </p:sp>
      <p:pic>
        <p:nvPicPr>
          <p:cNvPr id="15" name="Picture 14">
            <a:extLst>
              <a:ext uri="{FF2B5EF4-FFF2-40B4-BE49-F238E27FC236}">
                <a16:creationId xmlns:a16="http://schemas.microsoft.com/office/drawing/2014/main" id="{1A628189-CC62-B433-A676-9429C7994656}"/>
              </a:ext>
            </a:extLst>
          </p:cNvPr>
          <p:cNvPicPr>
            <a:picLocks noChangeAspect="1"/>
          </p:cNvPicPr>
          <p:nvPr/>
        </p:nvPicPr>
        <p:blipFill>
          <a:blip r:embed="rId3"/>
          <a:srcRect t="3390" b="3390"/>
          <a:stretch/>
        </p:blipFill>
        <p:spPr>
          <a:xfrm>
            <a:off x="6275389" y="2769871"/>
            <a:ext cx="5473699" cy="3402013"/>
          </a:xfrm>
          <a:prstGeom prst="rect">
            <a:avLst/>
          </a:prstGeom>
        </p:spPr>
      </p:pic>
      <p:sp>
        <p:nvSpPr>
          <p:cNvPr id="16" name="Rectangle 15">
            <a:extLst>
              <a:ext uri="{FF2B5EF4-FFF2-40B4-BE49-F238E27FC236}">
                <a16:creationId xmlns:a16="http://schemas.microsoft.com/office/drawing/2014/main" id="{52EA0597-5988-4C19-FBFC-9689DDF051B2}"/>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 name="Satura vietturis 2">
            <a:extLst>
              <a:ext uri="{FF2B5EF4-FFF2-40B4-BE49-F238E27FC236}">
                <a16:creationId xmlns:a16="http://schemas.microsoft.com/office/drawing/2014/main" id="{A60F5FB7-0CBA-B6AD-4E69-15334C0634C3}"/>
              </a:ext>
            </a:extLst>
          </p:cNvPr>
          <p:cNvSpPr txBox="1">
            <a:spLocks/>
          </p:cNvSpPr>
          <p:nvPr/>
        </p:nvSpPr>
        <p:spPr>
          <a:xfrm>
            <a:off x="1139080" y="2775041"/>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defRPr/>
            </a:pPr>
            <a:r>
              <a:rPr lang="en-gb" sz="1600">
                <a:solidFill>
                  <a:schemeClr val="tx1"/>
                </a:solidFill>
              </a:rPr>
              <a:t>In accordance with the </a:t>
            </a:r>
            <a:r>
              <a:rPr lang="en-GB" sz="1600">
                <a:solidFill>
                  <a:schemeClr val="tx1"/>
                </a:solidFill>
              </a:rPr>
              <a:t>National Security Law</a:t>
            </a:r>
            <a:r>
              <a:rPr lang="en-gb" sz="1600">
                <a:solidFill>
                  <a:schemeClr val="tx1"/>
                </a:solidFill>
              </a:rPr>
              <a:t>:</a:t>
            </a:r>
            <a:endParaRPr lang="en-US" altLang="lv-LV" sz="1600">
              <a:solidFill>
                <a:schemeClr val="tx1"/>
              </a:solidFill>
            </a:endParaRPr>
          </a:p>
        </p:txBody>
      </p:sp>
      <p:sp>
        <p:nvSpPr>
          <p:cNvPr id="3" name="Rectangle 2">
            <a:extLst>
              <a:ext uri="{FF2B5EF4-FFF2-40B4-BE49-F238E27FC236}">
                <a16:creationId xmlns:a16="http://schemas.microsoft.com/office/drawing/2014/main" id="{1DD851DC-CF67-4A0E-B738-22566CEA017E}"/>
              </a:ext>
            </a:extLst>
          </p:cNvPr>
          <p:cNvSpPr/>
          <p:nvPr/>
        </p:nvSpPr>
        <p:spPr>
          <a:xfrm>
            <a:off x="442118" y="2774565"/>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7" name="Freeform 107">
            <a:extLst>
              <a:ext uri="{FF2B5EF4-FFF2-40B4-BE49-F238E27FC236}">
                <a16:creationId xmlns:a16="http://schemas.microsoft.com/office/drawing/2014/main" id="{5146482E-4B58-7842-B246-AFFC6987ABF9}"/>
              </a:ext>
            </a:extLst>
          </p:cNvPr>
          <p:cNvSpPr/>
          <p:nvPr/>
        </p:nvSpPr>
        <p:spPr>
          <a:xfrm>
            <a:off x="546606" y="2822190"/>
            <a:ext cx="377825" cy="379413"/>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436639 w 456085"/>
              <a:gd name="connsiteY4" fmla="*/ 436458 h 455929"/>
              <a:gd name="connsiteX5" fmla="*/ 19447 w 456085"/>
              <a:gd name="connsiteY5" fmla="*/ 436458 h 455929"/>
              <a:gd name="connsiteX6" fmla="*/ 19447 w 456085"/>
              <a:gd name="connsiteY6" fmla="*/ 19440 h 455929"/>
              <a:gd name="connsiteX7" fmla="*/ 436639 w 456085"/>
              <a:gd name="connsiteY7" fmla="*/ 19440 h 455929"/>
              <a:gd name="connsiteX8" fmla="*/ 343711 w 456085"/>
              <a:gd name="connsiteY8" fmla="*/ 97423 h 455929"/>
              <a:gd name="connsiteX9" fmla="*/ 277199 w 456085"/>
              <a:gd name="connsiteY9" fmla="*/ 97423 h 455929"/>
              <a:gd name="connsiteX10" fmla="*/ 218427 w 456085"/>
              <a:gd name="connsiteY10" fmla="*/ 57770 h 455929"/>
              <a:gd name="connsiteX11" fmla="*/ 178760 w 456085"/>
              <a:gd name="connsiteY11" fmla="*/ 97423 h 455929"/>
              <a:gd name="connsiteX12" fmla="*/ 92832 w 456085"/>
              <a:gd name="connsiteY12" fmla="*/ 97423 h 455929"/>
              <a:gd name="connsiteX13" fmla="*/ 92832 w 456085"/>
              <a:gd name="connsiteY13" fmla="*/ 141180 h 455929"/>
              <a:gd name="connsiteX14" fmla="*/ 112469 w 456085"/>
              <a:gd name="connsiteY14" fmla="*/ 141180 h 455929"/>
              <a:gd name="connsiteX15" fmla="*/ 112469 w 456085"/>
              <a:gd name="connsiteY15" fmla="*/ 117054 h 455929"/>
              <a:gd name="connsiteX16" fmla="*/ 178982 w 456085"/>
              <a:gd name="connsiteY16" fmla="*/ 117054 h 455929"/>
              <a:gd name="connsiteX17" fmla="*/ 218985 w 456085"/>
              <a:gd name="connsiteY17" fmla="*/ 156314 h 455929"/>
              <a:gd name="connsiteX18" fmla="*/ 218383 w 456085"/>
              <a:gd name="connsiteY18" fmla="*/ 156314 h 455929"/>
              <a:gd name="connsiteX19" fmla="*/ 218383 w 456085"/>
              <a:gd name="connsiteY19" fmla="*/ 388395 h 455929"/>
              <a:gd name="connsiteX20" fmla="*/ 159947 w 456085"/>
              <a:gd name="connsiteY20" fmla="*/ 388395 h 455929"/>
              <a:gd name="connsiteX21" fmla="*/ 159947 w 456085"/>
              <a:gd name="connsiteY21" fmla="*/ 407962 h 455929"/>
              <a:gd name="connsiteX22" fmla="*/ 296139 w 456085"/>
              <a:gd name="connsiteY22" fmla="*/ 407962 h 455929"/>
              <a:gd name="connsiteX23" fmla="*/ 296139 w 456085"/>
              <a:gd name="connsiteY23" fmla="*/ 388522 h 455929"/>
              <a:gd name="connsiteX24" fmla="*/ 237798 w 456085"/>
              <a:gd name="connsiteY24" fmla="*/ 388522 h 455929"/>
              <a:gd name="connsiteX25" fmla="*/ 237798 w 456085"/>
              <a:gd name="connsiteY25" fmla="*/ 156441 h 455929"/>
              <a:gd name="connsiteX26" fmla="*/ 237196 w 456085"/>
              <a:gd name="connsiteY26" fmla="*/ 156441 h 455929"/>
              <a:gd name="connsiteX27" fmla="*/ 277199 w 456085"/>
              <a:gd name="connsiteY27" fmla="*/ 117180 h 455929"/>
              <a:gd name="connsiteX28" fmla="*/ 343711 w 456085"/>
              <a:gd name="connsiteY28" fmla="*/ 117180 h 455929"/>
              <a:gd name="connsiteX29" fmla="*/ 343711 w 456085"/>
              <a:gd name="connsiteY29" fmla="*/ 141307 h 455929"/>
              <a:gd name="connsiteX30" fmla="*/ 363317 w 456085"/>
              <a:gd name="connsiteY30" fmla="*/ 141307 h 455929"/>
              <a:gd name="connsiteX31" fmla="*/ 363317 w 456085"/>
              <a:gd name="connsiteY31" fmla="*/ 97423 h 455929"/>
              <a:gd name="connsiteX32" fmla="*/ 257403 w 456085"/>
              <a:gd name="connsiteY32" fmla="*/ 117054 h 455929"/>
              <a:gd name="connsiteX33" fmla="*/ 218025 w 456085"/>
              <a:gd name="connsiteY33" fmla="*/ 136136 h 455929"/>
              <a:gd name="connsiteX34" fmla="*/ 198936 w 456085"/>
              <a:gd name="connsiteY34" fmla="*/ 117054 h 455929"/>
              <a:gd name="connsiteX35" fmla="*/ 197162 w 456085"/>
              <a:gd name="connsiteY35" fmla="*/ 106827 h 455929"/>
              <a:gd name="connsiteX36" fmla="*/ 198619 w 456085"/>
              <a:gd name="connsiteY36" fmla="*/ 97328 h 455929"/>
              <a:gd name="connsiteX37" fmla="*/ 237564 w 456085"/>
              <a:gd name="connsiteY37" fmla="*/ 77176 h 455929"/>
              <a:gd name="connsiteX38" fmla="*/ 259177 w 456085"/>
              <a:gd name="connsiteY38" fmla="*/ 106827 h 455929"/>
              <a:gd name="connsiteX39" fmla="*/ 257403 w 456085"/>
              <a:gd name="connsiteY39" fmla="*/ 117054 h 455929"/>
              <a:gd name="connsiteX40" fmla="*/ 102651 w 456085"/>
              <a:gd name="connsiteY40" fmla="*/ 148082 h 455929"/>
              <a:gd name="connsiteX41" fmla="*/ 39813 w 456085"/>
              <a:gd name="connsiteY41" fmla="*/ 272260 h 455929"/>
              <a:gd name="connsiteX42" fmla="*/ 165394 w 456085"/>
              <a:gd name="connsiteY42" fmla="*/ 272260 h 455929"/>
              <a:gd name="connsiteX43" fmla="*/ 102651 w 456085"/>
              <a:gd name="connsiteY43" fmla="*/ 191174 h 455929"/>
              <a:gd name="connsiteX44" fmla="*/ 133722 w 456085"/>
              <a:gd name="connsiteY44" fmla="*/ 252819 h 455929"/>
              <a:gd name="connsiteX45" fmla="*/ 71453 w 456085"/>
              <a:gd name="connsiteY45" fmla="*/ 252819 h 455929"/>
              <a:gd name="connsiteX46" fmla="*/ 353435 w 456085"/>
              <a:gd name="connsiteY46" fmla="*/ 148082 h 455929"/>
              <a:gd name="connsiteX47" fmla="*/ 290628 w 456085"/>
              <a:gd name="connsiteY47" fmla="*/ 272260 h 455929"/>
              <a:gd name="connsiteX48" fmla="*/ 416242 w 456085"/>
              <a:gd name="connsiteY48" fmla="*/ 272260 h 455929"/>
              <a:gd name="connsiteX49" fmla="*/ 353435 w 456085"/>
              <a:gd name="connsiteY49" fmla="*/ 191174 h 455929"/>
              <a:gd name="connsiteX50" fmla="*/ 384601 w 456085"/>
              <a:gd name="connsiteY50" fmla="*/ 252819 h 455929"/>
              <a:gd name="connsiteX51" fmla="*/ 322237 w 456085"/>
              <a:gd name="connsiteY51" fmla="*/ 252819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6085" h="455929">
                <a:moveTo>
                  <a:pt x="0" y="0"/>
                </a:moveTo>
                <a:lnTo>
                  <a:pt x="0" y="455930"/>
                </a:lnTo>
                <a:lnTo>
                  <a:pt x="456086" y="455930"/>
                </a:lnTo>
                <a:lnTo>
                  <a:pt x="456086" y="0"/>
                </a:lnTo>
                <a:close/>
                <a:moveTo>
                  <a:pt x="436639" y="436458"/>
                </a:moveTo>
                <a:lnTo>
                  <a:pt x="19447" y="436458"/>
                </a:lnTo>
                <a:lnTo>
                  <a:pt x="19447" y="19440"/>
                </a:lnTo>
                <a:lnTo>
                  <a:pt x="436639" y="19440"/>
                </a:lnTo>
                <a:close/>
                <a:moveTo>
                  <a:pt x="343711" y="97423"/>
                </a:moveTo>
                <a:lnTo>
                  <a:pt x="277199" y="97423"/>
                </a:lnTo>
                <a:cubicBezTo>
                  <a:pt x="271922" y="70248"/>
                  <a:pt x="245609" y="52495"/>
                  <a:pt x="218427" y="57770"/>
                </a:cubicBezTo>
                <a:cubicBezTo>
                  <a:pt x="198353" y="61664"/>
                  <a:pt x="182656" y="77356"/>
                  <a:pt x="178760" y="97423"/>
                </a:cubicBezTo>
                <a:lnTo>
                  <a:pt x="92832" y="97423"/>
                </a:lnTo>
                <a:lnTo>
                  <a:pt x="92832" y="141180"/>
                </a:lnTo>
                <a:lnTo>
                  <a:pt x="112469" y="141180"/>
                </a:lnTo>
                <a:lnTo>
                  <a:pt x="112469" y="117054"/>
                </a:lnTo>
                <a:lnTo>
                  <a:pt x="178982" y="117054"/>
                </a:lnTo>
                <a:cubicBezTo>
                  <a:pt x="183093" y="137054"/>
                  <a:pt x="198907" y="152575"/>
                  <a:pt x="218985" y="156314"/>
                </a:cubicBezTo>
                <a:lnTo>
                  <a:pt x="218383" y="156314"/>
                </a:lnTo>
                <a:lnTo>
                  <a:pt x="218383" y="388395"/>
                </a:lnTo>
                <a:lnTo>
                  <a:pt x="159947" y="388395"/>
                </a:lnTo>
                <a:lnTo>
                  <a:pt x="159947" y="407962"/>
                </a:lnTo>
                <a:lnTo>
                  <a:pt x="296139" y="407962"/>
                </a:lnTo>
                <a:lnTo>
                  <a:pt x="296139" y="388522"/>
                </a:lnTo>
                <a:lnTo>
                  <a:pt x="237798" y="388522"/>
                </a:lnTo>
                <a:lnTo>
                  <a:pt x="237798" y="156441"/>
                </a:lnTo>
                <a:lnTo>
                  <a:pt x="237196" y="156441"/>
                </a:lnTo>
                <a:cubicBezTo>
                  <a:pt x="257274" y="152702"/>
                  <a:pt x="273088" y="137181"/>
                  <a:pt x="277199" y="117180"/>
                </a:cubicBezTo>
                <a:lnTo>
                  <a:pt x="343711" y="117180"/>
                </a:lnTo>
                <a:lnTo>
                  <a:pt x="343711" y="141307"/>
                </a:lnTo>
                <a:lnTo>
                  <a:pt x="363317" y="141307"/>
                </a:lnTo>
                <a:lnTo>
                  <a:pt x="363317" y="97423"/>
                </a:lnTo>
                <a:close/>
                <a:moveTo>
                  <a:pt x="257403" y="117054"/>
                </a:moveTo>
                <a:cubicBezTo>
                  <a:pt x="251801" y="133195"/>
                  <a:pt x="234168" y="141737"/>
                  <a:pt x="218025" y="136136"/>
                </a:cubicBezTo>
                <a:cubicBezTo>
                  <a:pt x="209074" y="133030"/>
                  <a:pt x="202043" y="126001"/>
                  <a:pt x="198936" y="117054"/>
                </a:cubicBezTo>
                <a:cubicBezTo>
                  <a:pt x="197767" y="113770"/>
                  <a:pt x="197165" y="110313"/>
                  <a:pt x="197162" y="106827"/>
                </a:cubicBezTo>
                <a:cubicBezTo>
                  <a:pt x="197165" y="103607"/>
                  <a:pt x="197656" y="100403"/>
                  <a:pt x="198619" y="97328"/>
                </a:cubicBezTo>
                <a:cubicBezTo>
                  <a:pt x="203807" y="81013"/>
                  <a:pt x="221243" y="71993"/>
                  <a:pt x="237564" y="77176"/>
                </a:cubicBezTo>
                <a:cubicBezTo>
                  <a:pt x="250473" y="81279"/>
                  <a:pt x="259225" y="93285"/>
                  <a:pt x="259177" y="106827"/>
                </a:cubicBezTo>
                <a:cubicBezTo>
                  <a:pt x="259174" y="110313"/>
                  <a:pt x="258572" y="113770"/>
                  <a:pt x="257403" y="117054"/>
                </a:cubicBezTo>
                <a:close/>
                <a:moveTo>
                  <a:pt x="102651" y="148082"/>
                </a:moveTo>
                <a:lnTo>
                  <a:pt x="39813" y="272260"/>
                </a:lnTo>
                <a:lnTo>
                  <a:pt x="165394" y="272260"/>
                </a:lnTo>
                <a:close/>
                <a:moveTo>
                  <a:pt x="102651" y="191174"/>
                </a:moveTo>
                <a:lnTo>
                  <a:pt x="133722" y="252819"/>
                </a:lnTo>
                <a:lnTo>
                  <a:pt x="71453" y="252819"/>
                </a:lnTo>
                <a:close/>
                <a:moveTo>
                  <a:pt x="353435" y="148082"/>
                </a:moveTo>
                <a:lnTo>
                  <a:pt x="290628" y="272260"/>
                </a:lnTo>
                <a:lnTo>
                  <a:pt x="416242" y="272260"/>
                </a:lnTo>
                <a:close/>
                <a:moveTo>
                  <a:pt x="353435" y="191174"/>
                </a:moveTo>
                <a:lnTo>
                  <a:pt x="384601" y="252819"/>
                </a:lnTo>
                <a:lnTo>
                  <a:pt x="322237" y="252819"/>
                </a:ln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sp>
        <p:nvSpPr>
          <p:cNvPr id="19" name="Satura vietturis 2">
            <a:extLst>
              <a:ext uri="{FF2B5EF4-FFF2-40B4-BE49-F238E27FC236}">
                <a16:creationId xmlns:a16="http://schemas.microsoft.com/office/drawing/2014/main" id="{CC83A316-EBD9-7A50-D937-A4929EE87B17}"/>
              </a:ext>
            </a:extLst>
          </p:cNvPr>
          <p:cNvSpPr txBox="1">
            <a:spLocks/>
          </p:cNvSpPr>
          <p:nvPr/>
        </p:nvSpPr>
        <p:spPr>
          <a:xfrm>
            <a:off x="1139080" y="4837924"/>
            <a:ext cx="4776738" cy="133396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defRPr/>
            </a:pPr>
            <a:r>
              <a:rPr lang="en-US" sz="1600" b="0">
                <a:solidFill>
                  <a:schemeClr val="tx1"/>
                </a:solidFill>
              </a:rPr>
              <a:t>The Cabinet shall be responsible for the overcoming of the threat to national security and the liquidation of such consequences</a:t>
            </a:r>
            <a:r>
              <a:rPr lang="lv-LV" sz="1600" b="0">
                <a:solidFill>
                  <a:schemeClr val="tx1"/>
                </a:solidFill>
              </a:rPr>
              <a:t>.</a:t>
            </a:r>
            <a:endParaRPr lang="lv-LV" altLang="lv-LV" sz="1600" b="0">
              <a:solidFill>
                <a:schemeClr val="tx1"/>
              </a:solidFill>
            </a:endParaRPr>
          </a:p>
        </p:txBody>
      </p:sp>
      <p:sp>
        <p:nvSpPr>
          <p:cNvPr id="20" name="Satura vietturis 2">
            <a:extLst>
              <a:ext uri="{FF2B5EF4-FFF2-40B4-BE49-F238E27FC236}">
                <a16:creationId xmlns:a16="http://schemas.microsoft.com/office/drawing/2014/main" id="{6210AE04-228B-1F12-6E85-605287FD32AA}"/>
              </a:ext>
            </a:extLst>
          </p:cNvPr>
          <p:cNvSpPr txBox="1">
            <a:spLocks/>
          </p:cNvSpPr>
          <p:nvPr/>
        </p:nvSpPr>
        <p:spPr>
          <a:xfrm>
            <a:off x="1139080" y="3376596"/>
            <a:ext cx="4776738" cy="133396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defRPr/>
            </a:pPr>
            <a:r>
              <a:rPr lang="lv-LV" sz="1600" b="0" err="1">
                <a:solidFill>
                  <a:schemeClr val="tx1"/>
                </a:solidFill>
              </a:rPr>
              <a:t>In</a:t>
            </a:r>
            <a:r>
              <a:rPr lang="lv-LV" sz="1600" b="0">
                <a:solidFill>
                  <a:schemeClr val="tx1"/>
                </a:solidFill>
              </a:rPr>
              <a:t> </a:t>
            </a:r>
            <a:r>
              <a:rPr lang="lv-LV" sz="1600" b="0" err="1">
                <a:solidFill>
                  <a:schemeClr val="tx1"/>
                </a:solidFill>
              </a:rPr>
              <a:t>case</a:t>
            </a:r>
            <a:r>
              <a:rPr lang="lv-LV" sz="1600" b="0">
                <a:solidFill>
                  <a:schemeClr val="tx1"/>
                </a:solidFill>
              </a:rPr>
              <a:t> </a:t>
            </a:r>
            <a:r>
              <a:rPr lang="lv-LV" sz="1600" b="0" err="1">
                <a:solidFill>
                  <a:schemeClr val="tx1"/>
                </a:solidFill>
              </a:rPr>
              <a:t>of</a:t>
            </a:r>
            <a:r>
              <a:rPr lang="lv-LV" sz="1600" b="0">
                <a:solidFill>
                  <a:schemeClr val="tx1"/>
                </a:solidFill>
              </a:rPr>
              <a:t> </a:t>
            </a:r>
            <a:r>
              <a:rPr lang="lv-LV" sz="1600" b="0" err="1">
                <a:solidFill>
                  <a:schemeClr val="tx1"/>
                </a:solidFill>
              </a:rPr>
              <a:t>war</a:t>
            </a:r>
            <a:r>
              <a:rPr lang="lv-LV" sz="1600" b="0">
                <a:solidFill>
                  <a:schemeClr val="tx1"/>
                </a:solidFill>
              </a:rPr>
              <a:t> </a:t>
            </a:r>
            <a:r>
              <a:rPr lang="lv-LV" sz="1600" b="0" err="1">
                <a:solidFill>
                  <a:schemeClr val="tx1"/>
                </a:solidFill>
              </a:rPr>
              <a:t>or</a:t>
            </a:r>
            <a:r>
              <a:rPr lang="lv-LV" sz="1600" b="0">
                <a:solidFill>
                  <a:schemeClr val="tx1"/>
                </a:solidFill>
              </a:rPr>
              <a:t> its </a:t>
            </a:r>
            <a:r>
              <a:rPr lang="lv-LV" sz="1600" b="0" err="1">
                <a:solidFill>
                  <a:schemeClr val="tx1"/>
                </a:solidFill>
              </a:rPr>
              <a:t>declaration</a:t>
            </a:r>
            <a:r>
              <a:rPr lang="lv-LV" sz="1600" b="0">
                <a:solidFill>
                  <a:schemeClr val="tx1"/>
                </a:solidFill>
              </a:rPr>
              <a:t>, </a:t>
            </a:r>
            <a:r>
              <a:rPr lang="en-gb" sz="1600" b="0">
                <a:solidFill>
                  <a:schemeClr val="tx1"/>
                </a:solidFill>
              </a:rPr>
              <a:t>officials responsible for national security and </a:t>
            </a:r>
            <a:r>
              <a:rPr lang="lv-LV" sz="1600" b="0" err="1">
                <a:solidFill>
                  <a:schemeClr val="tx1"/>
                </a:solidFill>
              </a:rPr>
              <a:t>state</a:t>
            </a:r>
            <a:r>
              <a:rPr lang="lv-LV" sz="1600" b="0">
                <a:solidFill>
                  <a:schemeClr val="tx1"/>
                </a:solidFill>
              </a:rPr>
              <a:t> </a:t>
            </a:r>
            <a:r>
              <a:rPr lang="en-gb" sz="1600" b="0">
                <a:solidFill>
                  <a:schemeClr val="tx1"/>
                </a:solidFill>
              </a:rPr>
              <a:t>defence have no right to refuse to protect the country and society.</a:t>
            </a:r>
            <a:endParaRPr lang="lv-LV" altLang="lv-LV" sz="1600" b="0">
              <a:solidFill>
                <a:schemeClr val="tx1"/>
              </a:solidFill>
              <a:cs typeface="Arial"/>
            </a:endParaRPr>
          </a:p>
        </p:txBody>
      </p:sp>
      <p:sp>
        <p:nvSpPr>
          <p:cNvPr id="21" name="Rectangle 20">
            <a:extLst>
              <a:ext uri="{FF2B5EF4-FFF2-40B4-BE49-F238E27FC236}">
                <a16:creationId xmlns:a16="http://schemas.microsoft.com/office/drawing/2014/main" id="{D33422EC-B894-754B-5633-14219F8A7426}"/>
              </a:ext>
            </a:extLst>
          </p:cNvPr>
          <p:cNvSpPr/>
          <p:nvPr/>
        </p:nvSpPr>
        <p:spPr>
          <a:xfrm>
            <a:off x="442118" y="4837412"/>
            <a:ext cx="586800" cy="13335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2" name="Rectangle 21">
            <a:extLst>
              <a:ext uri="{FF2B5EF4-FFF2-40B4-BE49-F238E27FC236}">
                <a16:creationId xmlns:a16="http://schemas.microsoft.com/office/drawing/2014/main" id="{235ADD3C-593F-14AC-9974-0A9408E8456D}"/>
              </a:ext>
            </a:extLst>
          </p:cNvPr>
          <p:cNvSpPr/>
          <p:nvPr/>
        </p:nvSpPr>
        <p:spPr>
          <a:xfrm>
            <a:off x="442118" y="3376912"/>
            <a:ext cx="586800" cy="13335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3" name="Freeform 32">
            <a:extLst>
              <a:ext uri="{FF2B5EF4-FFF2-40B4-BE49-F238E27FC236}">
                <a16:creationId xmlns:a16="http://schemas.microsoft.com/office/drawing/2014/main" id="{286FA00F-4C3F-AB4F-9975-0C2C1AD15B9C}"/>
              </a:ext>
            </a:extLst>
          </p:cNvPr>
          <p:cNvSpPr/>
          <p:nvPr/>
        </p:nvSpPr>
        <p:spPr>
          <a:xfrm>
            <a:off x="546606" y="3853956"/>
            <a:ext cx="377825" cy="379413"/>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81652 w 456085"/>
              <a:gd name="connsiteY4" fmla="*/ 436490 h 455929"/>
              <a:gd name="connsiteX5" fmla="*/ 81652 w 456085"/>
              <a:gd name="connsiteY5" fmla="*/ 376934 h 455929"/>
              <a:gd name="connsiteX6" fmla="*/ 97963 w 456085"/>
              <a:gd name="connsiteY6" fmla="*/ 348660 h 455929"/>
              <a:gd name="connsiteX7" fmla="*/ 142305 w 456085"/>
              <a:gd name="connsiteY7" fmla="*/ 326971 h 455929"/>
              <a:gd name="connsiteX8" fmla="*/ 160105 w 456085"/>
              <a:gd name="connsiteY8" fmla="*/ 318264 h 455929"/>
              <a:gd name="connsiteX9" fmla="*/ 166440 w 456085"/>
              <a:gd name="connsiteY9" fmla="*/ 315098 h 455929"/>
              <a:gd name="connsiteX10" fmla="*/ 172996 w 456085"/>
              <a:gd name="connsiteY10" fmla="*/ 360850 h 455929"/>
              <a:gd name="connsiteX11" fmla="*/ 186868 w 456085"/>
              <a:gd name="connsiteY11" fmla="*/ 366897 h 455929"/>
              <a:gd name="connsiteX12" fmla="*/ 214044 w 456085"/>
              <a:gd name="connsiteY12" fmla="*/ 348153 h 455929"/>
              <a:gd name="connsiteX13" fmla="*/ 207392 w 456085"/>
              <a:gd name="connsiteY13" fmla="*/ 361989 h 455929"/>
              <a:gd name="connsiteX14" fmla="*/ 220061 w 456085"/>
              <a:gd name="connsiteY14" fmla="*/ 436490 h 455929"/>
              <a:gd name="connsiteX15" fmla="*/ 193045 w 456085"/>
              <a:gd name="connsiteY15" fmla="*/ 96062 h 455929"/>
              <a:gd name="connsiteX16" fmla="*/ 197289 w 456085"/>
              <a:gd name="connsiteY16" fmla="*/ 105561 h 455929"/>
              <a:gd name="connsiteX17" fmla="*/ 172869 w 456085"/>
              <a:gd name="connsiteY17" fmla="*/ 111228 h 455929"/>
              <a:gd name="connsiteX18" fmla="*/ 135495 w 456085"/>
              <a:gd name="connsiteY18" fmla="*/ 129592 h 455929"/>
              <a:gd name="connsiteX19" fmla="*/ 131093 w 456085"/>
              <a:gd name="connsiteY19" fmla="*/ 125191 h 455929"/>
              <a:gd name="connsiteX20" fmla="*/ 145726 w 456085"/>
              <a:gd name="connsiteY20" fmla="*/ 93529 h 455929"/>
              <a:gd name="connsiteX21" fmla="*/ 193235 w 456085"/>
              <a:gd name="connsiteY21" fmla="*/ 73234 h 455929"/>
              <a:gd name="connsiteX22" fmla="*/ 192950 w 456085"/>
              <a:gd name="connsiteY22" fmla="*/ 96157 h 455929"/>
              <a:gd name="connsiteX23" fmla="*/ 155608 w 456085"/>
              <a:gd name="connsiteY23" fmla="*/ 139154 h 455929"/>
              <a:gd name="connsiteX24" fmla="*/ 181389 w 456085"/>
              <a:gd name="connsiteY24" fmla="*/ 128484 h 455929"/>
              <a:gd name="connsiteX25" fmla="*/ 225351 w 456085"/>
              <a:gd name="connsiteY25" fmla="*/ 122151 h 455929"/>
              <a:gd name="connsiteX26" fmla="*/ 232509 w 456085"/>
              <a:gd name="connsiteY26" fmla="*/ 122151 h 455929"/>
              <a:gd name="connsiteX27" fmla="*/ 272511 w 456085"/>
              <a:gd name="connsiteY27" fmla="*/ 126996 h 455929"/>
              <a:gd name="connsiteX28" fmla="*/ 293985 w 456085"/>
              <a:gd name="connsiteY28" fmla="*/ 135797 h 455929"/>
              <a:gd name="connsiteX29" fmla="*/ 299876 w 456085"/>
              <a:gd name="connsiteY29" fmla="*/ 139945 h 455929"/>
              <a:gd name="connsiteX30" fmla="*/ 304311 w 456085"/>
              <a:gd name="connsiteY30" fmla="*/ 144061 h 455929"/>
              <a:gd name="connsiteX31" fmla="*/ 301143 w 456085"/>
              <a:gd name="connsiteY31" fmla="*/ 147227 h 455929"/>
              <a:gd name="connsiteX32" fmla="*/ 280366 w 456085"/>
              <a:gd name="connsiteY32" fmla="*/ 139629 h 455929"/>
              <a:gd name="connsiteX33" fmla="*/ 229151 w 456085"/>
              <a:gd name="connsiteY33" fmla="*/ 132473 h 455929"/>
              <a:gd name="connsiteX34" fmla="*/ 227409 w 456085"/>
              <a:gd name="connsiteY34" fmla="*/ 132473 h 455929"/>
              <a:gd name="connsiteX35" fmla="*/ 174484 w 456085"/>
              <a:gd name="connsiteY35" fmla="*/ 139945 h 455929"/>
              <a:gd name="connsiteX36" fmla="*/ 153042 w 456085"/>
              <a:gd name="connsiteY36" fmla="*/ 147481 h 455929"/>
              <a:gd name="connsiteX37" fmla="*/ 153042 w 456085"/>
              <a:gd name="connsiteY37" fmla="*/ 147481 h 455929"/>
              <a:gd name="connsiteX38" fmla="*/ 149051 w 456085"/>
              <a:gd name="connsiteY38" fmla="*/ 143491 h 455929"/>
              <a:gd name="connsiteX39" fmla="*/ 155608 w 456085"/>
              <a:gd name="connsiteY39" fmla="*/ 139154 h 455929"/>
              <a:gd name="connsiteX40" fmla="*/ 210465 w 456085"/>
              <a:gd name="connsiteY40" fmla="*/ 85044 h 455929"/>
              <a:gd name="connsiteX41" fmla="*/ 226079 w 456085"/>
              <a:gd name="connsiteY41" fmla="*/ 66996 h 455929"/>
              <a:gd name="connsiteX42" fmla="*/ 241694 w 456085"/>
              <a:gd name="connsiteY42" fmla="*/ 85044 h 455929"/>
              <a:gd name="connsiteX43" fmla="*/ 241314 w 456085"/>
              <a:gd name="connsiteY43" fmla="*/ 88875 h 455929"/>
              <a:gd name="connsiteX44" fmla="*/ 227314 w 456085"/>
              <a:gd name="connsiteY44" fmla="*/ 102996 h 455929"/>
              <a:gd name="connsiteX45" fmla="*/ 226079 w 456085"/>
              <a:gd name="connsiteY45" fmla="*/ 102996 h 455929"/>
              <a:gd name="connsiteX46" fmla="*/ 225382 w 456085"/>
              <a:gd name="connsiteY46" fmla="*/ 102996 h 455929"/>
              <a:gd name="connsiteX47" fmla="*/ 211035 w 456085"/>
              <a:gd name="connsiteY47" fmla="*/ 89508 h 455929"/>
              <a:gd name="connsiteX48" fmla="*/ 210465 w 456085"/>
              <a:gd name="connsiteY48" fmla="*/ 85044 h 455929"/>
              <a:gd name="connsiteX49" fmla="*/ 258290 w 456085"/>
              <a:gd name="connsiteY49" fmla="*/ 71619 h 455929"/>
              <a:gd name="connsiteX50" fmla="*/ 309188 w 456085"/>
              <a:gd name="connsiteY50" fmla="*/ 93434 h 455929"/>
              <a:gd name="connsiteX51" fmla="*/ 323631 w 456085"/>
              <a:gd name="connsiteY51" fmla="*/ 124431 h 455929"/>
              <a:gd name="connsiteX52" fmla="*/ 317708 w 456085"/>
              <a:gd name="connsiteY52" fmla="*/ 130383 h 455929"/>
              <a:gd name="connsiteX53" fmla="*/ 305831 w 456085"/>
              <a:gd name="connsiteY53" fmla="*/ 120632 h 455929"/>
              <a:gd name="connsiteX54" fmla="*/ 280493 w 456085"/>
              <a:gd name="connsiteY54" fmla="*/ 109297 h 455929"/>
              <a:gd name="connsiteX55" fmla="*/ 255598 w 456085"/>
              <a:gd name="connsiteY55" fmla="*/ 104326 h 455929"/>
              <a:gd name="connsiteX56" fmla="*/ 259462 w 456085"/>
              <a:gd name="connsiteY56" fmla="*/ 94827 h 455929"/>
              <a:gd name="connsiteX57" fmla="*/ 258322 w 456085"/>
              <a:gd name="connsiteY57" fmla="*/ 71714 h 455929"/>
              <a:gd name="connsiteX58" fmla="*/ 168688 w 456085"/>
              <a:gd name="connsiteY58" fmla="*/ 165465 h 455929"/>
              <a:gd name="connsiteX59" fmla="*/ 168910 w 456085"/>
              <a:gd name="connsiteY59" fmla="*/ 161412 h 455929"/>
              <a:gd name="connsiteX60" fmla="*/ 227726 w 456085"/>
              <a:gd name="connsiteY60" fmla="*/ 151185 h 455929"/>
              <a:gd name="connsiteX61" fmla="*/ 229278 w 456085"/>
              <a:gd name="connsiteY61" fmla="*/ 151185 h 455929"/>
              <a:gd name="connsiteX62" fmla="*/ 286289 w 456085"/>
              <a:gd name="connsiteY62" fmla="*/ 161317 h 455929"/>
              <a:gd name="connsiteX63" fmla="*/ 286511 w 456085"/>
              <a:gd name="connsiteY63" fmla="*/ 165496 h 455929"/>
              <a:gd name="connsiteX64" fmla="*/ 286511 w 456085"/>
              <a:gd name="connsiteY64" fmla="*/ 166098 h 455929"/>
              <a:gd name="connsiteX65" fmla="*/ 261996 w 456085"/>
              <a:gd name="connsiteY65" fmla="*/ 235754 h 455929"/>
              <a:gd name="connsiteX66" fmla="*/ 261109 w 456085"/>
              <a:gd name="connsiteY66" fmla="*/ 236735 h 455929"/>
              <a:gd name="connsiteX67" fmla="*/ 259842 w 456085"/>
              <a:gd name="connsiteY67" fmla="*/ 238287 h 455929"/>
              <a:gd name="connsiteX68" fmla="*/ 227536 w 456085"/>
              <a:gd name="connsiteY68" fmla="*/ 260830 h 455929"/>
              <a:gd name="connsiteX69" fmla="*/ 195230 w 456085"/>
              <a:gd name="connsiteY69" fmla="*/ 238318 h 455929"/>
              <a:gd name="connsiteX70" fmla="*/ 193995 w 456085"/>
              <a:gd name="connsiteY70" fmla="*/ 236767 h 455929"/>
              <a:gd name="connsiteX71" fmla="*/ 193076 w 456085"/>
              <a:gd name="connsiteY71" fmla="*/ 235754 h 455929"/>
              <a:gd name="connsiteX72" fmla="*/ 168530 w 456085"/>
              <a:gd name="connsiteY72" fmla="*/ 166098 h 455929"/>
              <a:gd name="connsiteX73" fmla="*/ 168688 w 456085"/>
              <a:gd name="connsiteY73" fmla="*/ 165465 h 455929"/>
              <a:gd name="connsiteX74" fmla="*/ 227631 w 456085"/>
              <a:gd name="connsiteY74" fmla="*/ 278941 h 455929"/>
              <a:gd name="connsiteX75" fmla="*/ 227631 w 456085"/>
              <a:gd name="connsiteY75" fmla="*/ 278941 h 455929"/>
              <a:gd name="connsiteX76" fmla="*/ 253286 w 456085"/>
              <a:gd name="connsiteY76" fmla="*/ 269759 h 455929"/>
              <a:gd name="connsiteX77" fmla="*/ 253286 w 456085"/>
              <a:gd name="connsiteY77" fmla="*/ 291384 h 455929"/>
              <a:gd name="connsiteX78" fmla="*/ 227631 w 456085"/>
              <a:gd name="connsiteY78" fmla="*/ 330011 h 455929"/>
              <a:gd name="connsiteX79" fmla="*/ 201945 w 456085"/>
              <a:gd name="connsiteY79" fmla="*/ 291384 h 455929"/>
              <a:gd name="connsiteX80" fmla="*/ 201945 w 456085"/>
              <a:gd name="connsiteY80" fmla="*/ 269759 h 455929"/>
              <a:gd name="connsiteX81" fmla="*/ 227631 w 456085"/>
              <a:gd name="connsiteY81" fmla="*/ 278941 h 455929"/>
              <a:gd name="connsiteX82" fmla="*/ 266367 w 456085"/>
              <a:gd name="connsiteY82" fmla="*/ 303922 h 455929"/>
              <a:gd name="connsiteX83" fmla="*/ 272701 w 456085"/>
              <a:gd name="connsiteY83" fmla="*/ 307088 h 455929"/>
              <a:gd name="connsiteX84" fmla="*/ 267412 w 456085"/>
              <a:gd name="connsiteY84" fmla="*/ 344005 h 455929"/>
              <a:gd name="connsiteX85" fmla="*/ 248408 w 456085"/>
              <a:gd name="connsiteY85" fmla="*/ 330866 h 455929"/>
              <a:gd name="connsiteX86" fmla="*/ 207139 w 456085"/>
              <a:gd name="connsiteY86" fmla="*/ 331341 h 455929"/>
              <a:gd name="connsiteX87" fmla="*/ 188832 w 456085"/>
              <a:gd name="connsiteY87" fmla="*/ 344005 h 455929"/>
              <a:gd name="connsiteX88" fmla="*/ 183448 w 456085"/>
              <a:gd name="connsiteY88" fmla="*/ 306961 h 455929"/>
              <a:gd name="connsiteX89" fmla="*/ 189244 w 456085"/>
              <a:gd name="connsiteY89" fmla="*/ 304143 h 455929"/>
              <a:gd name="connsiteX90" fmla="*/ 228043 w 456085"/>
              <a:gd name="connsiteY90" fmla="*/ 396564 h 455929"/>
              <a:gd name="connsiteX91" fmla="*/ 222785 w 456085"/>
              <a:gd name="connsiteY91" fmla="*/ 365124 h 455929"/>
              <a:gd name="connsiteX92" fmla="*/ 228043 w 456085"/>
              <a:gd name="connsiteY92" fmla="*/ 354200 h 455929"/>
              <a:gd name="connsiteX93" fmla="*/ 233300 w 456085"/>
              <a:gd name="connsiteY93" fmla="*/ 365124 h 455929"/>
              <a:gd name="connsiteX94" fmla="*/ 374434 w 456085"/>
              <a:gd name="connsiteY94" fmla="*/ 436268 h 455929"/>
              <a:gd name="connsiteX95" fmla="*/ 235866 w 456085"/>
              <a:gd name="connsiteY95" fmla="*/ 436268 h 455929"/>
              <a:gd name="connsiteX96" fmla="*/ 248535 w 456085"/>
              <a:gd name="connsiteY96" fmla="*/ 361989 h 455929"/>
              <a:gd name="connsiteX97" fmla="*/ 241852 w 456085"/>
              <a:gd name="connsiteY97" fmla="*/ 348153 h 455929"/>
              <a:gd name="connsiteX98" fmla="*/ 269059 w 456085"/>
              <a:gd name="connsiteY98" fmla="*/ 366897 h 455929"/>
              <a:gd name="connsiteX99" fmla="*/ 282900 w 456085"/>
              <a:gd name="connsiteY99" fmla="*/ 360850 h 455929"/>
              <a:gd name="connsiteX100" fmla="*/ 289519 w 456085"/>
              <a:gd name="connsiteY100" fmla="*/ 315225 h 455929"/>
              <a:gd name="connsiteX101" fmla="*/ 307034 w 456085"/>
              <a:gd name="connsiteY101" fmla="*/ 323742 h 455929"/>
              <a:gd name="connsiteX102" fmla="*/ 358914 w 456085"/>
              <a:gd name="connsiteY102" fmla="*/ 349071 h 455929"/>
              <a:gd name="connsiteX103" fmla="*/ 374370 w 456085"/>
              <a:gd name="connsiteY103" fmla="*/ 377409 h 455929"/>
              <a:gd name="connsiteX104" fmla="*/ 436639 w 456085"/>
              <a:gd name="connsiteY104" fmla="*/ 436268 h 455929"/>
              <a:gd name="connsiteX105" fmla="*/ 392297 w 456085"/>
              <a:gd name="connsiteY105" fmla="*/ 436268 h 455929"/>
              <a:gd name="connsiteX106" fmla="*/ 392297 w 456085"/>
              <a:gd name="connsiteY106" fmla="*/ 377725 h 455929"/>
              <a:gd name="connsiteX107" fmla="*/ 365977 w 456085"/>
              <a:gd name="connsiteY107" fmla="*/ 332639 h 455929"/>
              <a:gd name="connsiteX108" fmla="*/ 271181 w 456085"/>
              <a:gd name="connsiteY108" fmla="*/ 286413 h 455929"/>
              <a:gd name="connsiteX109" fmla="*/ 271181 w 456085"/>
              <a:gd name="connsiteY109" fmla="*/ 253199 h 455929"/>
              <a:gd name="connsiteX110" fmla="*/ 274538 w 456085"/>
              <a:gd name="connsiteY110" fmla="*/ 248704 h 455929"/>
              <a:gd name="connsiteX111" fmla="*/ 304311 w 456085"/>
              <a:gd name="connsiteY111" fmla="*/ 169866 h 455929"/>
              <a:gd name="connsiteX112" fmla="*/ 346467 w 456085"/>
              <a:gd name="connsiteY112" fmla="*/ 128389 h 455929"/>
              <a:gd name="connsiteX113" fmla="*/ 323314 w 456085"/>
              <a:gd name="connsiteY113" fmla="*/ 78806 h 455929"/>
              <a:gd name="connsiteX114" fmla="*/ 227726 w 456085"/>
              <a:gd name="connsiteY114" fmla="*/ 37646 h 455929"/>
              <a:gd name="connsiteX115" fmla="*/ 131536 w 456085"/>
              <a:gd name="connsiteY115" fmla="*/ 78806 h 455929"/>
              <a:gd name="connsiteX116" fmla="*/ 108320 w 456085"/>
              <a:gd name="connsiteY116" fmla="*/ 129212 h 455929"/>
              <a:gd name="connsiteX117" fmla="*/ 150825 w 456085"/>
              <a:gd name="connsiteY117" fmla="*/ 169327 h 455929"/>
              <a:gd name="connsiteX118" fmla="*/ 180661 w 456085"/>
              <a:gd name="connsiteY118" fmla="*/ 248704 h 455929"/>
              <a:gd name="connsiteX119" fmla="*/ 184050 w 456085"/>
              <a:gd name="connsiteY119" fmla="*/ 253199 h 455929"/>
              <a:gd name="connsiteX120" fmla="*/ 184050 w 456085"/>
              <a:gd name="connsiteY120" fmla="*/ 286824 h 455929"/>
              <a:gd name="connsiteX121" fmla="*/ 90995 w 456085"/>
              <a:gd name="connsiteY121" fmla="*/ 332291 h 455929"/>
              <a:gd name="connsiteX122" fmla="*/ 63820 w 456085"/>
              <a:gd name="connsiteY122" fmla="*/ 377345 h 455929"/>
              <a:gd name="connsiteX123" fmla="*/ 63820 w 456085"/>
              <a:gd name="connsiteY123" fmla="*/ 436490 h 455929"/>
              <a:gd name="connsiteX124" fmla="*/ 19479 w 456085"/>
              <a:gd name="connsiteY124" fmla="*/ 436490 h 455929"/>
              <a:gd name="connsiteX125" fmla="*/ 19479 w 456085"/>
              <a:gd name="connsiteY125" fmla="*/ 19472 h 455929"/>
              <a:gd name="connsiteX126" fmla="*/ 436639 w 456085"/>
              <a:gd name="connsiteY126" fmla="*/ 19472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56085" h="455929">
                <a:moveTo>
                  <a:pt x="0" y="0"/>
                </a:moveTo>
                <a:lnTo>
                  <a:pt x="0" y="455930"/>
                </a:lnTo>
                <a:lnTo>
                  <a:pt x="456086" y="455930"/>
                </a:lnTo>
                <a:lnTo>
                  <a:pt x="456086" y="0"/>
                </a:lnTo>
                <a:close/>
                <a:moveTo>
                  <a:pt x="81652" y="436490"/>
                </a:moveTo>
                <a:lnTo>
                  <a:pt x="81652" y="376934"/>
                </a:lnTo>
                <a:cubicBezTo>
                  <a:pt x="80733" y="356037"/>
                  <a:pt x="95525" y="349641"/>
                  <a:pt x="97963" y="348660"/>
                </a:cubicBezTo>
                <a:lnTo>
                  <a:pt x="142305" y="326971"/>
                </a:lnTo>
                <a:lnTo>
                  <a:pt x="160105" y="318264"/>
                </a:lnTo>
                <a:lnTo>
                  <a:pt x="166440" y="315098"/>
                </a:lnTo>
                <a:lnTo>
                  <a:pt x="172996" y="360850"/>
                </a:lnTo>
                <a:lnTo>
                  <a:pt x="186868" y="366897"/>
                </a:lnTo>
                <a:lnTo>
                  <a:pt x="214044" y="348153"/>
                </a:lnTo>
                <a:lnTo>
                  <a:pt x="207392" y="361989"/>
                </a:lnTo>
                <a:lnTo>
                  <a:pt x="220061" y="436490"/>
                </a:lnTo>
                <a:close/>
                <a:moveTo>
                  <a:pt x="193045" y="96062"/>
                </a:moveTo>
                <a:cubicBezTo>
                  <a:pt x="194014" y="99409"/>
                  <a:pt x="195442" y="102607"/>
                  <a:pt x="197289" y="105561"/>
                </a:cubicBezTo>
                <a:cubicBezTo>
                  <a:pt x="189022" y="106855"/>
                  <a:pt x="180860" y="108749"/>
                  <a:pt x="172869" y="111228"/>
                </a:cubicBezTo>
                <a:cubicBezTo>
                  <a:pt x="159462" y="115192"/>
                  <a:pt x="146825" y="121401"/>
                  <a:pt x="135495" y="129592"/>
                </a:cubicBezTo>
                <a:lnTo>
                  <a:pt x="131093" y="125191"/>
                </a:lnTo>
                <a:lnTo>
                  <a:pt x="145726" y="93529"/>
                </a:lnTo>
                <a:lnTo>
                  <a:pt x="193235" y="73234"/>
                </a:lnTo>
                <a:cubicBezTo>
                  <a:pt x="190843" y="80674"/>
                  <a:pt x="190745" y="88659"/>
                  <a:pt x="192950" y="96157"/>
                </a:cubicBezTo>
                <a:close/>
                <a:moveTo>
                  <a:pt x="155608" y="139154"/>
                </a:moveTo>
                <a:cubicBezTo>
                  <a:pt x="163757" y="134604"/>
                  <a:pt x="172410" y="131023"/>
                  <a:pt x="181389" y="128484"/>
                </a:cubicBezTo>
                <a:cubicBezTo>
                  <a:pt x="195715" y="124510"/>
                  <a:pt x="210487" y="122382"/>
                  <a:pt x="225351" y="122151"/>
                </a:cubicBezTo>
                <a:lnTo>
                  <a:pt x="232509" y="122151"/>
                </a:lnTo>
                <a:cubicBezTo>
                  <a:pt x="245995" y="122031"/>
                  <a:pt x="259443" y="123658"/>
                  <a:pt x="272511" y="126996"/>
                </a:cubicBezTo>
                <a:cubicBezTo>
                  <a:pt x="280049" y="128898"/>
                  <a:pt x="287280" y="131862"/>
                  <a:pt x="293985" y="135797"/>
                </a:cubicBezTo>
                <a:cubicBezTo>
                  <a:pt x="296034" y="137055"/>
                  <a:pt x="298005" y="138438"/>
                  <a:pt x="299876" y="139945"/>
                </a:cubicBezTo>
                <a:cubicBezTo>
                  <a:pt x="301444" y="141218"/>
                  <a:pt x="302927" y="142592"/>
                  <a:pt x="304311" y="144061"/>
                </a:cubicBezTo>
                <a:lnTo>
                  <a:pt x="301143" y="147227"/>
                </a:lnTo>
                <a:cubicBezTo>
                  <a:pt x="294394" y="144232"/>
                  <a:pt x="287454" y="141696"/>
                  <a:pt x="280366" y="139629"/>
                </a:cubicBezTo>
                <a:cubicBezTo>
                  <a:pt x="263719" y="134838"/>
                  <a:pt x="246476" y="132429"/>
                  <a:pt x="229151" y="132473"/>
                </a:cubicBezTo>
                <a:lnTo>
                  <a:pt x="227409" y="132473"/>
                </a:lnTo>
                <a:cubicBezTo>
                  <a:pt x="209511" y="132584"/>
                  <a:pt x="191711" y="135098"/>
                  <a:pt x="174484" y="139945"/>
                </a:cubicBezTo>
                <a:cubicBezTo>
                  <a:pt x="167181" y="141994"/>
                  <a:pt x="160020" y="144511"/>
                  <a:pt x="153042" y="147481"/>
                </a:cubicBezTo>
                <a:lnTo>
                  <a:pt x="153042" y="147481"/>
                </a:lnTo>
                <a:lnTo>
                  <a:pt x="149051" y="143491"/>
                </a:lnTo>
                <a:cubicBezTo>
                  <a:pt x="150825" y="141972"/>
                  <a:pt x="153105" y="140578"/>
                  <a:pt x="155608" y="139154"/>
                </a:cubicBezTo>
                <a:close/>
                <a:moveTo>
                  <a:pt x="210465" y="85044"/>
                </a:moveTo>
                <a:cubicBezTo>
                  <a:pt x="210465" y="75070"/>
                  <a:pt x="217464" y="66996"/>
                  <a:pt x="226079" y="66996"/>
                </a:cubicBezTo>
                <a:cubicBezTo>
                  <a:pt x="234694" y="66996"/>
                  <a:pt x="241694" y="75070"/>
                  <a:pt x="241694" y="85044"/>
                </a:cubicBezTo>
                <a:cubicBezTo>
                  <a:pt x="241681" y="86329"/>
                  <a:pt x="241554" y="87611"/>
                  <a:pt x="241314" y="88875"/>
                </a:cubicBezTo>
                <a:cubicBezTo>
                  <a:pt x="240307" y="96170"/>
                  <a:pt x="234602" y="101926"/>
                  <a:pt x="227314" y="102996"/>
                </a:cubicBezTo>
                <a:lnTo>
                  <a:pt x="226079" y="102996"/>
                </a:lnTo>
                <a:lnTo>
                  <a:pt x="225382" y="102996"/>
                </a:lnTo>
                <a:cubicBezTo>
                  <a:pt x="218117" y="102220"/>
                  <a:pt x="212257" y="96708"/>
                  <a:pt x="211035" y="89508"/>
                </a:cubicBezTo>
                <a:cubicBezTo>
                  <a:pt x="210686" y="88045"/>
                  <a:pt x="210493" y="86548"/>
                  <a:pt x="210465" y="85044"/>
                </a:cubicBezTo>
                <a:close/>
                <a:moveTo>
                  <a:pt x="258290" y="71619"/>
                </a:moveTo>
                <a:lnTo>
                  <a:pt x="309188" y="93434"/>
                </a:lnTo>
                <a:lnTo>
                  <a:pt x="323631" y="124431"/>
                </a:lnTo>
                <a:lnTo>
                  <a:pt x="317708" y="130383"/>
                </a:lnTo>
                <a:cubicBezTo>
                  <a:pt x="314142" y="126682"/>
                  <a:pt x="310154" y="123411"/>
                  <a:pt x="305831" y="120632"/>
                </a:cubicBezTo>
                <a:cubicBezTo>
                  <a:pt x="297970" y="115664"/>
                  <a:pt x="289437" y="111845"/>
                  <a:pt x="280493" y="109297"/>
                </a:cubicBezTo>
                <a:cubicBezTo>
                  <a:pt x="272353" y="106928"/>
                  <a:pt x="264023" y="105266"/>
                  <a:pt x="255598" y="104326"/>
                </a:cubicBezTo>
                <a:cubicBezTo>
                  <a:pt x="257321" y="101356"/>
                  <a:pt x="258623" y="98158"/>
                  <a:pt x="259462" y="94827"/>
                </a:cubicBezTo>
                <a:cubicBezTo>
                  <a:pt x="261480" y="87190"/>
                  <a:pt x="261081" y="79117"/>
                  <a:pt x="258322" y="71714"/>
                </a:cubicBezTo>
                <a:close/>
                <a:moveTo>
                  <a:pt x="168688" y="165465"/>
                </a:moveTo>
                <a:cubicBezTo>
                  <a:pt x="168688" y="164103"/>
                  <a:pt x="168688" y="162742"/>
                  <a:pt x="168910" y="161412"/>
                </a:cubicBezTo>
                <a:cubicBezTo>
                  <a:pt x="187800" y="154719"/>
                  <a:pt x="207684" y="151261"/>
                  <a:pt x="227726" y="151185"/>
                </a:cubicBezTo>
                <a:lnTo>
                  <a:pt x="229278" y="151185"/>
                </a:lnTo>
                <a:cubicBezTo>
                  <a:pt x="248741" y="151062"/>
                  <a:pt x="268061" y="154494"/>
                  <a:pt x="286289" y="161317"/>
                </a:cubicBezTo>
                <a:cubicBezTo>
                  <a:pt x="286289" y="162710"/>
                  <a:pt x="286511" y="164103"/>
                  <a:pt x="286511" y="165496"/>
                </a:cubicBezTo>
                <a:cubicBezTo>
                  <a:pt x="286511" y="165718"/>
                  <a:pt x="286511" y="165908"/>
                  <a:pt x="286511" y="166098"/>
                </a:cubicBezTo>
                <a:cubicBezTo>
                  <a:pt x="287198" y="191541"/>
                  <a:pt x="278469" y="216345"/>
                  <a:pt x="261996" y="235754"/>
                </a:cubicBezTo>
                <a:lnTo>
                  <a:pt x="261109" y="236735"/>
                </a:lnTo>
                <a:lnTo>
                  <a:pt x="259842" y="238287"/>
                </a:lnTo>
                <a:cubicBezTo>
                  <a:pt x="259842" y="238508"/>
                  <a:pt x="246761" y="258487"/>
                  <a:pt x="227536" y="260830"/>
                </a:cubicBezTo>
                <a:cubicBezTo>
                  <a:pt x="208311" y="258487"/>
                  <a:pt x="195357" y="238667"/>
                  <a:pt x="195230" y="238318"/>
                </a:cubicBezTo>
                <a:lnTo>
                  <a:pt x="193995" y="236767"/>
                </a:lnTo>
                <a:lnTo>
                  <a:pt x="193076" y="235754"/>
                </a:lnTo>
                <a:cubicBezTo>
                  <a:pt x="176600" y="216345"/>
                  <a:pt x="167862" y="191544"/>
                  <a:pt x="168530" y="166098"/>
                </a:cubicBezTo>
                <a:cubicBezTo>
                  <a:pt x="168657" y="165876"/>
                  <a:pt x="168657" y="165686"/>
                  <a:pt x="168688" y="165465"/>
                </a:cubicBezTo>
                <a:close/>
                <a:moveTo>
                  <a:pt x="227631" y="278941"/>
                </a:moveTo>
                <a:lnTo>
                  <a:pt x="227631" y="278941"/>
                </a:lnTo>
                <a:cubicBezTo>
                  <a:pt x="236829" y="278130"/>
                  <a:pt x="245662" y="274967"/>
                  <a:pt x="253286" y="269759"/>
                </a:cubicBezTo>
                <a:lnTo>
                  <a:pt x="253286" y="291384"/>
                </a:lnTo>
                <a:lnTo>
                  <a:pt x="227631" y="330011"/>
                </a:lnTo>
                <a:lnTo>
                  <a:pt x="201945" y="291384"/>
                </a:lnTo>
                <a:lnTo>
                  <a:pt x="201945" y="269759"/>
                </a:lnTo>
                <a:cubicBezTo>
                  <a:pt x="209581" y="274961"/>
                  <a:pt x="218424" y="278124"/>
                  <a:pt x="227631" y="278941"/>
                </a:cubicBezTo>
                <a:close/>
                <a:moveTo>
                  <a:pt x="266367" y="303922"/>
                </a:moveTo>
                <a:lnTo>
                  <a:pt x="272701" y="307088"/>
                </a:lnTo>
                <a:lnTo>
                  <a:pt x="267412" y="344005"/>
                </a:lnTo>
                <a:lnTo>
                  <a:pt x="248408" y="330866"/>
                </a:lnTo>
                <a:close/>
                <a:moveTo>
                  <a:pt x="207139" y="331341"/>
                </a:moveTo>
                <a:lnTo>
                  <a:pt x="188832" y="344005"/>
                </a:lnTo>
                <a:lnTo>
                  <a:pt x="183448" y="306961"/>
                </a:lnTo>
                <a:lnTo>
                  <a:pt x="189244" y="304143"/>
                </a:lnTo>
                <a:close/>
                <a:moveTo>
                  <a:pt x="228043" y="396564"/>
                </a:moveTo>
                <a:lnTo>
                  <a:pt x="222785" y="365124"/>
                </a:lnTo>
                <a:lnTo>
                  <a:pt x="228043" y="354200"/>
                </a:lnTo>
                <a:lnTo>
                  <a:pt x="233300" y="365124"/>
                </a:lnTo>
                <a:close/>
                <a:moveTo>
                  <a:pt x="374434" y="436268"/>
                </a:moveTo>
                <a:lnTo>
                  <a:pt x="235866" y="436268"/>
                </a:lnTo>
                <a:lnTo>
                  <a:pt x="248535" y="361989"/>
                </a:lnTo>
                <a:lnTo>
                  <a:pt x="241852" y="348153"/>
                </a:lnTo>
                <a:lnTo>
                  <a:pt x="269059" y="366897"/>
                </a:lnTo>
                <a:lnTo>
                  <a:pt x="282900" y="360850"/>
                </a:lnTo>
                <a:lnTo>
                  <a:pt x="289519" y="315225"/>
                </a:lnTo>
                <a:lnTo>
                  <a:pt x="307034" y="323742"/>
                </a:lnTo>
                <a:lnTo>
                  <a:pt x="358914" y="349071"/>
                </a:lnTo>
                <a:cubicBezTo>
                  <a:pt x="358914" y="349071"/>
                  <a:pt x="375321" y="355404"/>
                  <a:pt x="374370" y="377409"/>
                </a:cubicBezTo>
                <a:close/>
                <a:moveTo>
                  <a:pt x="436639" y="436268"/>
                </a:moveTo>
                <a:lnTo>
                  <a:pt x="392297" y="436268"/>
                </a:lnTo>
                <a:lnTo>
                  <a:pt x="392297" y="377725"/>
                </a:lnTo>
                <a:cubicBezTo>
                  <a:pt x="393786" y="343151"/>
                  <a:pt x="366325" y="332702"/>
                  <a:pt x="365977" y="332639"/>
                </a:cubicBezTo>
                <a:lnTo>
                  <a:pt x="271181" y="286413"/>
                </a:lnTo>
                <a:lnTo>
                  <a:pt x="271181" y="253199"/>
                </a:lnTo>
                <a:cubicBezTo>
                  <a:pt x="272701" y="251268"/>
                  <a:pt x="273937" y="249590"/>
                  <a:pt x="274538" y="248704"/>
                </a:cubicBezTo>
                <a:cubicBezTo>
                  <a:pt x="293535" y="226806"/>
                  <a:pt x="304092" y="198849"/>
                  <a:pt x="304311" y="169866"/>
                </a:cubicBezTo>
                <a:cubicBezTo>
                  <a:pt x="304659" y="170056"/>
                  <a:pt x="346467" y="128389"/>
                  <a:pt x="346467" y="128389"/>
                </a:cubicBezTo>
                <a:lnTo>
                  <a:pt x="323314" y="78806"/>
                </a:lnTo>
                <a:lnTo>
                  <a:pt x="227726" y="37646"/>
                </a:lnTo>
                <a:lnTo>
                  <a:pt x="131536" y="78806"/>
                </a:lnTo>
                <a:lnTo>
                  <a:pt x="108320" y="129212"/>
                </a:lnTo>
                <a:cubicBezTo>
                  <a:pt x="108320" y="129212"/>
                  <a:pt x="149875" y="169866"/>
                  <a:pt x="150825" y="169327"/>
                </a:cubicBezTo>
                <a:cubicBezTo>
                  <a:pt x="150949" y="198504"/>
                  <a:pt x="161537" y="226667"/>
                  <a:pt x="180661" y="248704"/>
                </a:cubicBezTo>
                <a:cubicBezTo>
                  <a:pt x="181294" y="249590"/>
                  <a:pt x="182529" y="251268"/>
                  <a:pt x="184050" y="253199"/>
                </a:cubicBezTo>
                <a:lnTo>
                  <a:pt x="184050" y="286824"/>
                </a:lnTo>
                <a:lnTo>
                  <a:pt x="90995" y="332291"/>
                </a:lnTo>
                <a:cubicBezTo>
                  <a:pt x="89824" y="332702"/>
                  <a:pt x="62490" y="343151"/>
                  <a:pt x="63820" y="377345"/>
                </a:cubicBezTo>
                <a:lnTo>
                  <a:pt x="63820" y="436490"/>
                </a:lnTo>
                <a:lnTo>
                  <a:pt x="19479" y="436490"/>
                </a:lnTo>
                <a:lnTo>
                  <a:pt x="19479" y="19472"/>
                </a:lnTo>
                <a:lnTo>
                  <a:pt x="436639" y="19472"/>
                </a:ln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grpSp>
        <p:nvGrpSpPr>
          <p:cNvPr id="24" name="Group 23">
            <a:extLst>
              <a:ext uri="{FF2B5EF4-FFF2-40B4-BE49-F238E27FC236}">
                <a16:creationId xmlns:a16="http://schemas.microsoft.com/office/drawing/2014/main" id="{2BAFBBA1-AFCC-FD5D-B3F0-D6C7C482007F}"/>
              </a:ext>
            </a:extLst>
          </p:cNvPr>
          <p:cNvGrpSpPr/>
          <p:nvPr/>
        </p:nvGrpSpPr>
        <p:grpSpPr>
          <a:xfrm>
            <a:off x="546606" y="5314456"/>
            <a:ext cx="377825" cy="379413"/>
            <a:chOff x="5634008" y="2739160"/>
            <a:chExt cx="457200" cy="457200"/>
          </a:xfrm>
        </p:grpSpPr>
        <p:sp>
          <p:nvSpPr>
            <p:cNvPr id="25" name="Freeform 22">
              <a:extLst>
                <a:ext uri="{FF2B5EF4-FFF2-40B4-BE49-F238E27FC236}">
                  <a16:creationId xmlns:a16="http://schemas.microsoft.com/office/drawing/2014/main" id="{CDEF5CAF-742A-87B7-9B7B-B0E9F0BAA294}"/>
                </a:ext>
              </a:extLst>
            </p:cNvPr>
            <p:cNvSpPr/>
            <p:nvPr/>
          </p:nvSpPr>
          <p:spPr>
            <a:xfrm>
              <a:off x="5634008" y="2739160"/>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19495 h 457200"/>
                <a:gd name="connsiteX5" fmla="*/ 437706 w 457200"/>
                <a:gd name="connsiteY5" fmla="*/ 327025 h 457200"/>
                <a:gd name="connsiteX6" fmla="*/ 396018 w 457200"/>
                <a:gd name="connsiteY6" fmla="*/ 215583 h 457200"/>
                <a:gd name="connsiteX7" fmla="*/ 388779 w 457200"/>
                <a:gd name="connsiteY7" fmla="*/ 215583 h 457200"/>
                <a:gd name="connsiteX8" fmla="*/ 386175 w 457200"/>
                <a:gd name="connsiteY8" fmla="*/ 196056 h 457200"/>
                <a:gd name="connsiteX9" fmla="*/ 361156 w 457200"/>
                <a:gd name="connsiteY9" fmla="*/ 166973 h 457200"/>
                <a:gd name="connsiteX10" fmla="*/ 332804 w 457200"/>
                <a:gd name="connsiteY10" fmla="*/ 157194 h 457200"/>
                <a:gd name="connsiteX11" fmla="*/ 332200 w 457200"/>
                <a:gd name="connsiteY11" fmla="*/ 156972 h 457200"/>
                <a:gd name="connsiteX12" fmla="*/ 311087 w 457200"/>
                <a:gd name="connsiteY12" fmla="*/ 163068 h 457200"/>
                <a:gd name="connsiteX13" fmla="*/ 307404 w 457200"/>
                <a:gd name="connsiteY13" fmla="*/ 164497 h 457200"/>
                <a:gd name="connsiteX14" fmla="*/ 303752 w 457200"/>
                <a:gd name="connsiteY14" fmla="*/ 163068 h 457200"/>
                <a:gd name="connsiteX15" fmla="*/ 282575 w 457200"/>
                <a:gd name="connsiteY15" fmla="*/ 157004 h 457200"/>
                <a:gd name="connsiteX16" fmla="*/ 281972 w 457200"/>
                <a:gd name="connsiteY16" fmla="*/ 157226 h 457200"/>
                <a:gd name="connsiteX17" fmla="*/ 253619 w 457200"/>
                <a:gd name="connsiteY17" fmla="*/ 167005 h 457200"/>
                <a:gd name="connsiteX18" fmla="*/ 234950 w 457200"/>
                <a:gd name="connsiteY18" fmla="*/ 180435 h 457200"/>
                <a:gd name="connsiteX19" fmla="*/ 216281 w 457200"/>
                <a:gd name="connsiteY19" fmla="*/ 167005 h 457200"/>
                <a:gd name="connsiteX20" fmla="*/ 187897 w 457200"/>
                <a:gd name="connsiteY20" fmla="*/ 157226 h 457200"/>
                <a:gd name="connsiteX21" fmla="*/ 187325 w 457200"/>
                <a:gd name="connsiteY21" fmla="*/ 157004 h 457200"/>
                <a:gd name="connsiteX22" fmla="*/ 166243 w 457200"/>
                <a:gd name="connsiteY22" fmla="*/ 163100 h 457200"/>
                <a:gd name="connsiteX23" fmla="*/ 162560 w 457200"/>
                <a:gd name="connsiteY23" fmla="*/ 164529 h 457200"/>
                <a:gd name="connsiteX24" fmla="*/ 158909 w 457200"/>
                <a:gd name="connsiteY24" fmla="*/ 163100 h 457200"/>
                <a:gd name="connsiteX25" fmla="*/ 137795 w 457200"/>
                <a:gd name="connsiteY25" fmla="*/ 157004 h 457200"/>
                <a:gd name="connsiteX26" fmla="*/ 137192 w 457200"/>
                <a:gd name="connsiteY26" fmla="*/ 157226 h 457200"/>
                <a:gd name="connsiteX27" fmla="*/ 108807 w 457200"/>
                <a:gd name="connsiteY27" fmla="*/ 167005 h 457200"/>
                <a:gd name="connsiteX28" fmla="*/ 83820 w 457200"/>
                <a:gd name="connsiteY28" fmla="*/ 196088 h 457200"/>
                <a:gd name="connsiteX29" fmla="*/ 81185 w 457200"/>
                <a:gd name="connsiteY29" fmla="*/ 215614 h 457200"/>
                <a:gd name="connsiteX30" fmla="*/ 63754 w 457200"/>
                <a:gd name="connsiteY30" fmla="*/ 215614 h 457200"/>
                <a:gd name="connsiteX31" fmla="*/ 19495 w 457200"/>
                <a:gd name="connsiteY31" fmla="*/ 333661 h 457200"/>
                <a:gd name="connsiteX32" fmla="*/ 19495 w 457200"/>
                <a:gd name="connsiteY32" fmla="*/ 19495 h 457200"/>
                <a:gd name="connsiteX33" fmla="*/ 100489 w 457200"/>
                <a:gd name="connsiteY33" fmla="*/ 437706 h 457200"/>
                <a:gd name="connsiteX34" fmla="*/ 103061 w 457200"/>
                <a:gd name="connsiteY34" fmla="*/ 372015 h 457200"/>
                <a:gd name="connsiteX35" fmla="*/ 115411 w 457200"/>
                <a:gd name="connsiteY35" fmla="*/ 359029 h 457200"/>
                <a:gd name="connsiteX36" fmla="*/ 143320 w 457200"/>
                <a:gd name="connsiteY36" fmla="*/ 349504 h 457200"/>
                <a:gd name="connsiteX37" fmla="*/ 143891 w 457200"/>
                <a:gd name="connsiteY37" fmla="*/ 349282 h 457200"/>
                <a:gd name="connsiteX38" fmla="*/ 162560 w 457200"/>
                <a:gd name="connsiteY38" fmla="*/ 357791 h 457200"/>
                <a:gd name="connsiteX39" fmla="*/ 181197 w 457200"/>
                <a:gd name="connsiteY39" fmla="*/ 349250 h 457200"/>
                <a:gd name="connsiteX40" fmla="*/ 181801 w 457200"/>
                <a:gd name="connsiteY40" fmla="*/ 349472 h 457200"/>
                <a:gd name="connsiteX41" fmla="*/ 209709 w 457200"/>
                <a:gd name="connsiteY41" fmla="*/ 358997 h 457200"/>
                <a:gd name="connsiteX42" fmla="*/ 222060 w 457200"/>
                <a:gd name="connsiteY42" fmla="*/ 371983 h 457200"/>
                <a:gd name="connsiteX43" fmla="*/ 224631 w 457200"/>
                <a:gd name="connsiteY43" fmla="*/ 437674 h 457200"/>
                <a:gd name="connsiteX44" fmla="*/ 245364 w 457200"/>
                <a:gd name="connsiteY44" fmla="*/ 437706 h 457200"/>
                <a:gd name="connsiteX45" fmla="*/ 247936 w 457200"/>
                <a:gd name="connsiteY45" fmla="*/ 372015 h 457200"/>
                <a:gd name="connsiteX46" fmla="*/ 260287 w 457200"/>
                <a:gd name="connsiteY46" fmla="*/ 359029 h 457200"/>
                <a:gd name="connsiteX47" fmla="*/ 288163 w 457200"/>
                <a:gd name="connsiteY47" fmla="*/ 349504 h 457200"/>
                <a:gd name="connsiteX48" fmla="*/ 288925 w 457200"/>
                <a:gd name="connsiteY48" fmla="*/ 349250 h 457200"/>
                <a:gd name="connsiteX49" fmla="*/ 323772 w 457200"/>
                <a:gd name="connsiteY49" fmla="*/ 351710 h 457200"/>
                <a:gd name="connsiteX50" fmla="*/ 326231 w 457200"/>
                <a:gd name="connsiteY50" fmla="*/ 349250 h 457200"/>
                <a:gd name="connsiteX51" fmla="*/ 326835 w 457200"/>
                <a:gd name="connsiteY51" fmla="*/ 349472 h 457200"/>
                <a:gd name="connsiteX52" fmla="*/ 354711 w 457200"/>
                <a:gd name="connsiteY52" fmla="*/ 358997 h 457200"/>
                <a:gd name="connsiteX53" fmla="*/ 367062 w 457200"/>
                <a:gd name="connsiteY53" fmla="*/ 371983 h 457200"/>
                <a:gd name="connsiteX54" fmla="*/ 369634 w 457200"/>
                <a:gd name="connsiteY54" fmla="*/ 437674 h 457200"/>
                <a:gd name="connsiteX55" fmla="*/ 383032 w 457200"/>
                <a:gd name="connsiteY55" fmla="*/ 359410 h 457200"/>
                <a:gd name="connsiteX56" fmla="*/ 361156 w 457200"/>
                <a:gd name="connsiteY56" fmla="*/ 340773 h 457200"/>
                <a:gd name="connsiteX57" fmla="*/ 332804 w 457200"/>
                <a:gd name="connsiteY57" fmla="*/ 331026 h 457200"/>
                <a:gd name="connsiteX58" fmla="*/ 332200 w 457200"/>
                <a:gd name="connsiteY58" fmla="*/ 330803 h 457200"/>
                <a:gd name="connsiteX59" fmla="*/ 311087 w 457200"/>
                <a:gd name="connsiteY59" fmla="*/ 336868 h 457200"/>
                <a:gd name="connsiteX60" fmla="*/ 307404 w 457200"/>
                <a:gd name="connsiteY60" fmla="*/ 338328 h 457200"/>
                <a:gd name="connsiteX61" fmla="*/ 303752 w 457200"/>
                <a:gd name="connsiteY61" fmla="*/ 336868 h 457200"/>
                <a:gd name="connsiteX62" fmla="*/ 282639 w 457200"/>
                <a:gd name="connsiteY62" fmla="*/ 330803 h 457200"/>
                <a:gd name="connsiteX63" fmla="*/ 282035 w 457200"/>
                <a:gd name="connsiteY63" fmla="*/ 331026 h 457200"/>
                <a:gd name="connsiteX64" fmla="*/ 253683 w 457200"/>
                <a:gd name="connsiteY64" fmla="*/ 340773 h 457200"/>
                <a:gd name="connsiteX65" fmla="*/ 234950 w 457200"/>
                <a:gd name="connsiteY65" fmla="*/ 354235 h 457200"/>
                <a:gd name="connsiteX66" fmla="*/ 216281 w 457200"/>
                <a:gd name="connsiteY66" fmla="*/ 340773 h 457200"/>
                <a:gd name="connsiteX67" fmla="*/ 187897 w 457200"/>
                <a:gd name="connsiteY67" fmla="*/ 331026 h 457200"/>
                <a:gd name="connsiteX68" fmla="*/ 187293 w 457200"/>
                <a:gd name="connsiteY68" fmla="*/ 330803 h 457200"/>
                <a:gd name="connsiteX69" fmla="*/ 166211 w 457200"/>
                <a:gd name="connsiteY69" fmla="*/ 336868 h 457200"/>
                <a:gd name="connsiteX70" fmla="*/ 162528 w 457200"/>
                <a:gd name="connsiteY70" fmla="*/ 338328 h 457200"/>
                <a:gd name="connsiteX71" fmla="*/ 158877 w 457200"/>
                <a:gd name="connsiteY71" fmla="*/ 336868 h 457200"/>
                <a:gd name="connsiteX72" fmla="*/ 137763 w 457200"/>
                <a:gd name="connsiteY72" fmla="*/ 330803 h 457200"/>
                <a:gd name="connsiteX73" fmla="*/ 137160 w 457200"/>
                <a:gd name="connsiteY73" fmla="*/ 331026 h 457200"/>
                <a:gd name="connsiteX74" fmla="*/ 108775 w 457200"/>
                <a:gd name="connsiteY74" fmla="*/ 340773 h 457200"/>
                <a:gd name="connsiteX75" fmla="*/ 86900 w 457200"/>
                <a:gd name="connsiteY75" fmla="*/ 359410 h 457200"/>
                <a:gd name="connsiteX76" fmla="*/ 30607 w 457200"/>
                <a:gd name="connsiteY76" fmla="*/ 359410 h 457200"/>
                <a:gd name="connsiteX77" fmla="*/ 77248 w 457200"/>
                <a:gd name="connsiteY77" fmla="*/ 234950 h 457200"/>
                <a:gd name="connsiteX78" fmla="*/ 382524 w 457200"/>
                <a:gd name="connsiteY78" fmla="*/ 234950 h 457200"/>
                <a:gd name="connsiteX79" fmla="*/ 429038 w 457200"/>
                <a:gd name="connsiteY79" fmla="*/ 359283 h 457200"/>
                <a:gd name="connsiteX80" fmla="*/ 245650 w 457200"/>
                <a:gd name="connsiteY80" fmla="*/ 215614 h 457200"/>
                <a:gd name="connsiteX81" fmla="*/ 247936 w 457200"/>
                <a:gd name="connsiteY81" fmla="*/ 198215 h 457200"/>
                <a:gd name="connsiteX82" fmla="*/ 260287 w 457200"/>
                <a:gd name="connsiteY82" fmla="*/ 185230 h 457200"/>
                <a:gd name="connsiteX83" fmla="*/ 288163 w 457200"/>
                <a:gd name="connsiteY83" fmla="*/ 175705 h 457200"/>
                <a:gd name="connsiteX84" fmla="*/ 288766 w 457200"/>
                <a:gd name="connsiteY84" fmla="*/ 175514 h 457200"/>
                <a:gd name="connsiteX85" fmla="*/ 323613 w 457200"/>
                <a:gd name="connsiteY85" fmla="*/ 177974 h 457200"/>
                <a:gd name="connsiteX86" fmla="*/ 326073 w 457200"/>
                <a:gd name="connsiteY86" fmla="*/ 175514 h 457200"/>
                <a:gd name="connsiteX87" fmla="*/ 326676 w 457200"/>
                <a:gd name="connsiteY87" fmla="*/ 175705 h 457200"/>
                <a:gd name="connsiteX88" fmla="*/ 354552 w 457200"/>
                <a:gd name="connsiteY88" fmla="*/ 185230 h 457200"/>
                <a:gd name="connsiteX89" fmla="*/ 366903 w 457200"/>
                <a:gd name="connsiteY89" fmla="*/ 198215 h 457200"/>
                <a:gd name="connsiteX90" fmla="*/ 369189 w 457200"/>
                <a:gd name="connsiteY90" fmla="*/ 215614 h 457200"/>
                <a:gd name="connsiteX91" fmla="*/ 100775 w 457200"/>
                <a:gd name="connsiteY91" fmla="*/ 215614 h 457200"/>
                <a:gd name="connsiteX92" fmla="*/ 103061 w 457200"/>
                <a:gd name="connsiteY92" fmla="*/ 198215 h 457200"/>
                <a:gd name="connsiteX93" fmla="*/ 115411 w 457200"/>
                <a:gd name="connsiteY93" fmla="*/ 185230 h 457200"/>
                <a:gd name="connsiteX94" fmla="*/ 143320 w 457200"/>
                <a:gd name="connsiteY94" fmla="*/ 175705 h 457200"/>
                <a:gd name="connsiteX95" fmla="*/ 143891 w 457200"/>
                <a:gd name="connsiteY95" fmla="*/ 175514 h 457200"/>
                <a:gd name="connsiteX96" fmla="*/ 162560 w 457200"/>
                <a:gd name="connsiteY96" fmla="*/ 184023 h 457200"/>
                <a:gd name="connsiteX97" fmla="*/ 181197 w 457200"/>
                <a:gd name="connsiteY97" fmla="*/ 175514 h 457200"/>
                <a:gd name="connsiteX98" fmla="*/ 181801 w 457200"/>
                <a:gd name="connsiteY98" fmla="*/ 175705 h 457200"/>
                <a:gd name="connsiteX99" fmla="*/ 209709 w 457200"/>
                <a:gd name="connsiteY99" fmla="*/ 185230 h 457200"/>
                <a:gd name="connsiteX100" fmla="*/ 222060 w 457200"/>
                <a:gd name="connsiteY100" fmla="*/ 198215 h 457200"/>
                <a:gd name="connsiteX101" fmla="*/ 224346 w 457200"/>
                <a:gd name="connsiteY101" fmla="*/ 215614 h 457200"/>
                <a:gd name="connsiteX102" fmla="*/ 19495 w 457200"/>
                <a:gd name="connsiteY102" fmla="*/ 378873 h 457200"/>
                <a:gd name="connsiteX103" fmla="*/ 83280 w 457200"/>
                <a:gd name="connsiteY103" fmla="*/ 378873 h 457200"/>
                <a:gd name="connsiteX104" fmla="*/ 80899 w 457200"/>
                <a:gd name="connsiteY104" fmla="*/ 437706 h 457200"/>
                <a:gd name="connsiteX105" fmla="*/ 19495 w 457200"/>
                <a:gd name="connsiteY105" fmla="*/ 437706 h 457200"/>
                <a:gd name="connsiteX106" fmla="*/ 389065 w 457200"/>
                <a:gd name="connsiteY106" fmla="*/ 437706 h 457200"/>
                <a:gd name="connsiteX107" fmla="*/ 386715 w 457200"/>
                <a:gd name="connsiteY107" fmla="*/ 378873 h 457200"/>
                <a:gd name="connsiteX108" fmla="*/ 437706 w 457200"/>
                <a:gd name="connsiteY108" fmla="*/ 378873 h 457200"/>
                <a:gd name="connsiteX109" fmla="*/ 437706 w 457200"/>
                <a:gd name="connsiteY109" fmla="*/ 43770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7200" h="457200">
                  <a:moveTo>
                    <a:pt x="0" y="0"/>
                  </a:moveTo>
                  <a:lnTo>
                    <a:pt x="0" y="457200"/>
                  </a:lnTo>
                  <a:lnTo>
                    <a:pt x="457200" y="457200"/>
                  </a:lnTo>
                  <a:lnTo>
                    <a:pt x="457200" y="0"/>
                  </a:lnTo>
                  <a:close/>
                  <a:moveTo>
                    <a:pt x="437706" y="19495"/>
                  </a:moveTo>
                  <a:lnTo>
                    <a:pt x="437706" y="327025"/>
                  </a:lnTo>
                  <a:lnTo>
                    <a:pt x="396018" y="215583"/>
                  </a:lnTo>
                  <a:lnTo>
                    <a:pt x="388779" y="215583"/>
                  </a:lnTo>
                  <a:cubicBezTo>
                    <a:pt x="388017" y="210344"/>
                    <a:pt x="386779" y="201549"/>
                    <a:pt x="386175" y="196056"/>
                  </a:cubicBezTo>
                  <a:cubicBezTo>
                    <a:pt x="384747" y="183166"/>
                    <a:pt x="375158" y="172022"/>
                    <a:pt x="361156" y="166973"/>
                  </a:cubicBezTo>
                  <a:cubicBezTo>
                    <a:pt x="351314" y="163417"/>
                    <a:pt x="339154" y="159322"/>
                    <a:pt x="332804" y="157194"/>
                  </a:cubicBezTo>
                  <a:lnTo>
                    <a:pt x="332200" y="156972"/>
                  </a:lnTo>
                  <a:cubicBezTo>
                    <a:pt x="320897" y="152972"/>
                    <a:pt x="314484" y="158083"/>
                    <a:pt x="311087" y="163068"/>
                  </a:cubicBezTo>
                  <a:cubicBezTo>
                    <a:pt x="310388" y="164084"/>
                    <a:pt x="309848" y="164497"/>
                    <a:pt x="307404" y="164497"/>
                  </a:cubicBezTo>
                  <a:cubicBezTo>
                    <a:pt x="304959" y="164497"/>
                    <a:pt x="304451" y="164084"/>
                    <a:pt x="303752" y="163068"/>
                  </a:cubicBezTo>
                  <a:cubicBezTo>
                    <a:pt x="300355" y="158115"/>
                    <a:pt x="293942" y="153003"/>
                    <a:pt x="282575" y="157004"/>
                  </a:cubicBezTo>
                  <a:lnTo>
                    <a:pt x="281972" y="157226"/>
                  </a:lnTo>
                  <a:cubicBezTo>
                    <a:pt x="275622" y="159353"/>
                    <a:pt x="263430" y="163576"/>
                    <a:pt x="253619" y="167005"/>
                  </a:cubicBezTo>
                  <a:cubicBezTo>
                    <a:pt x="246223" y="169573"/>
                    <a:pt x="239736" y="174240"/>
                    <a:pt x="234950" y="180435"/>
                  </a:cubicBezTo>
                  <a:cubicBezTo>
                    <a:pt x="230161" y="174242"/>
                    <a:pt x="223675" y="169576"/>
                    <a:pt x="216281" y="167005"/>
                  </a:cubicBezTo>
                  <a:cubicBezTo>
                    <a:pt x="206438" y="163449"/>
                    <a:pt x="194278" y="159353"/>
                    <a:pt x="187897" y="157226"/>
                  </a:cubicBezTo>
                  <a:lnTo>
                    <a:pt x="187325" y="157004"/>
                  </a:lnTo>
                  <a:cubicBezTo>
                    <a:pt x="176054" y="153003"/>
                    <a:pt x="169609" y="158115"/>
                    <a:pt x="166243" y="163100"/>
                  </a:cubicBezTo>
                  <a:cubicBezTo>
                    <a:pt x="165545" y="164116"/>
                    <a:pt x="165005" y="164529"/>
                    <a:pt x="162560" y="164529"/>
                  </a:cubicBezTo>
                  <a:cubicBezTo>
                    <a:pt x="160115" y="164529"/>
                    <a:pt x="159607" y="164116"/>
                    <a:pt x="158909" y="163100"/>
                  </a:cubicBezTo>
                  <a:cubicBezTo>
                    <a:pt x="155575" y="158115"/>
                    <a:pt x="149225" y="153003"/>
                    <a:pt x="137795" y="157004"/>
                  </a:cubicBezTo>
                  <a:lnTo>
                    <a:pt x="137192" y="157226"/>
                  </a:lnTo>
                  <a:cubicBezTo>
                    <a:pt x="130842" y="159353"/>
                    <a:pt x="118650" y="163576"/>
                    <a:pt x="108807" y="167005"/>
                  </a:cubicBezTo>
                  <a:cubicBezTo>
                    <a:pt x="94837" y="172053"/>
                    <a:pt x="85249" y="183198"/>
                    <a:pt x="83820" y="196088"/>
                  </a:cubicBezTo>
                  <a:cubicBezTo>
                    <a:pt x="83185" y="201581"/>
                    <a:pt x="81947" y="210376"/>
                    <a:pt x="81185" y="215614"/>
                  </a:cubicBezTo>
                  <a:lnTo>
                    <a:pt x="63754" y="215614"/>
                  </a:lnTo>
                  <a:lnTo>
                    <a:pt x="19495" y="333661"/>
                  </a:lnTo>
                  <a:lnTo>
                    <a:pt x="19495" y="19495"/>
                  </a:lnTo>
                  <a:close/>
                  <a:moveTo>
                    <a:pt x="100489" y="437706"/>
                  </a:moveTo>
                  <a:cubicBezTo>
                    <a:pt x="101283" y="424625"/>
                    <a:pt x="102457" y="377571"/>
                    <a:pt x="103061" y="372015"/>
                  </a:cubicBezTo>
                  <a:cubicBezTo>
                    <a:pt x="103537" y="367919"/>
                    <a:pt x="107029" y="362045"/>
                    <a:pt x="115411" y="359029"/>
                  </a:cubicBezTo>
                  <a:cubicBezTo>
                    <a:pt x="124936" y="355537"/>
                    <a:pt x="137033" y="351504"/>
                    <a:pt x="143320" y="349504"/>
                  </a:cubicBezTo>
                  <a:lnTo>
                    <a:pt x="143891" y="349282"/>
                  </a:lnTo>
                  <a:cubicBezTo>
                    <a:pt x="148385" y="354954"/>
                    <a:pt x="155331" y="358120"/>
                    <a:pt x="162560" y="357791"/>
                  </a:cubicBezTo>
                  <a:cubicBezTo>
                    <a:pt x="169785" y="358107"/>
                    <a:pt x="176720" y="354929"/>
                    <a:pt x="181197" y="349250"/>
                  </a:cubicBezTo>
                  <a:lnTo>
                    <a:pt x="181801" y="349472"/>
                  </a:lnTo>
                  <a:cubicBezTo>
                    <a:pt x="188151" y="351568"/>
                    <a:pt x="200089" y="355600"/>
                    <a:pt x="209709" y="358997"/>
                  </a:cubicBezTo>
                  <a:cubicBezTo>
                    <a:pt x="218091" y="362172"/>
                    <a:pt x="221583" y="367887"/>
                    <a:pt x="222060" y="371983"/>
                  </a:cubicBezTo>
                  <a:cubicBezTo>
                    <a:pt x="222663" y="377539"/>
                    <a:pt x="223838" y="424466"/>
                    <a:pt x="224631" y="437674"/>
                  </a:cubicBezTo>
                  <a:close/>
                  <a:moveTo>
                    <a:pt x="245364" y="437706"/>
                  </a:moveTo>
                  <a:cubicBezTo>
                    <a:pt x="246126" y="424625"/>
                    <a:pt x="247301" y="377571"/>
                    <a:pt x="247936" y="372015"/>
                  </a:cubicBezTo>
                  <a:cubicBezTo>
                    <a:pt x="248380" y="367919"/>
                    <a:pt x="251904" y="362045"/>
                    <a:pt x="260287" y="359029"/>
                  </a:cubicBezTo>
                  <a:cubicBezTo>
                    <a:pt x="269812" y="355537"/>
                    <a:pt x="281877" y="351504"/>
                    <a:pt x="288163" y="349504"/>
                  </a:cubicBezTo>
                  <a:lnTo>
                    <a:pt x="288925" y="349250"/>
                  </a:lnTo>
                  <a:cubicBezTo>
                    <a:pt x="297868" y="359552"/>
                    <a:pt x="313470" y="360653"/>
                    <a:pt x="323772" y="351710"/>
                  </a:cubicBezTo>
                  <a:cubicBezTo>
                    <a:pt x="324648" y="350949"/>
                    <a:pt x="325470" y="350127"/>
                    <a:pt x="326231" y="349250"/>
                  </a:cubicBezTo>
                  <a:lnTo>
                    <a:pt x="326835" y="349472"/>
                  </a:lnTo>
                  <a:cubicBezTo>
                    <a:pt x="333185" y="351568"/>
                    <a:pt x="345091" y="355600"/>
                    <a:pt x="354711" y="358997"/>
                  </a:cubicBezTo>
                  <a:cubicBezTo>
                    <a:pt x="363093" y="362172"/>
                    <a:pt x="366617" y="367887"/>
                    <a:pt x="367062" y="371983"/>
                  </a:cubicBezTo>
                  <a:cubicBezTo>
                    <a:pt x="367665" y="377539"/>
                    <a:pt x="368872" y="424466"/>
                    <a:pt x="369634" y="437674"/>
                  </a:cubicBezTo>
                  <a:close/>
                  <a:moveTo>
                    <a:pt x="383032" y="359410"/>
                  </a:moveTo>
                  <a:cubicBezTo>
                    <a:pt x="378389" y="350631"/>
                    <a:pt x="370562" y="343962"/>
                    <a:pt x="361156" y="340773"/>
                  </a:cubicBezTo>
                  <a:cubicBezTo>
                    <a:pt x="351314" y="337217"/>
                    <a:pt x="339154" y="333153"/>
                    <a:pt x="332804" y="331026"/>
                  </a:cubicBezTo>
                  <a:lnTo>
                    <a:pt x="332200" y="330803"/>
                  </a:lnTo>
                  <a:cubicBezTo>
                    <a:pt x="320897" y="326803"/>
                    <a:pt x="314484" y="331883"/>
                    <a:pt x="311087" y="336868"/>
                  </a:cubicBezTo>
                  <a:cubicBezTo>
                    <a:pt x="310388" y="337915"/>
                    <a:pt x="309848" y="338328"/>
                    <a:pt x="307404" y="338328"/>
                  </a:cubicBezTo>
                  <a:cubicBezTo>
                    <a:pt x="304959" y="338328"/>
                    <a:pt x="304451" y="337915"/>
                    <a:pt x="303752" y="336868"/>
                  </a:cubicBezTo>
                  <a:cubicBezTo>
                    <a:pt x="300355" y="331883"/>
                    <a:pt x="293942" y="326803"/>
                    <a:pt x="282639" y="330803"/>
                  </a:cubicBezTo>
                  <a:lnTo>
                    <a:pt x="282035" y="331026"/>
                  </a:lnTo>
                  <a:cubicBezTo>
                    <a:pt x="275685" y="333153"/>
                    <a:pt x="263493" y="337217"/>
                    <a:pt x="253683" y="340773"/>
                  </a:cubicBezTo>
                  <a:cubicBezTo>
                    <a:pt x="246267" y="343352"/>
                    <a:pt x="239759" y="348028"/>
                    <a:pt x="234950" y="354235"/>
                  </a:cubicBezTo>
                  <a:cubicBezTo>
                    <a:pt x="230156" y="348041"/>
                    <a:pt x="223672" y="343366"/>
                    <a:pt x="216281" y="340773"/>
                  </a:cubicBezTo>
                  <a:cubicBezTo>
                    <a:pt x="206438" y="337217"/>
                    <a:pt x="194278" y="333153"/>
                    <a:pt x="187897" y="331026"/>
                  </a:cubicBezTo>
                  <a:lnTo>
                    <a:pt x="187293" y="330803"/>
                  </a:lnTo>
                  <a:cubicBezTo>
                    <a:pt x="176022" y="326803"/>
                    <a:pt x="169577" y="331883"/>
                    <a:pt x="166211" y="336868"/>
                  </a:cubicBezTo>
                  <a:cubicBezTo>
                    <a:pt x="165513" y="337915"/>
                    <a:pt x="164973" y="338328"/>
                    <a:pt x="162528" y="338328"/>
                  </a:cubicBezTo>
                  <a:cubicBezTo>
                    <a:pt x="160084" y="338328"/>
                    <a:pt x="159576" y="337915"/>
                    <a:pt x="158877" y="336868"/>
                  </a:cubicBezTo>
                  <a:cubicBezTo>
                    <a:pt x="155480" y="331883"/>
                    <a:pt x="149035" y="326803"/>
                    <a:pt x="137763" y="330803"/>
                  </a:cubicBezTo>
                  <a:lnTo>
                    <a:pt x="137160" y="331026"/>
                  </a:lnTo>
                  <a:cubicBezTo>
                    <a:pt x="130810" y="333153"/>
                    <a:pt x="118618" y="337217"/>
                    <a:pt x="108775" y="340773"/>
                  </a:cubicBezTo>
                  <a:cubicBezTo>
                    <a:pt x="99375" y="343970"/>
                    <a:pt x="91550" y="350637"/>
                    <a:pt x="86900" y="359410"/>
                  </a:cubicBezTo>
                  <a:lnTo>
                    <a:pt x="30607" y="359410"/>
                  </a:lnTo>
                  <a:lnTo>
                    <a:pt x="77248" y="234950"/>
                  </a:lnTo>
                  <a:lnTo>
                    <a:pt x="382524" y="234950"/>
                  </a:lnTo>
                  <a:lnTo>
                    <a:pt x="429038" y="359283"/>
                  </a:lnTo>
                  <a:close/>
                  <a:moveTo>
                    <a:pt x="245650" y="215614"/>
                  </a:moveTo>
                  <a:cubicBezTo>
                    <a:pt x="246412" y="210280"/>
                    <a:pt x="247396" y="203137"/>
                    <a:pt x="247936" y="198215"/>
                  </a:cubicBezTo>
                  <a:cubicBezTo>
                    <a:pt x="248380" y="194120"/>
                    <a:pt x="251904" y="188246"/>
                    <a:pt x="260287" y="185230"/>
                  </a:cubicBezTo>
                  <a:cubicBezTo>
                    <a:pt x="269812" y="181737"/>
                    <a:pt x="281877" y="177705"/>
                    <a:pt x="288163" y="175705"/>
                  </a:cubicBezTo>
                  <a:lnTo>
                    <a:pt x="288766" y="175514"/>
                  </a:lnTo>
                  <a:cubicBezTo>
                    <a:pt x="297710" y="185816"/>
                    <a:pt x="313311" y="186917"/>
                    <a:pt x="323613" y="177974"/>
                  </a:cubicBezTo>
                  <a:cubicBezTo>
                    <a:pt x="324489" y="177213"/>
                    <a:pt x="325311" y="176391"/>
                    <a:pt x="326073" y="175514"/>
                  </a:cubicBezTo>
                  <a:lnTo>
                    <a:pt x="326676" y="175705"/>
                  </a:lnTo>
                  <a:cubicBezTo>
                    <a:pt x="333026" y="177800"/>
                    <a:pt x="344932" y="181832"/>
                    <a:pt x="354552" y="185230"/>
                  </a:cubicBezTo>
                  <a:cubicBezTo>
                    <a:pt x="362934" y="188246"/>
                    <a:pt x="366459" y="194120"/>
                    <a:pt x="366903" y="198215"/>
                  </a:cubicBezTo>
                  <a:cubicBezTo>
                    <a:pt x="367443" y="203137"/>
                    <a:pt x="368427" y="210280"/>
                    <a:pt x="369189" y="215614"/>
                  </a:cubicBezTo>
                  <a:close/>
                  <a:moveTo>
                    <a:pt x="100775" y="215614"/>
                  </a:moveTo>
                  <a:cubicBezTo>
                    <a:pt x="101537" y="210280"/>
                    <a:pt x="102521" y="203137"/>
                    <a:pt x="103061" y="198215"/>
                  </a:cubicBezTo>
                  <a:cubicBezTo>
                    <a:pt x="103537" y="194120"/>
                    <a:pt x="107029" y="188246"/>
                    <a:pt x="115411" y="185230"/>
                  </a:cubicBezTo>
                  <a:cubicBezTo>
                    <a:pt x="124936" y="181737"/>
                    <a:pt x="137033" y="177705"/>
                    <a:pt x="143320" y="175705"/>
                  </a:cubicBezTo>
                  <a:lnTo>
                    <a:pt x="143891" y="175514"/>
                  </a:lnTo>
                  <a:cubicBezTo>
                    <a:pt x="148394" y="181174"/>
                    <a:pt x="155334" y="184337"/>
                    <a:pt x="162560" y="184023"/>
                  </a:cubicBezTo>
                  <a:cubicBezTo>
                    <a:pt x="169776" y="184331"/>
                    <a:pt x="176704" y="181168"/>
                    <a:pt x="181197" y="175514"/>
                  </a:cubicBezTo>
                  <a:lnTo>
                    <a:pt x="181801" y="175705"/>
                  </a:lnTo>
                  <a:cubicBezTo>
                    <a:pt x="188151" y="177800"/>
                    <a:pt x="200089" y="181832"/>
                    <a:pt x="209709" y="185230"/>
                  </a:cubicBezTo>
                  <a:cubicBezTo>
                    <a:pt x="218091" y="188246"/>
                    <a:pt x="221583" y="194120"/>
                    <a:pt x="222060" y="198215"/>
                  </a:cubicBezTo>
                  <a:cubicBezTo>
                    <a:pt x="222599" y="203137"/>
                    <a:pt x="223584" y="210280"/>
                    <a:pt x="224346" y="215614"/>
                  </a:cubicBezTo>
                  <a:close/>
                  <a:moveTo>
                    <a:pt x="19495" y="378873"/>
                  </a:moveTo>
                  <a:lnTo>
                    <a:pt x="83280" y="378873"/>
                  </a:lnTo>
                  <a:cubicBezTo>
                    <a:pt x="82487" y="395288"/>
                    <a:pt x="81407" y="427736"/>
                    <a:pt x="80899" y="437706"/>
                  </a:cubicBezTo>
                  <a:lnTo>
                    <a:pt x="19495" y="437706"/>
                  </a:lnTo>
                  <a:close/>
                  <a:moveTo>
                    <a:pt x="389065" y="437706"/>
                  </a:moveTo>
                  <a:cubicBezTo>
                    <a:pt x="388525" y="427863"/>
                    <a:pt x="387477" y="395319"/>
                    <a:pt x="386715" y="378873"/>
                  </a:cubicBezTo>
                  <a:lnTo>
                    <a:pt x="437706" y="378873"/>
                  </a:lnTo>
                  <a:lnTo>
                    <a:pt x="437706" y="437706"/>
                  </a:ln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26" name="Freeform 23">
              <a:extLst>
                <a:ext uri="{FF2B5EF4-FFF2-40B4-BE49-F238E27FC236}">
                  <a16:creationId xmlns:a16="http://schemas.microsoft.com/office/drawing/2014/main" id="{4A41822F-BDB1-9E6E-9FCB-64C5864E2B67}"/>
                </a:ext>
              </a:extLst>
            </p:cNvPr>
            <p:cNvSpPr/>
            <p:nvPr/>
          </p:nvSpPr>
          <p:spPr>
            <a:xfrm>
              <a:off x="5763125" y="2807962"/>
              <a:ext cx="67100" cy="86994"/>
            </a:xfrm>
            <a:custGeom>
              <a:avLst/>
              <a:gdLst>
                <a:gd name="connsiteX0" fmla="*/ 33443 w 67100"/>
                <a:gd name="connsiteY0" fmla="*/ 86995 h 86994"/>
                <a:gd name="connsiteX1" fmla="*/ 33792 w 67100"/>
                <a:gd name="connsiteY1" fmla="*/ 86995 h 86994"/>
                <a:gd name="connsiteX2" fmla="*/ 66844 w 67100"/>
                <a:gd name="connsiteY2" fmla="*/ 40989 h 86994"/>
                <a:gd name="connsiteX3" fmla="*/ 57319 w 67100"/>
                <a:gd name="connsiteY3" fmla="*/ 11017 h 86994"/>
                <a:gd name="connsiteX4" fmla="*/ 33665 w 67100"/>
                <a:gd name="connsiteY4" fmla="*/ 0 h 86994"/>
                <a:gd name="connsiteX5" fmla="*/ 33443 w 67100"/>
                <a:gd name="connsiteY5" fmla="*/ 0 h 86994"/>
                <a:gd name="connsiteX6" fmla="*/ 9789 w 67100"/>
                <a:gd name="connsiteY6" fmla="*/ 11017 h 86994"/>
                <a:gd name="connsiteX7" fmla="*/ 264 w 67100"/>
                <a:gd name="connsiteY7" fmla="*/ 40989 h 86994"/>
                <a:gd name="connsiteX8" fmla="*/ 33443 w 67100"/>
                <a:gd name="connsiteY8" fmla="*/ 86995 h 86994"/>
                <a:gd name="connsiteX9" fmla="*/ 23918 w 67100"/>
                <a:gd name="connsiteY9" fmla="*/ 24194 h 86994"/>
                <a:gd name="connsiteX10" fmla="*/ 33443 w 67100"/>
                <a:gd name="connsiteY10" fmla="*/ 19399 h 86994"/>
                <a:gd name="connsiteX11" fmla="*/ 33792 w 67100"/>
                <a:gd name="connsiteY11" fmla="*/ 19399 h 86994"/>
                <a:gd name="connsiteX12" fmla="*/ 43317 w 67100"/>
                <a:gd name="connsiteY12" fmla="*/ 24194 h 86994"/>
                <a:gd name="connsiteX13" fmla="*/ 47603 w 67100"/>
                <a:gd name="connsiteY13" fmla="*/ 39561 h 86994"/>
                <a:gd name="connsiteX14" fmla="*/ 33855 w 67100"/>
                <a:gd name="connsiteY14" fmla="*/ 67628 h 86994"/>
                <a:gd name="connsiteX15" fmla="*/ 33443 w 67100"/>
                <a:gd name="connsiteY15" fmla="*/ 67628 h 86994"/>
                <a:gd name="connsiteX16" fmla="*/ 19695 w 67100"/>
                <a:gd name="connsiteY16" fmla="*/ 39561 h 86994"/>
                <a:gd name="connsiteX17" fmla="*/ 23981 w 67100"/>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100" h="86994">
                  <a:moveTo>
                    <a:pt x="33443" y="86995"/>
                  </a:moveTo>
                  <a:lnTo>
                    <a:pt x="33792" y="86995"/>
                  </a:lnTo>
                  <a:cubicBezTo>
                    <a:pt x="48587" y="86995"/>
                    <a:pt x="64526" y="72771"/>
                    <a:pt x="66844" y="40989"/>
                  </a:cubicBezTo>
                  <a:cubicBezTo>
                    <a:pt x="68112" y="30095"/>
                    <a:pt x="64643" y="19181"/>
                    <a:pt x="57319" y="11017"/>
                  </a:cubicBezTo>
                  <a:cubicBezTo>
                    <a:pt x="51205" y="4357"/>
                    <a:pt x="42698" y="395"/>
                    <a:pt x="33665" y="0"/>
                  </a:cubicBezTo>
                  <a:lnTo>
                    <a:pt x="33443" y="0"/>
                  </a:lnTo>
                  <a:cubicBezTo>
                    <a:pt x="24410" y="395"/>
                    <a:pt x="15903" y="4357"/>
                    <a:pt x="9789" y="11017"/>
                  </a:cubicBezTo>
                  <a:cubicBezTo>
                    <a:pt x="2446" y="19170"/>
                    <a:pt x="-1025" y="30093"/>
                    <a:pt x="264" y="40989"/>
                  </a:cubicBezTo>
                  <a:cubicBezTo>
                    <a:pt x="2677" y="72771"/>
                    <a:pt x="18647" y="86995"/>
                    <a:pt x="33443" y="86995"/>
                  </a:cubicBezTo>
                  <a:close/>
                  <a:moveTo>
                    <a:pt x="23918" y="24194"/>
                  </a:moveTo>
                  <a:cubicBezTo>
                    <a:pt x="26417" y="21507"/>
                    <a:pt x="29796" y="19806"/>
                    <a:pt x="33443" y="19399"/>
                  </a:cubicBezTo>
                  <a:lnTo>
                    <a:pt x="33792" y="19399"/>
                  </a:lnTo>
                  <a:cubicBezTo>
                    <a:pt x="37437" y="19812"/>
                    <a:pt x="40814" y="21512"/>
                    <a:pt x="43317" y="24194"/>
                  </a:cubicBezTo>
                  <a:cubicBezTo>
                    <a:pt x="46843" y="28485"/>
                    <a:pt x="48399" y="34063"/>
                    <a:pt x="47603" y="39561"/>
                  </a:cubicBezTo>
                  <a:cubicBezTo>
                    <a:pt x="46174" y="58928"/>
                    <a:pt x="38713" y="67628"/>
                    <a:pt x="33855" y="67628"/>
                  </a:cubicBezTo>
                  <a:lnTo>
                    <a:pt x="33443" y="67628"/>
                  </a:lnTo>
                  <a:cubicBezTo>
                    <a:pt x="28585" y="67628"/>
                    <a:pt x="21092" y="58928"/>
                    <a:pt x="19695" y="39561"/>
                  </a:cubicBezTo>
                  <a:cubicBezTo>
                    <a:pt x="18887" y="34063"/>
                    <a:pt x="20444" y="28480"/>
                    <a:pt x="23981"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27" name="Freeform 24">
              <a:extLst>
                <a:ext uri="{FF2B5EF4-FFF2-40B4-BE49-F238E27FC236}">
                  <a16:creationId xmlns:a16="http://schemas.microsoft.com/office/drawing/2014/main" id="{F528F9B5-AD9E-2EF5-3F9F-BDCBE01D52BA}"/>
                </a:ext>
              </a:extLst>
            </p:cNvPr>
            <p:cNvSpPr/>
            <p:nvPr/>
          </p:nvSpPr>
          <p:spPr>
            <a:xfrm>
              <a:off x="5907886" y="2807962"/>
              <a:ext cx="67221" cy="86994"/>
            </a:xfrm>
            <a:custGeom>
              <a:avLst/>
              <a:gdLst>
                <a:gd name="connsiteX0" fmla="*/ 33525 w 67221"/>
                <a:gd name="connsiteY0" fmla="*/ 86995 h 86994"/>
                <a:gd name="connsiteX1" fmla="*/ 33874 w 67221"/>
                <a:gd name="connsiteY1" fmla="*/ 86995 h 86994"/>
                <a:gd name="connsiteX2" fmla="*/ 66958 w 67221"/>
                <a:gd name="connsiteY2" fmla="*/ 40989 h 86994"/>
                <a:gd name="connsiteX3" fmla="*/ 57433 w 67221"/>
                <a:gd name="connsiteY3" fmla="*/ 11017 h 86994"/>
                <a:gd name="connsiteX4" fmla="*/ 33779 w 67221"/>
                <a:gd name="connsiteY4" fmla="*/ 0 h 86994"/>
                <a:gd name="connsiteX5" fmla="*/ 33430 w 67221"/>
                <a:gd name="connsiteY5" fmla="*/ 0 h 86994"/>
                <a:gd name="connsiteX6" fmla="*/ 9776 w 67221"/>
                <a:gd name="connsiteY6" fmla="*/ 11017 h 86994"/>
                <a:gd name="connsiteX7" fmla="*/ 251 w 67221"/>
                <a:gd name="connsiteY7" fmla="*/ 40989 h 86994"/>
                <a:gd name="connsiteX8" fmla="*/ 33525 w 67221"/>
                <a:gd name="connsiteY8" fmla="*/ 86995 h 86994"/>
                <a:gd name="connsiteX9" fmla="*/ 24000 w 67221"/>
                <a:gd name="connsiteY9" fmla="*/ 24194 h 86994"/>
                <a:gd name="connsiteX10" fmla="*/ 33525 w 67221"/>
                <a:gd name="connsiteY10" fmla="*/ 19399 h 86994"/>
                <a:gd name="connsiteX11" fmla="*/ 33874 w 67221"/>
                <a:gd name="connsiteY11" fmla="*/ 19399 h 86994"/>
                <a:gd name="connsiteX12" fmla="*/ 43399 w 67221"/>
                <a:gd name="connsiteY12" fmla="*/ 24194 h 86994"/>
                <a:gd name="connsiteX13" fmla="*/ 47685 w 67221"/>
                <a:gd name="connsiteY13" fmla="*/ 39561 h 86994"/>
                <a:gd name="connsiteX14" fmla="*/ 33938 w 67221"/>
                <a:gd name="connsiteY14" fmla="*/ 67628 h 86994"/>
                <a:gd name="connsiteX15" fmla="*/ 33588 w 67221"/>
                <a:gd name="connsiteY15" fmla="*/ 67628 h 86994"/>
                <a:gd name="connsiteX16" fmla="*/ 19841 w 67221"/>
                <a:gd name="connsiteY16" fmla="*/ 39561 h 86994"/>
                <a:gd name="connsiteX17" fmla="*/ 24063 w 67221"/>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21" h="86994">
                  <a:moveTo>
                    <a:pt x="33525" y="86995"/>
                  </a:moveTo>
                  <a:lnTo>
                    <a:pt x="33874" y="86995"/>
                  </a:lnTo>
                  <a:cubicBezTo>
                    <a:pt x="48670" y="86995"/>
                    <a:pt x="64640" y="72771"/>
                    <a:pt x="66958" y="40989"/>
                  </a:cubicBezTo>
                  <a:cubicBezTo>
                    <a:pt x="68246" y="30093"/>
                    <a:pt x="64775" y="19170"/>
                    <a:pt x="57433" y="11017"/>
                  </a:cubicBezTo>
                  <a:cubicBezTo>
                    <a:pt x="51319" y="4357"/>
                    <a:pt x="42812" y="395"/>
                    <a:pt x="33779" y="0"/>
                  </a:cubicBezTo>
                  <a:lnTo>
                    <a:pt x="33430" y="0"/>
                  </a:lnTo>
                  <a:cubicBezTo>
                    <a:pt x="24397" y="395"/>
                    <a:pt x="15890" y="4357"/>
                    <a:pt x="9776" y="11017"/>
                  </a:cubicBezTo>
                  <a:cubicBezTo>
                    <a:pt x="2466" y="19189"/>
                    <a:pt x="-1000" y="30097"/>
                    <a:pt x="251" y="40989"/>
                  </a:cubicBezTo>
                  <a:cubicBezTo>
                    <a:pt x="2759" y="72771"/>
                    <a:pt x="18729" y="86995"/>
                    <a:pt x="33525" y="86995"/>
                  </a:cubicBezTo>
                  <a:close/>
                  <a:moveTo>
                    <a:pt x="24000" y="24194"/>
                  </a:moveTo>
                  <a:cubicBezTo>
                    <a:pt x="26503" y="21512"/>
                    <a:pt x="29880" y="19812"/>
                    <a:pt x="33525" y="19399"/>
                  </a:cubicBezTo>
                  <a:lnTo>
                    <a:pt x="33874" y="19399"/>
                  </a:lnTo>
                  <a:cubicBezTo>
                    <a:pt x="37519" y="19812"/>
                    <a:pt x="40897" y="21512"/>
                    <a:pt x="43399" y="24194"/>
                  </a:cubicBezTo>
                  <a:cubicBezTo>
                    <a:pt x="46936" y="28480"/>
                    <a:pt x="48493" y="34063"/>
                    <a:pt x="47685" y="39561"/>
                  </a:cubicBezTo>
                  <a:cubicBezTo>
                    <a:pt x="46288" y="58928"/>
                    <a:pt x="38795" y="67628"/>
                    <a:pt x="33938" y="67628"/>
                  </a:cubicBezTo>
                  <a:lnTo>
                    <a:pt x="33588" y="67628"/>
                  </a:lnTo>
                  <a:cubicBezTo>
                    <a:pt x="28731" y="67628"/>
                    <a:pt x="21269" y="58928"/>
                    <a:pt x="19841" y="39561"/>
                  </a:cubicBezTo>
                  <a:cubicBezTo>
                    <a:pt x="19027" y="34072"/>
                    <a:pt x="20560" y="28495"/>
                    <a:pt x="24063"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28" name="Freeform 25">
              <a:extLst>
                <a:ext uri="{FF2B5EF4-FFF2-40B4-BE49-F238E27FC236}">
                  <a16:creationId xmlns:a16="http://schemas.microsoft.com/office/drawing/2014/main" id="{5E9E8757-CF81-92B6-9485-6148D6B3F544}"/>
                </a:ext>
              </a:extLst>
            </p:cNvPr>
            <p:cNvSpPr/>
            <p:nvPr/>
          </p:nvSpPr>
          <p:spPr>
            <a:xfrm>
              <a:off x="5763125" y="2981761"/>
              <a:ext cx="67002" cy="86995"/>
            </a:xfrm>
            <a:custGeom>
              <a:avLst/>
              <a:gdLst>
                <a:gd name="connsiteX0" fmla="*/ 33792 w 67002"/>
                <a:gd name="connsiteY0" fmla="*/ 0 h 86995"/>
                <a:gd name="connsiteX1" fmla="*/ 33443 w 67002"/>
                <a:gd name="connsiteY1" fmla="*/ 0 h 86995"/>
                <a:gd name="connsiteX2" fmla="*/ 9789 w 67002"/>
                <a:gd name="connsiteY2" fmla="*/ 10986 h 86995"/>
                <a:gd name="connsiteX3" fmla="*/ 264 w 67002"/>
                <a:gd name="connsiteY3" fmla="*/ 40958 h 86995"/>
                <a:gd name="connsiteX4" fmla="*/ 33347 w 67002"/>
                <a:gd name="connsiteY4" fmla="*/ 86995 h 86995"/>
                <a:gd name="connsiteX5" fmla="*/ 33697 w 67002"/>
                <a:gd name="connsiteY5" fmla="*/ 86995 h 86995"/>
                <a:gd name="connsiteX6" fmla="*/ 66748 w 67002"/>
                <a:gd name="connsiteY6" fmla="*/ 40958 h 86995"/>
                <a:gd name="connsiteX7" fmla="*/ 57223 w 67002"/>
                <a:gd name="connsiteY7" fmla="*/ 10985 h 86995"/>
                <a:gd name="connsiteX8" fmla="*/ 33792 w 67002"/>
                <a:gd name="connsiteY8" fmla="*/ 0 h 86995"/>
                <a:gd name="connsiteX9" fmla="*/ 47540 w 67002"/>
                <a:gd name="connsiteY9" fmla="*/ 39561 h 86995"/>
                <a:gd name="connsiteX10" fmla="*/ 33792 w 67002"/>
                <a:gd name="connsiteY10" fmla="*/ 67596 h 86995"/>
                <a:gd name="connsiteX11" fmla="*/ 33443 w 67002"/>
                <a:gd name="connsiteY11" fmla="*/ 67596 h 86995"/>
                <a:gd name="connsiteX12" fmla="*/ 19695 w 67002"/>
                <a:gd name="connsiteY12" fmla="*/ 39561 h 86995"/>
                <a:gd name="connsiteX13" fmla="*/ 23981 w 67002"/>
                <a:gd name="connsiteY13" fmla="*/ 24098 h 86995"/>
                <a:gd name="connsiteX14" fmla="*/ 33506 w 67002"/>
                <a:gd name="connsiteY14" fmla="*/ 19272 h 86995"/>
                <a:gd name="connsiteX15" fmla="*/ 33855 w 67002"/>
                <a:gd name="connsiteY15" fmla="*/ 19272 h 86995"/>
                <a:gd name="connsiteX16" fmla="*/ 43380 w 67002"/>
                <a:gd name="connsiteY16" fmla="*/ 24098 h 86995"/>
                <a:gd name="connsiteX17" fmla="*/ 47540 w 67002"/>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02" h="86995">
                  <a:moveTo>
                    <a:pt x="33792" y="0"/>
                  </a:moveTo>
                  <a:lnTo>
                    <a:pt x="33443" y="0"/>
                  </a:lnTo>
                  <a:cubicBezTo>
                    <a:pt x="24417" y="397"/>
                    <a:pt x="15915" y="4345"/>
                    <a:pt x="9789" y="10986"/>
                  </a:cubicBezTo>
                  <a:cubicBezTo>
                    <a:pt x="2446" y="19139"/>
                    <a:pt x="-1025" y="30061"/>
                    <a:pt x="264" y="40958"/>
                  </a:cubicBezTo>
                  <a:cubicBezTo>
                    <a:pt x="2582" y="72708"/>
                    <a:pt x="18552" y="86995"/>
                    <a:pt x="33347" y="86995"/>
                  </a:cubicBezTo>
                  <a:lnTo>
                    <a:pt x="33697" y="86995"/>
                  </a:lnTo>
                  <a:cubicBezTo>
                    <a:pt x="48492" y="86995"/>
                    <a:pt x="64431" y="72771"/>
                    <a:pt x="66748" y="40958"/>
                  </a:cubicBezTo>
                  <a:cubicBezTo>
                    <a:pt x="68008" y="30064"/>
                    <a:pt x="64540" y="19153"/>
                    <a:pt x="57223" y="10985"/>
                  </a:cubicBezTo>
                  <a:cubicBezTo>
                    <a:pt x="51152" y="4398"/>
                    <a:pt x="42739" y="454"/>
                    <a:pt x="33792" y="0"/>
                  </a:cubicBezTo>
                  <a:close/>
                  <a:moveTo>
                    <a:pt x="47540" y="39561"/>
                  </a:moveTo>
                  <a:cubicBezTo>
                    <a:pt x="46111" y="58896"/>
                    <a:pt x="38650" y="67596"/>
                    <a:pt x="33792" y="67596"/>
                  </a:cubicBezTo>
                  <a:lnTo>
                    <a:pt x="33443" y="67596"/>
                  </a:lnTo>
                  <a:cubicBezTo>
                    <a:pt x="28585" y="67596"/>
                    <a:pt x="21092" y="58896"/>
                    <a:pt x="19695" y="39561"/>
                  </a:cubicBezTo>
                  <a:cubicBezTo>
                    <a:pt x="18851" y="34031"/>
                    <a:pt x="20410" y="28404"/>
                    <a:pt x="23981" y="24098"/>
                  </a:cubicBezTo>
                  <a:cubicBezTo>
                    <a:pt x="26481" y="21407"/>
                    <a:pt x="29858" y="19696"/>
                    <a:pt x="33506" y="19272"/>
                  </a:cubicBezTo>
                  <a:lnTo>
                    <a:pt x="33855" y="19272"/>
                  </a:lnTo>
                  <a:cubicBezTo>
                    <a:pt x="37502" y="19702"/>
                    <a:pt x="40878" y="21412"/>
                    <a:pt x="43380" y="24098"/>
                  </a:cubicBezTo>
                  <a:cubicBezTo>
                    <a:pt x="46891" y="28432"/>
                    <a:pt x="48403" y="34050"/>
                    <a:pt x="47540"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29" name="Freeform 26">
              <a:extLst>
                <a:ext uri="{FF2B5EF4-FFF2-40B4-BE49-F238E27FC236}">
                  <a16:creationId xmlns:a16="http://schemas.microsoft.com/office/drawing/2014/main" id="{0AC672E8-031C-2597-4D12-31C153016439}"/>
                </a:ext>
              </a:extLst>
            </p:cNvPr>
            <p:cNvSpPr/>
            <p:nvPr/>
          </p:nvSpPr>
          <p:spPr>
            <a:xfrm>
              <a:off x="5907984" y="2981761"/>
              <a:ext cx="67028" cy="86995"/>
            </a:xfrm>
            <a:custGeom>
              <a:avLst/>
              <a:gdLst>
                <a:gd name="connsiteX0" fmla="*/ 33776 w 67028"/>
                <a:gd name="connsiteY0" fmla="*/ 0 h 86995"/>
                <a:gd name="connsiteX1" fmla="*/ 33427 w 67028"/>
                <a:gd name="connsiteY1" fmla="*/ 0 h 86995"/>
                <a:gd name="connsiteX2" fmla="*/ 9773 w 67028"/>
                <a:gd name="connsiteY2" fmla="*/ 10986 h 86995"/>
                <a:gd name="connsiteX3" fmla="*/ 248 w 67028"/>
                <a:gd name="connsiteY3" fmla="*/ 40958 h 86995"/>
                <a:gd name="connsiteX4" fmla="*/ 33332 w 67028"/>
                <a:gd name="connsiteY4" fmla="*/ 86995 h 86995"/>
                <a:gd name="connsiteX5" fmla="*/ 33681 w 67028"/>
                <a:gd name="connsiteY5" fmla="*/ 86995 h 86995"/>
                <a:gd name="connsiteX6" fmla="*/ 66764 w 67028"/>
                <a:gd name="connsiteY6" fmla="*/ 40958 h 86995"/>
                <a:gd name="connsiteX7" fmla="*/ 57239 w 67028"/>
                <a:gd name="connsiteY7" fmla="*/ 10985 h 86995"/>
                <a:gd name="connsiteX8" fmla="*/ 33776 w 67028"/>
                <a:gd name="connsiteY8" fmla="*/ 0 h 86995"/>
                <a:gd name="connsiteX9" fmla="*/ 47524 w 67028"/>
                <a:gd name="connsiteY9" fmla="*/ 39561 h 86995"/>
                <a:gd name="connsiteX10" fmla="*/ 33776 w 67028"/>
                <a:gd name="connsiteY10" fmla="*/ 67596 h 86995"/>
                <a:gd name="connsiteX11" fmla="*/ 33427 w 67028"/>
                <a:gd name="connsiteY11" fmla="*/ 67596 h 86995"/>
                <a:gd name="connsiteX12" fmla="*/ 19679 w 67028"/>
                <a:gd name="connsiteY12" fmla="*/ 39561 h 86995"/>
                <a:gd name="connsiteX13" fmla="*/ 23965 w 67028"/>
                <a:gd name="connsiteY13" fmla="*/ 24098 h 86995"/>
                <a:gd name="connsiteX14" fmla="*/ 33490 w 67028"/>
                <a:gd name="connsiteY14" fmla="*/ 19272 h 86995"/>
                <a:gd name="connsiteX15" fmla="*/ 33840 w 67028"/>
                <a:gd name="connsiteY15" fmla="*/ 19272 h 86995"/>
                <a:gd name="connsiteX16" fmla="*/ 43365 w 67028"/>
                <a:gd name="connsiteY16" fmla="*/ 24098 h 86995"/>
                <a:gd name="connsiteX17" fmla="*/ 47524 w 67028"/>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28" h="86995">
                  <a:moveTo>
                    <a:pt x="33776" y="0"/>
                  </a:moveTo>
                  <a:lnTo>
                    <a:pt x="33427" y="0"/>
                  </a:lnTo>
                  <a:cubicBezTo>
                    <a:pt x="24401" y="397"/>
                    <a:pt x="15899" y="4345"/>
                    <a:pt x="9773" y="10986"/>
                  </a:cubicBezTo>
                  <a:cubicBezTo>
                    <a:pt x="2471" y="19162"/>
                    <a:pt x="-995" y="30066"/>
                    <a:pt x="248" y="40958"/>
                  </a:cubicBezTo>
                  <a:cubicBezTo>
                    <a:pt x="2566" y="72708"/>
                    <a:pt x="18536" y="86995"/>
                    <a:pt x="33332" y="86995"/>
                  </a:cubicBezTo>
                  <a:lnTo>
                    <a:pt x="33681" y="86995"/>
                  </a:lnTo>
                  <a:cubicBezTo>
                    <a:pt x="48476" y="86995"/>
                    <a:pt x="64447" y="72771"/>
                    <a:pt x="66764" y="40958"/>
                  </a:cubicBezTo>
                  <a:cubicBezTo>
                    <a:pt x="68053" y="30061"/>
                    <a:pt x="64582" y="19139"/>
                    <a:pt x="57239" y="10985"/>
                  </a:cubicBezTo>
                  <a:cubicBezTo>
                    <a:pt x="51160" y="4391"/>
                    <a:pt x="42734" y="446"/>
                    <a:pt x="33776" y="0"/>
                  </a:cubicBezTo>
                  <a:close/>
                  <a:moveTo>
                    <a:pt x="47524" y="39561"/>
                  </a:moveTo>
                  <a:cubicBezTo>
                    <a:pt x="46127" y="58896"/>
                    <a:pt x="38634" y="67596"/>
                    <a:pt x="33776" y="67596"/>
                  </a:cubicBezTo>
                  <a:lnTo>
                    <a:pt x="33427" y="67596"/>
                  </a:lnTo>
                  <a:cubicBezTo>
                    <a:pt x="28569" y="67596"/>
                    <a:pt x="21108" y="58896"/>
                    <a:pt x="19679" y="39561"/>
                  </a:cubicBezTo>
                  <a:cubicBezTo>
                    <a:pt x="18851" y="34032"/>
                    <a:pt x="20409" y="28412"/>
                    <a:pt x="23965" y="24098"/>
                  </a:cubicBezTo>
                  <a:cubicBezTo>
                    <a:pt x="26468" y="21412"/>
                    <a:pt x="29844" y="19702"/>
                    <a:pt x="33490" y="19272"/>
                  </a:cubicBezTo>
                  <a:lnTo>
                    <a:pt x="33840" y="19272"/>
                  </a:lnTo>
                  <a:cubicBezTo>
                    <a:pt x="37486" y="19702"/>
                    <a:pt x="40862" y="21412"/>
                    <a:pt x="43365" y="24098"/>
                  </a:cubicBezTo>
                  <a:cubicBezTo>
                    <a:pt x="46890" y="28425"/>
                    <a:pt x="48403" y="34049"/>
                    <a:pt x="47524"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grpSp>
      <p:sp>
        <p:nvSpPr>
          <p:cNvPr id="6" name="Rectangle 5">
            <a:extLst>
              <a:ext uri="{FF2B5EF4-FFF2-40B4-BE49-F238E27FC236}">
                <a16:creationId xmlns:a16="http://schemas.microsoft.com/office/drawing/2014/main" id="{94EC188B-3C66-DB7B-7BFA-45942432B378}"/>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8" name="Group 7">
            <a:extLst>
              <a:ext uri="{FF2B5EF4-FFF2-40B4-BE49-F238E27FC236}">
                <a16:creationId xmlns:a16="http://schemas.microsoft.com/office/drawing/2014/main" id="{A8DDC0BC-A11C-4574-879F-7F18F7532715}"/>
              </a:ext>
            </a:extLst>
          </p:cNvPr>
          <p:cNvGrpSpPr/>
          <p:nvPr/>
        </p:nvGrpSpPr>
        <p:grpSpPr>
          <a:xfrm>
            <a:off x="9042363" y="126781"/>
            <a:ext cx="2706725" cy="217488"/>
            <a:chOff x="8561592" y="126781"/>
            <a:chExt cx="2706725" cy="217488"/>
          </a:xfrm>
        </p:grpSpPr>
        <p:sp>
          <p:nvSpPr>
            <p:cNvPr id="9" name="Rectangle 8">
              <a:extLst>
                <a:ext uri="{FF2B5EF4-FFF2-40B4-BE49-F238E27FC236}">
                  <a16:creationId xmlns:a16="http://schemas.microsoft.com/office/drawing/2014/main" id="{0098148C-5644-8776-EF92-5DAB87B0D207}"/>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7A0A9A05-BB88-7DC0-1F45-B8AFEEBD7731}"/>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D7B47803-9852-8F14-2EE4-78B5A823ABCF}"/>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38EA1AB5-027D-B4C3-FA6A-03458D8CC052}"/>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7664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8A857FA-F039-D655-36D8-0108AC975ED5}"/>
              </a:ext>
            </a:extLst>
          </p:cNvPr>
          <p:cNvSpPr>
            <a:spLocks noGrp="1"/>
          </p:cNvSpPr>
          <p:nvPr>
            <p:ph type="title"/>
          </p:nvPr>
        </p:nvSpPr>
        <p:spPr/>
        <p:txBody>
          <a:bodyPr vert="horz" rtlCol="0"/>
          <a:lstStyle/>
          <a:p>
            <a:pPr rtl="0"/>
            <a:r>
              <a:rPr lang="en-gb"/>
              <a:t>A </a:t>
            </a:r>
            <a:r>
              <a:rPr lang="lv-LV"/>
              <a:t>S</a:t>
            </a:r>
            <a:r>
              <a:rPr lang="en-gb"/>
              <a:t>et of </a:t>
            </a:r>
            <a:r>
              <a:rPr lang="lv-LV"/>
              <a:t>D</a:t>
            </a:r>
            <a:r>
              <a:rPr lang="en-gb" err="1"/>
              <a:t>isaster</a:t>
            </a:r>
            <a:r>
              <a:rPr lang="en-gb"/>
              <a:t> </a:t>
            </a:r>
            <a:r>
              <a:rPr lang="lv-LV"/>
              <a:t>M</a:t>
            </a:r>
            <a:r>
              <a:rPr lang="en-gb" err="1"/>
              <a:t>anagement</a:t>
            </a:r>
            <a:r>
              <a:rPr lang="en-gb"/>
              <a:t> </a:t>
            </a:r>
            <a:r>
              <a:rPr lang="lv-LV"/>
              <a:t>M</a:t>
            </a:r>
            <a:r>
              <a:rPr lang="en-gb" err="1"/>
              <a:t>easures</a:t>
            </a:r>
            <a:r>
              <a:rPr lang="en-gb"/>
              <a:t> </a:t>
            </a:r>
            <a:r>
              <a:rPr lang="lv-LV"/>
              <a:t>C</a:t>
            </a:r>
            <a:r>
              <a:rPr lang="en-US" err="1"/>
              <a:t>onducted</a:t>
            </a:r>
            <a:r>
              <a:rPr lang="en-US"/>
              <a:t> to </a:t>
            </a:r>
            <a:r>
              <a:rPr lang="lv-LV"/>
              <a:t>E</a:t>
            </a:r>
            <a:r>
              <a:rPr lang="en-US" err="1"/>
              <a:t>nsure</a:t>
            </a:r>
            <a:r>
              <a:rPr lang="en-US"/>
              <a:t> the </a:t>
            </a:r>
            <a:r>
              <a:rPr lang="lv-LV"/>
              <a:t>I</a:t>
            </a:r>
            <a:r>
              <a:rPr lang="en-US" err="1"/>
              <a:t>mplementation</a:t>
            </a:r>
            <a:r>
              <a:rPr lang="en-US"/>
              <a:t> of </a:t>
            </a:r>
            <a:r>
              <a:rPr lang="lv-LV"/>
              <a:t>C</a:t>
            </a:r>
            <a:r>
              <a:rPr lang="en-US" err="1"/>
              <a:t>ivil</a:t>
            </a:r>
            <a:r>
              <a:rPr lang="en-US"/>
              <a:t> </a:t>
            </a:r>
            <a:r>
              <a:rPr lang="lv-LV"/>
              <a:t>P</a:t>
            </a:r>
            <a:r>
              <a:rPr lang="en-US" err="1"/>
              <a:t>rotection</a:t>
            </a:r>
            <a:r>
              <a:rPr lang="en-US"/>
              <a:t> </a:t>
            </a:r>
            <a:r>
              <a:rPr lang="lv-LV"/>
              <a:t>T</a:t>
            </a:r>
            <a:r>
              <a:rPr lang="en-US"/>
              <a:t>asks</a:t>
            </a:r>
          </a:p>
        </p:txBody>
      </p:sp>
      <p:pic>
        <p:nvPicPr>
          <p:cNvPr id="1026" name="Picture 2" descr="trees on fire">
            <a:extLst>
              <a:ext uri="{FF2B5EF4-FFF2-40B4-BE49-F238E27FC236}">
                <a16:creationId xmlns:a16="http://schemas.microsoft.com/office/drawing/2014/main" id="{C2CD0E86-8EE3-2726-6E38-2AD4CBD67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8" y="2643873"/>
            <a:ext cx="5473699" cy="352807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607F7F1-1C72-FF33-F6D1-9CD3D5D23E51}"/>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7" name="Rectangle 26">
            <a:extLst>
              <a:ext uri="{FF2B5EF4-FFF2-40B4-BE49-F238E27FC236}">
                <a16:creationId xmlns:a16="http://schemas.microsoft.com/office/drawing/2014/main" id="{15984EE8-C9BB-B60C-BB13-33D33B1BFB30}"/>
              </a:ext>
            </a:extLst>
          </p:cNvPr>
          <p:cNvSpPr/>
          <p:nvPr/>
        </p:nvSpPr>
        <p:spPr>
          <a:xfrm>
            <a:off x="3449638"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rtl="0">
              <a:buClrTx/>
              <a:defRPr/>
            </a:pPr>
            <a:r>
              <a:rPr lang="en-gb" sz="1600"/>
              <a:t>Preparedness measures</a:t>
            </a:r>
          </a:p>
        </p:txBody>
      </p:sp>
      <p:sp>
        <p:nvSpPr>
          <p:cNvPr id="29" name="Rectangle 28">
            <a:extLst>
              <a:ext uri="{FF2B5EF4-FFF2-40B4-BE49-F238E27FC236}">
                <a16:creationId xmlns:a16="http://schemas.microsoft.com/office/drawing/2014/main" id="{22DC0F7F-BD66-DF56-4F98-E93B8F0FCFE9}"/>
              </a:ext>
            </a:extLst>
          </p:cNvPr>
          <p:cNvSpPr/>
          <p:nvPr/>
        </p:nvSpPr>
        <p:spPr>
          <a:xfrm>
            <a:off x="450850"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rtl="0">
              <a:buClrTx/>
              <a:defRPr/>
            </a:pPr>
            <a:r>
              <a:rPr lang="en-gb" sz="1600"/>
              <a:t>Preventive measures</a:t>
            </a:r>
          </a:p>
        </p:txBody>
      </p:sp>
      <p:sp>
        <p:nvSpPr>
          <p:cNvPr id="30" name="Rectangle 29">
            <a:extLst>
              <a:ext uri="{FF2B5EF4-FFF2-40B4-BE49-F238E27FC236}">
                <a16:creationId xmlns:a16="http://schemas.microsoft.com/office/drawing/2014/main" id="{A2195644-7FE7-004F-5A00-A8977CAFA56E}"/>
              </a:ext>
            </a:extLst>
          </p:cNvPr>
          <p:cNvSpPr/>
          <p:nvPr/>
        </p:nvSpPr>
        <p:spPr>
          <a:xfrm>
            <a:off x="1759267" y="5534026"/>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rtl="0">
              <a:buClrTx/>
              <a:defRPr/>
            </a:pPr>
            <a:r>
              <a:rPr lang="lv-LV" sz="1600"/>
              <a:t>E</a:t>
            </a:r>
            <a:r>
              <a:rPr lang="en-GB" sz="1600" err="1"/>
              <a:t>limination</a:t>
            </a:r>
            <a:r>
              <a:rPr lang="en-GB" sz="1600"/>
              <a:t> of consequences measures</a:t>
            </a:r>
            <a:endParaRPr lang="en-gb" sz="1600"/>
          </a:p>
        </p:txBody>
      </p:sp>
      <p:sp>
        <p:nvSpPr>
          <p:cNvPr id="31" name="Rectangle 30">
            <a:extLst>
              <a:ext uri="{FF2B5EF4-FFF2-40B4-BE49-F238E27FC236}">
                <a16:creationId xmlns:a16="http://schemas.microsoft.com/office/drawing/2014/main" id="{4AA2E851-1C50-1074-E2C6-39B51A56ADCD}"/>
              </a:ext>
            </a:extLst>
          </p:cNvPr>
          <p:cNvSpPr/>
          <p:nvPr/>
        </p:nvSpPr>
        <p:spPr>
          <a:xfrm>
            <a:off x="4244976" y="4169646"/>
            <a:ext cx="1671638"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rtl="0">
              <a:buClrTx/>
              <a:defRPr/>
            </a:pPr>
            <a:r>
              <a:rPr lang="en-gb" sz="1600"/>
              <a:t>Response</a:t>
            </a:r>
          </a:p>
          <a:p>
            <a:pPr algn="ctr" rtl="0">
              <a:buClrTx/>
              <a:defRPr/>
            </a:pPr>
            <a:r>
              <a:rPr lang="en-GB" sz="1600"/>
              <a:t>measures</a:t>
            </a:r>
            <a:endParaRPr lang="en-gb" sz="1600"/>
          </a:p>
        </p:txBody>
      </p:sp>
      <p:sp>
        <p:nvSpPr>
          <p:cNvPr id="32" name="Rectangle 31">
            <a:extLst>
              <a:ext uri="{FF2B5EF4-FFF2-40B4-BE49-F238E27FC236}">
                <a16:creationId xmlns:a16="http://schemas.microsoft.com/office/drawing/2014/main" id="{8A224914-0B0F-18E4-7544-B750500D16F7}"/>
              </a:ext>
            </a:extLst>
          </p:cNvPr>
          <p:cNvSpPr/>
          <p:nvPr/>
        </p:nvSpPr>
        <p:spPr>
          <a:xfrm>
            <a:off x="450850" y="4169646"/>
            <a:ext cx="1672159"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rtl="0">
              <a:buClrTx/>
              <a:defRPr/>
            </a:pPr>
            <a:r>
              <a:rPr lang="lv-LV" sz="1600"/>
              <a:t>R</a:t>
            </a:r>
            <a:r>
              <a:rPr lang="en-GB" sz="1600" err="1"/>
              <a:t>ecovery</a:t>
            </a:r>
            <a:r>
              <a:rPr lang="en-GB" sz="1600"/>
              <a:t> measures</a:t>
            </a:r>
            <a:endParaRPr lang="en-gb" sz="1600"/>
          </a:p>
        </p:txBody>
      </p:sp>
      <p:sp>
        <p:nvSpPr>
          <p:cNvPr id="33" name="Rectangle 32">
            <a:extLst>
              <a:ext uri="{FF2B5EF4-FFF2-40B4-BE49-F238E27FC236}">
                <a16:creationId xmlns:a16="http://schemas.microsoft.com/office/drawing/2014/main" id="{95E4BD4E-B554-1845-8B82-E05522B519FA}"/>
              </a:ext>
            </a:extLst>
          </p:cNvPr>
          <p:cNvSpPr/>
          <p:nvPr/>
        </p:nvSpPr>
        <p:spPr>
          <a:xfrm>
            <a:off x="2348173" y="4169646"/>
            <a:ext cx="1671638" cy="637849"/>
          </a:xfrm>
          <a:prstGeom prst="rect">
            <a:avLst/>
          </a:prstGeom>
          <a:solidFill>
            <a:srgbClr val="525A72"/>
          </a:solidFill>
          <a:ln w="25400" cap="flat" cmpd="sng" algn="ctr">
            <a:noFill/>
            <a:prstDash val="solid"/>
          </a:ln>
          <a:effectLst/>
        </p:spPr>
        <p:txBody>
          <a:bodyPr wrap="square" lIns="72000" tIns="72000" rIns="72000" bIns="72000" rtlCol="0" anchor="ctr">
            <a:noAutofit/>
          </a:bodyPr>
          <a:lstStyle/>
          <a:p>
            <a:pPr algn="ctr" rtl="0">
              <a:buClrTx/>
              <a:defRPr/>
            </a:pPr>
            <a:r>
              <a:rPr lang="en-gb" sz="1600">
                <a:solidFill>
                  <a:schemeClr val="bg1"/>
                </a:solidFill>
              </a:rPr>
              <a:t>Disaster</a:t>
            </a:r>
          </a:p>
          <a:p>
            <a:pPr algn="ctr" rtl="0">
              <a:buClrTx/>
              <a:defRPr/>
            </a:pPr>
            <a:r>
              <a:rPr lang="en-gb" sz="1600">
                <a:solidFill>
                  <a:schemeClr val="bg1"/>
                </a:solidFill>
              </a:rPr>
              <a:t>management</a:t>
            </a:r>
          </a:p>
        </p:txBody>
      </p:sp>
      <p:sp>
        <p:nvSpPr>
          <p:cNvPr id="34" name="TextBox 33">
            <a:extLst>
              <a:ext uri="{FF2B5EF4-FFF2-40B4-BE49-F238E27FC236}">
                <a16:creationId xmlns:a16="http://schemas.microsoft.com/office/drawing/2014/main" id="{AE274C7E-C9F8-C153-DCD4-02857A1ACE02}"/>
              </a:ext>
            </a:extLst>
          </p:cNvPr>
          <p:cNvSpPr txBox="1"/>
          <p:nvPr/>
        </p:nvSpPr>
        <p:spPr>
          <a:xfrm>
            <a:off x="5229444" y="4015758"/>
            <a:ext cx="684483" cy="153888"/>
          </a:xfrm>
          <a:prstGeom prst="rect">
            <a:avLst/>
          </a:prstGeom>
          <a:noFill/>
        </p:spPr>
        <p:txBody>
          <a:bodyPr wrap="none" lIns="0" tIns="0" rIns="0" bIns="0" rtlCol="0" anchor="ctr">
            <a:spAutoFit/>
          </a:bodyPr>
          <a:lstStyle/>
          <a:p>
            <a:pPr defTabSz="822960" rtl="0">
              <a:spcAft>
                <a:spcPts val="270"/>
              </a:spcAft>
              <a:defRPr/>
            </a:pPr>
            <a:r>
              <a:rPr lang="en-gb" sz="1000" b="1">
                <a:solidFill>
                  <a:srgbClr val="000000"/>
                </a:solidFill>
                <a:ea typeface="Times New Roman" panose="02020603050405020304" pitchFamily="18" charset="0"/>
                <a:cs typeface="Times New Roman" panose="02020603050405020304" pitchFamily="18" charset="0"/>
              </a:rPr>
              <a:t>EVENT</a:t>
            </a:r>
          </a:p>
        </p:txBody>
      </p:sp>
      <p:cxnSp>
        <p:nvCxnSpPr>
          <p:cNvPr id="59" name="Straight Arrow Connector 58">
            <a:extLst>
              <a:ext uri="{FF2B5EF4-FFF2-40B4-BE49-F238E27FC236}">
                <a16:creationId xmlns:a16="http://schemas.microsoft.com/office/drawing/2014/main" id="{080656EA-CA32-EA83-16A6-89DAA75EEADC}"/>
              </a:ext>
            </a:extLst>
          </p:cNvPr>
          <p:cNvCxnSpPr/>
          <p:nvPr/>
        </p:nvCxnSpPr>
        <p:spPr>
          <a:xfrm>
            <a:off x="2934393" y="2963962"/>
            <a:ext cx="515245" cy="0"/>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EDDDF744-C4BB-915A-E6E9-779FBDCB621C}"/>
              </a:ext>
            </a:extLst>
          </p:cNvPr>
          <p:cNvCxnSpPr>
            <a:cxnSpLocks/>
            <a:endCxn id="31" idx="0"/>
          </p:cNvCxnSpPr>
          <p:nvPr/>
        </p:nvCxnSpPr>
        <p:spPr>
          <a:xfrm>
            <a:off x="5080795"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3" name="Straight Arrow Connector 62">
            <a:extLst>
              <a:ext uri="{FF2B5EF4-FFF2-40B4-BE49-F238E27FC236}">
                <a16:creationId xmlns:a16="http://schemas.microsoft.com/office/drawing/2014/main" id="{E7FE51D5-B22B-39F1-B3B0-76BC875E88B0}"/>
              </a:ext>
            </a:extLst>
          </p:cNvPr>
          <p:cNvCxnSpPr>
            <a:cxnSpLocks/>
            <a:stCxn id="32" idx="0"/>
          </p:cNvCxnSpPr>
          <p:nvPr/>
        </p:nvCxnSpPr>
        <p:spPr>
          <a:xfrm flipV="1">
            <a:off x="1286930"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5" name="Connector: Elbow 1024">
            <a:extLst>
              <a:ext uri="{FF2B5EF4-FFF2-40B4-BE49-F238E27FC236}">
                <a16:creationId xmlns:a16="http://schemas.microsoft.com/office/drawing/2014/main" id="{434C3596-23D8-1100-6792-128CE3F52FA2}"/>
              </a:ext>
            </a:extLst>
          </p:cNvPr>
          <p:cNvCxnSpPr>
            <a:cxnSpLocks/>
            <a:stCxn id="31" idx="2"/>
            <a:endCxn id="30" idx="3"/>
          </p:cNvCxnSpPr>
          <p:nvPr/>
        </p:nvCxnSpPr>
        <p:spPr>
          <a:xfrm rot="5400000">
            <a:off x="4134679" y="4906997"/>
            <a:ext cx="1045619" cy="846615"/>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8" name="Connector: Elbow 1027">
            <a:extLst>
              <a:ext uri="{FF2B5EF4-FFF2-40B4-BE49-F238E27FC236}">
                <a16:creationId xmlns:a16="http://schemas.microsoft.com/office/drawing/2014/main" id="{BC80B717-DBCE-A0DC-53C8-F511A5B51EED}"/>
              </a:ext>
            </a:extLst>
          </p:cNvPr>
          <p:cNvCxnSpPr>
            <a:cxnSpLocks/>
            <a:stCxn id="30" idx="1"/>
            <a:endCxn id="32" idx="2"/>
          </p:cNvCxnSpPr>
          <p:nvPr/>
        </p:nvCxnSpPr>
        <p:spPr>
          <a:xfrm rot="10800000">
            <a:off x="1286931" y="4807496"/>
            <a:ext cx="472337" cy="1045619"/>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1029" name="Rectangle 1028">
            <a:extLst>
              <a:ext uri="{FF2B5EF4-FFF2-40B4-BE49-F238E27FC236}">
                <a16:creationId xmlns:a16="http://schemas.microsoft.com/office/drawing/2014/main" id="{138DAF56-3BB3-5618-C2A9-CA2840884100}"/>
              </a:ext>
            </a:extLst>
          </p:cNvPr>
          <p:cNvSpPr/>
          <p:nvPr/>
        </p:nvSpPr>
        <p:spPr>
          <a:xfrm>
            <a:off x="450850"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0" name="Rectangle 1029">
            <a:extLst>
              <a:ext uri="{FF2B5EF4-FFF2-40B4-BE49-F238E27FC236}">
                <a16:creationId xmlns:a16="http://schemas.microsoft.com/office/drawing/2014/main" id="{DA9567F8-09A8-7F7E-2290-A19597F1D3F8}"/>
              </a:ext>
            </a:extLst>
          </p:cNvPr>
          <p:cNvSpPr/>
          <p:nvPr/>
        </p:nvSpPr>
        <p:spPr>
          <a:xfrm>
            <a:off x="3449638"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1" name="Rectangle 1030">
            <a:extLst>
              <a:ext uri="{FF2B5EF4-FFF2-40B4-BE49-F238E27FC236}">
                <a16:creationId xmlns:a16="http://schemas.microsoft.com/office/drawing/2014/main" id="{0DA85A8D-077A-1486-D9A3-9245CB6A490B}"/>
              </a:ext>
            </a:extLst>
          </p:cNvPr>
          <p:cNvSpPr/>
          <p:nvPr/>
        </p:nvSpPr>
        <p:spPr>
          <a:xfrm>
            <a:off x="4244976"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2" name="Rectangle 1031">
            <a:extLst>
              <a:ext uri="{FF2B5EF4-FFF2-40B4-BE49-F238E27FC236}">
                <a16:creationId xmlns:a16="http://schemas.microsoft.com/office/drawing/2014/main" id="{A4DB1FDE-C313-B79E-FA88-34994B68B90E}"/>
              </a:ext>
            </a:extLst>
          </p:cNvPr>
          <p:cNvSpPr/>
          <p:nvPr/>
        </p:nvSpPr>
        <p:spPr>
          <a:xfrm>
            <a:off x="450850"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3" name="Rectangle 1032">
            <a:extLst>
              <a:ext uri="{FF2B5EF4-FFF2-40B4-BE49-F238E27FC236}">
                <a16:creationId xmlns:a16="http://schemas.microsoft.com/office/drawing/2014/main" id="{C153FC83-5E11-78B8-0FB8-C4C70CC079D2}"/>
              </a:ext>
            </a:extLst>
          </p:cNvPr>
          <p:cNvSpPr/>
          <p:nvPr/>
        </p:nvSpPr>
        <p:spPr>
          <a:xfrm>
            <a:off x="1759267" y="5533777"/>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5" name="Slide Number Placeholder 3">
            <a:extLst>
              <a:ext uri="{FF2B5EF4-FFF2-40B4-BE49-F238E27FC236}">
                <a16:creationId xmlns:a16="http://schemas.microsoft.com/office/drawing/2014/main" id="{9ADE683B-E8DD-0456-EA23-3FB1B5D9F04E}"/>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rtl="0"/>
              <a:t>15</a:t>
            </a:fld>
            <a:endParaRPr lang="en-GB"/>
          </a:p>
        </p:txBody>
      </p:sp>
      <p:sp>
        <p:nvSpPr>
          <p:cNvPr id="8" name="Rectangle 7">
            <a:extLst>
              <a:ext uri="{FF2B5EF4-FFF2-40B4-BE49-F238E27FC236}">
                <a16:creationId xmlns:a16="http://schemas.microsoft.com/office/drawing/2014/main" id="{9BD67A22-D86F-7BD8-3A81-31954ADD6283}"/>
              </a:ext>
            </a:extLst>
          </p:cNvPr>
          <p:cNvSpPr/>
          <p:nvPr/>
        </p:nvSpPr>
        <p:spPr>
          <a:xfrm>
            <a:off x="1031875" y="1829210"/>
            <a:ext cx="10717212"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rtl="0">
              <a:spcAft>
                <a:spcPts val="600"/>
              </a:spcAft>
              <a:buNone/>
            </a:pPr>
            <a:r>
              <a:rPr lang="en-gb" sz="1600" b="1">
                <a:solidFill>
                  <a:schemeClr val="tx1"/>
                </a:solidFill>
                <a:cs typeface="Arial"/>
              </a:rPr>
              <a:t>The set of measures laid down in the </a:t>
            </a:r>
            <a:r>
              <a:rPr lang="en-US" sz="1600" b="1">
                <a:solidFill>
                  <a:schemeClr val="tx1"/>
                </a:solidFill>
                <a:cs typeface="Arial"/>
              </a:rPr>
              <a:t>Civil Protection and Disaster Management Law</a:t>
            </a:r>
            <a:r>
              <a:rPr lang="en-gb" sz="1600" b="1">
                <a:solidFill>
                  <a:schemeClr val="tx1"/>
                </a:solidFill>
                <a:cs typeface="Arial"/>
              </a:rPr>
              <a:t>:</a:t>
            </a:r>
            <a:endParaRPr lang="en-US" altLang="lv-LV" sz="1600" b="1">
              <a:solidFill>
                <a:schemeClr val="tx1"/>
              </a:solidFill>
              <a:cs typeface="Arial"/>
            </a:endParaRPr>
          </a:p>
        </p:txBody>
      </p:sp>
      <p:sp>
        <p:nvSpPr>
          <p:cNvPr id="9" name="Rectangle 8">
            <a:extLst>
              <a:ext uri="{FF2B5EF4-FFF2-40B4-BE49-F238E27FC236}">
                <a16:creationId xmlns:a16="http://schemas.microsoft.com/office/drawing/2014/main" id="{A97DF582-0037-7FA2-D4D8-4A8568682683}"/>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 name="Freeform 20">
            <a:extLst>
              <a:ext uri="{FF2B5EF4-FFF2-40B4-BE49-F238E27FC236}">
                <a16:creationId xmlns:a16="http://schemas.microsoft.com/office/drawing/2014/main" id="{E566CE8A-64C9-AD1F-35CF-3FDE1EA618BF}"/>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800">
              <a:solidFill>
                <a:schemeClr val="accent1"/>
              </a:solidFill>
            </a:endParaRPr>
          </a:p>
        </p:txBody>
      </p:sp>
      <p:sp>
        <p:nvSpPr>
          <p:cNvPr id="2" name="Rectangle 1">
            <a:extLst>
              <a:ext uri="{FF2B5EF4-FFF2-40B4-BE49-F238E27FC236}">
                <a16:creationId xmlns:a16="http://schemas.microsoft.com/office/drawing/2014/main" id="{85E38538-8390-EC60-225C-A482AE22B009}"/>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3" name="Group 2">
            <a:extLst>
              <a:ext uri="{FF2B5EF4-FFF2-40B4-BE49-F238E27FC236}">
                <a16:creationId xmlns:a16="http://schemas.microsoft.com/office/drawing/2014/main" id="{1EEDE94C-6679-2AB0-2FB4-3A2DD2EC0721}"/>
              </a:ext>
            </a:extLst>
          </p:cNvPr>
          <p:cNvGrpSpPr/>
          <p:nvPr/>
        </p:nvGrpSpPr>
        <p:grpSpPr>
          <a:xfrm>
            <a:off x="9042363" y="126781"/>
            <a:ext cx="2706725" cy="217488"/>
            <a:chOff x="8561592" y="126781"/>
            <a:chExt cx="2706725" cy="217488"/>
          </a:xfrm>
        </p:grpSpPr>
        <p:sp>
          <p:nvSpPr>
            <p:cNvPr id="5" name="Rectangle 4">
              <a:extLst>
                <a:ext uri="{FF2B5EF4-FFF2-40B4-BE49-F238E27FC236}">
                  <a16:creationId xmlns:a16="http://schemas.microsoft.com/office/drawing/2014/main" id="{20700D3B-EF42-6B29-DDC6-97F1FBEBA780}"/>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FAEBC7B4-641C-D91D-3E12-5187D126C6F5}"/>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8604377B-7BA3-EA56-7FDD-CC797ACDBCC1}"/>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A355A14C-9137-3162-1515-68A3888EE779}"/>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66631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eople wearing boots">
            <a:extLst>
              <a:ext uri="{FF2B5EF4-FFF2-40B4-BE49-F238E27FC236}">
                <a16:creationId xmlns:a16="http://schemas.microsoft.com/office/drawing/2014/main" id="{67DE31DA-7C82-F8F2-8770-DFCCF05F1A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264276" y="4175125"/>
            <a:ext cx="5484813" cy="19970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ellow and black excavator on rocky ground">
            <a:extLst>
              <a:ext uri="{FF2B5EF4-FFF2-40B4-BE49-F238E27FC236}">
                <a16:creationId xmlns:a16="http://schemas.microsoft.com/office/drawing/2014/main" id="{B3741283-DA3E-45CC-7819-7250C7A17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64276" y="1819275"/>
            <a:ext cx="5484813" cy="199707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442913" y="432001"/>
            <a:ext cx="11306175" cy="418576"/>
          </a:xfrm>
        </p:spPr>
        <p:txBody>
          <a:bodyPr vert="horz" wrap="square" lIns="0" tIns="0" rIns="0" bIns="0" rtlCol="0">
            <a:spAutoFit/>
          </a:bodyPr>
          <a:lstStyle/>
          <a:p>
            <a:pPr rtl="0"/>
            <a:r>
              <a:rPr lang="en-gb" err="1"/>
              <a:t>Preventi</a:t>
            </a:r>
            <a:r>
              <a:rPr lang="lv-LV"/>
              <a:t>ve</a:t>
            </a:r>
            <a:r>
              <a:rPr lang="en-gb"/>
              <a:t> and </a:t>
            </a:r>
            <a:r>
              <a:rPr lang="lv-LV"/>
              <a:t>P</a:t>
            </a:r>
            <a:r>
              <a:rPr lang="en-gb" err="1"/>
              <a:t>reparedness</a:t>
            </a:r>
            <a:r>
              <a:rPr lang="en-gb"/>
              <a:t> </a:t>
            </a:r>
            <a:r>
              <a:rPr lang="lv-LV"/>
              <a:t>M</a:t>
            </a:r>
            <a:r>
              <a:rPr lang="en-gb" err="1"/>
              <a:t>easures</a:t>
            </a:r>
            <a:endParaRPr lang="en-gb"/>
          </a:p>
        </p:txBody>
      </p:sp>
      <p:sp>
        <p:nvSpPr>
          <p:cNvPr id="12" name="Rectangle 11">
            <a:extLst>
              <a:ext uri="{FF2B5EF4-FFF2-40B4-BE49-F238E27FC236}">
                <a16:creationId xmlns:a16="http://schemas.microsoft.com/office/drawing/2014/main" id="{129C2222-E730-B497-A27E-A5225D60F673}"/>
              </a:ext>
            </a:extLst>
          </p:cNvPr>
          <p:cNvSpPr/>
          <p:nvPr/>
        </p:nvSpPr>
        <p:spPr>
          <a:xfrm>
            <a:off x="441326" y="1819276"/>
            <a:ext cx="5475286" cy="33855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rtl="0">
              <a:lnSpc>
                <a:spcPct val="100000"/>
              </a:lnSpc>
            </a:pPr>
            <a:r>
              <a:rPr lang="en-gb" sz="1600" b="1">
                <a:latin typeface="Arial"/>
                <a:cs typeface="Arial"/>
              </a:rPr>
              <a:t>Preventive measures</a:t>
            </a:r>
            <a:r>
              <a:rPr lang="en-gb" sz="1600" b="1" spc="405">
                <a:latin typeface="Arial"/>
                <a:cs typeface="Arial"/>
              </a:rPr>
              <a:t> </a:t>
            </a:r>
            <a:endParaRPr lang="en-US" sz="1600">
              <a:solidFill>
                <a:schemeClr val="bg1"/>
              </a:solidFill>
            </a:endParaRPr>
          </a:p>
        </p:txBody>
      </p:sp>
      <p:sp>
        <p:nvSpPr>
          <p:cNvPr id="13" name="TextBox 12">
            <a:extLst>
              <a:ext uri="{FF2B5EF4-FFF2-40B4-BE49-F238E27FC236}">
                <a16:creationId xmlns:a16="http://schemas.microsoft.com/office/drawing/2014/main" id="{C108459B-2315-9DE0-907C-15339BD2BB28}"/>
              </a:ext>
            </a:extLst>
          </p:cNvPr>
          <p:cNvSpPr txBox="1"/>
          <p:nvPr/>
        </p:nvSpPr>
        <p:spPr>
          <a:xfrm>
            <a:off x="441326" y="2276441"/>
            <a:ext cx="5475287" cy="1537528"/>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5080" rtl="0">
              <a:spcAft>
                <a:spcPts val="600"/>
              </a:spcAft>
            </a:pPr>
            <a:r>
              <a:rPr lang="lv-LV" sz="1600">
                <a:latin typeface="Arial"/>
                <a:cs typeface="Arial"/>
              </a:rPr>
              <a:t>A</a:t>
            </a:r>
            <a:r>
              <a:rPr lang="en-US" sz="1600">
                <a:latin typeface="Arial"/>
                <a:cs typeface="Arial"/>
              </a:rPr>
              <a:t> set of measures performed </a:t>
            </a:r>
            <a:r>
              <a:rPr lang="en-US" sz="1600" b="1">
                <a:latin typeface="Arial"/>
                <a:cs typeface="Arial"/>
              </a:rPr>
              <a:t>to prevent or reduce the threats of a disaster</a:t>
            </a:r>
            <a:r>
              <a:rPr lang="lv-LV" sz="1600">
                <a:latin typeface="Arial"/>
                <a:cs typeface="Arial"/>
              </a:rPr>
              <a:t>.</a:t>
            </a:r>
            <a:endParaRPr lang="en-gb" sz="1600">
              <a:latin typeface="Arial"/>
              <a:cs typeface="Arial"/>
            </a:endParaRPr>
          </a:p>
        </p:txBody>
      </p:sp>
      <p:sp>
        <p:nvSpPr>
          <p:cNvPr id="14" name="Rectangle 13">
            <a:extLst>
              <a:ext uri="{FF2B5EF4-FFF2-40B4-BE49-F238E27FC236}">
                <a16:creationId xmlns:a16="http://schemas.microsoft.com/office/drawing/2014/main" id="{FA1990FA-EC97-595E-AAB2-3DCC16F46A84}"/>
              </a:ext>
            </a:extLst>
          </p:cNvPr>
          <p:cNvSpPr/>
          <p:nvPr/>
        </p:nvSpPr>
        <p:spPr>
          <a:xfrm>
            <a:off x="442913" y="4175919"/>
            <a:ext cx="5475286" cy="338554"/>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marL="12700" marR="5080" rtl="0">
              <a:spcBef>
                <a:spcPts val="95"/>
              </a:spcBef>
            </a:pPr>
            <a:r>
              <a:rPr lang="en-gb" sz="1600" b="1" spc="-10">
                <a:latin typeface="Arial"/>
                <a:cs typeface="Arial"/>
              </a:rPr>
              <a:t>Example:</a:t>
            </a:r>
          </a:p>
        </p:txBody>
      </p:sp>
      <p:sp>
        <p:nvSpPr>
          <p:cNvPr id="15" name="TextBox 14">
            <a:extLst>
              <a:ext uri="{FF2B5EF4-FFF2-40B4-BE49-F238E27FC236}">
                <a16:creationId xmlns:a16="http://schemas.microsoft.com/office/drawing/2014/main" id="{788733AE-DB38-248D-9B2E-86E8EDAD0F0D}"/>
              </a:ext>
            </a:extLst>
          </p:cNvPr>
          <p:cNvSpPr txBox="1"/>
          <p:nvPr/>
        </p:nvSpPr>
        <p:spPr>
          <a:xfrm>
            <a:off x="442913" y="4634673"/>
            <a:ext cx="5475287" cy="1537527"/>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98450" marR="5080" indent="-285750" rtl="0">
              <a:spcBef>
                <a:spcPts val="95"/>
              </a:spcBef>
              <a:buFont typeface="Arial" panose="020B0604020202020204" pitchFamily="34" charset="0"/>
              <a:buChar char="•"/>
            </a:pPr>
            <a:r>
              <a:rPr lang="en-GB" sz="1600" spc="-10">
                <a:latin typeface="Arial"/>
                <a:cs typeface="Arial"/>
              </a:rPr>
              <a:t>Cabinet</a:t>
            </a:r>
            <a:r>
              <a:rPr lang="lv-LV" sz="1600" spc="-10">
                <a:latin typeface="Arial"/>
                <a:cs typeface="Arial"/>
              </a:rPr>
              <a:t> </a:t>
            </a:r>
            <a:r>
              <a:rPr lang="en-GB" sz="1600" spc="-10">
                <a:latin typeface="Arial"/>
                <a:cs typeface="Arial"/>
              </a:rPr>
              <a:t>Regulation No. 1354</a:t>
            </a:r>
            <a:r>
              <a:rPr lang="lv-LV" sz="1600" spc="-10">
                <a:latin typeface="Arial"/>
                <a:cs typeface="Arial"/>
              </a:rPr>
              <a:t> "</a:t>
            </a:r>
            <a:r>
              <a:rPr lang="en-US" sz="1600" spc="-10">
                <a:latin typeface="Arial"/>
                <a:cs typeface="Arial"/>
              </a:rPr>
              <a:t>Regulations Regarding Preliminary Flood Risk Assessment, Flood Maps and Flood Risk Management Plan</a:t>
            </a:r>
            <a:r>
              <a:rPr lang="lv-LV" sz="1600" spc="-10">
                <a:latin typeface="Arial"/>
                <a:cs typeface="Arial"/>
              </a:rPr>
              <a:t>"</a:t>
            </a:r>
          </a:p>
          <a:p>
            <a:pPr marL="298450" marR="5080" indent="-285750" rtl="0">
              <a:spcBef>
                <a:spcPts val="95"/>
              </a:spcBef>
              <a:buFont typeface="Arial" panose="020B0604020202020204" pitchFamily="34" charset="0"/>
              <a:buChar char="•"/>
            </a:pPr>
            <a:r>
              <a:rPr lang="en-gb" sz="1600" spc="-10">
                <a:latin typeface="Arial"/>
                <a:cs typeface="Arial"/>
              </a:rPr>
              <a:t>Civil protection and disaster management training </a:t>
            </a:r>
          </a:p>
          <a:p>
            <a:pPr marL="12700" marR="5080" rtl="0">
              <a:spcBef>
                <a:spcPts val="95"/>
              </a:spcBef>
            </a:pPr>
            <a:endParaRPr lang="en-US" sz="1600" spc="-10">
              <a:latin typeface="Arial"/>
              <a:cs typeface="Arial"/>
            </a:endParaRPr>
          </a:p>
        </p:txBody>
      </p:sp>
      <p:sp>
        <p:nvSpPr>
          <p:cNvPr id="29" name="Slide Number Placeholder 3">
            <a:extLst>
              <a:ext uri="{FF2B5EF4-FFF2-40B4-BE49-F238E27FC236}">
                <a16:creationId xmlns:a16="http://schemas.microsoft.com/office/drawing/2014/main" id="{AD94745E-E935-12AB-AB61-E2E194C64965}"/>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rtl="0"/>
              <a:t>16</a:t>
            </a:fld>
            <a:endParaRPr lang="en-GB"/>
          </a:p>
        </p:txBody>
      </p:sp>
      <p:sp>
        <p:nvSpPr>
          <p:cNvPr id="4" name="Rectangle 3">
            <a:extLst>
              <a:ext uri="{FF2B5EF4-FFF2-40B4-BE49-F238E27FC236}">
                <a16:creationId xmlns:a16="http://schemas.microsoft.com/office/drawing/2014/main" id="{52382577-FE59-1BDD-2A71-6CF0AD5E15A6}"/>
              </a:ext>
            </a:extLst>
          </p:cNvPr>
          <p:cNvSpPr/>
          <p:nvPr/>
        </p:nvSpPr>
        <p:spPr>
          <a:xfrm rot="16200000">
            <a:off x="8977313" y="3400425"/>
            <a:ext cx="71438" cy="54737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5" name="Rectangle 4">
            <a:extLst>
              <a:ext uri="{FF2B5EF4-FFF2-40B4-BE49-F238E27FC236}">
                <a16:creationId xmlns:a16="http://schemas.microsoft.com/office/drawing/2014/main" id="{54BD5656-2DCC-8908-4086-102206D4EB27}"/>
              </a:ext>
            </a:extLst>
          </p:cNvPr>
          <p:cNvSpPr/>
          <p:nvPr/>
        </p:nvSpPr>
        <p:spPr>
          <a:xfrm rot="16200000">
            <a:off x="8977313" y="1043781"/>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 name="Rectangle 2">
            <a:extLst>
              <a:ext uri="{FF2B5EF4-FFF2-40B4-BE49-F238E27FC236}">
                <a16:creationId xmlns:a16="http://schemas.microsoft.com/office/drawing/2014/main" id="{1BFF993E-1393-2FD9-3728-2EF58439D22C}"/>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6" name="Group 5">
            <a:extLst>
              <a:ext uri="{FF2B5EF4-FFF2-40B4-BE49-F238E27FC236}">
                <a16:creationId xmlns:a16="http://schemas.microsoft.com/office/drawing/2014/main" id="{936E9706-E3A1-CD21-E3B7-4898F74FF6FE}"/>
              </a:ext>
            </a:extLst>
          </p:cNvPr>
          <p:cNvGrpSpPr/>
          <p:nvPr/>
        </p:nvGrpSpPr>
        <p:grpSpPr>
          <a:xfrm>
            <a:off x="9042363" y="126781"/>
            <a:ext cx="2706725" cy="217488"/>
            <a:chOff x="8561592" y="126781"/>
            <a:chExt cx="2706725" cy="217488"/>
          </a:xfrm>
        </p:grpSpPr>
        <p:sp>
          <p:nvSpPr>
            <p:cNvPr id="8" name="Rectangle 7">
              <a:extLst>
                <a:ext uri="{FF2B5EF4-FFF2-40B4-BE49-F238E27FC236}">
                  <a16:creationId xmlns:a16="http://schemas.microsoft.com/office/drawing/2014/main" id="{E0A0F252-58D0-4C7A-85CE-A442322D7650}"/>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5F994197-6334-869B-87B9-8BB80710DAA4}"/>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824EBBA0-5084-BDEC-30A7-C5A8711E21D0}"/>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2DF4DDCC-31A2-45C8-74B2-66DE9CC89FE9}"/>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5307511-A2FC-96C1-6F37-349DA1C74950}"/>
              </a:ext>
            </a:extLst>
          </p:cNvPr>
          <p:cNvPicPr>
            <a:picLocks noGrp="1" noChangeAspect="1"/>
          </p:cNvPicPr>
          <p:nvPr>
            <p:ph type="pic" sz="quarter" idx="10"/>
          </p:nvPr>
        </p:nvPicPr>
        <p:blipFill>
          <a:blip r:embed="rId2"/>
          <a:srcRect t="5885" b="5885"/>
          <a:stretch>
            <a:fillRect/>
          </a:stretch>
        </p:blipFill>
        <p:spPr/>
      </p:pic>
      <p:sp>
        <p:nvSpPr>
          <p:cNvPr id="11" name="Rectangle 10">
            <a:extLst>
              <a:ext uri="{FF2B5EF4-FFF2-40B4-BE49-F238E27FC236}">
                <a16:creationId xmlns:a16="http://schemas.microsoft.com/office/drawing/2014/main" id="{E280259F-F1C3-F603-CC6E-0F67048CE6A5}"/>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TextBox 11">
            <a:extLst>
              <a:ext uri="{FF2B5EF4-FFF2-40B4-BE49-F238E27FC236}">
                <a16:creationId xmlns:a16="http://schemas.microsoft.com/office/drawing/2014/main" id="{C7FCECAF-22AD-72D5-A898-EA731BB55AA1}"/>
              </a:ext>
            </a:extLst>
          </p:cNvPr>
          <p:cNvSpPr txBox="1"/>
          <p:nvPr/>
        </p:nvSpPr>
        <p:spPr>
          <a:xfrm>
            <a:off x="0" y="3097115"/>
            <a:ext cx="11034402" cy="1415120"/>
          </a:xfrm>
          <a:prstGeom prst="rect">
            <a:avLst/>
          </a:prstGeom>
          <a:solidFill>
            <a:srgbClr val="CFD6E8"/>
          </a:solidFill>
        </p:spPr>
        <p:txBody>
          <a:bodyPr wrap="square" lIns="468000" tIns="108000" rIns="108000" bIns="108000" rtlCol="0" anchor="ctr">
            <a:noAutofit/>
          </a:bodyPr>
          <a:lstStyle/>
          <a:p>
            <a:pPr rtl="0">
              <a:lnSpc>
                <a:spcPct val="90000"/>
              </a:lnSpc>
            </a:pPr>
            <a:r>
              <a:rPr lang="en-gb" sz="4400">
                <a:latin typeface="+mj-lt"/>
              </a:rPr>
              <a:t>1.3. </a:t>
            </a:r>
            <a:r>
              <a:rPr lang="en-US" sz="4400">
                <a:latin typeface="+mj-lt"/>
              </a:rPr>
              <a:t>An Overview of the History of Civil Protection</a:t>
            </a:r>
          </a:p>
        </p:txBody>
      </p:sp>
      <p:sp>
        <p:nvSpPr>
          <p:cNvPr id="13" name="Rectangle 12">
            <a:extLst>
              <a:ext uri="{FF2B5EF4-FFF2-40B4-BE49-F238E27FC236}">
                <a16:creationId xmlns:a16="http://schemas.microsoft.com/office/drawing/2014/main" id="{7DC8EE87-6356-90CD-FCF7-D0B04739E2B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414C71C8-8AE4-052B-316C-48931508724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5" name="Rectangle 14">
            <a:extLst>
              <a:ext uri="{FF2B5EF4-FFF2-40B4-BE49-F238E27FC236}">
                <a16:creationId xmlns:a16="http://schemas.microsoft.com/office/drawing/2014/main" id="{F429F0E4-E26C-7B06-7E25-5A3BE46BD050}"/>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6" name="Rectangle 15">
            <a:extLst>
              <a:ext uri="{FF2B5EF4-FFF2-40B4-BE49-F238E27FC236}">
                <a16:creationId xmlns:a16="http://schemas.microsoft.com/office/drawing/2014/main" id="{9F0FA543-D6B8-7C7F-D52C-319C3D0F16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7" name="Rectangle 16">
            <a:extLst>
              <a:ext uri="{FF2B5EF4-FFF2-40B4-BE49-F238E27FC236}">
                <a16:creationId xmlns:a16="http://schemas.microsoft.com/office/drawing/2014/main" id="{AAC59966-D2DC-07FC-D76D-B577217727B6}"/>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2140825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AA064D-0D5B-9590-64E9-3065DFB037CD}"/>
              </a:ext>
            </a:extLst>
          </p:cNvPr>
          <p:cNvSpPr txBox="1"/>
          <p:nvPr/>
        </p:nvSpPr>
        <p:spPr>
          <a:xfrm>
            <a:off x="442914" y="1041609"/>
            <a:ext cx="11306174" cy="584775"/>
          </a:xfrm>
          <a:prstGeom prst="rect">
            <a:avLst/>
          </a:prstGeom>
          <a:solidFill>
            <a:srgbClr val="D9D9D9"/>
          </a:solidFill>
        </p:spPr>
        <p:txBody>
          <a:bodyPr wrap="square" lIns="144000" rtlCol="0">
            <a:spAutoFit/>
          </a:bodyPr>
          <a:lstStyle/>
          <a:p>
            <a:pPr rtl="0">
              <a:defRPr/>
            </a:pPr>
            <a:r>
              <a:rPr lang="en-gb" sz="1600" b="0">
                <a:cs typeface="Arial"/>
              </a:rPr>
              <a:t>The </a:t>
            </a:r>
            <a:r>
              <a:rPr lang="en-gb" sz="1600" b="0"/>
              <a:t>Geneva Convention </a:t>
            </a:r>
            <a:r>
              <a:rPr lang="lv-LV" sz="1600" b="0"/>
              <a:t>–</a:t>
            </a:r>
            <a:r>
              <a:rPr lang="en-gb" sz="1600" b="0"/>
              <a:t> the </a:t>
            </a:r>
            <a:r>
              <a:rPr lang="en-gb" sz="1600" b="0">
                <a:cs typeface="Arial"/>
              </a:rPr>
              <a:t>first international agreement </a:t>
            </a:r>
            <a:r>
              <a:rPr lang="en-gb" sz="1600" b="0"/>
              <a:t>on the protection of civilians in time of war and the cornerstone of</a:t>
            </a:r>
            <a:r>
              <a:rPr lang="lv-LV" sz="1600" b="0"/>
              <a:t> </a:t>
            </a:r>
            <a:r>
              <a:rPr lang="en-gb" sz="1600" b="0">
                <a:cs typeface="Arial"/>
              </a:rPr>
              <a:t>modern international human rights law. </a:t>
            </a:r>
            <a:r>
              <a:rPr lang="en-gb" sz="1600">
                <a:cs typeface="Arial"/>
              </a:rPr>
              <a:t>It protects</a:t>
            </a:r>
            <a:r>
              <a:rPr lang="lv-LV" sz="1600">
                <a:cs typeface="Arial"/>
              </a:rPr>
              <a:t> </a:t>
            </a:r>
            <a:r>
              <a:rPr lang="en-gb" sz="1600" b="0">
                <a:cs typeface="Arial"/>
              </a:rPr>
              <a:t>civilians caught up in hostilities and prisoners of war.</a:t>
            </a:r>
            <a:endParaRPr lang="lv-LV" sz="1600">
              <a:cs typeface="Arial"/>
            </a:endParaRPr>
          </a:p>
        </p:txBody>
      </p:sp>
      <p:sp>
        <p:nvSpPr>
          <p:cNvPr id="12" name="Title 11">
            <a:extLst>
              <a:ext uri="{FF2B5EF4-FFF2-40B4-BE49-F238E27FC236}">
                <a16:creationId xmlns:a16="http://schemas.microsoft.com/office/drawing/2014/main" id="{FA1E144E-622E-AEA5-58B9-1F162FB899D5}"/>
              </a:ext>
            </a:extLst>
          </p:cNvPr>
          <p:cNvSpPr>
            <a:spLocks noGrp="1"/>
          </p:cNvSpPr>
          <p:nvPr>
            <p:ph type="title"/>
          </p:nvPr>
        </p:nvSpPr>
        <p:spPr>
          <a:xfrm>
            <a:off x="442913" y="432001"/>
            <a:ext cx="11306175" cy="456008"/>
          </a:xfrm>
        </p:spPr>
        <p:txBody>
          <a:bodyPr vert="horz" rtlCol="0">
            <a:normAutofit fontScale="90000"/>
          </a:bodyPr>
          <a:lstStyle/>
          <a:p>
            <a:pPr rtl="0"/>
            <a:r>
              <a:rPr lang="en-gb"/>
              <a:t>The </a:t>
            </a:r>
            <a:r>
              <a:rPr lang="lv-LV"/>
              <a:t>E</a:t>
            </a:r>
            <a:r>
              <a:rPr lang="en-gb"/>
              <a:t>volution and </a:t>
            </a:r>
            <a:r>
              <a:rPr lang="lv-LV"/>
              <a:t>R</a:t>
            </a:r>
            <a:r>
              <a:rPr lang="en-gb"/>
              <a:t>ole of the Geneva Convention in </a:t>
            </a:r>
            <a:r>
              <a:rPr lang="lv-LV"/>
              <a:t>C</a:t>
            </a:r>
            <a:r>
              <a:rPr lang="en-gb" err="1"/>
              <a:t>ivil</a:t>
            </a:r>
            <a:r>
              <a:rPr lang="en-gb"/>
              <a:t> </a:t>
            </a:r>
            <a:r>
              <a:rPr lang="lv-LV"/>
              <a:t>P</a:t>
            </a:r>
            <a:r>
              <a:rPr lang="en-gb" err="1"/>
              <a:t>rotection</a:t>
            </a:r>
            <a:endParaRPr lang="en-US"/>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18</a:t>
            </a:fld>
            <a:endParaRPr lang="en-GB"/>
          </a:p>
        </p:txBody>
      </p:sp>
      <p:sp>
        <p:nvSpPr>
          <p:cNvPr id="36" name="Rectangle 35">
            <a:extLst>
              <a:ext uri="{FF2B5EF4-FFF2-40B4-BE49-F238E27FC236}">
                <a16:creationId xmlns:a16="http://schemas.microsoft.com/office/drawing/2014/main" id="{BC22DAC9-A191-687A-B091-BE1921ECCB53}"/>
              </a:ext>
            </a:extLst>
          </p:cNvPr>
          <p:cNvSpPr/>
          <p:nvPr/>
        </p:nvSpPr>
        <p:spPr>
          <a:xfrm>
            <a:off x="442913"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solidFill>
                  <a:schemeClr val="bg1"/>
                </a:solidFill>
              </a:rPr>
              <a:t>1864 - Geneva</a:t>
            </a:r>
            <a:endParaRPr lang="en-US" sz="1600" b="1">
              <a:solidFill>
                <a:schemeClr val="bg1"/>
              </a:solidFill>
            </a:endParaRPr>
          </a:p>
        </p:txBody>
      </p:sp>
      <p:sp>
        <p:nvSpPr>
          <p:cNvPr id="37" name="Rectangle 36">
            <a:extLst>
              <a:ext uri="{FF2B5EF4-FFF2-40B4-BE49-F238E27FC236}">
                <a16:creationId xmlns:a16="http://schemas.microsoft.com/office/drawing/2014/main" id="{6B281342-EC65-650D-7525-D494B2C35B18}"/>
              </a:ext>
            </a:extLst>
          </p:cNvPr>
          <p:cNvSpPr/>
          <p:nvPr/>
        </p:nvSpPr>
        <p:spPr>
          <a:xfrm>
            <a:off x="2764235"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solidFill>
                  <a:schemeClr val="bg1"/>
                </a:solidFill>
              </a:rPr>
              <a:t>1899 - The Hague</a:t>
            </a:r>
            <a:endParaRPr lang="en-US" sz="1600" b="1">
              <a:solidFill>
                <a:schemeClr val="bg1"/>
              </a:solidFill>
            </a:endParaRPr>
          </a:p>
        </p:txBody>
      </p:sp>
      <p:sp>
        <p:nvSpPr>
          <p:cNvPr id="38" name="Rectangle 37">
            <a:extLst>
              <a:ext uri="{FF2B5EF4-FFF2-40B4-BE49-F238E27FC236}">
                <a16:creationId xmlns:a16="http://schemas.microsoft.com/office/drawing/2014/main" id="{86EF790A-F307-EAD3-DC28-8B286217FC44}"/>
              </a:ext>
            </a:extLst>
          </p:cNvPr>
          <p:cNvSpPr/>
          <p:nvPr/>
        </p:nvSpPr>
        <p:spPr>
          <a:xfrm>
            <a:off x="5085557" y="1819275"/>
            <a:ext cx="2020888" cy="63784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rtl="0">
              <a:lnSpc>
                <a:spcPct val="100000"/>
              </a:lnSpc>
            </a:pPr>
            <a:r>
              <a:rPr lang="en-gb" sz="1600" b="1">
                <a:solidFill>
                  <a:schemeClr val="bg1"/>
                </a:solidFill>
              </a:rPr>
              <a:t>1906 - Geneva</a:t>
            </a:r>
            <a:br>
              <a:rPr lang="en-US" sz="1600" b="1">
                <a:solidFill>
                  <a:schemeClr val="bg1"/>
                </a:solidFill>
              </a:rPr>
            </a:br>
            <a:r>
              <a:rPr lang="en-gb" sz="1600" b="1">
                <a:solidFill>
                  <a:schemeClr val="bg1"/>
                </a:solidFill>
              </a:rPr>
              <a:t>1907 - The Hague</a:t>
            </a:r>
            <a:endParaRPr lang="en-US" sz="1600" b="1">
              <a:solidFill>
                <a:schemeClr val="bg1"/>
              </a:solidFill>
            </a:endParaRPr>
          </a:p>
        </p:txBody>
      </p:sp>
      <p:sp>
        <p:nvSpPr>
          <p:cNvPr id="39" name="Rectangle 38">
            <a:extLst>
              <a:ext uri="{FF2B5EF4-FFF2-40B4-BE49-F238E27FC236}">
                <a16:creationId xmlns:a16="http://schemas.microsoft.com/office/drawing/2014/main" id="{66E30A6C-6622-0688-1302-1635E9D1DA4C}"/>
              </a:ext>
            </a:extLst>
          </p:cNvPr>
          <p:cNvSpPr/>
          <p:nvPr/>
        </p:nvSpPr>
        <p:spPr>
          <a:xfrm>
            <a:off x="7406879"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solidFill>
                  <a:schemeClr val="bg1"/>
                </a:solidFill>
              </a:rPr>
              <a:t>1929 - Geneva</a:t>
            </a:r>
            <a:endParaRPr lang="en-US" sz="1600" b="1">
              <a:solidFill>
                <a:schemeClr val="bg1"/>
              </a:solidFill>
            </a:endParaRPr>
          </a:p>
        </p:txBody>
      </p:sp>
      <p:sp>
        <p:nvSpPr>
          <p:cNvPr id="40" name="Rectangle 39">
            <a:extLst>
              <a:ext uri="{FF2B5EF4-FFF2-40B4-BE49-F238E27FC236}">
                <a16:creationId xmlns:a16="http://schemas.microsoft.com/office/drawing/2014/main" id="{38FE3094-5D09-1DE7-75A0-AC52CB3554F2}"/>
              </a:ext>
            </a:extLst>
          </p:cNvPr>
          <p:cNvSpPr/>
          <p:nvPr/>
        </p:nvSpPr>
        <p:spPr>
          <a:xfrm>
            <a:off x="9728201"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solidFill>
                  <a:schemeClr val="bg1"/>
                </a:solidFill>
              </a:rPr>
              <a:t>1949 - Geneva</a:t>
            </a:r>
            <a:endParaRPr lang="en-US" sz="1600" b="1">
              <a:solidFill>
                <a:schemeClr val="bg1"/>
              </a:solidFill>
            </a:endParaRPr>
          </a:p>
        </p:txBody>
      </p:sp>
      <p:sp>
        <p:nvSpPr>
          <p:cNvPr id="41" name="Rectangle 40">
            <a:extLst>
              <a:ext uri="{FF2B5EF4-FFF2-40B4-BE49-F238E27FC236}">
                <a16:creationId xmlns:a16="http://schemas.microsoft.com/office/drawing/2014/main" id="{D5835069-EE61-0052-5F0E-5A09C093BB3B}"/>
              </a:ext>
            </a:extLst>
          </p:cNvPr>
          <p:cNvSpPr/>
          <p:nvPr/>
        </p:nvSpPr>
        <p:spPr>
          <a:xfrm>
            <a:off x="442913" y="2750705"/>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solidFill>
                  <a:schemeClr val="tx1"/>
                </a:solidFill>
              </a:rPr>
              <a:t>First Geneva Convention</a:t>
            </a:r>
            <a:endParaRPr lang="en-US" sz="1600" b="1">
              <a:solidFill>
                <a:schemeClr val="tx1"/>
              </a:solidFill>
            </a:endParaRPr>
          </a:p>
        </p:txBody>
      </p:sp>
      <p:sp>
        <p:nvSpPr>
          <p:cNvPr id="42" name="Rectangle 41">
            <a:extLst>
              <a:ext uri="{FF2B5EF4-FFF2-40B4-BE49-F238E27FC236}">
                <a16:creationId xmlns:a16="http://schemas.microsoft.com/office/drawing/2014/main" id="{15552FD8-1866-D9CD-A83D-1A49338A10B0}"/>
              </a:ext>
            </a:extLst>
          </p:cNvPr>
          <p:cNvSpPr/>
          <p:nvPr/>
        </p:nvSpPr>
        <p:spPr>
          <a:xfrm>
            <a:off x="5085557" y="2750705"/>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rtl="0">
              <a:lnSpc>
                <a:spcPct val="100000"/>
              </a:lnSpc>
            </a:pPr>
            <a:r>
              <a:rPr lang="en-gb" sz="1600" b="1">
                <a:solidFill>
                  <a:schemeClr val="tx1"/>
                </a:solidFill>
              </a:rPr>
              <a:t>Amendments</a:t>
            </a:r>
            <a:endParaRPr lang="en-US" sz="1600" b="1">
              <a:solidFill>
                <a:schemeClr val="tx1"/>
              </a:solidFill>
            </a:endParaRPr>
          </a:p>
        </p:txBody>
      </p:sp>
      <p:sp>
        <p:nvSpPr>
          <p:cNvPr id="43" name="Rectangle 42">
            <a:extLst>
              <a:ext uri="{FF2B5EF4-FFF2-40B4-BE49-F238E27FC236}">
                <a16:creationId xmlns:a16="http://schemas.microsoft.com/office/drawing/2014/main" id="{4FA1B344-F9AE-A7F5-2A5B-AE981704C0B0}"/>
              </a:ext>
            </a:extLst>
          </p:cNvPr>
          <p:cNvSpPr/>
          <p:nvPr/>
        </p:nvSpPr>
        <p:spPr>
          <a:xfrm>
            <a:off x="7406879" y="2750705"/>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rtl="0">
              <a:lnSpc>
                <a:spcPct val="100000"/>
              </a:lnSpc>
            </a:pPr>
            <a:r>
              <a:rPr lang="en-gb" sz="1600" b="1">
                <a:solidFill>
                  <a:schemeClr val="tx1"/>
                </a:solidFill>
              </a:rPr>
              <a:t>Amendments</a:t>
            </a:r>
            <a:endParaRPr lang="en-US" sz="1600" b="1">
              <a:solidFill>
                <a:schemeClr val="tx1"/>
              </a:solidFill>
            </a:endParaRPr>
          </a:p>
        </p:txBody>
      </p:sp>
      <p:sp>
        <p:nvSpPr>
          <p:cNvPr id="44" name="Rectangle 43">
            <a:extLst>
              <a:ext uri="{FF2B5EF4-FFF2-40B4-BE49-F238E27FC236}">
                <a16:creationId xmlns:a16="http://schemas.microsoft.com/office/drawing/2014/main" id="{278F5ECE-763D-7CAA-4EC2-118226A157DB}"/>
              </a:ext>
            </a:extLst>
          </p:cNvPr>
          <p:cNvSpPr/>
          <p:nvPr/>
        </p:nvSpPr>
        <p:spPr>
          <a:xfrm>
            <a:off x="9728201" y="2750705"/>
            <a:ext cx="2020886"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rtl="0">
              <a:lnSpc>
                <a:spcPct val="100000"/>
              </a:lnSpc>
            </a:pPr>
            <a:r>
              <a:rPr lang="en-gb" sz="1600" b="1">
                <a:solidFill>
                  <a:srgbClr val="A8192D"/>
                </a:solidFill>
              </a:rPr>
              <a:t>Geneva Convention I</a:t>
            </a:r>
            <a:endParaRPr lang="en-US" sz="1600" b="1">
              <a:solidFill>
                <a:srgbClr val="A8192D"/>
              </a:solidFill>
            </a:endParaRPr>
          </a:p>
        </p:txBody>
      </p:sp>
      <p:sp>
        <p:nvSpPr>
          <p:cNvPr id="45" name="Rectangle 44">
            <a:extLst>
              <a:ext uri="{FF2B5EF4-FFF2-40B4-BE49-F238E27FC236}">
                <a16:creationId xmlns:a16="http://schemas.microsoft.com/office/drawing/2014/main" id="{AB6256F9-10D7-BA78-1B00-B837BD0230CC}"/>
              </a:ext>
            </a:extLst>
          </p:cNvPr>
          <p:cNvSpPr/>
          <p:nvPr/>
        </p:nvSpPr>
        <p:spPr>
          <a:xfrm>
            <a:off x="2764235"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600" b="1">
                <a:solidFill>
                  <a:schemeClr val="tx1"/>
                </a:solidFill>
              </a:rPr>
              <a:t>Hague Convention III </a:t>
            </a:r>
          </a:p>
        </p:txBody>
      </p:sp>
      <p:sp>
        <p:nvSpPr>
          <p:cNvPr id="46" name="Rectangle 45">
            <a:extLst>
              <a:ext uri="{FF2B5EF4-FFF2-40B4-BE49-F238E27FC236}">
                <a16:creationId xmlns:a16="http://schemas.microsoft.com/office/drawing/2014/main" id="{14BA0BD5-4126-D045-EF06-290E2DC091B8}"/>
              </a:ext>
            </a:extLst>
          </p:cNvPr>
          <p:cNvSpPr/>
          <p:nvPr/>
        </p:nvSpPr>
        <p:spPr>
          <a:xfrm>
            <a:off x="5085557"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600" b="1">
                <a:solidFill>
                  <a:schemeClr val="tx1"/>
                </a:solidFill>
              </a:rPr>
              <a:t>Hague Convention X</a:t>
            </a:r>
          </a:p>
        </p:txBody>
      </p:sp>
      <p:sp>
        <p:nvSpPr>
          <p:cNvPr id="47" name="Rectangle 46">
            <a:extLst>
              <a:ext uri="{FF2B5EF4-FFF2-40B4-BE49-F238E27FC236}">
                <a16:creationId xmlns:a16="http://schemas.microsoft.com/office/drawing/2014/main" id="{5FBAAD66-3B6B-71E1-70EB-2987FB319B0D}"/>
              </a:ext>
            </a:extLst>
          </p:cNvPr>
          <p:cNvSpPr/>
          <p:nvPr/>
        </p:nvSpPr>
        <p:spPr>
          <a:xfrm>
            <a:off x="9728201"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600" b="1">
                <a:solidFill>
                  <a:srgbClr val="A8192D"/>
                </a:solidFill>
              </a:rPr>
              <a:t>New Geneva Convention II</a:t>
            </a:r>
            <a:endParaRPr lang="en-US" sz="1600" b="1">
              <a:solidFill>
                <a:srgbClr val="A8192D"/>
              </a:solidFill>
            </a:endParaRPr>
          </a:p>
        </p:txBody>
      </p:sp>
      <p:sp>
        <p:nvSpPr>
          <p:cNvPr id="48" name="Rectangle 47">
            <a:extLst>
              <a:ext uri="{FF2B5EF4-FFF2-40B4-BE49-F238E27FC236}">
                <a16:creationId xmlns:a16="http://schemas.microsoft.com/office/drawing/2014/main" id="{09EEDE19-2C05-BF41-0D02-28C58EF6946D}"/>
              </a:ext>
            </a:extLst>
          </p:cNvPr>
          <p:cNvSpPr/>
          <p:nvPr/>
        </p:nvSpPr>
        <p:spPr>
          <a:xfrm>
            <a:off x="2764235" y="4280694"/>
            <a:ext cx="2020888" cy="46098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rtl="0">
              <a:lnSpc>
                <a:spcPct val="100000"/>
              </a:lnSpc>
            </a:pPr>
            <a:r>
              <a:rPr lang="en-gb" sz="1000" spc="-30">
                <a:solidFill>
                  <a:schemeClr val="bg1"/>
                </a:solidFill>
              </a:rPr>
              <a:t>On the application of the principles of the 1864 Geneva Convention to naval warfare</a:t>
            </a:r>
            <a:endParaRPr lang="en-US" sz="1000" spc="-30">
              <a:solidFill>
                <a:schemeClr val="bg1"/>
              </a:solidFill>
            </a:endParaRPr>
          </a:p>
        </p:txBody>
      </p:sp>
      <p:sp>
        <p:nvSpPr>
          <p:cNvPr id="49" name="Rectangle 48">
            <a:extLst>
              <a:ext uri="{FF2B5EF4-FFF2-40B4-BE49-F238E27FC236}">
                <a16:creationId xmlns:a16="http://schemas.microsoft.com/office/drawing/2014/main" id="{C9EF863B-9D62-1682-4618-E09523DA418E}"/>
              </a:ext>
            </a:extLst>
          </p:cNvPr>
          <p:cNvSpPr/>
          <p:nvPr/>
        </p:nvSpPr>
        <p:spPr>
          <a:xfrm>
            <a:off x="5085557" y="4280694"/>
            <a:ext cx="2020888" cy="4609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rtl="0">
              <a:lnSpc>
                <a:spcPct val="100000"/>
              </a:lnSpc>
            </a:pPr>
            <a:r>
              <a:rPr lang="en-gb" sz="1000" spc="-30">
                <a:solidFill>
                  <a:schemeClr val="bg1"/>
                </a:solidFill>
              </a:rPr>
              <a:t>On the application of the principles of the 1906 Geneva Convention to naval warfare</a:t>
            </a:r>
            <a:endParaRPr lang="en-US" sz="1000" spc="-30">
              <a:solidFill>
                <a:schemeClr val="bg1"/>
              </a:solidFill>
            </a:endParaRPr>
          </a:p>
        </p:txBody>
      </p:sp>
      <p:sp>
        <p:nvSpPr>
          <p:cNvPr id="51" name="Rectangle 50">
            <a:extLst>
              <a:ext uri="{FF2B5EF4-FFF2-40B4-BE49-F238E27FC236}">
                <a16:creationId xmlns:a16="http://schemas.microsoft.com/office/drawing/2014/main" id="{535A75D8-C382-F3D1-45C5-732316359284}"/>
              </a:ext>
            </a:extLst>
          </p:cNvPr>
          <p:cNvSpPr/>
          <p:nvPr/>
        </p:nvSpPr>
        <p:spPr>
          <a:xfrm>
            <a:off x="9728201" y="4613239"/>
            <a:ext cx="2020886"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rtl="0">
              <a:lnSpc>
                <a:spcPct val="100000"/>
              </a:lnSpc>
            </a:pPr>
            <a:r>
              <a:rPr lang="en-gb" sz="1600" b="1">
                <a:solidFill>
                  <a:srgbClr val="A8192D"/>
                </a:solidFill>
              </a:rPr>
              <a:t>Geneva Convention III</a:t>
            </a:r>
            <a:endParaRPr lang="en-US" sz="1600" b="1">
              <a:solidFill>
                <a:srgbClr val="A8192D"/>
              </a:solidFill>
            </a:endParaRPr>
          </a:p>
        </p:txBody>
      </p:sp>
      <p:sp>
        <p:nvSpPr>
          <p:cNvPr id="52" name="Rectangle 51">
            <a:extLst>
              <a:ext uri="{FF2B5EF4-FFF2-40B4-BE49-F238E27FC236}">
                <a16:creationId xmlns:a16="http://schemas.microsoft.com/office/drawing/2014/main" id="{F30C4DF9-C50F-8D78-02FE-97550790B924}"/>
              </a:ext>
            </a:extLst>
          </p:cNvPr>
          <p:cNvSpPr/>
          <p:nvPr/>
        </p:nvSpPr>
        <p:spPr>
          <a:xfrm>
            <a:off x="9728201" y="5544344"/>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600" b="1">
                <a:solidFill>
                  <a:srgbClr val="A8192D"/>
                </a:solidFill>
              </a:rPr>
              <a:t>New Geneva Convention IV</a:t>
            </a:r>
            <a:endParaRPr lang="en-US" sz="1600" b="1">
              <a:solidFill>
                <a:srgbClr val="A8192D"/>
              </a:solidFill>
            </a:endParaRPr>
          </a:p>
        </p:txBody>
      </p:sp>
      <p:sp>
        <p:nvSpPr>
          <p:cNvPr id="53" name="Rectangle 52">
            <a:extLst>
              <a:ext uri="{FF2B5EF4-FFF2-40B4-BE49-F238E27FC236}">
                <a16:creationId xmlns:a16="http://schemas.microsoft.com/office/drawing/2014/main" id="{FBCA46BB-7F89-38D7-7988-C4CBAEB41635}"/>
              </a:ext>
            </a:extLst>
          </p:cNvPr>
          <p:cNvSpPr/>
          <p:nvPr/>
        </p:nvSpPr>
        <p:spPr>
          <a:xfrm>
            <a:off x="7406879" y="4613239"/>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rtl="0">
              <a:lnSpc>
                <a:spcPct val="100000"/>
              </a:lnSpc>
            </a:pPr>
            <a:r>
              <a:rPr lang="en-gb" sz="1600" b="1">
                <a:solidFill>
                  <a:schemeClr val="tx1"/>
                </a:solidFill>
              </a:rPr>
              <a:t>Second Geneva Convention</a:t>
            </a:r>
            <a:endParaRPr lang="en-US" sz="1600" b="1">
              <a:solidFill>
                <a:schemeClr val="tx1"/>
              </a:solidFill>
            </a:endParaRPr>
          </a:p>
        </p:txBody>
      </p:sp>
      <p:sp>
        <p:nvSpPr>
          <p:cNvPr id="54" name="Rectangle 53">
            <a:extLst>
              <a:ext uri="{FF2B5EF4-FFF2-40B4-BE49-F238E27FC236}">
                <a16:creationId xmlns:a16="http://schemas.microsoft.com/office/drawing/2014/main" id="{18D3F35D-924A-8E5E-0053-0B6E66ABE635}"/>
              </a:ext>
            </a:extLst>
          </p:cNvPr>
          <p:cNvSpPr/>
          <p:nvPr/>
        </p:nvSpPr>
        <p:spPr>
          <a:xfrm>
            <a:off x="2764235" y="4932163"/>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600" b="1">
                <a:solidFill>
                  <a:schemeClr val="tx1"/>
                </a:solidFill>
              </a:rPr>
              <a:t>Hague Convention II</a:t>
            </a:r>
          </a:p>
        </p:txBody>
      </p:sp>
      <p:sp>
        <p:nvSpPr>
          <p:cNvPr id="55" name="Rectangle 54">
            <a:extLst>
              <a:ext uri="{FF2B5EF4-FFF2-40B4-BE49-F238E27FC236}">
                <a16:creationId xmlns:a16="http://schemas.microsoft.com/office/drawing/2014/main" id="{EC9D179E-4A0E-D59C-2CAC-A4D9B583B13F}"/>
              </a:ext>
            </a:extLst>
          </p:cNvPr>
          <p:cNvSpPr/>
          <p:nvPr/>
        </p:nvSpPr>
        <p:spPr>
          <a:xfrm>
            <a:off x="5085557" y="4932163"/>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600" b="1">
                <a:solidFill>
                  <a:schemeClr val="tx1"/>
                </a:solidFill>
              </a:rPr>
              <a:t>Hague Convention IV</a:t>
            </a:r>
          </a:p>
        </p:txBody>
      </p:sp>
      <p:sp>
        <p:nvSpPr>
          <p:cNvPr id="56" name="Rectangle 55">
            <a:extLst>
              <a:ext uri="{FF2B5EF4-FFF2-40B4-BE49-F238E27FC236}">
                <a16:creationId xmlns:a16="http://schemas.microsoft.com/office/drawing/2014/main" id="{FC55B670-2143-5B78-C14E-A1DE58C4F073}"/>
              </a:ext>
            </a:extLst>
          </p:cNvPr>
          <p:cNvSpPr/>
          <p:nvPr/>
        </p:nvSpPr>
        <p:spPr>
          <a:xfrm>
            <a:off x="2764235" y="5531047"/>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000">
                <a:solidFill>
                  <a:schemeClr val="bg1"/>
                </a:solidFill>
              </a:rPr>
              <a:t>For prisoners of war and civilians</a:t>
            </a:r>
            <a:endParaRPr lang="en-US" sz="1000">
              <a:solidFill>
                <a:schemeClr val="bg1"/>
              </a:solidFill>
            </a:endParaRPr>
          </a:p>
        </p:txBody>
      </p:sp>
      <p:sp>
        <p:nvSpPr>
          <p:cNvPr id="58" name="Rectangle 57">
            <a:extLst>
              <a:ext uri="{FF2B5EF4-FFF2-40B4-BE49-F238E27FC236}">
                <a16:creationId xmlns:a16="http://schemas.microsoft.com/office/drawing/2014/main" id="{A65663CD-BBDE-5AF5-F744-0082A11E76F6}"/>
              </a:ext>
            </a:extLst>
          </p:cNvPr>
          <p:cNvSpPr/>
          <p:nvPr/>
        </p:nvSpPr>
        <p:spPr>
          <a:xfrm>
            <a:off x="5085557" y="5531047"/>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000">
                <a:solidFill>
                  <a:schemeClr val="bg1"/>
                </a:solidFill>
              </a:rPr>
              <a:t>For prisoners of war and civilians</a:t>
            </a:r>
            <a:endParaRPr lang="en-US" sz="1000">
              <a:solidFill>
                <a:schemeClr val="bg1"/>
              </a:solidFill>
            </a:endParaRPr>
          </a:p>
        </p:txBody>
      </p:sp>
      <p:cxnSp>
        <p:nvCxnSpPr>
          <p:cNvPr id="60" name="Straight Connector 59">
            <a:extLst>
              <a:ext uri="{FF2B5EF4-FFF2-40B4-BE49-F238E27FC236}">
                <a16:creationId xmlns:a16="http://schemas.microsoft.com/office/drawing/2014/main" id="{2B428B7C-B026-E46A-B6FE-403A18241B2E}"/>
              </a:ext>
            </a:extLst>
          </p:cNvPr>
          <p:cNvCxnSpPr>
            <a:stCxn id="41" idx="3"/>
            <a:endCxn id="42" idx="1"/>
          </p:cNvCxnSpPr>
          <p:nvPr/>
        </p:nvCxnSpPr>
        <p:spPr>
          <a:xfrm flipV="1">
            <a:off x="2463801" y="3069630"/>
            <a:ext cx="2621756" cy="16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E2B957DE-FBB5-2796-D3C7-CA3EB7C6F4F0}"/>
              </a:ext>
            </a:extLst>
          </p:cNvPr>
          <p:cNvCxnSpPr>
            <a:stCxn id="45" idx="0"/>
          </p:cNvCxnSpPr>
          <p:nvPr/>
        </p:nvCxnSpPr>
        <p:spPr>
          <a:xfrm flipH="1" flipV="1">
            <a:off x="3774440" y="3069793"/>
            <a:ext cx="239" cy="61201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1" name="Straight Connector 70">
            <a:extLst>
              <a:ext uri="{FF2B5EF4-FFF2-40B4-BE49-F238E27FC236}">
                <a16:creationId xmlns:a16="http://schemas.microsoft.com/office/drawing/2014/main" id="{442486D6-3ECC-F9B3-A86A-43A48774AC7F}"/>
              </a:ext>
            </a:extLst>
          </p:cNvPr>
          <p:cNvCxnSpPr>
            <a:stCxn id="42" idx="3"/>
            <a:endCxn id="43" idx="1"/>
          </p:cNvCxnSpPr>
          <p:nvPr/>
        </p:nvCxnSpPr>
        <p:spPr>
          <a:xfrm>
            <a:off x="7106445" y="3069630"/>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3" name="Straight Connector 72">
            <a:extLst>
              <a:ext uri="{FF2B5EF4-FFF2-40B4-BE49-F238E27FC236}">
                <a16:creationId xmlns:a16="http://schemas.microsoft.com/office/drawing/2014/main" id="{89F629DC-C8B5-85D5-0D37-E83F905E26BC}"/>
              </a:ext>
            </a:extLst>
          </p:cNvPr>
          <p:cNvCxnSpPr>
            <a:stCxn id="43" idx="3"/>
            <a:endCxn id="44" idx="1"/>
          </p:cNvCxnSpPr>
          <p:nvPr/>
        </p:nvCxnSpPr>
        <p:spPr>
          <a:xfrm>
            <a:off x="9427767" y="3069630"/>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5" name="Straight Connector 74">
            <a:extLst>
              <a:ext uri="{FF2B5EF4-FFF2-40B4-BE49-F238E27FC236}">
                <a16:creationId xmlns:a16="http://schemas.microsoft.com/office/drawing/2014/main" id="{68FACC67-3856-BCAD-B79D-1B1FC562D24E}"/>
              </a:ext>
            </a:extLst>
          </p:cNvPr>
          <p:cNvCxnSpPr>
            <a:stCxn id="45" idx="3"/>
            <a:endCxn id="46" idx="1"/>
          </p:cNvCxnSpPr>
          <p:nvPr/>
        </p:nvCxnSpPr>
        <p:spPr>
          <a:xfrm>
            <a:off x="4785123" y="4000897"/>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7" name="Straight Connector 76">
            <a:extLst>
              <a:ext uri="{FF2B5EF4-FFF2-40B4-BE49-F238E27FC236}">
                <a16:creationId xmlns:a16="http://schemas.microsoft.com/office/drawing/2014/main" id="{AF887D9A-2922-A08D-DF1B-FB36E008E372}"/>
              </a:ext>
            </a:extLst>
          </p:cNvPr>
          <p:cNvCxnSpPr>
            <a:stCxn id="46" idx="3"/>
            <a:endCxn id="47" idx="1"/>
          </p:cNvCxnSpPr>
          <p:nvPr/>
        </p:nvCxnSpPr>
        <p:spPr>
          <a:xfrm>
            <a:off x="7106445" y="4000897"/>
            <a:ext cx="262175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9" name="Straight Connector 78">
            <a:extLst>
              <a:ext uri="{FF2B5EF4-FFF2-40B4-BE49-F238E27FC236}">
                <a16:creationId xmlns:a16="http://schemas.microsoft.com/office/drawing/2014/main" id="{CA573AF6-4FB8-1F2F-B32F-2AC39586D80F}"/>
              </a:ext>
            </a:extLst>
          </p:cNvPr>
          <p:cNvCxnSpPr>
            <a:stCxn id="54" idx="3"/>
            <a:endCxn id="55" idx="1"/>
          </p:cNvCxnSpPr>
          <p:nvPr/>
        </p:nvCxnSpPr>
        <p:spPr>
          <a:xfrm>
            <a:off x="4785123" y="5251251"/>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1" name="Straight Connector 80">
            <a:extLst>
              <a:ext uri="{FF2B5EF4-FFF2-40B4-BE49-F238E27FC236}">
                <a16:creationId xmlns:a16="http://schemas.microsoft.com/office/drawing/2014/main" id="{A567B718-39C3-75B6-2105-106167D5A1A8}"/>
              </a:ext>
            </a:extLst>
          </p:cNvPr>
          <p:cNvCxnSpPr>
            <a:stCxn id="53" idx="3"/>
            <a:endCxn id="51" idx="1"/>
          </p:cNvCxnSpPr>
          <p:nvPr/>
        </p:nvCxnSpPr>
        <p:spPr>
          <a:xfrm>
            <a:off x="9427767" y="4932164"/>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3" name="Connector: Elbow 82">
            <a:extLst>
              <a:ext uri="{FF2B5EF4-FFF2-40B4-BE49-F238E27FC236}">
                <a16:creationId xmlns:a16="http://schemas.microsoft.com/office/drawing/2014/main" id="{4734727E-11D6-CBC3-5AA7-4AAF9BEB69B3}"/>
              </a:ext>
            </a:extLst>
          </p:cNvPr>
          <p:cNvCxnSpPr>
            <a:stCxn id="55" idx="3"/>
            <a:endCxn id="53" idx="1"/>
          </p:cNvCxnSpPr>
          <p:nvPr/>
        </p:nvCxnSpPr>
        <p:spPr>
          <a:xfrm flipV="1">
            <a:off x="7106445" y="4932164"/>
            <a:ext cx="300434" cy="319087"/>
          </a:xfrm>
          <a:prstGeom prst="bentConnector3">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5" name="Connector: Elbow 84">
            <a:extLst>
              <a:ext uri="{FF2B5EF4-FFF2-40B4-BE49-F238E27FC236}">
                <a16:creationId xmlns:a16="http://schemas.microsoft.com/office/drawing/2014/main" id="{4C1E8786-2074-BBAC-EBD5-228DC88C1D50}"/>
              </a:ext>
            </a:extLst>
          </p:cNvPr>
          <p:cNvCxnSpPr>
            <a:stCxn id="55" idx="3"/>
            <a:endCxn id="52" idx="1"/>
          </p:cNvCxnSpPr>
          <p:nvPr/>
        </p:nvCxnSpPr>
        <p:spPr>
          <a:xfrm>
            <a:off x="7106445" y="5251251"/>
            <a:ext cx="2621756" cy="612181"/>
          </a:xfrm>
          <a:prstGeom prst="bentConnector3">
            <a:avLst>
              <a:gd name="adj1" fmla="val 5757"/>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1" name="Rectangle 90">
            <a:extLst>
              <a:ext uri="{FF2B5EF4-FFF2-40B4-BE49-F238E27FC236}">
                <a16:creationId xmlns:a16="http://schemas.microsoft.com/office/drawing/2014/main" id="{4102110D-F1D8-6B91-6FAF-F21E021B58F8}"/>
              </a:ext>
            </a:extLst>
          </p:cNvPr>
          <p:cNvSpPr/>
          <p:nvPr/>
        </p:nvSpPr>
        <p:spPr>
          <a:xfrm>
            <a:off x="442913" y="1041400"/>
            <a:ext cx="72000" cy="584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2" name="Rectangle 91">
            <a:extLst>
              <a:ext uri="{FF2B5EF4-FFF2-40B4-BE49-F238E27FC236}">
                <a16:creationId xmlns:a16="http://schemas.microsoft.com/office/drawing/2014/main" id="{76D1CB2F-8DB0-81CD-2DE6-7EB391293148}"/>
              </a:ext>
            </a:extLst>
          </p:cNvPr>
          <p:cNvSpPr/>
          <p:nvPr/>
        </p:nvSpPr>
        <p:spPr>
          <a:xfrm>
            <a:off x="5085557" y="2750705"/>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3" name="Rectangle 92">
            <a:extLst>
              <a:ext uri="{FF2B5EF4-FFF2-40B4-BE49-F238E27FC236}">
                <a16:creationId xmlns:a16="http://schemas.microsoft.com/office/drawing/2014/main" id="{476CAD27-6A6F-5152-CAD0-2A2EF2D77EEA}"/>
              </a:ext>
            </a:extLst>
          </p:cNvPr>
          <p:cNvSpPr/>
          <p:nvPr/>
        </p:nvSpPr>
        <p:spPr>
          <a:xfrm>
            <a:off x="7406879" y="2750705"/>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4" name="Rectangle 93">
            <a:extLst>
              <a:ext uri="{FF2B5EF4-FFF2-40B4-BE49-F238E27FC236}">
                <a16:creationId xmlns:a16="http://schemas.microsoft.com/office/drawing/2014/main" id="{DFF1E51F-516D-E642-E25B-C10C0ADF6890}"/>
              </a:ext>
            </a:extLst>
          </p:cNvPr>
          <p:cNvSpPr/>
          <p:nvPr/>
        </p:nvSpPr>
        <p:spPr>
          <a:xfrm>
            <a:off x="5085557" y="3681810"/>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5" name="Rectangle 94">
            <a:extLst>
              <a:ext uri="{FF2B5EF4-FFF2-40B4-BE49-F238E27FC236}">
                <a16:creationId xmlns:a16="http://schemas.microsoft.com/office/drawing/2014/main" id="{7B3203CA-458D-EB20-DDC7-3B5ED571F5E5}"/>
              </a:ext>
            </a:extLst>
          </p:cNvPr>
          <p:cNvSpPr/>
          <p:nvPr/>
        </p:nvSpPr>
        <p:spPr>
          <a:xfrm>
            <a:off x="2764235" y="3681810"/>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6" name="Rectangle 95">
            <a:extLst>
              <a:ext uri="{FF2B5EF4-FFF2-40B4-BE49-F238E27FC236}">
                <a16:creationId xmlns:a16="http://schemas.microsoft.com/office/drawing/2014/main" id="{43434C3C-A0D4-3475-4B6D-125EFD62C207}"/>
              </a:ext>
            </a:extLst>
          </p:cNvPr>
          <p:cNvSpPr/>
          <p:nvPr/>
        </p:nvSpPr>
        <p:spPr>
          <a:xfrm>
            <a:off x="5085557" y="4932163"/>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7" name="Rectangle 96">
            <a:extLst>
              <a:ext uri="{FF2B5EF4-FFF2-40B4-BE49-F238E27FC236}">
                <a16:creationId xmlns:a16="http://schemas.microsoft.com/office/drawing/2014/main" id="{19F7600C-4F07-0F9D-713C-502FD964925F}"/>
              </a:ext>
            </a:extLst>
          </p:cNvPr>
          <p:cNvSpPr/>
          <p:nvPr/>
        </p:nvSpPr>
        <p:spPr>
          <a:xfrm>
            <a:off x="2764235" y="4932163"/>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8" name="Rectangle 97">
            <a:extLst>
              <a:ext uri="{FF2B5EF4-FFF2-40B4-BE49-F238E27FC236}">
                <a16:creationId xmlns:a16="http://schemas.microsoft.com/office/drawing/2014/main" id="{AA275B76-2A0E-FD9A-2673-57CB5C70540E}"/>
              </a:ext>
            </a:extLst>
          </p:cNvPr>
          <p:cNvSpPr/>
          <p:nvPr/>
        </p:nvSpPr>
        <p:spPr>
          <a:xfrm>
            <a:off x="7406879" y="46129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7" name="Rectangle 6">
            <a:extLst>
              <a:ext uri="{FF2B5EF4-FFF2-40B4-BE49-F238E27FC236}">
                <a16:creationId xmlns:a16="http://schemas.microsoft.com/office/drawing/2014/main" id="{4AF3D674-F01D-DC4C-0069-DB3E2C3D3801}"/>
              </a:ext>
            </a:extLst>
          </p:cNvPr>
          <p:cNvSpPr/>
          <p:nvPr/>
        </p:nvSpPr>
        <p:spPr>
          <a:xfrm>
            <a:off x="442674" y="3375801"/>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rtl="0">
              <a:lnSpc>
                <a:spcPct val="100000"/>
              </a:lnSpc>
            </a:pPr>
            <a:r>
              <a:rPr lang="en-gb" sz="1000" spc="-30">
                <a:solidFill>
                  <a:schemeClr val="bg1"/>
                </a:solidFill>
              </a:rPr>
              <a:t>Ratified by 12 countries</a:t>
            </a:r>
            <a:endParaRPr lang="en-US" sz="1000" spc="-30">
              <a:solidFill>
                <a:schemeClr val="bg1"/>
              </a:solidFill>
            </a:endParaRPr>
          </a:p>
        </p:txBody>
      </p:sp>
      <p:grpSp>
        <p:nvGrpSpPr>
          <p:cNvPr id="25" name="Group 24">
            <a:extLst>
              <a:ext uri="{FF2B5EF4-FFF2-40B4-BE49-F238E27FC236}">
                <a16:creationId xmlns:a16="http://schemas.microsoft.com/office/drawing/2014/main" id="{550D3572-69A4-1B79-1405-13CAF2552C00}"/>
              </a:ext>
            </a:extLst>
          </p:cNvPr>
          <p:cNvGrpSpPr/>
          <p:nvPr/>
        </p:nvGrpSpPr>
        <p:grpSpPr>
          <a:xfrm>
            <a:off x="8777593" y="126781"/>
            <a:ext cx="2971495" cy="217488"/>
            <a:chOff x="8296821" y="126781"/>
            <a:chExt cx="2971495" cy="217488"/>
          </a:xfrm>
        </p:grpSpPr>
        <p:sp>
          <p:nvSpPr>
            <p:cNvPr id="3" name="Rectangle 2">
              <a:extLst>
                <a:ext uri="{FF2B5EF4-FFF2-40B4-BE49-F238E27FC236}">
                  <a16:creationId xmlns:a16="http://schemas.microsoft.com/office/drawing/2014/main" id="{8D5960F7-6AB4-04A1-05EC-58545E877365}"/>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57BF0578-A87D-10D2-396E-CD03640BC140}"/>
                </a:ext>
              </a:extLst>
            </p:cNvPr>
            <p:cNvSpPr/>
            <p:nvPr/>
          </p:nvSpPr>
          <p:spPr>
            <a:xfrm>
              <a:off x="9020858" y="126781"/>
              <a:ext cx="2247458"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An Overview of the History of Civil Protection</a:t>
              </a:r>
              <a:endParaRPr lang="en-gb" sz="800" b="1" i="0" u="none" strike="noStrike" kern="0" cap="none" spc="0" normalizeH="0" noProof="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9ACB64FF-CBA1-DE71-507B-CF3048A8650A}"/>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8E1C2A85-277D-698E-DA23-1EB39485B844}"/>
                </a:ext>
              </a:extLst>
            </p:cNvPr>
            <p:cNvSpPr/>
            <p:nvPr/>
          </p:nvSpPr>
          <p:spPr>
            <a:xfrm>
              <a:off x="878047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6" name="Rectangle 5">
            <a:extLst>
              <a:ext uri="{FF2B5EF4-FFF2-40B4-BE49-F238E27FC236}">
                <a16:creationId xmlns:a16="http://schemas.microsoft.com/office/drawing/2014/main" id="{F33CC985-7A63-93A0-C8C8-0E88650FE918}"/>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spTree>
    <p:extLst>
      <p:ext uri="{BB962C8B-B14F-4D97-AF65-F5344CB8AC3E}">
        <p14:creationId xmlns:p14="http://schemas.microsoft.com/office/powerpoint/2010/main" val="372038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B3D599B-96B3-0B36-34E0-03B581FF8043}"/>
              </a:ext>
            </a:extLst>
          </p:cNvPr>
          <p:cNvSpPr>
            <a:spLocks noGrp="1"/>
          </p:cNvSpPr>
          <p:nvPr>
            <p:ph type="title"/>
          </p:nvPr>
        </p:nvSpPr>
        <p:spPr>
          <a:xfrm>
            <a:off x="442913" y="432001"/>
            <a:ext cx="11306175" cy="492443"/>
          </a:xfrm>
        </p:spPr>
        <p:txBody>
          <a:bodyPr vert="horz" rtlCol="0">
            <a:normAutofit fontScale="90000"/>
          </a:bodyPr>
          <a:lstStyle/>
          <a:p>
            <a:pPr rtl="0"/>
            <a:r>
              <a:rPr lang="en-gb"/>
              <a:t>Geneva Convention IV</a:t>
            </a:r>
            <a:br>
              <a:rPr lang="en-US"/>
            </a:br>
            <a:br>
              <a:rPr lang="lv-LV"/>
            </a:br>
            <a:endParaRPr lang="en-US"/>
          </a:p>
        </p:txBody>
      </p:sp>
      <p:sp>
        <p:nvSpPr>
          <p:cNvPr id="23" name="TextBox 22">
            <a:extLst>
              <a:ext uri="{FF2B5EF4-FFF2-40B4-BE49-F238E27FC236}">
                <a16:creationId xmlns:a16="http://schemas.microsoft.com/office/drawing/2014/main" id="{1D727EF4-9D05-D3F2-DB57-872C50A6D177}"/>
              </a:ext>
            </a:extLst>
          </p:cNvPr>
          <p:cNvSpPr txBox="1"/>
          <p:nvPr/>
        </p:nvSpPr>
        <p:spPr>
          <a:xfrm>
            <a:off x="442914" y="1041609"/>
            <a:ext cx="11306174" cy="584775"/>
          </a:xfrm>
          <a:prstGeom prst="rect">
            <a:avLst/>
          </a:prstGeom>
          <a:solidFill>
            <a:srgbClr val="D9D9D9"/>
          </a:solidFill>
        </p:spPr>
        <p:txBody>
          <a:bodyPr wrap="square" lIns="144000" rtlCol="0">
            <a:spAutoFit/>
          </a:bodyPr>
          <a:lstStyle/>
          <a:p>
            <a:pPr rtl="0">
              <a:defRPr/>
            </a:pPr>
            <a:r>
              <a:rPr lang="en-gb" sz="1600" b="0"/>
              <a:t>The first three Conventions apply to soldiers, while Geneva Convention IV deals specifically with the humanitarian protection of civilians in war zones.</a:t>
            </a:r>
          </a:p>
        </p:txBody>
      </p:sp>
      <p:sp>
        <p:nvSpPr>
          <p:cNvPr id="24" name="Rectangle 23">
            <a:extLst>
              <a:ext uri="{FF2B5EF4-FFF2-40B4-BE49-F238E27FC236}">
                <a16:creationId xmlns:a16="http://schemas.microsoft.com/office/drawing/2014/main" id="{E478B57E-9D09-0000-9AF3-D27569D2DF74}"/>
              </a:ext>
            </a:extLst>
          </p:cNvPr>
          <p:cNvSpPr/>
          <p:nvPr/>
        </p:nvSpPr>
        <p:spPr>
          <a:xfrm>
            <a:off x="442913" y="1041400"/>
            <a:ext cx="72000" cy="584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2" name="Satura vietturis 2">
            <a:extLst>
              <a:ext uri="{FF2B5EF4-FFF2-40B4-BE49-F238E27FC236}">
                <a16:creationId xmlns:a16="http://schemas.microsoft.com/office/drawing/2014/main" id="{356DC22F-02D6-30F8-E963-C894A2C4DEDE}"/>
              </a:ext>
            </a:extLst>
          </p:cNvPr>
          <p:cNvSpPr txBox="1">
            <a:spLocks/>
          </p:cNvSpPr>
          <p:nvPr/>
        </p:nvSpPr>
        <p:spPr>
          <a:xfrm>
            <a:off x="6275389" y="1819275"/>
            <a:ext cx="5487812" cy="4352925"/>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rtl="0">
              <a:spcAft>
                <a:spcPts val="600"/>
              </a:spcAft>
              <a:buFont typeface="+mj-lt"/>
              <a:buAutoNum type="arabicPeriod"/>
              <a:defRPr/>
            </a:pPr>
            <a:endParaRPr lang="en-US" altLang="lv-LV" sz="1600">
              <a:solidFill>
                <a:schemeClr val="tx1"/>
              </a:solidFill>
            </a:endParaRPr>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19</a:t>
            </a:fld>
            <a:endParaRPr lang="en-GB"/>
          </a:p>
        </p:txBody>
      </p:sp>
      <p:pic>
        <p:nvPicPr>
          <p:cNvPr id="2" name="Picture 1" descr="A blue triangle on an orange background&#10;&#10;Description automatically generated">
            <a:extLst>
              <a:ext uri="{FF2B5EF4-FFF2-40B4-BE49-F238E27FC236}">
                <a16:creationId xmlns:a16="http://schemas.microsoft.com/office/drawing/2014/main" id="{957E0125-75FE-A90F-4B6B-4B52A8E2BC5C}"/>
              </a:ext>
            </a:extLst>
          </p:cNvPr>
          <p:cNvPicPr>
            <a:picLocks noChangeAspect="1"/>
          </p:cNvPicPr>
          <p:nvPr/>
        </p:nvPicPr>
        <p:blipFill>
          <a:blip r:embed="rId3"/>
          <a:stretch>
            <a:fillRect/>
          </a:stretch>
        </p:blipFill>
        <p:spPr>
          <a:xfrm>
            <a:off x="7439465" y="2577023"/>
            <a:ext cx="3159660" cy="3239368"/>
          </a:xfrm>
          <a:prstGeom prst="rect">
            <a:avLst/>
          </a:prstGeom>
        </p:spPr>
      </p:pic>
      <p:sp>
        <p:nvSpPr>
          <p:cNvPr id="28" name="Content Placeholder 2">
            <a:extLst>
              <a:ext uri="{FF2B5EF4-FFF2-40B4-BE49-F238E27FC236}">
                <a16:creationId xmlns:a16="http://schemas.microsoft.com/office/drawing/2014/main" id="{02A879E4-28B8-B93B-5CA9-C090BC0DDE17}"/>
              </a:ext>
            </a:extLst>
          </p:cNvPr>
          <p:cNvSpPr txBox="1">
            <a:spLocks/>
          </p:cNvSpPr>
          <p:nvPr/>
        </p:nvSpPr>
        <p:spPr>
          <a:xfrm>
            <a:off x="442912" y="2504344"/>
            <a:ext cx="5473701" cy="3667856"/>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rtl="0">
              <a:spcAft>
                <a:spcPts val="600"/>
              </a:spcAft>
              <a:buFont typeface="Arial" panose="020B0604020202020204" pitchFamily="34" charset="0"/>
              <a:buChar char="•"/>
              <a:defRPr/>
            </a:pPr>
            <a:r>
              <a:rPr lang="en-gb" sz="1600" b="0">
                <a:solidFill>
                  <a:srgbClr val="000000"/>
                </a:solidFill>
                <a:cs typeface="Arial"/>
              </a:rPr>
              <a:t>A</a:t>
            </a:r>
            <a:r>
              <a:rPr lang="lv-LV" sz="1600" b="0" err="1">
                <a:solidFill>
                  <a:srgbClr val="000000"/>
                </a:solidFill>
                <a:cs typeface="Arial"/>
              </a:rPr>
              <a:t>doption</a:t>
            </a:r>
            <a:r>
              <a:rPr lang="en-gb" sz="1600" b="0">
                <a:solidFill>
                  <a:srgbClr val="000000"/>
                </a:solidFill>
                <a:cs typeface="Arial"/>
              </a:rPr>
              <a:t>: 12 August 1949</a:t>
            </a:r>
          </a:p>
          <a:p>
            <a:pPr marL="285750" indent="-285750" rtl="0">
              <a:spcAft>
                <a:spcPts val="600"/>
              </a:spcAft>
              <a:buFont typeface="Arial" panose="020B0604020202020204" pitchFamily="34" charset="0"/>
              <a:buChar char="•"/>
              <a:defRPr/>
            </a:pPr>
            <a:r>
              <a:rPr lang="en-GB" sz="1600" b="0">
                <a:solidFill>
                  <a:srgbClr val="000000"/>
                </a:solidFill>
                <a:cs typeface="Arial"/>
              </a:rPr>
              <a:t>Entry into force</a:t>
            </a:r>
            <a:r>
              <a:rPr lang="en-gb" sz="1600" b="0">
                <a:solidFill>
                  <a:srgbClr val="000000"/>
                </a:solidFill>
                <a:cs typeface="Arial"/>
              </a:rPr>
              <a:t>: 21 October 1950</a:t>
            </a:r>
          </a:p>
          <a:p>
            <a:pPr marL="285750" indent="-285750" rtl="0">
              <a:spcAft>
                <a:spcPts val="600"/>
              </a:spcAft>
              <a:buFont typeface="Arial" panose="020B0604020202020204" pitchFamily="34" charset="0"/>
              <a:buChar char="•"/>
              <a:defRPr/>
            </a:pPr>
            <a:r>
              <a:rPr lang="en-gb" sz="1600" b="0">
                <a:solidFill>
                  <a:srgbClr val="000000"/>
                </a:solidFill>
                <a:cs typeface="Arial"/>
              </a:rPr>
              <a:t>Ratified by 196 countries</a:t>
            </a:r>
          </a:p>
          <a:p>
            <a:pPr marL="285750" indent="-285750" rtl="0">
              <a:spcAft>
                <a:spcPts val="600"/>
              </a:spcAft>
              <a:buFont typeface="Arial" panose="020B0604020202020204" pitchFamily="34" charset="0"/>
              <a:buChar char="•"/>
              <a:defRPr/>
            </a:pPr>
            <a:r>
              <a:rPr lang="en-gb" sz="1600" b="0">
                <a:solidFill>
                  <a:srgbClr val="000000"/>
                </a:solidFill>
                <a:latin typeface="Arial"/>
              </a:rPr>
              <a:t>Protection of civilians in time of war</a:t>
            </a:r>
            <a:endParaRPr lang="lv-LV" altLang="lv-LV" sz="1600" b="0">
              <a:solidFill>
                <a:srgbClr val="000000"/>
              </a:solidFill>
              <a:cs typeface="Arial"/>
            </a:endParaRPr>
          </a:p>
          <a:p>
            <a:pPr marL="285750" indent="-285750" rtl="0">
              <a:spcAft>
                <a:spcPts val="600"/>
              </a:spcAft>
              <a:buFont typeface="Arial" panose="020B0604020202020204" pitchFamily="34" charset="0"/>
              <a:buChar char="•"/>
              <a:defRPr/>
            </a:pPr>
            <a:r>
              <a:rPr lang="en-gb" sz="1600" b="0">
                <a:solidFill>
                  <a:srgbClr val="000000"/>
                </a:solidFill>
                <a:cs typeface="Arial"/>
              </a:rPr>
              <a:t>Special protection for civilians, women and children</a:t>
            </a:r>
          </a:p>
          <a:p>
            <a:pPr marL="285750" indent="-285750" rtl="0">
              <a:spcAft>
                <a:spcPts val="600"/>
              </a:spcAft>
              <a:buFont typeface="Arial" panose="020B0604020202020204" pitchFamily="34" charset="0"/>
              <a:buChar char="•"/>
              <a:defRPr/>
            </a:pPr>
            <a:r>
              <a:rPr lang="en-gb" sz="1600" b="0">
                <a:solidFill>
                  <a:srgbClr val="000000"/>
                </a:solidFill>
                <a:cs typeface="Arial"/>
              </a:rPr>
              <a:t>Prohibits </a:t>
            </a:r>
            <a:r>
              <a:rPr lang="en-GB" sz="1600" b="0">
                <a:solidFill>
                  <a:srgbClr val="000000"/>
                </a:solidFill>
                <a:cs typeface="Arial"/>
              </a:rPr>
              <a:t>aimless </a:t>
            </a:r>
            <a:r>
              <a:rPr lang="en-gb" sz="1600" b="0">
                <a:solidFill>
                  <a:srgbClr val="000000"/>
                </a:solidFill>
                <a:cs typeface="Arial"/>
              </a:rPr>
              <a:t>destruction of personal property, public, cooperative and state property</a:t>
            </a:r>
          </a:p>
          <a:p>
            <a:pPr rtl="0">
              <a:spcAft>
                <a:spcPts val="600"/>
              </a:spcAft>
              <a:defRPr/>
            </a:pPr>
            <a:endParaRPr lang="lv-LV" altLang="lv-LV" sz="1600" b="0">
              <a:solidFill>
                <a:srgbClr val="000000"/>
              </a:solidFill>
              <a:cs typeface="Arial"/>
            </a:endParaRPr>
          </a:p>
        </p:txBody>
      </p:sp>
      <p:sp>
        <p:nvSpPr>
          <p:cNvPr id="29" name="Rectangle 28">
            <a:extLst>
              <a:ext uri="{FF2B5EF4-FFF2-40B4-BE49-F238E27FC236}">
                <a16:creationId xmlns:a16="http://schemas.microsoft.com/office/drawing/2014/main" id="{9EC4F145-CF24-7274-5B9E-4B933D29FD0E}"/>
              </a:ext>
            </a:extLst>
          </p:cNvPr>
          <p:cNvSpPr/>
          <p:nvPr/>
        </p:nvSpPr>
        <p:spPr>
          <a:xfrm>
            <a:off x="442913" y="1819275"/>
            <a:ext cx="5473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en-gb" sz="1600" b="1">
                <a:solidFill>
                  <a:schemeClr val="bg1"/>
                </a:solidFill>
                <a:latin typeface="Arial"/>
              </a:rPr>
              <a:t>Brief about Geneva Convention IV </a:t>
            </a:r>
            <a:endParaRPr lang="en-US" sz="1600" b="1">
              <a:solidFill>
                <a:schemeClr val="bg1"/>
              </a:solidFill>
              <a:cs typeface="Arial"/>
            </a:endParaRPr>
          </a:p>
        </p:txBody>
      </p:sp>
      <p:sp>
        <p:nvSpPr>
          <p:cNvPr id="3" name="Rectangle 2">
            <a:extLst>
              <a:ext uri="{FF2B5EF4-FFF2-40B4-BE49-F238E27FC236}">
                <a16:creationId xmlns:a16="http://schemas.microsoft.com/office/drawing/2014/main" id="{F0ACCE67-7396-3AD9-C3FE-8D4D440E25AA}"/>
              </a:ext>
            </a:extLst>
          </p:cNvPr>
          <p:cNvSpPr/>
          <p:nvPr/>
        </p:nvSpPr>
        <p:spPr>
          <a:xfrm>
            <a:off x="6275388" y="1794973"/>
            <a:ext cx="5473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en-gb" sz="1600" b="1">
                <a:solidFill>
                  <a:schemeClr val="bg1"/>
                </a:solidFill>
                <a:latin typeface="Arial"/>
              </a:rPr>
              <a:t>Civil Protection Symbol as defined in Geneva Convention IV</a:t>
            </a:r>
            <a:endParaRPr lang="en-US" sz="1600" b="1">
              <a:solidFill>
                <a:schemeClr val="bg1"/>
              </a:solidFill>
              <a:cs typeface="Arial"/>
            </a:endParaRPr>
          </a:p>
        </p:txBody>
      </p:sp>
      <p:sp>
        <p:nvSpPr>
          <p:cNvPr id="6" name="Rectangle 5">
            <a:extLst>
              <a:ext uri="{FF2B5EF4-FFF2-40B4-BE49-F238E27FC236}">
                <a16:creationId xmlns:a16="http://schemas.microsoft.com/office/drawing/2014/main" id="{499847D4-518E-CD7C-191D-447D94DC6B5A}"/>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7" name="Group 6">
            <a:extLst>
              <a:ext uri="{FF2B5EF4-FFF2-40B4-BE49-F238E27FC236}">
                <a16:creationId xmlns:a16="http://schemas.microsoft.com/office/drawing/2014/main" id="{85AB0AB6-28CB-F476-5D2A-74215D09DC40}"/>
              </a:ext>
            </a:extLst>
          </p:cNvPr>
          <p:cNvGrpSpPr/>
          <p:nvPr/>
        </p:nvGrpSpPr>
        <p:grpSpPr>
          <a:xfrm>
            <a:off x="8777593" y="126781"/>
            <a:ext cx="2971495" cy="217488"/>
            <a:chOff x="8296821" y="126781"/>
            <a:chExt cx="2971495" cy="217488"/>
          </a:xfrm>
        </p:grpSpPr>
        <p:sp>
          <p:nvSpPr>
            <p:cNvPr id="8" name="Rectangle 7">
              <a:extLst>
                <a:ext uri="{FF2B5EF4-FFF2-40B4-BE49-F238E27FC236}">
                  <a16:creationId xmlns:a16="http://schemas.microsoft.com/office/drawing/2014/main" id="{FDB5C631-51BF-4665-9EE3-37C28B7A44FF}"/>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58E1E256-6A13-2FAE-95B7-B6C5E08ACE9C}"/>
                </a:ext>
              </a:extLst>
            </p:cNvPr>
            <p:cNvSpPr/>
            <p:nvPr/>
          </p:nvSpPr>
          <p:spPr>
            <a:xfrm>
              <a:off x="9020858" y="126781"/>
              <a:ext cx="2247458"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An Overview of the History of Civil Protection</a:t>
              </a:r>
              <a:endParaRPr lang="en-gb" sz="800" b="1" i="0" u="none" strike="noStrike" kern="0" cap="none" spc="0" normalizeH="0" noProof="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195A7D0F-C896-D1F7-B43B-2411B0C0C883}"/>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AC0D6917-D330-6F7B-B4DE-B14741B66275}"/>
                </a:ext>
              </a:extLst>
            </p:cNvPr>
            <p:cNvSpPr/>
            <p:nvPr/>
          </p:nvSpPr>
          <p:spPr>
            <a:xfrm>
              <a:off x="878047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Tree>
    <p:extLst>
      <p:ext uri="{BB962C8B-B14F-4D97-AF65-F5344CB8AC3E}">
        <p14:creationId xmlns:p14="http://schemas.microsoft.com/office/powerpoint/2010/main" val="176260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rtlCol="0">
            <a:normAutofit/>
          </a:bodyPr>
          <a:lstStyle/>
          <a:p>
            <a:pPr rtl="0"/>
            <a:r>
              <a:rPr lang="en-gb"/>
              <a:t>Tasks</a:t>
            </a:r>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82236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600"/>
              </a:spcAft>
            </a:pPr>
            <a:r>
              <a:rPr lang="en-GB" sz="1600" err="1">
                <a:cs typeface="Arial"/>
              </a:rPr>
              <a:t>Educatees</a:t>
            </a:r>
            <a:r>
              <a:rPr lang="en-gb" sz="1600">
                <a:cs typeface="Arial"/>
              </a:rPr>
              <a:t>:</a:t>
            </a:r>
          </a:p>
          <a:p>
            <a:pPr marL="742950" lvl="3" indent="-285750" rtl="0">
              <a:spcAft>
                <a:spcPts val="600"/>
              </a:spcAft>
              <a:buBlip>
                <a:blip r:embed="rId2"/>
              </a:buBlip>
            </a:pPr>
            <a:r>
              <a:rPr lang="en-gb" sz="1600">
                <a:cs typeface="Arial"/>
              </a:rPr>
              <a:t>can explain what civil protection is;</a:t>
            </a:r>
          </a:p>
          <a:p>
            <a:pPr marL="742950" lvl="3" indent="-285750" rtl="0">
              <a:spcAft>
                <a:spcPts val="600"/>
              </a:spcAft>
              <a:buBlip>
                <a:blip r:embed="rId2"/>
              </a:buBlip>
            </a:pPr>
            <a:r>
              <a:rPr lang="en-gb" sz="1600">
                <a:cs typeface="Arial"/>
              </a:rPr>
              <a:t>can </a:t>
            </a:r>
            <a:r>
              <a:rPr lang="lv-LV" sz="1600" err="1">
                <a:cs typeface="Arial"/>
              </a:rPr>
              <a:t>name</a:t>
            </a:r>
            <a:r>
              <a:rPr lang="lv-LV" sz="1600">
                <a:cs typeface="Arial"/>
              </a:rPr>
              <a:t> </a:t>
            </a:r>
            <a:r>
              <a:rPr lang="en-gb" sz="1600">
                <a:cs typeface="Arial"/>
              </a:rPr>
              <a:t>civil protection tasks,</a:t>
            </a:r>
            <a:r>
              <a:rPr lang="lv-LV" sz="1600">
                <a:cs typeface="Arial"/>
              </a:rPr>
              <a:t> </a:t>
            </a:r>
            <a:r>
              <a:rPr lang="en-gb" sz="1600">
                <a:cs typeface="Arial"/>
              </a:rPr>
              <a:t>explain their complex nature</a:t>
            </a:r>
            <a:r>
              <a:rPr lang="lv-LV" sz="1600">
                <a:cs typeface="Arial"/>
              </a:rPr>
              <a:t>;</a:t>
            </a:r>
            <a:endParaRPr lang="en-gb" sz="1600">
              <a:cs typeface="Arial"/>
            </a:endParaRPr>
          </a:p>
          <a:p>
            <a:pPr marL="742950" lvl="3" indent="-285750" rtl="0">
              <a:spcAft>
                <a:spcPts val="600"/>
              </a:spcAft>
              <a:buBlip>
                <a:blip r:embed="rId2"/>
              </a:buBlip>
            </a:pPr>
            <a:r>
              <a:rPr lang="en-gb" sz="1600">
                <a:cs typeface="Arial"/>
              </a:rPr>
              <a:t>can tell about </a:t>
            </a:r>
            <a:r>
              <a:rPr lang="en-US" sz="1600">
                <a:cs typeface="Arial"/>
              </a:rPr>
              <a:t>the most important events of the historical development of the civil </a:t>
            </a:r>
            <a:r>
              <a:rPr lang="lv-LV" sz="1600" err="1">
                <a:cs typeface="Arial"/>
              </a:rPr>
              <a:t>protection</a:t>
            </a:r>
            <a:r>
              <a:rPr lang="lv-LV" sz="1600">
                <a:cs typeface="Arial"/>
              </a:rPr>
              <a:t> </a:t>
            </a:r>
            <a:r>
              <a:rPr lang="en-US" sz="1600">
                <a:cs typeface="Arial"/>
              </a:rPr>
              <a:t>system</a:t>
            </a:r>
            <a:r>
              <a:rPr lang="lv-LV" sz="1600">
                <a:cs typeface="Arial"/>
              </a:rPr>
              <a:t>.</a:t>
            </a:r>
            <a:endParaRPr lang="en-gb" sz="1600">
              <a:cs typeface="Arial"/>
            </a:endParaRP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spcAft>
                <a:spcPts val="600"/>
              </a:spcAft>
              <a:buSzPct val="100000"/>
            </a:pPr>
            <a:r>
              <a:rPr lang="lv-LV" sz="3600">
                <a:latin typeface="Georgia"/>
                <a:cs typeface="Arial"/>
              </a:rPr>
              <a:t>I</a:t>
            </a:r>
            <a:r>
              <a:rPr lang="en-GB" sz="3600" err="1">
                <a:latin typeface="Georgia"/>
                <a:cs typeface="Arial"/>
              </a:rPr>
              <a:t>ntended</a:t>
            </a:r>
            <a:r>
              <a:rPr lang="en-GB" sz="3600">
                <a:latin typeface="Georgia"/>
                <a:cs typeface="Arial"/>
              </a:rPr>
              <a:t> </a:t>
            </a:r>
            <a:r>
              <a:rPr lang="lv-LV" sz="3600">
                <a:latin typeface="Georgia"/>
                <a:cs typeface="Arial"/>
              </a:rPr>
              <a:t>R</a:t>
            </a:r>
            <a:r>
              <a:rPr lang="en-GB" sz="3600" err="1">
                <a:latin typeface="Georgia"/>
                <a:cs typeface="Arial"/>
              </a:rPr>
              <a:t>esult</a:t>
            </a:r>
            <a:r>
              <a:rPr lang="lv-LV" sz="3600">
                <a:latin typeface="Georgia"/>
                <a:cs typeface="Arial"/>
              </a:rPr>
              <a:t>s</a:t>
            </a:r>
            <a:endParaRPr lang="en-GB" sz="3600">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600"/>
              </a:spcAft>
            </a:pPr>
            <a:r>
              <a:rPr lang="en-gb" sz="1600">
                <a:cs typeface="Arial"/>
              </a:rPr>
              <a:t>To introduce </a:t>
            </a:r>
            <a:r>
              <a:rPr lang="lv-LV" sz="1600">
                <a:cs typeface="Arial"/>
              </a:rPr>
              <a:t>e</a:t>
            </a:r>
            <a:r>
              <a:rPr lang="en-GB" sz="1600" err="1">
                <a:cs typeface="Arial"/>
              </a:rPr>
              <a:t>ducatees</a:t>
            </a:r>
            <a:r>
              <a:rPr lang="en-gb" sz="1600">
                <a:cs typeface="Arial"/>
              </a:rPr>
              <a:t> to:</a:t>
            </a:r>
          </a:p>
          <a:p>
            <a:pPr marL="742950" lvl="3" indent="-285750" rtl="0">
              <a:spcAft>
                <a:spcPts val="600"/>
              </a:spcAft>
              <a:buBlip>
                <a:blip r:embed="rId2"/>
              </a:buBlip>
            </a:pPr>
            <a:r>
              <a:rPr lang="en-gb" sz="1600">
                <a:cs typeface="Arial"/>
              </a:rPr>
              <a:t>the concept of civil protection;</a:t>
            </a:r>
          </a:p>
          <a:p>
            <a:pPr marL="742950" lvl="3" indent="-285750" rtl="0">
              <a:spcAft>
                <a:spcPts val="600"/>
              </a:spcAft>
              <a:buBlip>
                <a:blip r:embed="rId2"/>
              </a:buBlip>
            </a:pPr>
            <a:r>
              <a:rPr lang="en-gb" sz="1600">
                <a:cs typeface="Arial"/>
              </a:rPr>
              <a:t>civil protection tasks</a:t>
            </a:r>
            <a:endParaRPr lang="lv-LV" sz="1600">
              <a:cs typeface="Arial"/>
            </a:endParaRPr>
          </a:p>
          <a:p>
            <a:pPr marL="0" lvl="3" rtl="0">
              <a:spcAft>
                <a:spcPts val="600"/>
              </a:spcAft>
            </a:pPr>
            <a:r>
              <a:rPr lang="en-gb" sz="1600">
                <a:cs typeface="Arial"/>
              </a:rPr>
              <a:t>To provide an overview of the history of civil protection.</a:t>
            </a:r>
            <a:endParaRPr lang="en-GB" sz="1600">
              <a:cs typeface="Arial"/>
            </a:endParaRPr>
          </a:p>
          <a:p>
            <a:pPr marL="742950" lvl="3" indent="-285750" rtl="0">
              <a:spcAft>
                <a:spcPts val="600"/>
              </a:spcAft>
              <a:buBlip>
                <a:blip r:embed="rId2"/>
              </a:buBlip>
            </a:pPr>
            <a:endParaRPr lang="lv-LV" sz="160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a:srcRect t="42892" b="30359"/>
          <a:stretch/>
        </p:blipFill>
        <p:spPr>
          <a:xfrm>
            <a:off x="442911" y="4402207"/>
            <a:ext cx="11309609" cy="1769992"/>
          </a:xfrm>
          <a:prstGeom prst="rect">
            <a:avLst/>
          </a:prstGeom>
        </p:spPr>
      </p:pic>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rtl="0"/>
              <a:t>2</a:t>
            </a:fld>
            <a:endParaRPr lang="en-GB"/>
          </a:p>
        </p:txBody>
      </p:sp>
      <p:sp>
        <p:nvSpPr>
          <p:cNvPr id="5" name="Rectangle 4">
            <a:extLst>
              <a:ext uri="{FF2B5EF4-FFF2-40B4-BE49-F238E27FC236}">
                <a16:creationId xmlns:a16="http://schemas.microsoft.com/office/drawing/2014/main" id="{5086FC4D-B6B2-93B6-B141-7E1A4D7132D5}"/>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a:t>
            </a:r>
            <a:r>
              <a:rPr lang="en-GB" sz="800" i="0" u="none" strike="noStrike" kern="0" cap="none" spc="0" normalizeH="0" noProof="0">
                <a:ln>
                  <a:noFill/>
                </a:ln>
                <a:solidFill>
                  <a:srgbClr val="A4A3B2"/>
                </a:solidFill>
                <a:effectLst/>
                <a:uLnTx/>
                <a:uFillTx/>
                <a:ea typeface="Georgia"/>
                <a:cs typeface="Georgia"/>
                <a:sym typeface="Georgia"/>
              </a:rPr>
              <a:t>INTRODUCTION</a:t>
            </a:r>
            <a:endParaRPr lang="en-gb" sz="800" i="0" u="none" strike="noStrike" kern="0" cap="none" spc="0" normalizeH="0" noProof="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p:txBody>
          <a:bodyPr rtlCol="0"/>
          <a:lstStyle/>
          <a:p>
            <a:pPr rtl="0"/>
            <a:fld id="{7870704B-CE94-48CC-AF30-84932A1262A7}" type="slidenum">
              <a:rPr lang="en-GB" smtClean="0"/>
              <a:pPr rtl="0"/>
              <a:t>20</a:t>
            </a:fld>
            <a:endParaRPr lang="en-GB"/>
          </a:p>
        </p:txBody>
      </p:sp>
      <p:sp>
        <p:nvSpPr>
          <p:cNvPr id="9" name="Content Placeholder 2">
            <a:extLst>
              <a:ext uri="{FF2B5EF4-FFF2-40B4-BE49-F238E27FC236}">
                <a16:creationId xmlns:a16="http://schemas.microsoft.com/office/drawing/2014/main" id="{00D84E12-F20E-EBE2-7728-6DD7A4BBAFD1}"/>
              </a:ext>
            </a:extLst>
          </p:cNvPr>
          <p:cNvSpPr txBox="1">
            <a:spLocks/>
          </p:cNvSpPr>
          <p:nvPr/>
        </p:nvSpPr>
        <p:spPr>
          <a:xfrm>
            <a:off x="442912" y="2504344"/>
            <a:ext cx="5473701" cy="3667855"/>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defRPr/>
            </a:pPr>
            <a:r>
              <a:rPr lang="en-gb" sz="1600" b="0">
                <a:solidFill>
                  <a:srgbClr val="000000"/>
                </a:solidFill>
                <a:latin typeface="Arial"/>
              </a:rPr>
              <a:t>Over the years, the 1949 Convention has been supplemented by three Additional Protocols:</a:t>
            </a:r>
          </a:p>
          <a:p>
            <a:pPr marL="172720" indent="-172720" rtl="0">
              <a:spcAft>
                <a:spcPts val="600"/>
              </a:spcAft>
              <a:buFont typeface="Arial" panose="020B0604020202020204" pitchFamily="34" charset="0"/>
              <a:buChar char="•"/>
              <a:defRPr/>
            </a:pPr>
            <a:r>
              <a:rPr lang="en-gb" sz="1600" b="0">
                <a:solidFill>
                  <a:srgbClr val="000000"/>
                </a:solidFill>
                <a:latin typeface="Arial"/>
              </a:rPr>
              <a:t>Protocol I (1977) on the Protection of Victims of International Armed Conflicts</a:t>
            </a:r>
            <a:endParaRPr lang="en-US" altLang="lv-LV" sz="1600" b="0">
              <a:solidFill>
                <a:srgbClr val="000000"/>
              </a:solidFill>
              <a:latin typeface="Arial"/>
              <a:cs typeface="Arial"/>
            </a:endParaRPr>
          </a:p>
          <a:p>
            <a:pPr marL="172720" indent="-172720" rtl="0">
              <a:spcAft>
                <a:spcPts val="600"/>
              </a:spcAft>
              <a:buFont typeface="Arial" panose="020B0604020202020204" pitchFamily="34" charset="0"/>
              <a:buChar char="•"/>
              <a:defRPr/>
            </a:pPr>
            <a:r>
              <a:rPr lang="en-gb" sz="1600" b="0">
                <a:solidFill>
                  <a:srgbClr val="000000"/>
                </a:solidFill>
                <a:latin typeface="Arial"/>
              </a:rPr>
              <a:t>Protocol II (1977) on the Protection of Victims of Non-International Armed Conflicts</a:t>
            </a:r>
            <a:endParaRPr lang="lv-LV" altLang="lv-LV" sz="1600" b="0">
              <a:solidFill>
                <a:srgbClr val="000000"/>
              </a:solidFill>
              <a:latin typeface="Arial"/>
              <a:cs typeface="Arial"/>
            </a:endParaRPr>
          </a:p>
          <a:p>
            <a:pPr marL="172720" indent="-172720" rtl="0">
              <a:spcAft>
                <a:spcPts val="600"/>
              </a:spcAft>
              <a:buFont typeface="Arial" panose="020B0604020202020204" pitchFamily="34" charset="0"/>
              <a:buChar char="•"/>
              <a:defRPr/>
            </a:pPr>
            <a:r>
              <a:rPr lang="en-gb" sz="1600" b="0">
                <a:solidFill>
                  <a:srgbClr val="000000"/>
                </a:solidFill>
                <a:latin typeface="Arial"/>
              </a:rPr>
              <a:t>Protocol III (2005) on </a:t>
            </a:r>
            <a:r>
              <a:rPr lang="en-US" sz="1600" b="0">
                <a:solidFill>
                  <a:srgbClr val="000000"/>
                </a:solidFill>
                <a:latin typeface="Arial"/>
              </a:rPr>
              <a:t>the Adoption of an Additional Distinctive Emblem</a:t>
            </a:r>
            <a:endParaRPr lang="lv-LV" altLang="lv-LV" sz="1600" b="0">
              <a:solidFill>
                <a:srgbClr val="000000"/>
              </a:solidFill>
              <a:cs typeface="Arial"/>
            </a:endParaRPr>
          </a:p>
        </p:txBody>
      </p:sp>
      <p:sp>
        <p:nvSpPr>
          <p:cNvPr id="11" name="Rectangle 10">
            <a:extLst>
              <a:ext uri="{FF2B5EF4-FFF2-40B4-BE49-F238E27FC236}">
                <a16:creationId xmlns:a16="http://schemas.microsoft.com/office/drawing/2014/main" id="{247D5534-DFAF-EFA7-88CC-FFE74340F83B}"/>
              </a:ext>
            </a:extLst>
          </p:cNvPr>
          <p:cNvSpPr/>
          <p:nvPr/>
        </p:nvSpPr>
        <p:spPr>
          <a:xfrm>
            <a:off x="442913" y="1819275"/>
            <a:ext cx="547370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en-GB" sz="1600" b="1">
                <a:solidFill>
                  <a:schemeClr val="bg1"/>
                </a:solidFill>
                <a:latin typeface="Arial"/>
                <a:cs typeface="Arial"/>
              </a:rPr>
              <a:t>The Additional Protocol</a:t>
            </a:r>
            <a:r>
              <a:rPr lang="lv-LV" sz="1600" b="1">
                <a:solidFill>
                  <a:schemeClr val="bg1"/>
                </a:solidFill>
                <a:latin typeface="Arial"/>
                <a:cs typeface="Arial"/>
              </a:rPr>
              <a:t>s</a:t>
            </a:r>
            <a:endParaRPr lang="en-US" sz="1600" b="1">
              <a:solidFill>
                <a:schemeClr val="bg1"/>
              </a:solidFill>
              <a:cs typeface="Arial"/>
            </a:endParaRPr>
          </a:p>
        </p:txBody>
      </p:sp>
      <p:sp>
        <p:nvSpPr>
          <p:cNvPr id="12" name="Freeform 80">
            <a:extLst>
              <a:ext uri="{FF2B5EF4-FFF2-40B4-BE49-F238E27FC236}">
                <a16:creationId xmlns:a16="http://schemas.microsoft.com/office/drawing/2014/main" id="{1836892D-E04D-B781-3424-D64BCA741862}"/>
              </a:ext>
            </a:extLst>
          </p:cNvPr>
          <p:cNvSpPr>
            <a:spLocks noChangeAspect="1" noEditPoints="1"/>
          </p:cNvSpPr>
          <p:nvPr/>
        </p:nvSpPr>
        <p:spPr bwMode="auto">
          <a:xfrm>
            <a:off x="5316567" y="5578978"/>
            <a:ext cx="455905" cy="457200"/>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pic>
        <p:nvPicPr>
          <p:cNvPr id="11266" name="Picture 2" descr="person holding grey and black rifle">
            <a:extLst>
              <a:ext uri="{FF2B5EF4-FFF2-40B4-BE49-F238E27FC236}">
                <a16:creationId xmlns:a16="http://schemas.microsoft.com/office/drawing/2014/main" id="{DA2FBD6C-FE87-181E-3013-A1D03BF0D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7" y="3790951"/>
            <a:ext cx="5473699" cy="2381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328A55-5B68-52CD-EA4A-DF1422C4290A}"/>
              </a:ext>
            </a:extLst>
          </p:cNvPr>
          <p:cNvSpPr txBox="1"/>
          <p:nvPr/>
        </p:nvSpPr>
        <p:spPr>
          <a:xfrm>
            <a:off x="6275386" y="1819275"/>
            <a:ext cx="5473700" cy="1651635"/>
          </a:xfrm>
          <a:prstGeom prst="rect">
            <a:avLst/>
          </a:prstGeom>
          <a:solidFill>
            <a:srgbClr val="525A72"/>
          </a:solidFill>
        </p:spPr>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rtl="0">
              <a:spcAft>
                <a:spcPts val="600"/>
              </a:spcAft>
              <a:buSzPct val="100000"/>
            </a:pPr>
            <a:r>
              <a:rPr lang="en-gb" sz="1600" b="1">
                <a:solidFill>
                  <a:schemeClr val="bg1"/>
                </a:solidFill>
                <a:cs typeface="Arial"/>
              </a:rPr>
              <a:t>The development of artificial intelligence and autonomous weapon systems has created challenges for the interpretation and application of the Geneva Convention.</a:t>
            </a:r>
          </a:p>
        </p:txBody>
      </p:sp>
      <p:sp>
        <p:nvSpPr>
          <p:cNvPr id="2" name="Title 18">
            <a:extLst>
              <a:ext uri="{FF2B5EF4-FFF2-40B4-BE49-F238E27FC236}">
                <a16:creationId xmlns:a16="http://schemas.microsoft.com/office/drawing/2014/main" id="{C7C56C44-5ED3-C731-B644-67AB4399D2A2}"/>
              </a:ext>
            </a:extLst>
          </p:cNvPr>
          <p:cNvSpPr>
            <a:spLocks noGrp="1"/>
          </p:cNvSpPr>
          <p:nvPr>
            <p:ph type="title"/>
          </p:nvPr>
        </p:nvSpPr>
        <p:spPr>
          <a:xfrm>
            <a:off x="442913" y="432001"/>
            <a:ext cx="11306175" cy="1387274"/>
          </a:xfrm>
        </p:spPr>
        <p:txBody>
          <a:bodyPr vert="horz" rtlCol="0"/>
          <a:lstStyle/>
          <a:p>
            <a:pPr rtl="0"/>
            <a:r>
              <a:rPr lang="en-gb"/>
              <a:t>The Geneva Convention </a:t>
            </a:r>
            <a:r>
              <a:rPr lang="lv-LV"/>
              <a:t>T</a:t>
            </a:r>
            <a:r>
              <a:rPr lang="en-gb" err="1"/>
              <a:t>oday</a:t>
            </a:r>
            <a:endParaRPr lang="en-US"/>
          </a:p>
        </p:txBody>
      </p:sp>
      <p:sp>
        <p:nvSpPr>
          <p:cNvPr id="5" name="Rectangle 4">
            <a:extLst>
              <a:ext uri="{FF2B5EF4-FFF2-40B4-BE49-F238E27FC236}">
                <a16:creationId xmlns:a16="http://schemas.microsoft.com/office/drawing/2014/main" id="{A8C0564E-DDAD-7D4B-FBCF-93AA02FEDCE1}"/>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6" name="Group 5">
            <a:extLst>
              <a:ext uri="{FF2B5EF4-FFF2-40B4-BE49-F238E27FC236}">
                <a16:creationId xmlns:a16="http://schemas.microsoft.com/office/drawing/2014/main" id="{6EF0A3DE-E769-CB97-0C90-5524F654775F}"/>
              </a:ext>
            </a:extLst>
          </p:cNvPr>
          <p:cNvGrpSpPr/>
          <p:nvPr/>
        </p:nvGrpSpPr>
        <p:grpSpPr>
          <a:xfrm>
            <a:off x="8777593" y="126781"/>
            <a:ext cx="2971495" cy="217488"/>
            <a:chOff x="8296821" y="126781"/>
            <a:chExt cx="2971495" cy="217488"/>
          </a:xfrm>
        </p:grpSpPr>
        <p:sp>
          <p:nvSpPr>
            <p:cNvPr id="7" name="Rectangle 6">
              <a:extLst>
                <a:ext uri="{FF2B5EF4-FFF2-40B4-BE49-F238E27FC236}">
                  <a16:creationId xmlns:a16="http://schemas.microsoft.com/office/drawing/2014/main" id="{B5922A29-C3A3-15C7-2779-0E4EEB4FADBC}"/>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072BECCA-F257-BF03-26B4-0E1D2F1D0D8E}"/>
                </a:ext>
              </a:extLst>
            </p:cNvPr>
            <p:cNvSpPr/>
            <p:nvPr/>
          </p:nvSpPr>
          <p:spPr>
            <a:xfrm>
              <a:off x="9020858" y="126781"/>
              <a:ext cx="2247458"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An Overview of the History of Civil Protection</a:t>
              </a:r>
              <a:endParaRPr lang="en-gb" sz="800" b="1" i="0" u="none" strike="noStrike" kern="0" cap="none" spc="0" normalizeH="0" noProof="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A09DA559-2233-CC5D-FBDD-DDCCC3A4B812}"/>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44930956-0665-4299-A793-72914138BE44}"/>
                </a:ext>
              </a:extLst>
            </p:cNvPr>
            <p:cNvSpPr/>
            <p:nvPr/>
          </p:nvSpPr>
          <p:spPr>
            <a:xfrm>
              <a:off x="878047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Tree>
    <p:extLst>
      <p:ext uri="{BB962C8B-B14F-4D97-AF65-F5344CB8AC3E}">
        <p14:creationId xmlns:p14="http://schemas.microsoft.com/office/powerpoint/2010/main" val="1702508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8EDDF97-BCD9-5403-0F99-DB1EE700E6A6}"/>
              </a:ext>
            </a:extLst>
          </p:cNvPr>
          <p:cNvSpPr>
            <a:spLocks noGrp="1"/>
          </p:cNvSpPr>
          <p:nvPr>
            <p:ph type="title"/>
          </p:nvPr>
        </p:nvSpPr>
        <p:spPr>
          <a:xfrm>
            <a:off x="442913" y="432001"/>
            <a:ext cx="11306175" cy="1387274"/>
          </a:xfrm>
        </p:spPr>
        <p:txBody>
          <a:bodyPr vert="horz" rtlCol="0">
            <a:normAutofit/>
          </a:bodyPr>
          <a:lstStyle/>
          <a:p>
            <a:pPr rtl="0"/>
            <a:r>
              <a:rPr lang="en-gb"/>
              <a:t>Development of </a:t>
            </a:r>
            <a:r>
              <a:rPr lang="en-US"/>
              <a:t>the </a:t>
            </a:r>
            <a:r>
              <a:rPr lang="lv-LV"/>
              <a:t>S</a:t>
            </a:r>
            <a:r>
              <a:rPr lang="en-US" err="1"/>
              <a:t>ystem</a:t>
            </a:r>
            <a:r>
              <a:rPr lang="en-US"/>
              <a:t> of </a:t>
            </a:r>
            <a:r>
              <a:rPr lang="lv-LV"/>
              <a:t>C</a:t>
            </a:r>
            <a:r>
              <a:rPr lang="en-US" err="1"/>
              <a:t>ivil</a:t>
            </a:r>
            <a:r>
              <a:rPr lang="en-US"/>
              <a:t> </a:t>
            </a:r>
            <a:r>
              <a:rPr lang="lv-LV"/>
              <a:t>P</a:t>
            </a:r>
            <a:r>
              <a:rPr lang="en-US" err="1"/>
              <a:t>rotection</a:t>
            </a:r>
            <a:r>
              <a:rPr lang="en-gb"/>
              <a:t> in Latvia</a:t>
            </a:r>
            <a:endParaRPr lang="en-US"/>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21</a:t>
            </a:fld>
            <a:endParaRPr lang="en-GB"/>
          </a:p>
        </p:txBody>
      </p:sp>
      <p:sp>
        <p:nvSpPr>
          <p:cNvPr id="6" name="Rectangle 5">
            <a:extLst>
              <a:ext uri="{FF2B5EF4-FFF2-40B4-BE49-F238E27FC236}">
                <a16:creationId xmlns:a16="http://schemas.microsoft.com/office/drawing/2014/main" id="{D7CBBDBC-0DB9-9719-D316-17A0AFD77362}"/>
              </a:ext>
            </a:extLst>
          </p:cNvPr>
          <p:cNvSpPr/>
          <p:nvPr/>
        </p:nvSpPr>
        <p:spPr>
          <a:xfrm>
            <a:off x="-1" y="3929468"/>
            <a:ext cx="12192000" cy="132539"/>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cxnSp>
        <p:nvCxnSpPr>
          <p:cNvPr id="14" name="Straight Connector 13">
            <a:extLst>
              <a:ext uri="{FF2B5EF4-FFF2-40B4-BE49-F238E27FC236}">
                <a16:creationId xmlns:a16="http://schemas.microsoft.com/office/drawing/2014/main" id="{932BCA9B-21E1-3F4A-6266-7D1A2FF7CC8D}"/>
              </a:ext>
            </a:extLst>
          </p:cNvPr>
          <p:cNvCxnSpPr>
            <a:cxnSpLocks/>
          </p:cNvCxnSpPr>
          <p:nvPr/>
        </p:nvCxnSpPr>
        <p:spPr>
          <a:xfrm>
            <a:off x="1" y="3995738"/>
            <a:ext cx="12191998"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23" name="Straight Connector 22">
            <a:extLst>
              <a:ext uri="{FF2B5EF4-FFF2-40B4-BE49-F238E27FC236}">
                <a16:creationId xmlns:a16="http://schemas.microsoft.com/office/drawing/2014/main" id="{04F56DB3-96CB-AD2C-A485-90852057305F}"/>
              </a:ext>
            </a:extLst>
          </p:cNvPr>
          <p:cNvCxnSpPr>
            <a:cxnSpLocks/>
          </p:cNvCxnSpPr>
          <p:nvPr/>
        </p:nvCxnSpPr>
        <p:spPr>
          <a:xfrm flipV="1">
            <a:off x="442913" y="1819275"/>
            <a:ext cx="0" cy="207139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5" name="Rectangle 24">
            <a:extLst>
              <a:ext uri="{FF2B5EF4-FFF2-40B4-BE49-F238E27FC236}">
                <a16:creationId xmlns:a16="http://schemas.microsoft.com/office/drawing/2014/main" id="{E2502C23-6D86-F9C0-0E5B-4DC73419D27C}"/>
              </a:ext>
            </a:extLst>
          </p:cNvPr>
          <p:cNvSpPr>
            <a:spLocks noChangeArrowheads="1"/>
          </p:cNvSpPr>
          <p:nvPr/>
        </p:nvSpPr>
        <p:spPr bwMode="auto">
          <a:xfrm>
            <a:off x="442912" y="1833448"/>
            <a:ext cx="2095567" cy="918200"/>
          </a:xfrm>
          <a:prstGeom prst="rect">
            <a:avLst/>
          </a:prstGeom>
          <a:noFill/>
          <a:ln w="9525">
            <a:noFill/>
            <a:miter lim="800000"/>
            <a:headEnd/>
            <a:tailEnd/>
          </a:ln>
        </p:spPr>
        <p:txBody>
          <a:bodyPr vert="horz" wrap="square" lIns="72000" tIns="0" rIns="72000" bIns="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rtl="0">
              <a:spcBef>
                <a:spcPct val="0"/>
              </a:spcBef>
              <a:spcAft>
                <a:spcPts val="200"/>
              </a:spcAft>
            </a:pPr>
            <a:r>
              <a:rPr lang="en-gb" sz="1600" b="1" kern="1200">
                <a:solidFill>
                  <a:srgbClr val="A8192D"/>
                </a:solidFill>
              </a:rPr>
              <a:t>1934</a:t>
            </a:r>
            <a:endParaRPr lang="en-US" sz="1600" b="1">
              <a:solidFill>
                <a:srgbClr val="A8192D"/>
              </a:solidFill>
              <a:cs typeface="Arial"/>
            </a:endParaRPr>
          </a:p>
          <a:p>
            <a:pPr marL="0" lvl="1" defTabSz="400050" rtl="0">
              <a:spcBef>
                <a:spcPct val="0"/>
              </a:spcBef>
              <a:spcAft>
                <a:spcPts val="200"/>
              </a:spcAft>
            </a:pPr>
            <a:r>
              <a:rPr lang="lv-LV" sz="1400" err="1"/>
              <a:t>Law</a:t>
            </a:r>
            <a:r>
              <a:rPr lang="en-gb" sz="1400" kern="1200"/>
              <a:t> on </a:t>
            </a:r>
            <a:r>
              <a:rPr lang="en-GB" sz="1400" kern="1200"/>
              <a:t>passive </a:t>
            </a:r>
            <a:r>
              <a:rPr lang="en-GB" sz="1400" kern="1200" err="1"/>
              <a:t>defense</a:t>
            </a:r>
            <a:r>
              <a:rPr lang="en-GB" sz="1400" kern="1200"/>
              <a:t> against air</a:t>
            </a:r>
            <a:r>
              <a:rPr lang="lv-LV" sz="1400" kern="1200"/>
              <a:t> </a:t>
            </a:r>
            <a:r>
              <a:rPr lang="en-GB" sz="1400" kern="1200"/>
              <a:t>attacks</a:t>
            </a:r>
            <a:endParaRPr lang="lv-LV" sz="1400" kern="1200"/>
          </a:p>
          <a:p>
            <a:pPr marL="0" lvl="1" defTabSz="400050" rtl="0">
              <a:spcBef>
                <a:spcPct val="0"/>
              </a:spcBef>
              <a:spcAft>
                <a:spcPts val="200"/>
              </a:spcAft>
            </a:pPr>
            <a:r>
              <a:rPr lang="lv-LV" sz="1200"/>
              <a:t>("Par pasīvo aizsardzību pret uzbrukumiem no gaisa")</a:t>
            </a:r>
            <a:endParaRPr lang="en-gb" sz="1200" kern="1200"/>
          </a:p>
        </p:txBody>
      </p:sp>
      <p:cxnSp>
        <p:nvCxnSpPr>
          <p:cNvPr id="31" name="Straight Connector 30">
            <a:extLst>
              <a:ext uri="{FF2B5EF4-FFF2-40B4-BE49-F238E27FC236}">
                <a16:creationId xmlns:a16="http://schemas.microsoft.com/office/drawing/2014/main" id="{C54AA81E-A039-D13B-72C8-7A5E53B9A1BD}"/>
              </a:ext>
            </a:extLst>
          </p:cNvPr>
          <p:cNvCxnSpPr>
            <a:cxnSpLocks/>
          </p:cNvCxnSpPr>
          <p:nvPr/>
        </p:nvCxnSpPr>
        <p:spPr>
          <a:xfrm flipV="1">
            <a:off x="3268662"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AB4AD932-40F5-832B-F879-6936924D1F8C}"/>
              </a:ext>
            </a:extLst>
          </p:cNvPr>
          <p:cNvSpPr>
            <a:spLocks noChangeArrowheads="1"/>
          </p:cNvSpPr>
          <p:nvPr/>
        </p:nvSpPr>
        <p:spPr bwMode="auto">
          <a:xfrm>
            <a:off x="3264605" y="1833448"/>
            <a:ext cx="2831395" cy="1133644"/>
          </a:xfrm>
          <a:prstGeom prst="rect">
            <a:avLst/>
          </a:prstGeom>
          <a:noFill/>
          <a:ln w="9525">
            <a:noFill/>
            <a:miter lim="800000"/>
            <a:headEnd/>
            <a:tailEnd/>
          </a:ln>
        </p:spPr>
        <p:txBody>
          <a:bodyPr vert="horz" wrap="square" lIns="72000" tIns="0" rIns="72000" bIns="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rtl="0">
              <a:spcBef>
                <a:spcPct val="0"/>
              </a:spcBef>
              <a:spcAft>
                <a:spcPts val="200"/>
              </a:spcAft>
            </a:pPr>
            <a:r>
              <a:rPr lang="en-gb" sz="1600" b="1" kern="1200">
                <a:solidFill>
                  <a:srgbClr val="A8192D"/>
                </a:solidFill>
              </a:rPr>
              <a:t>1956</a:t>
            </a:r>
            <a:r>
              <a:rPr lang="en-gb" sz="1600" b="1">
                <a:solidFill>
                  <a:srgbClr val="A8192D"/>
                </a:solidFill>
              </a:rPr>
              <a:t> </a:t>
            </a:r>
            <a:r>
              <a:rPr lang="en-gb" sz="1600" b="1">
                <a:solidFill>
                  <a:srgbClr val="A8192D"/>
                </a:solidFill>
                <a:cs typeface="Arial"/>
              </a:rPr>
              <a:t> </a:t>
            </a:r>
          </a:p>
          <a:p>
            <a:pPr marL="0" lvl="1" defTabSz="400050" rtl="0">
              <a:spcBef>
                <a:spcPct val="0"/>
              </a:spcBef>
              <a:spcAft>
                <a:spcPts val="200"/>
              </a:spcAft>
            </a:pPr>
            <a:r>
              <a:rPr lang="en-gb" sz="1400" kern="1200"/>
              <a:t>Local passive air defence system included in the national defence system</a:t>
            </a:r>
            <a:endParaRPr lang="en-GB" sz="1400" kern="1200"/>
          </a:p>
        </p:txBody>
      </p:sp>
      <p:cxnSp>
        <p:nvCxnSpPr>
          <p:cNvPr id="33" name="Straight Connector 32">
            <a:extLst>
              <a:ext uri="{FF2B5EF4-FFF2-40B4-BE49-F238E27FC236}">
                <a16:creationId xmlns:a16="http://schemas.microsoft.com/office/drawing/2014/main" id="{5F28D454-B706-BCFD-F77C-E34371A72F51}"/>
              </a:ext>
            </a:extLst>
          </p:cNvPr>
          <p:cNvCxnSpPr>
            <a:cxnSpLocks/>
          </p:cNvCxnSpPr>
          <p:nvPr/>
        </p:nvCxnSpPr>
        <p:spPr>
          <a:xfrm flipV="1">
            <a:off x="6095206"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4" name="Rectangle 33">
            <a:extLst>
              <a:ext uri="{FF2B5EF4-FFF2-40B4-BE49-F238E27FC236}">
                <a16:creationId xmlns:a16="http://schemas.microsoft.com/office/drawing/2014/main" id="{396C6A7B-1431-5CE2-C5EF-5BD810DB8F4A}"/>
              </a:ext>
            </a:extLst>
          </p:cNvPr>
          <p:cNvSpPr>
            <a:spLocks noChangeArrowheads="1"/>
          </p:cNvSpPr>
          <p:nvPr/>
        </p:nvSpPr>
        <p:spPr bwMode="auto">
          <a:xfrm>
            <a:off x="6086297" y="1833448"/>
            <a:ext cx="2830352" cy="1133644"/>
          </a:xfrm>
          <a:prstGeom prst="rect">
            <a:avLst/>
          </a:prstGeom>
          <a:noFill/>
          <a:ln w="9525">
            <a:noFill/>
            <a:miter lim="800000"/>
            <a:headEnd/>
            <a:tailEnd/>
          </a:ln>
        </p:spPr>
        <p:txBody>
          <a:bodyPr vert="horz" wrap="square" lIns="72000" tIns="0" rIns="72000" bIns="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rtl="0">
              <a:spcBef>
                <a:spcPct val="0"/>
              </a:spcBef>
              <a:spcAft>
                <a:spcPts val="200"/>
              </a:spcAft>
            </a:pPr>
            <a:r>
              <a:rPr lang="en-gb" sz="1600" b="1" kern="1200">
                <a:solidFill>
                  <a:srgbClr val="A8192D"/>
                </a:solidFill>
              </a:rPr>
              <a:t>1986</a:t>
            </a:r>
            <a:r>
              <a:rPr lang="en-gb" sz="1600" b="1">
                <a:solidFill>
                  <a:srgbClr val="A8192D"/>
                </a:solidFill>
                <a:cs typeface="Arial"/>
              </a:rPr>
              <a:t> </a:t>
            </a:r>
          </a:p>
          <a:p>
            <a:pPr marL="0" lvl="1" defTabSz="400050" rtl="0">
              <a:spcBef>
                <a:spcPct val="0"/>
              </a:spcBef>
              <a:spcAft>
                <a:spcPts val="200"/>
              </a:spcAft>
            </a:pPr>
            <a:r>
              <a:rPr lang="en-gb" sz="1400" kern="1200"/>
              <a:t>Top priority</a:t>
            </a:r>
            <a:r>
              <a:rPr lang="lv-LV" sz="1400" kern="1200"/>
              <a:t> –</a:t>
            </a:r>
            <a:r>
              <a:rPr lang="en-gb" sz="1400" kern="1200"/>
              <a:t> preparedness</a:t>
            </a:r>
            <a:r>
              <a:rPr lang="lv-LV" sz="1400" kern="1200"/>
              <a:t> to eliminate </a:t>
            </a:r>
            <a:r>
              <a:rPr lang="en-gb" sz="1400" kern="1200"/>
              <a:t>peacetime emergencies</a:t>
            </a:r>
            <a:r>
              <a:rPr lang="lv-LV" sz="1400" kern="1200"/>
              <a:t> </a:t>
            </a:r>
            <a:r>
              <a:rPr lang="en-gb" sz="1400" kern="1200"/>
              <a:t>and </a:t>
            </a:r>
            <a:r>
              <a:rPr lang="lv-LV" sz="1400" kern="1200"/>
              <a:t>the </a:t>
            </a:r>
            <a:r>
              <a:rPr lang="lv-LV" sz="1400" kern="1200" err="1"/>
              <a:t>consequences</a:t>
            </a:r>
            <a:r>
              <a:rPr lang="lv-LV" sz="1400" kern="1200"/>
              <a:t> </a:t>
            </a:r>
            <a:r>
              <a:rPr lang="lv-LV" sz="1400" kern="1200" err="1"/>
              <a:t>of</a:t>
            </a:r>
            <a:r>
              <a:rPr lang="lv-LV" sz="1400" kern="1200"/>
              <a:t> </a:t>
            </a:r>
            <a:r>
              <a:rPr lang="en-gb" sz="1400" kern="1200"/>
              <a:t>disaster</a:t>
            </a:r>
            <a:r>
              <a:rPr lang="lv-LV" sz="1400"/>
              <a:t>s</a:t>
            </a:r>
            <a:endParaRPr lang="en-GB" sz="1400" kern="1200"/>
          </a:p>
        </p:txBody>
      </p:sp>
      <p:cxnSp>
        <p:nvCxnSpPr>
          <p:cNvPr id="35" name="Straight Connector 34">
            <a:extLst>
              <a:ext uri="{FF2B5EF4-FFF2-40B4-BE49-F238E27FC236}">
                <a16:creationId xmlns:a16="http://schemas.microsoft.com/office/drawing/2014/main" id="{11DDC6AF-9CDB-F354-0C7C-E49AE96FBFFA}"/>
              </a:ext>
            </a:extLst>
          </p:cNvPr>
          <p:cNvCxnSpPr>
            <a:cxnSpLocks/>
          </p:cNvCxnSpPr>
          <p:nvPr/>
        </p:nvCxnSpPr>
        <p:spPr>
          <a:xfrm flipV="1">
            <a:off x="8921751"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6" name="Rectangle 35">
            <a:extLst>
              <a:ext uri="{FF2B5EF4-FFF2-40B4-BE49-F238E27FC236}">
                <a16:creationId xmlns:a16="http://schemas.microsoft.com/office/drawing/2014/main" id="{F073B3DC-7BAA-5BAE-951A-40D5233FA2B9}"/>
              </a:ext>
            </a:extLst>
          </p:cNvPr>
          <p:cNvSpPr>
            <a:spLocks noChangeArrowheads="1"/>
          </p:cNvSpPr>
          <p:nvPr/>
        </p:nvSpPr>
        <p:spPr bwMode="auto">
          <a:xfrm>
            <a:off x="8916957" y="1833448"/>
            <a:ext cx="1947893" cy="918200"/>
          </a:xfrm>
          <a:prstGeom prst="rect">
            <a:avLst/>
          </a:prstGeom>
          <a:noFill/>
          <a:ln w="9525">
            <a:noFill/>
            <a:miter lim="800000"/>
            <a:headEnd/>
            <a:tailEnd/>
          </a:ln>
        </p:spPr>
        <p:txBody>
          <a:bodyPr vert="horz" wrap="square" lIns="72000" tIns="0" rIns="72000" bIns="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rtl="0">
              <a:spcBef>
                <a:spcPct val="0"/>
              </a:spcBef>
              <a:spcAft>
                <a:spcPts val="200"/>
              </a:spcAft>
            </a:pPr>
            <a:r>
              <a:rPr lang="en-gb" sz="1600" b="1" kern="1200">
                <a:solidFill>
                  <a:srgbClr val="A8192D"/>
                </a:solidFill>
              </a:rPr>
              <a:t>2016 </a:t>
            </a:r>
          </a:p>
          <a:p>
            <a:pPr marL="0" lvl="1" defTabSz="400050" rtl="0">
              <a:spcBef>
                <a:spcPct val="0"/>
              </a:spcBef>
              <a:spcAft>
                <a:spcPts val="200"/>
              </a:spcAft>
            </a:pPr>
            <a:r>
              <a:rPr lang="en-US" sz="1400" kern="1200"/>
              <a:t>Civil Protection and Disaster Management Law</a:t>
            </a:r>
            <a:endParaRPr lang="en-GB" sz="1400" kern="1200"/>
          </a:p>
        </p:txBody>
      </p:sp>
      <p:cxnSp>
        <p:nvCxnSpPr>
          <p:cNvPr id="37" name="Straight Connector 36">
            <a:extLst>
              <a:ext uri="{FF2B5EF4-FFF2-40B4-BE49-F238E27FC236}">
                <a16:creationId xmlns:a16="http://schemas.microsoft.com/office/drawing/2014/main" id="{A46BF1CF-DFC8-83B0-E20B-B801DF996314}"/>
              </a:ext>
            </a:extLst>
          </p:cNvPr>
          <p:cNvCxnSpPr>
            <a:cxnSpLocks/>
          </p:cNvCxnSpPr>
          <p:nvPr/>
        </p:nvCxnSpPr>
        <p:spPr>
          <a:xfrm flipV="1">
            <a:off x="1855391" y="4138613"/>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8" name="Rectangle 37">
            <a:extLst>
              <a:ext uri="{FF2B5EF4-FFF2-40B4-BE49-F238E27FC236}">
                <a16:creationId xmlns:a16="http://schemas.microsoft.com/office/drawing/2014/main" id="{804A7E18-1478-DDF3-ADA4-3D9CCE579A6A}"/>
              </a:ext>
            </a:extLst>
          </p:cNvPr>
          <p:cNvSpPr>
            <a:spLocks noChangeArrowheads="1"/>
          </p:cNvSpPr>
          <p:nvPr/>
        </p:nvSpPr>
        <p:spPr bwMode="auto">
          <a:xfrm>
            <a:off x="1874200" y="4479429"/>
            <a:ext cx="2799400" cy="948978"/>
          </a:xfrm>
          <a:prstGeom prst="rect">
            <a:avLst/>
          </a:prstGeom>
          <a:noFill/>
          <a:ln w="9525">
            <a:noFill/>
            <a:miter lim="800000"/>
            <a:headEnd/>
            <a:tailEnd/>
          </a:ln>
        </p:spPr>
        <p:txBody>
          <a:bodyPr vert="horz" wrap="square" lIns="72000" tIns="0" rIns="72000" bIns="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rtl="0">
              <a:spcBef>
                <a:spcPct val="0"/>
              </a:spcBef>
              <a:spcAft>
                <a:spcPts val="200"/>
              </a:spcAft>
            </a:pPr>
            <a:r>
              <a:rPr lang="en-gb" sz="1600" b="1" kern="1200">
                <a:solidFill>
                  <a:srgbClr val="A8192D"/>
                </a:solidFill>
              </a:rPr>
              <a:t>1945 </a:t>
            </a:r>
          </a:p>
          <a:p>
            <a:pPr marL="0" lvl="1" defTabSz="400050" rtl="0">
              <a:spcBef>
                <a:spcPct val="0"/>
              </a:spcBef>
              <a:spcAft>
                <a:spcPts val="200"/>
              </a:spcAft>
            </a:pPr>
            <a:r>
              <a:rPr lang="en-gb" sz="1600" b="1" kern="1200">
                <a:solidFill>
                  <a:srgbClr val="A8192D"/>
                </a:solidFill>
              </a:rPr>
              <a:t>(Hiroshima, Nagasaki)</a:t>
            </a:r>
          </a:p>
          <a:p>
            <a:pPr marL="0" lvl="1" defTabSz="400050" rtl="0">
              <a:spcBef>
                <a:spcPct val="0"/>
              </a:spcBef>
              <a:spcAft>
                <a:spcPts val="200"/>
              </a:spcAft>
            </a:pPr>
            <a:r>
              <a:rPr lang="en-gb" sz="1400" kern="1200"/>
              <a:t>Defence against nuclear war</a:t>
            </a:r>
            <a:endParaRPr lang="en-GB" sz="1400" kern="1200"/>
          </a:p>
        </p:txBody>
      </p:sp>
      <p:cxnSp>
        <p:nvCxnSpPr>
          <p:cNvPr id="39" name="Straight Connector 38">
            <a:extLst>
              <a:ext uri="{FF2B5EF4-FFF2-40B4-BE49-F238E27FC236}">
                <a16:creationId xmlns:a16="http://schemas.microsoft.com/office/drawing/2014/main" id="{C80CC3EA-EA63-2F33-5F2C-1EC39DF6547A}"/>
              </a:ext>
            </a:extLst>
          </p:cNvPr>
          <p:cNvCxnSpPr>
            <a:cxnSpLocks/>
          </p:cNvCxnSpPr>
          <p:nvPr/>
        </p:nvCxnSpPr>
        <p:spPr>
          <a:xfrm flipV="1">
            <a:off x="4682728" y="4138613"/>
            <a:ext cx="0" cy="203358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466527E1-DA6E-0C14-7434-0389E27B9141}"/>
              </a:ext>
            </a:extLst>
          </p:cNvPr>
          <p:cNvSpPr>
            <a:spLocks noChangeArrowheads="1"/>
          </p:cNvSpPr>
          <p:nvPr/>
        </p:nvSpPr>
        <p:spPr bwMode="auto">
          <a:xfrm>
            <a:off x="4712382" y="4479429"/>
            <a:ext cx="2795432" cy="1438758"/>
          </a:xfrm>
          <a:prstGeom prst="rect">
            <a:avLst/>
          </a:prstGeom>
          <a:noFill/>
          <a:ln w="9525">
            <a:noFill/>
            <a:miter lim="800000"/>
            <a:headEnd/>
            <a:tailEnd/>
          </a:ln>
        </p:spPr>
        <p:txBody>
          <a:bodyPr vert="horz" wrap="square" lIns="72000" tIns="0" rIns="72000" bIns="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rtl="0">
              <a:spcBef>
                <a:spcPct val="0"/>
              </a:spcBef>
              <a:spcAft>
                <a:spcPts val="200"/>
              </a:spcAft>
            </a:pPr>
            <a:r>
              <a:rPr lang="en-gb" sz="1600" b="1" kern="1200">
                <a:solidFill>
                  <a:srgbClr val="A8192D"/>
                </a:solidFill>
              </a:rPr>
              <a:t>1961</a:t>
            </a:r>
          </a:p>
          <a:p>
            <a:pPr marL="0" lvl="1" defTabSz="400050" rtl="0">
              <a:spcBef>
                <a:spcPct val="0"/>
              </a:spcBef>
              <a:spcAft>
                <a:spcPts val="200"/>
              </a:spcAft>
            </a:pPr>
            <a:r>
              <a:rPr lang="en-gb" sz="1600" b="1" kern="1200">
                <a:solidFill>
                  <a:srgbClr val="A8192D"/>
                </a:solidFill>
              </a:rPr>
              <a:t>(Chernobyl accident)</a:t>
            </a:r>
          </a:p>
          <a:p>
            <a:pPr marL="0" lvl="1" defTabSz="400050" rtl="0">
              <a:spcBef>
                <a:spcPct val="0"/>
              </a:spcBef>
              <a:spcAft>
                <a:spcPts val="200"/>
              </a:spcAft>
            </a:pPr>
            <a:r>
              <a:rPr lang="en-gb" sz="1400" kern="1200"/>
              <a:t>Transformation into civil protection, with a mandate to protect the population and the economy in wartime and in peacetime in the event of disasters</a:t>
            </a:r>
            <a:endParaRPr lang="en-GB" sz="1400" kern="1200"/>
          </a:p>
        </p:txBody>
      </p:sp>
      <p:cxnSp>
        <p:nvCxnSpPr>
          <p:cNvPr id="41" name="Straight Connector 40">
            <a:extLst>
              <a:ext uri="{FF2B5EF4-FFF2-40B4-BE49-F238E27FC236}">
                <a16:creationId xmlns:a16="http://schemas.microsoft.com/office/drawing/2014/main" id="{F15D265A-155E-367C-3C76-96C5106ECFC3}"/>
              </a:ext>
            </a:extLst>
          </p:cNvPr>
          <p:cNvCxnSpPr>
            <a:cxnSpLocks/>
          </p:cNvCxnSpPr>
          <p:nvPr/>
        </p:nvCxnSpPr>
        <p:spPr>
          <a:xfrm flipV="1">
            <a:off x="7508478" y="4138613"/>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2" name="Rectangle 41">
            <a:extLst>
              <a:ext uri="{FF2B5EF4-FFF2-40B4-BE49-F238E27FC236}">
                <a16:creationId xmlns:a16="http://schemas.microsoft.com/office/drawing/2014/main" id="{AFE00ECB-E2C9-0167-72AC-4D664DE28C74}"/>
              </a:ext>
            </a:extLst>
          </p:cNvPr>
          <p:cNvSpPr>
            <a:spLocks noChangeArrowheads="1"/>
          </p:cNvSpPr>
          <p:nvPr/>
        </p:nvSpPr>
        <p:spPr bwMode="auto">
          <a:xfrm>
            <a:off x="7507814" y="4479429"/>
            <a:ext cx="4478008" cy="2092881"/>
          </a:xfrm>
          <a:prstGeom prst="rect">
            <a:avLst/>
          </a:prstGeom>
          <a:noFill/>
          <a:ln w="9525">
            <a:noFill/>
            <a:miter lim="800000"/>
            <a:headEnd/>
            <a:tailEnd/>
          </a:ln>
        </p:spPr>
        <p:txBody>
          <a:bodyPr vert="horz" wrap="square" lIns="72000" tIns="0" rIns="72000" bIns="0" numCol="1" rtlCol="0"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l" defTabSz="400050" rtl="0">
              <a:spcBef>
                <a:spcPts val="200"/>
              </a:spcBef>
              <a:spcAft>
                <a:spcPts val="200"/>
              </a:spcAft>
            </a:pPr>
            <a:r>
              <a:rPr lang="en-gb" sz="1600" b="1" kern="1200">
                <a:solidFill>
                  <a:srgbClr val="A8192D"/>
                </a:solidFill>
              </a:rPr>
              <a:t>1991, 1992</a:t>
            </a:r>
          </a:p>
          <a:p>
            <a:pPr marL="172800" lvl="1" indent="-172800" algn="l" defTabSz="400050" rtl="0">
              <a:spcBef>
                <a:spcPts val="200"/>
              </a:spcBef>
              <a:spcAft>
                <a:spcPts val="200"/>
              </a:spcAft>
              <a:buFont typeface="Arial" panose="020B0604020202020204" pitchFamily="34" charset="0"/>
              <a:buChar char="•"/>
            </a:pPr>
            <a:r>
              <a:rPr lang="en-gb" sz="1400" kern="1200"/>
              <a:t>The Republic of Latvia ratifies the Geneva Convention</a:t>
            </a:r>
            <a:endParaRPr lang="en-GB" sz="1400" kern="1200"/>
          </a:p>
          <a:p>
            <a:pPr marL="172800" lvl="1" indent="-172800" algn="l" defTabSz="400050" rtl="0">
              <a:spcBef>
                <a:spcPts val="200"/>
              </a:spcBef>
              <a:spcAft>
                <a:spcPts val="200"/>
              </a:spcAft>
              <a:buFont typeface="Arial" panose="020B0604020202020204" pitchFamily="34" charset="0"/>
              <a:buChar char="•"/>
            </a:pPr>
            <a:r>
              <a:rPr lang="en-gb" sz="1400" kern="1200">
                <a:solidFill>
                  <a:srgbClr val="000000"/>
                </a:solidFill>
                <a:cs typeface="Arial"/>
              </a:rPr>
              <a:t>Reorganisation of </a:t>
            </a:r>
            <a:r>
              <a:rPr lang="en-US" sz="1400" kern="1200">
                <a:solidFill>
                  <a:srgbClr val="000000"/>
                </a:solidFill>
                <a:cs typeface="Arial"/>
              </a:rPr>
              <a:t>the system of civil protection </a:t>
            </a:r>
            <a:r>
              <a:rPr lang="en-gb" sz="1400" kern="1200">
                <a:solidFill>
                  <a:srgbClr val="000000"/>
                </a:solidFill>
                <a:cs typeface="Arial"/>
              </a:rPr>
              <a:t>is launched, and the </a:t>
            </a:r>
            <a:r>
              <a:rPr lang="en-US" sz="1400" kern="1200">
                <a:solidFill>
                  <a:srgbClr val="000000"/>
                </a:solidFill>
                <a:cs typeface="Arial"/>
              </a:rPr>
              <a:t>Operational Control Centre of Civil Protection</a:t>
            </a:r>
            <a:r>
              <a:rPr lang="en-gb" sz="1400" kern="1200">
                <a:solidFill>
                  <a:srgbClr val="000000"/>
                </a:solidFill>
                <a:cs typeface="Arial"/>
              </a:rPr>
              <a:t> is established on the basis of the Civil Protection Headquarters of the Republic of Latvia</a:t>
            </a:r>
            <a:endParaRPr lang="en-GB" sz="1400" kern="1200"/>
          </a:p>
          <a:p>
            <a:pPr marL="172800" lvl="1" indent="-172800" algn="l" defTabSz="400050" rtl="0">
              <a:spcBef>
                <a:spcPts val="200"/>
              </a:spcBef>
              <a:spcAft>
                <a:spcPts val="200"/>
              </a:spcAft>
              <a:buFont typeface="Arial" panose="020B0604020202020204" pitchFamily="34" charset="0"/>
              <a:buChar char="•"/>
            </a:pPr>
            <a:r>
              <a:rPr lang="en-gb" sz="1400" kern="1200">
                <a:solidFill>
                  <a:srgbClr val="000000"/>
                </a:solidFill>
                <a:cs typeface="Arial"/>
              </a:rPr>
              <a:t>Law On Civil </a:t>
            </a:r>
            <a:r>
              <a:rPr lang="lv-LV" sz="1400" err="1">
                <a:solidFill>
                  <a:srgbClr val="000000"/>
                </a:solidFill>
                <a:cs typeface="Arial"/>
              </a:rPr>
              <a:t>Protection</a:t>
            </a:r>
            <a:r>
              <a:rPr lang="en-gb" sz="1400" kern="1200">
                <a:solidFill>
                  <a:srgbClr val="000000"/>
                </a:solidFill>
                <a:cs typeface="Arial"/>
              </a:rPr>
              <a:t> of the Republic of Latvia</a:t>
            </a:r>
            <a:r>
              <a:rPr lang="lv-LV" sz="1400">
                <a:solidFill>
                  <a:srgbClr val="000000"/>
                </a:solidFill>
                <a:cs typeface="Arial"/>
              </a:rPr>
              <a:t> </a:t>
            </a:r>
            <a:r>
              <a:rPr lang="lv-LV" sz="1200">
                <a:solidFill>
                  <a:srgbClr val="000000"/>
                </a:solidFill>
                <a:cs typeface="Arial"/>
              </a:rPr>
              <a:t>(</a:t>
            </a:r>
            <a:r>
              <a:rPr lang="lv-LV" sz="1200" i="1">
                <a:solidFill>
                  <a:srgbClr val="000000"/>
                </a:solidFill>
                <a:cs typeface="Arial"/>
              </a:rPr>
              <a:t>"Par Latvijas Republikas civilo aizsardzību"</a:t>
            </a:r>
            <a:r>
              <a:rPr lang="lv-LV" sz="1200">
                <a:solidFill>
                  <a:srgbClr val="000000"/>
                </a:solidFill>
                <a:cs typeface="Arial"/>
              </a:rPr>
              <a:t>)</a:t>
            </a:r>
            <a:endParaRPr lang="lv-LV" sz="1200" kern="1200">
              <a:solidFill>
                <a:srgbClr val="000000"/>
              </a:solidFill>
              <a:cs typeface="Arial"/>
            </a:endParaRPr>
          </a:p>
        </p:txBody>
      </p:sp>
      <p:sp>
        <p:nvSpPr>
          <p:cNvPr id="8" name="Oval 7">
            <a:extLst>
              <a:ext uri="{FF2B5EF4-FFF2-40B4-BE49-F238E27FC236}">
                <a16:creationId xmlns:a16="http://schemas.microsoft.com/office/drawing/2014/main" id="{7214AC11-DD88-11D0-C2F9-2825B1D11CD8}"/>
              </a:ext>
            </a:extLst>
          </p:cNvPr>
          <p:cNvSpPr/>
          <p:nvPr/>
        </p:nvSpPr>
        <p:spPr bwMode="ltGray">
          <a:xfrm rot="10800000" flipV="1">
            <a:off x="1751119"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9" name="Oval 8">
            <a:extLst>
              <a:ext uri="{FF2B5EF4-FFF2-40B4-BE49-F238E27FC236}">
                <a16:creationId xmlns:a16="http://schemas.microsoft.com/office/drawing/2014/main" id="{401779D6-5045-702D-968B-E480492B8A7D}"/>
              </a:ext>
            </a:extLst>
          </p:cNvPr>
          <p:cNvSpPr/>
          <p:nvPr/>
        </p:nvSpPr>
        <p:spPr bwMode="ltGray">
          <a:xfrm rot="10800000" flipV="1">
            <a:off x="3164391"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10" name="Oval 9">
            <a:extLst>
              <a:ext uri="{FF2B5EF4-FFF2-40B4-BE49-F238E27FC236}">
                <a16:creationId xmlns:a16="http://schemas.microsoft.com/office/drawing/2014/main" id="{B1AB749B-881B-0E8A-5368-6580311E3314}"/>
              </a:ext>
            </a:extLst>
          </p:cNvPr>
          <p:cNvSpPr/>
          <p:nvPr/>
        </p:nvSpPr>
        <p:spPr bwMode="ltGray">
          <a:xfrm rot="10800000" flipV="1">
            <a:off x="4577663"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11" name="Oval 10">
            <a:extLst>
              <a:ext uri="{FF2B5EF4-FFF2-40B4-BE49-F238E27FC236}">
                <a16:creationId xmlns:a16="http://schemas.microsoft.com/office/drawing/2014/main" id="{ED9FA0D6-E0DD-DA11-5468-CA6FDA745C5C}"/>
              </a:ext>
            </a:extLst>
          </p:cNvPr>
          <p:cNvSpPr/>
          <p:nvPr/>
        </p:nvSpPr>
        <p:spPr bwMode="ltGray">
          <a:xfrm rot="10800000" flipV="1">
            <a:off x="5990935"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12" name="Oval 11">
            <a:extLst>
              <a:ext uri="{FF2B5EF4-FFF2-40B4-BE49-F238E27FC236}">
                <a16:creationId xmlns:a16="http://schemas.microsoft.com/office/drawing/2014/main" id="{64941C8B-750A-2B31-A9EE-BE3C7C48B9F0}"/>
              </a:ext>
            </a:extLst>
          </p:cNvPr>
          <p:cNvSpPr/>
          <p:nvPr/>
        </p:nvSpPr>
        <p:spPr bwMode="ltGray">
          <a:xfrm rot="10800000" flipV="1">
            <a:off x="8817479"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7" name="Oval 6">
            <a:extLst>
              <a:ext uri="{FF2B5EF4-FFF2-40B4-BE49-F238E27FC236}">
                <a16:creationId xmlns:a16="http://schemas.microsoft.com/office/drawing/2014/main" id="{485433F1-7DAA-788C-CE0C-20FD42CF1300}"/>
              </a:ext>
            </a:extLst>
          </p:cNvPr>
          <p:cNvSpPr/>
          <p:nvPr/>
        </p:nvSpPr>
        <p:spPr bwMode="ltGray">
          <a:xfrm rot="10800000" flipV="1">
            <a:off x="337847"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30" name="Oval 29">
            <a:extLst>
              <a:ext uri="{FF2B5EF4-FFF2-40B4-BE49-F238E27FC236}">
                <a16:creationId xmlns:a16="http://schemas.microsoft.com/office/drawing/2014/main" id="{4B37B381-7997-9DC7-C4FC-B6F4C6B298B0}"/>
              </a:ext>
            </a:extLst>
          </p:cNvPr>
          <p:cNvSpPr/>
          <p:nvPr/>
        </p:nvSpPr>
        <p:spPr bwMode="ltGray">
          <a:xfrm rot="10800000" flipV="1">
            <a:off x="7404207"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200" b="1">
              <a:solidFill>
                <a:schemeClr val="accent1"/>
              </a:solidFill>
            </a:endParaRPr>
          </a:p>
        </p:txBody>
      </p:sp>
      <p:sp>
        <p:nvSpPr>
          <p:cNvPr id="2" name="Rectangle 1">
            <a:extLst>
              <a:ext uri="{FF2B5EF4-FFF2-40B4-BE49-F238E27FC236}">
                <a16:creationId xmlns:a16="http://schemas.microsoft.com/office/drawing/2014/main" id="{3EC6AA0C-515C-7BCF-CF74-200EDB4274BF}"/>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19" name="Group 18">
            <a:extLst>
              <a:ext uri="{FF2B5EF4-FFF2-40B4-BE49-F238E27FC236}">
                <a16:creationId xmlns:a16="http://schemas.microsoft.com/office/drawing/2014/main" id="{28371B1B-191C-A1FE-879E-A40F00D6F2E8}"/>
              </a:ext>
            </a:extLst>
          </p:cNvPr>
          <p:cNvGrpSpPr/>
          <p:nvPr/>
        </p:nvGrpSpPr>
        <p:grpSpPr>
          <a:xfrm>
            <a:off x="8777593" y="126781"/>
            <a:ext cx="2971495" cy="217488"/>
            <a:chOff x="8296821" y="126781"/>
            <a:chExt cx="2971495" cy="217488"/>
          </a:xfrm>
        </p:grpSpPr>
        <p:sp>
          <p:nvSpPr>
            <p:cNvPr id="20" name="Rectangle 19">
              <a:extLst>
                <a:ext uri="{FF2B5EF4-FFF2-40B4-BE49-F238E27FC236}">
                  <a16:creationId xmlns:a16="http://schemas.microsoft.com/office/drawing/2014/main" id="{7A025B3F-129D-D4A7-CB4A-479AA3481E14}"/>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4B4B02CB-8D52-AC4C-7CBF-EFAD4D08712C}"/>
                </a:ext>
              </a:extLst>
            </p:cNvPr>
            <p:cNvSpPr/>
            <p:nvPr/>
          </p:nvSpPr>
          <p:spPr>
            <a:xfrm>
              <a:off x="9020858" y="126781"/>
              <a:ext cx="2247458"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An Overview of the History of Civil Protection</a:t>
              </a:r>
              <a:endParaRPr lang="en-gb" sz="800" b="1" i="0" u="none" strike="noStrike" kern="0" cap="none" spc="0" normalizeH="0" noProof="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3C94C320-7C21-1126-2501-A6EA21FA3C65}"/>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D975C66B-CBAE-EFA4-274E-79875418C29A}"/>
                </a:ext>
              </a:extLst>
            </p:cNvPr>
            <p:cNvSpPr/>
            <p:nvPr/>
          </p:nvSpPr>
          <p:spPr>
            <a:xfrm>
              <a:off x="878047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Tree>
    <p:extLst>
      <p:ext uri="{BB962C8B-B14F-4D97-AF65-F5344CB8AC3E}">
        <p14:creationId xmlns:p14="http://schemas.microsoft.com/office/powerpoint/2010/main" val="199002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rtlCol="0"/>
          <a:lstStyle/>
          <a:p>
            <a:pPr rtl="0"/>
            <a:r>
              <a:rPr lang="en-gb"/>
              <a:t>Summary</a:t>
            </a:r>
            <a:endParaRPr lang="en-US"/>
          </a:p>
        </p:txBody>
      </p:sp>
      <p:sp>
        <p:nvSpPr>
          <p:cNvPr id="8" name="Content Placeholder 2">
            <a:extLst>
              <a:ext uri="{FF2B5EF4-FFF2-40B4-BE49-F238E27FC236}">
                <a16:creationId xmlns:a16="http://schemas.microsoft.com/office/drawing/2014/main" id="{581D47E2-5CD0-E9BA-44E7-363FD617FB4E}"/>
              </a:ext>
            </a:extLst>
          </p:cNvPr>
          <p:cNvSpPr txBox="1">
            <a:spLocks/>
          </p:cNvSpPr>
          <p:nvPr/>
        </p:nvSpPr>
        <p:spPr>
          <a:xfrm>
            <a:off x="442912" y="2504344"/>
            <a:ext cx="5473701" cy="3667855"/>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rtl="0">
              <a:spcAft>
                <a:spcPts val="600"/>
              </a:spcAft>
              <a:buFont typeface="Arial" panose="020B0604020202020204" pitchFamily="34" charset="0"/>
              <a:buChar char="•"/>
            </a:pPr>
            <a:r>
              <a:rPr lang="en-gb" sz="1600" b="0">
                <a:solidFill>
                  <a:srgbClr val="000000"/>
                </a:solidFill>
                <a:ea typeface="Open Sans"/>
                <a:cs typeface="Open Sans"/>
              </a:rPr>
              <a:t>The </a:t>
            </a:r>
            <a:r>
              <a:rPr lang="en-US" sz="1600" b="0">
                <a:solidFill>
                  <a:srgbClr val="000000"/>
                </a:solidFill>
                <a:ea typeface="Open Sans"/>
                <a:cs typeface="Open Sans"/>
              </a:rPr>
              <a:t>system of civil protection </a:t>
            </a:r>
            <a:r>
              <a:rPr lang="en-gb" sz="1600">
                <a:solidFill>
                  <a:srgbClr val="000000"/>
                </a:solidFill>
                <a:ea typeface="Open Sans"/>
                <a:cs typeface="Open Sans"/>
              </a:rPr>
              <a:t>must help people in times of disaster</a:t>
            </a:r>
            <a:r>
              <a:rPr lang="en-gb" sz="1600" b="0">
                <a:solidFill>
                  <a:srgbClr val="000000"/>
                </a:solidFill>
                <a:ea typeface="Open Sans"/>
                <a:cs typeface="Open Sans"/>
              </a:rPr>
              <a:t> and increase their own resilience and capacity to act.</a:t>
            </a:r>
          </a:p>
          <a:p>
            <a:pPr marL="285750" indent="-285750" rtl="0">
              <a:spcAft>
                <a:spcPts val="600"/>
              </a:spcAft>
              <a:buFont typeface="Arial" panose="020B0604020202020204" pitchFamily="34" charset="0"/>
              <a:buChar char="•"/>
            </a:pPr>
            <a:r>
              <a:rPr lang="en-gb" sz="1600" b="0">
                <a:solidFill>
                  <a:srgbClr val="000000"/>
                </a:solidFill>
                <a:ea typeface="Open Sans"/>
                <a:cs typeface="Open Sans"/>
              </a:rPr>
              <a:t>Civil protection means that the state </a:t>
            </a:r>
            <a:r>
              <a:rPr lang="en-gb" sz="1600">
                <a:solidFill>
                  <a:srgbClr val="000000"/>
                </a:solidFill>
                <a:ea typeface="Open Sans"/>
                <a:cs typeface="Open Sans"/>
              </a:rPr>
              <a:t>and society are prepared for early warnings</a:t>
            </a:r>
            <a:r>
              <a:rPr lang="en-gb" sz="1600" b="0">
                <a:solidFill>
                  <a:srgbClr val="000000"/>
                </a:solidFill>
                <a:ea typeface="Open Sans"/>
                <a:cs typeface="Open Sans"/>
              </a:rPr>
              <a:t>, rescue operations, evacuations, shelters, first aid and disaster medicine, emergency social, psychological and other assistance.</a:t>
            </a:r>
            <a:endParaRPr lang="lv-LV" sz="1600" b="0">
              <a:solidFill>
                <a:srgbClr val="000000"/>
              </a:solidFill>
              <a:ea typeface="Open Sans" panose="020B0606030504020204" pitchFamily="34" charset="0"/>
              <a:cs typeface="Open Sans" panose="020B0606030504020204" pitchFamily="34" charset="0"/>
            </a:endParaRPr>
          </a:p>
          <a:p>
            <a:pPr marL="285750" indent="-285750" rtl="0">
              <a:spcAft>
                <a:spcPts val="600"/>
              </a:spcAft>
              <a:buFont typeface="Arial" panose="020B0604020202020204" pitchFamily="34" charset="0"/>
              <a:buChar char="•"/>
            </a:pPr>
            <a:r>
              <a:rPr lang="en-gb" sz="1600" b="0">
                <a:solidFill>
                  <a:srgbClr val="000000"/>
                </a:solidFill>
                <a:ea typeface="Open Sans"/>
                <a:cs typeface="Open Sans"/>
              </a:rPr>
              <a:t>Civil protection is based on the </a:t>
            </a:r>
            <a:r>
              <a:rPr lang="en-gb" sz="1600">
                <a:solidFill>
                  <a:srgbClr val="000000"/>
                </a:solidFill>
                <a:ea typeface="Open Sans"/>
                <a:cs typeface="Open Sans"/>
              </a:rPr>
              <a:t>ability of people to protect themselves </a:t>
            </a:r>
            <a:r>
              <a:rPr lang="en-gb" sz="1600" b="0">
                <a:solidFill>
                  <a:srgbClr val="000000"/>
                </a:solidFill>
                <a:ea typeface="Open Sans"/>
                <a:cs typeface="Open Sans"/>
              </a:rPr>
              <a:t>and each other in crisis situations until help arrives.</a:t>
            </a:r>
          </a:p>
        </p:txBody>
      </p:sp>
      <p:sp>
        <p:nvSpPr>
          <p:cNvPr id="9" name="Rectangle 8">
            <a:extLst>
              <a:ext uri="{FF2B5EF4-FFF2-40B4-BE49-F238E27FC236}">
                <a16:creationId xmlns:a16="http://schemas.microsoft.com/office/drawing/2014/main" id="{EACF064E-C498-0949-616D-C799182AEEE7}"/>
              </a:ext>
            </a:extLst>
          </p:cNvPr>
          <p:cNvSpPr/>
          <p:nvPr/>
        </p:nvSpPr>
        <p:spPr>
          <a:xfrm>
            <a:off x="442913" y="1819275"/>
            <a:ext cx="547370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en-gb" sz="1600" b="1">
                <a:solidFill>
                  <a:schemeClr val="bg1"/>
                </a:solidFill>
                <a:ea typeface="Open Sans"/>
                <a:cs typeface="Open Sans"/>
              </a:rPr>
              <a:t>The main </a:t>
            </a:r>
            <a:r>
              <a:rPr lang="lv-LV" sz="1600" b="1" err="1">
                <a:solidFill>
                  <a:schemeClr val="bg1"/>
                </a:solidFill>
                <a:ea typeface="Open Sans"/>
                <a:cs typeface="Open Sans"/>
              </a:rPr>
              <a:t>purpose</a:t>
            </a:r>
            <a:r>
              <a:rPr lang="en-gb" sz="1600" b="1">
                <a:solidFill>
                  <a:schemeClr val="bg1"/>
                </a:solidFill>
                <a:ea typeface="Open Sans"/>
                <a:cs typeface="Open Sans"/>
              </a:rPr>
              <a:t> of </a:t>
            </a:r>
            <a:r>
              <a:rPr lang="lv-LV" sz="1600" b="1">
                <a:solidFill>
                  <a:schemeClr val="bg1"/>
                </a:solidFill>
                <a:ea typeface="Open Sans"/>
                <a:cs typeface="Open Sans"/>
              </a:rPr>
              <a:t>the </a:t>
            </a:r>
            <a:r>
              <a:rPr lang="en-GB" sz="1600" b="1">
                <a:solidFill>
                  <a:schemeClr val="bg1"/>
                </a:solidFill>
                <a:ea typeface="Open Sans"/>
                <a:cs typeface="Open Sans"/>
              </a:rPr>
              <a:t>system of civil protection</a:t>
            </a:r>
            <a:r>
              <a:rPr lang="en-gb" sz="1600" b="1">
                <a:solidFill>
                  <a:schemeClr val="bg1"/>
                </a:solidFill>
                <a:ea typeface="Open Sans"/>
                <a:cs typeface="Open Sans"/>
              </a:rPr>
              <a:t>:</a:t>
            </a:r>
            <a:endParaRPr lang="lv-LV" sz="1600" b="1">
              <a:solidFill>
                <a:schemeClr val="bg1"/>
              </a:solidFill>
              <a:cs typeface="Arial"/>
            </a:endParaRPr>
          </a:p>
        </p:txBody>
      </p:sp>
      <p:pic>
        <p:nvPicPr>
          <p:cNvPr id="17410" name="Picture 2" descr="men in black and brown camouflage uniform standing on brown floor">
            <a:extLst>
              <a:ext uri="{FF2B5EF4-FFF2-40B4-BE49-F238E27FC236}">
                <a16:creationId xmlns:a16="http://schemas.microsoft.com/office/drawing/2014/main" id="{7C251E04-B4A8-DD9D-6BC1-054AF116B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9" y="1820070"/>
            <a:ext cx="5473702" cy="43529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E551E5-C2D6-5CAE-5DCE-FF9336891076}"/>
              </a:ext>
            </a:extLst>
          </p:cNvPr>
          <p:cNvSpPr/>
          <p:nvPr/>
        </p:nvSpPr>
        <p:spPr>
          <a:xfrm rot="16200000">
            <a:off x="8976520"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4" name="Freeform 85">
            <a:extLst>
              <a:ext uri="{FF2B5EF4-FFF2-40B4-BE49-F238E27FC236}">
                <a16:creationId xmlns:a16="http://schemas.microsoft.com/office/drawing/2014/main" id="{F4B34ACD-2BEF-AB41-80A8-244233F6E0F2}"/>
              </a:ext>
            </a:extLst>
          </p:cNvPr>
          <p:cNvSpPr>
            <a:spLocks noChangeAspect="1" noEditPoints="1"/>
          </p:cNvSpPr>
          <p:nvPr/>
        </p:nvSpPr>
        <p:spPr bwMode="auto">
          <a:xfrm>
            <a:off x="5316567" y="5578978"/>
            <a:ext cx="455905" cy="457200"/>
          </a:xfrm>
          <a:custGeom>
            <a:avLst/>
            <a:gdLst>
              <a:gd name="T0" fmla="*/ 352 w 704"/>
              <a:gd name="T1" fmla="*/ 595 h 706"/>
              <a:gd name="T2" fmla="*/ 144 w 704"/>
              <a:gd name="T3" fmla="*/ 464 h 706"/>
              <a:gd name="T4" fmla="*/ 160 w 704"/>
              <a:gd name="T5" fmla="*/ 438 h 706"/>
              <a:gd name="T6" fmla="*/ 352 w 704"/>
              <a:gd name="T7" fmla="*/ 559 h 706"/>
              <a:gd name="T8" fmla="*/ 544 w 704"/>
              <a:gd name="T9" fmla="*/ 438 h 706"/>
              <a:gd name="T10" fmla="*/ 560 w 704"/>
              <a:gd name="T11" fmla="*/ 464 h 706"/>
              <a:gd name="T12" fmla="*/ 352 w 704"/>
              <a:gd name="T13" fmla="*/ 595 h 706"/>
              <a:gd name="T14" fmla="*/ 560 w 704"/>
              <a:gd name="T15" fmla="*/ 357 h 706"/>
              <a:gd name="T16" fmla="*/ 544 w 704"/>
              <a:gd name="T17" fmla="*/ 331 h 706"/>
              <a:gd name="T18" fmla="*/ 352 w 704"/>
              <a:gd name="T19" fmla="*/ 453 h 706"/>
              <a:gd name="T20" fmla="*/ 160 w 704"/>
              <a:gd name="T21" fmla="*/ 331 h 706"/>
              <a:gd name="T22" fmla="*/ 144 w 704"/>
              <a:gd name="T23" fmla="*/ 357 h 706"/>
              <a:gd name="T24" fmla="*/ 352 w 704"/>
              <a:gd name="T25" fmla="*/ 488 h 706"/>
              <a:gd name="T26" fmla="*/ 560 w 704"/>
              <a:gd name="T27" fmla="*/ 357 h 706"/>
              <a:gd name="T28" fmla="*/ 406 w 704"/>
              <a:gd name="T29" fmla="*/ 234 h 706"/>
              <a:gd name="T30" fmla="*/ 482 w 704"/>
              <a:gd name="T31" fmla="*/ 173 h 706"/>
              <a:gd name="T32" fmla="*/ 385 w 704"/>
              <a:gd name="T33" fmla="*/ 171 h 706"/>
              <a:gd name="T34" fmla="*/ 352 w 704"/>
              <a:gd name="T35" fmla="*/ 77 h 706"/>
              <a:gd name="T36" fmla="*/ 319 w 704"/>
              <a:gd name="T37" fmla="*/ 171 h 706"/>
              <a:gd name="T38" fmla="*/ 223 w 704"/>
              <a:gd name="T39" fmla="*/ 173 h 706"/>
              <a:gd name="T40" fmla="*/ 298 w 704"/>
              <a:gd name="T41" fmla="*/ 234 h 706"/>
              <a:gd name="T42" fmla="*/ 272 w 704"/>
              <a:gd name="T43" fmla="*/ 326 h 706"/>
              <a:gd name="T44" fmla="*/ 352 w 704"/>
              <a:gd name="T45" fmla="*/ 272 h 706"/>
              <a:gd name="T46" fmla="*/ 433 w 704"/>
              <a:gd name="T47" fmla="*/ 326 h 706"/>
              <a:gd name="T48" fmla="*/ 406 w 704"/>
              <a:gd name="T49" fmla="*/ 234 h 706"/>
              <a:gd name="T50" fmla="*/ 323 w 704"/>
              <a:gd name="T51" fmla="*/ 256 h 706"/>
              <a:gd name="T52" fmla="*/ 333 w 704"/>
              <a:gd name="T53" fmla="*/ 223 h 706"/>
              <a:gd name="T54" fmla="*/ 306 w 704"/>
              <a:gd name="T55" fmla="*/ 201 h 706"/>
              <a:gd name="T56" fmla="*/ 340 w 704"/>
              <a:gd name="T57" fmla="*/ 200 h 706"/>
              <a:gd name="T58" fmla="*/ 352 w 704"/>
              <a:gd name="T59" fmla="*/ 167 h 706"/>
              <a:gd name="T60" fmla="*/ 364 w 704"/>
              <a:gd name="T61" fmla="*/ 200 h 706"/>
              <a:gd name="T62" fmla="*/ 399 w 704"/>
              <a:gd name="T63" fmla="*/ 201 h 706"/>
              <a:gd name="T64" fmla="*/ 372 w 704"/>
              <a:gd name="T65" fmla="*/ 223 h 706"/>
              <a:gd name="T66" fmla="*/ 382 w 704"/>
              <a:gd name="T67" fmla="*/ 256 h 706"/>
              <a:gd name="T68" fmla="*/ 352 w 704"/>
              <a:gd name="T69" fmla="*/ 237 h 706"/>
              <a:gd name="T70" fmla="*/ 323 w 704"/>
              <a:gd name="T71" fmla="*/ 256 h 706"/>
              <a:gd name="T72" fmla="*/ 704 w 704"/>
              <a:gd name="T73" fmla="*/ 0 h 706"/>
              <a:gd name="T74" fmla="*/ 704 w 704"/>
              <a:gd name="T75" fmla="*/ 484 h 706"/>
              <a:gd name="T76" fmla="*/ 352 w 704"/>
              <a:gd name="T77" fmla="*/ 706 h 706"/>
              <a:gd name="T78" fmla="*/ 0 w 704"/>
              <a:gd name="T79" fmla="*/ 484 h 706"/>
              <a:gd name="T80" fmla="*/ 0 w 704"/>
              <a:gd name="T81" fmla="*/ 0 h 706"/>
              <a:gd name="T82" fmla="*/ 704 w 704"/>
              <a:gd name="T83" fmla="*/ 0 h 706"/>
              <a:gd name="T84" fmla="*/ 674 w 704"/>
              <a:gd name="T85" fmla="*/ 30 h 706"/>
              <a:gd name="T86" fmla="*/ 31 w 704"/>
              <a:gd name="T87" fmla="*/ 30 h 706"/>
              <a:gd name="T88" fmla="*/ 31 w 704"/>
              <a:gd name="T89" fmla="*/ 468 h 706"/>
              <a:gd name="T90" fmla="*/ 352 w 704"/>
              <a:gd name="T91" fmla="*/ 671 h 706"/>
              <a:gd name="T92" fmla="*/ 674 w 704"/>
              <a:gd name="T93" fmla="*/ 468 h 706"/>
              <a:gd name="T94" fmla="*/ 674 w 704"/>
              <a:gd name="T95" fmla="*/ 3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4" h="706">
                <a:moveTo>
                  <a:pt x="352" y="595"/>
                </a:moveTo>
                <a:lnTo>
                  <a:pt x="144" y="464"/>
                </a:lnTo>
                <a:lnTo>
                  <a:pt x="160" y="438"/>
                </a:lnTo>
                <a:lnTo>
                  <a:pt x="352" y="559"/>
                </a:lnTo>
                <a:lnTo>
                  <a:pt x="544" y="438"/>
                </a:lnTo>
                <a:lnTo>
                  <a:pt x="560" y="464"/>
                </a:lnTo>
                <a:lnTo>
                  <a:pt x="352" y="595"/>
                </a:lnTo>
                <a:close/>
                <a:moveTo>
                  <a:pt x="560" y="357"/>
                </a:moveTo>
                <a:lnTo>
                  <a:pt x="544" y="331"/>
                </a:lnTo>
                <a:lnTo>
                  <a:pt x="352" y="453"/>
                </a:lnTo>
                <a:lnTo>
                  <a:pt x="160" y="331"/>
                </a:lnTo>
                <a:lnTo>
                  <a:pt x="144" y="357"/>
                </a:lnTo>
                <a:lnTo>
                  <a:pt x="352" y="488"/>
                </a:lnTo>
                <a:lnTo>
                  <a:pt x="560" y="357"/>
                </a:lnTo>
                <a:close/>
                <a:moveTo>
                  <a:pt x="406" y="234"/>
                </a:moveTo>
                <a:lnTo>
                  <a:pt x="482" y="173"/>
                </a:lnTo>
                <a:lnTo>
                  <a:pt x="385" y="171"/>
                </a:lnTo>
                <a:lnTo>
                  <a:pt x="352" y="77"/>
                </a:lnTo>
                <a:lnTo>
                  <a:pt x="319" y="171"/>
                </a:lnTo>
                <a:lnTo>
                  <a:pt x="223" y="173"/>
                </a:lnTo>
                <a:lnTo>
                  <a:pt x="298" y="234"/>
                </a:lnTo>
                <a:lnTo>
                  <a:pt x="272" y="326"/>
                </a:lnTo>
                <a:lnTo>
                  <a:pt x="352" y="272"/>
                </a:lnTo>
                <a:lnTo>
                  <a:pt x="433" y="326"/>
                </a:lnTo>
                <a:lnTo>
                  <a:pt x="406" y="234"/>
                </a:lnTo>
                <a:close/>
                <a:moveTo>
                  <a:pt x="323" y="256"/>
                </a:moveTo>
                <a:lnTo>
                  <a:pt x="333" y="223"/>
                </a:lnTo>
                <a:lnTo>
                  <a:pt x="306" y="201"/>
                </a:lnTo>
                <a:lnTo>
                  <a:pt x="340" y="200"/>
                </a:lnTo>
                <a:lnTo>
                  <a:pt x="352" y="167"/>
                </a:lnTo>
                <a:lnTo>
                  <a:pt x="364" y="200"/>
                </a:lnTo>
                <a:lnTo>
                  <a:pt x="399" y="201"/>
                </a:lnTo>
                <a:lnTo>
                  <a:pt x="372" y="223"/>
                </a:lnTo>
                <a:lnTo>
                  <a:pt x="382" y="256"/>
                </a:lnTo>
                <a:lnTo>
                  <a:pt x="352" y="237"/>
                </a:lnTo>
                <a:lnTo>
                  <a:pt x="323" y="256"/>
                </a:lnTo>
                <a:close/>
                <a:moveTo>
                  <a:pt x="704" y="0"/>
                </a:moveTo>
                <a:lnTo>
                  <a:pt x="704" y="484"/>
                </a:lnTo>
                <a:lnTo>
                  <a:pt x="352" y="706"/>
                </a:lnTo>
                <a:lnTo>
                  <a:pt x="0" y="484"/>
                </a:lnTo>
                <a:lnTo>
                  <a:pt x="0" y="0"/>
                </a:lnTo>
                <a:lnTo>
                  <a:pt x="704" y="0"/>
                </a:lnTo>
                <a:close/>
                <a:moveTo>
                  <a:pt x="674" y="30"/>
                </a:moveTo>
                <a:lnTo>
                  <a:pt x="31" y="30"/>
                </a:lnTo>
                <a:lnTo>
                  <a:pt x="31" y="468"/>
                </a:lnTo>
                <a:lnTo>
                  <a:pt x="352" y="671"/>
                </a:lnTo>
                <a:lnTo>
                  <a:pt x="674" y="468"/>
                </a:lnTo>
                <a:lnTo>
                  <a:pt x="674" y="30"/>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lv-LV" altLang="ja-JP"/>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22</a:t>
            </a:fld>
            <a:endParaRPr lang="en-GB"/>
          </a:p>
        </p:txBody>
      </p:sp>
      <p:sp>
        <p:nvSpPr>
          <p:cNvPr id="3" name="Rectangle 2">
            <a:extLst>
              <a:ext uri="{FF2B5EF4-FFF2-40B4-BE49-F238E27FC236}">
                <a16:creationId xmlns:a16="http://schemas.microsoft.com/office/drawing/2014/main" id="{0AFC64BB-08AD-34BC-0232-700AE0348B32}"/>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13" name="Group 12">
            <a:extLst>
              <a:ext uri="{FF2B5EF4-FFF2-40B4-BE49-F238E27FC236}">
                <a16:creationId xmlns:a16="http://schemas.microsoft.com/office/drawing/2014/main" id="{EB53E99C-41F3-9FC3-CF71-8A046587F02D}"/>
              </a:ext>
            </a:extLst>
          </p:cNvPr>
          <p:cNvGrpSpPr/>
          <p:nvPr/>
        </p:nvGrpSpPr>
        <p:grpSpPr>
          <a:xfrm>
            <a:off x="8777593" y="126781"/>
            <a:ext cx="2971495" cy="217488"/>
            <a:chOff x="8296821" y="126781"/>
            <a:chExt cx="2971495" cy="217488"/>
          </a:xfrm>
        </p:grpSpPr>
        <p:sp>
          <p:nvSpPr>
            <p:cNvPr id="16" name="Rectangle 15">
              <a:extLst>
                <a:ext uri="{FF2B5EF4-FFF2-40B4-BE49-F238E27FC236}">
                  <a16:creationId xmlns:a16="http://schemas.microsoft.com/office/drawing/2014/main" id="{7EB374E6-8055-D362-C8E7-F6B6AC5363C2}"/>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9687F6B5-7C7E-E2BA-D38C-215A5CC11B41}"/>
                </a:ext>
              </a:extLst>
            </p:cNvPr>
            <p:cNvSpPr/>
            <p:nvPr/>
          </p:nvSpPr>
          <p:spPr>
            <a:xfrm>
              <a:off x="9020858" y="126781"/>
              <a:ext cx="2247458"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An Overview of the History of Civil Protection</a:t>
              </a:r>
              <a:endParaRPr lang="en-gb" sz="800" b="1" i="0" u="none" strike="noStrike" kern="0" cap="none" spc="0" normalizeH="0" noProof="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6FC41B5E-2D51-808D-B663-112884F33A41}"/>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6CE74CE4-FD8F-65F6-B8ED-A451E6BFFDDC}"/>
                </a:ext>
              </a:extLst>
            </p:cNvPr>
            <p:cNvSpPr/>
            <p:nvPr/>
          </p:nvSpPr>
          <p:spPr>
            <a:xfrm>
              <a:off x="878047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Tree>
    <p:extLst>
      <p:ext uri="{BB962C8B-B14F-4D97-AF65-F5344CB8AC3E}">
        <p14:creationId xmlns:p14="http://schemas.microsoft.com/office/powerpoint/2010/main" val="251905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err="1"/>
              <a:t>Sources</a:t>
            </a:r>
            <a:r>
              <a:rPr lang="lv-LV"/>
              <a:t> </a:t>
            </a:r>
            <a:r>
              <a:rPr lang="lv-LV" err="1"/>
              <a:t>of</a:t>
            </a:r>
            <a:r>
              <a:rPr lang="lv-LV"/>
              <a:t> </a:t>
            </a:r>
            <a:r>
              <a:rPr lang="lv-LV" err="1"/>
              <a:t>information</a:t>
            </a:r>
            <a:endParaRPr lang="en-US" err="1"/>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23</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en-US" sz="900" b="0" dirty="0">
                <a:solidFill>
                  <a:schemeClr val="tx1"/>
                </a:solidFill>
                <a:ea typeface="Open Sans"/>
                <a:cs typeface="Open Sans"/>
              </a:rPr>
              <a:t>Images sourced from the website </a:t>
            </a:r>
            <a:r>
              <a:rPr lang="lv-LV" sz="900" b="0" dirty="0">
                <a:solidFill>
                  <a:schemeClr val="tx1"/>
                </a:solidFill>
                <a:ea typeface="Open Sans"/>
                <a:cs typeface="Open Sans"/>
              </a:rPr>
              <a:t>"</a:t>
            </a:r>
            <a:r>
              <a:rPr lang="en-US" sz="900" b="0" dirty="0" err="1">
                <a:solidFill>
                  <a:schemeClr val="tx1"/>
                </a:solidFill>
                <a:ea typeface="Open Sans"/>
                <a:cs typeface="Open Sans"/>
              </a:rPr>
              <a:t>Unsplash</a:t>
            </a:r>
            <a:r>
              <a:rPr lang="lv-LV" sz="900" b="0" dirty="0">
                <a:solidFill>
                  <a:schemeClr val="tx1"/>
                </a:solidFill>
                <a:ea typeface="Open Sans"/>
                <a:cs typeface="Open Sans"/>
              </a:rPr>
              <a:t>". </a:t>
            </a:r>
            <a:r>
              <a:rPr lang="lv-LV" sz="900" b="0" dirty="0">
                <a:solidFill>
                  <a:srgbClr val="A8192D"/>
                </a:solidFill>
                <a:ea typeface="Open Sans"/>
                <a:cs typeface="Open Sans"/>
              </a:rPr>
              <a:t>https://unsplash.com/</a:t>
            </a:r>
            <a:endParaRPr lang="lv-LV" sz="900" b="0" dirty="0">
              <a:solidFill>
                <a:srgbClr val="000000"/>
              </a:solidFill>
              <a:ea typeface="Open Sans"/>
              <a:cs typeface="Open Sans"/>
            </a:endParaRPr>
          </a:p>
          <a:p>
            <a:pPr marL="172800" indent="-172800">
              <a:spcBef>
                <a:spcPts val="300"/>
              </a:spcBef>
              <a:spcAft>
                <a:spcPts val="300"/>
              </a:spcAft>
              <a:buBlip>
                <a:blip r:embed="rId3"/>
              </a:buBlip>
            </a:pPr>
            <a:r>
              <a:rPr lang="lv-LV" sz="900" b="0" dirty="0">
                <a:solidFill>
                  <a:srgbClr val="000000"/>
                </a:solidFill>
                <a:ea typeface="Open Sans"/>
                <a:cs typeface="Open Sans"/>
              </a:rPr>
              <a:t>Civilās aizsardzības un katastrofas pārvaldīšanas likums.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2009. gada 24. novembra noteikumi Nr. 1354 "Noteikumi par sākotnējo plūdu riska novērtējumu, plūdu kartēm un plūdu riska pārvaldības plānu". </a:t>
            </a:r>
            <a:r>
              <a:rPr lang="lv-LV" sz="900" b="0" dirty="0">
                <a:solidFill>
                  <a:srgbClr val="A8192D"/>
                </a:solidFill>
                <a:ea typeface="Open Sans"/>
                <a:cs typeface="Open Sans"/>
              </a:rPr>
              <a:t>https://likumi.lv/ta/id/201369</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12. decembra noteikumi Nr. 722 "Starptautiskās palīdzības pieprasīšanas kārtība". </a:t>
            </a:r>
            <a:r>
              <a:rPr lang="lv-LV" sz="900" b="0" dirty="0">
                <a:solidFill>
                  <a:srgbClr val="A8192D"/>
                </a:solidFill>
                <a:ea typeface="Open Sans"/>
                <a:cs typeface="Open Sans"/>
              </a:rPr>
              <a:t>https://likumi.lv/ta/id/295779</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12. decembra noteikumi Nr. 721 "Humānās palīdzības saņemšanas un sniegšanas kārtība". </a:t>
            </a:r>
            <a:r>
              <a:rPr lang="lv-LV" sz="900" b="0" dirty="0">
                <a:solidFill>
                  <a:srgbClr val="A8192D"/>
                </a:solidFill>
                <a:ea typeface="Open Sans"/>
                <a:cs typeface="Open Sans"/>
              </a:rPr>
              <a:t>https://likumi.lv/ta/id/295778</a:t>
            </a:r>
          </a:p>
          <a:p>
            <a:pPr marL="172800" indent="-172800">
              <a:spcBef>
                <a:spcPts val="300"/>
              </a:spcBef>
              <a:spcAft>
                <a:spcPts val="300"/>
              </a:spcAft>
              <a:buBlip>
                <a:blip r:embed="rId3"/>
              </a:buBlip>
            </a:pPr>
            <a:r>
              <a:rPr lang="lv-LV" sz="900" b="0" dirty="0">
                <a:solidFill>
                  <a:srgbClr val="000000"/>
                </a:solidFill>
                <a:ea typeface="Open Sans"/>
                <a:cs typeface="Open Sans"/>
              </a:rPr>
              <a:t>Nacionālās drošības likums. </a:t>
            </a:r>
            <a:r>
              <a:rPr lang="lv-LV" sz="900" b="0" dirty="0">
                <a:solidFill>
                  <a:srgbClr val="A8192D"/>
                </a:solidFill>
                <a:ea typeface="Open Sans"/>
                <a:cs typeface="Open Sans"/>
              </a:rPr>
              <a:t>https://likumi.lv/ta/id/14011</a:t>
            </a:r>
          </a:p>
          <a:p>
            <a:pPr marL="172800" indent="-172800">
              <a:spcBef>
                <a:spcPts val="300"/>
              </a:spcBef>
              <a:spcAft>
                <a:spcPts val="300"/>
              </a:spcAft>
              <a:buBlip>
                <a:blip r:embed="rId3"/>
              </a:buBlip>
            </a:pPr>
            <a:r>
              <a:rPr lang="lv-LV" sz="900" b="0" dirty="0" err="1">
                <a:solidFill>
                  <a:srgbClr val="000000"/>
                </a:solidFill>
                <a:ea typeface="Open Sans"/>
                <a:cs typeface="Open Sans"/>
              </a:rPr>
              <a:t>Riigikogu</a:t>
            </a:r>
            <a:r>
              <a:rPr lang="lv-LV" sz="900" b="0" dirty="0">
                <a:solidFill>
                  <a:srgbClr val="000000"/>
                </a:solidFill>
                <a:ea typeface="Open Sans"/>
                <a:cs typeface="Open Sans"/>
              </a:rPr>
              <a:t>. </a:t>
            </a:r>
            <a:r>
              <a:rPr lang="lv-LV" sz="900" b="0" dirty="0" err="1">
                <a:solidFill>
                  <a:srgbClr val="000000"/>
                </a:solidFill>
                <a:ea typeface="Open Sans"/>
                <a:cs typeface="Open Sans"/>
              </a:rPr>
              <a:t>Eesti</a:t>
            </a:r>
            <a:r>
              <a:rPr lang="lv-LV" sz="900" b="0" dirty="0">
                <a:solidFill>
                  <a:srgbClr val="000000"/>
                </a:solidFill>
                <a:ea typeface="Open Sans"/>
                <a:cs typeface="Open Sans"/>
              </a:rPr>
              <a:t> </a:t>
            </a:r>
            <a:r>
              <a:rPr lang="lv-LV" sz="900" b="0" dirty="0" err="1">
                <a:solidFill>
                  <a:srgbClr val="000000"/>
                </a:solidFill>
                <a:ea typeface="Open Sans"/>
                <a:cs typeface="Open Sans"/>
              </a:rPr>
              <a:t>julgeolekupoliitika</a:t>
            </a:r>
            <a:r>
              <a:rPr lang="lv-LV" sz="900" b="0" dirty="0">
                <a:solidFill>
                  <a:srgbClr val="000000"/>
                </a:solidFill>
                <a:ea typeface="Open Sans"/>
                <a:cs typeface="Open Sans"/>
              </a:rPr>
              <a:t> </a:t>
            </a:r>
            <a:r>
              <a:rPr lang="lv-LV" sz="900" b="0" dirty="0" err="1">
                <a:solidFill>
                  <a:srgbClr val="000000"/>
                </a:solidFill>
                <a:ea typeface="Open Sans"/>
                <a:cs typeface="Open Sans"/>
              </a:rPr>
              <a:t>alused</a:t>
            </a:r>
            <a:r>
              <a:rPr lang="lv-LV" sz="900" b="0" dirty="0">
                <a:solidFill>
                  <a:srgbClr val="000000"/>
                </a:solidFill>
                <a:ea typeface="Open Sans"/>
                <a:cs typeface="Open Sans"/>
              </a:rPr>
              <a:t>. </a:t>
            </a:r>
            <a:r>
              <a:rPr lang="lv-LV" sz="900" b="0" dirty="0">
                <a:solidFill>
                  <a:srgbClr val="A8192D"/>
                </a:solidFill>
                <a:ea typeface="Open Sans"/>
                <a:cs typeface="Open Sans"/>
              </a:rPr>
              <a:t>https://www.riigiteataja.ee/aktilisa/3280/2202/3001/julgeolekupoliitika_2023.pdf</a:t>
            </a:r>
          </a:p>
          <a:p>
            <a:pPr marL="172800" indent="-172800">
              <a:spcBef>
                <a:spcPts val="300"/>
              </a:spcBef>
              <a:spcAft>
                <a:spcPts val="300"/>
              </a:spcAft>
              <a:buBlip>
                <a:blip r:embed="rId3"/>
              </a:buBlip>
            </a:pPr>
            <a:r>
              <a:rPr lang="lv-LV" sz="900" b="0" dirty="0" err="1">
                <a:solidFill>
                  <a:srgbClr val="000000"/>
                </a:solidFill>
                <a:ea typeface="Open Sans"/>
                <a:cs typeface="Open Sans"/>
              </a:rPr>
              <a:t>Wikipedia</a:t>
            </a:r>
            <a:r>
              <a:rPr lang="lv-LV" sz="900" b="0" dirty="0">
                <a:solidFill>
                  <a:srgbClr val="000000"/>
                </a:solidFill>
                <a:ea typeface="Open Sans"/>
                <a:cs typeface="Open Sans"/>
              </a:rPr>
              <a:t>. </a:t>
            </a:r>
            <a:r>
              <a:rPr lang="lv-LV" sz="900" b="0" dirty="0" err="1">
                <a:solidFill>
                  <a:srgbClr val="000000"/>
                </a:solidFill>
                <a:ea typeface="Open Sans"/>
                <a:cs typeface="Open Sans"/>
              </a:rPr>
              <a:t>Geneva</a:t>
            </a:r>
            <a:r>
              <a:rPr lang="lv-LV" sz="900" b="0" dirty="0">
                <a:solidFill>
                  <a:srgbClr val="000000"/>
                </a:solidFill>
                <a:ea typeface="Open Sans"/>
                <a:cs typeface="Open Sans"/>
              </a:rPr>
              <a:t> </a:t>
            </a:r>
            <a:r>
              <a:rPr lang="lv-LV" sz="900" b="0" dirty="0" err="1">
                <a:solidFill>
                  <a:srgbClr val="000000"/>
                </a:solidFill>
                <a:ea typeface="Open Sans"/>
                <a:cs typeface="Open Sans"/>
              </a:rPr>
              <a:t>Conventions</a:t>
            </a:r>
            <a:r>
              <a:rPr lang="lv-LV" sz="900" b="0" dirty="0">
                <a:solidFill>
                  <a:srgbClr val="000000"/>
                </a:solidFill>
                <a:ea typeface="Open Sans"/>
                <a:cs typeface="Open Sans"/>
              </a:rPr>
              <a:t>. </a:t>
            </a:r>
            <a:r>
              <a:rPr lang="lv-LV" sz="900" b="0" dirty="0">
                <a:solidFill>
                  <a:srgbClr val="A8192D"/>
                </a:solidFill>
                <a:ea typeface="Open Sans"/>
                <a:cs typeface="Open Sans"/>
              </a:rPr>
              <a:t>https://en.wikipedia.org/wiki/Geneva_Conventions</a:t>
            </a:r>
          </a:p>
          <a:p>
            <a:pPr marL="172800" indent="-172800">
              <a:spcBef>
                <a:spcPts val="300"/>
              </a:spcBef>
              <a:spcAft>
                <a:spcPts val="300"/>
              </a:spcAft>
              <a:buBlip>
                <a:blip r:embed="rId3"/>
              </a:buBlip>
            </a:pPr>
            <a:r>
              <a:rPr lang="en-US" sz="900" b="0" dirty="0">
                <a:solidFill>
                  <a:srgbClr val="000000"/>
                </a:solidFill>
                <a:ea typeface="Open Sans"/>
                <a:cs typeface="Open Sans"/>
              </a:rPr>
              <a:t>International Committee of the Red Cross</a:t>
            </a:r>
            <a:r>
              <a:rPr lang="lv-LV" sz="900" b="0" dirty="0">
                <a:solidFill>
                  <a:srgbClr val="000000"/>
                </a:solidFill>
                <a:ea typeface="Open Sans"/>
                <a:cs typeface="Open Sans"/>
              </a:rPr>
              <a:t>. </a:t>
            </a:r>
            <a:r>
              <a:rPr lang="en-US" sz="900" b="0" dirty="0">
                <a:solidFill>
                  <a:srgbClr val="000000"/>
                </a:solidFill>
                <a:ea typeface="Open Sans"/>
                <a:cs typeface="Open Sans"/>
              </a:rPr>
              <a:t>The Geneva Conventions of 1949</a:t>
            </a:r>
            <a:r>
              <a:rPr lang="lv-LV" sz="900" b="0" dirty="0">
                <a:solidFill>
                  <a:srgbClr val="000000"/>
                </a:solidFill>
                <a:ea typeface="Open Sans"/>
                <a:cs typeface="Open Sans"/>
              </a:rPr>
              <a:t>,</a:t>
            </a:r>
            <a:r>
              <a:rPr lang="en-US" sz="900" b="0" dirty="0">
                <a:solidFill>
                  <a:srgbClr val="000000"/>
                </a:solidFill>
                <a:ea typeface="Open Sans"/>
                <a:cs typeface="Open Sans"/>
              </a:rPr>
              <a:t> Additional Protocols</a:t>
            </a:r>
            <a:r>
              <a:rPr lang="lv-LV" sz="900" b="0" dirty="0">
                <a:solidFill>
                  <a:srgbClr val="000000"/>
                </a:solidFill>
                <a:ea typeface="Open Sans"/>
                <a:cs typeface="Open Sans"/>
              </a:rPr>
              <a:t> </a:t>
            </a:r>
            <a:r>
              <a:rPr lang="en-US" sz="900" b="0" dirty="0">
                <a:solidFill>
                  <a:srgbClr val="000000"/>
                </a:solidFill>
                <a:ea typeface="Open Sans"/>
                <a:cs typeface="Open Sans"/>
              </a:rPr>
              <a:t>and their </a:t>
            </a:r>
            <a:r>
              <a:rPr lang="lv-LV" sz="900" b="0" dirty="0" err="1">
                <a:solidFill>
                  <a:srgbClr val="000000"/>
                </a:solidFill>
                <a:ea typeface="Open Sans"/>
                <a:cs typeface="Open Sans"/>
              </a:rPr>
              <a:t>Commentaries</a:t>
            </a:r>
            <a:r>
              <a:rPr lang="lv-LV" sz="900" b="0" dirty="0">
                <a:solidFill>
                  <a:srgbClr val="000000"/>
                </a:solidFill>
                <a:ea typeface="Open Sans"/>
                <a:cs typeface="Open Sans"/>
              </a:rPr>
              <a:t>. </a:t>
            </a:r>
            <a:r>
              <a:rPr lang="lv-LV" sz="900" b="0" dirty="0">
                <a:solidFill>
                  <a:srgbClr val="A8192D"/>
                </a:solidFill>
                <a:ea typeface="Open Sans"/>
                <a:cs typeface="Open Sans"/>
              </a:rPr>
              <a:t>https://ihl-databases.icrc.org/en/ihl-treaties/geneva-conventions-1949additional-protocols-and-their-commentaries</a:t>
            </a:r>
          </a:p>
        </p:txBody>
      </p:sp>
      <p:sp>
        <p:nvSpPr>
          <p:cNvPr id="4" name="Rectangle 3">
            <a:extLst>
              <a:ext uri="{FF2B5EF4-FFF2-40B4-BE49-F238E27FC236}">
                <a16:creationId xmlns:a16="http://schemas.microsoft.com/office/drawing/2014/main" id="{A5F7A3B3-A2EA-FC06-F52B-4B9DF46E1824}"/>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spTree>
    <p:extLst>
      <p:ext uri="{BB962C8B-B14F-4D97-AF65-F5344CB8AC3E}">
        <p14:creationId xmlns:p14="http://schemas.microsoft.com/office/powerpoint/2010/main" val="79636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EEBD1-87EA-E0E0-BF01-408D78DD1340}"/>
              </a:ext>
            </a:extLst>
          </p:cNvPr>
          <p:cNvPicPr>
            <a:picLocks noChangeAspect="1"/>
          </p:cNvPicPr>
          <p:nvPr/>
        </p:nvPicPr>
        <p:blipFill rotWithShape="1">
          <a:blip r:embed="rId2"/>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rtlCol="0">
            <a:normAutofit/>
          </a:bodyPr>
          <a:lstStyle/>
          <a:p>
            <a:pPr rtl="0"/>
            <a:r>
              <a:rPr lang="en-gb"/>
              <a:t>Table of </a:t>
            </a:r>
            <a:r>
              <a:rPr lang="lv-LV"/>
              <a:t>C</a:t>
            </a:r>
            <a:r>
              <a:rPr lang="en-gb" err="1"/>
              <a:t>ontents</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a:cs typeface="Arial"/>
              </a:rPr>
              <a:t>1.1. The </a:t>
            </a:r>
            <a:r>
              <a:rPr lang="lv-LV" sz="1600">
                <a:cs typeface="Arial"/>
              </a:rPr>
              <a:t>C</a:t>
            </a:r>
            <a:r>
              <a:rPr lang="en-gb" sz="1600" err="1">
                <a:cs typeface="Arial"/>
              </a:rPr>
              <a:t>oncept</a:t>
            </a:r>
            <a:r>
              <a:rPr lang="en-gb" sz="1600">
                <a:cs typeface="Arial"/>
              </a:rPr>
              <a:t> of </a:t>
            </a:r>
            <a:r>
              <a:rPr lang="lv-LV" sz="1600">
                <a:cs typeface="Arial"/>
              </a:rPr>
              <a:t>C</a:t>
            </a:r>
            <a:r>
              <a:rPr lang="en-gb" sz="1600" err="1">
                <a:cs typeface="Arial"/>
              </a:rPr>
              <a:t>ivil</a:t>
            </a:r>
            <a:r>
              <a:rPr lang="en-gb" sz="1600">
                <a:cs typeface="Arial"/>
              </a:rPr>
              <a:t> </a:t>
            </a:r>
            <a:r>
              <a:rPr lang="lv-LV" sz="1600">
                <a:cs typeface="Arial"/>
              </a:rPr>
              <a:t>P</a:t>
            </a:r>
            <a:r>
              <a:rPr lang="en-gb" sz="1600" err="1">
                <a:cs typeface="Arial"/>
              </a:rPr>
              <a:t>rotection</a:t>
            </a:r>
            <a:endParaRPr lang="en-gb" sz="1600">
              <a:cs typeface="Arial"/>
            </a:endParaRPr>
          </a:p>
          <a:p>
            <a:pPr rtl="0">
              <a:spcAft>
                <a:spcPts val="600"/>
              </a:spcAft>
            </a:pPr>
            <a:r>
              <a:rPr lang="en-gb" sz="1600">
                <a:cs typeface="Arial"/>
              </a:rPr>
              <a:t>1.2. </a:t>
            </a:r>
            <a:r>
              <a:rPr lang="en-US" sz="1600">
                <a:cs typeface="Arial"/>
              </a:rPr>
              <a:t>Tasks of the System of Civil Protection</a:t>
            </a:r>
            <a:endParaRPr lang="lv-LV" sz="1600">
              <a:cs typeface="Arial"/>
            </a:endParaRPr>
          </a:p>
          <a:p>
            <a:pPr rtl="0">
              <a:spcAft>
                <a:spcPts val="600"/>
              </a:spcAft>
            </a:pPr>
            <a:r>
              <a:rPr lang="en-gb" sz="1600">
                <a:cs typeface="Arial"/>
              </a:rPr>
              <a:t>1.3. </a:t>
            </a:r>
            <a:r>
              <a:rPr lang="lv-LV" sz="1600">
                <a:cs typeface="Arial"/>
              </a:rPr>
              <a:t>A</a:t>
            </a:r>
            <a:r>
              <a:rPr lang="en-US" sz="1600">
                <a:cs typeface="Arial"/>
              </a:rPr>
              <a:t>n </a:t>
            </a:r>
            <a:r>
              <a:rPr lang="lv-LV" sz="1600">
                <a:cs typeface="Arial"/>
              </a:rPr>
              <a:t>O</a:t>
            </a:r>
            <a:r>
              <a:rPr lang="en-US" sz="1600" err="1">
                <a:cs typeface="Arial"/>
              </a:rPr>
              <a:t>verview</a:t>
            </a:r>
            <a:r>
              <a:rPr lang="en-US" sz="1600">
                <a:cs typeface="Arial"/>
              </a:rPr>
              <a:t> of the </a:t>
            </a:r>
            <a:r>
              <a:rPr lang="lv-LV" sz="1600">
                <a:cs typeface="Arial"/>
              </a:rPr>
              <a:t>H</a:t>
            </a:r>
            <a:r>
              <a:rPr lang="en-US" sz="1600" err="1">
                <a:cs typeface="Arial"/>
              </a:rPr>
              <a:t>istory</a:t>
            </a:r>
            <a:r>
              <a:rPr lang="en-US" sz="1600">
                <a:cs typeface="Arial"/>
              </a:rPr>
              <a:t> of </a:t>
            </a:r>
            <a:r>
              <a:rPr lang="lv-LV" sz="1600">
                <a:cs typeface="Arial"/>
              </a:rPr>
              <a:t>C</a:t>
            </a:r>
            <a:r>
              <a:rPr lang="en-US" sz="1600" err="1">
                <a:cs typeface="Arial"/>
              </a:rPr>
              <a:t>ivil</a:t>
            </a:r>
            <a:r>
              <a:rPr lang="en-US" sz="1600">
                <a:cs typeface="Arial"/>
              </a:rPr>
              <a:t> </a:t>
            </a:r>
            <a:r>
              <a:rPr lang="lv-LV" sz="1600">
                <a:cs typeface="Arial"/>
              </a:rPr>
              <a:t>P</a:t>
            </a:r>
            <a:r>
              <a:rPr lang="en-US" sz="1600" err="1">
                <a:cs typeface="Arial"/>
              </a:rPr>
              <a:t>rotection</a:t>
            </a:r>
            <a:endParaRPr lang="en-US" sz="160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430178"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rtl="0"/>
              <a:t>3</a:t>
            </a:fld>
            <a:endParaRPr lang="en-GB"/>
          </a:p>
        </p:txBody>
      </p:sp>
      <p:sp>
        <p:nvSpPr>
          <p:cNvPr id="5" name="Rectangle 4">
            <a:extLst>
              <a:ext uri="{FF2B5EF4-FFF2-40B4-BE49-F238E27FC236}">
                <a16:creationId xmlns:a16="http://schemas.microsoft.com/office/drawing/2014/main" id="{F49343F7-D602-A34C-6413-8E1566806A0C}"/>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spTree>
    <p:extLst>
      <p:ext uri="{BB962C8B-B14F-4D97-AF65-F5344CB8AC3E}">
        <p14:creationId xmlns:p14="http://schemas.microsoft.com/office/powerpoint/2010/main" val="19209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7288C311-F591-804C-853B-2A26C1D09E42}"/>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7CAF328F-E489-C18B-505D-112CFD1ACF17}"/>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0" name="TextBox 9">
            <a:extLst>
              <a:ext uri="{FF2B5EF4-FFF2-40B4-BE49-F238E27FC236}">
                <a16:creationId xmlns:a16="http://schemas.microsoft.com/office/drawing/2014/main" id="{84A9848E-94B1-09E8-1155-2A87356AC5A2}"/>
              </a:ext>
            </a:extLst>
          </p:cNvPr>
          <p:cNvSpPr txBox="1"/>
          <p:nvPr/>
        </p:nvSpPr>
        <p:spPr>
          <a:xfrm>
            <a:off x="0" y="3097115"/>
            <a:ext cx="11034402" cy="1415120"/>
          </a:xfrm>
          <a:prstGeom prst="rect">
            <a:avLst/>
          </a:prstGeom>
          <a:solidFill>
            <a:srgbClr val="CFD6E8"/>
          </a:solidFill>
        </p:spPr>
        <p:txBody>
          <a:bodyPr wrap="square" lIns="468000" tIns="108000" rIns="108000" bIns="108000" rtlCol="0" anchor="ctr">
            <a:noAutofit/>
          </a:bodyPr>
          <a:lstStyle/>
          <a:p>
            <a:pPr rtl="0">
              <a:lnSpc>
                <a:spcPct val="90000"/>
              </a:lnSpc>
              <a:spcBef>
                <a:spcPts val="1000"/>
              </a:spcBef>
            </a:pPr>
            <a:r>
              <a:rPr lang="en-gb" sz="4400">
                <a:latin typeface="+mj-lt"/>
              </a:rPr>
              <a:t>1.1. </a:t>
            </a:r>
            <a:r>
              <a:rPr lang="en-US" sz="4400">
                <a:latin typeface="+mj-lt"/>
              </a:rPr>
              <a:t>The Concept of Civil Protection</a:t>
            </a:r>
          </a:p>
        </p:txBody>
      </p:sp>
      <p:sp>
        <p:nvSpPr>
          <p:cNvPr id="11" name="Rectangle 10">
            <a:extLst>
              <a:ext uri="{FF2B5EF4-FFF2-40B4-BE49-F238E27FC236}">
                <a16:creationId xmlns:a16="http://schemas.microsoft.com/office/drawing/2014/main" id="{B2B9CC7A-1657-C8F4-F089-91D904D84EE3}"/>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Rectangle 11">
            <a:extLst>
              <a:ext uri="{FF2B5EF4-FFF2-40B4-BE49-F238E27FC236}">
                <a16:creationId xmlns:a16="http://schemas.microsoft.com/office/drawing/2014/main" id="{9A6DA264-E308-494F-C453-A846AF500AC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 name="Rectangle 12">
            <a:extLst>
              <a:ext uri="{FF2B5EF4-FFF2-40B4-BE49-F238E27FC236}">
                <a16:creationId xmlns:a16="http://schemas.microsoft.com/office/drawing/2014/main" id="{73A629FD-22CC-5869-C50A-1E8C4943BDA2}"/>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33E09333-55DA-1C36-6178-4BBB8995CE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5" name="Rectangle 14">
            <a:extLst>
              <a:ext uri="{FF2B5EF4-FFF2-40B4-BE49-F238E27FC236}">
                <a16:creationId xmlns:a16="http://schemas.microsoft.com/office/drawing/2014/main" id="{32569D7C-2B14-1338-5295-034048F88B7A}"/>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120357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F098A7-B2BC-685B-65D4-4F664830ED6C}"/>
              </a:ext>
            </a:extLst>
          </p:cNvPr>
          <p:cNvSpPr>
            <a:spLocks noGrp="1"/>
          </p:cNvSpPr>
          <p:nvPr>
            <p:ph type="title"/>
          </p:nvPr>
        </p:nvSpPr>
        <p:spPr>
          <a:xfrm>
            <a:off x="442913" y="432001"/>
            <a:ext cx="11306175" cy="1387274"/>
          </a:xfrm>
        </p:spPr>
        <p:txBody>
          <a:bodyPr vert="horz" rtlCol="0">
            <a:normAutofit/>
          </a:bodyPr>
          <a:lstStyle/>
          <a:p>
            <a:pPr rtl="0"/>
            <a:r>
              <a:rPr lang="en-US" err="1"/>
              <a:t>Educatees</a:t>
            </a:r>
            <a:r>
              <a:rPr lang="en-US"/>
              <a:t>’ Understanding of and Exposure to Civil Protection</a:t>
            </a:r>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5</a:t>
            </a:fld>
            <a:endParaRPr lang="en-GB"/>
          </a:p>
        </p:txBody>
      </p:sp>
      <p:sp>
        <p:nvSpPr>
          <p:cNvPr id="2" name="Rectangle 1">
            <a:extLst>
              <a:ext uri="{FF2B5EF4-FFF2-40B4-BE49-F238E27FC236}">
                <a16:creationId xmlns:a16="http://schemas.microsoft.com/office/drawing/2014/main" id="{D7EBEC5B-A3B2-15D2-D35B-6E7E839BAB8B}"/>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15" name="Group 14">
            <a:extLst>
              <a:ext uri="{FF2B5EF4-FFF2-40B4-BE49-F238E27FC236}">
                <a16:creationId xmlns:a16="http://schemas.microsoft.com/office/drawing/2014/main" id="{B465FA2A-A8E6-967E-9821-CA09F3E0B16B}"/>
              </a:ext>
            </a:extLst>
          </p:cNvPr>
          <p:cNvGrpSpPr/>
          <p:nvPr/>
        </p:nvGrpSpPr>
        <p:grpSpPr>
          <a:xfrm>
            <a:off x="9480838" y="126781"/>
            <a:ext cx="2268250" cy="217488"/>
            <a:chOff x="9480838" y="126781"/>
            <a:chExt cx="2268250" cy="217488"/>
          </a:xfrm>
        </p:grpSpPr>
        <p:sp>
          <p:nvSpPr>
            <p:cNvPr id="16" name="Rectangle 15">
              <a:extLst>
                <a:ext uri="{FF2B5EF4-FFF2-40B4-BE49-F238E27FC236}">
                  <a16:creationId xmlns:a16="http://schemas.microsoft.com/office/drawing/2014/main" id="{84F7CD5E-C44D-ACEC-C381-CE759403B52F}"/>
                </a:ext>
              </a:extLst>
            </p:cNvPr>
            <p:cNvSpPr/>
            <p:nvPr/>
          </p:nvSpPr>
          <p:spPr>
            <a:xfrm>
              <a:off x="9480838"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E1B5F61D-068D-8D4E-8380-690701D9958E}"/>
                </a:ext>
              </a:extLst>
            </p:cNvPr>
            <p:cNvSpPr/>
            <p:nvPr/>
          </p:nvSpPr>
          <p:spPr>
            <a:xfrm>
              <a:off x="9721225" y="126781"/>
              <a:ext cx="154709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The Concept of Civil Protection</a:t>
              </a:r>
              <a:endParaRPr lang="en-gb" sz="800" b="1" i="0" u="none" strike="noStrike" kern="0" cap="none" spc="0" normalizeH="0" noProof="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3419E925-16B1-83AA-03A5-78E9F9D9A6D7}"/>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C84622D9-4CC3-F499-A985-D251B64BE78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pic>
        <p:nvPicPr>
          <p:cNvPr id="54" name="Picture 2" descr="a close up of a rifle with a scope">
            <a:extLst>
              <a:ext uri="{FF2B5EF4-FFF2-40B4-BE49-F238E27FC236}">
                <a16:creationId xmlns:a16="http://schemas.microsoft.com/office/drawing/2014/main" id="{CCBA8D20-BEFE-6AA3-A929-63B773536C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221662" y="1819274"/>
            <a:ext cx="3530600" cy="340518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D9B49A36-390C-F008-D8D3-88F0F1602445}"/>
              </a:ext>
            </a:extLst>
          </p:cNvPr>
          <p:cNvPicPr>
            <a:picLocks noChangeAspect="1"/>
          </p:cNvPicPr>
          <p:nvPr/>
        </p:nvPicPr>
        <p:blipFill rotWithShape="1">
          <a:blip r:embed="rId4"/>
          <a:srcRect l="8794" r="11008" b="5"/>
          <a:stretch/>
        </p:blipFill>
        <p:spPr>
          <a:xfrm>
            <a:off x="4330700" y="1819276"/>
            <a:ext cx="3530600" cy="3405186"/>
          </a:xfrm>
          <a:prstGeom prst="rect">
            <a:avLst/>
          </a:prstGeom>
          <a:solidFill>
            <a:schemeClr val="tx1"/>
          </a:solidFill>
        </p:spPr>
      </p:pic>
      <p:pic>
        <p:nvPicPr>
          <p:cNvPr id="56" name="Picture 55">
            <a:extLst>
              <a:ext uri="{FF2B5EF4-FFF2-40B4-BE49-F238E27FC236}">
                <a16:creationId xmlns:a16="http://schemas.microsoft.com/office/drawing/2014/main" id="{41E774E4-74F4-A578-C43D-BB0C2B216F02}"/>
              </a:ext>
            </a:extLst>
          </p:cNvPr>
          <p:cNvPicPr>
            <a:picLocks noChangeAspect="1"/>
          </p:cNvPicPr>
          <p:nvPr/>
        </p:nvPicPr>
        <p:blipFill rotWithShape="1">
          <a:blip r:embed="rId5"/>
          <a:srcRect r="30882" b="5"/>
          <a:stretch/>
        </p:blipFill>
        <p:spPr>
          <a:xfrm>
            <a:off x="441326" y="1819276"/>
            <a:ext cx="3530600" cy="3405186"/>
          </a:xfrm>
          <a:prstGeom prst="rect">
            <a:avLst/>
          </a:prstGeom>
          <a:solidFill>
            <a:schemeClr val="tx1"/>
          </a:solidFill>
        </p:spPr>
      </p:pic>
      <p:sp>
        <p:nvSpPr>
          <p:cNvPr id="57" name="Content Placeholder 1">
            <a:extLst>
              <a:ext uri="{FF2B5EF4-FFF2-40B4-BE49-F238E27FC236}">
                <a16:creationId xmlns:a16="http://schemas.microsoft.com/office/drawing/2014/main" id="{A4AE5331-7CE6-1AAF-BE1A-F732B103B45D}"/>
              </a:ext>
            </a:extLst>
          </p:cNvPr>
          <p:cNvSpPr txBox="1">
            <a:spLocks/>
          </p:cNvSpPr>
          <p:nvPr/>
        </p:nvSpPr>
        <p:spPr>
          <a:xfrm>
            <a:off x="442913" y="1819276"/>
            <a:ext cx="3529013" cy="3405382"/>
          </a:xfrm>
          <a:prstGeom prst="rect">
            <a:avLst/>
          </a:prstGeom>
          <a:solidFill>
            <a:schemeClr val="tx1">
              <a:alpha val="35000"/>
            </a:schemeClr>
          </a:solid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cs typeface="Arial"/>
              </a:rPr>
              <a:t>What do you think the term "civil protection" means? </a:t>
            </a:r>
            <a:endParaRPr lang="en-US" altLang="lv-LV" sz="1600">
              <a:solidFill>
                <a:schemeClr val="bg1"/>
              </a:solidFill>
            </a:endParaRPr>
          </a:p>
        </p:txBody>
      </p:sp>
      <p:sp>
        <p:nvSpPr>
          <p:cNvPr id="58" name="Content Placeholder 1">
            <a:extLst>
              <a:ext uri="{FF2B5EF4-FFF2-40B4-BE49-F238E27FC236}">
                <a16:creationId xmlns:a16="http://schemas.microsoft.com/office/drawing/2014/main" id="{026B145E-F367-BFA8-1209-04A843AC06C3}"/>
              </a:ext>
            </a:extLst>
          </p:cNvPr>
          <p:cNvSpPr txBox="1">
            <a:spLocks/>
          </p:cNvSpPr>
          <p:nvPr/>
        </p:nvSpPr>
        <p:spPr>
          <a:xfrm>
            <a:off x="4332287" y="1819274"/>
            <a:ext cx="3529013" cy="3405188"/>
          </a:xfrm>
          <a:prstGeom prst="rect">
            <a:avLst/>
          </a:prstGeom>
          <a:solidFill>
            <a:schemeClr val="tx1">
              <a:alpha val="53000"/>
            </a:schemeClr>
          </a:solid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cs typeface="Arial"/>
              </a:rPr>
              <a:t>What could be the tasks of civil protection?</a:t>
            </a:r>
            <a:endParaRPr lang="en-US" altLang="lv-LV" sz="1600">
              <a:solidFill>
                <a:schemeClr val="bg1"/>
              </a:solidFill>
              <a:cs typeface="Arial"/>
            </a:endParaRPr>
          </a:p>
        </p:txBody>
      </p:sp>
      <p:sp>
        <p:nvSpPr>
          <p:cNvPr id="59" name="Content Placeholder 1">
            <a:extLst>
              <a:ext uri="{FF2B5EF4-FFF2-40B4-BE49-F238E27FC236}">
                <a16:creationId xmlns:a16="http://schemas.microsoft.com/office/drawing/2014/main" id="{13221F22-19BA-49CA-1CFE-6D8877B3208B}"/>
              </a:ext>
            </a:extLst>
          </p:cNvPr>
          <p:cNvSpPr txBox="1">
            <a:spLocks/>
          </p:cNvSpPr>
          <p:nvPr/>
        </p:nvSpPr>
        <p:spPr>
          <a:xfrm>
            <a:off x="8221662" y="1819274"/>
            <a:ext cx="3529013" cy="3405188"/>
          </a:xfrm>
          <a:prstGeom prst="rect">
            <a:avLst/>
          </a:prstGeom>
          <a:no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cs typeface="Arial"/>
              </a:rPr>
              <a:t>Have you come across civil protection measures in your daily life? </a:t>
            </a:r>
            <a:endParaRPr lang="lv-LV" sz="1600">
              <a:solidFill>
                <a:schemeClr val="bg1"/>
              </a:solidFill>
              <a:cs typeface="Arial"/>
            </a:endParaRPr>
          </a:p>
        </p:txBody>
      </p:sp>
      <p:sp>
        <p:nvSpPr>
          <p:cNvPr id="60" name="Rectangle 59">
            <a:extLst>
              <a:ext uri="{FF2B5EF4-FFF2-40B4-BE49-F238E27FC236}">
                <a16:creationId xmlns:a16="http://schemas.microsoft.com/office/drawing/2014/main" id="{73459308-7773-EEF9-933D-B87783DC41F2}"/>
              </a:ext>
            </a:extLst>
          </p:cNvPr>
          <p:cNvSpPr/>
          <p:nvPr/>
        </p:nvSpPr>
        <p:spPr>
          <a:xfrm>
            <a:off x="1139874" y="5586608"/>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600" b="1">
                <a:solidFill>
                  <a:schemeClr val="tx1"/>
                </a:solidFill>
                <a:cs typeface="Arial"/>
              </a:rPr>
              <a:t>Please give examples!</a:t>
            </a:r>
            <a:endParaRPr lang="en-US" sz="1600" b="1">
              <a:solidFill>
                <a:schemeClr val="tx1"/>
              </a:solidFill>
            </a:endParaRPr>
          </a:p>
        </p:txBody>
      </p:sp>
      <p:sp>
        <p:nvSpPr>
          <p:cNvPr id="61" name="Rectangle 60">
            <a:extLst>
              <a:ext uri="{FF2B5EF4-FFF2-40B4-BE49-F238E27FC236}">
                <a16:creationId xmlns:a16="http://schemas.microsoft.com/office/drawing/2014/main" id="{BBD1A967-EEC0-699D-2DA7-F3BF8FDC6FAC}"/>
              </a:ext>
            </a:extLst>
          </p:cNvPr>
          <p:cNvSpPr/>
          <p:nvPr/>
        </p:nvSpPr>
        <p:spPr>
          <a:xfrm>
            <a:off x="442912" y="55895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62" name="Freeform 45">
            <a:extLst>
              <a:ext uri="{FF2B5EF4-FFF2-40B4-BE49-F238E27FC236}">
                <a16:creationId xmlns:a16="http://schemas.microsoft.com/office/drawing/2014/main" id="{B15BFA0C-3651-04CC-EFBC-704883B85359}"/>
              </a:ext>
            </a:extLst>
          </p:cNvPr>
          <p:cNvSpPr>
            <a:spLocks noChangeAspect="1" noEditPoints="1"/>
          </p:cNvSpPr>
          <p:nvPr/>
        </p:nvSpPr>
        <p:spPr bwMode="auto">
          <a:xfrm>
            <a:off x="508360" y="5653881"/>
            <a:ext cx="455905" cy="457200"/>
          </a:xfrm>
          <a:custGeom>
            <a:avLst/>
            <a:gdLst>
              <a:gd name="T0" fmla="*/ 530 w 704"/>
              <a:gd name="T1" fmla="*/ 0 h 706"/>
              <a:gd name="T2" fmla="*/ 530 w 704"/>
              <a:gd name="T3" fmla="*/ 613 h 706"/>
              <a:gd name="T4" fmla="*/ 589 w 704"/>
              <a:gd name="T5" fmla="*/ 706 h 706"/>
              <a:gd name="T6" fmla="*/ 649 w 704"/>
              <a:gd name="T7" fmla="*/ 613 h 706"/>
              <a:gd name="T8" fmla="*/ 649 w 704"/>
              <a:gd name="T9" fmla="*/ 31 h 706"/>
              <a:gd name="T10" fmla="*/ 673 w 704"/>
              <a:gd name="T11" fmla="*/ 31 h 706"/>
              <a:gd name="T12" fmla="*/ 673 w 704"/>
              <a:gd name="T13" fmla="*/ 253 h 706"/>
              <a:gd name="T14" fmla="*/ 704 w 704"/>
              <a:gd name="T15" fmla="*/ 253 h 706"/>
              <a:gd name="T16" fmla="*/ 704 w 704"/>
              <a:gd name="T17" fmla="*/ 0 h 706"/>
              <a:gd name="T18" fmla="*/ 530 w 704"/>
              <a:gd name="T19" fmla="*/ 0 h 706"/>
              <a:gd name="T20" fmla="*/ 618 w 704"/>
              <a:gd name="T21" fmla="*/ 31 h 706"/>
              <a:gd name="T22" fmla="*/ 618 w 704"/>
              <a:gd name="T23" fmla="*/ 238 h 706"/>
              <a:gd name="T24" fmla="*/ 561 w 704"/>
              <a:gd name="T25" fmla="*/ 238 h 706"/>
              <a:gd name="T26" fmla="*/ 561 w 704"/>
              <a:gd name="T27" fmla="*/ 31 h 706"/>
              <a:gd name="T28" fmla="*/ 618 w 704"/>
              <a:gd name="T29" fmla="*/ 31 h 706"/>
              <a:gd name="T30" fmla="*/ 589 w 704"/>
              <a:gd name="T31" fmla="*/ 651 h 706"/>
              <a:gd name="T32" fmla="*/ 561 w 704"/>
              <a:gd name="T33" fmla="*/ 605 h 706"/>
              <a:gd name="T34" fmla="*/ 561 w 704"/>
              <a:gd name="T35" fmla="*/ 269 h 706"/>
              <a:gd name="T36" fmla="*/ 618 w 704"/>
              <a:gd name="T37" fmla="*/ 269 h 706"/>
              <a:gd name="T38" fmla="*/ 618 w 704"/>
              <a:gd name="T39" fmla="*/ 605 h 706"/>
              <a:gd name="T40" fmla="*/ 589 w 704"/>
              <a:gd name="T41" fmla="*/ 651 h 706"/>
              <a:gd name="T42" fmla="*/ 352 w 704"/>
              <a:gd name="T43" fmla="*/ 178 h 706"/>
              <a:gd name="T44" fmla="*/ 117 w 704"/>
              <a:gd name="T45" fmla="*/ 178 h 706"/>
              <a:gd name="T46" fmla="*/ 117 w 704"/>
              <a:gd name="T47" fmla="*/ 149 h 706"/>
              <a:gd name="T48" fmla="*/ 352 w 704"/>
              <a:gd name="T49" fmla="*/ 149 h 706"/>
              <a:gd name="T50" fmla="*/ 352 w 704"/>
              <a:gd name="T51" fmla="*/ 178 h 706"/>
              <a:gd name="T52" fmla="*/ 352 w 704"/>
              <a:gd name="T53" fmla="*/ 305 h 706"/>
              <a:gd name="T54" fmla="*/ 117 w 704"/>
              <a:gd name="T55" fmla="*/ 305 h 706"/>
              <a:gd name="T56" fmla="*/ 117 w 704"/>
              <a:gd name="T57" fmla="*/ 275 h 706"/>
              <a:gd name="T58" fmla="*/ 352 w 704"/>
              <a:gd name="T59" fmla="*/ 275 h 706"/>
              <a:gd name="T60" fmla="*/ 352 w 704"/>
              <a:gd name="T61" fmla="*/ 305 h 706"/>
              <a:gd name="T62" fmla="*/ 352 w 704"/>
              <a:gd name="T63" fmla="*/ 433 h 706"/>
              <a:gd name="T64" fmla="*/ 117 w 704"/>
              <a:gd name="T65" fmla="*/ 433 h 706"/>
              <a:gd name="T66" fmla="*/ 117 w 704"/>
              <a:gd name="T67" fmla="*/ 402 h 706"/>
              <a:gd name="T68" fmla="*/ 352 w 704"/>
              <a:gd name="T69" fmla="*/ 402 h 706"/>
              <a:gd name="T70" fmla="*/ 352 w 704"/>
              <a:gd name="T71" fmla="*/ 433 h 706"/>
              <a:gd name="T72" fmla="*/ 352 w 704"/>
              <a:gd name="T73" fmla="*/ 559 h 706"/>
              <a:gd name="T74" fmla="*/ 117 w 704"/>
              <a:gd name="T75" fmla="*/ 559 h 706"/>
              <a:gd name="T76" fmla="*/ 117 w 704"/>
              <a:gd name="T77" fmla="*/ 530 h 706"/>
              <a:gd name="T78" fmla="*/ 352 w 704"/>
              <a:gd name="T79" fmla="*/ 530 h 706"/>
              <a:gd name="T80" fmla="*/ 352 w 704"/>
              <a:gd name="T81" fmla="*/ 559 h 706"/>
              <a:gd name="T82" fmla="*/ 469 w 704"/>
              <a:gd name="T83" fmla="*/ 706 h 706"/>
              <a:gd name="T84" fmla="*/ 0 w 704"/>
              <a:gd name="T85" fmla="*/ 706 h 706"/>
              <a:gd name="T86" fmla="*/ 0 w 704"/>
              <a:gd name="T87" fmla="*/ 0 h 706"/>
              <a:gd name="T88" fmla="*/ 469 w 704"/>
              <a:gd name="T89" fmla="*/ 0 h 706"/>
              <a:gd name="T90" fmla="*/ 469 w 704"/>
              <a:gd name="T91" fmla="*/ 706 h 706"/>
              <a:gd name="T92" fmla="*/ 29 w 704"/>
              <a:gd name="T93" fmla="*/ 677 h 706"/>
              <a:gd name="T94" fmla="*/ 439 w 704"/>
              <a:gd name="T95" fmla="*/ 677 h 706"/>
              <a:gd name="T96" fmla="*/ 439 w 704"/>
              <a:gd name="T97" fmla="*/ 31 h 706"/>
              <a:gd name="T98" fmla="*/ 29 w 704"/>
              <a:gd name="T99" fmla="*/ 31 h 706"/>
              <a:gd name="T100" fmla="*/ 29 w 704"/>
              <a:gd name="T101" fmla="*/ 677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a:solidFill>
                <a:schemeClr val="bg1"/>
              </a:solidFill>
            </a:endParaRPr>
          </a:p>
        </p:txBody>
      </p:sp>
    </p:spTree>
    <p:extLst>
      <p:ext uri="{BB962C8B-B14F-4D97-AF65-F5344CB8AC3E}">
        <p14:creationId xmlns:p14="http://schemas.microsoft.com/office/powerpoint/2010/main" val="4265792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F098A7-B2BC-685B-65D4-4F664830ED6C}"/>
              </a:ext>
            </a:extLst>
          </p:cNvPr>
          <p:cNvSpPr>
            <a:spLocks noGrp="1"/>
          </p:cNvSpPr>
          <p:nvPr>
            <p:ph type="title"/>
          </p:nvPr>
        </p:nvSpPr>
        <p:spPr>
          <a:xfrm>
            <a:off x="442913" y="432001"/>
            <a:ext cx="11306175" cy="1387274"/>
          </a:xfrm>
        </p:spPr>
        <p:txBody>
          <a:bodyPr vert="horz" rtlCol="0">
            <a:normAutofit/>
          </a:bodyPr>
          <a:lstStyle/>
          <a:p>
            <a:pPr rtl="0"/>
            <a:r>
              <a:rPr lang="en-gb"/>
              <a:t>The </a:t>
            </a:r>
            <a:r>
              <a:rPr lang="lv-LV"/>
              <a:t>C</a:t>
            </a:r>
            <a:r>
              <a:rPr lang="en-gb" err="1"/>
              <a:t>oncept</a:t>
            </a:r>
            <a:r>
              <a:rPr lang="en-gb"/>
              <a:t> of </a:t>
            </a:r>
            <a:r>
              <a:rPr lang="lv-LV" err="1"/>
              <a:t>Disaster</a:t>
            </a:r>
            <a:endParaRPr lang="en-US"/>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6</a:t>
            </a:fld>
            <a:endParaRPr lang="en-GB"/>
          </a:p>
        </p:txBody>
      </p:sp>
      <p:sp>
        <p:nvSpPr>
          <p:cNvPr id="2" name="Rectangle 1">
            <a:extLst>
              <a:ext uri="{FF2B5EF4-FFF2-40B4-BE49-F238E27FC236}">
                <a16:creationId xmlns:a16="http://schemas.microsoft.com/office/drawing/2014/main" id="{D7EBEC5B-A3B2-15D2-D35B-6E7E839BAB8B}"/>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15" name="Group 14">
            <a:extLst>
              <a:ext uri="{FF2B5EF4-FFF2-40B4-BE49-F238E27FC236}">
                <a16:creationId xmlns:a16="http://schemas.microsoft.com/office/drawing/2014/main" id="{B465FA2A-A8E6-967E-9821-CA09F3E0B16B}"/>
              </a:ext>
            </a:extLst>
          </p:cNvPr>
          <p:cNvGrpSpPr/>
          <p:nvPr/>
        </p:nvGrpSpPr>
        <p:grpSpPr>
          <a:xfrm>
            <a:off x="9480838" y="126781"/>
            <a:ext cx="2268250" cy="217488"/>
            <a:chOff x="9480838" y="126781"/>
            <a:chExt cx="2268250" cy="217488"/>
          </a:xfrm>
        </p:grpSpPr>
        <p:sp>
          <p:nvSpPr>
            <p:cNvPr id="16" name="Rectangle 15">
              <a:extLst>
                <a:ext uri="{FF2B5EF4-FFF2-40B4-BE49-F238E27FC236}">
                  <a16:creationId xmlns:a16="http://schemas.microsoft.com/office/drawing/2014/main" id="{84F7CD5E-C44D-ACEC-C381-CE759403B52F}"/>
                </a:ext>
              </a:extLst>
            </p:cNvPr>
            <p:cNvSpPr/>
            <p:nvPr/>
          </p:nvSpPr>
          <p:spPr>
            <a:xfrm>
              <a:off x="9480838"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E1B5F61D-068D-8D4E-8380-690701D9958E}"/>
                </a:ext>
              </a:extLst>
            </p:cNvPr>
            <p:cNvSpPr/>
            <p:nvPr/>
          </p:nvSpPr>
          <p:spPr>
            <a:xfrm>
              <a:off x="9721225" y="126781"/>
              <a:ext cx="154709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The Concept of Civil Protection</a:t>
              </a:r>
              <a:endParaRPr lang="en-gb" sz="800" b="1" i="0" u="none" strike="noStrike" kern="0" cap="none" spc="0" normalizeH="0" noProof="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3419E925-16B1-83AA-03A5-78E9F9D9A6D7}"/>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C84622D9-4CC3-F499-A985-D251B64BE78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pic>
        <p:nvPicPr>
          <p:cNvPr id="13" name="Picture 12" descr="A group of people getting into an ambulance&#10;&#10;Description automatically generated">
            <a:extLst>
              <a:ext uri="{FF2B5EF4-FFF2-40B4-BE49-F238E27FC236}">
                <a16:creationId xmlns:a16="http://schemas.microsoft.com/office/drawing/2014/main" id="{E387CE7B-869C-46B0-E428-9BF26E084400}"/>
              </a:ext>
            </a:extLst>
          </p:cNvPr>
          <p:cNvPicPr>
            <a:picLocks noChangeAspect="1"/>
          </p:cNvPicPr>
          <p:nvPr/>
        </p:nvPicPr>
        <p:blipFill rotWithShape="1">
          <a:blip r:embed="rId3"/>
          <a:srcRect l="9763" t="26873" r="1383"/>
          <a:stretch/>
        </p:blipFill>
        <p:spPr>
          <a:xfrm>
            <a:off x="8218488" y="1818978"/>
            <a:ext cx="3530600" cy="4354016"/>
          </a:xfrm>
          <a:prstGeom prst="rect">
            <a:avLst/>
          </a:prstGeom>
        </p:spPr>
      </p:pic>
      <p:sp>
        <p:nvSpPr>
          <p:cNvPr id="14" name="Rectangle 13">
            <a:extLst>
              <a:ext uri="{FF2B5EF4-FFF2-40B4-BE49-F238E27FC236}">
                <a16:creationId xmlns:a16="http://schemas.microsoft.com/office/drawing/2014/main" id="{DC2B6B47-8F91-3254-6AC8-AFDBF40B4C95}"/>
              </a:ext>
            </a:extLst>
          </p:cNvPr>
          <p:cNvSpPr/>
          <p:nvPr/>
        </p:nvSpPr>
        <p:spPr>
          <a:xfrm>
            <a:off x="442912" y="2748883"/>
            <a:ext cx="7418388" cy="33855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rtl="0">
              <a:lnSpc>
                <a:spcPct val="100000"/>
              </a:lnSpc>
            </a:pPr>
            <a:r>
              <a:rPr lang="en-gb" sz="1600" b="1">
                <a:solidFill>
                  <a:schemeClr val="bg1"/>
                </a:solidFill>
                <a:cs typeface="Arial"/>
              </a:rPr>
              <a:t>Disaster</a:t>
            </a:r>
            <a:endParaRPr lang="en-US" sz="1600">
              <a:solidFill>
                <a:schemeClr val="bg1"/>
              </a:solidFill>
            </a:endParaRPr>
          </a:p>
        </p:txBody>
      </p:sp>
      <p:sp>
        <p:nvSpPr>
          <p:cNvPr id="20" name="TextBox 19">
            <a:extLst>
              <a:ext uri="{FF2B5EF4-FFF2-40B4-BE49-F238E27FC236}">
                <a16:creationId xmlns:a16="http://schemas.microsoft.com/office/drawing/2014/main" id="{771146E2-2E14-5765-F02B-4ADDD298F8C7}"/>
              </a:ext>
            </a:extLst>
          </p:cNvPr>
          <p:cNvSpPr txBox="1"/>
          <p:nvPr/>
        </p:nvSpPr>
        <p:spPr>
          <a:xfrm>
            <a:off x="442912" y="3206048"/>
            <a:ext cx="7418389" cy="1376513"/>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marL="0" rtl="0">
              <a:spcAft>
                <a:spcPts val="600"/>
              </a:spcAft>
              <a:buNone/>
            </a:pPr>
            <a:r>
              <a:rPr lang="lv-LV" sz="1600">
                <a:ea typeface="+mn-lt"/>
                <a:cs typeface="+mn-lt"/>
              </a:rPr>
              <a:t>A</a:t>
            </a:r>
            <a:r>
              <a:rPr lang="en-US" sz="1600">
                <a:ea typeface="+mn-lt"/>
                <a:cs typeface="+mn-lt"/>
              </a:rPr>
              <a:t>n accident which has caused human casualties or endangers human life or health, caused damage or threat to people, the environment or property, and also inflicted or inflicts significant material and financial losses and exceeds the daily capacity of the responsible State and local government authorities to prevent the devastating conditions</a:t>
            </a:r>
            <a:r>
              <a:rPr lang="lv-LV" sz="1600">
                <a:ea typeface="+mn-lt"/>
                <a:cs typeface="+mn-lt"/>
              </a:rPr>
              <a:t>.</a:t>
            </a:r>
            <a:endParaRPr lang="en-US" sz="1600">
              <a:cs typeface="Arial"/>
            </a:endParaRPr>
          </a:p>
        </p:txBody>
      </p:sp>
      <p:sp>
        <p:nvSpPr>
          <p:cNvPr id="28" name="Rectangle 27">
            <a:extLst>
              <a:ext uri="{FF2B5EF4-FFF2-40B4-BE49-F238E27FC236}">
                <a16:creationId xmlns:a16="http://schemas.microsoft.com/office/drawing/2014/main" id="{49307B2F-F07F-646D-F078-8CB31C0713B4}"/>
              </a:ext>
            </a:extLst>
          </p:cNvPr>
          <p:cNvSpPr/>
          <p:nvPr/>
        </p:nvSpPr>
        <p:spPr>
          <a:xfrm>
            <a:off x="444499" y="4944511"/>
            <a:ext cx="7418388" cy="338554"/>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rtl="0">
              <a:lnSpc>
                <a:spcPct val="100000"/>
              </a:lnSpc>
            </a:pPr>
            <a:r>
              <a:rPr lang="lv-LV" sz="1600" b="1">
                <a:solidFill>
                  <a:schemeClr val="bg1"/>
                </a:solidFill>
                <a:ea typeface="+mn-lt"/>
                <a:cs typeface="+mn-lt"/>
              </a:rPr>
              <a:t>T</a:t>
            </a:r>
            <a:r>
              <a:rPr lang="en-GB" sz="1600" b="1" err="1">
                <a:solidFill>
                  <a:schemeClr val="bg1"/>
                </a:solidFill>
                <a:ea typeface="+mn-lt"/>
                <a:cs typeface="+mn-lt"/>
              </a:rPr>
              <a:t>hreats</a:t>
            </a:r>
            <a:r>
              <a:rPr lang="en-GB" sz="1600" b="1">
                <a:solidFill>
                  <a:schemeClr val="bg1"/>
                </a:solidFill>
                <a:ea typeface="+mn-lt"/>
                <a:cs typeface="+mn-lt"/>
              </a:rPr>
              <a:t> of a disaster</a:t>
            </a:r>
            <a:endParaRPr lang="en-US" sz="1600">
              <a:solidFill>
                <a:schemeClr val="bg1"/>
              </a:solidFill>
            </a:endParaRPr>
          </a:p>
        </p:txBody>
      </p:sp>
      <p:sp>
        <p:nvSpPr>
          <p:cNvPr id="30" name="TextBox 29">
            <a:extLst>
              <a:ext uri="{FF2B5EF4-FFF2-40B4-BE49-F238E27FC236}">
                <a16:creationId xmlns:a16="http://schemas.microsoft.com/office/drawing/2014/main" id="{E4B9C269-9CF7-FFC7-A9DF-696C4FC966A9}"/>
              </a:ext>
            </a:extLst>
          </p:cNvPr>
          <p:cNvSpPr txBox="1"/>
          <p:nvPr/>
        </p:nvSpPr>
        <p:spPr>
          <a:xfrm>
            <a:off x="444499" y="5393210"/>
            <a:ext cx="7418389" cy="779784"/>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rtl="0">
              <a:spcAft>
                <a:spcPts val="600"/>
              </a:spcAft>
              <a:buNone/>
            </a:pPr>
            <a:r>
              <a:rPr lang="lv-LV" sz="1600">
                <a:ea typeface="+mn-lt"/>
                <a:cs typeface="+mn-lt"/>
              </a:rPr>
              <a:t>A</a:t>
            </a:r>
            <a:r>
              <a:rPr lang="en-US" sz="1600">
                <a:ea typeface="+mn-lt"/>
                <a:cs typeface="+mn-lt"/>
              </a:rPr>
              <a:t> situation when risk assessment, forecasts, information or other circumstances reasonably indicate to the likelihood of a disaster</a:t>
            </a:r>
            <a:r>
              <a:rPr lang="lv-LV" sz="1600">
                <a:ea typeface="+mn-lt"/>
                <a:cs typeface="+mn-lt"/>
              </a:rPr>
              <a:t>.</a:t>
            </a:r>
            <a:endParaRPr lang="en-US" sz="1600">
              <a:cs typeface="Arial"/>
            </a:endParaRPr>
          </a:p>
        </p:txBody>
      </p:sp>
      <p:sp>
        <p:nvSpPr>
          <p:cNvPr id="31" name="Rectangle 30">
            <a:extLst>
              <a:ext uri="{FF2B5EF4-FFF2-40B4-BE49-F238E27FC236}">
                <a16:creationId xmlns:a16="http://schemas.microsoft.com/office/drawing/2014/main" id="{B950C559-BC83-35FE-DD79-7230A89DFB18}"/>
              </a:ext>
            </a:extLst>
          </p:cNvPr>
          <p:cNvSpPr/>
          <p:nvPr/>
        </p:nvSpPr>
        <p:spPr>
          <a:xfrm>
            <a:off x="1139874" y="1825559"/>
            <a:ext cx="6721425"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rtl="0">
              <a:spcAft>
                <a:spcPts val="600"/>
              </a:spcAft>
              <a:buNone/>
            </a:pPr>
            <a:r>
              <a:rPr lang="en-gb" sz="1600" b="1">
                <a:solidFill>
                  <a:schemeClr val="tx1"/>
                </a:solidFill>
                <a:cs typeface="Arial"/>
              </a:rPr>
              <a:t>Definitions set out in the </a:t>
            </a:r>
            <a:r>
              <a:rPr lang="en-US" sz="1600" b="1">
                <a:solidFill>
                  <a:schemeClr val="tx1"/>
                </a:solidFill>
                <a:cs typeface="Arial"/>
              </a:rPr>
              <a:t>Civil Protection and Disaster Management Law</a:t>
            </a:r>
            <a:r>
              <a:rPr lang="en-gb" sz="1600" b="1">
                <a:solidFill>
                  <a:schemeClr val="tx1"/>
                </a:solidFill>
                <a:cs typeface="Arial"/>
              </a:rPr>
              <a:t>:</a:t>
            </a:r>
            <a:endParaRPr lang="en-US" altLang="lv-LV" sz="1600" b="1">
              <a:solidFill>
                <a:schemeClr val="tx1"/>
              </a:solidFill>
              <a:cs typeface="Arial"/>
            </a:endParaRPr>
          </a:p>
        </p:txBody>
      </p:sp>
      <p:sp>
        <p:nvSpPr>
          <p:cNvPr id="34" name="Rectangle 33">
            <a:extLst>
              <a:ext uri="{FF2B5EF4-FFF2-40B4-BE49-F238E27FC236}">
                <a16:creationId xmlns:a16="http://schemas.microsoft.com/office/drawing/2014/main" id="{D8E250AC-45AC-45F5-BCE1-C3BFAAB49DA2}"/>
              </a:ext>
            </a:extLst>
          </p:cNvPr>
          <p:cNvSpPr/>
          <p:nvPr/>
        </p:nvSpPr>
        <p:spPr>
          <a:xfrm>
            <a:off x="442912" y="1828538"/>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6" name="Rectangle 35">
            <a:extLst>
              <a:ext uri="{FF2B5EF4-FFF2-40B4-BE49-F238E27FC236}">
                <a16:creationId xmlns:a16="http://schemas.microsoft.com/office/drawing/2014/main" id="{4F34BEEF-604C-D029-C12E-94FE125BA717}"/>
              </a:ext>
            </a:extLst>
          </p:cNvPr>
          <p:cNvSpPr/>
          <p:nvPr/>
        </p:nvSpPr>
        <p:spPr>
          <a:xfrm rot="16200000">
            <a:off x="9948069" y="4371975"/>
            <a:ext cx="71438" cy="35306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48" name="Freeform 20">
            <a:extLst>
              <a:ext uri="{FF2B5EF4-FFF2-40B4-BE49-F238E27FC236}">
                <a16:creationId xmlns:a16="http://schemas.microsoft.com/office/drawing/2014/main" id="{F31EB0EB-761E-578D-B299-6AAD0B691FCD}"/>
              </a:ext>
            </a:extLst>
          </p:cNvPr>
          <p:cNvSpPr>
            <a:spLocks noChangeAspect="1" noEditPoints="1"/>
          </p:cNvSpPr>
          <p:nvPr/>
        </p:nvSpPr>
        <p:spPr bwMode="auto">
          <a:xfrm>
            <a:off x="508001" y="1892832"/>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800">
              <a:solidFill>
                <a:schemeClr val="accent1"/>
              </a:solidFill>
            </a:endParaRPr>
          </a:p>
        </p:txBody>
      </p:sp>
    </p:spTree>
    <p:extLst>
      <p:ext uri="{BB962C8B-B14F-4D97-AF65-F5344CB8AC3E}">
        <p14:creationId xmlns:p14="http://schemas.microsoft.com/office/powerpoint/2010/main" val="2348495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F098A7-B2BC-685B-65D4-4F664830ED6C}"/>
              </a:ext>
            </a:extLst>
          </p:cNvPr>
          <p:cNvSpPr>
            <a:spLocks noGrp="1"/>
          </p:cNvSpPr>
          <p:nvPr>
            <p:ph type="title"/>
          </p:nvPr>
        </p:nvSpPr>
        <p:spPr>
          <a:xfrm>
            <a:off x="442913" y="432001"/>
            <a:ext cx="11306175" cy="1387274"/>
          </a:xfrm>
        </p:spPr>
        <p:txBody>
          <a:bodyPr vert="horz" rtlCol="0">
            <a:normAutofit/>
          </a:bodyPr>
          <a:lstStyle/>
          <a:p>
            <a:pPr rtl="0"/>
            <a:r>
              <a:rPr lang="en-gb"/>
              <a:t>The </a:t>
            </a:r>
            <a:r>
              <a:rPr lang="lv-LV"/>
              <a:t>C</a:t>
            </a:r>
            <a:r>
              <a:rPr lang="en-gb" err="1"/>
              <a:t>oncept</a:t>
            </a:r>
            <a:r>
              <a:rPr lang="en-gb"/>
              <a:t> of </a:t>
            </a:r>
            <a:r>
              <a:rPr lang="lv-LV"/>
              <a:t>C</a:t>
            </a:r>
            <a:r>
              <a:rPr lang="en-gb" err="1"/>
              <a:t>ivil</a:t>
            </a:r>
            <a:r>
              <a:rPr lang="en-gb"/>
              <a:t> </a:t>
            </a:r>
            <a:r>
              <a:rPr lang="lv-LV"/>
              <a:t>P</a:t>
            </a:r>
            <a:r>
              <a:rPr lang="en-gb" err="1"/>
              <a:t>rotection</a:t>
            </a:r>
            <a:endParaRPr lang="en-US"/>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7</a:t>
            </a:fld>
            <a:endParaRPr lang="en-GB"/>
          </a:p>
        </p:txBody>
      </p:sp>
      <p:sp>
        <p:nvSpPr>
          <p:cNvPr id="9" name="Rectangle 8">
            <a:extLst>
              <a:ext uri="{FF2B5EF4-FFF2-40B4-BE49-F238E27FC236}">
                <a16:creationId xmlns:a16="http://schemas.microsoft.com/office/drawing/2014/main" id="{9EF4FCF3-AAE7-DCD4-708E-807FA31A85BB}"/>
              </a:ext>
            </a:extLst>
          </p:cNvPr>
          <p:cNvSpPr/>
          <p:nvPr/>
        </p:nvSpPr>
        <p:spPr>
          <a:xfrm>
            <a:off x="8221662" y="2771484"/>
            <a:ext cx="3529013" cy="152152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en-US" sz="1600" b="1">
                <a:solidFill>
                  <a:schemeClr val="bg1"/>
                </a:solidFill>
                <a:latin typeface="Arial"/>
              </a:rPr>
              <a:t>to ensure the safety </a:t>
            </a:r>
            <a:r>
              <a:rPr lang="en-US" sz="1600">
                <a:solidFill>
                  <a:schemeClr val="bg1"/>
                </a:solidFill>
                <a:latin typeface="Arial"/>
              </a:rPr>
              <a:t>of people, the environment and property</a:t>
            </a:r>
            <a:r>
              <a:rPr lang="lv-LV" sz="1600">
                <a:solidFill>
                  <a:schemeClr val="bg1"/>
                </a:solidFill>
                <a:latin typeface="Arial"/>
              </a:rPr>
              <a:t>,</a:t>
            </a:r>
            <a:endParaRPr lang="en-GB" sz="1600">
              <a:solidFill>
                <a:schemeClr val="bg1"/>
              </a:solidFill>
              <a:cs typeface="Arial"/>
            </a:endParaRPr>
          </a:p>
        </p:txBody>
      </p:sp>
      <p:sp>
        <p:nvSpPr>
          <p:cNvPr id="10" name="Rectangle 9">
            <a:extLst>
              <a:ext uri="{FF2B5EF4-FFF2-40B4-BE49-F238E27FC236}">
                <a16:creationId xmlns:a16="http://schemas.microsoft.com/office/drawing/2014/main" id="{94721351-C305-395B-2633-DCE5ACD20496}"/>
              </a:ext>
            </a:extLst>
          </p:cNvPr>
          <p:cNvSpPr/>
          <p:nvPr/>
        </p:nvSpPr>
        <p:spPr>
          <a:xfrm>
            <a:off x="8221662" y="4614251"/>
            <a:ext cx="3529013" cy="156242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lv-LV" sz="1600" b="1">
                <a:solidFill>
                  <a:schemeClr val="bg1"/>
                </a:solidFill>
                <a:latin typeface="Arial"/>
              </a:rPr>
              <a:t>to </a:t>
            </a:r>
            <a:r>
              <a:rPr lang="en-US" sz="1600" b="1">
                <a:solidFill>
                  <a:schemeClr val="bg1"/>
                </a:solidFill>
                <a:latin typeface="Arial"/>
              </a:rPr>
              <a:t>implement corresponding actions </a:t>
            </a:r>
            <a:r>
              <a:rPr lang="en-US" sz="1600">
                <a:solidFill>
                  <a:schemeClr val="bg1"/>
                </a:solidFill>
                <a:latin typeface="Arial"/>
              </a:rPr>
              <a:t>in case of a disaster or threats thereof</a:t>
            </a:r>
            <a:endParaRPr lang="en-US" sz="1600">
              <a:solidFill>
                <a:schemeClr val="bg1"/>
              </a:solidFill>
              <a:cs typeface="Arial"/>
            </a:endParaRPr>
          </a:p>
        </p:txBody>
      </p:sp>
      <p:sp>
        <p:nvSpPr>
          <p:cNvPr id="29" name="Rectangle 28">
            <a:extLst>
              <a:ext uri="{FF2B5EF4-FFF2-40B4-BE49-F238E27FC236}">
                <a16:creationId xmlns:a16="http://schemas.microsoft.com/office/drawing/2014/main" id="{C742B76E-DE40-9220-F199-C2464FC808FE}"/>
              </a:ext>
            </a:extLst>
          </p:cNvPr>
          <p:cNvSpPr/>
          <p:nvPr/>
        </p:nvSpPr>
        <p:spPr>
          <a:xfrm>
            <a:off x="1138287" y="1826035"/>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rtl="0">
              <a:spcAft>
                <a:spcPts val="600"/>
              </a:spcAft>
              <a:buNone/>
            </a:pPr>
            <a:r>
              <a:rPr lang="en-gb" sz="1600" b="1">
                <a:solidFill>
                  <a:schemeClr val="tx1"/>
                </a:solidFill>
                <a:cs typeface="Arial"/>
              </a:rPr>
              <a:t>The definition set out in the </a:t>
            </a:r>
            <a:r>
              <a:rPr lang="en-US" sz="1600" b="1">
                <a:solidFill>
                  <a:schemeClr val="tx1"/>
                </a:solidFill>
                <a:cs typeface="Arial"/>
              </a:rPr>
              <a:t>Civil Protection and Disaster Management Law</a:t>
            </a:r>
            <a:r>
              <a:rPr lang="en-gb" sz="1600" b="1">
                <a:solidFill>
                  <a:schemeClr val="tx1"/>
                </a:solidFill>
                <a:cs typeface="Arial"/>
              </a:rPr>
              <a:t>:</a:t>
            </a:r>
            <a:endParaRPr lang="en-US" altLang="lv-LV" sz="1600" b="1">
              <a:solidFill>
                <a:schemeClr val="tx1"/>
              </a:solidFill>
              <a:cs typeface="Arial"/>
            </a:endParaRPr>
          </a:p>
        </p:txBody>
      </p:sp>
      <p:sp>
        <p:nvSpPr>
          <p:cNvPr id="8" name="Rectangle 7">
            <a:extLst>
              <a:ext uri="{FF2B5EF4-FFF2-40B4-BE49-F238E27FC236}">
                <a16:creationId xmlns:a16="http://schemas.microsoft.com/office/drawing/2014/main" id="{6568269F-78B9-0540-E222-2C44BDA02E95}"/>
              </a:ext>
            </a:extLst>
          </p:cNvPr>
          <p:cNvSpPr/>
          <p:nvPr/>
        </p:nvSpPr>
        <p:spPr>
          <a:xfrm>
            <a:off x="4332287" y="2771485"/>
            <a:ext cx="3529013" cy="340518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rtl="0"/>
            <a:r>
              <a:rPr lang="en-gb" sz="1600" b="1">
                <a:solidFill>
                  <a:schemeClr val="tx1"/>
                </a:solidFill>
                <a:latin typeface="Arial"/>
              </a:rPr>
              <a:t>implemented by:</a:t>
            </a:r>
            <a:r>
              <a:rPr lang="en-gb" sz="1600">
                <a:solidFill>
                  <a:schemeClr val="tx1"/>
                </a:solidFill>
                <a:latin typeface="Arial"/>
              </a:rPr>
              <a:t> </a:t>
            </a:r>
            <a:endParaRPr lang="lv-LV" sz="1600" baseline="0">
              <a:solidFill>
                <a:schemeClr val="tx1"/>
              </a:solidFill>
              <a:latin typeface="Arial"/>
            </a:endParaRPr>
          </a:p>
          <a:p>
            <a:pPr rtl="0"/>
            <a:endParaRPr lang="en-GB" sz="1600">
              <a:solidFill>
                <a:schemeClr val="tx1"/>
              </a:solidFill>
              <a:latin typeface="Arial"/>
              <a:cs typeface="Arial"/>
            </a:endParaRPr>
          </a:p>
          <a:p>
            <a:pPr marL="285750" indent="-285750" rtl="0">
              <a:buFont typeface="Arial" panose="020B0604020202020204" pitchFamily="34" charset="0"/>
              <a:buChar char="•"/>
            </a:pPr>
            <a:r>
              <a:rPr lang="en-GB" sz="1600">
                <a:solidFill>
                  <a:schemeClr val="tx1"/>
                </a:solidFill>
                <a:latin typeface="Arial"/>
              </a:rPr>
              <a:t>State</a:t>
            </a:r>
            <a:r>
              <a:rPr lang="en-gb" sz="1600">
                <a:solidFill>
                  <a:schemeClr val="tx1"/>
                </a:solidFill>
                <a:latin typeface="Arial"/>
              </a:rPr>
              <a:t> authorities</a:t>
            </a:r>
            <a:endParaRPr lang="en-GB" sz="1600">
              <a:solidFill>
                <a:schemeClr val="tx1"/>
              </a:solidFill>
              <a:latin typeface="Arial"/>
            </a:endParaRPr>
          </a:p>
          <a:p>
            <a:pPr marL="285750" indent="-285750" rtl="0">
              <a:lnSpc>
                <a:spcPct val="100000"/>
              </a:lnSpc>
              <a:buFont typeface="Arial" panose="020B0604020202020204" pitchFamily="34" charset="0"/>
              <a:buChar char="•"/>
            </a:pPr>
            <a:r>
              <a:rPr lang="lv-LV" sz="1600">
                <a:solidFill>
                  <a:schemeClr val="tx1"/>
                </a:solidFill>
                <a:latin typeface="Arial"/>
              </a:rPr>
              <a:t>L</a:t>
            </a:r>
            <a:r>
              <a:rPr lang="en-GB" sz="1600" err="1">
                <a:solidFill>
                  <a:schemeClr val="tx1"/>
                </a:solidFill>
                <a:latin typeface="Arial"/>
              </a:rPr>
              <a:t>ocal</a:t>
            </a:r>
            <a:r>
              <a:rPr lang="en-GB" sz="1600">
                <a:solidFill>
                  <a:schemeClr val="tx1"/>
                </a:solidFill>
                <a:latin typeface="Arial"/>
              </a:rPr>
              <a:t> government authorities</a:t>
            </a:r>
            <a:r>
              <a:rPr lang="en-gb" sz="1600">
                <a:solidFill>
                  <a:schemeClr val="tx1"/>
                </a:solidFill>
                <a:latin typeface="Arial"/>
              </a:rPr>
              <a:t> </a:t>
            </a:r>
            <a:endParaRPr lang="lv-LV" sz="1600" baseline="0">
              <a:solidFill>
                <a:schemeClr val="tx1"/>
              </a:solidFill>
              <a:latin typeface="Arial"/>
            </a:endParaRPr>
          </a:p>
          <a:p>
            <a:pPr marL="285750" indent="-285750" rtl="0">
              <a:lnSpc>
                <a:spcPct val="100000"/>
              </a:lnSpc>
              <a:buFont typeface="Arial" panose="020B0604020202020204" pitchFamily="34" charset="0"/>
              <a:buChar char="•"/>
            </a:pPr>
            <a:r>
              <a:rPr lang="en-gb" sz="1600">
                <a:solidFill>
                  <a:schemeClr val="tx1"/>
                </a:solidFill>
                <a:latin typeface="Arial"/>
              </a:rPr>
              <a:t>Society</a:t>
            </a:r>
            <a:endParaRPr lang="en-GB" sz="1600">
              <a:solidFill>
                <a:schemeClr val="tx1"/>
              </a:solidFill>
              <a:cs typeface="Arial"/>
            </a:endParaRPr>
          </a:p>
        </p:txBody>
      </p:sp>
      <p:sp>
        <p:nvSpPr>
          <p:cNvPr id="39" name="Freeform 23">
            <a:extLst>
              <a:ext uri="{FF2B5EF4-FFF2-40B4-BE49-F238E27FC236}">
                <a16:creationId xmlns:a16="http://schemas.microsoft.com/office/drawing/2014/main" id="{AD3B0B1C-F282-EA52-CDE4-09C08AB02064}"/>
              </a:ext>
            </a:extLst>
          </p:cNvPr>
          <p:cNvSpPr>
            <a:spLocks noChangeAspect="1"/>
          </p:cNvSpPr>
          <p:nvPr/>
        </p:nvSpPr>
        <p:spPr bwMode="auto">
          <a:xfrm rot="10800000">
            <a:off x="4059230" y="4340729"/>
            <a:ext cx="179402" cy="285750"/>
          </a:xfrm>
          <a:custGeom>
            <a:avLst/>
            <a:gdLst>
              <a:gd name="T0" fmla="*/ 95 w 128"/>
              <a:gd name="T1" fmla="*/ 7 h 204"/>
              <a:gd name="T2" fmla="*/ 0 w 128"/>
              <a:gd name="T3" fmla="*/ 102 h 204"/>
              <a:gd name="T4" fmla="*/ 95 w 128"/>
              <a:gd name="T5" fmla="*/ 197 h 204"/>
              <a:gd name="T6" fmla="*/ 121 w 128"/>
              <a:gd name="T7" fmla="*/ 197 h 204"/>
              <a:gd name="T8" fmla="*/ 121 w 128"/>
              <a:gd name="T9" fmla="*/ 170 h 204"/>
              <a:gd name="T10" fmla="*/ 53 w 128"/>
              <a:gd name="T11" fmla="*/ 102 h 204"/>
              <a:gd name="T12" fmla="*/ 121 w 128"/>
              <a:gd name="T13" fmla="*/ 34 h 204"/>
              <a:gd name="T14" fmla="*/ 127 w 128"/>
              <a:gd name="T15" fmla="*/ 21 h 204"/>
              <a:gd name="T16" fmla="*/ 121 w 128"/>
              <a:gd name="T17" fmla="*/ 7 h 204"/>
              <a:gd name="T18" fmla="*/ 95 w 128"/>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04">
                <a:moveTo>
                  <a:pt x="95" y="7"/>
                </a:moveTo>
                <a:cubicBezTo>
                  <a:pt x="0" y="102"/>
                  <a:pt x="0" y="102"/>
                  <a:pt x="0" y="102"/>
                </a:cubicBezTo>
                <a:cubicBezTo>
                  <a:pt x="95" y="197"/>
                  <a:pt x="95" y="197"/>
                  <a:pt x="95" y="197"/>
                </a:cubicBezTo>
                <a:cubicBezTo>
                  <a:pt x="102" y="204"/>
                  <a:pt x="114" y="204"/>
                  <a:pt x="121" y="197"/>
                </a:cubicBezTo>
                <a:cubicBezTo>
                  <a:pt x="128" y="189"/>
                  <a:pt x="128" y="177"/>
                  <a:pt x="121" y="170"/>
                </a:cubicBezTo>
                <a:cubicBezTo>
                  <a:pt x="53" y="102"/>
                  <a:pt x="53" y="102"/>
                  <a:pt x="53" y="102"/>
                </a:cubicBezTo>
                <a:cubicBezTo>
                  <a:pt x="121" y="34"/>
                  <a:pt x="121" y="34"/>
                  <a:pt x="121" y="34"/>
                </a:cubicBezTo>
                <a:cubicBezTo>
                  <a:pt x="125" y="30"/>
                  <a:pt x="127" y="26"/>
                  <a:pt x="127" y="21"/>
                </a:cubicBezTo>
                <a:cubicBezTo>
                  <a:pt x="127" y="16"/>
                  <a:pt x="125" y="11"/>
                  <a:pt x="121" y="7"/>
                </a:cubicBezTo>
                <a:cubicBezTo>
                  <a:pt x="114" y="0"/>
                  <a:pt x="102" y="0"/>
                  <a:pt x="95" y="7"/>
                </a:cubicBezTo>
              </a:path>
            </a:pathLst>
          </a:custGeom>
          <a:solidFill>
            <a:srgbClr val="000000"/>
          </a:solidFill>
          <a:ln>
            <a:noFill/>
          </a:ln>
        </p:spPr>
        <p:txBody>
          <a:bodyPr vert="horz" wrap="square" lIns="78191" tIns="39096" rIns="78191" bIns="39096" numCol="1" rtlCol="0" anchor="t" anchorCtr="0" compatLnSpc="1">
            <a:prstTxWarp prst="textNoShape">
              <a:avLst/>
            </a:prstTxWarp>
          </a:bodyPr>
          <a:lstStyle/>
          <a:p>
            <a:pPr rtl="0"/>
            <a:endParaRPr lang="en-US" sz="800"/>
          </a:p>
        </p:txBody>
      </p:sp>
      <p:sp>
        <p:nvSpPr>
          <p:cNvPr id="40" name="Freeform 23">
            <a:extLst>
              <a:ext uri="{FF2B5EF4-FFF2-40B4-BE49-F238E27FC236}">
                <a16:creationId xmlns:a16="http://schemas.microsoft.com/office/drawing/2014/main" id="{826AF206-BA51-C6A1-A1D2-FF76E016C2E1}"/>
              </a:ext>
            </a:extLst>
          </p:cNvPr>
          <p:cNvSpPr>
            <a:spLocks noChangeAspect="1"/>
          </p:cNvSpPr>
          <p:nvPr/>
        </p:nvSpPr>
        <p:spPr bwMode="auto">
          <a:xfrm rot="10800000">
            <a:off x="7948605" y="4340729"/>
            <a:ext cx="179402" cy="285750"/>
          </a:xfrm>
          <a:custGeom>
            <a:avLst/>
            <a:gdLst>
              <a:gd name="T0" fmla="*/ 95 w 128"/>
              <a:gd name="T1" fmla="*/ 7 h 204"/>
              <a:gd name="T2" fmla="*/ 0 w 128"/>
              <a:gd name="T3" fmla="*/ 102 h 204"/>
              <a:gd name="T4" fmla="*/ 95 w 128"/>
              <a:gd name="T5" fmla="*/ 197 h 204"/>
              <a:gd name="T6" fmla="*/ 121 w 128"/>
              <a:gd name="T7" fmla="*/ 197 h 204"/>
              <a:gd name="T8" fmla="*/ 121 w 128"/>
              <a:gd name="T9" fmla="*/ 170 h 204"/>
              <a:gd name="T10" fmla="*/ 53 w 128"/>
              <a:gd name="T11" fmla="*/ 102 h 204"/>
              <a:gd name="T12" fmla="*/ 121 w 128"/>
              <a:gd name="T13" fmla="*/ 34 h 204"/>
              <a:gd name="T14" fmla="*/ 127 w 128"/>
              <a:gd name="T15" fmla="*/ 21 h 204"/>
              <a:gd name="T16" fmla="*/ 121 w 128"/>
              <a:gd name="T17" fmla="*/ 7 h 204"/>
              <a:gd name="T18" fmla="*/ 95 w 128"/>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04">
                <a:moveTo>
                  <a:pt x="95" y="7"/>
                </a:moveTo>
                <a:cubicBezTo>
                  <a:pt x="0" y="102"/>
                  <a:pt x="0" y="102"/>
                  <a:pt x="0" y="102"/>
                </a:cubicBezTo>
                <a:cubicBezTo>
                  <a:pt x="95" y="197"/>
                  <a:pt x="95" y="197"/>
                  <a:pt x="95" y="197"/>
                </a:cubicBezTo>
                <a:cubicBezTo>
                  <a:pt x="102" y="204"/>
                  <a:pt x="114" y="204"/>
                  <a:pt x="121" y="197"/>
                </a:cubicBezTo>
                <a:cubicBezTo>
                  <a:pt x="128" y="189"/>
                  <a:pt x="128" y="177"/>
                  <a:pt x="121" y="170"/>
                </a:cubicBezTo>
                <a:cubicBezTo>
                  <a:pt x="53" y="102"/>
                  <a:pt x="53" y="102"/>
                  <a:pt x="53" y="102"/>
                </a:cubicBezTo>
                <a:cubicBezTo>
                  <a:pt x="121" y="34"/>
                  <a:pt x="121" y="34"/>
                  <a:pt x="121" y="34"/>
                </a:cubicBezTo>
                <a:cubicBezTo>
                  <a:pt x="125" y="30"/>
                  <a:pt x="127" y="26"/>
                  <a:pt x="127" y="21"/>
                </a:cubicBezTo>
                <a:cubicBezTo>
                  <a:pt x="127" y="16"/>
                  <a:pt x="125" y="11"/>
                  <a:pt x="121" y="7"/>
                </a:cubicBezTo>
                <a:cubicBezTo>
                  <a:pt x="114" y="0"/>
                  <a:pt x="102" y="0"/>
                  <a:pt x="95" y="7"/>
                </a:cubicBezTo>
              </a:path>
            </a:pathLst>
          </a:custGeom>
          <a:solidFill>
            <a:srgbClr val="000000"/>
          </a:solidFill>
          <a:ln>
            <a:noFill/>
          </a:ln>
        </p:spPr>
        <p:txBody>
          <a:bodyPr vert="horz" wrap="square" lIns="78191" tIns="39096" rIns="78191" bIns="39096" numCol="1" rtlCol="0" anchor="t" anchorCtr="0" compatLnSpc="1">
            <a:prstTxWarp prst="textNoShape">
              <a:avLst/>
            </a:prstTxWarp>
          </a:bodyPr>
          <a:lstStyle/>
          <a:p>
            <a:pPr rtl="0"/>
            <a:endParaRPr lang="en-US" sz="800"/>
          </a:p>
        </p:txBody>
      </p:sp>
      <p:sp>
        <p:nvSpPr>
          <p:cNvPr id="18" name="Rectangle 17">
            <a:extLst>
              <a:ext uri="{FF2B5EF4-FFF2-40B4-BE49-F238E27FC236}">
                <a16:creationId xmlns:a16="http://schemas.microsoft.com/office/drawing/2014/main" id="{464852E7-1185-313C-5E8C-99297BDE237F}"/>
              </a:ext>
            </a:extLst>
          </p:cNvPr>
          <p:cNvSpPr/>
          <p:nvPr/>
        </p:nvSpPr>
        <p:spPr>
          <a:xfrm>
            <a:off x="877887" y="3208908"/>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lv-LV" sz="1600">
                <a:solidFill>
                  <a:schemeClr val="tx1"/>
                </a:solidFill>
                <a:latin typeface="Arial"/>
              </a:rPr>
              <a:t>O</a:t>
            </a:r>
            <a:r>
              <a:rPr lang="en-GB" sz="1600" err="1">
                <a:solidFill>
                  <a:schemeClr val="tx1"/>
                </a:solidFill>
                <a:latin typeface="Arial"/>
              </a:rPr>
              <a:t>rganisational</a:t>
            </a:r>
            <a:endParaRPr lang="en-GB" sz="1600">
              <a:solidFill>
                <a:schemeClr val="tx1"/>
              </a:solidFill>
              <a:latin typeface="Arial"/>
              <a:cs typeface="Arial"/>
            </a:endParaRPr>
          </a:p>
        </p:txBody>
      </p:sp>
      <p:sp>
        <p:nvSpPr>
          <p:cNvPr id="19" name="Rectangle 18">
            <a:extLst>
              <a:ext uri="{FF2B5EF4-FFF2-40B4-BE49-F238E27FC236}">
                <a16:creationId xmlns:a16="http://schemas.microsoft.com/office/drawing/2014/main" id="{7EB662CE-B404-81CE-57BD-AC2566378AC3}"/>
              </a:ext>
            </a:extLst>
          </p:cNvPr>
          <p:cNvSpPr/>
          <p:nvPr/>
        </p:nvSpPr>
        <p:spPr>
          <a:xfrm>
            <a:off x="877414" y="3646332"/>
            <a:ext cx="3094511"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lv-LV" sz="1600">
                <a:solidFill>
                  <a:schemeClr val="tx1"/>
                </a:solidFill>
                <a:latin typeface="Arial"/>
              </a:rPr>
              <a:t>E</a:t>
            </a:r>
            <a:r>
              <a:rPr lang="en-GB" sz="1600" err="1">
                <a:solidFill>
                  <a:schemeClr val="tx1"/>
                </a:solidFill>
                <a:latin typeface="Arial"/>
              </a:rPr>
              <a:t>ngineering</a:t>
            </a:r>
            <a:endParaRPr lang="en-GB" sz="1600">
              <a:solidFill>
                <a:schemeClr val="tx1"/>
              </a:solidFill>
              <a:latin typeface="Arial"/>
            </a:endParaRPr>
          </a:p>
        </p:txBody>
      </p:sp>
      <p:sp>
        <p:nvSpPr>
          <p:cNvPr id="21" name="Rectangle 20">
            <a:extLst>
              <a:ext uri="{FF2B5EF4-FFF2-40B4-BE49-F238E27FC236}">
                <a16:creationId xmlns:a16="http://schemas.microsoft.com/office/drawing/2014/main" id="{A7C4DF3F-67EF-C043-A84D-4FC5237ACEE1}"/>
              </a:ext>
            </a:extLst>
          </p:cNvPr>
          <p:cNvSpPr/>
          <p:nvPr/>
        </p:nvSpPr>
        <p:spPr>
          <a:xfrm>
            <a:off x="877887" y="4083756"/>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lv-LV" sz="1600">
                <a:solidFill>
                  <a:schemeClr val="tx1"/>
                </a:solidFill>
                <a:latin typeface="Arial"/>
              </a:rPr>
              <a:t>E</a:t>
            </a:r>
            <a:r>
              <a:rPr lang="en-GB" sz="1600" err="1">
                <a:solidFill>
                  <a:schemeClr val="tx1"/>
                </a:solidFill>
                <a:latin typeface="Arial"/>
              </a:rPr>
              <a:t>conomic</a:t>
            </a:r>
            <a:endParaRPr lang="en-GB" sz="1600">
              <a:solidFill>
                <a:schemeClr val="tx1"/>
              </a:solidFill>
              <a:latin typeface="Arial"/>
              <a:cs typeface="Arial"/>
            </a:endParaRPr>
          </a:p>
        </p:txBody>
      </p:sp>
      <p:sp>
        <p:nvSpPr>
          <p:cNvPr id="22" name="Rectangle 21">
            <a:extLst>
              <a:ext uri="{FF2B5EF4-FFF2-40B4-BE49-F238E27FC236}">
                <a16:creationId xmlns:a16="http://schemas.microsoft.com/office/drawing/2014/main" id="{FE89DCE4-E070-4A40-7E2B-291A68992434}"/>
              </a:ext>
            </a:extLst>
          </p:cNvPr>
          <p:cNvSpPr/>
          <p:nvPr/>
        </p:nvSpPr>
        <p:spPr>
          <a:xfrm>
            <a:off x="877887" y="4521180"/>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en-gb" sz="1600">
                <a:solidFill>
                  <a:schemeClr val="tx1"/>
                </a:solidFill>
                <a:latin typeface="Arial"/>
              </a:rPr>
              <a:t>Financial </a:t>
            </a:r>
            <a:endParaRPr lang="en-GB" sz="1600">
              <a:solidFill>
                <a:schemeClr val="tx1"/>
              </a:solidFill>
              <a:latin typeface="Arial"/>
              <a:cs typeface="Arial"/>
            </a:endParaRPr>
          </a:p>
        </p:txBody>
      </p:sp>
      <p:sp>
        <p:nvSpPr>
          <p:cNvPr id="23" name="Rectangle 22">
            <a:extLst>
              <a:ext uri="{FF2B5EF4-FFF2-40B4-BE49-F238E27FC236}">
                <a16:creationId xmlns:a16="http://schemas.microsoft.com/office/drawing/2014/main" id="{F152AFFD-0EE8-DEFF-AFCE-6ABF19FAB772}"/>
              </a:ext>
            </a:extLst>
          </p:cNvPr>
          <p:cNvSpPr/>
          <p:nvPr/>
        </p:nvSpPr>
        <p:spPr>
          <a:xfrm>
            <a:off x="877887" y="4958604"/>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en-gb" sz="1600">
                <a:solidFill>
                  <a:schemeClr val="tx1"/>
                </a:solidFill>
                <a:latin typeface="Arial"/>
              </a:rPr>
              <a:t>Social</a:t>
            </a:r>
            <a:endParaRPr lang="en-GB" sz="1600">
              <a:solidFill>
                <a:schemeClr val="tx1"/>
              </a:solidFill>
              <a:latin typeface="Arial"/>
              <a:cs typeface="Arial"/>
            </a:endParaRPr>
          </a:p>
        </p:txBody>
      </p:sp>
      <p:sp>
        <p:nvSpPr>
          <p:cNvPr id="24" name="Rectangle 23">
            <a:extLst>
              <a:ext uri="{FF2B5EF4-FFF2-40B4-BE49-F238E27FC236}">
                <a16:creationId xmlns:a16="http://schemas.microsoft.com/office/drawing/2014/main" id="{B8DEE5E6-495D-43AF-B50A-0C0F09EB77F6}"/>
              </a:ext>
            </a:extLst>
          </p:cNvPr>
          <p:cNvSpPr/>
          <p:nvPr/>
        </p:nvSpPr>
        <p:spPr>
          <a:xfrm>
            <a:off x="877887" y="5396028"/>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en-gb" sz="1600">
                <a:solidFill>
                  <a:schemeClr val="tx1"/>
                </a:solidFill>
                <a:latin typeface="Arial"/>
              </a:rPr>
              <a:t>Educational</a:t>
            </a:r>
            <a:endParaRPr lang="en-GB" sz="1600">
              <a:solidFill>
                <a:schemeClr val="tx1"/>
              </a:solidFill>
              <a:latin typeface="Arial"/>
            </a:endParaRPr>
          </a:p>
        </p:txBody>
      </p:sp>
      <p:sp>
        <p:nvSpPr>
          <p:cNvPr id="25" name="Rectangle 24">
            <a:extLst>
              <a:ext uri="{FF2B5EF4-FFF2-40B4-BE49-F238E27FC236}">
                <a16:creationId xmlns:a16="http://schemas.microsoft.com/office/drawing/2014/main" id="{7B9C612A-02A6-C69A-45BD-F63E4FEBF938}"/>
              </a:ext>
            </a:extLst>
          </p:cNvPr>
          <p:cNvSpPr/>
          <p:nvPr/>
        </p:nvSpPr>
        <p:spPr>
          <a:xfrm>
            <a:off x="877887" y="5833452"/>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en-gb" sz="1600">
                <a:solidFill>
                  <a:schemeClr val="tx1"/>
                </a:solidFill>
                <a:latin typeface="Arial"/>
              </a:rPr>
              <a:t>Scientific </a:t>
            </a:r>
            <a:endParaRPr lang="en-GB" sz="1600">
              <a:solidFill>
                <a:schemeClr val="tx1"/>
              </a:solidFill>
              <a:latin typeface="Arial"/>
              <a:cs typeface="Arial"/>
            </a:endParaRPr>
          </a:p>
        </p:txBody>
      </p:sp>
      <p:sp>
        <p:nvSpPr>
          <p:cNvPr id="27" name="Rectangle 26">
            <a:extLst>
              <a:ext uri="{FF2B5EF4-FFF2-40B4-BE49-F238E27FC236}">
                <a16:creationId xmlns:a16="http://schemas.microsoft.com/office/drawing/2014/main" id="{254FFA63-04BA-2D79-2626-49559B39DC43}"/>
              </a:ext>
            </a:extLst>
          </p:cNvPr>
          <p:cNvSpPr/>
          <p:nvPr/>
        </p:nvSpPr>
        <p:spPr>
          <a:xfrm>
            <a:off x="442914" y="3647057"/>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2" name="Rectangle 31">
            <a:extLst>
              <a:ext uri="{FF2B5EF4-FFF2-40B4-BE49-F238E27FC236}">
                <a16:creationId xmlns:a16="http://schemas.microsoft.com/office/drawing/2014/main" id="{808BEC75-014B-E078-A787-5D03187CF131}"/>
              </a:ext>
            </a:extLst>
          </p:cNvPr>
          <p:cNvSpPr/>
          <p:nvPr/>
        </p:nvSpPr>
        <p:spPr>
          <a:xfrm>
            <a:off x="442914" y="3208908"/>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3" name="Rectangle 32">
            <a:extLst>
              <a:ext uri="{FF2B5EF4-FFF2-40B4-BE49-F238E27FC236}">
                <a16:creationId xmlns:a16="http://schemas.microsoft.com/office/drawing/2014/main" id="{FC052C20-018D-0C59-775E-0C9416037BB7}"/>
              </a:ext>
            </a:extLst>
          </p:cNvPr>
          <p:cNvSpPr/>
          <p:nvPr/>
        </p:nvSpPr>
        <p:spPr>
          <a:xfrm>
            <a:off x="442914" y="4084076"/>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5" name="Rectangle 34">
            <a:extLst>
              <a:ext uri="{FF2B5EF4-FFF2-40B4-BE49-F238E27FC236}">
                <a16:creationId xmlns:a16="http://schemas.microsoft.com/office/drawing/2014/main" id="{2603A3E8-A483-A76F-40C9-7E14DFF680A4}"/>
              </a:ext>
            </a:extLst>
          </p:cNvPr>
          <p:cNvSpPr/>
          <p:nvPr/>
        </p:nvSpPr>
        <p:spPr>
          <a:xfrm>
            <a:off x="442914" y="4521500"/>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7" name="Rectangle 36">
            <a:extLst>
              <a:ext uri="{FF2B5EF4-FFF2-40B4-BE49-F238E27FC236}">
                <a16:creationId xmlns:a16="http://schemas.microsoft.com/office/drawing/2014/main" id="{C7D98177-31DE-777D-679D-160088216971}"/>
              </a:ext>
            </a:extLst>
          </p:cNvPr>
          <p:cNvSpPr/>
          <p:nvPr/>
        </p:nvSpPr>
        <p:spPr>
          <a:xfrm>
            <a:off x="442914" y="4958924"/>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38" name="Rectangle 37">
            <a:extLst>
              <a:ext uri="{FF2B5EF4-FFF2-40B4-BE49-F238E27FC236}">
                <a16:creationId xmlns:a16="http://schemas.microsoft.com/office/drawing/2014/main" id="{84C4F223-0014-E0D5-A73A-107D997D17D9}"/>
              </a:ext>
            </a:extLst>
          </p:cNvPr>
          <p:cNvSpPr/>
          <p:nvPr/>
        </p:nvSpPr>
        <p:spPr>
          <a:xfrm>
            <a:off x="442914" y="5396348"/>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41" name="Rectangle 40">
            <a:extLst>
              <a:ext uri="{FF2B5EF4-FFF2-40B4-BE49-F238E27FC236}">
                <a16:creationId xmlns:a16="http://schemas.microsoft.com/office/drawing/2014/main" id="{235D9D39-F405-BE10-A67E-569176E2183C}"/>
              </a:ext>
            </a:extLst>
          </p:cNvPr>
          <p:cNvSpPr/>
          <p:nvPr/>
        </p:nvSpPr>
        <p:spPr>
          <a:xfrm>
            <a:off x="442914" y="5833772"/>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43" name="Freeform 57">
            <a:extLst>
              <a:ext uri="{FF2B5EF4-FFF2-40B4-BE49-F238E27FC236}">
                <a16:creationId xmlns:a16="http://schemas.microsoft.com/office/drawing/2014/main" id="{60455C45-D3FE-7C41-93B5-1307B9C8CC66}"/>
              </a:ext>
            </a:extLst>
          </p:cNvPr>
          <p:cNvSpPr>
            <a:spLocks noChangeAspect="1" noEditPoints="1"/>
          </p:cNvSpPr>
          <p:nvPr/>
        </p:nvSpPr>
        <p:spPr bwMode="auto">
          <a:xfrm>
            <a:off x="484504" y="3250581"/>
            <a:ext cx="258820" cy="259555"/>
          </a:xfrm>
          <a:custGeom>
            <a:avLst/>
            <a:gdLst>
              <a:gd name="T0" fmla="*/ 704 w 704"/>
              <a:gd name="T1" fmla="*/ 706 h 706"/>
              <a:gd name="T2" fmla="*/ 673 w 704"/>
              <a:gd name="T3" fmla="*/ 677 h 706"/>
              <a:gd name="T4" fmla="*/ 673 w 704"/>
              <a:gd name="T5" fmla="*/ 31 h 706"/>
              <a:gd name="T6" fmla="*/ 595 w 704"/>
              <a:gd name="T7" fmla="*/ 589 h 706"/>
              <a:gd name="T8" fmla="*/ 598 w 704"/>
              <a:gd name="T9" fmla="*/ 558 h 706"/>
              <a:gd name="T10" fmla="*/ 626 w 704"/>
              <a:gd name="T11" fmla="*/ 589 h 706"/>
              <a:gd name="T12" fmla="*/ 587 w 704"/>
              <a:gd name="T13" fmla="*/ 589 h 706"/>
              <a:gd name="T14" fmla="*/ 532 w 704"/>
              <a:gd name="T15" fmla="*/ 558 h 706"/>
              <a:gd name="T16" fmla="*/ 532 w 704"/>
              <a:gd name="T17" fmla="*/ 589 h 706"/>
              <a:gd name="T18" fmla="*/ 492 w 704"/>
              <a:gd name="T19" fmla="*/ 589 h 706"/>
              <a:gd name="T20" fmla="*/ 521 w 704"/>
              <a:gd name="T21" fmla="*/ 558 h 706"/>
              <a:gd name="T22" fmla="*/ 522 w 704"/>
              <a:gd name="T23" fmla="*/ 589 h 706"/>
              <a:gd name="T24" fmla="*/ 492 w 704"/>
              <a:gd name="T25" fmla="*/ 527 h 706"/>
              <a:gd name="T26" fmla="*/ 522 w 704"/>
              <a:gd name="T27" fmla="*/ 516 h 706"/>
              <a:gd name="T28" fmla="*/ 522 w 704"/>
              <a:gd name="T29" fmla="*/ 494 h 706"/>
              <a:gd name="T30" fmla="*/ 492 w 704"/>
              <a:gd name="T31" fmla="*/ 484 h 706"/>
              <a:gd name="T32" fmla="*/ 522 w 704"/>
              <a:gd name="T33" fmla="*/ 470 h 706"/>
              <a:gd name="T34" fmla="*/ 507 w 704"/>
              <a:gd name="T35" fmla="*/ 484 h 706"/>
              <a:gd name="T36" fmla="*/ 532 w 704"/>
              <a:gd name="T37" fmla="*/ 455 h 706"/>
              <a:gd name="T38" fmla="*/ 565 w 704"/>
              <a:gd name="T39" fmla="*/ 455 h 706"/>
              <a:gd name="T40" fmla="*/ 565 w 704"/>
              <a:gd name="T41" fmla="*/ 484 h 706"/>
              <a:gd name="T42" fmla="*/ 595 w 704"/>
              <a:gd name="T43" fmla="*/ 484 h 706"/>
              <a:gd name="T44" fmla="*/ 595 w 704"/>
              <a:gd name="T45" fmla="*/ 455 h 706"/>
              <a:gd name="T46" fmla="*/ 611 w 704"/>
              <a:gd name="T47" fmla="*/ 484 h 706"/>
              <a:gd name="T48" fmla="*/ 595 w 704"/>
              <a:gd name="T49" fmla="*/ 494 h 706"/>
              <a:gd name="T50" fmla="*/ 626 w 704"/>
              <a:gd name="T51" fmla="*/ 549 h 706"/>
              <a:gd name="T52" fmla="*/ 626 w 704"/>
              <a:gd name="T53" fmla="*/ 527 h 706"/>
              <a:gd name="T54" fmla="*/ 160 w 704"/>
              <a:gd name="T55" fmla="*/ 455 h 706"/>
              <a:gd name="T56" fmla="*/ 336 w 704"/>
              <a:gd name="T57" fmla="*/ 455 h 706"/>
              <a:gd name="T58" fmla="*/ 419 w 704"/>
              <a:gd name="T59" fmla="*/ 589 h 706"/>
              <a:gd name="T60" fmla="*/ 367 w 704"/>
              <a:gd name="T61" fmla="*/ 253 h 706"/>
              <a:gd name="T62" fmla="*/ 285 w 704"/>
              <a:gd name="T63" fmla="*/ 119 h 706"/>
              <a:gd name="T64" fmla="*/ 336 w 704"/>
              <a:gd name="T65" fmla="*/ 339 h 706"/>
              <a:gd name="T66" fmla="*/ 77 w 704"/>
              <a:gd name="T67" fmla="*/ 455 h 706"/>
              <a:gd name="T68" fmla="*/ 211 w 704"/>
              <a:gd name="T69" fmla="*/ 455 h 706"/>
              <a:gd name="T70" fmla="*/ 315 w 704"/>
              <a:gd name="T71" fmla="*/ 484 h 706"/>
              <a:gd name="T72" fmla="*/ 315 w 704"/>
              <a:gd name="T73" fmla="*/ 149 h 706"/>
              <a:gd name="T74" fmla="*/ 315 w 704"/>
              <a:gd name="T75" fmla="*/ 222 h 706"/>
              <a:gd name="T76" fmla="*/ 107 w 704"/>
              <a:gd name="T77" fmla="*/ 558 h 706"/>
              <a:gd name="T78" fmla="*/ 181 w 704"/>
              <a:gd name="T79" fmla="*/ 558 h 706"/>
              <a:gd name="T80" fmla="*/ 407 w 704"/>
              <a:gd name="T81" fmla="*/ 339 h 706"/>
              <a:gd name="T82" fmla="*/ 448 w 704"/>
              <a:gd name="T83" fmla="*/ 369 h 706"/>
              <a:gd name="T84" fmla="*/ 448 w 704"/>
              <a:gd name="T85" fmla="*/ 339 h 706"/>
              <a:gd name="T86" fmla="*/ 462 w 704"/>
              <a:gd name="T87" fmla="*/ 369 h 706"/>
              <a:gd name="T88" fmla="*/ 490 w 704"/>
              <a:gd name="T89" fmla="*/ 369 h 706"/>
              <a:gd name="T90" fmla="*/ 503 w 704"/>
              <a:gd name="T91" fmla="*/ 339 h 706"/>
              <a:gd name="T92" fmla="*/ 574 w 704"/>
              <a:gd name="T93" fmla="*/ 369 h 706"/>
              <a:gd name="T94" fmla="*/ 574 w 704"/>
              <a:gd name="T95" fmla="*/ 339 h 706"/>
              <a:gd name="T96" fmla="*/ 544 w 704"/>
              <a:gd name="T97" fmla="*/ 406 h 706"/>
              <a:gd name="T98" fmla="*/ 574 w 704"/>
              <a:gd name="T99" fmla="*/ 406 h 706"/>
              <a:gd name="T100" fmla="*/ 544 w 704"/>
              <a:gd name="T101" fmla="*/ 41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0" y="0"/>
                </a:moveTo>
                <a:lnTo>
                  <a:pt x="0" y="706"/>
                </a:lnTo>
                <a:lnTo>
                  <a:pt x="704" y="706"/>
                </a:lnTo>
                <a:lnTo>
                  <a:pt x="704" y="0"/>
                </a:lnTo>
                <a:lnTo>
                  <a:pt x="0" y="0"/>
                </a:lnTo>
                <a:close/>
                <a:moveTo>
                  <a:pt x="673" y="677"/>
                </a:moveTo>
                <a:lnTo>
                  <a:pt x="30" y="677"/>
                </a:lnTo>
                <a:lnTo>
                  <a:pt x="30" y="31"/>
                </a:lnTo>
                <a:lnTo>
                  <a:pt x="673" y="31"/>
                </a:lnTo>
                <a:lnTo>
                  <a:pt x="673" y="677"/>
                </a:lnTo>
                <a:close/>
                <a:moveTo>
                  <a:pt x="626" y="589"/>
                </a:moveTo>
                <a:lnTo>
                  <a:pt x="595" y="589"/>
                </a:lnTo>
                <a:lnTo>
                  <a:pt x="595" y="574"/>
                </a:lnTo>
                <a:lnTo>
                  <a:pt x="595" y="558"/>
                </a:lnTo>
                <a:lnTo>
                  <a:pt x="598" y="558"/>
                </a:lnTo>
                <a:lnTo>
                  <a:pt x="611" y="558"/>
                </a:lnTo>
                <a:lnTo>
                  <a:pt x="626" y="558"/>
                </a:lnTo>
                <a:lnTo>
                  <a:pt x="626" y="589"/>
                </a:lnTo>
                <a:close/>
                <a:moveTo>
                  <a:pt x="565" y="558"/>
                </a:moveTo>
                <a:lnTo>
                  <a:pt x="587" y="558"/>
                </a:lnTo>
                <a:lnTo>
                  <a:pt x="587" y="589"/>
                </a:lnTo>
                <a:lnTo>
                  <a:pt x="565" y="589"/>
                </a:lnTo>
                <a:lnTo>
                  <a:pt x="565" y="558"/>
                </a:lnTo>
                <a:close/>
                <a:moveTo>
                  <a:pt x="532" y="558"/>
                </a:moveTo>
                <a:lnTo>
                  <a:pt x="554" y="558"/>
                </a:lnTo>
                <a:lnTo>
                  <a:pt x="554" y="589"/>
                </a:lnTo>
                <a:lnTo>
                  <a:pt x="532" y="589"/>
                </a:lnTo>
                <a:lnTo>
                  <a:pt x="532" y="558"/>
                </a:lnTo>
                <a:close/>
                <a:moveTo>
                  <a:pt x="522" y="589"/>
                </a:moveTo>
                <a:lnTo>
                  <a:pt x="492" y="589"/>
                </a:lnTo>
                <a:lnTo>
                  <a:pt x="492" y="558"/>
                </a:lnTo>
                <a:lnTo>
                  <a:pt x="507" y="558"/>
                </a:lnTo>
                <a:lnTo>
                  <a:pt x="521" y="558"/>
                </a:lnTo>
                <a:lnTo>
                  <a:pt x="522" y="558"/>
                </a:lnTo>
                <a:lnTo>
                  <a:pt x="522" y="574"/>
                </a:lnTo>
                <a:lnTo>
                  <a:pt x="522" y="589"/>
                </a:lnTo>
                <a:close/>
                <a:moveTo>
                  <a:pt x="522" y="549"/>
                </a:moveTo>
                <a:lnTo>
                  <a:pt x="492" y="549"/>
                </a:lnTo>
                <a:lnTo>
                  <a:pt x="492" y="527"/>
                </a:lnTo>
                <a:lnTo>
                  <a:pt x="522" y="527"/>
                </a:lnTo>
                <a:lnTo>
                  <a:pt x="522" y="549"/>
                </a:lnTo>
                <a:close/>
                <a:moveTo>
                  <a:pt x="522" y="516"/>
                </a:moveTo>
                <a:lnTo>
                  <a:pt x="492" y="516"/>
                </a:lnTo>
                <a:lnTo>
                  <a:pt x="492" y="494"/>
                </a:lnTo>
                <a:lnTo>
                  <a:pt x="522" y="494"/>
                </a:lnTo>
                <a:lnTo>
                  <a:pt x="522" y="516"/>
                </a:lnTo>
                <a:close/>
                <a:moveTo>
                  <a:pt x="507" y="484"/>
                </a:moveTo>
                <a:lnTo>
                  <a:pt x="492" y="484"/>
                </a:lnTo>
                <a:lnTo>
                  <a:pt x="492" y="455"/>
                </a:lnTo>
                <a:lnTo>
                  <a:pt x="522" y="455"/>
                </a:lnTo>
                <a:lnTo>
                  <a:pt x="522" y="470"/>
                </a:lnTo>
                <a:lnTo>
                  <a:pt x="522" y="483"/>
                </a:lnTo>
                <a:lnTo>
                  <a:pt x="522" y="484"/>
                </a:lnTo>
                <a:lnTo>
                  <a:pt x="507" y="484"/>
                </a:lnTo>
                <a:close/>
                <a:moveTo>
                  <a:pt x="554" y="484"/>
                </a:moveTo>
                <a:lnTo>
                  <a:pt x="532" y="484"/>
                </a:lnTo>
                <a:lnTo>
                  <a:pt x="532" y="455"/>
                </a:lnTo>
                <a:lnTo>
                  <a:pt x="554" y="455"/>
                </a:lnTo>
                <a:lnTo>
                  <a:pt x="554" y="484"/>
                </a:lnTo>
                <a:close/>
                <a:moveTo>
                  <a:pt x="565" y="455"/>
                </a:moveTo>
                <a:lnTo>
                  <a:pt x="587" y="455"/>
                </a:lnTo>
                <a:lnTo>
                  <a:pt x="587" y="484"/>
                </a:lnTo>
                <a:lnTo>
                  <a:pt x="565" y="484"/>
                </a:lnTo>
                <a:lnTo>
                  <a:pt x="565" y="455"/>
                </a:lnTo>
                <a:close/>
                <a:moveTo>
                  <a:pt x="611" y="484"/>
                </a:moveTo>
                <a:lnTo>
                  <a:pt x="595" y="484"/>
                </a:lnTo>
                <a:lnTo>
                  <a:pt x="595" y="483"/>
                </a:lnTo>
                <a:lnTo>
                  <a:pt x="595" y="470"/>
                </a:lnTo>
                <a:lnTo>
                  <a:pt x="595" y="455"/>
                </a:lnTo>
                <a:lnTo>
                  <a:pt x="626" y="455"/>
                </a:lnTo>
                <a:lnTo>
                  <a:pt x="626" y="484"/>
                </a:lnTo>
                <a:lnTo>
                  <a:pt x="611" y="484"/>
                </a:lnTo>
                <a:close/>
                <a:moveTo>
                  <a:pt x="626" y="516"/>
                </a:moveTo>
                <a:lnTo>
                  <a:pt x="595" y="516"/>
                </a:lnTo>
                <a:lnTo>
                  <a:pt x="595" y="494"/>
                </a:lnTo>
                <a:lnTo>
                  <a:pt x="626" y="494"/>
                </a:lnTo>
                <a:lnTo>
                  <a:pt x="626" y="516"/>
                </a:lnTo>
                <a:close/>
                <a:moveTo>
                  <a:pt x="626" y="549"/>
                </a:moveTo>
                <a:lnTo>
                  <a:pt x="595" y="549"/>
                </a:lnTo>
                <a:lnTo>
                  <a:pt x="595" y="527"/>
                </a:lnTo>
                <a:lnTo>
                  <a:pt x="626" y="527"/>
                </a:lnTo>
                <a:lnTo>
                  <a:pt x="626" y="549"/>
                </a:lnTo>
                <a:close/>
                <a:moveTo>
                  <a:pt x="211" y="455"/>
                </a:moveTo>
                <a:lnTo>
                  <a:pt x="160" y="455"/>
                </a:lnTo>
                <a:lnTo>
                  <a:pt x="160" y="369"/>
                </a:lnTo>
                <a:lnTo>
                  <a:pt x="336" y="369"/>
                </a:lnTo>
                <a:lnTo>
                  <a:pt x="336" y="455"/>
                </a:lnTo>
                <a:lnTo>
                  <a:pt x="285" y="455"/>
                </a:lnTo>
                <a:lnTo>
                  <a:pt x="285" y="589"/>
                </a:lnTo>
                <a:lnTo>
                  <a:pt x="419" y="589"/>
                </a:lnTo>
                <a:lnTo>
                  <a:pt x="419" y="455"/>
                </a:lnTo>
                <a:lnTo>
                  <a:pt x="367" y="455"/>
                </a:lnTo>
                <a:lnTo>
                  <a:pt x="367" y="253"/>
                </a:lnTo>
                <a:lnTo>
                  <a:pt x="419" y="253"/>
                </a:lnTo>
                <a:lnTo>
                  <a:pt x="419" y="119"/>
                </a:lnTo>
                <a:lnTo>
                  <a:pt x="285" y="119"/>
                </a:lnTo>
                <a:lnTo>
                  <a:pt x="285" y="253"/>
                </a:lnTo>
                <a:lnTo>
                  <a:pt x="336" y="253"/>
                </a:lnTo>
                <a:lnTo>
                  <a:pt x="336" y="339"/>
                </a:lnTo>
                <a:lnTo>
                  <a:pt x="129" y="339"/>
                </a:lnTo>
                <a:lnTo>
                  <a:pt x="129" y="455"/>
                </a:lnTo>
                <a:lnTo>
                  <a:pt x="77" y="455"/>
                </a:lnTo>
                <a:lnTo>
                  <a:pt x="77" y="589"/>
                </a:lnTo>
                <a:lnTo>
                  <a:pt x="211" y="589"/>
                </a:lnTo>
                <a:lnTo>
                  <a:pt x="211" y="455"/>
                </a:lnTo>
                <a:close/>
                <a:moveTo>
                  <a:pt x="389" y="558"/>
                </a:moveTo>
                <a:lnTo>
                  <a:pt x="315" y="558"/>
                </a:lnTo>
                <a:lnTo>
                  <a:pt x="315" y="484"/>
                </a:lnTo>
                <a:lnTo>
                  <a:pt x="389" y="484"/>
                </a:lnTo>
                <a:lnTo>
                  <a:pt x="389" y="558"/>
                </a:lnTo>
                <a:close/>
                <a:moveTo>
                  <a:pt x="315" y="149"/>
                </a:moveTo>
                <a:lnTo>
                  <a:pt x="389" y="149"/>
                </a:lnTo>
                <a:lnTo>
                  <a:pt x="389" y="222"/>
                </a:lnTo>
                <a:lnTo>
                  <a:pt x="315" y="222"/>
                </a:lnTo>
                <a:lnTo>
                  <a:pt x="315" y="149"/>
                </a:lnTo>
                <a:close/>
                <a:moveTo>
                  <a:pt x="181" y="558"/>
                </a:moveTo>
                <a:lnTo>
                  <a:pt x="107" y="558"/>
                </a:lnTo>
                <a:lnTo>
                  <a:pt x="107" y="484"/>
                </a:lnTo>
                <a:lnTo>
                  <a:pt x="181" y="484"/>
                </a:lnTo>
                <a:lnTo>
                  <a:pt x="181" y="558"/>
                </a:lnTo>
                <a:close/>
                <a:moveTo>
                  <a:pt x="379" y="369"/>
                </a:moveTo>
                <a:lnTo>
                  <a:pt x="379" y="339"/>
                </a:lnTo>
                <a:lnTo>
                  <a:pt x="407" y="339"/>
                </a:lnTo>
                <a:lnTo>
                  <a:pt x="407" y="369"/>
                </a:lnTo>
                <a:lnTo>
                  <a:pt x="379" y="369"/>
                </a:lnTo>
                <a:close/>
                <a:moveTo>
                  <a:pt x="448" y="369"/>
                </a:moveTo>
                <a:lnTo>
                  <a:pt x="420" y="369"/>
                </a:lnTo>
                <a:lnTo>
                  <a:pt x="420" y="339"/>
                </a:lnTo>
                <a:lnTo>
                  <a:pt x="448" y="339"/>
                </a:lnTo>
                <a:lnTo>
                  <a:pt x="448" y="369"/>
                </a:lnTo>
                <a:close/>
                <a:moveTo>
                  <a:pt x="490" y="369"/>
                </a:moveTo>
                <a:lnTo>
                  <a:pt x="462" y="369"/>
                </a:lnTo>
                <a:lnTo>
                  <a:pt x="462" y="339"/>
                </a:lnTo>
                <a:lnTo>
                  <a:pt x="490" y="339"/>
                </a:lnTo>
                <a:lnTo>
                  <a:pt x="490" y="369"/>
                </a:lnTo>
                <a:close/>
                <a:moveTo>
                  <a:pt x="532" y="369"/>
                </a:moveTo>
                <a:lnTo>
                  <a:pt x="503" y="369"/>
                </a:lnTo>
                <a:lnTo>
                  <a:pt x="503" y="339"/>
                </a:lnTo>
                <a:lnTo>
                  <a:pt x="532" y="339"/>
                </a:lnTo>
                <a:lnTo>
                  <a:pt x="532" y="369"/>
                </a:lnTo>
                <a:close/>
                <a:moveTo>
                  <a:pt x="574" y="369"/>
                </a:moveTo>
                <a:lnTo>
                  <a:pt x="544" y="369"/>
                </a:lnTo>
                <a:lnTo>
                  <a:pt x="544" y="339"/>
                </a:lnTo>
                <a:lnTo>
                  <a:pt x="574" y="339"/>
                </a:lnTo>
                <a:lnTo>
                  <a:pt x="574" y="369"/>
                </a:lnTo>
                <a:close/>
                <a:moveTo>
                  <a:pt x="574" y="406"/>
                </a:moveTo>
                <a:lnTo>
                  <a:pt x="544" y="406"/>
                </a:lnTo>
                <a:lnTo>
                  <a:pt x="544" y="380"/>
                </a:lnTo>
                <a:lnTo>
                  <a:pt x="574" y="380"/>
                </a:lnTo>
                <a:lnTo>
                  <a:pt x="574" y="406"/>
                </a:lnTo>
                <a:close/>
                <a:moveTo>
                  <a:pt x="574" y="443"/>
                </a:moveTo>
                <a:lnTo>
                  <a:pt x="544" y="443"/>
                </a:lnTo>
                <a:lnTo>
                  <a:pt x="544" y="418"/>
                </a:lnTo>
                <a:lnTo>
                  <a:pt x="574" y="418"/>
                </a:lnTo>
                <a:lnTo>
                  <a:pt x="574" y="443"/>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a:solidFill>
                <a:schemeClr val="accent1"/>
              </a:solidFill>
            </a:endParaRPr>
          </a:p>
        </p:txBody>
      </p:sp>
      <p:sp>
        <p:nvSpPr>
          <p:cNvPr id="44" name="Freeform 28">
            <a:extLst>
              <a:ext uri="{FF2B5EF4-FFF2-40B4-BE49-F238E27FC236}">
                <a16:creationId xmlns:a16="http://schemas.microsoft.com/office/drawing/2014/main" id="{7DC20AA5-0682-CD4D-86D4-6D7695CA75C8}"/>
              </a:ext>
            </a:extLst>
          </p:cNvPr>
          <p:cNvSpPr>
            <a:spLocks noChangeAspect="1" noEditPoints="1"/>
          </p:cNvSpPr>
          <p:nvPr/>
        </p:nvSpPr>
        <p:spPr bwMode="auto">
          <a:xfrm>
            <a:off x="484533" y="3688332"/>
            <a:ext cx="258763" cy="260350"/>
          </a:xfrm>
          <a:custGeom>
            <a:avLst/>
            <a:gdLst>
              <a:gd name="T0" fmla="*/ 576 w 576"/>
              <a:gd name="T1" fmla="*/ 576 h 576"/>
              <a:gd name="T2" fmla="*/ 551 w 576"/>
              <a:gd name="T3" fmla="*/ 551 h 576"/>
              <a:gd name="T4" fmla="*/ 551 w 576"/>
              <a:gd name="T5" fmla="*/ 25 h 576"/>
              <a:gd name="T6" fmla="*/ 391 w 576"/>
              <a:gd name="T7" fmla="*/ 149 h 576"/>
              <a:gd name="T8" fmla="*/ 342 w 576"/>
              <a:gd name="T9" fmla="*/ 178 h 576"/>
              <a:gd name="T10" fmla="*/ 385 w 576"/>
              <a:gd name="T11" fmla="*/ 319 h 576"/>
              <a:gd name="T12" fmla="*/ 324 w 576"/>
              <a:gd name="T13" fmla="*/ 427 h 576"/>
              <a:gd name="T14" fmla="*/ 366 w 576"/>
              <a:gd name="T15" fmla="*/ 394 h 576"/>
              <a:gd name="T16" fmla="*/ 410 w 576"/>
              <a:gd name="T17" fmla="*/ 261 h 576"/>
              <a:gd name="T18" fmla="*/ 357 w 576"/>
              <a:gd name="T19" fmla="*/ 439 h 576"/>
              <a:gd name="T20" fmla="*/ 369 w 576"/>
              <a:gd name="T21" fmla="*/ 427 h 576"/>
              <a:gd name="T22" fmla="*/ 369 w 576"/>
              <a:gd name="T23" fmla="*/ 149 h 576"/>
              <a:gd name="T24" fmla="*/ 358 w 576"/>
              <a:gd name="T25" fmla="*/ 137 h 576"/>
              <a:gd name="T26" fmla="*/ 339 w 576"/>
              <a:gd name="T27" fmla="*/ 50 h 576"/>
              <a:gd name="T28" fmla="*/ 113 w 576"/>
              <a:gd name="T29" fmla="*/ 120 h 576"/>
              <a:gd name="T30" fmla="*/ 54 w 576"/>
              <a:gd name="T31" fmla="*/ 363 h 576"/>
              <a:gd name="T32" fmla="*/ 235 w 576"/>
              <a:gd name="T33" fmla="*/ 524 h 576"/>
              <a:gd name="T34" fmla="*/ 463 w 576"/>
              <a:gd name="T35" fmla="*/ 455 h 576"/>
              <a:gd name="T36" fmla="*/ 524 w 576"/>
              <a:gd name="T37" fmla="*/ 223 h 576"/>
              <a:gd name="T38" fmla="*/ 140 w 576"/>
              <a:gd name="T39" fmla="*/ 399 h 576"/>
              <a:gd name="T40" fmla="*/ 181 w 576"/>
              <a:gd name="T41" fmla="*/ 375 h 576"/>
              <a:gd name="T42" fmla="*/ 126 w 576"/>
              <a:gd name="T43" fmla="*/ 377 h 576"/>
              <a:gd name="T44" fmla="*/ 91 w 576"/>
              <a:gd name="T45" fmla="*/ 309 h 576"/>
              <a:gd name="T46" fmla="*/ 122 w 576"/>
              <a:gd name="T47" fmla="*/ 263 h 576"/>
              <a:gd name="T48" fmla="*/ 79 w 576"/>
              <a:gd name="T49" fmla="*/ 237 h 576"/>
              <a:gd name="T50" fmla="*/ 162 w 576"/>
              <a:gd name="T51" fmla="*/ 231 h 576"/>
              <a:gd name="T52" fmla="*/ 156 w 576"/>
              <a:gd name="T53" fmla="*/ 195 h 576"/>
              <a:gd name="T54" fmla="*/ 237 w 576"/>
              <a:gd name="T55" fmla="*/ 80 h 576"/>
              <a:gd name="T56" fmla="*/ 262 w 576"/>
              <a:gd name="T57" fmla="*/ 283 h 576"/>
              <a:gd name="T58" fmla="*/ 248 w 576"/>
              <a:gd name="T59" fmla="*/ 315 h 576"/>
              <a:gd name="T60" fmla="*/ 275 w 576"/>
              <a:gd name="T61" fmla="*/ 474 h 576"/>
              <a:gd name="T62" fmla="*/ 111 w 576"/>
              <a:gd name="T63" fmla="*/ 297 h 576"/>
              <a:gd name="T64" fmla="*/ 122 w 576"/>
              <a:gd name="T65" fmla="*/ 308 h 576"/>
              <a:gd name="T66" fmla="*/ 433 w 576"/>
              <a:gd name="T67" fmla="*/ 369 h 576"/>
              <a:gd name="T68" fmla="*/ 415 w 576"/>
              <a:gd name="T69" fmla="*/ 394 h 576"/>
              <a:gd name="T70" fmla="*/ 437 w 576"/>
              <a:gd name="T71" fmla="*/ 440 h 576"/>
              <a:gd name="T72" fmla="*/ 300 w 576"/>
              <a:gd name="T73" fmla="*/ 309 h 576"/>
              <a:gd name="T74" fmla="*/ 349 w 576"/>
              <a:gd name="T75" fmla="*/ 296 h 576"/>
              <a:gd name="T76" fmla="*/ 300 w 576"/>
              <a:gd name="T77" fmla="*/ 283 h 576"/>
              <a:gd name="T78" fmla="*/ 439 w 576"/>
              <a:gd name="T79" fmla="*/ 135 h 576"/>
              <a:gd name="T80" fmla="*/ 415 w 576"/>
              <a:gd name="T81" fmla="*/ 194 h 576"/>
              <a:gd name="T82" fmla="*/ 433 w 576"/>
              <a:gd name="T83" fmla="*/ 218 h 576"/>
              <a:gd name="T84" fmla="*/ 498 w 576"/>
              <a:gd name="T85" fmla="*/ 283 h 576"/>
              <a:gd name="T86" fmla="*/ 424 w 576"/>
              <a:gd name="T87" fmla="*/ 297 h 576"/>
              <a:gd name="T88" fmla="*/ 498 w 576"/>
              <a:gd name="T89" fmla="*/ 309 h 576"/>
              <a:gd name="T90" fmla="*/ 470 w 576"/>
              <a:gd name="T91" fmla="*/ 297 h 576"/>
              <a:gd name="T92" fmla="*/ 458 w 576"/>
              <a:gd name="T93" fmla="*/ 285 h 576"/>
              <a:gd name="T94" fmla="*/ 237 w 576"/>
              <a:gd name="T95" fmla="*/ 340 h 576"/>
              <a:gd name="T96" fmla="*/ 236 w 576"/>
              <a:gd name="T97" fmla="*/ 243 h 576"/>
              <a:gd name="T98" fmla="*/ 221 w 576"/>
              <a:gd name="T99" fmla="*/ 114 h 576"/>
              <a:gd name="T100" fmla="*/ 210 w 576"/>
              <a:gd name="T101" fmla="*/ 181 h 576"/>
              <a:gd name="T102" fmla="*/ 167 w 576"/>
              <a:gd name="T103" fmla="*/ 335 h 576"/>
              <a:gd name="T104" fmla="*/ 187 w 576"/>
              <a:gd name="T105" fmla="*/ 428 h 576"/>
              <a:gd name="T106" fmla="*/ 237 w 576"/>
              <a:gd name="T107" fmla="*/ 398 h 576"/>
              <a:gd name="T108" fmla="*/ 221 w 576"/>
              <a:gd name="T109" fmla="*/ 160 h 576"/>
              <a:gd name="T110" fmla="*/ 221 w 576"/>
              <a:gd name="T111" fmla="*/ 440 h 576"/>
              <a:gd name="T112" fmla="*/ 233 w 576"/>
              <a:gd name="T113" fmla="*/ 42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367" y="181"/>
                </a:moveTo>
                <a:cubicBezTo>
                  <a:pt x="381" y="177"/>
                  <a:pt x="391" y="164"/>
                  <a:pt x="391" y="149"/>
                </a:cubicBezTo>
                <a:cubicBezTo>
                  <a:pt x="391" y="130"/>
                  <a:pt x="376" y="115"/>
                  <a:pt x="358" y="115"/>
                </a:cubicBezTo>
                <a:cubicBezTo>
                  <a:pt x="339" y="115"/>
                  <a:pt x="324" y="130"/>
                  <a:pt x="324" y="149"/>
                </a:cubicBezTo>
                <a:cubicBezTo>
                  <a:pt x="324" y="161"/>
                  <a:pt x="331" y="173"/>
                  <a:pt x="342" y="178"/>
                </a:cubicBezTo>
                <a:cubicBezTo>
                  <a:pt x="342" y="243"/>
                  <a:pt x="342" y="243"/>
                  <a:pt x="342" y="243"/>
                </a:cubicBezTo>
                <a:cubicBezTo>
                  <a:pt x="385" y="274"/>
                  <a:pt x="385" y="274"/>
                  <a:pt x="385" y="274"/>
                </a:cubicBezTo>
                <a:cubicBezTo>
                  <a:pt x="385" y="319"/>
                  <a:pt x="385" y="319"/>
                  <a:pt x="385" y="319"/>
                </a:cubicBezTo>
                <a:cubicBezTo>
                  <a:pt x="341" y="340"/>
                  <a:pt x="341" y="340"/>
                  <a:pt x="341" y="340"/>
                </a:cubicBezTo>
                <a:cubicBezTo>
                  <a:pt x="341" y="398"/>
                  <a:pt x="341" y="398"/>
                  <a:pt x="341" y="398"/>
                </a:cubicBezTo>
                <a:cubicBezTo>
                  <a:pt x="330" y="404"/>
                  <a:pt x="324" y="414"/>
                  <a:pt x="324" y="427"/>
                </a:cubicBezTo>
                <a:cubicBezTo>
                  <a:pt x="324" y="446"/>
                  <a:pt x="339" y="461"/>
                  <a:pt x="357" y="461"/>
                </a:cubicBezTo>
                <a:cubicBezTo>
                  <a:pt x="376" y="461"/>
                  <a:pt x="391" y="446"/>
                  <a:pt x="391" y="427"/>
                </a:cubicBezTo>
                <a:cubicBezTo>
                  <a:pt x="391" y="411"/>
                  <a:pt x="380" y="398"/>
                  <a:pt x="366" y="394"/>
                </a:cubicBezTo>
                <a:cubicBezTo>
                  <a:pt x="366" y="356"/>
                  <a:pt x="366" y="356"/>
                  <a:pt x="366" y="356"/>
                </a:cubicBezTo>
                <a:cubicBezTo>
                  <a:pt x="410" y="335"/>
                  <a:pt x="410" y="335"/>
                  <a:pt x="410" y="335"/>
                </a:cubicBezTo>
                <a:cubicBezTo>
                  <a:pt x="410" y="261"/>
                  <a:pt x="410" y="261"/>
                  <a:pt x="410" y="261"/>
                </a:cubicBezTo>
                <a:cubicBezTo>
                  <a:pt x="367" y="230"/>
                  <a:pt x="367" y="230"/>
                  <a:pt x="367" y="230"/>
                </a:cubicBezTo>
                <a:lnTo>
                  <a:pt x="367" y="181"/>
                </a:lnTo>
                <a:close/>
                <a:moveTo>
                  <a:pt x="357" y="439"/>
                </a:moveTo>
                <a:cubicBezTo>
                  <a:pt x="351" y="439"/>
                  <a:pt x="346" y="433"/>
                  <a:pt x="346" y="427"/>
                </a:cubicBezTo>
                <a:cubicBezTo>
                  <a:pt x="346" y="421"/>
                  <a:pt x="351" y="415"/>
                  <a:pt x="357" y="415"/>
                </a:cubicBezTo>
                <a:cubicBezTo>
                  <a:pt x="364" y="415"/>
                  <a:pt x="369" y="421"/>
                  <a:pt x="369" y="427"/>
                </a:cubicBezTo>
                <a:cubicBezTo>
                  <a:pt x="369" y="433"/>
                  <a:pt x="364" y="439"/>
                  <a:pt x="357" y="439"/>
                </a:cubicBezTo>
                <a:close/>
                <a:moveTo>
                  <a:pt x="358" y="137"/>
                </a:moveTo>
                <a:cubicBezTo>
                  <a:pt x="364" y="137"/>
                  <a:pt x="369" y="142"/>
                  <a:pt x="369" y="149"/>
                </a:cubicBezTo>
                <a:cubicBezTo>
                  <a:pt x="369" y="155"/>
                  <a:pt x="364" y="160"/>
                  <a:pt x="358" y="160"/>
                </a:cubicBezTo>
                <a:cubicBezTo>
                  <a:pt x="351" y="160"/>
                  <a:pt x="346" y="155"/>
                  <a:pt x="346" y="149"/>
                </a:cubicBezTo>
                <a:cubicBezTo>
                  <a:pt x="346" y="142"/>
                  <a:pt x="351" y="137"/>
                  <a:pt x="358" y="137"/>
                </a:cubicBezTo>
                <a:close/>
                <a:moveTo>
                  <a:pt x="464" y="186"/>
                </a:moveTo>
                <a:cubicBezTo>
                  <a:pt x="464" y="120"/>
                  <a:pt x="464" y="120"/>
                  <a:pt x="464" y="120"/>
                </a:cubicBezTo>
                <a:cubicBezTo>
                  <a:pt x="339" y="50"/>
                  <a:pt x="339" y="50"/>
                  <a:pt x="339" y="50"/>
                </a:cubicBezTo>
                <a:cubicBezTo>
                  <a:pt x="289" y="82"/>
                  <a:pt x="289" y="82"/>
                  <a:pt x="289" y="82"/>
                </a:cubicBezTo>
                <a:cubicBezTo>
                  <a:pt x="238" y="50"/>
                  <a:pt x="238" y="50"/>
                  <a:pt x="238" y="50"/>
                </a:cubicBezTo>
                <a:cubicBezTo>
                  <a:pt x="113" y="120"/>
                  <a:pt x="113" y="120"/>
                  <a:pt x="113" y="120"/>
                </a:cubicBezTo>
                <a:cubicBezTo>
                  <a:pt x="113" y="186"/>
                  <a:pt x="113" y="186"/>
                  <a:pt x="113" y="186"/>
                </a:cubicBezTo>
                <a:cubicBezTo>
                  <a:pt x="54" y="223"/>
                  <a:pt x="54" y="223"/>
                  <a:pt x="54" y="223"/>
                </a:cubicBezTo>
                <a:cubicBezTo>
                  <a:pt x="54" y="363"/>
                  <a:pt x="54" y="363"/>
                  <a:pt x="54" y="363"/>
                </a:cubicBezTo>
                <a:cubicBezTo>
                  <a:pt x="115" y="400"/>
                  <a:pt x="115" y="400"/>
                  <a:pt x="115" y="400"/>
                </a:cubicBezTo>
                <a:cubicBezTo>
                  <a:pt x="115" y="455"/>
                  <a:pt x="115" y="455"/>
                  <a:pt x="115" y="455"/>
                </a:cubicBezTo>
                <a:cubicBezTo>
                  <a:pt x="235" y="524"/>
                  <a:pt x="235" y="524"/>
                  <a:pt x="235" y="524"/>
                </a:cubicBezTo>
                <a:cubicBezTo>
                  <a:pt x="289" y="495"/>
                  <a:pt x="289" y="495"/>
                  <a:pt x="289" y="495"/>
                </a:cubicBezTo>
                <a:cubicBezTo>
                  <a:pt x="343" y="524"/>
                  <a:pt x="343" y="524"/>
                  <a:pt x="343" y="524"/>
                </a:cubicBezTo>
                <a:cubicBezTo>
                  <a:pt x="463" y="455"/>
                  <a:pt x="463" y="455"/>
                  <a:pt x="463" y="455"/>
                </a:cubicBezTo>
                <a:cubicBezTo>
                  <a:pt x="463" y="400"/>
                  <a:pt x="463" y="400"/>
                  <a:pt x="463" y="400"/>
                </a:cubicBezTo>
                <a:cubicBezTo>
                  <a:pt x="524" y="363"/>
                  <a:pt x="524" y="363"/>
                  <a:pt x="524" y="363"/>
                </a:cubicBezTo>
                <a:cubicBezTo>
                  <a:pt x="524" y="223"/>
                  <a:pt x="524" y="223"/>
                  <a:pt x="524" y="223"/>
                </a:cubicBezTo>
                <a:lnTo>
                  <a:pt x="464" y="186"/>
                </a:lnTo>
                <a:close/>
                <a:moveTo>
                  <a:pt x="140" y="440"/>
                </a:moveTo>
                <a:cubicBezTo>
                  <a:pt x="140" y="399"/>
                  <a:pt x="140" y="399"/>
                  <a:pt x="140" y="399"/>
                </a:cubicBezTo>
                <a:cubicBezTo>
                  <a:pt x="155" y="392"/>
                  <a:pt x="155" y="392"/>
                  <a:pt x="155" y="392"/>
                </a:cubicBezTo>
                <a:cubicBezTo>
                  <a:pt x="157" y="393"/>
                  <a:pt x="160" y="394"/>
                  <a:pt x="162" y="394"/>
                </a:cubicBezTo>
                <a:cubicBezTo>
                  <a:pt x="173" y="394"/>
                  <a:pt x="181" y="385"/>
                  <a:pt x="181" y="375"/>
                </a:cubicBezTo>
                <a:cubicBezTo>
                  <a:pt x="181" y="365"/>
                  <a:pt x="173" y="356"/>
                  <a:pt x="162" y="356"/>
                </a:cubicBezTo>
                <a:cubicBezTo>
                  <a:pt x="154" y="356"/>
                  <a:pt x="147" y="362"/>
                  <a:pt x="145" y="369"/>
                </a:cubicBezTo>
                <a:cubicBezTo>
                  <a:pt x="126" y="377"/>
                  <a:pt x="126" y="377"/>
                  <a:pt x="126" y="377"/>
                </a:cubicBezTo>
                <a:cubicBezTo>
                  <a:pt x="79" y="348"/>
                  <a:pt x="79" y="348"/>
                  <a:pt x="79" y="348"/>
                </a:cubicBezTo>
                <a:cubicBezTo>
                  <a:pt x="79" y="309"/>
                  <a:pt x="79" y="309"/>
                  <a:pt x="79" y="309"/>
                </a:cubicBezTo>
                <a:cubicBezTo>
                  <a:pt x="91" y="309"/>
                  <a:pt x="91" y="309"/>
                  <a:pt x="91" y="309"/>
                </a:cubicBezTo>
                <a:cubicBezTo>
                  <a:pt x="96" y="321"/>
                  <a:pt x="108" y="330"/>
                  <a:pt x="122" y="330"/>
                </a:cubicBezTo>
                <a:cubicBezTo>
                  <a:pt x="141" y="330"/>
                  <a:pt x="156" y="315"/>
                  <a:pt x="156" y="297"/>
                </a:cubicBezTo>
                <a:cubicBezTo>
                  <a:pt x="156" y="278"/>
                  <a:pt x="141" y="263"/>
                  <a:pt x="122" y="263"/>
                </a:cubicBezTo>
                <a:cubicBezTo>
                  <a:pt x="108" y="263"/>
                  <a:pt x="96" y="271"/>
                  <a:pt x="91" y="283"/>
                </a:cubicBezTo>
                <a:cubicBezTo>
                  <a:pt x="79" y="283"/>
                  <a:pt x="79" y="283"/>
                  <a:pt x="79" y="283"/>
                </a:cubicBezTo>
                <a:cubicBezTo>
                  <a:pt x="79" y="237"/>
                  <a:pt x="79" y="237"/>
                  <a:pt x="79" y="237"/>
                </a:cubicBezTo>
                <a:cubicBezTo>
                  <a:pt x="126" y="208"/>
                  <a:pt x="126" y="208"/>
                  <a:pt x="126" y="208"/>
                </a:cubicBezTo>
                <a:cubicBezTo>
                  <a:pt x="145" y="218"/>
                  <a:pt x="145" y="218"/>
                  <a:pt x="145" y="218"/>
                </a:cubicBezTo>
                <a:cubicBezTo>
                  <a:pt x="147" y="225"/>
                  <a:pt x="154" y="231"/>
                  <a:pt x="162" y="231"/>
                </a:cubicBezTo>
                <a:cubicBezTo>
                  <a:pt x="173" y="231"/>
                  <a:pt x="181" y="223"/>
                  <a:pt x="181" y="212"/>
                </a:cubicBezTo>
                <a:cubicBezTo>
                  <a:pt x="181" y="202"/>
                  <a:pt x="173" y="194"/>
                  <a:pt x="162" y="194"/>
                </a:cubicBezTo>
                <a:cubicBezTo>
                  <a:pt x="160" y="194"/>
                  <a:pt x="158" y="194"/>
                  <a:pt x="156" y="195"/>
                </a:cubicBezTo>
                <a:cubicBezTo>
                  <a:pt x="139" y="185"/>
                  <a:pt x="139" y="185"/>
                  <a:pt x="139" y="185"/>
                </a:cubicBezTo>
                <a:cubicBezTo>
                  <a:pt x="139" y="135"/>
                  <a:pt x="139" y="135"/>
                  <a:pt x="139" y="135"/>
                </a:cubicBezTo>
                <a:cubicBezTo>
                  <a:pt x="237" y="80"/>
                  <a:pt x="237" y="80"/>
                  <a:pt x="237" y="80"/>
                </a:cubicBezTo>
                <a:cubicBezTo>
                  <a:pt x="275" y="102"/>
                  <a:pt x="275" y="102"/>
                  <a:pt x="275" y="102"/>
                </a:cubicBezTo>
                <a:cubicBezTo>
                  <a:pt x="275" y="283"/>
                  <a:pt x="275" y="283"/>
                  <a:pt x="275" y="283"/>
                </a:cubicBezTo>
                <a:cubicBezTo>
                  <a:pt x="262" y="283"/>
                  <a:pt x="262" y="283"/>
                  <a:pt x="262" y="283"/>
                </a:cubicBezTo>
                <a:cubicBezTo>
                  <a:pt x="259" y="280"/>
                  <a:pt x="254" y="277"/>
                  <a:pt x="248" y="277"/>
                </a:cubicBezTo>
                <a:cubicBezTo>
                  <a:pt x="238" y="277"/>
                  <a:pt x="229" y="285"/>
                  <a:pt x="229" y="296"/>
                </a:cubicBezTo>
                <a:cubicBezTo>
                  <a:pt x="229" y="306"/>
                  <a:pt x="238" y="315"/>
                  <a:pt x="248" y="315"/>
                </a:cubicBezTo>
                <a:cubicBezTo>
                  <a:pt x="253" y="315"/>
                  <a:pt x="258" y="312"/>
                  <a:pt x="262" y="309"/>
                </a:cubicBezTo>
                <a:cubicBezTo>
                  <a:pt x="275" y="309"/>
                  <a:pt x="275" y="309"/>
                  <a:pt x="275" y="309"/>
                </a:cubicBezTo>
                <a:cubicBezTo>
                  <a:pt x="275" y="474"/>
                  <a:pt x="275" y="474"/>
                  <a:pt x="275" y="474"/>
                </a:cubicBezTo>
                <a:cubicBezTo>
                  <a:pt x="235" y="495"/>
                  <a:pt x="235" y="495"/>
                  <a:pt x="235" y="495"/>
                </a:cubicBezTo>
                <a:lnTo>
                  <a:pt x="140" y="440"/>
                </a:lnTo>
                <a:close/>
                <a:moveTo>
                  <a:pt x="111" y="297"/>
                </a:moveTo>
                <a:cubicBezTo>
                  <a:pt x="111" y="290"/>
                  <a:pt x="116" y="285"/>
                  <a:pt x="122" y="285"/>
                </a:cubicBezTo>
                <a:cubicBezTo>
                  <a:pt x="129" y="285"/>
                  <a:pt x="134" y="290"/>
                  <a:pt x="134" y="297"/>
                </a:cubicBezTo>
                <a:cubicBezTo>
                  <a:pt x="134" y="303"/>
                  <a:pt x="129" y="308"/>
                  <a:pt x="122" y="308"/>
                </a:cubicBezTo>
                <a:cubicBezTo>
                  <a:pt x="116" y="308"/>
                  <a:pt x="111" y="303"/>
                  <a:pt x="111" y="297"/>
                </a:cubicBezTo>
                <a:close/>
                <a:moveTo>
                  <a:pt x="451" y="377"/>
                </a:moveTo>
                <a:cubicBezTo>
                  <a:pt x="433" y="369"/>
                  <a:pt x="433" y="369"/>
                  <a:pt x="433" y="369"/>
                </a:cubicBezTo>
                <a:cubicBezTo>
                  <a:pt x="430" y="362"/>
                  <a:pt x="423" y="356"/>
                  <a:pt x="415" y="356"/>
                </a:cubicBezTo>
                <a:cubicBezTo>
                  <a:pt x="405" y="356"/>
                  <a:pt x="396" y="365"/>
                  <a:pt x="396" y="375"/>
                </a:cubicBezTo>
                <a:cubicBezTo>
                  <a:pt x="396" y="385"/>
                  <a:pt x="405" y="394"/>
                  <a:pt x="415" y="394"/>
                </a:cubicBezTo>
                <a:cubicBezTo>
                  <a:pt x="418" y="394"/>
                  <a:pt x="420" y="393"/>
                  <a:pt x="422" y="392"/>
                </a:cubicBezTo>
                <a:cubicBezTo>
                  <a:pt x="437" y="399"/>
                  <a:pt x="437" y="399"/>
                  <a:pt x="437" y="399"/>
                </a:cubicBezTo>
                <a:cubicBezTo>
                  <a:pt x="437" y="440"/>
                  <a:pt x="437" y="440"/>
                  <a:pt x="437" y="440"/>
                </a:cubicBezTo>
                <a:cubicBezTo>
                  <a:pt x="342" y="495"/>
                  <a:pt x="342" y="495"/>
                  <a:pt x="342" y="495"/>
                </a:cubicBezTo>
                <a:cubicBezTo>
                  <a:pt x="300" y="472"/>
                  <a:pt x="300" y="472"/>
                  <a:pt x="300" y="472"/>
                </a:cubicBezTo>
                <a:cubicBezTo>
                  <a:pt x="300" y="309"/>
                  <a:pt x="300" y="309"/>
                  <a:pt x="300" y="309"/>
                </a:cubicBezTo>
                <a:cubicBezTo>
                  <a:pt x="317" y="309"/>
                  <a:pt x="317" y="309"/>
                  <a:pt x="317" y="309"/>
                </a:cubicBezTo>
                <a:cubicBezTo>
                  <a:pt x="320" y="312"/>
                  <a:pt x="325" y="315"/>
                  <a:pt x="330" y="315"/>
                </a:cubicBezTo>
                <a:cubicBezTo>
                  <a:pt x="341" y="315"/>
                  <a:pt x="349" y="306"/>
                  <a:pt x="349" y="296"/>
                </a:cubicBezTo>
                <a:cubicBezTo>
                  <a:pt x="349" y="285"/>
                  <a:pt x="341" y="277"/>
                  <a:pt x="330" y="277"/>
                </a:cubicBezTo>
                <a:cubicBezTo>
                  <a:pt x="325" y="277"/>
                  <a:pt x="320" y="280"/>
                  <a:pt x="316" y="283"/>
                </a:cubicBezTo>
                <a:cubicBezTo>
                  <a:pt x="300" y="283"/>
                  <a:pt x="300" y="283"/>
                  <a:pt x="300" y="283"/>
                </a:cubicBezTo>
                <a:cubicBezTo>
                  <a:pt x="300" y="104"/>
                  <a:pt x="300" y="104"/>
                  <a:pt x="300" y="104"/>
                </a:cubicBezTo>
                <a:cubicBezTo>
                  <a:pt x="340" y="80"/>
                  <a:pt x="340" y="80"/>
                  <a:pt x="340" y="80"/>
                </a:cubicBezTo>
                <a:cubicBezTo>
                  <a:pt x="439" y="135"/>
                  <a:pt x="439" y="135"/>
                  <a:pt x="439" y="135"/>
                </a:cubicBezTo>
                <a:cubicBezTo>
                  <a:pt x="439" y="185"/>
                  <a:pt x="439" y="185"/>
                  <a:pt x="439" y="185"/>
                </a:cubicBezTo>
                <a:cubicBezTo>
                  <a:pt x="422" y="195"/>
                  <a:pt x="422" y="195"/>
                  <a:pt x="422" y="195"/>
                </a:cubicBezTo>
                <a:cubicBezTo>
                  <a:pt x="420" y="194"/>
                  <a:pt x="418" y="194"/>
                  <a:pt x="415" y="194"/>
                </a:cubicBezTo>
                <a:cubicBezTo>
                  <a:pt x="405" y="194"/>
                  <a:pt x="396" y="202"/>
                  <a:pt x="396" y="212"/>
                </a:cubicBezTo>
                <a:cubicBezTo>
                  <a:pt x="396" y="223"/>
                  <a:pt x="405" y="231"/>
                  <a:pt x="415" y="231"/>
                </a:cubicBezTo>
                <a:cubicBezTo>
                  <a:pt x="424" y="231"/>
                  <a:pt x="431" y="225"/>
                  <a:pt x="433" y="218"/>
                </a:cubicBezTo>
                <a:cubicBezTo>
                  <a:pt x="451" y="208"/>
                  <a:pt x="451" y="208"/>
                  <a:pt x="451" y="208"/>
                </a:cubicBezTo>
                <a:cubicBezTo>
                  <a:pt x="498" y="237"/>
                  <a:pt x="498" y="237"/>
                  <a:pt x="498" y="237"/>
                </a:cubicBezTo>
                <a:cubicBezTo>
                  <a:pt x="498" y="283"/>
                  <a:pt x="498" y="283"/>
                  <a:pt x="498" y="283"/>
                </a:cubicBezTo>
                <a:cubicBezTo>
                  <a:pt x="489" y="283"/>
                  <a:pt x="489" y="283"/>
                  <a:pt x="489" y="283"/>
                </a:cubicBezTo>
                <a:cubicBezTo>
                  <a:pt x="484" y="271"/>
                  <a:pt x="472" y="263"/>
                  <a:pt x="458" y="263"/>
                </a:cubicBezTo>
                <a:cubicBezTo>
                  <a:pt x="439" y="263"/>
                  <a:pt x="424" y="278"/>
                  <a:pt x="424" y="297"/>
                </a:cubicBezTo>
                <a:cubicBezTo>
                  <a:pt x="424" y="315"/>
                  <a:pt x="439" y="330"/>
                  <a:pt x="458" y="330"/>
                </a:cubicBezTo>
                <a:cubicBezTo>
                  <a:pt x="472" y="330"/>
                  <a:pt x="485" y="321"/>
                  <a:pt x="489" y="309"/>
                </a:cubicBezTo>
                <a:cubicBezTo>
                  <a:pt x="498" y="309"/>
                  <a:pt x="498" y="309"/>
                  <a:pt x="498" y="309"/>
                </a:cubicBezTo>
                <a:cubicBezTo>
                  <a:pt x="498" y="348"/>
                  <a:pt x="498" y="348"/>
                  <a:pt x="498" y="348"/>
                </a:cubicBezTo>
                <a:lnTo>
                  <a:pt x="451" y="377"/>
                </a:lnTo>
                <a:close/>
                <a:moveTo>
                  <a:pt x="470" y="297"/>
                </a:moveTo>
                <a:cubicBezTo>
                  <a:pt x="470" y="303"/>
                  <a:pt x="464" y="308"/>
                  <a:pt x="458" y="308"/>
                </a:cubicBezTo>
                <a:cubicBezTo>
                  <a:pt x="452" y="308"/>
                  <a:pt x="446" y="303"/>
                  <a:pt x="446" y="297"/>
                </a:cubicBezTo>
                <a:cubicBezTo>
                  <a:pt x="446" y="290"/>
                  <a:pt x="452" y="285"/>
                  <a:pt x="458" y="285"/>
                </a:cubicBezTo>
                <a:cubicBezTo>
                  <a:pt x="464" y="285"/>
                  <a:pt x="470" y="290"/>
                  <a:pt x="470" y="297"/>
                </a:cubicBezTo>
                <a:close/>
                <a:moveTo>
                  <a:pt x="237" y="398"/>
                </a:moveTo>
                <a:cubicBezTo>
                  <a:pt x="237" y="340"/>
                  <a:pt x="237" y="340"/>
                  <a:pt x="237" y="340"/>
                </a:cubicBezTo>
                <a:cubicBezTo>
                  <a:pt x="192" y="319"/>
                  <a:pt x="192" y="319"/>
                  <a:pt x="192" y="319"/>
                </a:cubicBezTo>
                <a:cubicBezTo>
                  <a:pt x="192" y="274"/>
                  <a:pt x="192" y="274"/>
                  <a:pt x="192" y="274"/>
                </a:cubicBezTo>
                <a:cubicBezTo>
                  <a:pt x="236" y="243"/>
                  <a:pt x="236" y="243"/>
                  <a:pt x="236" y="243"/>
                </a:cubicBezTo>
                <a:cubicBezTo>
                  <a:pt x="236" y="178"/>
                  <a:pt x="236" y="178"/>
                  <a:pt x="236" y="178"/>
                </a:cubicBezTo>
                <a:cubicBezTo>
                  <a:pt x="247" y="173"/>
                  <a:pt x="254" y="161"/>
                  <a:pt x="254" y="148"/>
                </a:cubicBezTo>
                <a:cubicBezTo>
                  <a:pt x="254" y="129"/>
                  <a:pt x="239" y="114"/>
                  <a:pt x="221" y="114"/>
                </a:cubicBezTo>
                <a:cubicBezTo>
                  <a:pt x="202" y="114"/>
                  <a:pt x="187" y="129"/>
                  <a:pt x="187" y="148"/>
                </a:cubicBezTo>
                <a:cubicBezTo>
                  <a:pt x="187" y="163"/>
                  <a:pt x="197" y="176"/>
                  <a:pt x="211" y="180"/>
                </a:cubicBezTo>
                <a:cubicBezTo>
                  <a:pt x="210" y="181"/>
                  <a:pt x="210" y="181"/>
                  <a:pt x="210" y="181"/>
                </a:cubicBezTo>
                <a:cubicBezTo>
                  <a:pt x="210" y="230"/>
                  <a:pt x="210" y="230"/>
                  <a:pt x="210" y="230"/>
                </a:cubicBezTo>
                <a:cubicBezTo>
                  <a:pt x="167" y="261"/>
                  <a:pt x="167" y="261"/>
                  <a:pt x="167" y="261"/>
                </a:cubicBezTo>
                <a:cubicBezTo>
                  <a:pt x="167" y="335"/>
                  <a:pt x="167" y="335"/>
                  <a:pt x="167" y="335"/>
                </a:cubicBezTo>
                <a:cubicBezTo>
                  <a:pt x="212" y="356"/>
                  <a:pt x="212" y="356"/>
                  <a:pt x="212" y="356"/>
                </a:cubicBezTo>
                <a:cubicBezTo>
                  <a:pt x="212" y="396"/>
                  <a:pt x="212" y="396"/>
                  <a:pt x="212" y="396"/>
                </a:cubicBezTo>
                <a:cubicBezTo>
                  <a:pt x="198" y="400"/>
                  <a:pt x="187" y="413"/>
                  <a:pt x="187" y="428"/>
                </a:cubicBezTo>
                <a:cubicBezTo>
                  <a:pt x="187" y="447"/>
                  <a:pt x="202" y="462"/>
                  <a:pt x="221" y="462"/>
                </a:cubicBezTo>
                <a:cubicBezTo>
                  <a:pt x="240" y="462"/>
                  <a:pt x="255" y="447"/>
                  <a:pt x="255" y="428"/>
                </a:cubicBezTo>
                <a:cubicBezTo>
                  <a:pt x="255" y="415"/>
                  <a:pt x="248" y="404"/>
                  <a:pt x="237" y="398"/>
                </a:cubicBezTo>
                <a:close/>
                <a:moveTo>
                  <a:pt x="221" y="136"/>
                </a:moveTo>
                <a:cubicBezTo>
                  <a:pt x="227" y="136"/>
                  <a:pt x="232" y="142"/>
                  <a:pt x="232" y="148"/>
                </a:cubicBezTo>
                <a:cubicBezTo>
                  <a:pt x="232" y="154"/>
                  <a:pt x="227" y="160"/>
                  <a:pt x="221" y="160"/>
                </a:cubicBezTo>
                <a:cubicBezTo>
                  <a:pt x="214" y="160"/>
                  <a:pt x="209" y="154"/>
                  <a:pt x="209" y="148"/>
                </a:cubicBezTo>
                <a:cubicBezTo>
                  <a:pt x="209" y="142"/>
                  <a:pt x="214" y="136"/>
                  <a:pt x="221" y="136"/>
                </a:cubicBezTo>
                <a:close/>
                <a:moveTo>
                  <a:pt x="221" y="440"/>
                </a:moveTo>
                <a:cubicBezTo>
                  <a:pt x="215" y="440"/>
                  <a:pt x="209" y="434"/>
                  <a:pt x="209" y="428"/>
                </a:cubicBezTo>
                <a:cubicBezTo>
                  <a:pt x="209" y="422"/>
                  <a:pt x="215" y="416"/>
                  <a:pt x="221" y="416"/>
                </a:cubicBezTo>
                <a:cubicBezTo>
                  <a:pt x="227" y="416"/>
                  <a:pt x="233" y="422"/>
                  <a:pt x="233" y="428"/>
                </a:cubicBezTo>
                <a:cubicBezTo>
                  <a:pt x="233" y="434"/>
                  <a:pt x="227" y="440"/>
                  <a:pt x="221" y="440"/>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a:solidFill>
                <a:schemeClr val="accent1"/>
              </a:solidFill>
            </a:endParaRPr>
          </a:p>
        </p:txBody>
      </p:sp>
      <p:sp>
        <p:nvSpPr>
          <p:cNvPr id="45" name="Freeform 206">
            <a:extLst>
              <a:ext uri="{FF2B5EF4-FFF2-40B4-BE49-F238E27FC236}">
                <a16:creationId xmlns:a16="http://schemas.microsoft.com/office/drawing/2014/main" id="{5C5D481C-01E2-054F-8A17-3DE39886EEF4}"/>
              </a:ext>
            </a:extLst>
          </p:cNvPr>
          <p:cNvSpPr/>
          <p:nvPr/>
        </p:nvSpPr>
        <p:spPr>
          <a:xfrm>
            <a:off x="484533" y="4125351"/>
            <a:ext cx="258763" cy="260350"/>
          </a:xfrm>
          <a:custGeom>
            <a:avLst/>
            <a:gdLst>
              <a:gd name="connsiteX0" fmla="*/ 456086 w 456085"/>
              <a:gd name="connsiteY0" fmla="*/ 0 h 455929"/>
              <a:gd name="connsiteX1" fmla="*/ 0 w 456085"/>
              <a:gd name="connsiteY1" fmla="*/ 0 h 455929"/>
              <a:gd name="connsiteX2" fmla="*/ 0 w 456085"/>
              <a:gd name="connsiteY2" fmla="*/ 455930 h 455929"/>
              <a:gd name="connsiteX3" fmla="*/ 126184 w 456085"/>
              <a:gd name="connsiteY3" fmla="*/ 455930 h 455929"/>
              <a:gd name="connsiteX4" fmla="*/ 126184 w 456085"/>
              <a:gd name="connsiteY4" fmla="*/ 455930 h 455929"/>
              <a:gd name="connsiteX5" fmla="*/ 126184 w 456085"/>
              <a:gd name="connsiteY5" fmla="*/ 455930 h 455929"/>
              <a:gd name="connsiteX6" fmla="*/ 455864 w 456085"/>
              <a:gd name="connsiteY6" fmla="*/ 455930 h 455929"/>
              <a:gd name="connsiteX7" fmla="*/ 19447 w 456085"/>
              <a:gd name="connsiteY7" fmla="*/ 432785 h 455929"/>
              <a:gd name="connsiteX8" fmla="*/ 141609 w 456085"/>
              <a:gd name="connsiteY8" fmla="*/ 311679 h 455929"/>
              <a:gd name="connsiteX9" fmla="*/ 146929 w 456085"/>
              <a:gd name="connsiteY9" fmla="*/ 306138 h 455929"/>
              <a:gd name="connsiteX10" fmla="*/ 157920 w 456085"/>
              <a:gd name="connsiteY10" fmla="*/ 299806 h 455929"/>
              <a:gd name="connsiteX11" fmla="*/ 254711 w 456085"/>
              <a:gd name="connsiteY11" fmla="*/ 299806 h 455929"/>
              <a:gd name="connsiteX12" fmla="*/ 255915 w 456085"/>
              <a:gd name="connsiteY12" fmla="*/ 299806 h 455929"/>
              <a:gd name="connsiteX13" fmla="*/ 272923 w 456085"/>
              <a:gd name="connsiteY13" fmla="*/ 305156 h 455929"/>
              <a:gd name="connsiteX14" fmla="*/ 272068 w 456085"/>
              <a:gd name="connsiteY14" fmla="*/ 320766 h 455929"/>
              <a:gd name="connsiteX15" fmla="*/ 269471 w 456085"/>
              <a:gd name="connsiteY15" fmla="*/ 323647 h 455929"/>
              <a:gd name="connsiteX16" fmla="*/ 256802 w 456085"/>
              <a:gd name="connsiteY16" fmla="*/ 324723 h 455929"/>
              <a:gd name="connsiteX17" fmla="*/ 253033 w 456085"/>
              <a:gd name="connsiteY17" fmla="*/ 324723 h 455929"/>
              <a:gd name="connsiteX18" fmla="*/ 167232 w 456085"/>
              <a:gd name="connsiteY18" fmla="*/ 324723 h 455929"/>
              <a:gd name="connsiteX19" fmla="*/ 167232 w 456085"/>
              <a:gd name="connsiteY19" fmla="*/ 344195 h 455929"/>
              <a:gd name="connsiteX20" fmla="*/ 253033 w 456085"/>
              <a:gd name="connsiteY20" fmla="*/ 344195 h 455929"/>
              <a:gd name="connsiteX21" fmla="*/ 256200 w 456085"/>
              <a:gd name="connsiteY21" fmla="*/ 344195 h 455929"/>
              <a:gd name="connsiteX22" fmla="*/ 267095 w 456085"/>
              <a:gd name="connsiteY22" fmla="*/ 343879 h 455929"/>
              <a:gd name="connsiteX23" fmla="*/ 276597 w 456085"/>
              <a:gd name="connsiteY23" fmla="*/ 341789 h 455929"/>
              <a:gd name="connsiteX24" fmla="*/ 315523 w 456085"/>
              <a:gd name="connsiteY24" fmla="*/ 313009 h 455929"/>
              <a:gd name="connsiteX25" fmla="*/ 381180 w 456085"/>
              <a:gd name="connsiteY25" fmla="*/ 247754 h 455929"/>
              <a:gd name="connsiteX26" fmla="*/ 383904 w 456085"/>
              <a:gd name="connsiteY26" fmla="*/ 245221 h 455929"/>
              <a:gd name="connsiteX27" fmla="*/ 395876 w 456085"/>
              <a:gd name="connsiteY27" fmla="*/ 240820 h 455929"/>
              <a:gd name="connsiteX28" fmla="*/ 402401 w 456085"/>
              <a:gd name="connsiteY28" fmla="*/ 244239 h 455929"/>
              <a:gd name="connsiteX29" fmla="*/ 400881 w 456085"/>
              <a:gd name="connsiteY29" fmla="*/ 262286 h 455929"/>
              <a:gd name="connsiteX30" fmla="*/ 367466 w 456085"/>
              <a:gd name="connsiteY30" fmla="*/ 294961 h 455929"/>
              <a:gd name="connsiteX31" fmla="*/ 298071 w 456085"/>
              <a:gd name="connsiteY31" fmla="*/ 362939 h 455929"/>
              <a:gd name="connsiteX32" fmla="*/ 297818 w 456085"/>
              <a:gd name="connsiteY32" fmla="*/ 363224 h 455929"/>
              <a:gd name="connsiteX33" fmla="*/ 268267 w 456085"/>
              <a:gd name="connsiteY33" fmla="*/ 377282 h 455929"/>
              <a:gd name="connsiteX34" fmla="*/ 178697 w 456085"/>
              <a:gd name="connsiteY34" fmla="*/ 377282 h 455929"/>
              <a:gd name="connsiteX35" fmla="*/ 118519 w 456085"/>
              <a:gd name="connsiteY35" fmla="*/ 436521 h 455929"/>
              <a:gd name="connsiteX36" fmla="*/ 19574 w 456085"/>
              <a:gd name="connsiteY36" fmla="*/ 436521 h 455929"/>
              <a:gd name="connsiteX37" fmla="*/ 436639 w 456085"/>
              <a:gd name="connsiteY37" fmla="*/ 436395 h 455929"/>
              <a:gd name="connsiteX38" fmla="*/ 146169 w 456085"/>
              <a:gd name="connsiteY38" fmla="*/ 436395 h 455929"/>
              <a:gd name="connsiteX39" fmla="*/ 186647 w 456085"/>
              <a:gd name="connsiteY39" fmla="*/ 396627 h 455929"/>
              <a:gd name="connsiteX40" fmla="*/ 268489 w 456085"/>
              <a:gd name="connsiteY40" fmla="*/ 396627 h 455929"/>
              <a:gd name="connsiteX41" fmla="*/ 312166 w 456085"/>
              <a:gd name="connsiteY41" fmla="*/ 376522 h 455929"/>
              <a:gd name="connsiteX42" fmla="*/ 312419 w 456085"/>
              <a:gd name="connsiteY42" fmla="*/ 376237 h 455929"/>
              <a:gd name="connsiteX43" fmla="*/ 381275 w 456085"/>
              <a:gd name="connsiteY43" fmla="*/ 308766 h 455929"/>
              <a:gd name="connsiteX44" fmla="*/ 414975 w 456085"/>
              <a:gd name="connsiteY44" fmla="*/ 275838 h 455929"/>
              <a:gd name="connsiteX45" fmla="*/ 417699 w 456085"/>
              <a:gd name="connsiteY45" fmla="*/ 231796 h 455929"/>
              <a:gd name="connsiteX46" fmla="*/ 397428 w 456085"/>
              <a:gd name="connsiteY46" fmla="*/ 221284 h 455929"/>
              <a:gd name="connsiteX47" fmla="*/ 370887 w 456085"/>
              <a:gd name="connsiteY47" fmla="*/ 230783 h 455929"/>
              <a:gd name="connsiteX48" fmla="*/ 368194 w 456085"/>
              <a:gd name="connsiteY48" fmla="*/ 233252 h 455929"/>
              <a:gd name="connsiteX49" fmla="*/ 301302 w 456085"/>
              <a:gd name="connsiteY49" fmla="*/ 299742 h 455929"/>
              <a:gd name="connsiteX50" fmla="*/ 293701 w 456085"/>
              <a:gd name="connsiteY50" fmla="*/ 307594 h 455929"/>
              <a:gd name="connsiteX51" fmla="*/ 290311 w 456085"/>
              <a:gd name="connsiteY51" fmla="*/ 295975 h 455929"/>
              <a:gd name="connsiteX52" fmla="*/ 254205 w 456085"/>
              <a:gd name="connsiteY52" fmla="*/ 280144 h 455929"/>
              <a:gd name="connsiteX53" fmla="*/ 157920 w 456085"/>
              <a:gd name="connsiteY53" fmla="*/ 280144 h 455929"/>
              <a:gd name="connsiteX54" fmla="*/ 132582 w 456085"/>
              <a:gd name="connsiteY54" fmla="*/ 292808 h 455929"/>
              <a:gd name="connsiteX55" fmla="*/ 127768 w 456085"/>
              <a:gd name="connsiteY55" fmla="*/ 297843 h 455929"/>
              <a:gd name="connsiteX56" fmla="*/ 19352 w 456085"/>
              <a:gd name="connsiteY56" fmla="*/ 405303 h 455929"/>
              <a:gd name="connsiteX57" fmla="*/ 19352 w 456085"/>
              <a:gd name="connsiteY57" fmla="*/ 19440 h 455929"/>
              <a:gd name="connsiteX58" fmla="*/ 436544 w 456085"/>
              <a:gd name="connsiteY58" fmla="*/ 19440 h 455929"/>
              <a:gd name="connsiteX59" fmla="*/ 235075 w 456085"/>
              <a:gd name="connsiteY59" fmla="*/ 145486 h 455929"/>
              <a:gd name="connsiteX60" fmla="*/ 235075 w 456085"/>
              <a:gd name="connsiteY60" fmla="*/ 131618 h 455929"/>
              <a:gd name="connsiteX61" fmla="*/ 238970 w 456085"/>
              <a:gd name="connsiteY61" fmla="*/ 137096 h 455929"/>
              <a:gd name="connsiteX62" fmla="*/ 238970 w 456085"/>
              <a:gd name="connsiteY62" fmla="*/ 137539 h 455929"/>
              <a:gd name="connsiteX63" fmla="*/ 250341 w 456085"/>
              <a:gd name="connsiteY63" fmla="*/ 136146 h 455929"/>
              <a:gd name="connsiteX64" fmla="*/ 250341 w 456085"/>
              <a:gd name="connsiteY64" fmla="*/ 135639 h 455929"/>
              <a:gd name="connsiteX65" fmla="*/ 245273 w 456085"/>
              <a:gd name="connsiteY65" fmla="*/ 126141 h 455929"/>
              <a:gd name="connsiteX66" fmla="*/ 235075 w 456085"/>
              <a:gd name="connsiteY66" fmla="*/ 121898 h 455929"/>
              <a:gd name="connsiteX67" fmla="*/ 235075 w 456085"/>
              <a:gd name="connsiteY67" fmla="*/ 118035 h 455929"/>
              <a:gd name="connsiteX68" fmla="*/ 228106 w 456085"/>
              <a:gd name="connsiteY68" fmla="*/ 118035 h 455929"/>
              <a:gd name="connsiteX69" fmla="*/ 228106 w 456085"/>
              <a:gd name="connsiteY69" fmla="*/ 121898 h 455929"/>
              <a:gd name="connsiteX70" fmla="*/ 216957 w 456085"/>
              <a:gd name="connsiteY70" fmla="*/ 126932 h 455929"/>
              <a:gd name="connsiteX71" fmla="*/ 212587 w 456085"/>
              <a:gd name="connsiteY71" fmla="*/ 137855 h 455929"/>
              <a:gd name="connsiteX72" fmla="*/ 216451 w 456085"/>
              <a:gd name="connsiteY72" fmla="*/ 148779 h 455929"/>
              <a:gd name="connsiteX73" fmla="*/ 228106 w 456085"/>
              <a:gd name="connsiteY73" fmla="*/ 155364 h 455929"/>
              <a:gd name="connsiteX74" fmla="*/ 228106 w 456085"/>
              <a:gd name="connsiteY74" fmla="*/ 170277 h 455929"/>
              <a:gd name="connsiteX75" fmla="*/ 224939 w 456085"/>
              <a:gd name="connsiteY75" fmla="*/ 167554 h 455929"/>
              <a:gd name="connsiteX76" fmla="*/ 222564 w 456085"/>
              <a:gd name="connsiteY76" fmla="*/ 162457 h 455929"/>
              <a:gd name="connsiteX77" fmla="*/ 222564 w 456085"/>
              <a:gd name="connsiteY77" fmla="*/ 162013 h 455929"/>
              <a:gd name="connsiteX78" fmla="*/ 210845 w 456085"/>
              <a:gd name="connsiteY78" fmla="*/ 163217 h 455929"/>
              <a:gd name="connsiteX79" fmla="*/ 210845 w 456085"/>
              <a:gd name="connsiteY79" fmla="*/ 163723 h 455929"/>
              <a:gd name="connsiteX80" fmla="*/ 216641 w 456085"/>
              <a:gd name="connsiteY80" fmla="*/ 175723 h 455929"/>
              <a:gd name="connsiteX81" fmla="*/ 227980 w 456085"/>
              <a:gd name="connsiteY81" fmla="*/ 180757 h 455929"/>
              <a:gd name="connsiteX82" fmla="*/ 227980 w 456085"/>
              <a:gd name="connsiteY82" fmla="*/ 187818 h 455929"/>
              <a:gd name="connsiteX83" fmla="*/ 234948 w 456085"/>
              <a:gd name="connsiteY83" fmla="*/ 187818 h 455929"/>
              <a:gd name="connsiteX84" fmla="*/ 234948 w 456085"/>
              <a:gd name="connsiteY84" fmla="*/ 180567 h 455929"/>
              <a:gd name="connsiteX85" fmla="*/ 247300 w 456085"/>
              <a:gd name="connsiteY85" fmla="*/ 174615 h 455929"/>
              <a:gd name="connsiteX86" fmla="*/ 251892 w 456085"/>
              <a:gd name="connsiteY86" fmla="*/ 162552 h 455929"/>
              <a:gd name="connsiteX87" fmla="*/ 248218 w 456085"/>
              <a:gd name="connsiteY87" fmla="*/ 152040 h 455929"/>
              <a:gd name="connsiteX88" fmla="*/ 235075 w 456085"/>
              <a:gd name="connsiteY88" fmla="*/ 145486 h 455929"/>
              <a:gd name="connsiteX89" fmla="*/ 228106 w 456085"/>
              <a:gd name="connsiteY89" fmla="*/ 143270 h 455929"/>
              <a:gd name="connsiteX90" fmla="*/ 225098 w 456085"/>
              <a:gd name="connsiteY90" fmla="*/ 140927 h 455929"/>
              <a:gd name="connsiteX91" fmla="*/ 223862 w 456085"/>
              <a:gd name="connsiteY91" fmla="*/ 137412 h 455929"/>
              <a:gd name="connsiteX92" fmla="*/ 225193 w 456085"/>
              <a:gd name="connsiteY92" fmla="*/ 133613 h 455929"/>
              <a:gd name="connsiteX93" fmla="*/ 228106 w 456085"/>
              <a:gd name="connsiteY93" fmla="*/ 131428 h 455929"/>
              <a:gd name="connsiteX94" fmla="*/ 239160 w 456085"/>
              <a:gd name="connsiteY94" fmla="*/ 168599 h 455929"/>
              <a:gd name="connsiteX95" fmla="*/ 235075 w 456085"/>
              <a:gd name="connsiteY95" fmla="*/ 171005 h 455929"/>
              <a:gd name="connsiteX96" fmla="*/ 235075 w 456085"/>
              <a:gd name="connsiteY96" fmla="*/ 157264 h 455929"/>
              <a:gd name="connsiteX97" fmla="*/ 239445 w 456085"/>
              <a:gd name="connsiteY97" fmla="*/ 159765 h 455929"/>
              <a:gd name="connsiteX98" fmla="*/ 240966 w 456085"/>
              <a:gd name="connsiteY98" fmla="*/ 163913 h 455929"/>
              <a:gd name="connsiteX99" fmla="*/ 239160 w 456085"/>
              <a:gd name="connsiteY99" fmla="*/ 168631 h 455929"/>
              <a:gd name="connsiteX100" fmla="*/ 263833 w 456085"/>
              <a:gd name="connsiteY100" fmla="*/ 65793 h 455929"/>
              <a:gd name="connsiteX101" fmla="*/ 225224 w 456085"/>
              <a:gd name="connsiteY101" fmla="*/ 104389 h 455929"/>
              <a:gd name="connsiteX102" fmla="*/ 211446 w 456085"/>
              <a:gd name="connsiteY102" fmla="*/ 90616 h 455929"/>
              <a:gd name="connsiteX103" fmla="*/ 224559 w 456085"/>
              <a:gd name="connsiteY103" fmla="*/ 77508 h 455929"/>
              <a:gd name="connsiteX104" fmla="*/ 157666 w 456085"/>
              <a:gd name="connsiteY104" fmla="*/ 152768 h 455929"/>
              <a:gd name="connsiteX105" fmla="*/ 183448 w 456085"/>
              <a:gd name="connsiteY105" fmla="*/ 208968 h 455929"/>
              <a:gd name="connsiteX106" fmla="*/ 172204 w 456085"/>
              <a:gd name="connsiteY106" fmla="*/ 225147 h 455929"/>
              <a:gd name="connsiteX107" fmla="*/ 138124 w 456085"/>
              <a:gd name="connsiteY107" fmla="*/ 152768 h 455929"/>
              <a:gd name="connsiteX108" fmla="*/ 225858 w 456085"/>
              <a:gd name="connsiteY108" fmla="*/ 57783 h 455929"/>
              <a:gd name="connsiteX109" fmla="*/ 225573 w 456085"/>
              <a:gd name="connsiteY109" fmla="*/ 55123 h 455929"/>
              <a:gd name="connsiteX110" fmla="*/ 211446 w 456085"/>
              <a:gd name="connsiteY110" fmla="*/ 40970 h 455929"/>
              <a:gd name="connsiteX111" fmla="*/ 225224 w 456085"/>
              <a:gd name="connsiteY111" fmla="*/ 27198 h 455929"/>
              <a:gd name="connsiteX112" fmla="*/ 237830 w 456085"/>
              <a:gd name="connsiteY112" fmla="*/ 247279 h 455929"/>
              <a:gd name="connsiteX113" fmla="*/ 237830 w 456085"/>
              <a:gd name="connsiteY113" fmla="*/ 248292 h 455929"/>
              <a:gd name="connsiteX114" fmla="*/ 251861 w 456085"/>
              <a:gd name="connsiteY114" fmla="*/ 262318 h 455929"/>
              <a:gd name="connsiteX115" fmla="*/ 238083 w 456085"/>
              <a:gd name="connsiteY115" fmla="*/ 276091 h 455929"/>
              <a:gd name="connsiteX116" fmla="*/ 199475 w 456085"/>
              <a:gd name="connsiteY116" fmla="*/ 237495 h 455929"/>
              <a:gd name="connsiteX117" fmla="*/ 238083 w 456085"/>
              <a:gd name="connsiteY117" fmla="*/ 198868 h 455929"/>
              <a:gd name="connsiteX118" fmla="*/ 251861 w 456085"/>
              <a:gd name="connsiteY118" fmla="*/ 212641 h 455929"/>
              <a:gd name="connsiteX119" fmla="*/ 236753 w 456085"/>
              <a:gd name="connsiteY119" fmla="*/ 227743 h 455929"/>
              <a:gd name="connsiteX120" fmla="*/ 309188 w 456085"/>
              <a:gd name="connsiteY120" fmla="*/ 149751 h 455929"/>
              <a:gd name="connsiteX121" fmla="*/ 276534 w 456085"/>
              <a:gd name="connsiteY121" fmla="*/ 90458 h 455929"/>
              <a:gd name="connsiteX122" fmla="*/ 287651 w 456085"/>
              <a:gd name="connsiteY122" fmla="*/ 74469 h 455929"/>
              <a:gd name="connsiteX123" fmla="*/ 311279 w 456085"/>
              <a:gd name="connsiteY123" fmla="*/ 206707 h 455929"/>
              <a:gd name="connsiteX124" fmla="*/ 237703 w 456085"/>
              <a:gd name="connsiteY124" fmla="*/ 247279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85" h="455929">
                <a:moveTo>
                  <a:pt x="456086" y="0"/>
                </a:moveTo>
                <a:lnTo>
                  <a:pt x="0" y="0"/>
                </a:lnTo>
                <a:lnTo>
                  <a:pt x="0" y="455930"/>
                </a:lnTo>
                <a:lnTo>
                  <a:pt x="126184" y="455930"/>
                </a:lnTo>
                <a:lnTo>
                  <a:pt x="126184" y="455930"/>
                </a:lnTo>
                <a:lnTo>
                  <a:pt x="126184" y="455930"/>
                </a:lnTo>
                <a:lnTo>
                  <a:pt x="455864" y="455930"/>
                </a:lnTo>
                <a:close/>
                <a:moveTo>
                  <a:pt x="19447" y="432785"/>
                </a:moveTo>
                <a:cubicBezTo>
                  <a:pt x="35283" y="417144"/>
                  <a:pt x="132487" y="320829"/>
                  <a:pt x="141609" y="311679"/>
                </a:cubicBezTo>
                <a:cubicBezTo>
                  <a:pt x="143667" y="309621"/>
                  <a:pt x="145409" y="307784"/>
                  <a:pt x="146929" y="306138"/>
                </a:cubicBezTo>
                <a:cubicBezTo>
                  <a:pt x="152377" y="300281"/>
                  <a:pt x="152852" y="299806"/>
                  <a:pt x="157920" y="299806"/>
                </a:cubicBezTo>
                <a:lnTo>
                  <a:pt x="254711" y="299806"/>
                </a:lnTo>
                <a:lnTo>
                  <a:pt x="255915" y="299806"/>
                </a:lnTo>
                <a:cubicBezTo>
                  <a:pt x="255915" y="299806"/>
                  <a:pt x="269471" y="298507"/>
                  <a:pt x="272923" y="305156"/>
                </a:cubicBezTo>
                <a:cubicBezTo>
                  <a:pt x="275172" y="310194"/>
                  <a:pt x="274855" y="316001"/>
                  <a:pt x="272068" y="320766"/>
                </a:cubicBezTo>
                <a:cubicBezTo>
                  <a:pt x="271403" y="321899"/>
                  <a:pt x="270516" y="322881"/>
                  <a:pt x="269471" y="323647"/>
                </a:cubicBezTo>
                <a:cubicBezTo>
                  <a:pt x="265322" y="324689"/>
                  <a:pt x="261046" y="325053"/>
                  <a:pt x="256802" y="324723"/>
                </a:cubicBezTo>
                <a:lnTo>
                  <a:pt x="253033" y="324723"/>
                </a:lnTo>
                <a:lnTo>
                  <a:pt x="167232" y="324723"/>
                </a:lnTo>
                <a:lnTo>
                  <a:pt x="167232" y="344195"/>
                </a:lnTo>
                <a:lnTo>
                  <a:pt x="253033" y="344195"/>
                </a:lnTo>
                <a:lnTo>
                  <a:pt x="256200" y="344195"/>
                </a:lnTo>
                <a:cubicBezTo>
                  <a:pt x="259842" y="344373"/>
                  <a:pt x="263485" y="344265"/>
                  <a:pt x="267095" y="343879"/>
                </a:cubicBezTo>
                <a:cubicBezTo>
                  <a:pt x="270389" y="343863"/>
                  <a:pt x="273620" y="343151"/>
                  <a:pt x="276597" y="341789"/>
                </a:cubicBezTo>
                <a:cubicBezTo>
                  <a:pt x="287303" y="338370"/>
                  <a:pt x="299750" y="330518"/>
                  <a:pt x="315523" y="313009"/>
                </a:cubicBezTo>
                <a:cubicBezTo>
                  <a:pt x="341494" y="284260"/>
                  <a:pt x="370316" y="257727"/>
                  <a:pt x="381180" y="247754"/>
                </a:cubicBezTo>
                <a:lnTo>
                  <a:pt x="383904" y="245221"/>
                </a:lnTo>
                <a:cubicBezTo>
                  <a:pt x="387198" y="242308"/>
                  <a:pt x="391474" y="240737"/>
                  <a:pt x="395876" y="240820"/>
                </a:cubicBezTo>
                <a:cubicBezTo>
                  <a:pt x="398442" y="240946"/>
                  <a:pt x="400849" y="242197"/>
                  <a:pt x="402401" y="244239"/>
                </a:cubicBezTo>
                <a:cubicBezTo>
                  <a:pt x="408514" y="251711"/>
                  <a:pt x="402401" y="260830"/>
                  <a:pt x="400881" y="262286"/>
                </a:cubicBezTo>
                <a:cubicBezTo>
                  <a:pt x="398220" y="265009"/>
                  <a:pt x="383968" y="278877"/>
                  <a:pt x="367466" y="294961"/>
                </a:cubicBezTo>
                <a:cubicBezTo>
                  <a:pt x="339436" y="322222"/>
                  <a:pt x="304564" y="356132"/>
                  <a:pt x="298071" y="362939"/>
                </a:cubicBezTo>
                <a:lnTo>
                  <a:pt x="297818" y="363224"/>
                </a:lnTo>
                <a:cubicBezTo>
                  <a:pt x="292497" y="368828"/>
                  <a:pt x="284420" y="377282"/>
                  <a:pt x="268267" y="377282"/>
                </a:cubicBezTo>
                <a:lnTo>
                  <a:pt x="178697" y="377282"/>
                </a:lnTo>
                <a:lnTo>
                  <a:pt x="118519" y="436521"/>
                </a:lnTo>
                <a:lnTo>
                  <a:pt x="19574" y="436521"/>
                </a:lnTo>
                <a:close/>
                <a:moveTo>
                  <a:pt x="436639" y="436395"/>
                </a:moveTo>
                <a:lnTo>
                  <a:pt x="146169" y="436395"/>
                </a:lnTo>
                <a:lnTo>
                  <a:pt x="186647" y="396627"/>
                </a:lnTo>
                <a:lnTo>
                  <a:pt x="268489" y="396627"/>
                </a:lnTo>
                <a:cubicBezTo>
                  <a:pt x="285307" y="396691"/>
                  <a:pt x="301270" y="389332"/>
                  <a:pt x="312166" y="376522"/>
                </a:cubicBezTo>
                <a:lnTo>
                  <a:pt x="312419" y="376237"/>
                </a:lnTo>
                <a:cubicBezTo>
                  <a:pt x="318753" y="369715"/>
                  <a:pt x="354829" y="334475"/>
                  <a:pt x="381275" y="308766"/>
                </a:cubicBezTo>
                <a:cubicBezTo>
                  <a:pt x="398537" y="291953"/>
                  <a:pt x="412188" y="278687"/>
                  <a:pt x="414975" y="275838"/>
                </a:cubicBezTo>
                <a:cubicBezTo>
                  <a:pt x="423780" y="266909"/>
                  <a:pt x="430431" y="247342"/>
                  <a:pt x="417699" y="231796"/>
                </a:cubicBezTo>
                <a:cubicBezTo>
                  <a:pt x="412726" y="225578"/>
                  <a:pt x="405378" y="221756"/>
                  <a:pt x="397428" y="221284"/>
                </a:cubicBezTo>
                <a:cubicBezTo>
                  <a:pt x="387673" y="220809"/>
                  <a:pt x="378140" y="224226"/>
                  <a:pt x="370887" y="230783"/>
                </a:cubicBezTo>
                <a:lnTo>
                  <a:pt x="368194" y="233252"/>
                </a:lnTo>
                <a:cubicBezTo>
                  <a:pt x="357172" y="243416"/>
                  <a:pt x="327843" y="270392"/>
                  <a:pt x="301302" y="299742"/>
                </a:cubicBezTo>
                <a:cubicBezTo>
                  <a:pt x="298610" y="302687"/>
                  <a:pt x="296076" y="305283"/>
                  <a:pt x="293701" y="307594"/>
                </a:cubicBezTo>
                <a:cubicBezTo>
                  <a:pt x="293289" y="303545"/>
                  <a:pt x="292148" y="299606"/>
                  <a:pt x="290311" y="295975"/>
                </a:cubicBezTo>
                <a:cubicBezTo>
                  <a:pt x="282583" y="281157"/>
                  <a:pt x="264340" y="279067"/>
                  <a:pt x="254205" y="280144"/>
                </a:cubicBezTo>
                <a:lnTo>
                  <a:pt x="157920" y="280144"/>
                </a:lnTo>
                <a:cubicBezTo>
                  <a:pt x="144364" y="280144"/>
                  <a:pt x="138916" y="285938"/>
                  <a:pt x="132582" y="292808"/>
                </a:cubicBezTo>
                <a:cubicBezTo>
                  <a:pt x="131188" y="294296"/>
                  <a:pt x="129636" y="295975"/>
                  <a:pt x="127768" y="297843"/>
                </a:cubicBezTo>
                <a:cubicBezTo>
                  <a:pt x="120134" y="305441"/>
                  <a:pt x="51151" y="373831"/>
                  <a:pt x="19352" y="405303"/>
                </a:cubicBezTo>
                <a:lnTo>
                  <a:pt x="19352" y="19440"/>
                </a:lnTo>
                <a:lnTo>
                  <a:pt x="436544" y="19440"/>
                </a:lnTo>
                <a:close/>
                <a:moveTo>
                  <a:pt x="235075" y="145486"/>
                </a:moveTo>
                <a:lnTo>
                  <a:pt x="235075" y="131618"/>
                </a:lnTo>
                <a:cubicBezTo>
                  <a:pt x="237165" y="132717"/>
                  <a:pt x="238622" y="134753"/>
                  <a:pt x="238970" y="137096"/>
                </a:cubicBezTo>
                <a:lnTo>
                  <a:pt x="238970" y="137539"/>
                </a:lnTo>
                <a:lnTo>
                  <a:pt x="250341" y="136146"/>
                </a:lnTo>
                <a:lnTo>
                  <a:pt x="250341" y="135639"/>
                </a:lnTo>
                <a:cubicBezTo>
                  <a:pt x="249770" y="131995"/>
                  <a:pt x="247965" y="128651"/>
                  <a:pt x="245273" y="126141"/>
                </a:cubicBezTo>
                <a:cubicBezTo>
                  <a:pt x="242391" y="123731"/>
                  <a:pt x="238812" y="122249"/>
                  <a:pt x="235075" y="121898"/>
                </a:cubicBezTo>
                <a:lnTo>
                  <a:pt x="235075" y="118035"/>
                </a:lnTo>
                <a:lnTo>
                  <a:pt x="228106" y="118035"/>
                </a:lnTo>
                <a:lnTo>
                  <a:pt x="228106" y="121898"/>
                </a:lnTo>
                <a:cubicBezTo>
                  <a:pt x="223926" y="122230"/>
                  <a:pt x="219967" y="124010"/>
                  <a:pt x="216957" y="126932"/>
                </a:cubicBezTo>
                <a:cubicBezTo>
                  <a:pt x="214076" y="129832"/>
                  <a:pt x="212492" y="133774"/>
                  <a:pt x="212587" y="137855"/>
                </a:cubicBezTo>
                <a:cubicBezTo>
                  <a:pt x="212492" y="141848"/>
                  <a:pt x="213854" y="145736"/>
                  <a:pt x="216451" y="148779"/>
                </a:cubicBezTo>
                <a:cubicBezTo>
                  <a:pt x="219618" y="152059"/>
                  <a:pt x="223672" y="154348"/>
                  <a:pt x="228106" y="155364"/>
                </a:cubicBezTo>
                <a:lnTo>
                  <a:pt x="228106" y="170277"/>
                </a:lnTo>
                <a:cubicBezTo>
                  <a:pt x="226903" y="169577"/>
                  <a:pt x="225826" y="168653"/>
                  <a:pt x="224939" y="167554"/>
                </a:cubicBezTo>
                <a:cubicBezTo>
                  <a:pt x="223767" y="166063"/>
                  <a:pt x="222944" y="164318"/>
                  <a:pt x="222564" y="162457"/>
                </a:cubicBezTo>
                <a:lnTo>
                  <a:pt x="222564" y="162013"/>
                </a:lnTo>
                <a:lnTo>
                  <a:pt x="210845" y="163217"/>
                </a:lnTo>
                <a:lnTo>
                  <a:pt x="210845" y="163723"/>
                </a:lnTo>
                <a:cubicBezTo>
                  <a:pt x="211383" y="168257"/>
                  <a:pt x="213410" y="172481"/>
                  <a:pt x="216641" y="175723"/>
                </a:cubicBezTo>
                <a:cubicBezTo>
                  <a:pt x="219808" y="178557"/>
                  <a:pt x="223767" y="180320"/>
                  <a:pt x="227980" y="180757"/>
                </a:cubicBezTo>
                <a:lnTo>
                  <a:pt x="227980" y="187818"/>
                </a:lnTo>
                <a:lnTo>
                  <a:pt x="234948" y="187818"/>
                </a:lnTo>
                <a:lnTo>
                  <a:pt x="234948" y="180567"/>
                </a:lnTo>
                <a:cubicBezTo>
                  <a:pt x="239635" y="180048"/>
                  <a:pt x="243974" y="177949"/>
                  <a:pt x="247300" y="174615"/>
                </a:cubicBezTo>
                <a:cubicBezTo>
                  <a:pt x="250341" y="171347"/>
                  <a:pt x="251988" y="167019"/>
                  <a:pt x="251892" y="162552"/>
                </a:cubicBezTo>
                <a:cubicBezTo>
                  <a:pt x="252051" y="158711"/>
                  <a:pt x="250721" y="154956"/>
                  <a:pt x="248218" y="152040"/>
                </a:cubicBezTo>
                <a:cubicBezTo>
                  <a:pt x="244513" y="148687"/>
                  <a:pt x="239984" y="146420"/>
                  <a:pt x="235075" y="145486"/>
                </a:cubicBezTo>
                <a:close/>
                <a:moveTo>
                  <a:pt x="228106" y="143270"/>
                </a:moveTo>
                <a:cubicBezTo>
                  <a:pt x="226934" y="142754"/>
                  <a:pt x="225889" y="141946"/>
                  <a:pt x="225098" y="140927"/>
                </a:cubicBezTo>
                <a:cubicBezTo>
                  <a:pt x="224306" y="139926"/>
                  <a:pt x="223862" y="138688"/>
                  <a:pt x="223862" y="137412"/>
                </a:cubicBezTo>
                <a:cubicBezTo>
                  <a:pt x="223862" y="136032"/>
                  <a:pt x="224337" y="134692"/>
                  <a:pt x="225193" y="133613"/>
                </a:cubicBezTo>
                <a:cubicBezTo>
                  <a:pt x="225984" y="132657"/>
                  <a:pt x="226966" y="131906"/>
                  <a:pt x="228106" y="131428"/>
                </a:cubicBezTo>
                <a:close/>
                <a:moveTo>
                  <a:pt x="239160" y="168599"/>
                </a:moveTo>
                <a:cubicBezTo>
                  <a:pt x="238083" y="169802"/>
                  <a:pt x="236658" y="170641"/>
                  <a:pt x="235075" y="171005"/>
                </a:cubicBezTo>
                <a:lnTo>
                  <a:pt x="235075" y="157264"/>
                </a:lnTo>
                <a:cubicBezTo>
                  <a:pt x="236721" y="157688"/>
                  <a:pt x="238242" y="158553"/>
                  <a:pt x="239445" y="159765"/>
                </a:cubicBezTo>
                <a:cubicBezTo>
                  <a:pt x="240459" y="160912"/>
                  <a:pt x="240997" y="162390"/>
                  <a:pt x="240966" y="163913"/>
                </a:cubicBezTo>
                <a:cubicBezTo>
                  <a:pt x="240997" y="165661"/>
                  <a:pt x="240364" y="167355"/>
                  <a:pt x="239160" y="168631"/>
                </a:cubicBezTo>
                <a:close/>
                <a:moveTo>
                  <a:pt x="263833" y="65793"/>
                </a:moveTo>
                <a:lnTo>
                  <a:pt x="225224" y="104389"/>
                </a:lnTo>
                <a:lnTo>
                  <a:pt x="211446" y="90616"/>
                </a:lnTo>
                <a:lnTo>
                  <a:pt x="224559" y="77508"/>
                </a:lnTo>
                <a:cubicBezTo>
                  <a:pt x="186457" y="82112"/>
                  <a:pt x="157762" y="114397"/>
                  <a:pt x="157666" y="152768"/>
                </a:cubicBezTo>
                <a:cubicBezTo>
                  <a:pt x="157730" y="174349"/>
                  <a:pt x="167137" y="194844"/>
                  <a:pt x="183448" y="208968"/>
                </a:cubicBezTo>
                <a:lnTo>
                  <a:pt x="172204" y="225147"/>
                </a:lnTo>
                <a:cubicBezTo>
                  <a:pt x="150635" y="207296"/>
                  <a:pt x="138156" y="180764"/>
                  <a:pt x="138124" y="152768"/>
                </a:cubicBezTo>
                <a:cubicBezTo>
                  <a:pt x="138061" y="103062"/>
                  <a:pt x="176290" y="61687"/>
                  <a:pt x="225858" y="57783"/>
                </a:cubicBezTo>
                <a:lnTo>
                  <a:pt x="225573" y="55123"/>
                </a:lnTo>
                <a:lnTo>
                  <a:pt x="211446" y="40970"/>
                </a:lnTo>
                <a:lnTo>
                  <a:pt x="225224" y="27198"/>
                </a:lnTo>
                <a:close/>
                <a:moveTo>
                  <a:pt x="237830" y="247279"/>
                </a:moveTo>
                <a:lnTo>
                  <a:pt x="237830" y="248292"/>
                </a:lnTo>
                <a:lnTo>
                  <a:pt x="251861" y="262318"/>
                </a:lnTo>
                <a:lnTo>
                  <a:pt x="238083" y="276091"/>
                </a:lnTo>
                <a:lnTo>
                  <a:pt x="199475" y="237495"/>
                </a:lnTo>
                <a:lnTo>
                  <a:pt x="238083" y="198868"/>
                </a:lnTo>
                <a:lnTo>
                  <a:pt x="251861" y="212641"/>
                </a:lnTo>
                <a:lnTo>
                  <a:pt x="236753" y="227743"/>
                </a:lnTo>
                <a:cubicBezTo>
                  <a:pt x="278307" y="226208"/>
                  <a:pt x="310740" y="191288"/>
                  <a:pt x="309188" y="149751"/>
                </a:cubicBezTo>
                <a:cubicBezTo>
                  <a:pt x="308333" y="125932"/>
                  <a:pt x="296202" y="103936"/>
                  <a:pt x="276534" y="90458"/>
                </a:cubicBezTo>
                <a:lnTo>
                  <a:pt x="287651" y="74469"/>
                </a:lnTo>
                <a:cubicBezTo>
                  <a:pt x="330694" y="104465"/>
                  <a:pt x="341273" y="163669"/>
                  <a:pt x="311279" y="206707"/>
                </a:cubicBezTo>
                <a:cubicBezTo>
                  <a:pt x="294397" y="230922"/>
                  <a:pt x="267190" y="245917"/>
                  <a:pt x="237703" y="247279"/>
                </a:cubicBez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sp>
        <p:nvSpPr>
          <p:cNvPr id="46" name="Freeform 31">
            <a:extLst>
              <a:ext uri="{FF2B5EF4-FFF2-40B4-BE49-F238E27FC236}">
                <a16:creationId xmlns:a16="http://schemas.microsoft.com/office/drawing/2014/main" id="{06CC502C-F075-A941-A1E7-49040EC7A522}"/>
              </a:ext>
            </a:extLst>
          </p:cNvPr>
          <p:cNvSpPr>
            <a:spLocks noChangeAspect="1" noEditPoints="1"/>
          </p:cNvSpPr>
          <p:nvPr/>
        </p:nvSpPr>
        <p:spPr bwMode="auto">
          <a:xfrm>
            <a:off x="484533" y="4562775"/>
            <a:ext cx="258763" cy="260350"/>
          </a:xfrm>
          <a:custGeom>
            <a:avLst/>
            <a:gdLst>
              <a:gd name="T0" fmla="*/ 0 w 346"/>
              <a:gd name="T1" fmla="*/ 346 h 346"/>
              <a:gd name="T2" fmla="*/ 346 w 346"/>
              <a:gd name="T3" fmla="*/ 295 h 346"/>
              <a:gd name="T4" fmla="*/ 346 w 346"/>
              <a:gd name="T5" fmla="*/ 166 h 346"/>
              <a:gd name="T6" fmla="*/ 346 w 346"/>
              <a:gd name="T7" fmla="*/ 82 h 346"/>
              <a:gd name="T8" fmla="*/ 346 w 346"/>
              <a:gd name="T9" fmla="*/ 0 h 346"/>
              <a:gd name="T10" fmla="*/ 42 w 346"/>
              <a:gd name="T11" fmla="*/ 181 h 346"/>
              <a:gd name="T12" fmla="*/ 14 w 346"/>
              <a:gd name="T13" fmla="*/ 304 h 346"/>
              <a:gd name="T14" fmla="*/ 14 w 346"/>
              <a:gd name="T15" fmla="*/ 304 h 346"/>
              <a:gd name="T16" fmla="*/ 331 w 346"/>
              <a:gd name="T17" fmla="*/ 331 h 346"/>
              <a:gd name="T18" fmla="*/ 289 w 346"/>
              <a:gd name="T19" fmla="*/ 331 h 346"/>
              <a:gd name="T20" fmla="*/ 14 w 346"/>
              <a:gd name="T21" fmla="*/ 254 h 346"/>
              <a:gd name="T22" fmla="*/ 289 w 346"/>
              <a:gd name="T23" fmla="*/ 181 h 346"/>
              <a:gd name="T24" fmla="*/ 331 w 346"/>
              <a:gd name="T25" fmla="*/ 289 h 346"/>
              <a:gd name="T26" fmla="*/ 331 w 346"/>
              <a:gd name="T27" fmla="*/ 181 h 346"/>
              <a:gd name="T28" fmla="*/ 14 w 346"/>
              <a:gd name="T29" fmla="*/ 166 h 346"/>
              <a:gd name="T30" fmla="*/ 331 w 346"/>
              <a:gd name="T31" fmla="*/ 137 h 346"/>
              <a:gd name="T32" fmla="*/ 14 w 346"/>
              <a:gd name="T33" fmla="*/ 123 h 346"/>
              <a:gd name="T34" fmla="*/ 331 w 346"/>
              <a:gd name="T35" fmla="*/ 123 h 346"/>
              <a:gd name="T36" fmla="*/ 14 w 346"/>
              <a:gd name="T37" fmla="*/ 55 h 346"/>
              <a:gd name="T38" fmla="*/ 14 w 346"/>
              <a:gd name="T39" fmla="*/ 82 h 346"/>
              <a:gd name="T40" fmla="*/ 331 w 346"/>
              <a:gd name="T41" fmla="*/ 14 h 346"/>
              <a:gd name="T42" fmla="*/ 173 w 346"/>
              <a:gd name="T43" fmla="*/ 206 h 346"/>
              <a:gd name="T44" fmla="*/ 223 w 346"/>
              <a:gd name="T45" fmla="*/ 256 h 346"/>
              <a:gd name="T46" fmla="*/ 137 w 346"/>
              <a:gd name="T47" fmla="*/ 256 h 346"/>
              <a:gd name="T48" fmla="*/ 173 w 346"/>
              <a:gd name="T49" fmla="*/ 292 h 346"/>
              <a:gd name="T50" fmla="*/ 178 w 346"/>
              <a:gd name="T51" fmla="*/ 251 h 346"/>
              <a:gd name="T52" fmla="*/ 175 w 346"/>
              <a:gd name="T53" fmla="*/ 241 h 346"/>
              <a:gd name="T54" fmla="*/ 187 w 346"/>
              <a:gd name="T55" fmla="*/ 246 h 346"/>
              <a:gd name="T56" fmla="*/ 180 w 346"/>
              <a:gd name="T57" fmla="*/ 235 h 346"/>
              <a:gd name="T58" fmla="*/ 172 w 346"/>
              <a:gd name="T59" fmla="*/ 230 h 346"/>
              <a:gd name="T60" fmla="*/ 163 w 346"/>
              <a:gd name="T61" fmla="*/ 238 h 346"/>
              <a:gd name="T62" fmla="*/ 161 w 346"/>
              <a:gd name="T63" fmla="*/ 250 h 346"/>
              <a:gd name="T64" fmla="*/ 170 w 346"/>
              <a:gd name="T65" fmla="*/ 257 h 346"/>
              <a:gd name="T66" fmla="*/ 172 w 346"/>
              <a:gd name="T67" fmla="*/ 268 h 346"/>
              <a:gd name="T68" fmla="*/ 159 w 346"/>
              <a:gd name="T69" fmla="*/ 261 h 346"/>
              <a:gd name="T70" fmla="*/ 172 w 346"/>
              <a:gd name="T71" fmla="*/ 279 h 346"/>
              <a:gd name="T72" fmla="*/ 182 w 346"/>
              <a:gd name="T73" fmla="*/ 273 h 346"/>
              <a:gd name="T74" fmla="*/ 189 w 346"/>
              <a:gd name="T75" fmla="*/ 263 h 346"/>
              <a:gd name="T76" fmla="*/ 172 w 346"/>
              <a:gd name="T77" fmla="*/ 249 h 346"/>
              <a:gd name="T78" fmla="*/ 168 w 346"/>
              <a:gd name="T79" fmla="*/ 243 h 346"/>
              <a:gd name="T80" fmla="*/ 172 w 346"/>
              <a:gd name="T81" fmla="*/ 241 h 346"/>
              <a:gd name="T82" fmla="*/ 179 w 346"/>
              <a:gd name="T83" fmla="*/ 267 h 346"/>
              <a:gd name="T84" fmla="*/ 175 w 346"/>
              <a:gd name="T85" fmla="*/ 258 h 346"/>
              <a:gd name="T86" fmla="*/ 180 w 346"/>
              <a:gd name="T87" fmla="*/ 26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346">
                <a:moveTo>
                  <a:pt x="0" y="0"/>
                </a:moveTo>
                <a:cubicBezTo>
                  <a:pt x="0" y="0"/>
                  <a:pt x="0" y="0"/>
                  <a:pt x="0" y="0"/>
                </a:cubicBezTo>
                <a:cubicBezTo>
                  <a:pt x="0" y="346"/>
                  <a:pt x="0" y="346"/>
                  <a:pt x="0" y="346"/>
                </a:cubicBezTo>
                <a:cubicBezTo>
                  <a:pt x="0" y="346"/>
                  <a:pt x="0" y="346"/>
                  <a:pt x="0" y="346"/>
                </a:cubicBezTo>
                <a:cubicBezTo>
                  <a:pt x="346" y="346"/>
                  <a:pt x="346" y="346"/>
                  <a:pt x="346" y="346"/>
                </a:cubicBezTo>
                <a:cubicBezTo>
                  <a:pt x="346" y="295"/>
                  <a:pt x="346" y="295"/>
                  <a:pt x="346" y="295"/>
                </a:cubicBezTo>
                <a:cubicBezTo>
                  <a:pt x="346" y="254"/>
                  <a:pt x="346" y="254"/>
                  <a:pt x="346" y="254"/>
                </a:cubicBezTo>
                <a:cubicBezTo>
                  <a:pt x="346" y="213"/>
                  <a:pt x="346" y="213"/>
                  <a:pt x="346" y="213"/>
                </a:cubicBezTo>
                <a:cubicBezTo>
                  <a:pt x="346" y="166"/>
                  <a:pt x="346" y="166"/>
                  <a:pt x="346" y="166"/>
                </a:cubicBezTo>
                <a:cubicBezTo>
                  <a:pt x="346" y="157"/>
                  <a:pt x="346" y="157"/>
                  <a:pt x="346" y="157"/>
                </a:cubicBezTo>
                <a:cubicBezTo>
                  <a:pt x="346" y="123"/>
                  <a:pt x="346" y="123"/>
                  <a:pt x="346" y="123"/>
                </a:cubicBezTo>
                <a:cubicBezTo>
                  <a:pt x="346" y="82"/>
                  <a:pt x="346" y="82"/>
                  <a:pt x="346" y="82"/>
                </a:cubicBezTo>
                <a:cubicBezTo>
                  <a:pt x="346" y="41"/>
                  <a:pt x="346" y="41"/>
                  <a:pt x="346" y="41"/>
                </a:cubicBezTo>
                <a:cubicBezTo>
                  <a:pt x="346" y="0"/>
                  <a:pt x="346" y="0"/>
                  <a:pt x="346" y="0"/>
                </a:cubicBezTo>
                <a:cubicBezTo>
                  <a:pt x="346" y="0"/>
                  <a:pt x="346" y="0"/>
                  <a:pt x="346" y="0"/>
                </a:cubicBezTo>
                <a:lnTo>
                  <a:pt x="0" y="0"/>
                </a:lnTo>
                <a:close/>
                <a:moveTo>
                  <a:pt x="14" y="181"/>
                </a:moveTo>
                <a:cubicBezTo>
                  <a:pt x="42" y="181"/>
                  <a:pt x="42" y="181"/>
                  <a:pt x="42" y="181"/>
                </a:cubicBezTo>
                <a:cubicBezTo>
                  <a:pt x="39" y="195"/>
                  <a:pt x="28" y="206"/>
                  <a:pt x="14" y="209"/>
                </a:cubicBezTo>
                <a:lnTo>
                  <a:pt x="14" y="181"/>
                </a:lnTo>
                <a:close/>
                <a:moveTo>
                  <a:pt x="14" y="304"/>
                </a:moveTo>
                <a:cubicBezTo>
                  <a:pt x="28" y="307"/>
                  <a:pt x="39" y="317"/>
                  <a:pt x="42" y="331"/>
                </a:cubicBezTo>
                <a:cubicBezTo>
                  <a:pt x="14" y="331"/>
                  <a:pt x="14" y="331"/>
                  <a:pt x="14" y="331"/>
                </a:cubicBezTo>
                <a:lnTo>
                  <a:pt x="14" y="304"/>
                </a:lnTo>
                <a:close/>
                <a:moveTo>
                  <a:pt x="304" y="331"/>
                </a:moveTo>
                <a:cubicBezTo>
                  <a:pt x="307" y="317"/>
                  <a:pt x="317" y="307"/>
                  <a:pt x="331" y="304"/>
                </a:cubicBezTo>
                <a:cubicBezTo>
                  <a:pt x="331" y="331"/>
                  <a:pt x="331" y="331"/>
                  <a:pt x="331" y="331"/>
                </a:cubicBezTo>
                <a:lnTo>
                  <a:pt x="304" y="331"/>
                </a:lnTo>
                <a:close/>
                <a:moveTo>
                  <a:pt x="331" y="289"/>
                </a:moveTo>
                <a:cubicBezTo>
                  <a:pt x="309" y="292"/>
                  <a:pt x="292" y="309"/>
                  <a:pt x="289" y="331"/>
                </a:cubicBezTo>
                <a:cubicBezTo>
                  <a:pt x="57" y="331"/>
                  <a:pt x="57" y="331"/>
                  <a:pt x="57" y="331"/>
                </a:cubicBezTo>
                <a:cubicBezTo>
                  <a:pt x="54" y="309"/>
                  <a:pt x="36" y="292"/>
                  <a:pt x="14" y="289"/>
                </a:cubicBezTo>
                <a:cubicBezTo>
                  <a:pt x="14" y="254"/>
                  <a:pt x="14" y="254"/>
                  <a:pt x="14" y="254"/>
                </a:cubicBezTo>
                <a:cubicBezTo>
                  <a:pt x="14" y="224"/>
                  <a:pt x="14" y="224"/>
                  <a:pt x="14" y="224"/>
                </a:cubicBezTo>
                <a:cubicBezTo>
                  <a:pt x="36" y="220"/>
                  <a:pt x="54" y="203"/>
                  <a:pt x="57" y="181"/>
                </a:cubicBezTo>
                <a:cubicBezTo>
                  <a:pt x="289" y="181"/>
                  <a:pt x="289" y="181"/>
                  <a:pt x="289" y="181"/>
                </a:cubicBezTo>
                <a:cubicBezTo>
                  <a:pt x="292" y="203"/>
                  <a:pt x="309" y="220"/>
                  <a:pt x="331" y="224"/>
                </a:cubicBezTo>
                <a:cubicBezTo>
                  <a:pt x="331" y="254"/>
                  <a:pt x="331" y="254"/>
                  <a:pt x="331" y="254"/>
                </a:cubicBezTo>
                <a:lnTo>
                  <a:pt x="331" y="289"/>
                </a:lnTo>
                <a:close/>
                <a:moveTo>
                  <a:pt x="331" y="209"/>
                </a:moveTo>
                <a:cubicBezTo>
                  <a:pt x="317" y="206"/>
                  <a:pt x="307" y="195"/>
                  <a:pt x="304" y="181"/>
                </a:cubicBezTo>
                <a:cubicBezTo>
                  <a:pt x="331" y="181"/>
                  <a:pt x="331" y="181"/>
                  <a:pt x="331" y="181"/>
                </a:cubicBezTo>
                <a:lnTo>
                  <a:pt x="331" y="209"/>
                </a:lnTo>
                <a:close/>
                <a:moveTo>
                  <a:pt x="331" y="166"/>
                </a:moveTo>
                <a:cubicBezTo>
                  <a:pt x="14" y="166"/>
                  <a:pt x="14" y="166"/>
                  <a:pt x="14" y="166"/>
                </a:cubicBezTo>
                <a:cubicBezTo>
                  <a:pt x="14" y="157"/>
                  <a:pt x="14" y="157"/>
                  <a:pt x="14" y="157"/>
                </a:cubicBezTo>
                <a:cubicBezTo>
                  <a:pt x="14" y="137"/>
                  <a:pt x="14" y="137"/>
                  <a:pt x="14" y="137"/>
                </a:cubicBezTo>
                <a:cubicBezTo>
                  <a:pt x="331" y="137"/>
                  <a:pt x="331" y="137"/>
                  <a:pt x="331" y="137"/>
                </a:cubicBezTo>
                <a:cubicBezTo>
                  <a:pt x="331" y="157"/>
                  <a:pt x="331" y="157"/>
                  <a:pt x="331" y="157"/>
                </a:cubicBezTo>
                <a:lnTo>
                  <a:pt x="331" y="166"/>
                </a:lnTo>
                <a:close/>
                <a:moveTo>
                  <a:pt x="14" y="123"/>
                </a:moveTo>
                <a:cubicBezTo>
                  <a:pt x="14" y="96"/>
                  <a:pt x="14" y="96"/>
                  <a:pt x="14" y="96"/>
                </a:cubicBezTo>
                <a:cubicBezTo>
                  <a:pt x="331" y="96"/>
                  <a:pt x="331" y="96"/>
                  <a:pt x="331" y="96"/>
                </a:cubicBezTo>
                <a:cubicBezTo>
                  <a:pt x="331" y="123"/>
                  <a:pt x="331" y="123"/>
                  <a:pt x="331" y="123"/>
                </a:cubicBezTo>
                <a:lnTo>
                  <a:pt x="14" y="123"/>
                </a:lnTo>
                <a:close/>
                <a:moveTo>
                  <a:pt x="14" y="82"/>
                </a:moveTo>
                <a:cubicBezTo>
                  <a:pt x="14" y="55"/>
                  <a:pt x="14" y="55"/>
                  <a:pt x="14" y="55"/>
                </a:cubicBezTo>
                <a:cubicBezTo>
                  <a:pt x="331" y="55"/>
                  <a:pt x="331" y="55"/>
                  <a:pt x="331" y="55"/>
                </a:cubicBezTo>
                <a:cubicBezTo>
                  <a:pt x="331" y="82"/>
                  <a:pt x="331" y="82"/>
                  <a:pt x="331" y="82"/>
                </a:cubicBezTo>
                <a:lnTo>
                  <a:pt x="14" y="82"/>
                </a:lnTo>
                <a:close/>
                <a:moveTo>
                  <a:pt x="14" y="41"/>
                </a:moveTo>
                <a:cubicBezTo>
                  <a:pt x="14" y="14"/>
                  <a:pt x="14" y="14"/>
                  <a:pt x="14" y="14"/>
                </a:cubicBezTo>
                <a:cubicBezTo>
                  <a:pt x="331" y="14"/>
                  <a:pt x="331" y="14"/>
                  <a:pt x="331" y="14"/>
                </a:cubicBezTo>
                <a:cubicBezTo>
                  <a:pt x="331" y="41"/>
                  <a:pt x="331" y="41"/>
                  <a:pt x="331" y="41"/>
                </a:cubicBezTo>
                <a:lnTo>
                  <a:pt x="14" y="41"/>
                </a:lnTo>
                <a:close/>
                <a:moveTo>
                  <a:pt x="173" y="206"/>
                </a:moveTo>
                <a:cubicBezTo>
                  <a:pt x="145" y="206"/>
                  <a:pt x="122" y="228"/>
                  <a:pt x="122" y="256"/>
                </a:cubicBezTo>
                <a:cubicBezTo>
                  <a:pt x="122" y="284"/>
                  <a:pt x="145" y="307"/>
                  <a:pt x="173" y="307"/>
                </a:cubicBezTo>
                <a:cubicBezTo>
                  <a:pt x="201" y="307"/>
                  <a:pt x="223" y="284"/>
                  <a:pt x="223" y="256"/>
                </a:cubicBezTo>
                <a:cubicBezTo>
                  <a:pt x="223" y="228"/>
                  <a:pt x="201" y="206"/>
                  <a:pt x="173" y="206"/>
                </a:cubicBezTo>
                <a:close/>
                <a:moveTo>
                  <a:pt x="173" y="292"/>
                </a:moveTo>
                <a:cubicBezTo>
                  <a:pt x="153" y="292"/>
                  <a:pt x="137" y="276"/>
                  <a:pt x="137" y="256"/>
                </a:cubicBezTo>
                <a:cubicBezTo>
                  <a:pt x="137" y="236"/>
                  <a:pt x="153" y="220"/>
                  <a:pt x="173" y="220"/>
                </a:cubicBezTo>
                <a:cubicBezTo>
                  <a:pt x="192" y="220"/>
                  <a:pt x="208" y="236"/>
                  <a:pt x="208" y="256"/>
                </a:cubicBezTo>
                <a:cubicBezTo>
                  <a:pt x="208" y="276"/>
                  <a:pt x="192" y="292"/>
                  <a:pt x="173" y="292"/>
                </a:cubicBezTo>
                <a:close/>
                <a:moveTo>
                  <a:pt x="187" y="257"/>
                </a:moveTo>
                <a:cubicBezTo>
                  <a:pt x="187" y="256"/>
                  <a:pt x="185" y="255"/>
                  <a:pt x="184" y="254"/>
                </a:cubicBezTo>
                <a:cubicBezTo>
                  <a:pt x="183" y="252"/>
                  <a:pt x="181" y="252"/>
                  <a:pt x="178" y="251"/>
                </a:cubicBezTo>
                <a:cubicBezTo>
                  <a:pt x="177" y="251"/>
                  <a:pt x="177" y="251"/>
                  <a:pt x="177" y="251"/>
                </a:cubicBezTo>
                <a:cubicBezTo>
                  <a:pt x="176" y="250"/>
                  <a:pt x="176" y="250"/>
                  <a:pt x="175" y="250"/>
                </a:cubicBezTo>
                <a:cubicBezTo>
                  <a:pt x="175" y="241"/>
                  <a:pt x="175" y="241"/>
                  <a:pt x="175" y="241"/>
                </a:cubicBezTo>
                <a:cubicBezTo>
                  <a:pt x="176" y="241"/>
                  <a:pt x="177" y="241"/>
                  <a:pt x="178" y="242"/>
                </a:cubicBezTo>
                <a:cubicBezTo>
                  <a:pt x="179" y="243"/>
                  <a:pt x="180" y="244"/>
                  <a:pt x="180" y="246"/>
                </a:cubicBezTo>
                <a:cubicBezTo>
                  <a:pt x="187" y="246"/>
                  <a:pt x="187" y="246"/>
                  <a:pt x="187" y="246"/>
                </a:cubicBezTo>
                <a:cubicBezTo>
                  <a:pt x="187" y="244"/>
                  <a:pt x="187" y="242"/>
                  <a:pt x="186" y="241"/>
                </a:cubicBezTo>
                <a:cubicBezTo>
                  <a:pt x="185" y="240"/>
                  <a:pt x="185" y="239"/>
                  <a:pt x="183" y="238"/>
                </a:cubicBezTo>
                <a:cubicBezTo>
                  <a:pt x="182" y="237"/>
                  <a:pt x="181" y="236"/>
                  <a:pt x="180" y="235"/>
                </a:cubicBezTo>
                <a:cubicBezTo>
                  <a:pt x="178" y="235"/>
                  <a:pt x="177" y="235"/>
                  <a:pt x="175" y="234"/>
                </a:cubicBezTo>
                <a:cubicBezTo>
                  <a:pt x="175" y="230"/>
                  <a:pt x="175" y="230"/>
                  <a:pt x="175" y="230"/>
                </a:cubicBezTo>
                <a:cubicBezTo>
                  <a:pt x="172" y="230"/>
                  <a:pt x="172" y="230"/>
                  <a:pt x="172" y="230"/>
                </a:cubicBezTo>
                <a:cubicBezTo>
                  <a:pt x="172" y="234"/>
                  <a:pt x="172" y="234"/>
                  <a:pt x="172" y="234"/>
                </a:cubicBezTo>
                <a:cubicBezTo>
                  <a:pt x="170" y="235"/>
                  <a:pt x="169" y="235"/>
                  <a:pt x="167" y="235"/>
                </a:cubicBezTo>
                <a:cubicBezTo>
                  <a:pt x="166" y="236"/>
                  <a:pt x="165" y="237"/>
                  <a:pt x="163" y="238"/>
                </a:cubicBezTo>
                <a:cubicBezTo>
                  <a:pt x="162" y="239"/>
                  <a:pt x="161" y="240"/>
                  <a:pt x="161" y="241"/>
                </a:cubicBezTo>
                <a:cubicBezTo>
                  <a:pt x="160" y="242"/>
                  <a:pt x="160" y="244"/>
                  <a:pt x="160" y="246"/>
                </a:cubicBezTo>
                <a:cubicBezTo>
                  <a:pt x="160" y="248"/>
                  <a:pt x="160" y="249"/>
                  <a:pt x="161" y="250"/>
                </a:cubicBezTo>
                <a:cubicBezTo>
                  <a:pt x="161" y="252"/>
                  <a:pt x="162" y="253"/>
                  <a:pt x="163" y="253"/>
                </a:cubicBezTo>
                <a:cubicBezTo>
                  <a:pt x="164" y="254"/>
                  <a:pt x="165" y="255"/>
                  <a:pt x="166" y="255"/>
                </a:cubicBezTo>
                <a:cubicBezTo>
                  <a:pt x="168" y="256"/>
                  <a:pt x="169" y="256"/>
                  <a:pt x="170" y="257"/>
                </a:cubicBezTo>
                <a:cubicBezTo>
                  <a:pt x="171" y="257"/>
                  <a:pt x="171" y="257"/>
                  <a:pt x="171" y="257"/>
                </a:cubicBezTo>
                <a:cubicBezTo>
                  <a:pt x="172" y="257"/>
                  <a:pt x="172" y="257"/>
                  <a:pt x="172" y="257"/>
                </a:cubicBezTo>
                <a:cubicBezTo>
                  <a:pt x="172" y="268"/>
                  <a:pt x="172" y="268"/>
                  <a:pt x="172" y="268"/>
                </a:cubicBezTo>
                <a:cubicBezTo>
                  <a:pt x="170" y="268"/>
                  <a:pt x="169" y="267"/>
                  <a:pt x="168" y="266"/>
                </a:cubicBezTo>
                <a:cubicBezTo>
                  <a:pt x="167" y="265"/>
                  <a:pt x="166" y="263"/>
                  <a:pt x="166" y="261"/>
                </a:cubicBezTo>
                <a:cubicBezTo>
                  <a:pt x="159" y="261"/>
                  <a:pt x="159" y="261"/>
                  <a:pt x="159" y="261"/>
                </a:cubicBezTo>
                <a:cubicBezTo>
                  <a:pt x="159" y="265"/>
                  <a:pt x="160" y="269"/>
                  <a:pt x="163" y="271"/>
                </a:cubicBezTo>
                <a:cubicBezTo>
                  <a:pt x="165" y="273"/>
                  <a:pt x="168" y="274"/>
                  <a:pt x="172" y="274"/>
                </a:cubicBezTo>
                <a:cubicBezTo>
                  <a:pt x="172" y="279"/>
                  <a:pt x="172" y="279"/>
                  <a:pt x="172" y="279"/>
                </a:cubicBezTo>
                <a:cubicBezTo>
                  <a:pt x="175" y="279"/>
                  <a:pt x="175" y="279"/>
                  <a:pt x="175" y="279"/>
                </a:cubicBezTo>
                <a:cubicBezTo>
                  <a:pt x="175" y="274"/>
                  <a:pt x="175" y="274"/>
                  <a:pt x="175" y="274"/>
                </a:cubicBezTo>
                <a:cubicBezTo>
                  <a:pt x="178" y="274"/>
                  <a:pt x="180" y="274"/>
                  <a:pt x="182" y="273"/>
                </a:cubicBezTo>
                <a:cubicBezTo>
                  <a:pt x="184" y="272"/>
                  <a:pt x="185" y="271"/>
                  <a:pt x="186" y="270"/>
                </a:cubicBezTo>
                <a:cubicBezTo>
                  <a:pt x="187" y="269"/>
                  <a:pt x="188" y="267"/>
                  <a:pt x="188" y="266"/>
                </a:cubicBezTo>
                <a:cubicBezTo>
                  <a:pt x="188" y="265"/>
                  <a:pt x="189" y="264"/>
                  <a:pt x="189" y="263"/>
                </a:cubicBezTo>
                <a:cubicBezTo>
                  <a:pt x="189" y="262"/>
                  <a:pt x="189" y="261"/>
                  <a:pt x="188" y="260"/>
                </a:cubicBezTo>
                <a:cubicBezTo>
                  <a:pt x="188" y="259"/>
                  <a:pt x="188" y="258"/>
                  <a:pt x="187" y="257"/>
                </a:cubicBezTo>
                <a:close/>
                <a:moveTo>
                  <a:pt x="172" y="249"/>
                </a:moveTo>
                <a:cubicBezTo>
                  <a:pt x="170" y="249"/>
                  <a:pt x="169" y="249"/>
                  <a:pt x="168" y="248"/>
                </a:cubicBezTo>
                <a:cubicBezTo>
                  <a:pt x="168" y="247"/>
                  <a:pt x="167" y="246"/>
                  <a:pt x="167" y="245"/>
                </a:cubicBezTo>
                <a:cubicBezTo>
                  <a:pt x="167" y="244"/>
                  <a:pt x="167" y="244"/>
                  <a:pt x="168" y="243"/>
                </a:cubicBezTo>
                <a:cubicBezTo>
                  <a:pt x="168" y="243"/>
                  <a:pt x="168" y="242"/>
                  <a:pt x="169" y="242"/>
                </a:cubicBezTo>
                <a:cubicBezTo>
                  <a:pt x="169" y="241"/>
                  <a:pt x="170" y="241"/>
                  <a:pt x="170" y="241"/>
                </a:cubicBezTo>
                <a:cubicBezTo>
                  <a:pt x="171" y="241"/>
                  <a:pt x="171" y="241"/>
                  <a:pt x="172" y="241"/>
                </a:cubicBezTo>
                <a:lnTo>
                  <a:pt x="172" y="249"/>
                </a:lnTo>
                <a:close/>
                <a:moveTo>
                  <a:pt x="180" y="265"/>
                </a:moveTo>
                <a:cubicBezTo>
                  <a:pt x="180" y="266"/>
                  <a:pt x="180" y="266"/>
                  <a:pt x="179" y="267"/>
                </a:cubicBezTo>
                <a:cubicBezTo>
                  <a:pt x="179" y="267"/>
                  <a:pt x="178" y="268"/>
                  <a:pt x="177" y="268"/>
                </a:cubicBezTo>
                <a:cubicBezTo>
                  <a:pt x="177" y="268"/>
                  <a:pt x="176" y="268"/>
                  <a:pt x="175" y="268"/>
                </a:cubicBezTo>
                <a:cubicBezTo>
                  <a:pt x="175" y="258"/>
                  <a:pt x="175" y="258"/>
                  <a:pt x="175" y="258"/>
                </a:cubicBezTo>
                <a:cubicBezTo>
                  <a:pt x="177" y="259"/>
                  <a:pt x="179" y="259"/>
                  <a:pt x="180" y="260"/>
                </a:cubicBezTo>
                <a:cubicBezTo>
                  <a:pt x="181" y="261"/>
                  <a:pt x="181" y="262"/>
                  <a:pt x="181" y="263"/>
                </a:cubicBezTo>
                <a:cubicBezTo>
                  <a:pt x="181" y="264"/>
                  <a:pt x="181" y="265"/>
                  <a:pt x="180" y="265"/>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700">
              <a:solidFill>
                <a:schemeClr val="accent1"/>
              </a:solidFill>
            </a:endParaRPr>
          </a:p>
        </p:txBody>
      </p:sp>
      <p:sp>
        <p:nvSpPr>
          <p:cNvPr id="47" name="Freeform 65">
            <a:extLst>
              <a:ext uri="{FF2B5EF4-FFF2-40B4-BE49-F238E27FC236}">
                <a16:creationId xmlns:a16="http://schemas.microsoft.com/office/drawing/2014/main" id="{BA6BCE1C-3788-C441-AC30-7A234B2A8847}"/>
              </a:ext>
            </a:extLst>
          </p:cNvPr>
          <p:cNvSpPr>
            <a:spLocks noChangeAspect="1" noEditPoints="1"/>
          </p:cNvSpPr>
          <p:nvPr/>
        </p:nvSpPr>
        <p:spPr bwMode="auto">
          <a:xfrm>
            <a:off x="484533" y="5000199"/>
            <a:ext cx="258763" cy="260350"/>
          </a:xfrm>
          <a:custGeom>
            <a:avLst/>
            <a:gdLst>
              <a:gd name="T0" fmla="*/ 576 w 576"/>
              <a:gd name="T1" fmla="*/ 0 h 576"/>
              <a:gd name="T2" fmla="*/ 540 w 576"/>
              <a:gd name="T3" fmla="*/ 401 h 576"/>
              <a:gd name="T4" fmla="*/ 472 w 576"/>
              <a:gd name="T5" fmla="*/ 398 h 576"/>
              <a:gd name="T6" fmla="*/ 404 w 576"/>
              <a:gd name="T7" fmla="*/ 401 h 576"/>
              <a:gd name="T8" fmla="*/ 319 w 576"/>
              <a:gd name="T9" fmla="*/ 388 h 576"/>
              <a:gd name="T10" fmla="*/ 257 w 576"/>
              <a:gd name="T11" fmla="*/ 388 h 576"/>
              <a:gd name="T12" fmla="*/ 172 w 576"/>
              <a:gd name="T13" fmla="*/ 401 h 576"/>
              <a:gd name="T14" fmla="*/ 104 w 576"/>
              <a:gd name="T15" fmla="*/ 398 h 576"/>
              <a:gd name="T16" fmla="*/ 36 w 576"/>
              <a:gd name="T17" fmla="*/ 401 h 576"/>
              <a:gd name="T18" fmla="*/ 208 w 576"/>
              <a:gd name="T19" fmla="*/ 471 h 576"/>
              <a:gd name="T20" fmla="*/ 264 w 576"/>
              <a:gd name="T21" fmla="*/ 411 h 576"/>
              <a:gd name="T22" fmla="*/ 348 w 576"/>
              <a:gd name="T23" fmla="*/ 424 h 576"/>
              <a:gd name="T24" fmla="*/ 208 w 576"/>
              <a:gd name="T25" fmla="*/ 552 h 576"/>
              <a:gd name="T26" fmla="*/ 44 w 576"/>
              <a:gd name="T27" fmla="*/ 424 h 576"/>
              <a:gd name="T28" fmla="*/ 128 w 576"/>
              <a:gd name="T29" fmla="*/ 411 h 576"/>
              <a:gd name="T30" fmla="*/ 184 w 576"/>
              <a:gd name="T31" fmla="*/ 471 h 576"/>
              <a:gd name="T32" fmla="*/ 392 w 576"/>
              <a:gd name="T33" fmla="*/ 552 h 576"/>
              <a:gd name="T34" fmla="*/ 447 w 576"/>
              <a:gd name="T35" fmla="*/ 412 h 576"/>
              <a:gd name="T36" fmla="*/ 496 w 576"/>
              <a:gd name="T37" fmla="*/ 412 h 576"/>
              <a:gd name="T38" fmla="*/ 551 w 576"/>
              <a:gd name="T39" fmla="*/ 552 h 576"/>
              <a:gd name="T40" fmla="*/ 147 w 576"/>
              <a:gd name="T41" fmla="*/ 328 h 576"/>
              <a:gd name="T42" fmla="*/ 136 w 576"/>
              <a:gd name="T43" fmla="*/ 235 h 576"/>
              <a:gd name="T44" fmla="*/ 220 w 576"/>
              <a:gd name="T45" fmla="*/ 223 h 576"/>
              <a:gd name="T46" fmla="*/ 275 w 576"/>
              <a:gd name="T47" fmla="*/ 279 h 576"/>
              <a:gd name="T48" fmla="*/ 288 w 576"/>
              <a:gd name="T49" fmla="*/ 387 h 576"/>
              <a:gd name="T50" fmla="*/ 304 w 576"/>
              <a:gd name="T51" fmla="*/ 252 h 576"/>
              <a:gd name="T52" fmla="*/ 380 w 576"/>
              <a:gd name="T53" fmla="*/ 234 h 576"/>
              <a:gd name="T54" fmla="*/ 455 w 576"/>
              <a:gd name="T55" fmla="*/ 252 h 576"/>
              <a:gd name="T56" fmla="*/ 472 w 576"/>
              <a:gd name="T57" fmla="*/ 387 h 576"/>
              <a:gd name="T58" fmla="*/ 484 w 576"/>
              <a:gd name="T59" fmla="*/ 278 h 576"/>
              <a:gd name="T60" fmla="*/ 411 w 576"/>
              <a:gd name="T61" fmla="*/ 200 h 576"/>
              <a:gd name="T62" fmla="*/ 348 w 576"/>
              <a:gd name="T63" fmla="*/ 200 h 576"/>
              <a:gd name="T64" fmla="*/ 264 w 576"/>
              <a:gd name="T65" fmla="*/ 212 h 576"/>
              <a:gd name="T66" fmla="*/ 196 w 576"/>
              <a:gd name="T67" fmla="*/ 209 h 576"/>
              <a:gd name="T68" fmla="*/ 128 w 576"/>
              <a:gd name="T69" fmla="*/ 212 h 576"/>
              <a:gd name="T70" fmla="*/ 62 w 576"/>
              <a:gd name="T71" fmla="*/ 328 h 576"/>
              <a:gd name="T72" fmla="*/ 472 w 576"/>
              <a:gd name="T73" fmla="*/ 362 h 576"/>
              <a:gd name="T74" fmla="*/ 472 w 576"/>
              <a:gd name="T75" fmla="*/ 301 h 576"/>
              <a:gd name="T76" fmla="*/ 288 w 576"/>
              <a:gd name="T77" fmla="*/ 362 h 576"/>
              <a:gd name="T78" fmla="*/ 288 w 576"/>
              <a:gd name="T79" fmla="*/ 301 h 576"/>
              <a:gd name="T80" fmla="*/ 92 w 576"/>
              <a:gd name="T81" fmla="*/ 307 h 576"/>
              <a:gd name="T82" fmla="*/ 122 w 576"/>
              <a:gd name="T83" fmla="*/ 326 h 576"/>
              <a:gd name="T84" fmla="*/ 92 w 576"/>
              <a:gd name="T85" fmla="*/ 307 h 576"/>
              <a:gd name="T86" fmla="*/ 227 w 576"/>
              <a:gd name="T87" fmla="*/ 102 h 576"/>
              <a:gd name="T88" fmla="*/ 154 w 576"/>
              <a:gd name="T89" fmla="*/ 140 h 576"/>
              <a:gd name="T90" fmla="*/ 197 w 576"/>
              <a:gd name="T91" fmla="*/ 112 h 576"/>
              <a:gd name="T92" fmla="*/ 196 w 576"/>
              <a:gd name="T93" fmla="*/ 173 h 576"/>
              <a:gd name="T94" fmla="*/ 380 w 576"/>
              <a:gd name="T95" fmla="*/ 198 h 576"/>
              <a:gd name="T96" fmla="*/ 380 w 576"/>
              <a:gd name="T97" fmla="*/ 88 h 576"/>
              <a:gd name="T98" fmla="*/ 368 w 576"/>
              <a:gd name="T99" fmla="*/ 118 h 576"/>
              <a:gd name="T100" fmla="*/ 398 w 576"/>
              <a:gd name="T101" fmla="*/ 138 h 576"/>
              <a:gd name="T102" fmla="*/ 368 w 576"/>
              <a:gd name="T103" fmla="*/ 11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25"/>
                </a:moveTo>
                <a:cubicBezTo>
                  <a:pt x="551" y="406"/>
                  <a:pt x="551" y="406"/>
                  <a:pt x="551" y="406"/>
                </a:cubicBezTo>
                <a:cubicBezTo>
                  <a:pt x="548" y="404"/>
                  <a:pt x="544" y="402"/>
                  <a:pt x="540" y="401"/>
                </a:cubicBezTo>
                <a:cubicBezTo>
                  <a:pt x="531" y="397"/>
                  <a:pt x="519" y="393"/>
                  <a:pt x="504" y="388"/>
                </a:cubicBezTo>
                <a:cubicBezTo>
                  <a:pt x="503" y="388"/>
                  <a:pt x="503" y="388"/>
                  <a:pt x="503" y="388"/>
                </a:cubicBezTo>
                <a:cubicBezTo>
                  <a:pt x="489" y="383"/>
                  <a:pt x="481" y="390"/>
                  <a:pt x="477" y="396"/>
                </a:cubicBezTo>
                <a:cubicBezTo>
                  <a:pt x="476" y="397"/>
                  <a:pt x="475" y="398"/>
                  <a:pt x="472" y="398"/>
                </a:cubicBezTo>
                <a:cubicBezTo>
                  <a:pt x="469" y="398"/>
                  <a:pt x="468" y="397"/>
                  <a:pt x="467" y="396"/>
                </a:cubicBezTo>
                <a:cubicBezTo>
                  <a:pt x="463" y="390"/>
                  <a:pt x="455" y="383"/>
                  <a:pt x="440" y="388"/>
                </a:cubicBezTo>
                <a:cubicBezTo>
                  <a:pt x="439" y="388"/>
                  <a:pt x="439" y="388"/>
                  <a:pt x="439" y="388"/>
                </a:cubicBezTo>
                <a:cubicBezTo>
                  <a:pt x="425" y="393"/>
                  <a:pt x="413" y="397"/>
                  <a:pt x="404" y="401"/>
                </a:cubicBezTo>
                <a:cubicBezTo>
                  <a:pt x="394" y="404"/>
                  <a:pt x="386" y="410"/>
                  <a:pt x="380" y="418"/>
                </a:cubicBezTo>
                <a:cubicBezTo>
                  <a:pt x="374" y="410"/>
                  <a:pt x="366" y="404"/>
                  <a:pt x="356" y="401"/>
                </a:cubicBezTo>
                <a:cubicBezTo>
                  <a:pt x="347" y="397"/>
                  <a:pt x="335" y="393"/>
                  <a:pt x="320" y="388"/>
                </a:cubicBezTo>
                <a:cubicBezTo>
                  <a:pt x="319" y="388"/>
                  <a:pt x="319" y="388"/>
                  <a:pt x="319" y="388"/>
                </a:cubicBezTo>
                <a:cubicBezTo>
                  <a:pt x="305" y="383"/>
                  <a:pt x="297" y="390"/>
                  <a:pt x="293" y="396"/>
                </a:cubicBezTo>
                <a:cubicBezTo>
                  <a:pt x="292" y="397"/>
                  <a:pt x="291" y="398"/>
                  <a:pt x="288" y="398"/>
                </a:cubicBezTo>
                <a:cubicBezTo>
                  <a:pt x="285" y="398"/>
                  <a:pt x="284" y="397"/>
                  <a:pt x="283" y="396"/>
                </a:cubicBezTo>
                <a:cubicBezTo>
                  <a:pt x="279" y="390"/>
                  <a:pt x="271" y="383"/>
                  <a:pt x="257" y="388"/>
                </a:cubicBezTo>
                <a:cubicBezTo>
                  <a:pt x="256" y="388"/>
                  <a:pt x="256" y="388"/>
                  <a:pt x="256" y="388"/>
                </a:cubicBezTo>
                <a:cubicBezTo>
                  <a:pt x="241" y="393"/>
                  <a:pt x="229" y="397"/>
                  <a:pt x="220" y="401"/>
                </a:cubicBezTo>
                <a:cubicBezTo>
                  <a:pt x="210" y="404"/>
                  <a:pt x="202" y="410"/>
                  <a:pt x="196" y="418"/>
                </a:cubicBezTo>
                <a:cubicBezTo>
                  <a:pt x="190" y="410"/>
                  <a:pt x="182" y="404"/>
                  <a:pt x="172" y="401"/>
                </a:cubicBezTo>
                <a:cubicBezTo>
                  <a:pt x="163" y="397"/>
                  <a:pt x="151" y="393"/>
                  <a:pt x="136" y="388"/>
                </a:cubicBezTo>
                <a:cubicBezTo>
                  <a:pt x="136" y="388"/>
                  <a:pt x="136" y="388"/>
                  <a:pt x="136" y="388"/>
                </a:cubicBezTo>
                <a:cubicBezTo>
                  <a:pt x="121" y="383"/>
                  <a:pt x="113" y="390"/>
                  <a:pt x="109" y="396"/>
                </a:cubicBezTo>
                <a:cubicBezTo>
                  <a:pt x="108" y="397"/>
                  <a:pt x="107" y="398"/>
                  <a:pt x="104" y="398"/>
                </a:cubicBezTo>
                <a:cubicBezTo>
                  <a:pt x="101" y="398"/>
                  <a:pt x="100" y="397"/>
                  <a:pt x="100" y="396"/>
                </a:cubicBezTo>
                <a:cubicBezTo>
                  <a:pt x="95" y="390"/>
                  <a:pt x="87" y="383"/>
                  <a:pt x="73" y="388"/>
                </a:cubicBezTo>
                <a:cubicBezTo>
                  <a:pt x="72" y="388"/>
                  <a:pt x="72" y="388"/>
                  <a:pt x="72" y="388"/>
                </a:cubicBezTo>
                <a:cubicBezTo>
                  <a:pt x="58" y="393"/>
                  <a:pt x="45" y="397"/>
                  <a:pt x="36" y="401"/>
                </a:cubicBezTo>
                <a:cubicBezTo>
                  <a:pt x="32" y="402"/>
                  <a:pt x="28" y="404"/>
                  <a:pt x="25" y="406"/>
                </a:cubicBezTo>
                <a:cubicBezTo>
                  <a:pt x="25" y="25"/>
                  <a:pt x="25" y="25"/>
                  <a:pt x="25" y="25"/>
                </a:cubicBezTo>
                <a:lnTo>
                  <a:pt x="551" y="25"/>
                </a:lnTo>
                <a:close/>
                <a:moveTo>
                  <a:pt x="208" y="471"/>
                </a:moveTo>
                <a:cubicBezTo>
                  <a:pt x="209" y="467"/>
                  <a:pt x="211" y="450"/>
                  <a:pt x="213" y="440"/>
                </a:cubicBezTo>
                <a:cubicBezTo>
                  <a:pt x="213" y="435"/>
                  <a:pt x="218" y="428"/>
                  <a:pt x="228" y="424"/>
                </a:cubicBezTo>
                <a:cubicBezTo>
                  <a:pt x="237" y="421"/>
                  <a:pt x="249" y="417"/>
                  <a:pt x="264" y="412"/>
                </a:cubicBezTo>
                <a:cubicBezTo>
                  <a:pt x="264" y="411"/>
                  <a:pt x="264" y="411"/>
                  <a:pt x="264" y="411"/>
                </a:cubicBezTo>
                <a:cubicBezTo>
                  <a:pt x="270" y="419"/>
                  <a:pt x="278" y="422"/>
                  <a:pt x="288" y="422"/>
                </a:cubicBezTo>
                <a:cubicBezTo>
                  <a:pt x="298" y="422"/>
                  <a:pt x="306" y="419"/>
                  <a:pt x="312" y="411"/>
                </a:cubicBezTo>
                <a:cubicBezTo>
                  <a:pt x="313" y="412"/>
                  <a:pt x="313" y="412"/>
                  <a:pt x="313" y="412"/>
                </a:cubicBezTo>
                <a:cubicBezTo>
                  <a:pt x="327" y="417"/>
                  <a:pt x="339" y="421"/>
                  <a:pt x="348" y="424"/>
                </a:cubicBezTo>
                <a:cubicBezTo>
                  <a:pt x="358" y="428"/>
                  <a:pt x="363" y="435"/>
                  <a:pt x="364" y="440"/>
                </a:cubicBezTo>
                <a:cubicBezTo>
                  <a:pt x="365" y="450"/>
                  <a:pt x="367" y="467"/>
                  <a:pt x="368" y="471"/>
                </a:cubicBezTo>
                <a:cubicBezTo>
                  <a:pt x="368" y="552"/>
                  <a:pt x="368" y="552"/>
                  <a:pt x="368" y="552"/>
                </a:cubicBezTo>
                <a:cubicBezTo>
                  <a:pt x="208" y="552"/>
                  <a:pt x="208" y="552"/>
                  <a:pt x="208" y="552"/>
                </a:cubicBezTo>
                <a:lnTo>
                  <a:pt x="208" y="471"/>
                </a:lnTo>
                <a:close/>
                <a:moveTo>
                  <a:pt x="25" y="471"/>
                </a:moveTo>
                <a:cubicBezTo>
                  <a:pt x="25" y="467"/>
                  <a:pt x="28" y="450"/>
                  <a:pt x="29" y="440"/>
                </a:cubicBezTo>
                <a:cubicBezTo>
                  <a:pt x="29" y="435"/>
                  <a:pt x="34" y="428"/>
                  <a:pt x="44" y="424"/>
                </a:cubicBezTo>
                <a:cubicBezTo>
                  <a:pt x="51" y="422"/>
                  <a:pt x="62" y="418"/>
                  <a:pt x="80" y="412"/>
                </a:cubicBezTo>
                <a:cubicBezTo>
                  <a:pt x="80" y="411"/>
                  <a:pt x="80" y="411"/>
                  <a:pt x="80" y="411"/>
                </a:cubicBezTo>
                <a:cubicBezTo>
                  <a:pt x="86" y="419"/>
                  <a:pt x="94" y="422"/>
                  <a:pt x="104" y="422"/>
                </a:cubicBezTo>
                <a:cubicBezTo>
                  <a:pt x="114" y="422"/>
                  <a:pt x="122" y="419"/>
                  <a:pt x="128" y="411"/>
                </a:cubicBezTo>
                <a:cubicBezTo>
                  <a:pt x="129" y="412"/>
                  <a:pt x="129" y="412"/>
                  <a:pt x="129" y="412"/>
                </a:cubicBezTo>
                <a:cubicBezTo>
                  <a:pt x="143" y="417"/>
                  <a:pt x="155" y="421"/>
                  <a:pt x="164" y="424"/>
                </a:cubicBezTo>
                <a:cubicBezTo>
                  <a:pt x="175" y="428"/>
                  <a:pt x="179" y="435"/>
                  <a:pt x="180" y="440"/>
                </a:cubicBezTo>
                <a:cubicBezTo>
                  <a:pt x="181" y="450"/>
                  <a:pt x="183" y="467"/>
                  <a:pt x="184" y="471"/>
                </a:cubicBezTo>
                <a:cubicBezTo>
                  <a:pt x="184" y="552"/>
                  <a:pt x="184" y="552"/>
                  <a:pt x="184" y="552"/>
                </a:cubicBezTo>
                <a:cubicBezTo>
                  <a:pt x="25" y="552"/>
                  <a:pt x="25" y="552"/>
                  <a:pt x="25" y="552"/>
                </a:cubicBezTo>
                <a:lnTo>
                  <a:pt x="25" y="471"/>
                </a:lnTo>
                <a:close/>
                <a:moveTo>
                  <a:pt x="392" y="552"/>
                </a:moveTo>
                <a:cubicBezTo>
                  <a:pt x="392" y="471"/>
                  <a:pt x="392" y="471"/>
                  <a:pt x="392" y="471"/>
                </a:cubicBezTo>
                <a:cubicBezTo>
                  <a:pt x="393" y="467"/>
                  <a:pt x="395" y="450"/>
                  <a:pt x="396" y="440"/>
                </a:cubicBezTo>
                <a:cubicBezTo>
                  <a:pt x="397" y="435"/>
                  <a:pt x="401" y="428"/>
                  <a:pt x="412" y="424"/>
                </a:cubicBezTo>
                <a:cubicBezTo>
                  <a:pt x="421" y="421"/>
                  <a:pt x="433" y="417"/>
                  <a:pt x="447" y="412"/>
                </a:cubicBezTo>
                <a:cubicBezTo>
                  <a:pt x="448" y="411"/>
                  <a:pt x="448" y="411"/>
                  <a:pt x="448" y="411"/>
                </a:cubicBezTo>
                <a:cubicBezTo>
                  <a:pt x="454" y="419"/>
                  <a:pt x="462" y="422"/>
                  <a:pt x="472" y="422"/>
                </a:cubicBezTo>
                <a:cubicBezTo>
                  <a:pt x="482" y="422"/>
                  <a:pt x="490" y="419"/>
                  <a:pt x="496" y="411"/>
                </a:cubicBezTo>
                <a:cubicBezTo>
                  <a:pt x="496" y="412"/>
                  <a:pt x="496" y="412"/>
                  <a:pt x="496" y="412"/>
                </a:cubicBezTo>
                <a:cubicBezTo>
                  <a:pt x="511" y="417"/>
                  <a:pt x="523" y="421"/>
                  <a:pt x="532" y="424"/>
                </a:cubicBezTo>
                <a:cubicBezTo>
                  <a:pt x="542" y="428"/>
                  <a:pt x="547" y="435"/>
                  <a:pt x="547" y="440"/>
                </a:cubicBezTo>
                <a:cubicBezTo>
                  <a:pt x="548" y="450"/>
                  <a:pt x="551" y="467"/>
                  <a:pt x="551" y="471"/>
                </a:cubicBezTo>
                <a:cubicBezTo>
                  <a:pt x="551" y="552"/>
                  <a:pt x="551" y="552"/>
                  <a:pt x="551" y="552"/>
                </a:cubicBezTo>
                <a:lnTo>
                  <a:pt x="392" y="552"/>
                </a:lnTo>
                <a:close/>
                <a:moveTo>
                  <a:pt x="104" y="387"/>
                </a:moveTo>
                <a:cubicBezTo>
                  <a:pt x="105" y="387"/>
                  <a:pt x="105" y="387"/>
                  <a:pt x="105" y="387"/>
                </a:cubicBezTo>
                <a:cubicBezTo>
                  <a:pt x="123" y="387"/>
                  <a:pt x="144" y="369"/>
                  <a:pt x="147" y="328"/>
                </a:cubicBezTo>
                <a:cubicBezTo>
                  <a:pt x="148" y="309"/>
                  <a:pt x="141" y="297"/>
                  <a:pt x="135" y="290"/>
                </a:cubicBezTo>
                <a:cubicBezTo>
                  <a:pt x="129" y="284"/>
                  <a:pt x="123" y="281"/>
                  <a:pt x="117" y="279"/>
                </a:cubicBezTo>
                <a:cubicBezTo>
                  <a:pt x="118" y="272"/>
                  <a:pt x="120" y="260"/>
                  <a:pt x="121" y="252"/>
                </a:cubicBezTo>
                <a:cubicBezTo>
                  <a:pt x="121" y="247"/>
                  <a:pt x="126" y="239"/>
                  <a:pt x="136" y="235"/>
                </a:cubicBezTo>
                <a:cubicBezTo>
                  <a:pt x="148" y="231"/>
                  <a:pt x="164" y="226"/>
                  <a:pt x="172" y="223"/>
                </a:cubicBezTo>
                <a:cubicBezTo>
                  <a:pt x="172" y="223"/>
                  <a:pt x="172" y="223"/>
                  <a:pt x="172" y="223"/>
                </a:cubicBezTo>
                <a:cubicBezTo>
                  <a:pt x="178" y="230"/>
                  <a:pt x="186" y="234"/>
                  <a:pt x="196" y="234"/>
                </a:cubicBezTo>
                <a:cubicBezTo>
                  <a:pt x="206" y="234"/>
                  <a:pt x="214" y="230"/>
                  <a:pt x="220" y="223"/>
                </a:cubicBezTo>
                <a:cubicBezTo>
                  <a:pt x="221" y="223"/>
                  <a:pt x="221" y="223"/>
                  <a:pt x="221" y="223"/>
                </a:cubicBezTo>
                <a:cubicBezTo>
                  <a:pt x="228" y="226"/>
                  <a:pt x="244" y="231"/>
                  <a:pt x="256" y="235"/>
                </a:cubicBezTo>
                <a:cubicBezTo>
                  <a:pt x="267" y="239"/>
                  <a:pt x="271" y="247"/>
                  <a:pt x="272" y="252"/>
                </a:cubicBezTo>
                <a:cubicBezTo>
                  <a:pt x="272" y="260"/>
                  <a:pt x="274" y="272"/>
                  <a:pt x="275" y="279"/>
                </a:cubicBezTo>
                <a:cubicBezTo>
                  <a:pt x="269" y="281"/>
                  <a:pt x="263" y="285"/>
                  <a:pt x="258" y="290"/>
                </a:cubicBezTo>
                <a:cubicBezTo>
                  <a:pt x="252" y="297"/>
                  <a:pt x="245" y="309"/>
                  <a:pt x="246" y="328"/>
                </a:cubicBezTo>
                <a:cubicBezTo>
                  <a:pt x="249" y="369"/>
                  <a:pt x="269" y="387"/>
                  <a:pt x="288" y="387"/>
                </a:cubicBezTo>
                <a:cubicBezTo>
                  <a:pt x="288" y="387"/>
                  <a:pt x="288" y="387"/>
                  <a:pt x="288" y="387"/>
                </a:cubicBezTo>
                <a:cubicBezTo>
                  <a:pt x="307" y="387"/>
                  <a:pt x="327" y="369"/>
                  <a:pt x="330" y="328"/>
                </a:cubicBezTo>
                <a:cubicBezTo>
                  <a:pt x="332" y="309"/>
                  <a:pt x="325" y="297"/>
                  <a:pt x="318" y="290"/>
                </a:cubicBezTo>
                <a:cubicBezTo>
                  <a:pt x="313" y="284"/>
                  <a:pt x="307" y="281"/>
                  <a:pt x="301" y="279"/>
                </a:cubicBezTo>
                <a:cubicBezTo>
                  <a:pt x="302" y="272"/>
                  <a:pt x="304" y="260"/>
                  <a:pt x="304" y="252"/>
                </a:cubicBezTo>
                <a:cubicBezTo>
                  <a:pt x="305" y="247"/>
                  <a:pt x="309" y="239"/>
                  <a:pt x="320" y="235"/>
                </a:cubicBezTo>
                <a:cubicBezTo>
                  <a:pt x="332" y="231"/>
                  <a:pt x="348" y="226"/>
                  <a:pt x="356" y="223"/>
                </a:cubicBezTo>
                <a:cubicBezTo>
                  <a:pt x="356" y="223"/>
                  <a:pt x="356" y="223"/>
                  <a:pt x="356" y="223"/>
                </a:cubicBezTo>
                <a:cubicBezTo>
                  <a:pt x="362" y="230"/>
                  <a:pt x="370" y="234"/>
                  <a:pt x="380" y="234"/>
                </a:cubicBezTo>
                <a:cubicBezTo>
                  <a:pt x="390" y="234"/>
                  <a:pt x="398" y="230"/>
                  <a:pt x="404" y="223"/>
                </a:cubicBezTo>
                <a:cubicBezTo>
                  <a:pt x="404" y="223"/>
                  <a:pt x="404" y="223"/>
                  <a:pt x="404" y="223"/>
                </a:cubicBezTo>
                <a:cubicBezTo>
                  <a:pt x="412" y="226"/>
                  <a:pt x="428" y="231"/>
                  <a:pt x="440" y="235"/>
                </a:cubicBezTo>
                <a:cubicBezTo>
                  <a:pt x="450" y="239"/>
                  <a:pt x="455" y="247"/>
                  <a:pt x="455" y="252"/>
                </a:cubicBezTo>
                <a:cubicBezTo>
                  <a:pt x="456" y="260"/>
                  <a:pt x="458" y="272"/>
                  <a:pt x="459" y="279"/>
                </a:cubicBezTo>
                <a:cubicBezTo>
                  <a:pt x="453" y="281"/>
                  <a:pt x="447" y="285"/>
                  <a:pt x="442" y="290"/>
                </a:cubicBezTo>
                <a:cubicBezTo>
                  <a:pt x="436" y="297"/>
                  <a:pt x="428" y="309"/>
                  <a:pt x="430" y="328"/>
                </a:cubicBezTo>
                <a:cubicBezTo>
                  <a:pt x="433" y="369"/>
                  <a:pt x="453" y="387"/>
                  <a:pt x="472" y="387"/>
                </a:cubicBezTo>
                <a:cubicBezTo>
                  <a:pt x="472" y="387"/>
                  <a:pt x="472" y="387"/>
                  <a:pt x="472" y="387"/>
                </a:cubicBezTo>
                <a:cubicBezTo>
                  <a:pt x="491" y="387"/>
                  <a:pt x="511" y="369"/>
                  <a:pt x="514" y="328"/>
                </a:cubicBezTo>
                <a:cubicBezTo>
                  <a:pt x="516" y="309"/>
                  <a:pt x="509" y="297"/>
                  <a:pt x="502" y="290"/>
                </a:cubicBezTo>
                <a:cubicBezTo>
                  <a:pt x="497" y="284"/>
                  <a:pt x="490" y="280"/>
                  <a:pt x="484" y="278"/>
                </a:cubicBezTo>
                <a:cubicBezTo>
                  <a:pt x="483" y="274"/>
                  <a:pt x="481" y="258"/>
                  <a:pt x="480" y="249"/>
                </a:cubicBezTo>
                <a:cubicBezTo>
                  <a:pt x="478" y="233"/>
                  <a:pt x="466" y="219"/>
                  <a:pt x="448" y="212"/>
                </a:cubicBezTo>
                <a:cubicBezTo>
                  <a:pt x="436" y="208"/>
                  <a:pt x="420" y="203"/>
                  <a:pt x="412" y="200"/>
                </a:cubicBezTo>
                <a:cubicBezTo>
                  <a:pt x="411" y="200"/>
                  <a:pt x="411" y="200"/>
                  <a:pt x="411" y="200"/>
                </a:cubicBezTo>
                <a:cubicBezTo>
                  <a:pt x="397" y="195"/>
                  <a:pt x="389" y="201"/>
                  <a:pt x="385" y="207"/>
                </a:cubicBezTo>
                <a:cubicBezTo>
                  <a:pt x="384" y="209"/>
                  <a:pt x="383" y="209"/>
                  <a:pt x="380" y="209"/>
                </a:cubicBezTo>
                <a:cubicBezTo>
                  <a:pt x="377" y="209"/>
                  <a:pt x="376" y="209"/>
                  <a:pt x="375" y="207"/>
                </a:cubicBezTo>
                <a:cubicBezTo>
                  <a:pt x="371" y="201"/>
                  <a:pt x="363" y="195"/>
                  <a:pt x="348" y="200"/>
                </a:cubicBezTo>
                <a:cubicBezTo>
                  <a:pt x="348" y="200"/>
                  <a:pt x="348" y="200"/>
                  <a:pt x="348" y="200"/>
                </a:cubicBezTo>
                <a:cubicBezTo>
                  <a:pt x="340" y="203"/>
                  <a:pt x="324" y="208"/>
                  <a:pt x="312" y="212"/>
                </a:cubicBezTo>
                <a:cubicBezTo>
                  <a:pt x="302" y="216"/>
                  <a:pt x="294" y="222"/>
                  <a:pt x="288" y="229"/>
                </a:cubicBezTo>
                <a:cubicBezTo>
                  <a:pt x="282" y="222"/>
                  <a:pt x="274" y="216"/>
                  <a:pt x="264" y="212"/>
                </a:cubicBezTo>
                <a:cubicBezTo>
                  <a:pt x="252" y="208"/>
                  <a:pt x="236" y="203"/>
                  <a:pt x="228" y="200"/>
                </a:cubicBezTo>
                <a:cubicBezTo>
                  <a:pt x="228" y="200"/>
                  <a:pt x="228" y="200"/>
                  <a:pt x="228" y="200"/>
                </a:cubicBezTo>
                <a:cubicBezTo>
                  <a:pt x="213" y="195"/>
                  <a:pt x="205" y="201"/>
                  <a:pt x="201" y="207"/>
                </a:cubicBezTo>
                <a:cubicBezTo>
                  <a:pt x="200" y="209"/>
                  <a:pt x="199" y="209"/>
                  <a:pt x="196" y="209"/>
                </a:cubicBezTo>
                <a:cubicBezTo>
                  <a:pt x="193" y="209"/>
                  <a:pt x="192" y="209"/>
                  <a:pt x="191" y="207"/>
                </a:cubicBezTo>
                <a:cubicBezTo>
                  <a:pt x="187" y="201"/>
                  <a:pt x="179" y="195"/>
                  <a:pt x="165" y="200"/>
                </a:cubicBezTo>
                <a:cubicBezTo>
                  <a:pt x="164" y="200"/>
                  <a:pt x="164" y="200"/>
                  <a:pt x="164" y="200"/>
                </a:cubicBezTo>
                <a:cubicBezTo>
                  <a:pt x="156" y="203"/>
                  <a:pt x="140" y="208"/>
                  <a:pt x="128" y="212"/>
                </a:cubicBezTo>
                <a:cubicBezTo>
                  <a:pt x="110" y="219"/>
                  <a:pt x="98" y="233"/>
                  <a:pt x="96" y="249"/>
                </a:cubicBezTo>
                <a:cubicBezTo>
                  <a:pt x="95" y="258"/>
                  <a:pt x="93" y="274"/>
                  <a:pt x="92" y="278"/>
                </a:cubicBezTo>
                <a:cubicBezTo>
                  <a:pt x="86" y="281"/>
                  <a:pt x="80" y="284"/>
                  <a:pt x="74" y="290"/>
                </a:cubicBezTo>
                <a:cubicBezTo>
                  <a:pt x="68" y="297"/>
                  <a:pt x="61" y="309"/>
                  <a:pt x="62" y="328"/>
                </a:cubicBezTo>
                <a:cubicBezTo>
                  <a:pt x="65" y="369"/>
                  <a:pt x="85" y="387"/>
                  <a:pt x="104" y="387"/>
                </a:cubicBezTo>
                <a:close/>
                <a:moveTo>
                  <a:pt x="490" y="326"/>
                </a:moveTo>
                <a:cubicBezTo>
                  <a:pt x="488" y="351"/>
                  <a:pt x="478" y="362"/>
                  <a:pt x="472" y="362"/>
                </a:cubicBezTo>
                <a:cubicBezTo>
                  <a:pt x="472" y="362"/>
                  <a:pt x="472" y="362"/>
                  <a:pt x="472" y="362"/>
                </a:cubicBezTo>
                <a:cubicBezTo>
                  <a:pt x="466" y="362"/>
                  <a:pt x="456" y="351"/>
                  <a:pt x="454" y="326"/>
                </a:cubicBezTo>
                <a:cubicBezTo>
                  <a:pt x="454" y="318"/>
                  <a:pt x="456" y="311"/>
                  <a:pt x="460" y="307"/>
                </a:cubicBezTo>
                <a:cubicBezTo>
                  <a:pt x="464" y="302"/>
                  <a:pt x="470" y="301"/>
                  <a:pt x="472" y="301"/>
                </a:cubicBezTo>
                <a:cubicBezTo>
                  <a:pt x="472" y="301"/>
                  <a:pt x="472" y="301"/>
                  <a:pt x="472" y="301"/>
                </a:cubicBezTo>
                <a:cubicBezTo>
                  <a:pt x="474" y="301"/>
                  <a:pt x="480" y="302"/>
                  <a:pt x="484" y="307"/>
                </a:cubicBezTo>
                <a:cubicBezTo>
                  <a:pt x="489" y="311"/>
                  <a:pt x="490" y="318"/>
                  <a:pt x="490" y="326"/>
                </a:cubicBezTo>
                <a:close/>
                <a:moveTo>
                  <a:pt x="306" y="326"/>
                </a:moveTo>
                <a:cubicBezTo>
                  <a:pt x="304" y="351"/>
                  <a:pt x="295" y="362"/>
                  <a:pt x="288" y="362"/>
                </a:cubicBezTo>
                <a:cubicBezTo>
                  <a:pt x="288" y="362"/>
                  <a:pt x="288" y="362"/>
                  <a:pt x="288" y="362"/>
                </a:cubicBezTo>
                <a:cubicBezTo>
                  <a:pt x="282" y="362"/>
                  <a:pt x="272" y="351"/>
                  <a:pt x="271" y="326"/>
                </a:cubicBezTo>
                <a:cubicBezTo>
                  <a:pt x="270" y="318"/>
                  <a:pt x="272" y="311"/>
                  <a:pt x="276" y="307"/>
                </a:cubicBezTo>
                <a:cubicBezTo>
                  <a:pt x="280" y="302"/>
                  <a:pt x="286" y="301"/>
                  <a:pt x="288" y="301"/>
                </a:cubicBezTo>
                <a:cubicBezTo>
                  <a:pt x="288" y="301"/>
                  <a:pt x="288" y="301"/>
                  <a:pt x="288" y="301"/>
                </a:cubicBezTo>
                <a:cubicBezTo>
                  <a:pt x="290" y="301"/>
                  <a:pt x="296" y="302"/>
                  <a:pt x="300" y="307"/>
                </a:cubicBezTo>
                <a:cubicBezTo>
                  <a:pt x="305" y="311"/>
                  <a:pt x="306" y="318"/>
                  <a:pt x="306" y="326"/>
                </a:cubicBezTo>
                <a:close/>
                <a:moveTo>
                  <a:pt x="92" y="307"/>
                </a:moveTo>
                <a:cubicBezTo>
                  <a:pt x="96" y="302"/>
                  <a:pt x="102" y="301"/>
                  <a:pt x="104" y="301"/>
                </a:cubicBezTo>
                <a:cubicBezTo>
                  <a:pt x="105" y="301"/>
                  <a:pt x="105" y="301"/>
                  <a:pt x="105" y="301"/>
                </a:cubicBezTo>
                <a:cubicBezTo>
                  <a:pt x="107" y="301"/>
                  <a:pt x="112" y="302"/>
                  <a:pt x="117" y="307"/>
                </a:cubicBezTo>
                <a:cubicBezTo>
                  <a:pt x="121" y="311"/>
                  <a:pt x="123" y="318"/>
                  <a:pt x="122" y="326"/>
                </a:cubicBezTo>
                <a:cubicBezTo>
                  <a:pt x="120" y="351"/>
                  <a:pt x="111" y="362"/>
                  <a:pt x="105" y="362"/>
                </a:cubicBezTo>
                <a:cubicBezTo>
                  <a:pt x="104" y="362"/>
                  <a:pt x="104" y="362"/>
                  <a:pt x="104" y="362"/>
                </a:cubicBezTo>
                <a:cubicBezTo>
                  <a:pt x="98" y="362"/>
                  <a:pt x="88" y="351"/>
                  <a:pt x="87" y="326"/>
                </a:cubicBezTo>
                <a:cubicBezTo>
                  <a:pt x="86" y="318"/>
                  <a:pt x="88" y="311"/>
                  <a:pt x="92" y="307"/>
                </a:cubicBezTo>
                <a:close/>
                <a:moveTo>
                  <a:pt x="196" y="198"/>
                </a:moveTo>
                <a:cubicBezTo>
                  <a:pt x="197" y="198"/>
                  <a:pt x="197" y="198"/>
                  <a:pt x="197" y="198"/>
                </a:cubicBezTo>
                <a:cubicBezTo>
                  <a:pt x="215" y="198"/>
                  <a:pt x="236" y="180"/>
                  <a:pt x="238" y="140"/>
                </a:cubicBezTo>
                <a:cubicBezTo>
                  <a:pt x="240" y="120"/>
                  <a:pt x="233" y="108"/>
                  <a:pt x="227" y="102"/>
                </a:cubicBezTo>
                <a:cubicBezTo>
                  <a:pt x="217" y="91"/>
                  <a:pt x="204" y="88"/>
                  <a:pt x="197" y="88"/>
                </a:cubicBezTo>
                <a:cubicBezTo>
                  <a:pt x="196" y="88"/>
                  <a:pt x="196" y="88"/>
                  <a:pt x="196" y="88"/>
                </a:cubicBezTo>
                <a:cubicBezTo>
                  <a:pt x="188" y="88"/>
                  <a:pt x="176" y="91"/>
                  <a:pt x="166" y="102"/>
                </a:cubicBezTo>
                <a:cubicBezTo>
                  <a:pt x="160" y="108"/>
                  <a:pt x="153" y="120"/>
                  <a:pt x="154" y="140"/>
                </a:cubicBezTo>
                <a:cubicBezTo>
                  <a:pt x="157" y="180"/>
                  <a:pt x="177" y="198"/>
                  <a:pt x="196" y="198"/>
                </a:cubicBezTo>
                <a:close/>
                <a:moveTo>
                  <a:pt x="184" y="118"/>
                </a:moveTo>
                <a:cubicBezTo>
                  <a:pt x="188" y="114"/>
                  <a:pt x="194" y="112"/>
                  <a:pt x="196" y="112"/>
                </a:cubicBezTo>
                <a:cubicBezTo>
                  <a:pt x="197" y="112"/>
                  <a:pt x="197" y="112"/>
                  <a:pt x="197" y="112"/>
                </a:cubicBezTo>
                <a:cubicBezTo>
                  <a:pt x="198" y="112"/>
                  <a:pt x="204" y="114"/>
                  <a:pt x="209" y="118"/>
                </a:cubicBezTo>
                <a:cubicBezTo>
                  <a:pt x="213" y="123"/>
                  <a:pt x="215" y="129"/>
                  <a:pt x="214" y="138"/>
                </a:cubicBezTo>
                <a:cubicBezTo>
                  <a:pt x="212" y="162"/>
                  <a:pt x="203" y="173"/>
                  <a:pt x="197" y="173"/>
                </a:cubicBezTo>
                <a:cubicBezTo>
                  <a:pt x="196" y="173"/>
                  <a:pt x="196" y="173"/>
                  <a:pt x="196" y="173"/>
                </a:cubicBezTo>
                <a:cubicBezTo>
                  <a:pt x="190" y="173"/>
                  <a:pt x="180" y="162"/>
                  <a:pt x="179" y="138"/>
                </a:cubicBezTo>
                <a:cubicBezTo>
                  <a:pt x="178" y="129"/>
                  <a:pt x="180" y="123"/>
                  <a:pt x="184" y="118"/>
                </a:cubicBezTo>
                <a:close/>
                <a:moveTo>
                  <a:pt x="380" y="198"/>
                </a:moveTo>
                <a:cubicBezTo>
                  <a:pt x="380" y="198"/>
                  <a:pt x="380" y="198"/>
                  <a:pt x="380" y="198"/>
                </a:cubicBezTo>
                <a:cubicBezTo>
                  <a:pt x="399" y="198"/>
                  <a:pt x="419" y="180"/>
                  <a:pt x="422" y="140"/>
                </a:cubicBezTo>
                <a:cubicBezTo>
                  <a:pt x="424" y="120"/>
                  <a:pt x="417" y="108"/>
                  <a:pt x="410" y="102"/>
                </a:cubicBezTo>
                <a:cubicBezTo>
                  <a:pt x="401" y="91"/>
                  <a:pt x="388" y="88"/>
                  <a:pt x="380" y="88"/>
                </a:cubicBezTo>
                <a:cubicBezTo>
                  <a:pt x="380" y="88"/>
                  <a:pt x="380" y="88"/>
                  <a:pt x="380" y="88"/>
                </a:cubicBezTo>
                <a:cubicBezTo>
                  <a:pt x="372" y="88"/>
                  <a:pt x="359" y="91"/>
                  <a:pt x="350" y="102"/>
                </a:cubicBezTo>
                <a:cubicBezTo>
                  <a:pt x="344" y="108"/>
                  <a:pt x="337" y="120"/>
                  <a:pt x="338" y="140"/>
                </a:cubicBezTo>
                <a:cubicBezTo>
                  <a:pt x="341" y="180"/>
                  <a:pt x="361" y="198"/>
                  <a:pt x="380" y="198"/>
                </a:cubicBezTo>
                <a:close/>
                <a:moveTo>
                  <a:pt x="368" y="118"/>
                </a:moveTo>
                <a:cubicBezTo>
                  <a:pt x="372" y="114"/>
                  <a:pt x="378" y="112"/>
                  <a:pt x="380" y="112"/>
                </a:cubicBezTo>
                <a:cubicBezTo>
                  <a:pt x="380" y="112"/>
                  <a:pt x="380" y="112"/>
                  <a:pt x="380" y="112"/>
                </a:cubicBezTo>
                <a:cubicBezTo>
                  <a:pt x="382" y="112"/>
                  <a:pt x="388" y="114"/>
                  <a:pt x="392" y="118"/>
                </a:cubicBezTo>
                <a:cubicBezTo>
                  <a:pt x="397" y="123"/>
                  <a:pt x="398" y="129"/>
                  <a:pt x="398" y="138"/>
                </a:cubicBezTo>
                <a:cubicBezTo>
                  <a:pt x="396" y="162"/>
                  <a:pt x="387" y="173"/>
                  <a:pt x="380" y="173"/>
                </a:cubicBezTo>
                <a:cubicBezTo>
                  <a:pt x="380" y="173"/>
                  <a:pt x="380" y="173"/>
                  <a:pt x="380" y="173"/>
                </a:cubicBezTo>
                <a:cubicBezTo>
                  <a:pt x="374" y="173"/>
                  <a:pt x="364" y="162"/>
                  <a:pt x="362" y="138"/>
                </a:cubicBezTo>
                <a:cubicBezTo>
                  <a:pt x="362" y="129"/>
                  <a:pt x="364" y="123"/>
                  <a:pt x="368" y="118"/>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a:solidFill>
                <a:schemeClr val="accent1"/>
              </a:solidFill>
            </a:endParaRPr>
          </a:p>
        </p:txBody>
      </p:sp>
      <p:sp>
        <p:nvSpPr>
          <p:cNvPr id="49" name="Freeform 73">
            <a:extLst>
              <a:ext uri="{FF2B5EF4-FFF2-40B4-BE49-F238E27FC236}">
                <a16:creationId xmlns:a16="http://schemas.microsoft.com/office/drawing/2014/main" id="{6D929803-EC6E-5243-A65F-11E6E827A291}"/>
              </a:ext>
            </a:extLst>
          </p:cNvPr>
          <p:cNvSpPr>
            <a:spLocks noChangeAspect="1" noEditPoints="1"/>
          </p:cNvSpPr>
          <p:nvPr/>
        </p:nvSpPr>
        <p:spPr bwMode="auto">
          <a:xfrm>
            <a:off x="484533" y="5437623"/>
            <a:ext cx="258763" cy="26035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4 h 576"/>
              <a:gd name="T16" fmla="*/ 551 w 576"/>
              <a:gd name="T17" fmla="*/ 24 h 576"/>
              <a:gd name="T18" fmla="*/ 551 w 576"/>
              <a:gd name="T19" fmla="*/ 551 h 576"/>
              <a:gd name="T20" fmla="*/ 60 w 576"/>
              <a:gd name="T21" fmla="*/ 238 h 576"/>
              <a:gd name="T22" fmla="*/ 135 w 576"/>
              <a:gd name="T23" fmla="*/ 260 h 576"/>
              <a:gd name="T24" fmla="*/ 135 w 576"/>
              <a:gd name="T25" fmla="*/ 352 h 576"/>
              <a:gd name="T26" fmla="*/ 140 w 576"/>
              <a:gd name="T27" fmla="*/ 355 h 576"/>
              <a:gd name="T28" fmla="*/ 289 w 576"/>
              <a:gd name="T29" fmla="*/ 407 h 576"/>
              <a:gd name="T30" fmla="*/ 416 w 576"/>
              <a:gd name="T31" fmla="*/ 369 h 576"/>
              <a:gd name="T32" fmla="*/ 416 w 576"/>
              <a:gd name="T33" fmla="*/ 406 h 576"/>
              <a:gd name="T34" fmla="*/ 390 w 576"/>
              <a:gd name="T35" fmla="*/ 451 h 576"/>
              <a:gd name="T36" fmla="*/ 411 w 576"/>
              <a:gd name="T37" fmla="*/ 463 h 576"/>
              <a:gd name="T38" fmla="*/ 428 w 576"/>
              <a:gd name="T39" fmla="*/ 434 h 576"/>
              <a:gd name="T40" fmla="*/ 446 w 576"/>
              <a:gd name="T41" fmla="*/ 463 h 576"/>
              <a:gd name="T42" fmla="*/ 467 w 576"/>
              <a:gd name="T43" fmla="*/ 451 h 576"/>
              <a:gd name="T44" fmla="*/ 441 w 576"/>
              <a:gd name="T45" fmla="*/ 406 h 576"/>
              <a:gd name="T46" fmla="*/ 441 w 576"/>
              <a:gd name="T47" fmla="*/ 352 h 576"/>
              <a:gd name="T48" fmla="*/ 441 w 576"/>
              <a:gd name="T49" fmla="*/ 258 h 576"/>
              <a:gd name="T50" fmla="*/ 516 w 576"/>
              <a:gd name="T51" fmla="*/ 236 h 576"/>
              <a:gd name="T52" fmla="*/ 525 w 576"/>
              <a:gd name="T53" fmla="*/ 224 h 576"/>
              <a:gd name="T54" fmla="*/ 516 w 576"/>
              <a:gd name="T55" fmla="*/ 212 h 576"/>
              <a:gd name="T56" fmla="*/ 287 w 576"/>
              <a:gd name="T57" fmla="*/ 151 h 576"/>
              <a:gd name="T58" fmla="*/ 60 w 576"/>
              <a:gd name="T59" fmla="*/ 215 h 576"/>
              <a:gd name="T60" fmla="*/ 51 w 576"/>
              <a:gd name="T61" fmla="*/ 227 h 576"/>
              <a:gd name="T62" fmla="*/ 60 w 576"/>
              <a:gd name="T63" fmla="*/ 238 h 576"/>
              <a:gd name="T64" fmla="*/ 289 w 576"/>
              <a:gd name="T65" fmla="*/ 383 h 576"/>
              <a:gd name="T66" fmla="*/ 160 w 576"/>
              <a:gd name="T67" fmla="*/ 340 h 576"/>
              <a:gd name="T68" fmla="*/ 160 w 576"/>
              <a:gd name="T69" fmla="*/ 267 h 576"/>
              <a:gd name="T70" fmla="*/ 283 w 576"/>
              <a:gd name="T71" fmla="*/ 302 h 576"/>
              <a:gd name="T72" fmla="*/ 283 w 576"/>
              <a:gd name="T73" fmla="*/ 302 h 576"/>
              <a:gd name="T74" fmla="*/ 287 w 576"/>
              <a:gd name="T75" fmla="*/ 302 h 576"/>
              <a:gd name="T76" fmla="*/ 416 w 576"/>
              <a:gd name="T77" fmla="*/ 267 h 576"/>
              <a:gd name="T78" fmla="*/ 416 w 576"/>
              <a:gd name="T79" fmla="*/ 340 h 576"/>
              <a:gd name="T80" fmla="*/ 289 w 576"/>
              <a:gd name="T81" fmla="*/ 383 h 576"/>
              <a:gd name="T82" fmla="*/ 287 w 576"/>
              <a:gd name="T83" fmla="*/ 176 h 576"/>
              <a:gd name="T84" fmla="*/ 467 w 576"/>
              <a:gd name="T85" fmla="*/ 225 h 576"/>
              <a:gd name="T86" fmla="*/ 424 w 576"/>
              <a:gd name="T87" fmla="*/ 237 h 576"/>
              <a:gd name="T88" fmla="*/ 291 w 576"/>
              <a:gd name="T89" fmla="*/ 209 h 576"/>
              <a:gd name="T90" fmla="*/ 276 w 576"/>
              <a:gd name="T91" fmla="*/ 218 h 576"/>
              <a:gd name="T92" fmla="*/ 285 w 576"/>
              <a:gd name="T93" fmla="*/ 233 h 576"/>
              <a:gd name="T94" fmla="*/ 374 w 576"/>
              <a:gd name="T95" fmla="*/ 251 h 576"/>
              <a:gd name="T96" fmla="*/ 287 w 576"/>
              <a:gd name="T97" fmla="*/ 277 h 576"/>
              <a:gd name="T98" fmla="*/ 135 w 576"/>
              <a:gd name="T99" fmla="*/ 234 h 576"/>
              <a:gd name="T100" fmla="*/ 135 w 576"/>
              <a:gd name="T101" fmla="*/ 234 h 576"/>
              <a:gd name="T102" fmla="*/ 108 w 576"/>
              <a:gd name="T103" fmla="*/ 227 h 576"/>
              <a:gd name="T104" fmla="*/ 287 w 576"/>
              <a:gd name="T105"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60" y="238"/>
                </a:moveTo>
                <a:cubicBezTo>
                  <a:pt x="135" y="260"/>
                  <a:pt x="135" y="260"/>
                  <a:pt x="135" y="260"/>
                </a:cubicBezTo>
                <a:cubicBezTo>
                  <a:pt x="135" y="352"/>
                  <a:pt x="135" y="352"/>
                  <a:pt x="135" y="352"/>
                </a:cubicBezTo>
                <a:cubicBezTo>
                  <a:pt x="140" y="355"/>
                  <a:pt x="140" y="355"/>
                  <a:pt x="140" y="355"/>
                </a:cubicBezTo>
                <a:cubicBezTo>
                  <a:pt x="182" y="389"/>
                  <a:pt x="235" y="407"/>
                  <a:pt x="289" y="407"/>
                </a:cubicBezTo>
                <a:cubicBezTo>
                  <a:pt x="333" y="407"/>
                  <a:pt x="378" y="394"/>
                  <a:pt x="416" y="369"/>
                </a:cubicBezTo>
                <a:cubicBezTo>
                  <a:pt x="416" y="406"/>
                  <a:pt x="416" y="406"/>
                  <a:pt x="416" y="406"/>
                </a:cubicBezTo>
                <a:cubicBezTo>
                  <a:pt x="390" y="451"/>
                  <a:pt x="390" y="451"/>
                  <a:pt x="390" y="451"/>
                </a:cubicBezTo>
                <a:cubicBezTo>
                  <a:pt x="411" y="463"/>
                  <a:pt x="411" y="463"/>
                  <a:pt x="411" y="463"/>
                </a:cubicBezTo>
                <a:cubicBezTo>
                  <a:pt x="428" y="434"/>
                  <a:pt x="428" y="434"/>
                  <a:pt x="428" y="434"/>
                </a:cubicBezTo>
                <a:cubicBezTo>
                  <a:pt x="446" y="463"/>
                  <a:pt x="446" y="463"/>
                  <a:pt x="446" y="463"/>
                </a:cubicBezTo>
                <a:cubicBezTo>
                  <a:pt x="467" y="451"/>
                  <a:pt x="467" y="451"/>
                  <a:pt x="467" y="451"/>
                </a:cubicBezTo>
                <a:cubicBezTo>
                  <a:pt x="441" y="406"/>
                  <a:pt x="441" y="406"/>
                  <a:pt x="441" y="406"/>
                </a:cubicBezTo>
                <a:cubicBezTo>
                  <a:pt x="441" y="352"/>
                  <a:pt x="441" y="352"/>
                  <a:pt x="441" y="352"/>
                </a:cubicBezTo>
                <a:cubicBezTo>
                  <a:pt x="441" y="258"/>
                  <a:pt x="441" y="258"/>
                  <a:pt x="441" y="258"/>
                </a:cubicBezTo>
                <a:cubicBezTo>
                  <a:pt x="516" y="236"/>
                  <a:pt x="516" y="236"/>
                  <a:pt x="516" y="236"/>
                </a:cubicBezTo>
                <a:cubicBezTo>
                  <a:pt x="522" y="234"/>
                  <a:pt x="525" y="229"/>
                  <a:pt x="525" y="224"/>
                </a:cubicBezTo>
                <a:cubicBezTo>
                  <a:pt x="525" y="218"/>
                  <a:pt x="521" y="214"/>
                  <a:pt x="516" y="212"/>
                </a:cubicBezTo>
                <a:cubicBezTo>
                  <a:pt x="287" y="151"/>
                  <a:pt x="287" y="151"/>
                  <a:pt x="287" y="151"/>
                </a:cubicBezTo>
                <a:cubicBezTo>
                  <a:pt x="60" y="215"/>
                  <a:pt x="60" y="215"/>
                  <a:pt x="60" y="215"/>
                </a:cubicBezTo>
                <a:cubicBezTo>
                  <a:pt x="54" y="216"/>
                  <a:pt x="51" y="221"/>
                  <a:pt x="51" y="227"/>
                </a:cubicBezTo>
                <a:cubicBezTo>
                  <a:pt x="51" y="232"/>
                  <a:pt x="54" y="237"/>
                  <a:pt x="60" y="238"/>
                </a:cubicBezTo>
                <a:close/>
                <a:moveTo>
                  <a:pt x="289" y="383"/>
                </a:moveTo>
                <a:cubicBezTo>
                  <a:pt x="241" y="383"/>
                  <a:pt x="197" y="368"/>
                  <a:pt x="160" y="340"/>
                </a:cubicBezTo>
                <a:cubicBezTo>
                  <a:pt x="160" y="267"/>
                  <a:pt x="160" y="267"/>
                  <a:pt x="160" y="267"/>
                </a:cubicBezTo>
                <a:cubicBezTo>
                  <a:pt x="283" y="302"/>
                  <a:pt x="283" y="302"/>
                  <a:pt x="283" y="302"/>
                </a:cubicBezTo>
                <a:cubicBezTo>
                  <a:pt x="283" y="302"/>
                  <a:pt x="283" y="302"/>
                  <a:pt x="283" y="302"/>
                </a:cubicBezTo>
                <a:cubicBezTo>
                  <a:pt x="287" y="302"/>
                  <a:pt x="287" y="302"/>
                  <a:pt x="287" y="302"/>
                </a:cubicBezTo>
                <a:cubicBezTo>
                  <a:pt x="416" y="267"/>
                  <a:pt x="416" y="267"/>
                  <a:pt x="416" y="267"/>
                </a:cubicBezTo>
                <a:cubicBezTo>
                  <a:pt x="416" y="340"/>
                  <a:pt x="416" y="340"/>
                  <a:pt x="416" y="340"/>
                </a:cubicBezTo>
                <a:cubicBezTo>
                  <a:pt x="378" y="368"/>
                  <a:pt x="334" y="383"/>
                  <a:pt x="289" y="383"/>
                </a:cubicBezTo>
                <a:close/>
                <a:moveTo>
                  <a:pt x="287" y="176"/>
                </a:moveTo>
                <a:cubicBezTo>
                  <a:pt x="467" y="225"/>
                  <a:pt x="467" y="225"/>
                  <a:pt x="467" y="225"/>
                </a:cubicBezTo>
                <a:cubicBezTo>
                  <a:pt x="424" y="237"/>
                  <a:pt x="424" y="237"/>
                  <a:pt x="424" y="237"/>
                </a:cubicBezTo>
                <a:cubicBezTo>
                  <a:pt x="291" y="209"/>
                  <a:pt x="291" y="209"/>
                  <a:pt x="291" y="209"/>
                </a:cubicBezTo>
                <a:cubicBezTo>
                  <a:pt x="284" y="207"/>
                  <a:pt x="277" y="211"/>
                  <a:pt x="276" y="218"/>
                </a:cubicBezTo>
                <a:cubicBezTo>
                  <a:pt x="275" y="225"/>
                  <a:pt x="279" y="231"/>
                  <a:pt x="285" y="233"/>
                </a:cubicBezTo>
                <a:cubicBezTo>
                  <a:pt x="374" y="251"/>
                  <a:pt x="374" y="251"/>
                  <a:pt x="374" y="251"/>
                </a:cubicBezTo>
                <a:cubicBezTo>
                  <a:pt x="287" y="277"/>
                  <a:pt x="287" y="277"/>
                  <a:pt x="287" y="277"/>
                </a:cubicBezTo>
                <a:cubicBezTo>
                  <a:pt x="135" y="234"/>
                  <a:pt x="135" y="234"/>
                  <a:pt x="135" y="234"/>
                </a:cubicBezTo>
                <a:cubicBezTo>
                  <a:pt x="135" y="234"/>
                  <a:pt x="135" y="234"/>
                  <a:pt x="135" y="234"/>
                </a:cubicBezTo>
                <a:cubicBezTo>
                  <a:pt x="108" y="227"/>
                  <a:pt x="108" y="227"/>
                  <a:pt x="108" y="227"/>
                </a:cubicBezTo>
                <a:lnTo>
                  <a:pt x="287" y="176"/>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a:p>
        </p:txBody>
      </p:sp>
      <p:sp>
        <p:nvSpPr>
          <p:cNvPr id="50" name="Freeform 137">
            <a:extLst>
              <a:ext uri="{FF2B5EF4-FFF2-40B4-BE49-F238E27FC236}">
                <a16:creationId xmlns:a16="http://schemas.microsoft.com/office/drawing/2014/main" id="{92A4D647-17E5-0842-AE91-FC52EDD61E87}"/>
              </a:ext>
            </a:extLst>
          </p:cNvPr>
          <p:cNvSpPr>
            <a:spLocks noChangeAspect="1" noEditPoints="1"/>
          </p:cNvSpPr>
          <p:nvPr/>
        </p:nvSpPr>
        <p:spPr bwMode="auto">
          <a:xfrm>
            <a:off x="484533" y="5875047"/>
            <a:ext cx="258763" cy="260350"/>
          </a:xfrm>
          <a:custGeom>
            <a:avLst/>
            <a:gdLst>
              <a:gd name="T0" fmla="*/ 576 w 576"/>
              <a:gd name="T1" fmla="*/ 576 h 576"/>
              <a:gd name="T2" fmla="*/ 551 w 576"/>
              <a:gd name="T3" fmla="*/ 551 h 576"/>
              <a:gd name="T4" fmla="*/ 551 w 576"/>
              <a:gd name="T5" fmla="*/ 25 h 576"/>
              <a:gd name="T6" fmla="*/ 274 w 576"/>
              <a:gd name="T7" fmla="*/ 331 h 576"/>
              <a:gd name="T8" fmla="*/ 315 w 576"/>
              <a:gd name="T9" fmla="*/ 291 h 576"/>
              <a:gd name="T10" fmla="*/ 178 w 576"/>
              <a:gd name="T11" fmla="*/ 171 h 576"/>
              <a:gd name="T12" fmla="*/ 119 w 576"/>
              <a:gd name="T13" fmla="*/ 272 h 576"/>
              <a:gd name="T14" fmla="*/ 84 w 576"/>
              <a:gd name="T15" fmla="*/ 260 h 576"/>
              <a:gd name="T16" fmla="*/ 86 w 576"/>
              <a:gd name="T17" fmla="*/ 389 h 576"/>
              <a:gd name="T18" fmla="*/ 190 w 576"/>
              <a:gd name="T19" fmla="*/ 431 h 576"/>
              <a:gd name="T20" fmla="*/ 281 w 576"/>
              <a:gd name="T21" fmla="*/ 483 h 576"/>
              <a:gd name="T22" fmla="*/ 278 w 576"/>
              <a:gd name="T23" fmla="*/ 412 h 576"/>
              <a:gd name="T24" fmla="*/ 345 w 576"/>
              <a:gd name="T25" fmla="*/ 462 h 576"/>
              <a:gd name="T26" fmla="*/ 378 w 576"/>
              <a:gd name="T27" fmla="*/ 431 h 576"/>
              <a:gd name="T28" fmla="*/ 471 w 576"/>
              <a:gd name="T29" fmla="*/ 259 h 576"/>
              <a:gd name="T30" fmla="*/ 436 w 576"/>
              <a:gd name="T31" fmla="*/ 272 h 576"/>
              <a:gd name="T32" fmla="*/ 377 w 576"/>
              <a:gd name="T33" fmla="*/ 172 h 576"/>
              <a:gd name="T34" fmla="*/ 463 w 576"/>
              <a:gd name="T35" fmla="*/ 191 h 576"/>
              <a:gd name="T36" fmla="*/ 376 w 576"/>
              <a:gd name="T37" fmla="*/ 147 h 576"/>
              <a:gd name="T38" fmla="*/ 189 w 576"/>
              <a:gd name="T39" fmla="*/ 148 h 576"/>
              <a:gd name="T40" fmla="*/ 80 w 576"/>
              <a:gd name="T41" fmla="*/ 192 h 576"/>
              <a:gd name="T42" fmla="*/ 205 w 576"/>
              <a:gd name="T43" fmla="*/ 174 h 576"/>
              <a:gd name="T44" fmla="*/ 196 w 576"/>
              <a:gd name="T45" fmla="*/ 208 h 576"/>
              <a:gd name="T46" fmla="*/ 360 w 576"/>
              <a:gd name="T47" fmla="*/ 344 h 576"/>
              <a:gd name="T48" fmla="*/ 235 w 576"/>
              <a:gd name="T49" fmla="*/ 367 h 576"/>
              <a:gd name="T50" fmla="*/ 190 w 576"/>
              <a:gd name="T51" fmla="*/ 241 h 576"/>
              <a:gd name="T52" fmla="*/ 316 w 576"/>
              <a:gd name="T53" fmla="*/ 211 h 576"/>
              <a:gd name="T54" fmla="*/ 164 w 576"/>
              <a:gd name="T55" fmla="*/ 261 h 576"/>
              <a:gd name="T56" fmla="*/ 135 w 576"/>
              <a:gd name="T57" fmla="*/ 292 h 576"/>
              <a:gd name="T58" fmla="*/ 120 w 576"/>
              <a:gd name="T59" fmla="*/ 311 h 576"/>
              <a:gd name="T60" fmla="*/ 107 w 576"/>
              <a:gd name="T61" fmla="*/ 378 h 576"/>
              <a:gd name="T62" fmla="*/ 224 w 576"/>
              <a:gd name="T63" fmla="*/ 388 h 576"/>
              <a:gd name="T64" fmla="*/ 313 w 576"/>
              <a:gd name="T65" fmla="*/ 397 h 576"/>
              <a:gd name="T66" fmla="*/ 346 w 576"/>
              <a:gd name="T67" fmla="*/ 404 h 576"/>
              <a:gd name="T68" fmla="*/ 373 w 576"/>
              <a:gd name="T69" fmla="*/ 407 h 576"/>
              <a:gd name="T70" fmla="*/ 435 w 576"/>
              <a:gd name="T71" fmla="*/ 311 h 576"/>
              <a:gd name="T72" fmla="*/ 386 w 576"/>
              <a:gd name="T73" fmla="*/ 324 h 576"/>
              <a:gd name="T74" fmla="*/ 421 w 576"/>
              <a:gd name="T75" fmla="*/ 292 h 576"/>
              <a:gd name="T76" fmla="*/ 312 w 576"/>
              <a:gd name="T77" fmla="*/ 182 h 576"/>
              <a:gd name="T78" fmla="*/ 275 w 576"/>
              <a:gd name="T79" fmla="*/ 95 h 576"/>
              <a:gd name="T80" fmla="*/ 215 w 576"/>
              <a:gd name="T81" fmla="*/ 151 h 576"/>
              <a:gd name="T82" fmla="*/ 76 w 576"/>
              <a:gd name="T83" fmla="*/ 206 h 576"/>
              <a:gd name="T84" fmla="*/ 112 w 576"/>
              <a:gd name="T85" fmla="*/ 226 h 576"/>
              <a:gd name="T86" fmla="*/ 79 w 576"/>
              <a:gd name="T87" fmla="*/ 247 h 576"/>
              <a:gd name="T88" fmla="*/ 480 w 576"/>
              <a:gd name="T89" fmla="*/ 210 h 576"/>
              <a:gd name="T90" fmla="*/ 463 w 576"/>
              <a:gd name="T91" fmla="*/ 249 h 576"/>
              <a:gd name="T92" fmla="*/ 454 w 576"/>
              <a:gd name="T93" fmla="*/ 204 h 576"/>
              <a:gd name="T94" fmla="*/ 338 w 576"/>
              <a:gd name="T95" fmla="*/ 479 h 576"/>
              <a:gd name="T96" fmla="*/ 291 w 576"/>
              <a:gd name="T97" fmla="*/ 480 h 576"/>
              <a:gd name="T98" fmla="*/ 319 w 576"/>
              <a:gd name="T99" fmla="*/ 45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5"/>
                  <a:pt x="24" y="25"/>
                  <a:pt x="24" y="25"/>
                </a:cubicBezTo>
                <a:cubicBezTo>
                  <a:pt x="551" y="25"/>
                  <a:pt x="551" y="25"/>
                  <a:pt x="551" y="25"/>
                </a:cubicBezTo>
                <a:lnTo>
                  <a:pt x="551" y="551"/>
                </a:lnTo>
                <a:close/>
                <a:moveTo>
                  <a:pt x="315" y="291"/>
                </a:moveTo>
                <a:cubicBezTo>
                  <a:pt x="315" y="313"/>
                  <a:pt x="297" y="331"/>
                  <a:pt x="274" y="331"/>
                </a:cubicBezTo>
                <a:cubicBezTo>
                  <a:pt x="252" y="331"/>
                  <a:pt x="234" y="313"/>
                  <a:pt x="234" y="291"/>
                </a:cubicBezTo>
                <a:cubicBezTo>
                  <a:pt x="234" y="268"/>
                  <a:pt x="252" y="250"/>
                  <a:pt x="274" y="250"/>
                </a:cubicBezTo>
                <a:cubicBezTo>
                  <a:pt x="297" y="250"/>
                  <a:pt x="315" y="268"/>
                  <a:pt x="315" y="291"/>
                </a:cubicBezTo>
                <a:close/>
                <a:moveTo>
                  <a:pt x="106" y="196"/>
                </a:moveTo>
                <a:cubicBezTo>
                  <a:pt x="117" y="180"/>
                  <a:pt x="141" y="171"/>
                  <a:pt x="173" y="171"/>
                </a:cubicBezTo>
                <a:cubicBezTo>
                  <a:pt x="175" y="171"/>
                  <a:pt x="176" y="171"/>
                  <a:pt x="178" y="171"/>
                </a:cubicBezTo>
                <a:cubicBezTo>
                  <a:pt x="179" y="171"/>
                  <a:pt x="180" y="171"/>
                  <a:pt x="181" y="172"/>
                </a:cubicBezTo>
                <a:cubicBezTo>
                  <a:pt x="175" y="189"/>
                  <a:pt x="171" y="208"/>
                  <a:pt x="168" y="228"/>
                </a:cubicBezTo>
                <a:cubicBezTo>
                  <a:pt x="149" y="242"/>
                  <a:pt x="133" y="257"/>
                  <a:pt x="119" y="272"/>
                </a:cubicBezTo>
                <a:cubicBezTo>
                  <a:pt x="115" y="266"/>
                  <a:pt x="111" y="260"/>
                  <a:pt x="108" y="254"/>
                </a:cubicBezTo>
                <a:cubicBezTo>
                  <a:pt x="103" y="258"/>
                  <a:pt x="96" y="260"/>
                  <a:pt x="89" y="260"/>
                </a:cubicBezTo>
                <a:cubicBezTo>
                  <a:pt x="87" y="260"/>
                  <a:pt x="86" y="260"/>
                  <a:pt x="84" y="260"/>
                </a:cubicBezTo>
                <a:cubicBezTo>
                  <a:pt x="89" y="270"/>
                  <a:pt x="96" y="281"/>
                  <a:pt x="104" y="292"/>
                </a:cubicBezTo>
                <a:cubicBezTo>
                  <a:pt x="104" y="292"/>
                  <a:pt x="104" y="292"/>
                  <a:pt x="104" y="292"/>
                </a:cubicBezTo>
                <a:cubicBezTo>
                  <a:pt x="80" y="327"/>
                  <a:pt x="72" y="362"/>
                  <a:pt x="86" y="389"/>
                </a:cubicBezTo>
                <a:cubicBezTo>
                  <a:pt x="100" y="416"/>
                  <a:pt x="132" y="431"/>
                  <a:pt x="177" y="431"/>
                </a:cubicBezTo>
                <a:cubicBezTo>
                  <a:pt x="179" y="431"/>
                  <a:pt x="181" y="431"/>
                  <a:pt x="183" y="431"/>
                </a:cubicBezTo>
                <a:cubicBezTo>
                  <a:pt x="185" y="431"/>
                  <a:pt x="187" y="431"/>
                  <a:pt x="190" y="431"/>
                </a:cubicBezTo>
                <a:cubicBezTo>
                  <a:pt x="210" y="478"/>
                  <a:pt x="241" y="507"/>
                  <a:pt x="275" y="507"/>
                </a:cubicBezTo>
                <a:cubicBezTo>
                  <a:pt x="281" y="507"/>
                  <a:pt x="287" y="506"/>
                  <a:pt x="292" y="505"/>
                </a:cubicBezTo>
                <a:cubicBezTo>
                  <a:pt x="286" y="499"/>
                  <a:pt x="282" y="492"/>
                  <a:pt x="281" y="483"/>
                </a:cubicBezTo>
                <a:cubicBezTo>
                  <a:pt x="279" y="483"/>
                  <a:pt x="277" y="483"/>
                  <a:pt x="275" y="483"/>
                </a:cubicBezTo>
                <a:cubicBezTo>
                  <a:pt x="254" y="483"/>
                  <a:pt x="232" y="463"/>
                  <a:pt x="215" y="428"/>
                </a:cubicBezTo>
                <a:cubicBezTo>
                  <a:pt x="235" y="425"/>
                  <a:pt x="256" y="419"/>
                  <a:pt x="278" y="412"/>
                </a:cubicBezTo>
                <a:cubicBezTo>
                  <a:pt x="298" y="419"/>
                  <a:pt x="317" y="424"/>
                  <a:pt x="336" y="427"/>
                </a:cubicBezTo>
                <a:cubicBezTo>
                  <a:pt x="333" y="434"/>
                  <a:pt x="330" y="440"/>
                  <a:pt x="326" y="446"/>
                </a:cubicBezTo>
                <a:cubicBezTo>
                  <a:pt x="334" y="449"/>
                  <a:pt x="341" y="455"/>
                  <a:pt x="345" y="462"/>
                </a:cubicBezTo>
                <a:cubicBezTo>
                  <a:pt x="351" y="452"/>
                  <a:pt x="356" y="442"/>
                  <a:pt x="361" y="430"/>
                </a:cubicBezTo>
                <a:cubicBezTo>
                  <a:pt x="365" y="430"/>
                  <a:pt x="369" y="431"/>
                  <a:pt x="372" y="431"/>
                </a:cubicBezTo>
                <a:cubicBezTo>
                  <a:pt x="374" y="431"/>
                  <a:pt x="376" y="431"/>
                  <a:pt x="378" y="431"/>
                </a:cubicBezTo>
                <a:cubicBezTo>
                  <a:pt x="423" y="431"/>
                  <a:pt x="455" y="416"/>
                  <a:pt x="469" y="389"/>
                </a:cubicBezTo>
                <a:cubicBezTo>
                  <a:pt x="483" y="362"/>
                  <a:pt x="476" y="327"/>
                  <a:pt x="451" y="292"/>
                </a:cubicBezTo>
                <a:cubicBezTo>
                  <a:pt x="460" y="281"/>
                  <a:pt x="466" y="270"/>
                  <a:pt x="471" y="259"/>
                </a:cubicBezTo>
                <a:cubicBezTo>
                  <a:pt x="468" y="260"/>
                  <a:pt x="466" y="260"/>
                  <a:pt x="463" y="260"/>
                </a:cubicBezTo>
                <a:cubicBezTo>
                  <a:pt x="457" y="260"/>
                  <a:pt x="451" y="258"/>
                  <a:pt x="446" y="256"/>
                </a:cubicBezTo>
                <a:cubicBezTo>
                  <a:pt x="443" y="261"/>
                  <a:pt x="440" y="267"/>
                  <a:pt x="436" y="272"/>
                </a:cubicBezTo>
                <a:cubicBezTo>
                  <a:pt x="421" y="256"/>
                  <a:pt x="403" y="239"/>
                  <a:pt x="382" y="224"/>
                </a:cubicBezTo>
                <a:cubicBezTo>
                  <a:pt x="380" y="205"/>
                  <a:pt x="375" y="188"/>
                  <a:pt x="370" y="172"/>
                </a:cubicBezTo>
                <a:cubicBezTo>
                  <a:pt x="373" y="172"/>
                  <a:pt x="375" y="172"/>
                  <a:pt x="377" y="172"/>
                </a:cubicBezTo>
                <a:cubicBezTo>
                  <a:pt x="379" y="172"/>
                  <a:pt x="380" y="171"/>
                  <a:pt x="382" y="171"/>
                </a:cubicBezTo>
                <a:cubicBezTo>
                  <a:pt x="413" y="171"/>
                  <a:pt x="437" y="180"/>
                  <a:pt x="448" y="194"/>
                </a:cubicBezTo>
                <a:cubicBezTo>
                  <a:pt x="453" y="192"/>
                  <a:pt x="458" y="191"/>
                  <a:pt x="463" y="191"/>
                </a:cubicBezTo>
                <a:cubicBezTo>
                  <a:pt x="467" y="191"/>
                  <a:pt x="472" y="192"/>
                  <a:pt x="476" y="194"/>
                </a:cubicBezTo>
                <a:cubicBezTo>
                  <a:pt x="475" y="192"/>
                  <a:pt x="474" y="191"/>
                  <a:pt x="474" y="189"/>
                </a:cubicBezTo>
                <a:cubicBezTo>
                  <a:pt x="459" y="161"/>
                  <a:pt x="425" y="146"/>
                  <a:pt x="376" y="147"/>
                </a:cubicBezTo>
                <a:cubicBezTo>
                  <a:pt x="372" y="148"/>
                  <a:pt x="367" y="148"/>
                  <a:pt x="362" y="148"/>
                </a:cubicBezTo>
                <a:cubicBezTo>
                  <a:pt x="341" y="101"/>
                  <a:pt x="310" y="71"/>
                  <a:pt x="275" y="71"/>
                </a:cubicBezTo>
                <a:cubicBezTo>
                  <a:pt x="241" y="71"/>
                  <a:pt x="210" y="101"/>
                  <a:pt x="189" y="148"/>
                </a:cubicBezTo>
                <a:cubicBezTo>
                  <a:pt x="186" y="148"/>
                  <a:pt x="182" y="147"/>
                  <a:pt x="179" y="147"/>
                </a:cubicBezTo>
                <a:cubicBezTo>
                  <a:pt x="131" y="146"/>
                  <a:pt x="96" y="161"/>
                  <a:pt x="82" y="189"/>
                </a:cubicBezTo>
                <a:cubicBezTo>
                  <a:pt x="81" y="190"/>
                  <a:pt x="81" y="191"/>
                  <a:pt x="80" y="192"/>
                </a:cubicBezTo>
                <a:cubicBezTo>
                  <a:pt x="83" y="192"/>
                  <a:pt x="86" y="191"/>
                  <a:pt x="89" y="191"/>
                </a:cubicBezTo>
                <a:cubicBezTo>
                  <a:pt x="95" y="191"/>
                  <a:pt x="101" y="193"/>
                  <a:pt x="106" y="196"/>
                </a:cubicBezTo>
                <a:close/>
                <a:moveTo>
                  <a:pt x="205" y="174"/>
                </a:moveTo>
                <a:cubicBezTo>
                  <a:pt x="218" y="176"/>
                  <a:pt x="231" y="178"/>
                  <a:pt x="244" y="182"/>
                </a:cubicBezTo>
                <a:cubicBezTo>
                  <a:pt x="239" y="185"/>
                  <a:pt x="233" y="187"/>
                  <a:pt x="228" y="190"/>
                </a:cubicBezTo>
                <a:cubicBezTo>
                  <a:pt x="217" y="196"/>
                  <a:pt x="206" y="202"/>
                  <a:pt x="196" y="208"/>
                </a:cubicBezTo>
                <a:cubicBezTo>
                  <a:pt x="198" y="196"/>
                  <a:pt x="202" y="184"/>
                  <a:pt x="205" y="174"/>
                </a:cubicBezTo>
                <a:close/>
                <a:moveTo>
                  <a:pt x="363" y="289"/>
                </a:moveTo>
                <a:cubicBezTo>
                  <a:pt x="363" y="308"/>
                  <a:pt x="362" y="327"/>
                  <a:pt x="360" y="344"/>
                </a:cubicBezTo>
                <a:cubicBezTo>
                  <a:pt x="347" y="352"/>
                  <a:pt x="334" y="360"/>
                  <a:pt x="320" y="367"/>
                </a:cubicBezTo>
                <a:cubicBezTo>
                  <a:pt x="306" y="374"/>
                  <a:pt x="292" y="381"/>
                  <a:pt x="278" y="386"/>
                </a:cubicBezTo>
                <a:cubicBezTo>
                  <a:pt x="264" y="381"/>
                  <a:pt x="249" y="374"/>
                  <a:pt x="235" y="367"/>
                </a:cubicBezTo>
                <a:cubicBezTo>
                  <a:pt x="219" y="359"/>
                  <a:pt x="205" y="350"/>
                  <a:pt x="191" y="340"/>
                </a:cubicBezTo>
                <a:cubicBezTo>
                  <a:pt x="189" y="324"/>
                  <a:pt x="188" y="307"/>
                  <a:pt x="188" y="289"/>
                </a:cubicBezTo>
                <a:cubicBezTo>
                  <a:pt x="188" y="272"/>
                  <a:pt x="189" y="256"/>
                  <a:pt x="190" y="241"/>
                </a:cubicBezTo>
                <a:cubicBezTo>
                  <a:pt x="205" y="231"/>
                  <a:pt x="221" y="221"/>
                  <a:pt x="239" y="211"/>
                </a:cubicBezTo>
                <a:cubicBezTo>
                  <a:pt x="252" y="205"/>
                  <a:pt x="265" y="199"/>
                  <a:pt x="278" y="194"/>
                </a:cubicBezTo>
                <a:cubicBezTo>
                  <a:pt x="290" y="199"/>
                  <a:pt x="303" y="205"/>
                  <a:pt x="316" y="211"/>
                </a:cubicBezTo>
                <a:cubicBezTo>
                  <a:pt x="332" y="219"/>
                  <a:pt x="347" y="228"/>
                  <a:pt x="360" y="238"/>
                </a:cubicBezTo>
                <a:cubicBezTo>
                  <a:pt x="362" y="254"/>
                  <a:pt x="363" y="271"/>
                  <a:pt x="363" y="289"/>
                </a:cubicBezTo>
                <a:close/>
                <a:moveTo>
                  <a:pt x="164" y="261"/>
                </a:moveTo>
                <a:cubicBezTo>
                  <a:pt x="164" y="270"/>
                  <a:pt x="164" y="280"/>
                  <a:pt x="164" y="289"/>
                </a:cubicBezTo>
                <a:cubicBezTo>
                  <a:pt x="164" y="300"/>
                  <a:pt x="164" y="310"/>
                  <a:pt x="165" y="321"/>
                </a:cubicBezTo>
                <a:cubicBezTo>
                  <a:pt x="153" y="311"/>
                  <a:pt x="143" y="301"/>
                  <a:pt x="135" y="292"/>
                </a:cubicBezTo>
                <a:cubicBezTo>
                  <a:pt x="143" y="281"/>
                  <a:pt x="153" y="271"/>
                  <a:pt x="164" y="261"/>
                </a:cubicBezTo>
                <a:close/>
                <a:moveTo>
                  <a:pt x="107" y="378"/>
                </a:moveTo>
                <a:cubicBezTo>
                  <a:pt x="99" y="362"/>
                  <a:pt x="103" y="338"/>
                  <a:pt x="120" y="311"/>
                </a:cubicBezTo>
                <a:cubicBezTo>
                  <a:pt x="134" y="326"/>
                  <a:pt x="150" y="341"/>
                  <a:pt x="168" y="354"/>
                </a:cubicBezTo>
                <a:cubicBezTo>
                  <a:pt x="171" y="373"/>
                  <a:pt x="176" y="391"/>
                  <a:pt x="181" y="407"/>
                </a:cubicBezTo>
                <a:cubicBezTo>
                  <a:pt x="144" y="407"/>
                  <a:pt x="117" y="397"/>
                  <a:pt x="107" y="378"/>
                </a:cubicBezTo>
                <a:close/>
                <a:moveTo>
                  <a:pt x="205" y="405"/>
                </a:moveTo>
                <a:cubicBezTo>
                  <a:pt x="202" y="395"/>
                  <a:pt x="199" y="384"/>
                  <a:pt x="196" y="373"/>
                </a:cubicBezTo>
                <a:cubicBezTo>
                  <a:pt x="205" y="378"/>
                  <a:pt x="215" y="384"/>
                  <a:pt x="224" y="388"/>
                </a:cubicBezTo>
                <a:cubicBezTo>
                  <a:pt x="230" y="392"/>
                  <a:pt x="236" y="395"/>
                  <a:pt x="243" y="398"/>
                </a:cubicBezTo>
                <a:cubicBezTo>
                  <a:pt x="230" y="401"/>
                  <a:pt x="217" y="403"/>
                  <a:pt x="205" y="405"/>
                </a:cubicBezTo>
                <a:close/>
                <a:moveTo>
                  <a:pt x="313" y="397"/>
                </a:moveTo>
                <a:cubicBezTo>
                  <a:pt x="319" y="395"/>
                  <a:pt x="325" y="392"/>
                  <a:pt x="331" y="389"/>
                </a:cubicBezTo>
                <a:cubicBezTo>
                  <a:pt x="339" y="385"/>
                  <a:pt x="346" y="380"/>
                  <a:pt x="354" y="376"/>
                </a:cubicBezTo>
                <a:cubicBezTo>
                  <a:pt x="351" y="386"/>
                  <a:pt x="349" y="395"/>
                  <a:pt x="346" y="404"/>
                </a:cubicBezTo>
                <a:cubicBezTo>
                  <a:pt x="335" y="403"/>
                  <a:pt x="324" y="400"/>
                  <a:pt x="313" y="397"/>
                </a:cubicBezTo>
                <a:close/>
                <a:moveTo>
                  <a:pt x="448" y="378"/>
                </a:moveTo>
                <a:cubicBezTo>
                  <a:pt x="438" y="397"/>
                  <a:pt x="411" y="408"/>
                  <a:pt x="373" y="407"/>
                </a:cubicBezTo>
                <a:cubicBezTo>
                  <a:pt x="372" y="407"/>
                  <a:pt x="371" y="407"/>
                  <a:pt x="370" y="407"/>
                </a:cubicBezTo>
                <a:cubicBezTo>
                  <a:pt x="375" y="391"/>
                  <a:pt x="379" y="375"/>
                  <a:pt x="382" y="358"/>
                </a:cubicBezTo>
                <a:cubicBezTo>
                  <a:pt x="402" y="343"/>
                  <a:pt x="420" y="328"/>
                  <a:pt x="435" y="311"/>
                </a:cubicBezTo>
                <a:cubicBezTo>
                  <a:pt x="452" y="338"/>
                  <a:pt x="456" y="362"/>
                  <a:pt x="448" y="378"/>
                </a:cubicBezTo>
                <a:close/>
                <a:moveTo>
                  <a:pt x="421" y="292"/>
                </a:moveTo>
                <a:cubicBezTo>
                  <a:pt x="411" y="303"/>
                  <a:pt x="399" y="314"/>
                  <a:pt x="386" y="324"/>
                </a:cubicBezTo>
                <a:cubicBezTo>
                  <a:pt x="387" y="313"/>
                  <a:pt x="387" y="301"/>
                  <a:pt x="387" y="289"/>
                </a:cubicBezTo>
                <a:cubicBezTo>
                  <a:pt x="387" y="278"/>
                  <a:pt x="387" y="268"/>
                  <a:pt x="386" y="257"/>
                </a:cubicBezTo>
                <a:cubicBezTo>
                  <a:pt x="400" y="269"/>
                  <a:pt x="411" y="280"/>
                  <a:pt x="421" y="292"/>
                </a:cubicBezTo>
                <a:close/>
                <a:moveTo>
                  <a:pt x="355" y="205"/>
                </a:moveTo>
                <a:cubicBezTo>
                  <a:pt x="346" y="200"/>
                  <a:pt x="336" y="195"/>
                  <a:pt x="327" y="190"/>
                </a:cubicBezTo>
                <a:cubicBezTo>
                  <a:pt x="322" y="187"/>
                  <a:pt x="317" y="185"/>
                  <a:pt x="312" y="182"/>
                </a:cubicBezTo>
                <a:cubicBezTo>
                  <a:pt x="323" y="179"/>
                  <a:pt x="335" y="176"/>
                  <a:pt x="346" y="175"/>
                </a:cubicBezTo>
                <a:cubicBezTo>
                  <a:pt x="349" y="184"/>
                  <a:pt x="352" y="194"/>
                  <a:pt x="355" y="205"/>
                </a:cubicBezTo>
                <a:close/>
                <a:moveTo>
                  <a:pt x="275" y="95"/>
                </a:moveTo>
                <a:cubicBezTo>
                  <a:pt x="297" y="95"/>
                  <a:pt x="320" y="116"/>
                  <a:pt x="337" y="152"/>
                </a:cubicBezTo>
                <a:cubicBezTo>
                  <a:pt x="318" y="155"/>
                  <a:pt x="298" y="161"/>
                  <a:pt x="278" y="168"/>
                </a:cubicBezTo>
                <a:cubicBezTo>
                  <a:pt x="256" y="160"/>
                  <a:pt x="235" y="154"/>
                  <a:pt x="215" y="151"/>
                </a:cubicBezTo>
                <a:cubicBezTo>
                  <a:pt x="231" y="115"/>
                  <a:pt x="254" y="95"/>
                  <a:pt x="275" y="95"/>
                </a:cubicBezTo>
                <a:close/>
                <a:moveTo>
                  <a:pt x="66" y="226"/>
                </a:moveTo>
                <a:cubicBezTo>
                  <a:pt x="66" y="218"/>
                  <a:pt x="70" y="211"/>
                  <a:pt x="76" y="206"/>
                </a:cubicBezTo>
                <a:cubicBezTo>
                  <a:pt x="79" y="204"/>
                  <a:pt x="84" y="202"/>
                  <a:pt x="89" y="202"/>
                </a:cubicBezTo>
                <a:cubicBezTo>
                  <a:pt x="93" y="202"/>
                  <a:pt x="97" y="203"/>
                  <a:pt x="101" y="205"/>
                </a:cubicBezTo>
                <a:cubicBezTo>
                  <a:pt x="108" y="210"/>
                  <a:pt x="112" y="217"/>
                  <a:pt x="112" y="226"/>
                </a:cubicBezTo>
                <a:cubicBezTo>
                  <a:pt x="112" y="233"/>
                  <a:pt x="109" y="239"/>
                  <a:pt x="104" y="244"/>
                </a:cubicBezTo>
                <a:cubicBezTo>
                  <a:pt x="100" y="247"/>
                  <a:pt x="95" y="249"/>
                  <a:pt x="89" y="249"/>
                </a:cubicBezTo>
                <a:cubicBezTo>
                  <a:pt x="86" y="249"/>
                  <a:pt x="82" y="248"/>
                  <a:pt x="79" y="247"/>
                </a:cubicBezTo>
                <a:cubicBezTo>
                  <a:pt x="71" y="243"/>
                  <a:pt x="66" y="235"/>
                  <a:pt x="66" y="226"/>
                </a:cubicBezTo>
                <a:close/>
                <a:moveTo>
                  <a:pt x="463" y="202"/>
                </a:moveTo>
                <a:cubicBezTo>
                  <a:pt x="470" y="202"/>
                  <a:pt x="476" y="205"/>
                  <a:pt x="480" y="210"/>
                </a:cubicBezTo>
                <a:cubicBezTo>
                  <a:pt x="484" y="214"/>
                  <a:pt x="486" y="220"/>
                  <a:pt x="486" y="226"/>
                </a:cubicBezTo>
                <a:cubicBezTo>
                  <a:pt x="486" y="233"/>
                  <a:pt x="482" y="240"/>
                  <a:pt x="477" y="244"/>
                </a:cubicBezTo>
                <a:cubicBezTo>
                  <a:pt x="473" y="247"/>
                  <a:pt x="468" y="249"/>
                  <a:pt x="463" y="249"/>
                </a:cubicBezTo>
                <a:cubicBezTo>
                  <a:pt x="458" y="249"/>
                  <a:pt x="454" y="248"/>
                  <a:pt x="451" y="246"/>
                </a:cubicBezTo>
                <a:cubicBezTo>
                  <a:pt x="444" y="241"/>
                  <a:pt x="439" y="234"/>
                  <a:pt x="439" y="226"/>
                </a:cubicBezTo>
                <a:cubicBezTo>
                  <a:pt x="439" y="216"/>
                  <a:pt x="445" y="208"/>
                  <a:pt x="454" y="204"/>
                </a:cubicBezTo>
                <a:cubicBezTo>
                  <a:pt x="457" y="203"/>
                  <a:pt x="460" y="202"/>
                  <a:pt x="463" y="202"/>
                </a:cubicBezTo>
                <a:close/>
                <a:moveTo>
                  <a:pt x="337" y="472"/>
                </a:moveTo>
                <a:cubicBezTo>
                  <a:pt x="338" y="474"/>
                  <a:pt x="338" y="476"/>
                  <a:pt x="338" y="479"/>
                </a:cubicBezTo>
                <a:cubicBezTo>
                  <a:pt x="338" y="492"/>
                  <a:pt x="328" y="502"/>
                  <a:pt x="315" y="502"/>
                </a:cubicBezTo>
                <a:cubicBezTo>
                  <a:pt x="311" y="502"/>
                  <a:pt x="308" y="501"/>
                  <a:pt x="305" y="500"/>
                </a:cubicBezTo>
                <a:cubicBezTo>
                  <a:pt x="297" y="496"/>
                  <a:pt x="292" y="489"/>
                  <a:pt x="291" y="480"/>
                </a:cubicBezTo>
                <a:cubicBezTo>
                  <a:pt x="291" y="479"/>
                  <a:pt x="291" y="479"/>
                  <a:pt x="291" y="479"/>
                </a:cubicBezTo>
                <a:cubicBezTo>
                  <a:pt x="291" y="466"/>
                  <a:pt x="302" y="455"/>
                  <a:pt x="315" y="455"/>
                </a:cubicBezTo>
                <a:cubicBezTo>
                  <a:pt x="316" y="455"/>
                  <a:pt x="318" y="455"/>
                  <a:pt x="319" y="456"/>
                </a:cubicBezTo>
                <a:cubicBezTo>
                  <a:pt x="328" y="457"/>
                  <a:pt x="335" y="464"/>
                  <a:pt x="337" y="472"/>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1600">
              <a:solidFill>
                <a:schemeClr val="tx2"/>
              </a:solidFill>
            </a:endParaRPr>
          </a:p>
        </p:txBody>
      </p:sp>
      <p:sp>
        <p:nvSpPr>
          <p:cNvPr id="52" name="Freeform 30">
            <a:extLst>
              <a:ext uri="{FF2B5EF4-FFF2-40B4-BE49-F238E27FC236}">
                <a16:creationId xmlns:a16="http://schemas.microsoft.com/office/drawing/2014/main" id="{E3C28780-1E6F-044C-AC3A-F6947C3AF33F}"/>
              </a:ext>
            </a:extLst>
          </p:cNvPr>
          <p:cNvSpPr>
            <a:spLocks noChangeAspect="1" noEditPoints="1"/>
          </p:cNvSpPr>
          <p:nvPr/>
        </p:nvSpPr>
        <p:spPr bwMode="auto">
          <a:xfrm>
            <a:off x="7290698" y="5604852"/>
            <a:ext cx="457200" cy="457200"/>
          </a:xfrm>
          <a:custGeom>
            <a:avLst/>
            <a:gdLst>
              <a:gd name="T0" fmla="*/ 0 w 395"/>
              <a:gd name="T1" fmla="*/ 396 h 396"/>
              <a:gd name="T2" fmla="*/ 395 w 395"/>
              <a:gd name="T3" fmla="*/ 0 h 396"/>
              <a:gd name="T4" fmla="*/ 378 w 395"/>
              <a:gd name="T5" fmla="*/ 379 h 396"/>
              <a:gd name="T6" fmla="*/ 17 w 395"/>
              <a:gd name="T7" fmla="*/ 16 h 396"/>
              <a:gd name="T8" fmla="*/ 378 w 395"/>
              <a:gd name="T9" fmla="*/ 379 h 396"/>
              <a:gd name="T10" fmla="*/ 50 w 395"/>
              <a:gd name="T11" fmla="*/ 346 h 396"/>
              <a:gd name="T12" fmla="*/ 343 w 395"/>
              <a:gd name="T13" fmla="*/ 329 h 396"/>
              <a:gd name="T14" fmla="*/ 343 w 395"/>
              <a:gd name="T15" fmla="*/ 140 h 396"/>
              <a:gd name="T16" fmla="*/ 207 w 395"/>
              <a:gd name="T17" fmla="*/ 115 h 396"/>
              <a:gd name="T18" fmla="*/ 237 w 395"/>
              <a:gd name="T19" fmla="*/ 130 h 396"/>
              <a:gd name="T20" fmla="*/ 289 w 395"/>
              <a:gd name="T21" fmla="*/ 75 h 396"/>
              <a:gd name="T22" fmla="*/ 255 w 395"/>
              <a:gd name="T23" fmla="*/ 54 h 396"/>
              <a:gd name="T24" fmla="*/ 190 w 395"/>
              <a:gd name="T25" fmla="*/ 140 h 396"/>
              <a:gd name="T26" fmla="*/ 50 w 395"/>
              <a:gd name="T27" fmla="*/ 157 h 396"/>
              <a:gd name="T28" fmla="*/ 343 w 395"/>
              <a:gd name="T29" fmla="*/ 140 h 396"/>
              <a:gd name="T30" fmla="*/ 273 w 395"/>
              <a:gd name="T31" fmla="*/ 114 h 396"/>
              <a:gd name="T32" fmla="*/ 255 w 395"/>
              <a:gd name="T33" fmla="*/ 92 h 396"/>
              <a:gd name="T34" fmla="*/ 207 w 395"/>
              <a:gd name="T35" fmla="*/ 71 h 396"/>
              <a:gd name="T36" fmla="*/ 237 w 395"/>
              <a:gd name="T37" fmla="*/ 75 h 396"/>
              <a:gd name="T38" fmla="*/ 207 w 395"/>
              <a:gd name="T39" fmla="*/ 98 h 396"/>
              <a:gd name="T40" fmla="*/ 123 w 395"/>
              <a:gd name="T41" fmla="*/ 320 h 396"/>
              <a:gd name="T42" fmla="*/ 73 w 395"/>
              <a:gd name="T43" fmla="*/ 167 h 396"/>
              <a:gd name="T44" fmla="*/ 123 w 395"/>
              <a:gd name="T45" fmla="*/ 320 h 396"/>
              <a:gd name="T46" fmla="*/ 106 w 395"/>
              <a:gd name="T47" fmla="*/ 185 h 396"/>
              <a:gd name="T48" fmla="*/ 90 w 395"/>
              <a:gd name="T49" fmla="*/ 302 h 396"/>
              <a:gd name="T50" fmla="*/ 189 w 395"/>
              <a:gd name="T51" fmla="*/ 320 h 396"/>
              <a:gd name="T52" fmla="*/ 138 w 395"/>
              <a:gd name="T53" fmla="*/ 167 h 396"/>
              <a:gd name="T54" fmla="*/ 189 w 395"/>
              <a:gd name="T55" fmla="*/ 320 h 396"/>
              <a:gd name="T56" fmla="*/ 172 w 395"/>
              <a:gd name="T57" fmla="*/ 185 h 396"/>
              <a:gd name="T58" fmla="*/ 155 w 395"/>
              <a:gd name="T59" fmla="*/ 302 h 396"/>
              <a:gd name="T60" fmla="*/ 255 w 395"/>
              <a:gd name="T61" fmla="*/ 320 h 396"/>
              <a:gd name="T62" fmla="*/ 204 w 395"/>
              <a:gd name="T63" fmla="*/ 167 h 396"/>
              <a:gd name="T64" fmla="*/ 255 w 395"/>
              <a:gd name="T65" fmla="*/ 320 h 396"/>
              <a:gd name="T66" fmla="*/ 237 w 395"/>
              <a:gd name="T67" fmla="*/ 185 h 396"/>
              <a:gd name="T68" fmla="*/ 220 w 395"/>
              <a:gd name="T69" fmla="*/ 302 h 396"/>
              <a:gd name="T70" fmla="*/ 320 w 395"/>
              <a:gd name="T71" fmla="*/ 320 h 396"/>
              <a:gd name="T72" fmla="*/ 269 w 395"/>
              <a:gd name="T73" fmla="*/ 167 h 396"/>
              <a:gd name="T74" fmla="*/ 320 w 395"/>
              <a:gd name="T75" fmla="*/ 320 h 396"/>
              <a:gd name="T76" fmla="*/ 304 w 395"/>
              <a:gd name="T77" fmla="*/ 185 h 396"/>
              <a:gd name="T78" fmla="*/ 287 w 395"/>
              <a:gd name="T79" fmla="*/ 30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5" h="396">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800">
              <a:solidFill>
                <a:schemeClr val="accent1"/>
              </a:solidFill>
            </a:endParaRPr>
          </a:p>
        </p:txBody>
      </p:sp>
      <p:sp>
        <p:nvSpPr>
          <p:cNvPr id="3" name="Rectangle 2">
            <a:extLst>
              <a:ext uri="{FF2B5EF4-FFF2-40B4-BE49-F238E27FC236}">
                <a16:creationId xmlns:a16="http://schemas.microsoft.com/office/drawing/2014/main" id="{8AA48128-A6CF-81D3-8E76-C1F11F64BDD8}"/>
              </a:ext>
            </a:extLst>
          </p:cNvPr>
          <p:cNvSpPr/>
          <p:nvPr/>
        </p:nvSpPr>
        <p:spPr>
          <a:xfrm>
            <a:off x="441325" y="2769530"/>
            <a:ext cx="3530599" cy="343220"/>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pPr rtl="0"/>
            <a:r>
              <a:rPr lang="lv-LV" sz="1600" b="1">
                <a:solidFill>
                  <a:schemeClr val="tx1"/>
                </a:solidFill>
                <a:latin typeface="Arial"/>
              </a:rPr>
              <a:t>A set </a:t>
            </a:r>
            <a:r>
              <a:rPr lang="lv-LV" sz="1600" b="1" err="1">
                <a:solidFill>
                  <a:schemeClr val="tx1"/>
                </a:solidFill>
                <a:latin typeface="Arial"/>
              </a:rPr>
              <a:t>of</a:t>
            </a:r>
            <a:r>
              <a:rPr lang="lv-LV" sz="1600" b="1">
                <a:solidFill>
                  <a:schemeClr val="tx1"/>
                </a:solidFill>
                <a:latin typeface="Arial"/>
              </a:rPr>
              <a:t> </a:t>
            </a:r>
            <a:r>
              <a:rPr lang="lv-LV" sz="1600" b="1" err="1">
                <a:solidFill>
                  <a:schemeClr val="tx1"/>
                </a:solidFill>
                <a:latin typeface="Arial"/>
              </a:rPr>
              <a:t>measures</a:t>
            </a:r>
            <a:r>
              <a:rPr lang="en-gb" sz="1600" b="1">
                <a:solidFill>
                  <a:schemeClr val="tx1"/>
                </a:solidFill>
                <a:latin typeface="Arial"/>
              </a:rPr>
              <a:t>:</a:t>
            </a:r>
            <a:endParaRPr lang="en-GB" sz="1600" b="1">
              <a:solidFill>
                <a:schemeClr val="tx1"/>
              </a:solidFill>
              <a:cs typeface="Arial"/>
            </a:endParaRPr>
          </a:p>
        </p:txBody>
      </p:sp>
      <p:sp>
        <p:nvSpPr>
          <p:cNvPr id="2" name="Rectangle 1">
            <a:extLst>
              <a:ext uri="{FF2B5EF4-FFF2-40B4-BE49-F238E27FC236}">
                <a16:creationId xmlns:a16="http://schemas.microsoft.com/office/drawing/2014/main" id="{D7EBEC5B-A3B2-15D2-D35B-6E7E839BAB8B}"/>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grpSp>
        <p:nvGrpSpPr>
          <p:cNvPr id="15" name="Group 14">
            <a:extLst>
              <a:ext uri="{FF2B5EF4-FFF2-40B4-BE49-F238E27FC236}">
                <a16:creationId xmlns:a16="http://schemas.microsoft.com/office/drawing/2014/main" id="{B465FA2A-A8E6-967E-9821-CA09F3E0B16B}"/>
              </a:ext>
            </a:extLst>
          </p:cNvPr>
          <p:cNvGrpSpPr/>
          <p:nvPr/>
        </p:nvGrpSpPr>
        <p:grpSpPr>
          <a:xfrm>
            <a:off x="9480838" y="126781"/>
            <a:ext cx="2268250" cy="217488"/>
            <a:chOff x="9480838" y="126781"/>
            <a:chExt cx="2268250" cy="217488"/>
          </a:xfrm>
        </p:grpSpPr>
        <p:sp>
          <p:nvSpPr>
            <p:cNvPr id="16" name="Rectangle 15">
              <a:extLst>
                <a:ext uri="{FF2B5EF4-FFF2-40B4-BE49-F238E27FC236}">
                  <a16:creationId xmlns:a16="http://schemas.microsoft.com/office/drawing/2014/main" id="{84F7CD5E-C44D-ACEC-C381-CE759403B52F}"/>
                </a:ext>
              </a:extLst>
            </p:cNvPr>
            <p:cNvSpPr/>
            <p:nvPr/>
          </p:nvSpPr>
          <p:spPr>
            <a:xfrm>
              <a:off x="9480838"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E1B5F61D-068D-8D4E-8380-690701D9958E}"/>
                </a:ext>
              </a:extLst>
            </p:cNvPr>
            <p:cNvSpPr/>
            <p:nvPr/>
          </p:nvSpPr>
          <p:spPr>
            <a:xfrm>
              <a:off x="9721225" y="126781"/>
              <a:ext cx="154709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The Concept of Civil Protection</a:t>
              </a:r>
              <a:endParaRPr lang="en-gb" sz="800" b="1" i="0" u="none" strike="noStrike" kern="0" cap="none" spc="0" normalizeH="0" noProof="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3419E925-16B1-83AA-03A5-78E9F9D9A6D7}"/>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C84622D9-4CC3-F499-A985-D251B64BE78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51" name="Rectangle 50">
            <a:extLst>
              <a:ext uri="{FF2B5EF4-FFF2-40B4-BE49-F238E27FC236}">
                <a16:creationId xmlns:a16="http://schemas.microsoft.com/office/drawing/2014/main" id="{95121BAB-9E03-414C-EDFF-16614FC33FB1}"/>
              </a:ext>
            </a:extLst>
          </p:cNvPr>
          <p:cNvSpPr/>
          <p:nvPr/>
        </p:nvSpPr>
        <p:spPr>
          <a:xfrm>
            <a:off x="442912" y="1828538"/>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53" name="Freeform 20">
            <a:extLst>
              <a:ext uri="{FF2B5EF4-FFF2-40B4-BE49-F238E27FC236}">
                <a16:creationId xmlns:a16="http://schemas.microsoft.com/office/drawing/2014/main" id="{56848A0B-9580-ADFA-AE8B-28098EFB7C22}"/>
              </a:ext>
            </a:extLst>
          </p:cNvPr>
          <p:cNvSpPr>
            <a:spLocks noChangeAspect="1" noEditPoints="1"/>
          </p:cNvSpPr>
          <p:nvPr/>
        </p:nvSpPr>
        <p:spPr bwMode="auto">
          <a:xfrm>
            <a:off x="508001" y="1892832"/>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800">
              <a:solidFill>
                <a:schemeClr val="accent1"/>
              </a:solidFill>
            </a:endParaRPr>
          </a:p>
        </p:txBody>
      </p:sp>
    </p:spTree>
    <p:extLst>
      <p:ext uri="{BB962C8B-B14F-4D97-AF65-F5344CB8AC3E}">
        <p14:creationId xmlns:p14="http://schemas.microsoft.com/office/powerpoint/2010/main" val="3033197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8BDC09F-94CD-8045-5329-EDB6910A0F23}"/>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5AE6992D-0C7D-6B58-0049-E24A6C6538F1}"/>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0" name="TextBox 9">
            <a:extLst>
              <a:ext uri="{FF2B5EF4-FFF2-40B4-BE49-F238E27FC236}">
                <a16:creationId xmlns:a16="http://schemas.microsoft.com/office/drawing/2014/main" id="{E8388CD3-FD0C-8A22-D109-03BBA42F4EB4}"/>
              </a:ext>
            </a:extLst>
          </p:cNvPr>
          <p:cNvSpPr txBox="1"/>
          <p:nvPr/>
        </p:nvSpPr>
        <p:spPr>
          <a:xfrm>
            <a:off x="0" y="3097115"/>
            <a:ext cx="11034402" cy="1415120"/>
          </a:xfrm>
          <a:prstGeom prst="rect">
            <a:avLst/>
          </a:prstGeom>
          <a:solidFill>
            <a:srgbClr val="CFD6E8"/>
          </a:solidFill>
        </p:spPr>
        <p:txBody>
          <a:bodyPr wrap="square" lIns="468000" tIns="108000" rIns="108000" bIns="108000" rtlCol="0" anchor="ctr">
            <a:noAutofit/>
          </a:bodyPr>
          <a:lstStyle/>
          <a:p>
            <a:pPr rtl="0"/>
            <a:r>
              <a:rPr lang="en-gb" sz="4400">
                <a:latin typeface="+mj-lt"/>
              </a:rPr>
              <a:t>1.2. </a:t>
            </a:r>
            <a:r>
              <a:rPr lang="en-US" sz="4400">
                <a:latin typeface="+mj-lt"/>
              </a:rPr>
              <a:t>Tasks of the </a:t>
            </a:r>
            <a:r>
              <a:rPr lang="lv-LV" sz="4400">
                <a:latin typeface="+mj-lt"/>
              </a:rPr>
              <a:t>S</a:t>
            </a:r>
            <a:r>
              <a:rPr lang="en-US" sz="4400" err="1">
                <a:latin typeface="+mj-lt"/>
              </a:rPr>
              <a:t>ystem</a:t>
            </a:r>
            <a:r>
              <a:rPr lang="en-US" sz="4400">
                <a:latin typeface="+mj-lt"/>
              </a:rPr>
              <a:t> of </a:t>
            </a:r>
            <a:r>
              <a:rPr lang="lv-LV" sz="4400">
                <a:latin typeface="+mj-lt"/>
              </a:rPr>
              <a:t>C</a:t>
            </a:r>
            <a:r>
              <a:rPr lang="en-US" sz="4400" err="1">
                <a:latin typeface="+mj-lt"/>
              </a:rPr>
              <a:t>ivil</a:t>
            </a:r>
            <a:r>
              <a:rPr lang="en-US" sz="4400">
                <a:latin typeface="+mj-lt"/>
              </a:rPr>
              <a:t> </a:t>
            </a:r>
            <a:r>
              <a:rPr lang="lv-LV" sz="4400">
                <a:latin typeface="+mj-lt"/>
              </a:rPr>
              <a:t>P</a:t>
            </a:r>
            <a:r>
              <a:rPr lang="en-US" sz="4400" err="1">
                <a:latin typeface="+mj-lt"/>
              </a:rPr>
              <a:t>rotection</a:t>
            </a:r>
            <a:endParaRPr lang="en-US" sz="4400">
              <a:latin typeface="+mj-lt"/>
            </a:endParaRPr>
          </a:p>
        </p:txBody>
      </p:sp>
      <p:sp>
        <p:nvSpPr>
          <p:cNvPr id="11" name="Rectangle 10">
            <a:extLst>
              <a:ext uri="{FF2B5EF4-FFF2-40B4-BE49-F238E27FC236}">
                <a16:creationId xmlns:a16="http://schemas.microsoft.com/office/drawing/2014/main" id="{4A3D7C26-FD2D-5A6A-D975-9C98F2452357}"/>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Rectangle 11">
            <a:extLst>
              <a:ext uri="{FF2B5EF4-FFF2-40B4-BE49-F238E27FC236}">
                <a16:creationId xmlns:a16="http://schemas.microsoft.com/office/drawing/2014/main" id="{90BFE61C-014D-4046-84AD-E8CDE9D1DC38}"/>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 name="Rectangle 12">
            <a:extLst>
              <a:ext uri="{FF2B5EF4-FFF2-40B4-BE49-F238E27FC236}">
                <a16:creationId xmlns:a16="http://schemas.microsoft.com/office/drawing/2014/main" id="{F8BC348D-3317-7996-021D-98131933D043}"/>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2A67D4EE-E9D6-324F-8D08-4C303B83CEA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5" name="Rectangle 14">
            <a:extLst>
              <a:ext uri="{FF2B5EF4-FFF2-40B4-BE49-F238E27FC236}">
                <a16:creationId xmlns:a16="http://schemas.microsoft.com/office/drawing/2014/main" id="{28DF2718-F9CC-D63C-E281-55634D6179B9}"/>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 name="Footer Placeholder 6">
            <a:extLst>
              <a:ext uri="{FF2B5EF4-FFF2-40B4-BE49-F238E27FC236}">
                <a16:creationId xmlns:a16="http://schemas.microsoft.com/office/drawing/2014/main" id="{F3D6C33B-B512-AD33-8282-91D6C38542CC}"/>
              </a:ext>
            </a:extLst>
          </p:cNvPr>
          <p:cNvSpPr txBox="1">
            <a:spLocks/>
          </p:cNvSpPr>
          <p:nvPr/>
        </p:nvSpPr>
        <p:spPr>
          <a:xfrm>
            <a:off x="442912" y="6355080"/>
            <a:ext cx="5473701" cy="137160"/>
          </a:xfrm>
          <a:prstGeom prst="rect">
            <a:avLst/>
          </a:prstGeom>
        </p:spPr>
        <p:txBody>
          <a:bodyPr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750">
                <a:solidFill>
                  <a:schemeClr val="bg1"/>
                </a:solidFill>
              </a:rPr>
              <a:t>Module 1. Introduction</a:t>
            </a:r>
            <a:endParaRPr lang="en-US" sz="750">
              <a:solidFill>
                <a:schemeClr val="bg1"/>
              </a:solidFill>
            </a:endParaRPr>
          </a:p>
        </p:txBody>
      </p:sp>
    </p:spTree>
    <p:extLst>
      <p:ext uri="{BB962C8B-B14F-4D97-AF65-F5344CB8AC3E}">
        <p14:creationId xmlns:p14="http://schemas.microsoft.com/office/powerpoint/2010/main" val="308189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3BBF0F48-FBD9-C186-2690-19006277F629}"/>
              </a:ext>
            </a:extLst>
          </p:cNvPr>
          <p:cNvSpPr txBox="1">
            <a:spLocks/>
          </p:cNvSpPr>
          <p:nvPr/>
        </p:nvSpPr>
        <p:spPr>
          <a:xfrm>
            <a:off x="441326" y="2366374"/>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2</a:t>
            </a:r>
          </a:p>
        </p:txBody>
      </p:sp>
      <p:sp>
        <p:nvSpPr>
          <p:cNvPr id="10" name="Content Placeholder 1">
            <a:extLst>
              <a:ext uri="{FF2B5EF4-FFF2-40B4-BE49-F238E27FC236}">
                <a16:creationId xmlns:a16="http://schemas.microsoft.com/office/drawing/2014/main" id="{3DD202A9-52A0-E1FD-7BE6-EB8CAB170F57}"/>
              </a:ext>
            </a:extLst>
          </p:cNvPr>
          <p:cNvSpPr txBox="1">
            <a:spLocks/>
          </p:cNvSpPr>
          <p:nvPr/>
        </p:nvSpPr>
        <p:spPr>
          <a:xfrm>
            <a:off x="441326" y="2914564"/>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3</a:t>
            </a:r>
          </a:p>
        </p:txBody>
      </p:sp>
      <p:sp>
        <p:nvSpPr>
          <p:cNvPr id="12" name="Content Placeholder 1">
            <a:extLst>
              <a:ext uri="{FF2B5EF4-FFF2-40B4-BE49-F238E27FC236}">
                <a16:creationId xmlns:a16="http://schemas.microsoft.com/office/drawing/2014/main" id="{5C70F2A6-9FCB-5B13-3E10-7C9E4FE59F0E}"/>
              </a:ext>
            </a:extLst>
          </p:cNvPr>
          <p:cNvSpPr txBox="1">
            <a:spLocks/>
          </p:cNvSpPr>
          <p:nvPr/>
        </p:nvSpPr>
        <p:spPr>
          <a:xfrm>
            <a:off x="441326" y="3462755"/>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4</a:t>
            </a:r>
          </a:p>
        </p:txBody>
      </p:sp>
      <p:sp>
        <p:nvSpPr>
          <p:cNvPr id="15" name="Content Placeholder 1">
            <a:extLst>
              <a:ext uri="{FF2B5EF4-FFF2-40B4-BE49-F238E27FC236}">
                <a16:creationId xmlns:a16="http://schemas.microsoft.com/office/drawing/2014/main" id="{2D5CCE0F-C736-48FF-2FB4-83971FC82BBD}"/>
              </a:ext>
            </a:extLst>
          </p:cNvPr>
          <p:cNvSpPr txBox="1">
            <a:spLocks/>
          </p:cNvSpPr>
          <p:nvPr/>
        </p:nvSpPr>
        <p:spPr>
          <a:xfrm>
            <a:off x="441326" y="4010945"/>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5</a:t>
            </a:r>
          </a:p>
        </p:txBody>
      </p:sp>
      <p:sp>
        <p:nvSpPr>
          <p:cNvPr id="24" name="Content Placeholder 1">
            <a:extLst>
              <a:ext uri="{FF2B5EF4-FFF2-40B4-BE49-F238E27FC236}">
                <a16:creationId xmlns:a16="http://schemas.microsoft.com/office/drawing/2014/main" id="{E8C85106-EA88-EF8C-0979-AFCF7D9514E6}"/>
              </a:ext>
            </a:extLst>
          </p:cNvPr>
          <p:cNvSpPr txBox="1">
            <a:spLocks/>
          </p:cNvSpPr>
          <p:nvPr/>
        </p:nvSpPr>
        <p:spPr>
          <a:xfrm>
            <a:off x="441326" y="4559135"/>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6</a:t>
            </a:r>
          </a:p>
        </p:txBody>
      </p:sp>
      <p:sp>
        <p:nvSpPr>
          <p:cNvPr id="43" name="Content Placeholder 1">
            <a:extLst>
              <a:ext uri="{FF2B5EF4-FFF2-40B4-BE49-F238E27FC236}">
                <a16:creationId xmlns:a16="http://schemas.microsoft.com/office/drawing/2014/main" id="{3760D76C-1CE4-7B7A-44DB-264E61DE7641}"/>
              </a:ext>
            </a:extLst>
          </p:cNvPr>
          <p:cNvSpPr txBox="1">
            <a:spLocks/>
          </p:cNvSpPr>
          <p:nvPr/>
        </p:nvSpPr>
        <p:spPr>
          <a:xfrm>
            <a:off x="441326" y="5107325"/>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7</a:t>
            </a:r>
          </a:p>
        </p:txBody>
      </p:sp>
      <p:sp>
        <p:nvSpPr>
          <p:cNvPr id="44" name="Content Placeholder 1">
            <a:extLst>
              <a:ext uri="{FF2B5EF4-FFF2-40B4-BE49-F238E27FC236}">
                <a16:creationId xmlns:a16="http://schemas.microsoft.com/office/drawing/2014/main" id="{115FEDE8-6EB2-5895-25DA-B416D354B250}"/>
              </a:ext>
            </a:extLst>
          </p:cNvPr>
          <p:cNvSpPr txBox="1">
            <a:spLocks/>
          </p:cNvSpPr>
          <p:nvPr/>
        </p:nvSpPr>
        <p:spPr>
          <a:xfrm>
            <a:off x="441326" y="5655518"/>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8</a:t>
            </a:r>
          </a:p>
        </p:txBody>
      </p:sp>
      <p:sp>
        <p:nvSpPr>
          <p:cNvPr id="45" name="Content Placeholder 1">
            <a:extLst>
              <a:ext uri="{FF2B5EF4-FFF2-40B4-BE49-F238E27FC236}">
                <a16:creationId xmlns:a16="http://schemas.microsoft.com/office/drawing/2014/main" id="{0DCFCAD9-A4C3-A8D7-CC31-0DFFCE18CCC7}"/>
              </a:ext>
            </a:extLst>
          </p:cNvPr>
          <p:cNvSpPr txBox="1">
            <a:spLocks/>
          </p:cNvSpPr>
          <p:nvPr/>
        </p:nvSpPr>
        <p:spPr>
          <a:xfrm>
            <a:off x="441326" y="1818184"/>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1</a:t>
            </a:r>
          </a:p>
        </p:txBody>
      </p:sp>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pPr rtl="0"/>
            <a:r>
              <a:rPr lang="en-US"/>
              <a:t>Tasks of the System of Civil Protection</a:t>
            </a:r>
            <a:r>
              <a:rPr lang="lv-LV"/>
              <a:t> </a:t>
            </a:r>
            <a:r>
              <a:rPr lang="en-gb"/>
              <a:t>(1/6)</a:t>
            </a:r>
            <a:endParaRPr lang="en-US"/>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9</a:t>
            </a:fld>
            <a:endParaRPr lang="en-GB"/>
          </a:p>
        </p:txBody>
      </p:sp>
      <p:pic>
        <p:nvPicPr>
          <p:cNvPr id="22" name="Picture 21">
            <a:extLst>
              <a:ext uri="{FF2B5EF4-FFF2-40B4-BE49-F238E27FC236}">
                <a16:creationId xmlns:a16="http://schemas.microsoft.com/office/drawing/2014/main" id="{3FC3DC7B-39D2-9EAB-034F-B0CAB0821C6F}"/>
              </a:ext>
            </a:extLst>
          </p:cNvPr>
          <p:cNvPicPr>
            <a:picLocks noChangeAspect="1"/>
          </p:cNvPicPr>
          <p:nvPr/>
        </p:nvPicPr>
        <p:blipFill rotWithShape="1">
          <a:blip r:embed="rId3"/>
          <a:srcRect t="8973" r="11146" b="8973"/>
          <a:stretch/>
        </p:blipFill>
        <p:spPr>
          <a:xfrm>
            <a:off x="8218488" y="1818184"/>
            <a:ext cx="3530600" cy="4354016"/>
          </a:xfrm>
          <a:prstGeom prst="rect">
            <a:avLst/>
          </a:prstGeom>
        </p:spPr>
      </p:pic>
      <p:sp>
        <p:nvSpPr>
          <p:cNvPr id="26" name="Rectangle 25">
            <a:extLst>
              <a:ext uri="{FF2B5EF4-FFF2-40B4-BE49-F238E27FC236}">
                <a16:creationId xmlns:a16="http://schemas.microsoft.com/office/drawing/2014/main" id="{CA23CC84-4AA0-2EC3-44A4-A0C1C2A2A595}"/>
              </a:ext>
            </a:extLst>
          </p:cNvPr>
          <p:cNvSpPr/>
          <p:nvPr/>
        </p:nvSpPr>
        <p:spPr>
          <a:xfrm rot="16200000">
            <a:off x="9948069" y="4371975"/>
            <a:ext cx="71438" cy="35306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1139874" y="5655518"/>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a:solidFill>
                  <a:schemeClr val="tx1">
                    <a:lumMod val="50000"/>
                  </a:schemeClr>
                </a:solidFill>
                <a:latin typeface="Arial"/>
                <a:ea typeface="Arial"/>
                <a:cs typeface="Arial"/>
              </a:rPr>
              <a:t>T</a:t>
            </a:r>
            <a:r>
              <a:rPr lang="en-US" sz="1400">
                <a:solidFill>
                  <a:schemeClr val="tx1">
                    <a:lumMod val="50000"/>
                  </a:schemeClr>
                </a:solidFill>
                <a:latin typeface="Arial"/>
                <a:ea typeface="Arial"/>
                <a:cs typeface="Arial"/>
              </a:rPr>
              <a:t>o support the national </a:t>
            </a:r>
            <a:r>
              <a:rPr lang="en-US" sz="1400" err="1">
                <a:solidFill>
                  <a:schemeClr val="tx1">
                    <a:lumMod val="50000"/>
                  </a:schemeClr>
                </a:solidFill>
                <a:latin typeface="Arial"/>
                <a:ea typeface="Arial"/>
                <a:cs typeface="Arial"/>
              </a:rPr>
              <a:t>defence</a:t>
            </a:r>
            <a:r>
              <a:rPr lang="en-US" sz="1400">
                <a:solidFill>
                  <a:schemeClr val="tx1">
                    <a:lumMod val="50000"/>
                  </a:schemeClr>
                </a:solidFill>
                <a:latin typeface="Arial"/>
                <a:ea typeface="Arial"/>
                <a:cs typeface="Arial"/>
              </a:rPr>
              <a:t> system </a:t>
            </a:r>
            <a:r>
              <a:rPr lang="en-US" sz="1400" b="0">
                <a:solidFill>
                  <a:schemeClr val="tx1">
                    <a:lumMod val="50000"/>
                  </a:schemeClr>
                </a:solidFill>
                <a:latin typeface="Arial"/>
                <a:ea typeface="Arial"/>
                <a:cs typeface="Arial"/>
              </a:rPr>
              <a:t>if a military invasion or war has begun</a:t>
            </a:r>
            <a:endParaRPr lang="en-GB" sz="1400" b="0">
              <a:solidFill>
                <a:schemeClr val="tx1">
                  <a:lumMod val="50000"/>
                </a:schemeClr>
              </a:solidFill>
              <a:cs typeface="Arial"/>
            </a:endParaRPr>
          </a:p>
        </p:txBody>
      </p:sp>
      <p:sp>
        <p:nvSpPr>
          <p:cNvPr id="17" name="Satura vietturis 2">
            <a:extLst>
              <a:ext uri="{FF2B5EF4-FFF2-40B4-BE49-F238E27FC236}">
                <a16:creationId xmlns:a16="http://schemas.microsoft.com/office/drawing/2014/main" id="{727C3B93-672E-9475-DFE2-94264EF24635}"/>
              </a:ext>
            </a:extLst>
          </p:cNvPr>
          <p:cNvSpPr txBox="1">
            <a:spLocks/>
          </p:cNvSpPr>
          <p:nvPr/>
        </p:nvSpPr>
        <p:spPr>
          <a:xfrm>
            <a:off x="1139874" y="5107254"/>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b="0">
                <a:solidFill>
                  <a:schemeClr val="tx1">
                    <a:lumMod val="50000"/>
                  </a:schemeClr>
                </a:solidFill>
                <a:latin typeface="Arial"/>
                <a:ea typeface="Arial"/>
                <a:cs typeface="Arial"/>
              </a:rPr>
              <a:t>T</a:t>
            </a:r>
            <a:r>
              <a:rPr lang="en-US" sz="1400" b="0">
                <a:solidFill>
                  <a:schemeClr val="tx1">
                    <a:lumMod val="50000"/>
                  </a:schemeClr>
                </a:solidFill>
                <a:latin typeface="Arial"/>
                <a:ea typeface="Arial"/>
                <a:cs typeface="Arial"/>
              </a:rPr>
              <a:t>o provide and receive </a:t>
            </a:r>
            <a:r>
              <a:rPr lang="en-US" sz="1400">
                <a:solidFill>
                  <a:schemeClr val="tx1">
                    <a:lumMod val="50000"/>
                  </a:schemeClr>
                </a:solidFill>
                <a:latin typeface="Arial"/>
                <a:ea typeface="Arial"/>
                <a:cs typeface="Arial"/>
              </a:rPr>
              <a:t>international assistance </a:t>
            </a:r>
            <a:r>
              <a:rPr lang="en-US" sz="1400" b="0">
                <a:solidFill>
                  <a:schemeClr val="tx1">
                    <a:lumMod val="50000"/>
                  </a:schemeClr>
                </a:solidFill>
                <a:latin typeface="Arial"/>
                <a:ea typeface="Arial"/>
                <a:cs typeface="Arial"/>
              </a:rPr>
              <a:t>in accordance with the procedures laid down in the laws and regulations</a:t>
            </a:r>
            <a:endParaRPr lang="en-gb" sz="1400" b="0">
              <a:solidFill>
                <a:schemeClr val="tx1">
                  <a:lumMod val="50000"/>
                </a:schemeClr>
              </a:solidFill>
              <a:latin typeface="Arial"/>
              <a:ea typeface="Arial"/>
              <a:cs typeface="Arial"/>
            </a:endParaRP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1139874" y="4558993"/>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b="0">
                <a:solidFill>
                  <a:schemeClr val="tx1">
                    <a:lumMod val="50000"/>
                  </a:schemeClr>
                </a:solidFill>
                <a:latin typeface="Arial"/>
                <a:ea typeface="Arial"/>
                <a:cs typeface="Arial"/>
              </a:rPr>
              <a:t>T</a:t>
            </a:r>
            <a:r>
              <a:rPr lang="en-US" sz="1400" b="0">
                <a:solidFill>
                  <a:schemeClr val="tx1">
                    <a:lumMod val="50000"/>
                  </a:schemeClr>
                </a:solidFill>
                <a:latin typeface="Arial"/>
                <a:ea typeface="Arial"/>
                <a:cs typeface="Arial"/>
              </a:rPr>
              <a:t>o plan and perform </a:t>
            </a:r>
            <a:r>
              <a:rPr lang="en-US" sz="1400">
                <a:solidFill>
                  <a:schemeClr val="tx1">
                    <a:lumMod val="50000"/>
                  </a:schemeClr>
                </a:solidFill>
                <a:latin typeface="Arial"/>
                <a:ea typeface="Arial"/>
                <a:cs typeface="Arial"/>
              </a:rPr>
              <a:t>recovery</a:t>
            </a:r>
            <a:r>
              <a:rPr lang="en-US" sz="1400" b="0">
                <a:solidFill>
                  <a:schemeClr val="tx1">
                    <a:lumMod val="50000"/>
                  </a:schemeClr>
                </a:solidFill>
                <a:latin typeface="Arial"/>
                <a:ea typeface="Arial"/>
                <a:cs typeface="Arial"/>
              </a:rPr>
              <a:t> measures</a:t>
            </a:r>
            <a:endParaRPr lang="en-gb" sz="1400" b="0">
              <a:solidFill>
                <a:schemeClr val="tx1">
                  <a:lumMod val="50000"/>
                </a:schemeClr>
              </a:solidFill>
              <a:latin typeface="Arial"/>
              <a:ea typeface="Arial"/>
              <a:cs typeface="Arial"/>
            </a:endParaRP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139874" y="4010732"/>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a:solidFill>
                  <a:schemeClr val="tx1">
                    <a:lumMod val="50000"/>
                  </a:schemeClr>
                </a:solidFill>
                <a:latin typeface="Arial"/>
                <a:ea typeface="Arial"/>
                <a:cs typeface="Arial"/>
              </a:rPr>
              <a:t>T</a:t>
            </a:r>
            <a:r>
              <a:rPr lang="en-US" sz="1400">
                <a:solidFill>
                  <a:schemeClr val="tx1">
                    <a:lumMod val="50000"/>
                  </a:schemeClr>
                </a:solidFill>
                <a:latin typeface="Arial"/>
                <a:ea typeface="Arial"/>
                <a:cs typeface="Arial"/>
              </a:rPr>
              <a:t>o provide assistance </a:t>
            </a:r>
            <a:r>
              <a:rPr lang="en-US" sz="1400" b="0">
                <a:solidFill>
                  <a:schemeClr val="tx1">
                    <a:lumMod val="50000"/>
                  </a:schemeClr>
                </a:solidFill>
                <a:latin typeface="Arial"/>
                <a:ea typeface="Arial"/>
                <a:cs typeface="Arial"/>
              </a:rPr>
              <a:t>to victims of disasters and reduce damage that has been or may be caused by the disaster to people, the environment and property</a:t>
            </a:r>
            <a:endParaRPr lang="en-gb" sz="1400" b="0">
              <a:solidFill>
                <a:schemeClr val="tx1">
                  <a:lumMod val="50000"/>
                </a:schemeClr>
              </a:solidFill>
              <a:latin typeface="Arial"/>
              <a:ea typeface="Arial"/>
              <a:cs typeface="Arial"/>
            </a:endParaRP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139874" y="3462471"/>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b="0">
                <a:solidFill>
                  <a:schemeClr val="tx1">
                    <a:lumMod val="50000"/>
                  </a:schemeClr>
                </a:solidFill>
                <a:latin typeface="Arial"/>
                <a:ea typeface="Arial"/>
                <a:cs typeface="Arial"/>
              </a:rPr>
              <a:t>T</a:t>
            </a:r>
            <a:r>
              <a:rPr lang="en-US" sz="1400" b="0">
                <a:solidFill>
                  <a:schemeClr val="tx1">
                    <a:lumMod val="50000"/>
                  </a:schemeClr>
                </a:solidFill>
                <a:latin typeface="Arial"/>
                <a:ea typeface="Arial"/>
                <a:cs typeface="Arial"/>
              </a:rPr>
              <a:t>o plan and perform </a:t>
            </a:r>
            <a:r>
              <a:rPr lang="en-US" sz="1400">
                <a:solidFill>
                  <a:schemeClr val="tx1">
                    <a:lumMod val="50000"/>
                  </a:schemeClr>
                </a:solidFill>
                <a:latin typeface="Arial"/>
                <a:ea typeface="Arial"/>
                <a:cs typeface="Arial"/>
              </a:rPr>
              <a:t>preventive</a:t>
            </a:r>
            <a:r>
              <a:rPr lang="en-US" sz="1400" b="0">
                <a:solidFill>
                  <a:schemeClr val="tx1">
                    <a:lumMod val="50000"/>
                  </a:schemeClr>
                </a:solidFill>
                <a:latin typeface="Arial"/>
                <a:ea typeface="Arial"/>
                <a:cs typeface="Arial"/>
              </a:rPr>
              <a:t> measures in a timely manner</a:t>
            </a:r>
            <a:endParaRPr lang="en-gb" sz="1400" b="0">
              <a:solidFill>
                <a:schemeClr val="tx1">
                  <a:lumMod val="50000"/>
                </a:schemeClr>
              </a:solidFill>
              <a:latin typeface="Arial"/>
              <a:ea typeface="Arial"/>
              <a:cs typeface="Arial"/>
            </a:endParaRP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139874" y="2914210"/>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a:solidFill>
                  <a:schemeClr val="tx1">
                    <a:lumMod val="50000"/>
                  </a:schemeClr>
                </a:solidFill>
                <a:latin typeface="Arial"/>
                <a:ea typeface="Arial"/>
                <a:cs typeface="Arial"/>
              </a:rPr>
              <a:t>T</a:t>
            </a:r>
            <a:r>
              <a:rPr lang="en-US" sz="1400">
                <a:solidFill>
                  <a:schemeClr val="tx1">
                    <a:lumMod val="50000"/>
                  </a:schemeClr>
                </a:solidFill>
                <a:latin typeface="Arial"/>
                <a:ea typeface="Arial"/>
                <a:cs typeface="Arial"/>
              </a:rPr>
              <a:t>o forecast </a:t>
            </a:r>
            <a:r>
              <a:rPr lang="en-US" sz="1400" b="0">
                <a:solidFill>
                  <a:schemeClr val="tx1">
                    <a:lumMod val="50000"/>
                  </a:schemeClr>
                </a:solidFill>
                <a:latin typeface="Arial"/>
                <a:ea typeface="Arial"/>
                <a:cs typeface="Arial"/>
              </a:rPr>
              <a:t>in a timely manner the threats of a disaster</a:t>
            </a:r>
            <a:endParaRPr lang="en-gb" sz="1400" b="0">
              <a:solidFill>
                <a:schemeClr val="tx1">
                  <a:lumMod val="50000"/>
                </a:schemeClr>
              </a:solidFill>
              <a:latin typeface="Arial"/>
              <a:ea typeface="Arial"/>
              <a:cs typeface="Arial"/>
            </a:endParaRP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139874" y="2365949"/>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a:solidFill>
                  <a:schemeClr val="tx1">
                    <a:lumMod val="50000"/>
                  </a:schemeClr>
                </a:solidFill>
                <a:latin typeface="Arial"/>
                <a:ea typeface="Arial"/>
                <a:cs typeface="Arial"/>
              </a:rPr>
              <a:t>T</a:t>
            </a:r>
            <a:r>
              <a:rPr lang="en-US" sz="1400">
                <a:solidFill>
                  <a:schemeClr val="tx1">
                    <a:lumMod val="50000"/>
                  </a:schemeClr>
                </a:solidFill>
                <a:latin typeface="Arial"/>
                <a:ea typeface="Arial"/>
                <a:cs typeface="Arial"/>
              </a:rPr>
              <a:t>o ensure</a:t>
            </a:r>
            <a:r>
              <a:rPr lang="en-US" sz="1400" b="0">
                <a:solidFill>
                  <a:schemeClr val="tx1">
                    <a:lumMod val="50000"/>
                  </a:schemeClr>
                </a:solidFill>
                <a:latin typeface="Arial"/>
                <a:ea typeface="Arial"/>
                <a:cs typeface="Arial"/>
              </a:rPr>
              <a:t>, to the extent possible, </a:t>
            </a:r>
            <a:r>
              <a:rPr lang="en-US" sz="1400">
                <a:solidFill>
                  <a:schemeClr val="tx1">
                    <a:lumMod val="50000"/>
                  </a:schemeClr>
                </a:solidFill>
                <a:latin typeface="Arial"/>
                <a:ea typeface="Arial"/>
                <a:cs typeface="Arial"/>
              </a:rPr>
              <a:t>the minimal basic needs </a:t>
            </a:r>
            <a:r>
              <a:rPr lang="en-US" sz="1400" b="0">
                <a:solidFill>
                  <a:schemeClr val="tx1">
                    <a:lumMod val="50000"/>
                  </a:schemeClr>
                </a:solidFill>
                <a:latin typeface="Arial"/>
                <a:ea typeface="Arial"/>
                <a:cs typeface="Arial"/>
              </a:rPr>
              <a:t>for the public in case of a disaster or threats thereof</a:t>
            </a:r>
            <a:endParaRPr lang="en-gb" sz="1400" b="0">
              <a:solidFill>
                <a:schemeClr val="tx1">
                  <a:lumMod val="50000"/>
                </a:schemeClr>
              </a:solidFill>
              <a:latin typeface="Arial"/>
              <a:ea typeface="Arial"/>
              <a:cs typeface="Arial"/>
            </a:endParaRP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1139874" y="1817688"/>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lv-LV" sz="1400">
                <a:solidFill>
                  <a:schemeClr val="tx1">
                    <a:lumMod val="50000"/>
                  </a:schemeClr>
                </a:solidFill>
                <a:latin typeface="Arial"/>
                <a:ea typeface="Arial"/>
                <a:cs typeface="Arial"/>
              </a:rPr>
              <a:t>T</a:t>
            </a:r>
            <a:r>
              <a:rPr lang="en-US" sz="1400">
                <a:solidFill>
                  <a:schemeClr val="tx1">
                    <a:lumMod val="50000"/>
                  </a:schemeClr>
                </a:solidFill>
                <a:latin typeface="Arial"/>
                <a:ea typeface="Arial"/>
                <a:cs typeface="Arial"/>
              </a:rPr>
              <a:t>o ensure the safety </a:t>
            </a:r>
            <a:r>
              <a:rPr lang="en-US" sz="1400" b="0">
                <a:solidFill>
                  <a:schemeClr val="tx1">
                    <a:lumMod val="50000"/>
                  </a:schemeClr>
                </a:solidFill>
                <a:latin typeface="Arial"/>
                <a:ea typeface="Arial"/>
                <a:cs typeface="Arial"/>
              </a:rPr>
              <a:t>of people, the environment and property</a:t>
            </a:r>
            <a:endParaRPr lang="en-US" sz="1400" b="0">
              <a:solidFill>
                <a:schemeClr val="tx1">
                  <a:lumMod val="50000"/>
                </a:schemeClr>
              </a:solidFill>
              <a:cs typeface="Arial"/>
            </a:endParaRPr>
          </a:p>
        </p:txBody>
      </p:sp>
      <p:grpSp>
        <p:nvGrpSpPr>
          <p:cNvPr id="49" name="Group 48">
            <a:extLst>
              <a:ext uri="{FF2B5EF4-FFF2-40B4-BE49-F238E27FC236}">
                <a16:creationId xmlns:a16="http://schemas.microsoft.com/office/drawing/2014/main" id="{697C6007-3040-204C-A3FD-47509E44B5E5}"/>
              </a:ext>
            </a:extLst>
          </p:cNvPr>
          <p:cNvGrpSpPr/>
          <p:nvPr/>
        </p:nvGrpSpPr>
        <p:grpSpPr>
          <a:xfrm>
            <a:off x="9042363" y="126781"/>
            <a:ext cx="2706725" cy="217488"/>
            <a:chOff x="8561592" y="126781"/>
            <a:chExt cx="2706725" cy="217488"/>
          </a:xfrm>
        </p:grpSpPr>
        <p:sp>
          <p:nvSpPr>
            <p:cNvPr id="5" name="Rectangle 4">
              <a:extLst>
                <a:ext uri="{FF2B5EF4-FFF2-40B4-BE49-F238E27FC236}">
                  <a16:creationId xmlns:a16="http://schemas.microsoft.com/office/drawing/2014/main" id="{BEB21C4C-B139-D35B-4591-F197B41BB3BF}"/>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57B5E1B4-E241-90C4-E828-684C241A9E44}"/>
                </a:ext>
              </a:extLst>
            </p:cNvPr>
            <p:cNvSpPr/>
            <p:nvPr/>
          </p:nvSpPr>
          <p:spPr>
            <a:xfrm>
              <a:off x="9045244" y="126781"/>
              <a:ext cx="198268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noProof="0">
                  <a:ln>
                    <a:noFill/>
                  </a:ln>
                  <a:effectLst/>
                  <a:uLnTx/>
                  <a:uFillTx/>
                  <a:ea typeface="Georgia"/>
                  <a:cs typeface="Georgia"/>
                  <a:sym typeface="Georgia"/>
                </a:rPr>
                <a:t>Tasks of the System of Civil Protection</a:t>
              </a:r>
              <a:endParaRPr lang="en-gb" sz="800" b="1" i="0" u="none" strike="noStrike" kern="0" cap="none" spc="0" normalizeH="0" noProof="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A6481F2A-F30A-0093-7E92-3950EC990452}"/>
                </a:ext>
              </a:extLst>
            </p:cNvPr>
            <p:cNvSpPr/>
            <p:nvPr/>
          </p:nvSpPr>
          <p:spPr>
            <a:xfrm>
              <a:off x="880485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93164976-3AA6-AE35-11D1-5E25A1D0C4B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cxnSp>
        <p:nvCxnSpPr>
          <p:cNvPr id="62" name="Straight Connector 61">
            <a:extLst>
              <a:ext uri="{FF2B5EF4-FFF2-40B4-BE49-F238E27FC236}">
                <a16:creationId xmlns:a16="http://schemas.microsoft.com/office/drawing/2014/main" id="{CAA4E6B3-D8F0-73EF-7ED3-E12D091F12DC}"/>
              </a:ext>
            </a:extLst>
          </p:cNvPr>
          <p:cNvCxnSpPr>
            <a:cxnSpLocks/>
          </p:cNvCxnSpPr>
          <p:nvPr/>
        </p:nvCxnSpPr>
        <p:spPr>
          <a:xfrm>
            <a:off x="1143954" y="2897651"/>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3" name="Straight Connector 62">
            <a:extLst>
              <a:ext uri="{FF2B5EF4-FFF2-40B4-BE49-F238E27FC236}">
                <a16:creationId xmlns:a16="http://schemas.microsoft.com/office/drawing/2014/main" id="{7C34C7CB-C6AC-2238-6F9E-C5C5D5E986E8}"/>
              </a:ext>
            </a:extLst>
          </p:cNvPr>
          <p:cNvCxnSpPr>
            <a:cxnSpLocks/>
          </p:cNvCxnSpPr>
          <p:nvPr/>
        </p:nvCxnSpPr>
        <p:spPr>
          <a:xfrm>
            <a:off x="1143954" y="2349390"/>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23384F3A-87AB-3021-A411-FB172ABE3E79}"/>
              </a:ext>
            </a:extLst>
          </p:cNvPr>
          <p:cNvCxnSpPr>
            <a:cxnSpLocks/>
          </p:cNvCxnSpPr>
          <p:nvPr/>
        </p:nvCxnSpPr>
        <p:spPr>
          <a:xfrm>
            <a:off x="1143954" y="3445912"/>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6" name="Straight Connector 65">
            <a:extLst>
              <a:ext uri="{FF2B5EF4-FFF2-40B4-BE49-F238E27FC236}">
                <a16:creationId xmlns:a16="http://schemas.microsoft.com/office/drawing/2014/main" id="{CB905FE2-D563-2EFA-AB8C-F2DB9B8D02F4}"/>
              </a:ext>
            </a:extLst>
          </p:cNvPr>
          <p:cNvCxnSpPr>
            <a:cxnSpLocks/>
          </p:cNvCxnSpPr>
          <p:nvPr/>
        </p:nvCxnSpPr>
        <p:spPr>
          <a:xfrm>
            <a:off x="1143954" y="3994173"/>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E287A7CB-21F9-540C-2BEE-72ECBEE335EF}"/>
              </a:ext>
            </a:extLst>
          </p:cNvPr>
          <p:cNvCxnSpPr>
            <a:cxnSpLocks/>
          </p:cNvCxnSpPr>
          <p:nvPr/>
        </p:nvCxnSpPr>
        <p:spPr>
          <a:xfrm>
            <a:off x="1143954" y="4542434"/>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8" name="Straight Connector 67">
            <a:extLst>
              <a:ext uri="{FF2B5EF4-FFF2-40B4-BE49-F238E27FC236}">
                <a16:creationId xmlns:a16="http://schemas.microsoft.com/office/drawing/2014/main" id="{DD5F21B5-73F4-16F2-4BA1-4E255366519E}"/>
              </a:ext>
            </a:extLst>
          </p:cNvPr>
          <p:cNvCxnSpPr>
            <a:cxnSpLocks/>
          </p:cNvCxnSpPr>
          <p:nvPr/>
        </p:nvCxnSpPr>
        <p:spPr>
          <a:xfrm>
            <a:off x="1143954" y="5090695"/>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9" name="Straight Connector 68">
            <a:extLst>
              <a:ext uri="{FF2B5EF4-FFF2-40B4-BE49-F238E27FC236}">
                <a16:creationId xmlns:a16="http://schemas.microsoft.com/office/drawing/2014/main" id="{7062923F-0EEE-D845-B064-4E49EA0D0FB6}"/>
              </a:ext>
            </a:extLst>
          </p:cNvPr>
          <p:cNvCxnSpPr>
            <a:cxnSpLocks/>
          </p:cNvCxnSpPr>
          <p:nvPr/>
        </p:nvCxnSpPr>
        <p:spPr>
          <a:xfrm>
            <a:off x="1143954" y="5638956"/>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 name="Rectangle 2">
            <a:extLst>
              <a:ext uri="{FF2B5EF4-FFF2-40B4-BE49-F238E27FC236}">
                <a16:creationId xmlns:a16="http://schemas.microsoft.com/office/drawing/2014/main" id="{AA1D6D8C-85C7-C1D8-D9F1-9578E131BE96}"/>
              </a:ext>
            </a:extLst>
          </p:cNvPr>
          <p:cNvSpPr/>
          <p:nvPr/>
        </p:nvSpPr>
        <p:spPr>
          <a:xfrm>
            <a:off x="442913" y="126781"/>
            <a:ext cx="92360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noProof="0">
                <a:ln>
                  <a:noFill/>
                </a:ln>
                <a:solidFill>
                  <a:srgbClr val="A4A3B2"/>
                </a:solidFill>
                <a:effectLst/>
                <a:uLnTx/>
                <a:uFillTx/>
                <a:ea typeface="Georgia"/>
                <a:cs typeface="Georgia"/>
                <a:sym typeface="Georgia"/>
              </a:rPr>
              <a:t>1. INTRODUCTION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1942,23,Sources of information"/>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cb120f-d312-4c6b-a4cc-bcc7f473426d">
      <UserInfo>
        <DisplayName>Olha Perminova (UA)</DisplayName>
        <AccountId>72</AccountId>
        <AccountType/>
      </UserInfo>
    </SharedWithUsers>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56E67B-B845-47F7-9C20-8D0F4A40D6C5}">
  <ds:schemaRefs>
    <ds:schemaRef ds:uri="http://purl.org/dc/terms/"/>
    <ds:schemaRef ds:uri="http://schemas.microsoft.com/office/infopath/2007/PartnerControls"/>
    <ds:schemaRef ds:uri="51cb120f-d312-4c6b-a4cc-bcc7f473426d"/>
    <ds:schemaRef ds:uri="http://schemas.microsoft.com/office/2006/metadata/properties"/>
    <ds:schemaRef ds:uri="http://purl.org/dc/elements/1.1/"/>
    <ds:schemaRef ds:uri="http://purl.org/dc/dcmitype/"/>
    <ds:schemaRef ds:uri="http://schemas.microsoft.com/office/2006/documentManagement/types"/>
    <ds:schemaRef ds:uri="http://schemas.openxmlformats.org/package/2006/metadata/core-properties"/>
    <ds:schemaRef ds:uri="d4c41ca5-56e0-486b-8028-8e1cdea398f5"/>
    <ds:schemaRef ds:uri="http://www.w3.org/XML/1998/namespace"/>
  </ds:schemaRefs>
</ds:datastoreItem>
</file>

<file path=customXml/itemProps2.xml><?xml version="1.0" encoding="utf-8"?>
<ds:datastoreItem xmlns:ds="http://schemas.openxmlformats.org/officeDocument/2006/customXml" ds:itemID="{56BC72B9-40AC-49B0-A500-CF087F29D9AA}">
  <ds:schemaRefs>
    <ds:schemaRef ds:uri="http://schemas.microsoft.com/sharepoint/v3/contenttype/forms"/>
  </ds:schemaRefs>
</ds:datastoreItem>
</file>

<file path=customXml/itemProps3.xml><?xml version="1.0" encoding="utf-8"?>
<ds:datastoreItem xmlns:ds="http://schemas.openxmlformats.org/officeDocument/2006/customXml" ds:itemID="{04F54206-096D-4198-B2BE-79B1C2D50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2132</Words>
  <Application>Microsoft Office PowerPoint</Application>
  <PresentationFormat>Widescreen</PresentationFormat>
  <Paragraphs>330</Paragraphs>
  <Slides>23</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Aptos</vt:lpstr>
      <vt:lpstr>Arial</vt:lpstr>
      <vt:lpstr>Arial Narrow</vt:lpstr>
      <vt:lpstr>Calibri</vt:lpstr>
      <vt:lpstr>Georgia</vt:lpstr>
      <vt:lpstr>Open Sans</vt:lpstr>
      <vt:lpstr>Times New Roman</vt:lpstr>
      <vt:lpstr>PwC</vt:lpstr>
      <vt:lpstr>think-cell Slide</vt:lpstr>
      <vt:lpstr>PowerPoint Presentation</vt:lpstr>
      <vt:lpstr>Tasks</vt:lpstr>
      <vt:lpstr>Table of Contents</vt:lpstr>
      <vt:lpstr>PowerPoint Presentation</vt:lpstr>
      <vt:lpstr>Educatees’ Understanding of and Exposure to Civil Protection</vt:lpstr>
      <vt:lpstr>The Concept of Disaster</vt:lpstr>
      <vt:lpstr>The Concept of Civil Protection</vt:lpstr>
      <vt:lpstr>PowerPoint Presentation</vt:lpstr>
      <vt:lpstr>Tasks of the System of Civil Protection (1/6)</vt:lpstr>
      <vt:lpstr>Tasks of the System of Civil Protection (2/6)</vt:lpstr>
      <vt:lpstr>Tasks of the System of Civil Protection (3/6)</vt:lpstr>
      <vt:lpstr>Tasks of the System of Civil Protection (4/6)</vt:lpstr>
      <vt:lpstr>Tasks of the System of Civil Protection (5/6)</vt:lpstr>
      <vt:lpstr>Tasks of the System of Civil Protection (6/6)</vt:lpstr>
      <vt:lpstr>A Set of Disaster Management Measures Conducted to Ensure the Implementation of Civil Protection Tasks</vt:lpstr>
      <vt:lpstr>Preventive and Preparedness Measures</vt:lpstr>
      <vt:lpstr>PowerPoint Presentation</vt:lpstr>
      <vt:lpstr>The Evolution and Role of the Geneva Convention in Civil Protection</vt:lpstr>
      <vt:lpstr>Geneva Convention IV  </vt:lpstr>
      <vt:lpstr>The Geneva Convention Today</vt:lpstr>
      <vt:lpstr>Development of the System of Civil Protection in Latvia</vt:lpstr>
      <vt:lpstr>Summary</vt:lpstr>
      <vt:lpstr>Sources of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revision>1</cp:revision>
  <dcterms:created xsi:type="dcterms:W3CDTF">2024-05-09T17:15:14Z</dcterms:created>
  <dcterms:modified xsi:type="dcterms:W3CDTF">2024-09-02T07:02:45Z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y fmtid="{D5CDD505-2E9C-101B-9397-08002B2CF9AE}" pid="4" name="TaxCatchAll">
    <vt:lpwstr/>
  </property>
  <property fmtid="{D5CDD505-2E9C-101B-9397-08002B2CF9AE}" pid="5" name="lcf76f155ced4ddcb4097134ff3c332f">
    <vt:lpwstr/>
  </property>
</Properties>
</file>