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18"/>
  </p:notesMasterIdLst>
  <p:handoutMasterIdLst>
    <p:handoutMasterId r:id="rId19"/>
  </p:handoutMasterIdLst>
  <p:sldIdLst>
    <p:sldId id="2147481903" r:id="rId5"/>
    <p:sldId id="755" r:id="rId6"/>
    <p:sldId id="2147482047" r:id="rId7"/>
    <p:sldId id="769" r:id="rId8"/>
    <p:sldId id="715" r:id="rId9"/>
    <p:sldId id="2147482045" r:id="rId10"/>
    <p:sldId id="2147482082" r:id="rId11"/>
    <p:sldId id="2147482084" r:id="rId12"/>
    <p:sldId id="2147482083" r:id="rId13"/>
    <p:sldId id="2147482085" r:id="rId14"/>
    <p:sldId id="2147482086" r:id="rId15"/>
    <p:sldId id="2147482066" r:id="rId16"/>
    <p:sldId id="2147482065"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E8"/>
    <a:srgbClr val="D18D85"/>
    <a:srgbClr val="525A72"/>
    <a:srgbClr val="A8192D"/>
    <a:srgbClr val="D9D9D9"/>
    <a:srgbClr val="A4A3B2"/>
    <a:srgbClr val="D0CFD7"/>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4660"/>
  </p:normalViewPr>
  <p:slideViewPr>
    <p:cSldViewPr snapToGrid="0">
      <p:cViewPr varScale="1">
        <p:scale>
          <a:sx n="92" d="100"/>
          <a:sy n="92" d="100"/>
        </p:scale>
        <p:origin x="595" y="8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24559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6</a:t>
            </a:fld>
            <a:endParaRPr lang="en-GB"/>
          </a:p>
        </p:txBody>
      </p:sp>
    </p:spTree>
    <p:extLst>
      <p:ext uri="{BB962C8B-B14F-4D97-AF65-F5344CB8AC3E}">
        <p14:creationId xmlns:p14="http://schemas.microsoft.com/office/powerpoint/2010/main" val="174017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393588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6774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9</a:t>
            </a:fld>
            <a:endParaRPr lang="en-GB"/>
          </a:p>
        </p:txBody>
      </p:sp>
    </p:spTree>
    <p:extLst>
      <p:ext uri="{BB962C8B-B14F-4D97-AF65-F5344CB8AC3E}">
        <p14:creationId xmlns:p14="http://schemas.microsoft.com/office/powerpoint/2010/main" val="59981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3194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11</a:t>
            </a:fld>
            <a:endParaRPr lang="en-GB"/>
          </a:p>
        </p:txBody>
      </p:sp>
    </p:spTree>
    <p:extLst>
      <p:ext uri="{BB962C8B-B14F-4D97-AF65-F5344CB8AC3E}">
        <p14:creationId xmlns:p14="http://schemas.microsoft.com/office/powerpoint/2010/main" val="56099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12</a:t>
            </a:fld>
            <a:endParaRPr lang="en-GB"/>
          </a:p>
        </p:txBody>
      </p:sp>
    </p:spTree>
    <p:extLst>
      <p:ext uri="{BB962C8B-B14F-4D97-AF65-F5344CB8AC3E}">
        <p14:creationId xmlns:p14="http://schemas.microsoft.com/office/powerpoint/2010/main" val="329747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13</a:t>
            </a:fld>
            <a:endParaRPr lang="en-GB"/>
          </a:p>
        </p:txBody>
      </p:sp>
    </p:spTree>
    <p:extLst>
      <p:ext uri="{BB962C8B-B14F-4D97-AF65-F5344CB8AC3E}">
        <p14:creationId xmlns:p14="http://schemas.microsoft.com/office/powerpoint/2010/main" val="441967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hidden">
          <a:xfrm>
            <a:off x="6096000" y="0"/>
            <a:ext cx="6095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3429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3429000"/>
            <a:ext cx="609600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55496"/>
          </a:xfrm>
        </p:spPr>
        <p:txBody>
          <a:bodyPr anchor="b" anchorCtr="0">
            <a:normAutofit/>
          </a:bodyPr>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6" name="Picture 5">
            <a:extLst>
              <a:ext uri="{FF2B5EF4-FFF2-40B4-BE49-F238E27FC236}">
                <a16:creationId xmlns:a16="http://schemas.microsoft.com/office/drawing/2014/main" id="{6500E57C-CC48-F54D-B3F3-3A114B2488C5}"/>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2607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Lines 3">
    <p:bg>
      <p:bgPr>
        <a:solidFill>
          <a:srgbClr val="D04A02"/>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1999"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3" name="Group 2">
            <a:extLst>
              <a:ext uri="{FF2B5EF4-FFF2-40B4-BE49-F238E27FC236}">
                <a16:creationId xmlns:a16="http://schemas.microsoft.com/office/drawing/2014/main" id="{9A901F27-1E18-0046-A577-0550B326C420}"/>
              </a:ext>
            </a:extLst>
          </p:cNvPr>
          <p:cNvGrpSpPr/>
          <p:nvPr userDrawn="1"/>
        </p:nvGrpSpPr>
        <p:grpSpPr>
          <a:xfrm>
            <a:off x="0" y="0"/>
            <a:ext cx="12192000" cy="6858000"/>
            <a:chOff x="0" y="0"/>
            <a:chExt cx="12192000" cy="6858000"/>
          </a:xfrm>
        </p:grpSpPr>
        <p:sp>
          <p:nvSpPr>
            <p:cNvPr id="6" name="Freeform: Shape 8">
              <a:extLst>
                <a:ext uri="{FF2B5EF4-FFF2-40B4-BE49-F238E27FC236}">
                  <a16:creationId xmlns:a16="http://schemas.microsoft.com/office/drawing/2014/main" id="{2B6306E4-EA3A-6A40-90F3-BFF139CD1856}"/>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a:extLst>
                <a:ext uri="{FF2B5EF4-FFF2-40B4-BE49-F238E27FC236}">
                  <a16:creationId xmlns:a16="http://schemas.microsoft.com/office/drawing/2014/main" id="{D67CBCF8-572D-4D45-93D3-B122FE4A2D6B}"/>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6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886173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Lines 3 Grey">
    <p:bg>
      <p:bgPr>
        <a:solidFill>
          <a:srgbClr val="464646"/>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9450000" y="0"/>
            <a:ext cx="2742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grpSp>
        <p:nvGrpSpPr>
          <p:cNvPr id="2" name="Group 1">
            <a:extLst>
              <a:ext uri="{FF2B5EF4-FFF2-40B4-BE49-F238E27FC236}">
                <a16:creationId xmlns:a16="http://schemas.microsoft.com/office/drawing/2014/main" id="{05809F74-389C-BF4E-9840-CD3E0121C200}"/>
              </a:ext>
            </a:extLst>
          </p:cNvPr>
          <p:cNvGrpSpPr/>
          <p:nvPr userDrawn="1"/>
        </p:nvGrpSpPr>
        <p:grpSpPr>
          <a:xfrm>
            <a:off x="0" y="0"/>
            <a:ext cx="12192000" cy="6858000"/>
            <a:chOff x="0" y="0"/>
            <a:chExt cx="12192000" cy="6858000"/>
          </a:xfrm>
        </p:grpSpPr>
        <p:sp>
          <p:nvSpPr>
            <p:cNvPr id="12" name="Freeform: Shape 8">
              <a:extLst>
                <a:ext uri="{FF2B5EF4-FFF2-40B4-BE49-F238E27FC236}">
                  <a16:creationId xmlns:a16="http://schemas.microsoft.com/office/drawing/2014/main" id="{02FC2F29-20BB-FC46-8933-6BF25A395800}"/>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1022986 h 6858000"/>
                <a:gd name="connsiteX3" fmla="*/ 12192000 w 12192000"/>
                <a:gd name="connsiteY3" fmla="*/ 1022986 h 6858000"/>
                <a:gd name="connsiteX4" fmla="*/ 12192000 w 12192000"/>
                <a:gd name="connsiteY4" fmla="*/ 1328986 h 6858000"/>
                <a:gd name="connsiteX5" fmla="*/ 9450000 w 12192000"/>
                <a:gd name="connsiteY5" fmla="*/ 1328986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a:extLst>
                <a:ext uri="{FF2B5EF4-FFF2-40B4-BE49-F238E27FC236}">
                  <a16:creationId xmlns:a16="http://schemas.microsoft.com/office/drawing/2014/main" id="{A1A41927-8102-0140-8A6E-BE11E9B2A36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8" name="Title 1"/>
          <p:cNvSpPr>
            <a:spLocks noGrp="1"/>
          </p:cNvSpPr>
          <p:nvPr userDrawn="1">
            <p:ph type="ctrTitle" hasCustomPrompt="1"/>
          </p:nvPr>
        </p:nvSpPr>
        <p:spPr>
          <a:xfrm>
            <a:off x="442912" y="428625"/>
            <a:ext cx="7418388" cy="2771775"/>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9" name="Subtitle 2"/>
          <p:cNvSpPr>
            <a:spLocks noGrp="1"/>
          </p:cNvSpPr>
          <p:nvPr userDrawn="1">
            <p:ph type="subTitle" idx="1" hasCustomPrompt="1"/>
          </p:nvPr>
        </p:nvSpPr>
        <p:spPr>
          <a:xfrm>
            <a:off x="442913" y="339471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97423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Orang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6E1CB07-AAEA-314E-A423-4B23728F274D}"/>
              </a:ext>
            </a:extLst>
          </p:cNvPr>
          <p:cNvSpPr>
            <a:spLocks noGrp="1"/>
          </p:cNvSpPr>
          <p:nvPr>
            <p:ph type="pic" sz="quarter" idx="10"/>
          </p:nvPr>
        </p:nvSpPr>
        <p:spPr bwMode="hidden">
          <a:xfrm>
            <a:off x="5103159" y="-1"/>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D5065365-ACD4-4445-B744-F720FB8FF28C}"/>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89B02B9A-C678-D74D-B142-58CA492CDC0C}"/>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695867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ed">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19130D55-E01B-814B-B368-1A5B9D922495}"/>
              </a:ext>
            </a:extLst>
          </p:cNvPr>
          <p:cNvSpPr>
            <a:spLocks noGrp="1"/>
          </p:cNvSpPr>
          <p:nvPr>
            <p:ph type="pic" sz="quarter" idx="10"/>
          </p:nvPr>
        </p:nvSpPr>
        <p:spPr bwMode="hidden">
          <a:xfrm>
            <a:off x="5103158" y="0"/>
            <a:ext cx="7088841" cy="6858001"/>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27BE733A-F034-2C46-AB70-A0813595ECD7}"/>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D80AA576-2E0A-D146-9C52-8C67B6E45DE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3610"/>
            <a:ext cx="5258640" cy="2425391"/>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134346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Ros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504B055-84E9-A34C-9FA5-3A4898E3B2D5}"/>
              </a:ext>
            </a:extLst>
          </p:cNvPr>
          <p:cNvSpPr>
            <a:spLocks noGrp="1"/>
          </p:cNvSpPr>
          <p:nvPr>
            <p:ph type="pic" sz="quarter" idx="10"/>
          </p:nvPr>
        </p:nvSpPr>
        <p:spPr bwMode="hidden">
          <a:xfrm>
            <a:off x="5103158"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41675EB2-67BA-8341-AFDE-B097C16A2531}"/>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B53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20A64D3-5A58-A74D-827A-3B01DDFF5E00}"/>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587134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Logo Shape Grey">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147A814-53FE-0143-93DA-63021064389A}"/>
              </a:ext>
            </a:extLst>
          </p:cNvPr>
          <p:cNvSpPr>
            <a:spLocks noGrp="1"/>
          </p:cNvSpPr>
          <p:nvPr>
            <p:ph type="pic" sz="quarter" idx="10"/>
          </p:nvPr>
        </p:nvSpPr>
        <p:spPr bwMode="hidden">
          <a:xfrm>
            <a:off x="5103159" y="0"/>
            <a:ext cx="7088841" cy="6858000"/>
          </a:xfrm>
          <a:solidFill>
            <a:srgbClr val="DEDEDE"/>
          </a:solidFill>
        </p:spPr>
        <p:txBody>
          <a:bodyPr rIns="1371600" anchor="ctr" anchorCtr="0"/>
          <a:lstStyle>
            <a:lvl1pPr algn="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19670607-F478-BE4E-8608-89949C7D5279}"/>
              </a:ext>
            </a:extLst>
          </p:cNvPr>
          <p:cNvGrpSpPr/>
          <p:nvPr userDrawn="1"/>
        </p:nvGrpSpPr>
        <p:grpSpPr>
          <a:xfrm>
            <a:off x="0" y="0"/>
            <a:ext cx="8914102" cy="6858001"/>
            <a:chOff x="0" y="0"/>
            <a:chExt cx="8914102" cy="6858001"/>
          </a:xfrm>
        </p:grpSpPr>
        <p:sp>
          <p:nvSpPr>
            <p:cNvPr id="7" name="Freeform 6">
              <a:extLst>
                <a:ext uri="{FF2B5EF4-FFF2-40B4-BE49-F238E27FC236}">
                  <a16:creationId xmlns:a16="http://schemas.microsoft.com/office/drawing/2014/main" id="{D02960CE-3ED9-3D49-BEB3-63CD70439705}"/>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3C790A76-DC9A-CA48-8F96-B38E81026F97}"/>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2" name="Title 1"/>
          <p:cNvSpPr>
            <a:spLocks noGrp="1"/>
          </p:cNvSpPr>
          <p:nvPr userDrawn="1">
            <p:ph type="ctrTitle" hasCustomPrompt="1"/>
          </p:nvPr>
        </p:nvSpPr>
        <p:spPr>
          <a:xfrm>
            <a:off x="442913" y="1009185"/>
            <a:ext cx="5258640" cy="241981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userDrawn="1">
            <p:ph type="subTitle" idx="1" hasCustomPrompt="1"/>
          </p:nvPr>
        </p:nvSpPr>
        <p:spPr>
          <a:xfrm>
            <a:off x="442914" y="3749040"/>
            <a:ext cx="525864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39518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Split">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bwMode="hidden">
          <a:xfrm>
            <a:off x="5334000" y="0"/>
            <a:ext cx="6858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2" name="Title 1"/>
          <p:cNvSpPr>
            <a:spLocks noGrp="1"/>
          </p:cNvSpPr>
          <p:nvPr>
            <p:ph type="ctrTitle" hasCustomPrompt="1"/>
          </p:nvPr>
        </p:nvSpPr>
        <p:spPr>
          <a:xfrm>
            <a:off x="442914" y="750888"/>
            <a:ext cx="4675186" cy="2678112"/>
          </a:xfrm>
        </p:spPr>
        <p:txBody>
          <a:bodyPr anchor="b" anchorCtr="0"/>
          <a:lstStyle>
            <a:lvl1pPr algn="l">
              <a:lnSpc>
                <a:spcPct val="85000"/>
              </a:lnSpc>
              <a:defRPr sz="44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956185"/>
            <a:ext cx="4675187"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7722A556-B0A2-E74A-B3E1-08C0F432C2DF}"/>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194857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5317807"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2301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Title 8"/>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1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571B43E-7EFD-FC49-8203-0C37C621BF50}"/>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205800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438"/>
            <a:ext cx="741838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6275388" y="2103437"/>
            <a:ext cx="5473699"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p:cNvSpPr>
            <a:spLocks noGrp="1"/>
          </p:cNvSpPr>
          <p:nvPr>
            <p:ph type="title" hasCustomPrompt="1"/>
          </p:nvPr>
        </p:nvSpPr>
        <p:spPr>
          <a:xfrm>
            <a:off x="442914" y="430514"/>
            <a:ext cx="5317806"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Content Placeholder 3"/>
          <p:cNvSpPr>
            <a:spLocks noGrp="1"/>
          </p:cNvSpPr>
          <p:nvPr>
            <p:ph sz="half" idx="13" hasCustomPrompt="1"/>
          </p:nvPr>
        </p:nvSpPr>
        <p:spPr>
          <a:xfrm>
            <a:off x="8220076"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819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348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88767"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1 Dark Grey">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0" name="Rectangle 9"/>
          <p:cNvSpPr/>
          <p:nvPr/>
        </p:nvSpPr>
        <p:spPr bwMode="hidden">
          <a:xfrm>
            <a:off x="0" y="3429000"/>
            <a:ext cx="8096250" cy="1143000"/>
          </a:xfrm>
          <a:prstGeom prst="rect">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accent6"/>
              </a:solidFill>
            </a:endParaRPr>
          </a:p>
        </p:txBody>
      </p:sp>
      <p:sp>
        <p:nvSpPr>
          <p:cNvPr id="11" name="Rectangle 10"/>
          <p:cNvSpPr/>
          <p:nvPr/>
        </p:nvSpPr>
        <p:spPr bwMode="hidden">
          <a:xfrm>
            <a:off x="8096250" y="0"/>
            <a:ext cx="4095750" cy="34290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CC2DF81D-CFC9-CA4F-9296-0DF32281B17C}"/>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72692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a:lstStyle/>
          <a:p>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1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US"/>
              <a:t>00%</a:t>
            </a:r>
            <a:endParaRPr lang="en-GB"/>
          </a:p>
        </p:txBody>
      </p:sp>
      <p:sp>
        <p:nvSpPr>
          <p:cNvPr id="3" name="Content Placeholder 2"/>
          <p:cNvSpPr>
            <a:spLocks noGrp="1"/>
          </p:cNvSpPr>
          <p:nvPr>
            <p:ph idx="1" hasCustomPrompt="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US"/>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US"/>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US"/>
              <a:t>00%</a:t>
            </a:r>
            <a:endParaRPr lang="en-GB"/>
          </a:p>
        </p:txBody>
      </p:sp>
      <p:sp>
        <p:nvSpPr>
          <p:cNvPr id="6" name="Title 5"/>
          <p:cNvSpPr>
            <a:spLocks noGrp="1"/>
          </p:cNvSpPr>
          <p:nvPr>
            <p:ph type="title" hasCustomPrompt="1"/>
          </p:nvPr>
        </p:nvSpPr>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US"/>
              <a:t>Click icon to add chart</a:t>
            </a:r>
            <a:endParaRPr lang="en-GB"/>
          </a:p>
        </p:txBody>
      </p:sp>
      <p:sp>
        <p:nvSpPr>
          <p:cNvPr id="4" name="Title 3"/>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a:xfrm>
            <a:off x="9984296" y="6355080"/>
            <a:ext cx="1764792" cy="137160"/>
          </a:xfrm>
          <a:prstGeom prst="rect">
            <a:avLst/>
          </a:prstGeom>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5" name="Picture 4">
            <a:extLst>
              <a:ext uri="{FF2B5EF4-FFF2-40B4-BE49-F238E27FC236}">
                <a16:creationId xmlns:a16="http://schemas.microsoft.com/office/drawing/2014/main" id="{B067EFBB-B928-AC40-8026-93C731DCE1E1}"/>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All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tx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pic>
        <p:nvPicPr>
          <p:cNvPr id="5" name="Picture 4">
            <a:extLst>
              <a:ext uri="{FF2B5EF4-FFF2-40B4-BE49-F238E27FC236}">
                <a16:creationId xmlns:a16="http://schemas.microsoft.com/office/drawing/2014/main" id="{A9644956-77CE-C94F-9DC1-ACB7D92E8927}"/>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spTree>
    <p:extLst>
      <p:ext uri="{BB962C8B-B14F-4D97-AF65-F5344CB8AC3E}">
        <p14:creationId xmlns:p14="http://schemas.microsoft.com/office/powerpoint/2010/main" val="364915105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AA7820C-4056-AC3E-D3E7-E60496556F41}"/>
              </a:ext>
            </a:extLst>
          </p:cNvPr>
          <p:cNvGraphicFramePr>
            <a:graphicFrameLocks noChangeAspect="1"/>
          </p:cNvGraphicFramePr>
          <p:nvPr userDrawn="1">
            <p:custDataLst>
              <p:tags r:id="rId1"/>
            </p:custDataLst>
            <p:extLst>
              <p:ext uri="{D42A27DB-BD31-4B8C-83A1-F6EECF244321}">
                <p14:modId xmlns:p14="http://schemas.microsoft.com/office/powerpoint/2010/main" val="36475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think-cell data - do not delete" hidden="1">
                        <a:extLst>
                          <a:ext uri="{FF2B5EF4-FFF2-40B4-BE49-F238E27FC236}">
                            <a16:creationId xmlns:a16="http://schemas.microsoft.com/office/drawing/2014/main" id="{7AA7820C-4056-AC3E-D3E7-E60496556F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4" y="432001"/>
            <a:ext cx="5473700"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
        <p:nvSpPr>
          <p:cNvPr id="10" name="TextBox 9">
            <a:extLst>
              <a:ext uri="{FF2B5EF4-FFF2-40B4-BE49-F238E27FC236}">
                <a16:creationId xmlns:a16="http://schemas.microsoft.com/office/drawing/2014/main" id="{74B4BC3D-ABC2-4B9A-A975-831BE6646300}"/>
              </a:ext>
            </a:extLst>
          </p:cNvPr>
          <p:cNvSpPr txBox="1"/>
          <p:nvPr userDrawn="1"/>
        </p:nvSpPr>
        <p:spPr>
          <a:xfrm>
            <a:off x="6275388" y="455527"/>
            <a:ext cx="5473700" cy="1387475"/>
          </a:xfrm>
          <a:prstGeom prst="rect">
            <a:avLst/>
          </a:prstGeom>
          <a:noFill/>
        </p:spPr>
        <p:txBody>
          <a:bodyPr wrap="square" lIns="0" tIns="0" rIns="0" bIns="0" rtlCol="0">
            <a:noAutofit/>
          </a:bodyPr>
          <a:lstStyle/>
          <a:p>
            <a:pPr marL="182880" indent="-182880">
              <a:lnSpc>
                <a:spcPct val="100000"/>
              </a:lnSpc>
              <a:spcAft>
                <a:spcPts val="600"/>
              </a:spcAft>
              <a:buSzPct val="100000"/>
              <a:buFont typeface="Arial"/>
              <a:buChar char="•"/>
            </a:pPr>
            <a:endParaRPr lang="en-US" sz="1600"/>
          </a:p>
        </p:txBody>
      </p:sp>
    </p:spTree>
    <p:extLst>
      <p:ext uri="{BB962C8B-B14F-4D97-AF65-F5344CB8AC3E}">
        <p14:creationId xmlns:p14="http://schemas.microsoft.com/office/powerpoint/2010/main" val="2493366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a:xfrm>
            <a:off x="9984296" y="6355080"/>
            <a:ext cx="1764792" cy="137160"/>
          </a:xfrm>
          <a:prstGeom prst="rect">
            <a:avLst/>
          </a:prstGeom>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367710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bg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6096000" y="0"/>
            <a:ext cx="6096000" cy="4575812"/>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9" name="Rectangle 8"/>
          <p:cNvSpPr/>
          <p:nvPr/>
        </p:nvSpPr>
        <p:spPr bwMode="hidden">
          <a:xfrm>
            <a:off x="0" y="0"/>
            <a:ext cx="6096000" cy="4575812"/>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bwMode="hidden">
          <a:xfrm>
            <a:off x="0" y="4575812"/>
            <a:ext cx="6096000" cy="2282188"/>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3" y="428625"/>
            <a:ext cx="5473700" cy="2066926"/>
          </a:xfrm>
        </p:spPr>
        <p:txBody>
          <a:bodyPr anchor="b" anchorCtr="0"/>
          <a:lstStyle>
            <a:lvl1pPr algn="l">
              <a:lnSpc>
                <a:spcPct val="85000"/>
              </a:lnSpc>
              <a:defRPr sz="5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5101594"/>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pic>
        <p:nvPicPr>
          <p:cNvPr id="8" name="Picture 7">
            <a:extLst>
              <a:ext uri="{FF2B5EF4-FFF2-40B4-BE49-F238E27FC236}">
                <a16:creationId xmlns:a16="http://schemas.microsoft.com/office/drawing/2014/main" id="{009BFEA4-1A04-C344-804A-E610366F9988}"/>
              </a:ext>
            </a:extLst>
          </p:cNvPr>
          <p:cNvPicPr>
            <a:picLocks noChangeAspect="1"/>
          </p:cNvPicPr>
          <p:nvPr userDrawn="1"/>
        </p:nvPicPr>
        <p:blipFill>
          <a:blip r:embed="rId2"/>
          <a:stretch>
            <a:fillRect/>
          </a:stretch>
        </p:blipFill>
        <p:spPr bwMode="gray">
          <a:xfrm>
            <a:off x="10337737" y="5330952"/>
            <a:ext cx="1636776" cy="1351185"/>
          </a:xfrm>
          <a:prstGeom prst="rect">
            <a:avLst/>
          </a:prstGeom>
        </p:spPr>
      </p:pic>
    </p:spTree>
    <p:extLst>
      <p:ext uri="{BB962C8B-B14F-4D97-AF65-F5344CB8AC3E}">
        <p14:creationId xmlns:p14="http://schemas.microsoft.com/office/powerpoint/2010/main" val="374648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Lines">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9" name="Group 8">
            <a:extLst>
              <a:ext uri="{FF2B5EF4-FFF2-40B4-BE49-F238E27FC236}">
                <a16:creationId xmlns:a16="http://schemas.microsoft.com/office/drawing/2014/main" id="{E91E7E14-05A1-3C44-AC4F-3B254DA49C58}"/>
              </a:ext>
            </a:extLst>
          </p:cNvPr>
          <p:cNvGrpSpPr/>
          <p:nvPr userDrawn="1"/>
        </p:nvGrpSpPr>
        <p:grpSpPr>
          <a:xfrm>
            <a:off x="0" y="0"/>
            <a:ext cx="12192000" cy="6858000"/>
            <a:chOff x="0" y="0"/>
            <a:chExt cx="12192000" cy="6858000"/>
          </a:xfrm>
        </p:grpSpPr>
        <p:grpSp>
          <p:nvGrpSpPr>
            <p:cNvPr id="5" name="Group 4">
              <a:extLst>
                <a:ext uri="{FF2B5EF4-FFF2-40B4-BE49-F238E27FC236}">
                  <a16:creationId xmlns:a16="http://schemas.microsoft.com/office/drawing/2014/main" id="{30AF71D2-4341-774D-95E6-2A6EC9FAB977}"/>
                </a:ext>
              </a:extLst>
            </p:cNvPr>
            <p:cNvGrpSpPr>
              <a:grpSpLocks noChangeAspect="1"/>
            </p:cNvGrpSpPr>
            <p:nvPr userDrawn="1"/>
          </p:nvGrpSpPr>
          <p:grpSpPr>
            <a:xfrm>
              <a:off x="0" y="0"/>
              <a:ext cx="12192000" cy="6858000"/>
              <a:chOff x="152400" y="152400"/>
              <a:chExt cx="12196763" cy="6862763"/>
            </a:xfrm>
          </p:grpSpPr>
          <p:sp>
            <p:nvSpPr>
              <p:cNvPr id="6" name="Freeform 5">
                <a:extLst>
                  <a:ext uri="{FF2B5EF4-FFF2-40B4-BE49-F238E27FC236}">
                    <a16:creationId xmlns:a16="http://schemas.microsoft.com/office/drawing/2014/main" id="{EB6FF182-420C-CE44-A08A-9911616955D9}"/>
                  </a:ext>
                </a:extLst>
              </p:cNvPr>
              <p:cNvSpPr>
                <a:spLocks noChangeAspect="1"/>
              </p:cNvSpPr>
              <p:nvPr/>
            </p:nvSpPr>
            <p:spPr bwMode="hidden">
              <a:xfrm>
                <a:off x="152400" y="3775075"/>
                <a:ext cx="9142413" cy="777875"/>
              </a:xfrm>
              <a:custGeom>
                <a:avLst/>
                <a:gdLst>
                  <a:gd name="T0" fmla="*/ 0 w 7908"/>
                  <a:gd name="T1" fmla="*/ 0 h 1632"/>
                  <a:gd name="T2" fmla="*/ 0 w 7908"/>
                  <a:gd name="T3" fmla="*/ 0 h 1632"/>
                  <a:gd name="T4" fmla="*/ 7908 w 7908"/>
                  <a:gd name="T5" fmla="*/ 0 h 1632"/>
                  <a:gd name="T6" fmla="*/ 7908 w 7908"/>
                  <a:gd name="T7" fmla="*/ 1632 h 1632"/>
                  <a:gd name="T8" fmla="*/ 0 w 7908"/>
                  <a:gd name="T9" fmla="*/ 1632 h 1632"/>
                  <a:gd name="T10" fmla="*/ 0 w 7908"/>
                  <a:gd name="T11" fmla="*/ 0 h 1632"/>
                </a:gdLst>
                <a:ahLst/>
                <a:cxnLst>
                  <a:cxn ang="0">
                    <a:pos x="T0" y="T1"/>
                  </a:cxn>
                  <a:cxn ang="0">
                    <a:pos x="T2" y="T3"/>
                  </a:cxn>
                  <a:cxn ang="0">
                    <a:pos x="T4" y="T5"/>
                  </a:cxn>
                  <a:cxn ang="0">
                    <a:pos x="T6" y="T7"/>
                  </a:cxn>
                  <a:cxn ang="0">
                    <a:pos x="T8" y="T9"/>
                  </a:cxn>
                  <a:cxn ang="0">
                    <a:pos x="T10" y="T11"/>
                  </a:cxn>
                </a:cxnLst>
                <a:rect l="0" t="0" r="r" b="b"/>
                <a:pathLst>
                  <a:path w="7908" h="1632">
                    <a:moveTo>
                      <a:pt x="0" y="0"/>
                    </a:moveTo>
                    <a:lnTo>
                      <a:pt x="0" y="0"/>
                    </a:lnTo>
                    <a:lnTo>
                      <a:pt x="7908" y="0"/>
                    </a:lnTo>
                    <a:lnTo>
                      <a:pt x="7908" y="1632"/>
                    </a:lnTo>
                    <a:lnTo>
                      <a:pt x="0" y="1632"/>
                    </a:lnTo>
                    <a:lnTo>
                      <a:pt x="0" y="0"/>
                    </a:lnTo>
                    <a:close/>
                  </a:path>
                </a:pathLst>
              </a:custGeom>
              <a:solidFill>
                <a:srgbClr val="D04A0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3BE432B1-2C50-3E4E-AD63-D3F80C22CFAE}"/>
                  </a:ext>
                </a:extLst>
              </p:cNvPr>
              <p:cNvSpPr>
                <a:spLocks noChangeAspect="1"/>
              </p:cNvSpPr>
              <p:nvPr/>
            </p:nvSpPr>
            <p:spPr bwMode="white">
              <a:xfrm>
                <a:off x="152400" y="152400"/>
                <a:ext cx="12196763" cy="6862763"/>
              </a:xfrm>
              <a:custGeom>
                <a:avLst/>
                <a:gdLst>
                  <a:gd name="T0" fmla="*/ 19187 w 25599"/>
                  <a:gd name="T1" fmla="*/ 0 h 14399"/>
                  <a:gd name="T2" fmla="*/ 19187 w 25599"/>
                  <a:gd name="T3" fmla="*/ 0 h 14399"/>
                  <a:gd name="T4" fmla="*/ 19187 w 25599"/>
                  <a:gd name="T5" fmla="*/ 6949 h 14399"/>
                  <a:gd name="T6" fmla="*/ 0 w 25599"/>
                  <a:gd name="T7" fmla="*/ 6949 h 14399"/>
                  <a:gd name="T8" fmla="*/ 0 w 25599"/>
                  <a:gd name="T9" fmla="*/ 7602 h 14399"/>
                  <a:gd name="T10" fmla="*/ 19187 w 25599"/>
                  <a:gd name="T11" fmla="*/ 7602 h 14399"/>
                  <a:gd name="T12" fmla="*/ 19187 w 25599"/>
                  <a:gd name="T13" fmla="*/ 9234 h 14399"/>
                  <a:gd name="T14" fmla="*/ 0 w 25599"/>
                  <a:gd name="T15" fmla="*/ 9234 h 14399"/>
                  <a:gd name="T16" fmla="*/ 0 w 25599"/>
                  <a:gd name="T17" fmla="*/ 9887 h 14399"/>
                  <a:gd name="T18" fmla="*/ 19187 w 25599"/>
                  <a:gd name="T19" fmla="*/ 9887 h 14399"/>
                  <a:gd name="T20" fmla="*/ 19187 w 25599"/>
                  <a:gd name="T21" fmla="*/ 14399 h 14399"/>
                  <a:gd name="T22" fmla="*/ 19839 w 25599"/>
                  <a:gd name="T23" fmla="*/ 14399 h 14399"/>
                  <a:gd name="T24" fmla="*/ 19839 w 25599"/>
                  <a:gd name="T25" fmla="*/ 9887 h 14399"/>
                  <a:gd name="T26" fmla="*/ 25599 w 25599"/>
                  <a:gd name="T27" fmla="*/ 9887 h 14399"/>
                  <a:gd name="T28" fmla="*/ 25599 w 25599"/>
                  <a:gd name="T29" fmla="*/ 9234 h 14399"/>
                  <a:gd name="T30" fmla="*/ 19839 w 25599"/>
                  <a:gd name="T31" fmla="*/ 9234 h 14399"/>
                  <a:gd name="T32" fmla="*/ 19839 w 25599"/>
                  <a:gd name="T33" fmla="*/ 7602 h 14399"/>
                  <a:gd name="T34" fmla="*/ 25599 w 25599"/>
                  <a:gd name="T35" fmla="*/ 7602 h 14399"/>
                  <a:gd name="T36" fmla="*/ 25599 w 25599"/>
                  <a:gd name="T37" fmla="*/ 6949 h 14399"/>
                  <a:gd name="T38" fmla="*/ 19839 w 25599"/>
                  <a:gd name="T39" fmla="*/ 6949 h 14399"/>
                  <a:gd name="T40" fmla="*/ 19839 w 25599"/>
                  <a:gd name="T41" fmla="*/ 0 h 14399"/>
                  <a:gd name="T42" fmla="*/ 19187 w 25599"/>
                  <a:gd name="T43" fmla="*/ 0 h 14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99" h="14399">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 name="Picture 9">
              <a:extLst>
                <a:ext uri="{FF2B5EF4-FFF2-40B4-BE49-F238E27FC236}">
                  <a16:creationId xmlns:a16="http://schemas.microsoft.com/office/drawing/2014/main" id="{642E31FB-8697-8E4D-9430-7773E9181739}"/>
                </a:ext>
              </a:extLst>
            </p:cNvPr>
            <p:cNvPicPr>
              <a:picLocks noChangeAspect="1"/>
            </p:cNvPicPr>
            <p:nvPr userDrawn="1"/>
          </p:nvPicPr>
          <p:blipFill>
            <a:blip r:embed="rId2"/>
            <a:stretch>
              <a:fillRect/>
            </a:stretch>
          </p:blipFill>
          <p:spPr bwMode="black">
            <a:xfrm>
              <a:off x="185139" y="5330952"/>
              <a:ext cx="1636776" cy="1351184"/>
            </a:xfrm>
            <a:prstGeom prst="rect">
              <a:avLst/>
            </a:prstGeom>
          </p:spPr>
        </p:pic>
      </p:grpSp>
      <p:sp>
        <p:nvSpPr>
          <p:cNvPr id="3" name="Subtitle 2"/>
          <p:cNvSpPr>
            <a:spLocks noGrp="1"/>
          </p:cNvSpPr>
          <p:nvPr userDrawn="1">
            <p:ph type="subTitle" idx="1" hasCustomPrompt="1"/>
          </p:nvPr>
        </p:nvSpPr>
        <p:spPr>
          <a:xfrm>
            <a:off x="442914" y="3713607"/>
            <a:ext cx="5473699" cy="592074"/>
          </a:xfrm>
          <a:noFill/>
        </p:spPr>
        <p:txBody>
          <a:bodyPr lIns="0" tIns="0" rIns="0" bIns="0" anchor="ctr" anchorCtr="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
        <p:nvSpPr>
          <p:cNvPr id="2" name="Title 1"/>
          <p:cNvSpPr>
            <a:spLocks noGrp="1"/>
          </p:cNvSpPr>
          <p:nvPr userDrawn="1">
            <p:ph type="ctrTitle" hasCustomPrompt="1"/>
          </p:nvPr>
        </p:nvSpPr>
        <p:spPr>
          <a:xfrm>
            <a:off x="442914" y="428624"/>
            <a:ext cx="7418386" cy="1884391"/>
          </a:xfrm>
        </p:spPr>
        <p:txBody>
          <a:bodyPr anchor="b" anchorCtr="0"/>
          <a:lstStyle>
            <a:lvl1pPr algn="l">
              <a:lnSpc>
                <a:spcPct val="85000"/>
              </a:lnSpc>
              <a:defRPr sz="4500">
                <a:solidFill>
                  <a:schemeClr val="bg1"/>
                </a:solidFill>
              </a:defRPr>
            </a:lvl1pPr>
          </a:lstStyle>
          <a:p>
            <a:r>
              <a:rPr lang="en-US"/>
              <a:t>[Presentation title]</a:t>
            </a:r>
            <a:endParaRPr lang="en-GB"/>
          </a:p>
        </p:txBody>
      </p:sp>
    </p:spTree>
    <p:extLst>
      <p:ext uri="{BB962C8B-B14F-4D97-AF65-F5344CB8AC3E}">
        <p14:creationId xmlns:p14="http://schemas.microsoft.com/office/powerpoint/2010/main" val="129189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Lines 2">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0" y="0"/>
            <a:ext cx="12192000" cy="6858000"/>
          </a:xfrm>
          <a:solidFill>
            <a:srgbClr val="DEDEDE"/>
          </a:solidFill>
        </p:spPr>
        <p:txBody>
          <a:bodyPr tIns="91440"/>
          <a:lstStyle>
            <a:lvl1pPr algn="ctr">
              <a:defRPr sz="1200" b="0">
                <a:solidFill>
                  <a:schemeClr val="tx1"/>
                </a:solidFill>
              </a:defRPr>
            </a:lvl1pPr>
          </a:lstStyle>
          <a:p>
            <a:r>
              <a:rPr lang="en-US"/>
              <a:t>Click icon to add picture</a:t>
            </a:r>
            <a:endParaRPr lang="en-GB"/>
          </a:p>
        </p:txBody>
      </p:sp>
      <p:grpSp>
        <p:nvGrpSpPr>
          <p:cNvPr id="4" name="Group 3">
            <a:extLst>
              <a:ext uri="{FF2B5EF4-FFF2-40B4-BE49-F238E27FC236}">
                <a16:creationId xmlns:a16="http://schemas.microsoft.com/office/drawing/2014/main" id="{B7BDC28A-6CCA-D946-B517-6BB4EEB49B0B}"/>
              </a:ext>
            </a:extLst>
          </p:cNvPr>
          <p:cNvGrpSpPr/>
          <p:nvPr userDrawn="1"/>
        </p:nvGrpSpPr>
        <p:grpSpPr>
          <a:xfrm>
            <a:off x="0" y="0"/>
            <a:ext cx="12192000" cy="6858000"/>
            <a:chOff x="0" y="0"/>
            <a:chExt cx="12192000" cy="6858000"/>
          </a:xfrm>
        </p:grpSpPr>
        <p:sp>
          <p:nvSpPr>
            <p:cNvPr id="7" name="Freeform: Shape 7">
              <a:extLst>
                <a:ext uri="{FF2B5EF4-FFF2-40B4-BE49-F238E27FC236}">
                  <a16:creationId xmlns:a16="http://schemas.microsoft.com/office/drawing/2014/main" id="{88987A12-2FCD-A24E-A035-A87DB2CE21C2}"/>
                </a:ext>
              </a:extLst>
            </p:cNvPr>
            <p:cNvSpPr/>
            <p:nvPr userDrawn="1"/>
          </p:nvSpPr>
          <p:spPr bwMode="white">
            <a:xfrm>
              <a:off x="0" y="0"/>
              <a:ext cx="12192000" cy="6858000"/>
            </a:xfrm>
            <a:custGeom>
              <a:avLst/>
              <a:gdLst>
                <a:gd name="connsiteX0" fmla="*/ 9144000 w 12192000"/>
                <a:gd name="connsiteY0" fmla="*/ 0 h 6858000"/>
                <a:gd name="connsiteX1" fmla="*/ 9450000 w 12192000"/>
                <a:gd name="connsiteY1" fmla="*/ 0 h 6858000"/>
                <a:gd name="connsiteX2" fmla="*/ 9450000 w 12192000"/>
                <a:gd name="connsiteY2" fmla="*/ 3309692 h 6858000"/>
                <a:gd name="connsiteX3" fmla="*/ 12192000 w 12192000"/>
                <a:gd name="connsiteY3" fmla="*/ 3309692 h 6858000"/>
                <a:gd name="connsiteX4" fmla="*/ 12192000 w 12192000"/>
                <a:gd name="connsiteY4" fmla="*/ 3615692 h 6858000"/>
                <a:gd name="connsiteX5" fmla="*/ 9450000 w 12192000"/>
                <a:gd name="connsiteY5" fmla="*/ 3615692 h 6858000"/>
                <a:gd name="connsiteX6" fmla="*/ 9450000 w 12192000"/>
                <a:gd name="connsiteY6" fmla="*/ 4394836 h 6858000"/>
                <a:gd name="connsiteX7" fmla="*/ 12192000 w 12192000"/>
                <a:gd name="connsiteY7" fmla="*/ 4394836 h 6858000"/>
                <a:gd name="connsiteX8" fmla="*/ 12192000 w 12192000"/>
                <a:gd name="connsiteY8" fmla="*/ 4700836 h 6858000"/>
                <a:gd name="connsiteX9" fmla="*/ 9450000 w 12192000"/>
                <a:gd name="connsiteY9" fmla="*/ 4700836 h 6858000"/>
                <a:gd name="connsiteX10" fmla="*/ 9450000 w 12192000"/>
                <a:gd name="connsiteY10" fmla="*/ 6858000 h 6858000"/>
                <a:gd name="connsiteX11" fmla="*/ 9144000 w 12192000"/>
                <a:gd name="connsiteY11" fmla="*/ 6858000 h 6858000"/>
                <a:gd name="connsiteX12" fmla="*/ 9144000 w 12192000"/>
                <a:gd name="connsiteY12" fmla="*/ 4700836 h 6858000"/>
                <a:gd name="connsiteX13" fmla="*/ 0 w 12192000"/>
                <a:gd name="connsiteY13" fmla="*/ 4700836 h 6858000"/>
                <a:gd name="connsiteX14" fmla="*/ 0 w 12192000"/>
                <a:gd name="connsiteY14" fmla="*/ 4394836 h 6858000"/>
                <a:gd name="connsiteX15" fmla="*/ 9144000 w 12192000"/>
                <a:gd name="connsiteY15" fmla="*/ 4394836 h 6858000"/>
                <a:gd name="connsiteX16" fmla="*/ 9144000 w 12192000"/>
                <a:gd name="connsiteY16" fmla="*/ 3615692 h 6858000"/>
                <a:gd name="connsiteX17" fmla="*/ 0 w 12192000"/>
                <a:gd name="connsiteY17" fmla="*/ 3615692 h 6858000"/>
                <a:gd name="connsiteX18" fmla="*/ 0 w 12192000"/>
                <a:gd name="connsiteY18" fmla="*/ 3309692 h 6858000"/>
                <a:gd name="connsiteX19" fmla="*/ 9144000 w 12192000"/>
                <a:gd name="connsiteY19" fmla="*/ 3309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685800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a:extLst>
                <a:ext uri="{FF2B5EF4-FFF2-40B4-BE49-F238E27FC236}">
                  <a16:creationId xmlns:a16="http://schemas.microsoft.com/office/drawing/2014/main" id="{7BFFF2DD-324A-4741-B09D-D8BFF0170BC8}"/>
                </a:ext>
              </a:extLst>
            </p:cNvPr>
            <p:cNvPicPr>
              <a:picLocks noChangeAspect="1"/>
            </p:cNvPicPr>
            <p:nvPr userDrawn="1"/>
          </p:nvPicPr>
          <p:blipFill>
            <a:blip r:embed="rId2"/>
            <a:stretch>
              <a:fillRect/>
            </a:stretch>
          </p:blipFill>
          <p:spPr bwMode="gray">
            <a:xfrm>
              <a:off x="185139" y="5330952"/>
              <a:ext cx="1636776" cy="1351185"/>
            </a:xfrm>
            <a:prstGeom prst="rect">
              <a:avLst/>
            </a:prstGeom>
          </p:spPr>
        </p:pic>
      </p:grpSp>
      <p:sp>
        <p:nvSpPr>
          <p:cNvPr id="8" name="Subtitle 2">
            <a:extLst>
              <a:ext uri="{FF2B5EF4-FFF2-40B4-BE49-F238E27FC236}">
                <a16:creationId xmlns:a16="http://schemas.microsoft.com/office/drawing/2014/main" id="{B2285DDC-FA1B-F84F-B44E-C04413327EF5}"/>
              </a:ext>
            </a:extLst>
          </p:cNvPr>
          <p:cNvSpPr>
            <a:spLocks noGrp="1"/>
          </p:cNvSpPr>
          <p:nvPr userDrawn="1">
            <p:ph type="subTitle" idx="1" hasCustomPrompt="1"/>
          </p:nvPr>
        </p:nvSpPr>
        <p:spPr>
          <a:xfrm>
            <a:off x="442913" y="3713607"/>
            <a:ext cx="5473700" cy="594221"/>
          </a:xfrm>
          <a:noFill/>
        </p:spPr>
        <p:txBody>
          <a:bodyPr lIns="0" tIns="0" rIns="0" bIns="0" anchor="ctr" anchorCtr="0"/>
          <a:lstStyle>
            <a:lvl1pPr marL="0" indent="0" algn="l">
              <a:lnSpc>
                <a:spcPct val="100000"/>
              </a:lnSpc>
              <a:spcBef>
                <a:spcPts val="0"/>
              </a:spcBef>
              <a:spcAft>
                <a:spcPts val="0"/>
              </a:spcAft>
              <a:buNone/>
              <a:defRPr sz="1600" b="0">
                <a:solidFill>
                  <a:schemeClr val="tx1"/>
                </a:solidFill>
              </a:defRPr>
            </a:lvl1pPr>
            <a:lvl2pPr marL="0" indent="0" algn="l">
              <a:lnSpc>
                <a:spcPct val="100000"/>
              </a:lnSpc>
              <a:spcBef>
                <a:spcPts val="0"/>
              </a:spcBef>
              <a:spcAft>
                <a:spcPts val="0"/>
              </a:spcAft>
              <a:buNone/>
              <a:defRPr sz="1600"/>
            </a:lvl2pPr>
            <a:lvl3pPr marL="0" indent="0" algn="l">
              <a:lnSpc>
                <a:spcPct val="100000"/>
              </a:lnSpc>
              <a:spcBef>
                <a:spcPts val="0"/>
              </a:spcBef>
              <a:spcAft>
                <a:spcPts val="0"/>
              </a:spcAft>
              <a:buNone/>
              <a:defRPr sz="1600"/>
            </a:lvl3pPr>
            <a:lvl4pPr marL="0" indent="0" algn="l">
              <a:lnSpc>
                <a:spcPct val="100000"/>
              </a:lnSpc>
              <a:spcBef>
                <a:spcPts val="0"/>
              </a:spcBef>
              <a:spcAft>
                <a:spcPts val="0"/>
              </a:spcAft>
              <a:buNone/>
              <a:defRPr sz="1600"/>
            </a:lvl4pPr>
            <a:lvl5pPr marL="0" indent="0" algn="l">
              <a:lnSpc>
                <a:spcPct val="100000"/>
              </a:lnSpc>
              <a:spcBef>
                <a:spcPts val="0"/>
              </a:spcBef>
              <a:spcAft>
                <a:spcPts val="0"/>
              </a:spcAft>
              <a:buNone/>
              <a:defRPr sz="1600"/>
            </a:lvl5pPr>
            <a:lvl6pPr marL="0" indent="0" algn="l">
              <a:lnSpc>
                <a:spcPct val="100000"/>
              </a:lnSpc>
              <a:spcBef>
                <a:spcPts val="0"/>
              </a:spcBef>
              <a:spcAft>
                <a:spcPts val="0"/>
              </a:spcAft>
              <a:buNone/>
              <a:defRPr sz="1600"/>
            </a:lvl6pPr>
            <a:lvl7pPr marL="0" indent="0" algn="l">
              <a:lnSpc>
                <a:spcPct val="100000"/>
              </a:lnSpc>
              <a:spcBef>
                <a:spcPts val="0"/>
              </a:spcBef>
              <a:spcAft>
                <a:spcPts val="0"/>
              </a:spcAft>
              <a:buNone/>
              <a:defRPr sz="1600"/>
            </a:lvl7pPr>
            <a:lvl8pPr marL="0" indent="0" algn="l">
              <a:lnSpc>
                <a:spcPct val="100000"/>
              </a:lnSpc>
              <a:spcBef>
                <a:spcPts val="0"/>
              </a:spcBef>
              <a:spcAft>
                <a:spcPts val="0"/>
              </a:spcAft>
              <a:buNone/>
              <a:defRPr sz="1600"/>
            </a:lvl8pPr>
            <a:lvl9pPr marL="0" indent="0" algn="l">
              <a:lnSpc>
                <a:spcPct val="100000"/>
              </a:lnSpc>
              <a:spcBef>
                <a:spcPts val="0"/>
              </a:spcBef>
              <a:spcAft>
                <a:spcPts val="0"/>
              </a:spcAft>
              <a:buNone/>
              <a:defRPr sz="1600"/>
            </a:lvl9pPr>
          </a:lstStyle>
          <a:p>
            <a:r>
              <a:rPr lang="en-US"/>
              <a:t>[Presentation subtitle]</a:t>
            </a:r>
          </a:p>
        </p:txBody>
      </p:sp>
      <p:sp>
        <p:nvSpPr>
          <p:cNvPr id="2" name="Title 1"/>
          <p:cNvSpPr>
            <a:spLocks noGrp="1"/>
          </p:cNvSpPr>
          <p:nvPr userDrawn="1">
            <p:ph type="ctrTitle" hasCustomPrompt="1"/>
          </p:nvPr>
        </p:nvSpPr>
        <p:spPr>
          <a:xfrm>
            <a:off x="442912" y="428624"/>
            <a:ext cx="7418387" cy="1884391"/>
          </a:xfrm>
        </p:spPr>
        <p:txBody>
          <a:bodyPr anchor="b" anchorCtr="0"/>
          <a:lstStyle>
            <a:lvl1pPr algn="l">
              <a:lnSpc>
                <a:spcPct val="85000"/>
              </a:lnSpc>
              <a:defRPr sz="4500">
                <a:solidFill>
                  <a:schemeClr val="tx1"/>
                </a:solidFill>
              </a:defRPr>
            </a:lvl1pPr>
          </a:lstStyle>
          <a:p>
            <a:r>
              <a:rPr lang="en-US"/>
              <a:t>[Presentation title]</a:t>
            </a:r>
            <a:endParaRPr lang="en-GB"/>
          </a:p>
        </p:txBody>
      </p:sp>
    </p:spTree>
    <p:extLst>
      <p:ext uri="{BB962C8B-B14F-4D97-AF65-F5344CB8AC3E}">
        <p14:creationId xmlns:p14="http://schemas.microsoft.com/office/powerpoint/2010/main" val="28037116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814B64D-460A-F12C-B249-23B165800391}"/>
              </a:ext>
            </a:extLst>
          </p:cNvPr>
          <p:cNvGraphicFramePr>
            <a:graphicFrameLocks noChangeAspect="1"/>
          </p:cNvGraphicFramePr>
          <p:nvPr userDrawn="1">
            <p:custDataLst>
              <p:tags r:id="rId70"/>
            </p:custDataLst>
            <p:extLst>
              <p:ext uri="{D42A27DB-BD31-4B8C-83A1-F6EECF244321}">
                <p14:modId xmlns:p14="http://schemas.microsoft.com/office/powerpoint/2010/main" val="4152363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395" imgH="396" progId="TCLayout.ActiveDocument.1">
                  <p:embed/>
                </p:oleObj>
              </mc:Choice>
              <mc:Fallback>
                <p:oleObj name="think-cell Slide" r:id="rId71" imgW="395" imgH="396" progId="TCLayout.ActiveDocument.1">
                  <p:embed/>
                  <p:pic>
                    <p:nvPicPr>
                      <p:cNvPr id="9" name="think-cell data - do not delete" hidden="1">
                        <a:extLst>
                          <a:ext uri="{FF2B5EF4-FFF2-40B4-BE49-F238E27FC236}">
                            <a16:creationId xmlns:a16="http://schemas.microsoft.com/office/drawing/2014/main" id="{E814B64D-460A-F12C-B249-23B16580039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91" r:id="rId64"/>
    <p:sldLayoutId id="2147483787" r:id="rId65"/>
    <p:sldLayoutId id="2147483792" r:id="rId66"/>
    <p:sldLayoutId id="2147483788" r:id="rId67"/>
    <p:sldLayoutId id="2147483789" r:id="rId68"/>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hyperlink" Target="https://www.jbs.cam.ac.uk/wp-content/uploads/2021/11/crs-developing-scenarios-for-disaster-risk-reduction.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A8C3F200-32A6-2E24-E3A8-CE9C652847BE}"/>
              </a:ext>
            </a:extLst>
          </p:cNvPr>
          <p:cNvPicPr>
            <a:picLocks noGrp="1" noChangeAspect="1"/>
          </p:cNvPicPr>
          <p:nvPr>
            <p:ph type="pic" sz="quarter" idx="10"/>
          </p:nvPr>
        </p:nvPicPr>
        <p:blipFill rotWithShape="1">
          <a:blip r:embed="rId3"/>
          <a:srcRect l="2384" t="15267" r="11386" b="12067"/>
          <a:stretch/>
        </p:blipFill>
        <p:spPr>
          <a:xfrm>
            <a:off x="0" y="0"/>
            <a:ext cx="12192000" cy="6858000"/>
          </a:xfrm>
        </p:spPr>
      </p:pic>
      <p:sp>
        <p:nvSpPr>
          <p:cNvPr id="22" name="Rectangle 21">
            <a:extLst>
              <a:ext uri="{FF2B5EF4-FFF2-40B4-BE49-F238E27FC236}">
                <a16:creationId xmlns:a16="http://schemas.microsoft.com/office/drawing/2014/main" id="{1DD6BAA7-6B8B-B5D1-983C-47F7088D2D65}"/>
              </a:ext>
            </a:extLst>
          </p:cNvPr>
          <p:cNvSpPr/>
          <p:nvPr/>
        </p:nvSpPr>
        <p:spPr>
          <a:xfrm>
            <a:off x="0" y="-1"/>
            <a:ext cx="12192000" cy="6858001"/>
          </a:xfrm>
          <a:prstGeom prst="rect">
            <a:avLst/>
          </a:prstGeom>
          <a:solidFill>
            <a:schemeClr val="tx1">
              <a:alpha val="5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TextBox 11">
            <a:extLst>
              <a:ext uri="{FF2B5EF4-FFF2-40B4-BE49-F238E27FC236}">
                <a16:creationId xmlns:a16="http://schemas.microsoft.com/office/drawing/2014/main" id="{03235C0C-4E25-DCDB-7AAF-D34D32C9063E}"/>
              </a:ext>
            </a:extLst>
          </p:cNvPr>
          <p:cNvSpPr txBox="1"/>
          <p:nvPr/>
        </p:nvSpPr>
        <p:spPr>
          <a:xfrm>
            <a:off x="0" y="857851"/>
            <a:ext cx="10113199" cy="1933422"/>
          </a:xfrm>
          <a:prstGeom prst="rect">
            <a:avLst/>
          </a:prstGeom>
          <a:solidFill>
            <a:srgbClr val="525A72"/>
          </a:solidFill>
        </p:spPr>
        <p:txBody>
          <a:bodyPr wrap="square" lIns="468000" tIns="108000" rIns="108000" bIns="108000" anchor="ctr">
            <a:noAutofit/>
          </a:bodyPr>
          <a:lstStyle/>
          <a:p>
            <a:pPr>
              <a:lnSpc>
                <a:spcPct val="90000"/>
              </a:lnSpc>
            </a:pPr>
            <a:r>
              <a:rPr lang="lv-LV" sz="4400" dirty="0">
                <a:solidFill>
                  <a:schemeClr val="bg1"/>
                </a:solidFill>
                <a:latin typeface="+mj-lt"/>
              </a:rPr>
              <a:t>0. Praktiski ieteikumi studiju materiāla pielāgošanai un papildināšanai </a:t>
            </a:r>
            <a:endParaRPr lang="en-GB" sz="4400" dirty="0">
              <a:solidFill>
                <a:schemeClr val="bg1"/>
              </a:solidFill>
              <a:latin typeface="+mj-lt"/>
              <a:cs typeface="Arial"/>
            </a:endParaRPr>
          </a:p>
        </p:txBody>
      </p:sp>
      <p:sp>
        <p:nvSpPr>
          <p:cNvPr id="25" name="TextBox 24">
            <a:extLst>
              <a:ext uri="{FF2B5EF4-FFF2-40B4-BE49-F238E27FC236}">
                <a16:creationId xmlns:a16="http://schemas.microsoft.com/office/drawing/2014/main" id="{C5F92662-E52F-874B-DE9C-B6CFC65D240B}"/>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dirty="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dirty="0">
              <a:solidFill>
                <a:schemeClr val="bg1"/>
              </a:solidFill>
              <a:latin typeface="+mj-lt"/>
            </a:endParaRPr>
          </a:p>
        </p:txBody>
      </p:sp>
      <p:sp>
        <p:nvSpPr>
          <p:cNvPr id="19" name="Rectangle 18">
            <a:extLst>
              <a:ext uri="{FF2B5EF4-FFF2-40B4-BE49-F238E27FC236}">
                <a16:creationId xmlns:a16="http://schemas.microsoft.com/office/drawing/2014/main" id="{31360893-6094-04D4-3781-0EAD58A1B608}"/>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11" name="Picture 4" descr="Valsts ugunsdzēsības un glābšanas dienests">
            <a:extLst>
              <a:ext uri="{FF2B5EF4-FFF2-40B4-BE49-F238E27FC236}">
                <a16:creationId xmlns:a16="http://schemas.microsoft.com/office/drawing/2014/main" id="{D3834ACF-3CA3-E767-EFCC-DCB3CB76C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906F70F-A346-CE1C-604E-C814C368EDB5}"/>
              </a:ext>
            </a:extLst>
          </p:cNvPr>
          <p:cNvPicPr>
            <a:picLocks noChangeAspect="1"/>
          </p:cNvPicPr>
          <p:nvPr/>
        </p:nvPicPr>
        <p:blipFill>
          <a:blip r:embed="rId5"/>
          <a:stretch>
            <a:fillRect/>
          </a:stretch>
        </p:blipFill>
        <p:spPr>
          <a:xfrm>
            <a:off x="302336" y="5185164"/>
            <a:ext cx="1566523" cy="1587180"/>
          </a:xfrm>
          <a:prstGeom prst="rect">
            <a:avLst/>
          </a:prstGeom>
        </p:spPr>
      </p:pic>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extBox 1">
            <a:extLst>
              <a:ext uri="{FF2B5EF4-FFF2-40B4-BE49-F238E27FC236}">
                <a16:creationId xmlns:a16="http://schemas.microsoft.com/office/drawing/2014/main" id="{1C1D87F6-72B5-1700-2E54-C78968157823}"/>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dirty="0">
                <a:latin typeface="+mj-lt"/>
              </a:rPr>
              <a:t>Studiju kurss "Civilā aizsardzība"</a:t>
            </a:r>
            <a:endParaRPr lang="en-GB" dirty="0"/>
          </a:p>
        </p:txBody>
      </p:sp>
    </p:spTree>
    <p:extLst>
      <p:ext uri="{BB962C8B-B14F-4D97-AF65-F5344CB8AC3E}">
        <p14:creationId xmlns:p14="http://schemas.microsoft.com/office/powerpoint/2010/main" val="310194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13657" cy="1387274"/>
          </a:xfrm>
        </p:spPr>
        <p:txBody>
          <a:bodyPr vert="horz">
            <a:normAutofit/>
          </a:bodyPr>
          <a:lstStyle/>
          <a:p>
            <a:r>
              <a:rPr lang="lv-LV" dirty="0"/>
              <a:t>0.3. I</a:t>
            </a:r>
            <a:r>
              <a:rPr lang="lv-LV" sz="3200" dirty="0">
                <a:cs typeface="Arial"/>
              </a:rPr>
              <a:t>zglītojamo centrētas mācīšanās piemērs: scenāriju analīze un ieteikumi to iekļaušanai mācību procesā</a:t>
            </a:r>
            <a:endParaRPr lang="en-GB" dirty="0"/>
          </a:p>
        </p:txBody>
      </p:sp>
      <p:sp>
        <p:nvSpPr>
          <p:cNvPr id="6" name="TextBox 5">
            <a:extLst>
              <a:ext uri="{FF2B5EF4-FFF2-40B4-BE49-F238E27FC236}">
                <a16:creationId xmlns:a16="http://schemas.microsoft.com/office/drawing/2014/main" id="{2CB3F9F5-858C-1D21-4D13-EAEDABE2E74A}"/>
              </a:ext>
            </a:extLst>
          </p:cNvPr>
          <p:cNvSpPr txBox="1"/>
          <p:nvPr/>
        </p:nvSpPr>
        <p:spPr>
          <a:xfrm>
            <a:off x="410254" y="1719855"/>
            <a:ext cx="11312124" cy="4452344"/>
          </a:xfrm>
          <a:prstGeom prst="rect">
            <a:avLst/>
          </a:prstGeom>
          <a:solidFill>
            <a:schemeClr val="bg1"/>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lv-LV" sz="1400" dirty="0">
                <a:solidFill>
                  <a:srgbClr val="000000"/>
                </a:solidFill>
                <a:latin typeface="Arial" panose="020B0604020202020204" pitchFamily="34" charset="0"/>
                <a:ea typeface="Arial" panose="020B0604020202020204" pitchFamily="34" charset="0"/>
              </a:rPr>
              <a:t>Šajā nodaļā ir ietverti īsi scenāriju aprakstu piemēri izlases kārtībā izvēlētām katastrofām ar sākotnējo kontroljautājumu sarakstu, kurus docētājs var iekļaut mācību procesā, lai pārbaudītu izglītojamo izpratni un veicinātu diskusiju</a:t>
            </a:r>
            <a:r>
              <a:rPr kumimoji="0" lang="lv-LV" sz="14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a:t>
            </a: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4" name="Satura vietturis 2">
            <a:extLst>
              <a:ext uri="{FF2B5EF4-FFF2-40B4-BE49-F238E27FC236}">
                <a16:creationId xmlns:a16="http://schemas.microsoft.com/office/drawing/2014/main" id="{0007871F-4C52-1C0A-B145-C8F0A5F47556}"/>
              </a:ext>
            </a:extLst>
          </p:cNvPr>
          <p:cNvSpPr txBox="1">
            <a:spLocks/>
          </p:cNvSpPr>
          <p:nvPr/>
        </p:nvSpPr>
        <p:spPr>
          <a:xfrm>
            <a:off x="1241179" y="2297589"/>
            <a:ext cx="10481197" cy="626428"/>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dirty="0">
                <a:solidFill>
                  <a:srgbClr val="000000"/>
                </a:solidFill>
                <a:latin typeface="Arial"/>
              </a:rPr>
              <a:t>Piedāvātie scenāriji paredzēti pēc 6. tēmas apguves un ietver scenārijus tādām katastrofām kā (1) pandēmija; (2) ugunsgrēks būvē/ ķīmisko vielu noplūde; (3) plūdi; (4) vētra, viesuļi un elektrotīklu bojājumi.</a:t>
            </a:r>
            <a:endParaRPr kumimoji="0" lang="lv-LV" altLang="lv-LV"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Satura vietturis 2">
            <a:extLst>
              <a:ext uri="{FF2B5EF4-FFF2-40B4-BE49-F238E27FC236}">
                <a16:creationId xmlns:a16="http://schemas.microsoft.com/office/drawing/2014/main" id="{E54DEE8F-0DC6-B37C-5CB0-630EB5F781A0}"/>
              </a:ext>
            </a:extLst>
          </p:cNvPr>
          <p:cNvSpPr txBox="1">
            <a:spLocks/>
          </p:cNvSpPr>
          <p:nvPr/>
        </p:nvSpPr>
        <p:spPr>
          <a:xfrm>
            <a:off x="1252065" y="2994707"/>
            <a:ext cx="10470313" cy="60707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dirty="0">
                <a:solidFill>
                  <a:srgbClr val="000000"/>
                </a:solidFill>
                <a:latin typeface="Arial"/>
              </a:rPr>
              <a:t>Docētājs piedāvātos scenārijus var aizstāt ar izglītojamo vajadzībām atbilstošākiem scenārijiem, kas balstīti izglītojamo studiju programmas specifikā.</a:t>
            </a:r>
            <a:endParaRPr kumimoji="0" lang="lv-LV" altLang="lv-LV"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Satura vietturis 2">
            <a:extLst>
              <a:ext uri="{FF2B5EF4-FFF2-40B4-BE49-F238E27FC236}">
                <a16:creationId xmlns:a16="http://schemas.microsoft.com/office/drawing/2014/main" id="{78F04BC4-A388-15F6-DB6B-BDDC3403315C}"/>
              </a:ext>
            </a:extLst>
          </p:cNvPr>
          <p:cNvSpPr txBox="1">
            <a:spLocks/>
          </p:cNvSpPr>
          <p:nvPr/>
        </p:nvSpPr>
        <p:spPr>
          <a:xfrm>
            <a:off x="1255469" y="3672467"/>
            <a:ext cx="10466909" cy="593193"/>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400" b="0" i="0" u="none" strike="noStrike" kern="1200" cap="none" spc="0" normalizeH="0" baseline="0" noProof="0" dirty="0">
                <a:ln>
                  <a:noFill/>
                </a:ln>
                <a:solidFill>
                  <a:srgbClr val="000000"/>
                </a:solidFill>
                <a:effectLst/>
                <a:uLnTx/>
                <a:uFillTx/>
                <a:latin typeface="Arial"/>
                <a:ea typeface="+mn-ea"/>
                <a:cs typeface="+mn-cs"/>
              </a:rPr>
              <a:t>Piedāvāto kontroljautājumu sarakstu var izmantot kā sākotnējo sarakstu, kuru docētājs pēc vajadzības var saīsināt vai paplašināt.</a:t>
            </a:r>
          </a:p>
        </p:txBody>
      </p:sp>
      <p:sp>
        <p:nvSpPr>
          <p:cNvPr id="9" name="Rectangle 8">
            <a:extLst>
              <a:ext uri="{FF2B5EF4-FFF2-40B4-BE49-F238E27FC236}">
                <a16:creationId xmlns:a16="http://schemas.microsoft.com/office/drawing/2014/main" id="{63C87AE8-4F33-E4F1-6D03-FA7FBEAC469A}"/>
              </a:ext>
            </a:extLst>
          </p:cNvPr>
          <p:cNvSpPr/>
          <p:nvPr/>
        </p:nvSpPr>
        <p:spPr>
          <a:xfrm>
            <a:off x="437936" y="2290657"/>
            <a:ext cx="576000" cy="64008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1</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A941FF1-F1A9-F291-13B4-EAF27F3FFE59}"/>
              </a:ext>
            </a:extLst>
          </p:cNvPr>
          <p:cNvSpPr/>
          <p:nvPr/>
        </p:nvSpPr>
        <p:spPr>
          <a:xfrm>
            <a:off x="437936" y="2994708"/>
            <a:ext cx="576000" cy="607069"/>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2</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B6AD02-8435-F8B1-A61A-E6741476098D}"/>
              </a:ext>
            </a:extLst>
          </p:cNvPr>
          <p:cNvSpPr/>
          <p:nvPr/>
        </p:nvSpPr>
        <p:spPr>
          <a:xfrm>
            <a:off x="437936" y="3665748"/>
            <a:ext cx="576000" cy="607069"/>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3</a:t>
            </a:r>
            <a:endParaRPr kumimoji="0" lang="lv-LV" sz="1600" b="1" i="0" u="none" strike="noStrike" kern="1200" cap="none" spc="0" normalizeH="0" baseline="0" noProof="0">
              <a:ln>
                <a:noFill/>
              </a:ln>
              <a:solidFill>
                <a:srgbClr val="000000"/>
              </a:solidFill>
              <a:effectLst/>
              <a:uLnTx/>
              <a:uFillTx/>
              <a:latin typeface="Arial"/>
              <a:ea typeface="+mn-ea"/>
              <a:cs typeface="+mn-cs"/>
            </a:endParaRPr>
          </a:p>
        </p:txBody>
      </p:sp>
      <p:sp>
        <p:nvSpPr>
          <p:cNvPr id="12" name="Satura vietturis 2">
            <a:extLst>
              <a:ext uri="{FF2B5EF4-FFF2-40B4-BE49-F238E27FC236}">
                <a16:creationId xmlns:a16="http://schemas.microsoft.com/office/drawing/2014/main" id="{450EB5D8-5ECC-DACB-8624-C3494DC744A2}"/>
              </a:ext>
            </a:extLst>
          </p:cNvPr>
          <p:cNvSpPr txBox="1">
            <a:spLocks/>
          </p:cNvSpPr>
          <p:nvPr/>
        </p:nvSpPr>
        <p:spPr>
          <a:xfrm>
            <a:off x="1249813" y="4331901"/>
            <a:ext cx="10472565" cy="1317784"/>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dirty="0">
                <a:solidFill>
                  <a:srgbClr val="000000"/>
                </a:solidFill>
                <a:latin typeface="Arial"/>
              </a:rPr>
              <a:t>Veidojot scenāriju vai papildinot esošos, jāņem vērā vismaz šādi aspekti:</a:t>
            </a:r>
          </a:p>
          <a:p>
            <a:pPr marL="285750" marR="0" lvl="0" indent="-285750" fontAlgn="auto">
              <a:lnSpc>
                <a:spcPct val="100000"/>
              </a:lnSpc>
              <a:spcBef>
                <a:spcPts val="0"/>
              </a:spcBef>
              <a:spcAft>
                <a:spcPts val="0"/>
              </a:spcAft>
              <a:buClrTx/>
              <a:buSzTx/>
              <a:buBlip>
                <a:blip r:embed="rId3"/>
              </a:buBlip>
              <a:tabLst/>
              <a:defRPr/>
            </a:pPr>
            <a:r>
              <a:rPr lang="lv-LV" altLang="lv-LV" sz="1400" dirty="0">
                <a:solidFill>
                  <a:schemeClr val="tx1"/>
                </a:solidFill>
                <a:cs typeface="Arial"/>
              </a:rPr>
              <a:t>Notikuma katalizators: </a:t>
            </a:r>
            <a:r>
              <a:rPr lang="lv-LV" altLang="lv-LV" sz="1400" b="0" dirty="0">
                <a:solidFill>
                  <a:schemeClr val="tx1"/>
                </a:solidFill>
                <a:cs typeface="Arial"/>
              </a:rPr>
              <a:t>kas uzsāk katastrofu (piemēram, ēkas sagruvums)</a:t>
            </a:r>
          </a:p>
          <a:p>
            <a:pPr marL="285750" marR="0" lvl="0" indent="-285750" fontAlgn="auto">
              <a:lnSpc>
                <a:spcPct val="100000"/>
              </a:lnSpc>
              <a:spcBef>
                <a:spcPts val="0"/>
              </a:spcBef>
              <a:spcAft>
                <a:spcPts val="0"/>
              </a:spcAft>
              <a:buClrTx/>
              <a:buSzTx/>
              <a:buBlip>
                <a:blip r:embed="rId3"/>
              </a:buBlip>
              <a:tabLst/>
              <a:defRPr/>
            </a:pPr>
            <a:r>
              <a:rPr lang="lv-LV" altLang="lv-LV" sz="1400" dirty="0">
                <a:solidFill>
                  <a:schemeClr val="tx1"/>
                </a:solidFill>
                <a:cs typeface="Arial"/>
              </a:rPr>
              <a:t>Vieta: </a:t>
            </a:r>
            <a:r>
              <a:rPr lang="lv-LV" altLang="lv-LV" sz="1400" b="0" dirty="0">
                <a:solidFill>
                  <a:schemeClr val="tx1"/>
                </a:solidFill>
                <a:cs typeface="Arial"/>
              </a:rPr>
              <a:t>kur risinās scenārijs un cik plaša ir tā ietekme (piemēram, ietekmētas vairākas pilsētas)</a:t>
            </a:r>
          </a:p>
          <a:p>
            <a:pPr marL="285750" marR="0" lvl="0" indent="-285750" fontAlgn="auto">
              <a:lnSpc>
                <a:spcPct val="100000"/>
              </a:lnSpc>
              <a:spcBef>
                <a:spcPts val="0"/>
              </a:spcBef>
              <a:spcAft>
                <a:spcPts val="0"/>
              </a:spcAft>
              <a:buClrTx/>
              <a:buSzTx/>
              <a:buBlip>
                <a:blip r:embed="rId3"/>
              </a:buBlip>
              <a:tabLst/>
              <a:defRPr/>
            </a:pPr>
            <a:r>
              <a:rPr lang="lv-LV" altLang="lv-LV" sz="1400" dirty="0">
                <a:solidFill>
                  <a:schemeClr val="tx1"/>
                </a:solidFill>
                <a:cs typeface="Arial"/>
              </a:rPr>
              <a:t>Laiks: </a:t>
            </a:r>
            <a:r>
              <a:rPr lang="lv-LV" altLang="lv-LV" sz="1400" b="0" dirty="0">
                <a:solidFill>
                  <a:schemeClr val="tx1"/>
                </a:solidFill>
                <a:cs typeface="Arial"/>
              </a:rPr>
              <a:t>kāda ir aptuvenā laika līnija (piemēram, ugunsgrēka dzēšanas darbi norit vairākas stundas)</a:t>
            </a:r>
          </a:p>
          <a:p>
            <a:pPr marL="285750" marR="0" lvl="0" indent="-285750" fontAlgn="auto">
              <a:lnSpc>
                <a:spcPct val="100000"/>
              </a:lnSpc>
              <a:spcBef>
                <a:spcPts val="0"/>
              </a:spcBef>
              <a:spcAft>
                <a:spcPts val="0"/>
              </a:spcAft>
              <a:buClrTx/>
              <a:buSzTx/>
              <a:buBlip>
                <a:blip r:embed="rId3"/>
              </a:buBlip>
              <a:tabLst/>
              <a:defRPr/>
            </a:pPr>
            <a:r>
              <a:rPr lang="lv-LV" altLang="lv-LV" sz="1400" dirty="0">
                <a:solidFill>
                  <a:schemeClr val="tx1"/>
                </a:solidFill>
                <a:cs typeface="Arial"/>
              </a:rPr>
              <a:t>Ietekme: </a:t>
            </a:r>
            <a:r>
              <a:rPr lang="lv-LV" altLang="lv-LV" sz="1400" b="0" spc="-30" dirty="0">
                <a:solidFill>
                  <a:schemeClr val="tx1"/>
                </a:solidFill>
                <a:cs typeface="Arial"/>
              </a:rPr>
              <a:t>kas un kā izjūt katastrofas ietekmi gan tiešā, gan netiešā veidā (piemēram, iedzīvotāji, juridiskās personas, infrastruktūra)</a:t>
            </a:r>
          </a:p>
          <a:p>
            <a:pPr marL="285750" marR="0" lvl="0" indent="-285750" fontAlgn="auto">
              <a:lnSpc>
                <a:spcPct val="100000"/>
              </a:lnSpc>
              <a:spcBef>
                <a:spcPts val="0"/>
              </a:spcBef>
              <a:spcAft>
                <a:spcPts val="0"/>
              </a:spcAft>
              <a:buClrTx/>
              <a:buSzTx/>
              <a:buBlip>
                <a:blip r:embed="rId3"/>
              </a:buBlip>
              <a:tabLst/>
              <a:defRPr/>
            </a:pPr>
            <a:r>
              <a:rPr lang="lv-LV" altLang="lv-LV" sz="1400" dirty="0">
                <a:solidFill>
                  <a:schemeClr val="tx1"/>
                </a:solidFill>
                <a:cs typeface="Arial"/>
              </a:rPr>
              <a:t>Atjaunošanas pasākumi: </a:t>
            </a:r>
            <a:r>
              <a:rPr lang="lv-LV" altLang="lv-LV" sz="1400" b="0" dirty="0">
                <a:solidFill>
                  <a:schemeClr val="tx1"/>
                </a:solidFill>
                <a:cs typeface="Arial"/>
              </a:rPr>
              <a:t>dažkārt nepieciešams apsvērt arī atjaunošanas pasākumus (piemēram, iesaistītās puses, resursus)</a:t>
            </a:r>
          </a:p>
        </p:txBody>
      </p:sp>
      <p:sp>
        <p:nvSpPr>
          <p:cNvPr id="13" name="Rectangle 12">
            <a:extLst>
              <a:ext uri="{FF2B5EF4-FFF2-40B4-BE49-F238E27FC236}">
                <a16:creationId xmlns:a16="http://schemas.microsoft.com/office/drawing/2014/main" id="{CEB9058E-5AEA-4A02-5EE7-0BCB1D40E804}"/>
              </a:ext>
            </a:extLst>
          </p:cNvPr>
          <p:cNvSpPr/>
          <p:nvPr/>
        </p:nvSpPr>
        <p:spPr>
          <a:xfrm>
            <a:off x="437936" y="4331901"/>
            <a:ext cx="576000" cy="1317784"/>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000000"/>
                </a:solidFill>
                <a:effectLst/>
                <a:uLnTx/>
                <a:uFillTx/>
                <a:latin typeface="Arial"/>
                <a:ea typeface="+mn-ea"/>
                <a:cs typeface="+mn-cs"/>
              </a:rPr>
              <a:t>4</a:t>
            </a:r>
          </a:p>
        </p:txBody>
      </p:sp>
      <p:sp>
        <p:nvSpPr>
          <p:cNvPr id="8" name="Slide Number Placeholder 3">
            <a:extLst>
              <a:ext uri="{FF2B5EF4-FFF2-40B4-BE49-F238E27FC236}">
                <a16:creationId xmlns:a16="http://schemas.microsoft.com/office/drawing/2014/main" id="{FE95B24C-4CD3-BF0B-3646-61E74B4CFAF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a:t>
            </a:fld>
            <a:endParaRPr lang="en-GB"/>
          </a:p>
        </p:txBody>
      </p:sp>
      <p:sp>
        <p:nvSpPr>
          <p:cNvPr id="14" name="Rectangle 13">
            <a:extLst>
              <a:ext uri="{FF2B5EF4-FFF2-40B4-BE49-F238E27FC236}">
                <a16:creationId xmlns:a16="http://schemas.microsoft.com/office/drawing/2014/main" id="{8AD8C963-5F02-1848-CE84-15877C6CEDB7}"/>
              </a:ext>
            </a:extLst>
          </p:cNvPr>
          <p:cNvSpPr/>
          <p:nvPr/>
        </p:nvSpPr>
        <p:spPr>
          <a:xfrm>
            <a:off x="442913" y="5708770"/>
            <a:ext cx="576000" cy="46343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chemeClr val="bg1"/>
                </a:solidFill>
                <a:effectLst/>
                <a:uLnTx/>
                <a:uFillTx/>
                <a:latin typeface="Arial"/>
                <a:ea typeface="+mn-ea"/>
                <a:cs typeface="+mn-cs"/>
              </a:rPr>
              <a:t>5</a:t>
            </a:r>
          </a:p>
        </p:txBody>
      </p:sp>
      <p:sp>
        <p:nvSpPr>
          <p:cNvPr id="15" name="Satura vietturis 2">
            <a:extLst>
              <a:ext uri="{FF2B5EF4-FFF2-40B4-BE49-F238E27FC236}">
                <a16:creationId xmlns:a16="http://schemas.microsoft.com/office/drawing/2014/main" id="{9F4E6C76-FB70-47E1-A36A-3CD457AA0455}"/>
              </a:ext>
            </a:extLst>
          </p:cNvPr>
          <p:cNvSpPr txBox="1">
            <a:spLocks/>
          </p:cNvSpPr>
          <p:nvPr/>
        </p:nvSpPr>
        <p:spPr>
          <a:xfrm>
            <a:off x="1241180" y="5708769"/>
            <a:ext cx="10481198" cy="46343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400" b="0">
                <a:solidFill>
                  <a:srgbClr val="000000"/>
                </a:solidFill>
                <a:latin typeface="Arial"/>
              </a:rPr>
              <a:t>Vairāk par scenāriju izstrādi skatīt Kembridžas Riska Pētniecības Centra metodiskajā materiālā (</a:t>
            </a:r>
            <a:r>
              <a:rPr lang="lv-LV" altLang="lv-LV" sz="1400" b="0">
                <a:solidFill>
                  <a:srgbClr val="A8192D"/>
                </a:solidFill>
                <a:latin typeface="Arial"/>
                <a:hlinkClick r:id="rId4">
                  <a:extLst>
                    <a:ext uri="{A12FA001-AC4F-418D-AE19-62706E023703}">
                      <ahyp:hlinkClr xmlns:ahyp="http://schemas.microsoft.com/office/drawing/2018/hyperlinkcolor" val="tx"/>
                    </a:ext>
                  </a:extLst>
                </a:hlinkClick>
              </a:rPr>
              <a:t>pieejams šeit</a:t>
            </a:r>
            <a:r>
              <a:rPr lang="lv-LV" altLang="lv-LV" sz="1400" b="0">
                <a:solidFill>
                  <a:srgbClr val="000000"/>
                </a:solidFill>
                <a:latin typeface="Arial"/>
              </a:rPr>
              <a:t>)</a:t>
            </a:r>
            <a:endParaRPr kumimoji="0" lang="lv-LV" altLang="lv-LV" sz="14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21357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dirty="0"/>
              <a:t>Scenāriju piemēri (1/2)</a:t>
            </a:r>
            <a:endParaRPr lang="en-GB" dirty="0">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11</a:t>
            </a:fld>
            <a:endParaRPr lang="en-GB"/>
          </a:p>
        </p:txBody>
      </p:sp>
      <p:sp>
        <p:nvSpPr>
          <p:cNvPr id="3" name="Rectangle 2">
            <a:extLst>
              <a:ext uri="{FF2B5EF4-FFF2-40B4-BE49-F238E27FC236}">
                <a16:creationId xmlns:a16="http://schemas.microsoft.com/office/drawing/2014/main" id="{85E4DD82-FAEC-57FA-C433-A57EC4EBE8BC}"/>
              </a:ext>
            </a:extLst>
          </p:cNvPr>
          <p:cNvSpPr/>
          <p:nvPr/>
        </p:nvSpPr>
        <p:spPr>
          <a:xfrm>
            <a:off x="442912" y="2852475"/>
            <a:ext cx="11306173" cy="125011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4. aprīlī PVO apstiprina, ka </a:t>
            </a:r>
            <a:r>
              <a:rPr lang="lv-LV" sz="1200" b="0" i="0" err="1">
                <a:solidFill>
                  <a:srgbClr val="212529"/>
                </a:solidFill>
                <a:effectLst/>
              </a:rPr>
              <a:t>Dienvidaustrumāzijā</a:t>
            </a:r>
            <a:r>
              <a:rPr lang="lv-LV" sz="1200" b="0" i="0">
                <a:solidFill>
                  <a:srgbClr val="212529"/>
                </a:solidFill>
                <a:effectLst/>
              </a:rPr>
              <a:t> notiek gripas H5N1 uzliesmojumi no cilvēka uz cilvēku. No pacientiem, kas nonāk veselības aprūpes iestādēs, aptuveni 1/3 no viņiem tiek hospitalizēti smagas elpceļu slimības dēļ, 1/3 no tiem attīstās elpošanas mazspēja, un 1/3 no viņiem mirst. Tiek lēsts, ka kopējais mirstības līmenis ir aptuveni 5%. Ārpus Āzijas nav ziņots par acīmredzamiem gadījumiem.</a:t>
            </a:r>
          </a:p>
          <a:p>
            <a:pPr marL="0" lvl="1" algn="l">
              <a:spcAft>
                <a:spcPts val="600"/>
              </a:spcAft>
            </a:pPr>
            <a:r>
              <a:rPr lang="lv-LV" sz="1200" b="0" i="0">
                <a:solidFill>
                  <a:srgbClr val="212529"/>
                </a:solidFill>
                <a:effectLst/>
              </a:rPr>
              <a:t>8. aprīlī tiek identificēti potenciāli saslimšanas gadījumi vairākās Rīgas slimnīcās. Citās pilsētās vēl nav identificēti gadījumi. Vakcīnas nebūs pieejamas vismaz 6 mēnešus. PVO ziņo par daudziem apstiprinātiem smagas gripas uzliesmojumiem Āzijā. Presei ir daudz pieprasījumu pēc intervijām ar valsts un vietējām sabiedrības veselības amatpersonām. Veselības iestādes Latvijā pieprasa vadlīnijas par pretvīrusu līdzekļu kontroli un lietošanu.</a:t>
            </a:r>
          </a:p>
        </p:txBody>
      </p:sp>
      <p:sp>
        <p:nvSpPr>
          <p:cNvPr id="5" name="Rectangle 4">
            <a:extLst>
              <a:ext uri="{FF2B5EF4-FFF2-40B4-BE49-F238E27FC236}">
                <a16:creationId xmlns:a16="http://schemas.microsoft.com/office/drawing/2014/main" id="{1973733F-ABA4-B3F2-DB14-489BB2674BD8}"/>
              </a:ext>
            </a:extLst>
          </p:cNvPr>
          <p:cNvSpPr/>
          <p:nvPr/>
        </p:nvSpPr>
        <p:spPr>
          <a:xfrm>
            <a:off x="442914" y="2276475"/>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1. Pandēmija</a:t>
            </a:r>
          </a:p>
        </p:txBody>
      </p:sp>
      <p:sp>
        <p:nvSpPr>
          <p:cNvPr id="6" name="Rectangle 5">
            <a:extLst>
              <a:ext uri="{FF2B5EF4-FFF2-40B4-BE49-F238E27FC236}">
                <a16:creationId xmlns:a16="http://schemas.microsoft.com/office/drawing/2014/main" id="{53260246-6DE2-7D2C-7CA8-06D2112B381D}"/>
              </a:ext>
            </a:extLst>
          </p:cNvPr>
          <p:cNvSpPr/>
          <p:nvPr/>
        </p:nvSpPr>
        <p:spPr>
          <a:xfrm>
            <a:off x="11173085" y="22764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3004120E-27A4-44C4-534D-8AA9C1357DA8}"/>
              </a:ext>
            </a:extLst>
          </p:cNvPr>
          <p:cNvSpPr/>
          <p:nvPr/>
        </p:nvSpPr>
        <p:spPr>
          <a:xfrm>
            <a:off x="11102197" y="22764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 name="Graphic 8">
            <a:extLst>
              <a:ext uri="{FF2B5EF4-FFF2-40B4-BE49-F238E27FC236}">
                <a16:creationId xmlns:a16="http://schemas.microsoft.com/office/drawing/2014/main" id="{87B1D616-F696-0529-95DA-E1FC14DEC034}"/>
              </a:ext>
            </a:extLst>
          </p:cNvPr>
          <p:cNvGrpSpPr/>
          <p:nvPr/>
        </p:nvGrpSpPr>
        <p:grpSpPr>
          <a:xfrm>
            <a:off x="11281641" y="2384487"/>
            <a:ext cx="360000" cy="360005"/>
            <a:chOff x="10412004" y="1114481"/>
            <a:chExt cx="457200" cy="457200"/>
          </a:xfrm>
          <a:solidFill>
            <a:schemeClr val="bg1"/>
          </a:solidFill>
        </p:grpSpPr>
        <p:sp>
          <p:nvSpPr>
            <p:cNvPr id="11" name="Freeform 149">
              <a:extLst>
                <a:ext uri="{FF2B5EF4-FFF2-40B4-BE49-F238E27FC236}">
                  <a16:creationId xmlns:a16="http://schemas.microsoft.com/office/drawing/2014/main" id="{771D8054-1426-7837-44D6-072D12F19C7F}"/>
                </a:ext>
              </a:extLst>
            </p:cNvPr>
            <p:cNvSpPr/>
            <p:nvPr/>
          </p:nvSpPr>
          <p:spPr>
            <a:xfrm>
              <a:off x="10580850" y="1348732"/>
              <a:ext cx="119729" cy="19526"/>
            </a:xfrm>
            <a:custGeom>
              <a:avLst/>
              <a:gdLst>
                <a:gd name="connsiteX0" fmla="*/ 0 w 119729"/>
                <a:gd name="connsiteY0" fmla="*/ 476 h 19526"/>
                <a:gd name="connsiteX1" fmla="*/ 159 w 119729"/>
                <a:gd name="connsiteY1" fmla="*/ 19526 h 19526"/>
                <a:gd name="connsiteX2" fmla="*/ 60357 w 119729"/>
                <a:gd name="connsiteY2" fmla="*/ 19050 h 19526"/>
                <a:gd name="connsiteX3" fmla="*/ 119570 w 119729"/>
                <a:gd name="connsiteY3" fmla="*/ 19526 h 19526"/>
                <a:gd name="connsiteX4" fmla="*/ 119729 w 119729"/>
                <a:gd name="connsiteY4" fmla="*/ 476 h 19526"/>
                <a:gd name="connsiteX5" fmla="*/ 60357 w 119729"/>
                <a:gd name="connsiteY5" fmla="*/ 0 h 19526"/>
                <a:gd name="connsiteX6" fmla="*/ 0 w 119729"/>
                <a:gd name="connsiteY6" fmla="*/ 476 h 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29" h="19526">
                  <a:moveTo>
                    <a:pt x="0" y="476"/>
                  </a:moveTo>
                  <a:lnTo>
                    <a:pt x="159" y="19526"/>
                  </a:lnTo>
                  <a:lnTo>
                    <a:pt x="60357" y="19050"/>
                  </a:lnTo>
                  <a:lnTo>
                    <a:pt x="119570" y="19526"/>
                  </a:lnTo>
                  <a:lnTo>
                    <a:pt x="119729" y="476"/>
                  </a:lnTo>
                  <a:lnTo>
                    <a:pt x="60357" y="0"/>
                  </a:lnTo>
                  <a:lnTo>
                    <a:pt x="0" y="476"/>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2" name="Freeform 150">
              <a:extLst>
                <a:ext uri="{FF2B5EF4-FFF2-40B4-BE49-F238E27FC236}">
                  <a16:creationId xmlns:a16="http://schemas.microsoft.com/office/drawing/2014/main" id="{AF1DBC16-472F-DFDB-BA3A-5C88B6F847E4}"/>
                </a:ext>
              </a:extLst>
            </p:cNvPr>
            <p:cNvSpPr/>
            <p:nvPr/>
          </p:nvSpPr>
          <p:spPr>
            <a:xfrm>
              <a:off x="10578564" y="1381942"/>
              <a:ext cx="124333" cy="34480"/>
            </a:xfrm>
            <a:custGeom>
              <a:avLst/>
              <a:gdLst>
                <a:gd name="connsiteX0" fmla="*/ 124333 w 124333"/>
                <a:gd name="connsiteY0" fmla="*/ 18447 h 34480"/>
                <a:gd name="connsiteX1" fmla="*/ 119539 w 124333"/>
                <a:gd name="connsiteY1" fmla="*/ 0 h 34480"/>
                <a:gd name="connsiteX2" fmla="*/ 62674 w 124333"/>
                <a:gd name="connsiteY2" fmla="*/ 14796 h 34480"/>
                <a:gd name="connsiteX3" fmla="*/ 4699 w 124333"/>
                <a:gd name="connsiteY3" fmla="*/ 0 h 34480"/>
                <a:gd name="connsiteX4" fmla="*/ 0 w 124333"/>
                <a:gd name="connsiteY4" fmla="*/ 18447 h 34480"/>
                <a:gd name="connsiteX5" fmla="*/ 62738 w 124333"/>
                <a:gd name="connsiteY5" fmla="*/ 34481 h 34480"/>
                <a:gd name="connsiteX6" fmla="*/ 124333 w 124333"/>
                <a:gd name="connsiteY6" fmla="*/ 18447 h 3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33" h="34480">
                  <a:moveTo>
                    <a:pt x="124333" y="18447"/>
                  </a:moveTo>
                  <a:lnTo>
                    <a:pt x="119539" y="0"/>
                  </a:lnTo>
                  <a:lnTo>
                    <a:pt x="62674" y="14796"/>
                  </a:lnTo>
                  <a:lnTo>
                    <a:pt x="4699" y="0"/>
                  </a:lnTo>
                  <a:lnTo>
                    <a:pt x="0" y="18447"/>
                  </a:lnTo>
                  <a:lnTo>
                    <a:pt x="62738" y="34481"/>
                  </a:lnTo>
                  <a:lnTo>
                    <a:pt x="124333" y="18447"/>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3" name="Freeform 151">
              <a:extLst>
                <a:ext uri="{FF2B5EF4-FFF2-40B4-BE49-F238E27FC236}">
                  <a16:creationId xmlns:a16="http://schemas.microsoft.com/office/drawing/2014/main" id="{B2C2A80D-2295-612D-5A3D-7F046BC85A4E}"/>
                </a:ext>
              </a:extLst>
            </p:cNvPr>
            <p:cNvSpPr/>
            <p:nvPr/>
          </p:nvSpPr>
          <p:spPr>
            <a:xfrm>
              <a:off x="10412004" y="1114481"/>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37 w 457200"/>
                <a:gd name="connsiteY4" fmla="*/ 437674 h 457200"/>
                <a:gd name="connsiteX5" fmla="*/ 19590 w 457200"/>
                <a:gd name="connsiteY5" fmla="*/ 437674 h 457200"/>
                <a:gd name="connsiteX6" fmla="*/ 19590 w 457200"/>
                <a:gd name="connsiteY6" fmla="*/ 19526 h 457200"/>
                <a:gd name="connsiteX7" fmla="*/ 437737 w 457200"/>
                <a:gd name="connsiteY7" fmla="*/ 1952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37" y="437674"/>
                  </a:moveTo>
                  <a:lnTo>
                    <a:pt x="19590" y="437674"/>
                  </a:lnTo>
                  <a:lnTo>
                    <a:pt x="19590" y="19526"/>
                  </a:lnTo>
                  <a:lnTo>
                    <a:pt x="437737" y="19526"/>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4" name="Freeform 152">
              <a:extLst>
                <a:ext uri="{FF2B5EF4-FFF2-40B4-BE49-F238E27FC236}">
                  <a16:creationId xmlns:a16="http://schemas.microsoft.com/office/drawing/2014/main" id="{7D2FB4E0-8A40-FF55-3268-A4096F820164}"/>
                </a:ext>
              </a:extLst>
            </p:cNvPr>
            <p:cNvSpPr/>
            <p:nvPr/>
          </p:nvSpPr>
          <p:spPr>
            <a:xfrm>
              <a:off x="10767000" y="1286216"/>
              <a:ext cx="317" cy="116395"/>
            </a:xfrm>
            <a:custGeom>
              <a:avLst/>
              <a:gdLst>
                <a:gd name="connsiteX0" fmla="*/ 318 w 317"/>
                <a:gd name="connsiteY0" fmla="*/ 32 h 116395"/>
                <a:gd name="connsiteX1" fmla="*/ 0 w 317"/>
                <a:gd name="connsiteY1" fmla="*/ 0 h 116395"/>
                <a:gd name="connsiteX2" fmla="*/ 318 w 317"/>
                <a:gd name="connsiteY2" fmla="*/ 116396 h 116395"/>
                <a:gd name="connsiteX3" fmla="*/ 318 w 317"/>
                <a:gd name="connsiteY3" fmla="*/ 32 h 116395"/>
              </a:gdLst>
              <a:ahLst/>
              <a:cxnLst>
                <a:cxn ang="0">
                  <a:pos x="connsiteX0" y="connsiteY0"/>
                </a:cxn>
                <a:cxn ang="0">
                  <a:pos x="connsiteX1" y="connsiteY1"/>
                </a:cxn>
                <a:cxn ang="0">
                  <a:pos x="connsiteX2" y="connsiteY2"/>
                </a:cxn>
                <a:cxn ang="0">
                  <a:pos x="connsiteX3" y="connsiteY3"/>
                </a:cxn>
              </a:cxnLst>
              <a:rect l="l" t="t" r="r" b="b"/>
              <a:pathLst>
                <a:path w="317" h="116395">
                  <a:moveTo>
                    <a:pt x="318" y="32"/>
                  </a:moveTo>
                  <a:lnTo>
                    <a:pt x="0" y="0"/>
                  </a:lnTo>
                  <a:lnTo>
                    <a:pt x="318" y="116396"/>
                  </a:lnTo>
                  <a:lnTo>
                    <a:pt x="318" y="32"/>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5" name="Freeform 153">
              <a:extLst>
                <a:ext uri="{FF2B5EF4-FFF2-40B4-BE49-F238E27FC236}">
                  <a16:creationId xmlns:a16="http://schemas.microsoft.com/office/drawing/2014/main" id="{44FFDBC4-29DE-180B-10BF-6EA9B3906512}"/>
                </a:ext>
              </a:extLst>
            </p:cNvPr>
            <p:cNvSpPr/>
            <p:nvPr/>
          </p:nvSpPr>
          <p:spPr>
            <a:xfrm>
              <a:off x="10578532" y="1302726"/>
              <a:ext cx="124301" cy="34480"/>
            </a:xfrm>
            <a:custGeom>
              <a:avLst/>
              <a:gdLst>
                <a:gd name="connsiteX0" fmla="*/ 61627 w 124301"/>
                <a:gd name="connsiteY0" fmla="*/ 19685 h 34480"/>
                <a:gd name="connsiteX1" fmla="*/ 119602 w 124301"/>
                <a:gd name="connsiteY1" fmla="*/ 34481 h 34480"/>
                <a:gd name="connsiteX2" fmla="*/ 124301 w 124301"/>
                <a:gd name="connsiteY2" fmla="*/ 16034 h 34480"/>
                <a:gd name="connsiteX3" fmla="*/ 61595 w 124301"/>
                <a:gd name="connsiteY3" fmla="*/ 0 h 34480"/>
                <a:gd name="connsiteX4" fmla="*/ 0 w 124301"/>
                <a:gd name="connsiteY4" fmla="*/ 16034 h 34480"/>
                <a:gd name="connsiteX5" fmla="*/ 4794 w 124301"/>
                <a:gd name="connsiteY5" fmla="*/ 34481 h 34480"/>
                <a:gd name="connsiteX6" fmla="*/ 61627 w 124301"/>
                <a:gd name="connsiteY6" fmla="*/ 19685 h 3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01" h="34480">
                  <a:moveTo>
                    <a:pt x="61627" y="19685"/>
                  </a:moveTo>
                  <a:lnTo>
                    <a:pt x="119602" y="34481"/>
                  </a:lnTo>
                  <a:lnTo>
                    <a:pt x="124301" y="16034"/>
                  </a:lnTo>
                  <a:lnTo>
                    <a:pt x="61595" y="0"/>
                  </a:lnTo>
                  <a:lnTo>
                    <a:pt x="0" y="16034"/>
                  </a:lnTo>
                  <a:lnTo>
                    <a:pt x="4794" y="34481"/>
                  </a:lnTo>
                  <a:lnTo>
                    <a:pt x="61627" y="19685"/>
                  </a:lnTo>
                  <a:close/>
                </a:path>
              </a:pathLst>
            </a:custGeom>
            <a:grpFill/>
            <a:ln w="3175" cap="flat">
              <a:noFill/>
              <a:prstDash val="solid"/>
              <a:miter/>
            </a:ln>
          </p:spPr>
          <p:txBody>
            <a:bodyPr rtlCol="0" anchor="ctr"/>
            <a:lstStyle/>
            <a:p>
              <a:endParaRPr lang="en-GB" sz="700" b="1">
                <a:solidFill>
                  <a:schemeClr val="accent1"/>
                </a:solidFill>
              </a:endParaRPr>
            </a:p>
          </p:txBody>
        </p:sp>
        <p:sp>
          <p:nvSpPr>
            <p:cNvPr id="16" name="Freeform 154">
              <a:extLst>
                <a:ext uri="{FF2B5EF4-FFF2-40B4-BE49-F238E27FC236}">
                  <a16:creationId xmlns:a16="http://schemas.microsoft.com/office/drawing/2014/main" id="{F1F5F284-04F6-4BE8-C158-2430BD492F72}"/>
                </a:ext>
              </a:extLst>
            </p:cNvPr>
            <p:cNvSpPr/>
            <p:nvPr/>
          </p:nvSpPr>
          <p:spPr>
            <a:xfrm>
              <a:off x="10475828" y="1254556"/>
              <a:ext cx="17265" cy="95763"/>
            </a:xfrm>
            <a:custGeom>
              <a:avLst/>
              <a:gdLst>
                <a:gd name="connsiteX0" fmla="*/ 17265 w 17265"/>
                <a:gd name="connsiteY0" fmla="*/ 95764 h 95763"/>
                <a:gd name="connsiteX1" fmla="*/ 12280 w 17265"/>
                <a:gd name="connsiteY1" fmla="*/ 80841 h 95763"/>
                <a:gd name="connsiteX2" fmla="*/ 2755 w 17265"/>
                <a:gd name="connsiteY2" fmla="*/ 37 h 95763"/>
                <a:gd name="connsiteX3" fmla="*/ 3898 w 17265"/>
                <a:gd name="connsiteY3" fmla="*/ 37 h 95763"/>
                <a:gd name="connsiteX4" fmla="*/ 2597 w 17265"/>
                <a:gd name="connsiteY4" fmla="*/ 37 h 95763"/>
                <a:gd name="connsiteX5" fmla="*/ 12122 w 17265"/>
                <a:gd name="connsiteY5" fmla="*/ 80841 h 95763"/>
                <a:gd name="connsiteX6" fmla="*/ 17265 w 17265"/>
                <a:gd name="connsiteY6" fmla="*/ 95764 h 9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5" h="95763">
                  <a:moveTo>
                    <a:pt x="17265" y="95764"/>
                  </a:moveTo>
                  <a:cubicBezTo>
                    <a:pt x="15646" y="91065"/>
                    <a:pt x="14090" y="86239"/>
                    <a:pt x="12280" y="80841"/>
                  </a:cubicBezTo>
                  <a:cubicBezTo>
                    <a:pt x="-3087" y="33375"/>
                    <a:pt x="-928" y="4832"/>
                    <a:pt x="2755" y="37"/>
                  </a:cubicBezTo>
                  <a:cubicBezTo>
                    <a:pt x="3136" y="3"/>
                    <a:pt x="3518" y="3"/>
                    <a:pt x="3898" y="37"/>
                  </a:cubicBezTo>
                  <a:cubicBezTo>
                    <a:pt x="3466" y="-12"/>
                    <a:pt x="3029" y="-12"/>
                    <a:pt x="2597" y="37"/>
                  </a:cubicBezTo>
                  <a:cubicBezTo>
                    <a:pt x="-991" y="4832"/>
                    <a:pt x="-3150" y="33375"/>
                    <a:pt x="12122" y="80841"/>
                  </a:cubicBezTo>
                  <a:cubicBezTo>
                    <a:pt x="13741" y="85794"/>
                    <a:pt x="15551" y="90811"/>
                    <a:pt x="17265" y="95764"/>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17" name="Freeform 156">
              <a:extLst>
                <a:ext uri="{FF2B5EF4-FFF2-40B4-BE49-F238E27FC236}">
                  <a16:creationId xmlns:a16="http://schemas.microsoft.com/office/drawing/2014/main" id="{4C051A70-411D-0ADA-4436-C45DE0A574A4}"/>
                </a:ext>
              </a:extLst>
            </p:cNvPr>
            <p:cNvSpPr/>
            <p:nvPr/>
          </p:nvSpPr>
          <p:spPr>
            <a:xfrm>
              <a:off x="10456684" y="1235427"/>
              <a:ext cx="367966" cy="215190"/>
            </a:xfrm>
            <a:custGeom>
              <a:avLst/>
              <a:gdLst>
                <a:gd name="connsiteX0" fmla="*/ 13137 w 367966"/>
                <a:gd name="connsiteY0" fmla="*/ 105844 h 215190"/>
                <a:gd name="connsiteX1" fmla="*/ 38854 w 367966"/>
                <a:gd name="connsiteY1" fmla="*/ 172741 h 215190"/>
                <a:gd name="connsiteX2" fmla="*/ 57333 w 367966"/>
                <a:gd name="connsiteY2" fmla="*/ 200490 h 215190"/>
                <a:gd name="connsiteX3" fmla="*/ 57333 w 367966"/>
                <a:gd name="connsiteY3" fmla="*/ 200490 h 215190"/>
                <a:gd name="connsiteX4" fmla="*/ 57333 w 367966"/>
                <a:gd name="connsiteY4" fmla="*/ 200490 h 215190"/>
                <a:gd name="connsiteX5" fmla="*/ 57333 w 367966"/>
                <a:gd name="connsiteY5" fmla="*/ 200490 h 215190"/>
                <a:gd name="connsiteX6" fmla="*/ 65461 w 367966"/>
                <a:gd name="connsiteY6" fmla="*/ 201697 h 215190"/>
                <a:gd name="connsiteX7" fmla="*/ 73303 w 367966"/>
                <a:gd name="connsiteY7" fmla="*/ 202808 h 215190"/>
                <a:gd name="connsiteX8" fmla="*/ 183920 w 367966"/>
                <a:gd name="connsiteY8" fmla="*/ 215191 h 215190"/>
                <a:gd name="connsiteX9" fmla="*/ 294696 w 367966"/>
                <a:gd name="connsiteY9" fmla="*/ 202903 h 215190"/>
                <a:gd name="connsiteX10" fmla="*/ 302474 w 367966"/>
                <a:gd name="connsiteY10" fmla="*/ 201792 h 215190"/>
                <a:gd name="connsiteX11" fmla="*/ 310634 w 367966"/>
                <a:gd name="connsiteY11" fmla="*/ 200586 h 215190"/>
                <a:gd name="connsiteX12" fmla="*/ 310634 w 367966"/>
                <a:gd name="connsiteY12" fmla="*/ 200586 h 215190"/>
                <a:gd name="connsiteX13" fmla="*/ 329081 w 367966"/>
                <a:gd name="connsiteY13" fmla="*/ 172836 h 215190"/>
                <a:gd name="connsiteX14" fmla="*/ 354798 w 367966"/>
                <a:gd name="connsiteY14" fmla="*/ 105907 h 215190"/>
                <a:gd name="connsiteX15" fmla="*/ 367848 w 367966"/>
                <a:gd name="connsiteY15" fmla="*/ 40978 h 215190"/>
                <a:gd name="connsiteX16" fmla="*/ 352703 w 367966"/>
                <a:gd name="connsiteY16" fmla="*/ 1227 h 215190"/>
                <a:gd name="connsiteX17" fmla="*/ 315524 w 367966"/>
                <a:gd name="connsiteY17" fmla="*/ 13515 h 215190"/>
                <a:gd name="connsiteX18" fmla="*/ 290632 w 367966"/>
                <a:gd name="connsiteY18" fmla="*/ 47328 h 215190"/>
                <a:gd name="connsiteX19" fmla="*/ 204049 w 367966"/>
                <a:gd name="connsiteY19" fmla="*/ 32723 h 215190"/>
                <a:gd name="connsiteX20" fmla="*/ 161695 w 367966"/>
                <a:gd name="connsiteY20" fmla="*/ 32596 h 215190"/>
                <a:gd name="connsiteX21" fmla="*/ 77430 w 367966"/>
                <a:gd name="connsiteY21" fmla="*/ 47328 h 215190"/>
                <a:gd name="connsiteX22" fmla="*/ 77430 w 367966"/>
                <a:gd name="connsiteY22" fmla="*/ 47328 h 215190"/>
                <a:gd name="connsiteX23" fmla="*/ 52570 w 367966"/>
                <a:gd name="connsiteY23" fmla="*/ 13388 h 215190"/>
                <a:gd name="connsiteX24" fmla="*/ 15391 w 367966"/>
                <a:gd name="connsiteY24" fmla="*/ 1100 h 215190"/>
                <a:gd name="connsiteX25" fmla="*/ 119 w 367966"/>
                <a:gd name="connsiteY25" fmla="*/ 40978 h 215190"/>
                <a:gd name="connsiteX26" fmla="*/ 13137 w 367966"/>
                <a:gd name="connsiteY26" fmla="*/ 105844 h 215190"/>
                <a:gd name="connsiteX27" fmla="*/ 323937 w 367966"/>
                <a:gd name="connsiteY27" fmla="*/ 31739 h 215190"/>
                <a:gd name="connsiteX28" fmla="*/ 328033 w 367966"/>
                <a:gd name="connsiteY28" fmla="*/ 27834 h 215190"/>
                <a:gd name="connsiteX29" fmla="*/ 346321 w 367966"/>
                <a:gd name="connsiteY29" fmla="*/ 19166 h 215190"/>
                <a:gd name="connsiteX30" fmla="*/ 336796 w 367966"/>
                <a:gd name="connsiteY30" fmla="*/ 99970 h 215190"/>
                <a:gd name="connsiteX31" fmla="*/ 310729 w 367966"/>
                <a:gd name="connsiteY31" fmla="*/ 167185 h 215190"/>
                <a:gd name="connsiteX32" fmla="*/ 310412 w 367966"/>
                <a:gd name="connsiteY32" fmla="*/ 50789 h 215190"/>
                <a:gd name="connsiteX33" fmla="*/ 323937 w 367966"/>
                <a:gd name="connsiteY33" fmla="*/ 31739 h 215190"/>
                <a:gd name="connsiteX34" fmla="*/ 76478 w 367966"/>
                <a:gd name="connsiteY34" fmla="*/ 69331 h 215190"/>
                <a:gd name="connsiteX35" fmla="*/ 76478 w 367966"/>
                <a:gd name="connsiteY35" fmla="*/ 66855 h 215190"/>
                <a:gd name="connsiteX36" fmla="*/ 84669 w 367966"/>
                <a:gd name="connsiteY36" fmla="*/ 65426 h 215190"/>
                <a:gd name="connsiteX37" fmla="*/ 162616 w 367966"/>
                <a:gd name="connsiteY37" fmla="*/ 51646 h 215190"/>
                <a:gd name="connsiteX38" fmla="*/ 201636 w 367966"/>
                <a:gd name="connsiteY38" fmla="*/ 51646 h 215190"/>
                <a:gd name="connsiteX39" fmla="*/ 283393 w 367966"/>
                <a:gd name="connsiteY39" fmla="*/ 65521 h 215190"/>
                <a:gd name="connsiteX40" fmla="*/ 291584 w 367966"/>
                <a:gd name="connsiteY40" fmla="*/ 66918 h 215190"/>
                <a:gd name="connsiteX41" fmla="*/ 291584 w 367966"/>
                <a:gd name="connsiteY41" fmla="*/ 184076 h 215190"/>
                <a:gd name="connsiteX42" fmla="*/ 184015 w 367966"/>
                <a:gd name="connsiteY42" fmla="*/ 196204 h 215190"/>
                <a:gd name="connsiteX43" fmla="*/ 76478 w 367966"/>
                <a:gd name="connsiteY43" fmla="*/ 184076 h 215190"/>
                <a:gd name="connsiteX44" fmla="*/ 21646 w 367966"/>
                <a:gd name="connsiteY44" fmla="*/ 19166 h 215190"/>
                <a:gd name="connsiteX45" fmla="*/ 22947 w 367966"/>
                <a:gd name="connsiteY45" fmla="*/ 19166 h 215190"/>
                <a:gd name="connsiteX46" fmla="*/ 40092 w 367966"/>
                <a:gd name="connsiteY46" fmla="*/ 27897 h 215190"/>
                <a:gd name="connsiteX47" fmla="*/ 57809 w 367966"/>
                <a:gd name="connsiteY47" fmla="*/ 50884 h 215190"/>
                <a:gd name="connsiteX48" fmla="*/ 57650 w 367966"/>
                <a:gd name="connsiteY48" fmla="*/ 50884 h 215190"/>
                <a:gd name="connsiteX49" fmla="*/ 57872 w 367966"/>
                <a:gd name="connsiteY49" fmla="*/ 167566 h 215190"/>
                <a:gd name="connsiteX50" fmla="*/ 57428 w 367966"/>
                <a:gd name="connsiteY50" fmla="*/ 166550 h 215190"/>
                <a:gd name="connsiteX51" fmla="*/ 57428 w 367966"/>
                <a:gd name="connsiteY51" fmla="*/ 167089 h 215190"/>
                <a:gd name="connsiteX52" fmla="*/ 36409 w 367966"/>
                <a:gd name="connsiteY52" fmla="*/ 114924 h 215190"/>
                <a:gd name="connsiteX53" fmla="*/ 31266 w 367966"/>
                <a:gd name="connsiteY53" fmla="*/ 100002 h 215190"/>
                <a:gd name="connsiteX54" fmla="*/ 21646 w 367966"/>
                <a:gd name="connsiteY54" fmla="*/ 19166 h 21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7966" h="215190">
                  <a:moveTo>
                    <a:pt x="13137" y="105844"/>
                  </a:moveTo>
                  <a:cubicBezTo>
                    <a:pt x="20298" y="128660"/>
                    <a:pt x="28887" y="151003"/>
                    <a:pt x="38854" y="172741"/>
                  </a:cubicBezTo>
                  <a:cubicBezTo>
                    <a:pt x="45204" y="185441"/>
                    <a:pt x="49427" y="198839"/>
                    <a:pt x="57333" y="200490"/>
                  </a:cubicBezTo>
                  <a:lnTo>
                    <a:pt x="57333" y="200490"/>
                  </a:lnTo>
                  <a:lnTo>
                    <a:pt x="57333" y="200490"/>
                  </a:lnTo>
                  <a:lnTo>
                    <a:pt x="57333" y="200490"/>
                  </a:lnTo>
                  <a:lnTo>
                    <a:pt x="65461" y="201697"/>
                  </a:lnTo>
                  <a:lnTo>
                    <a:pt x="73303" y="202808"/>
                  </a:lnTo>
                  <a:cubicBezTo>
                    <a:pt x="96322" y="205983"/>
                    <a:pt x="162743" y="215191"/>
                    <a:pt x="183920" y="215191"/>
                  </a:cubicBezTo>
                  <a:cubicBezTo>
                    <a:pt x="205097" y="215191"/>
                    <a:pt x="271740" y="206078"/>
                    <a:pt x="294696" y="202903"/>
                  </a:cubicBezTo>
                  <a:lnTo>
                    <a:pt x="302474" y="201792"/>
                  </a:lnTo>
                  <a:lnTo>
                    <a:pt x="310634" y="200586"/>
                  </a:lnTo>
                  <a:lnTo>
                    <a:pt x="310634" y="200586"/>
                  </a:lnTo>
                  <a:cubicBezTo>
                    <a:pt x="318508" y="198903"/>
                    <a:pt x="322921" y="185600"/>
                    <a:pt x="329081" y="172836"/>
                  </a:cubicBezTo>
                  <a:cubicBezTo>
                    <a:pt x="339082" y="151101"/>
                    <a:pt x="347671" y="128746"/>
                    <a:pt x="354798" y="105907"/>
                  </a:cubicBezTo>
                  <a:cubicBezTo>
                    <a:pt x="361926" y="84916"/>
                    <a:pt x="366311" y="63093"/>
                    <a:pt x="367848" y="40978"/>
                  </a:cubicBezTo>
                  <a:cubicBezTo>
                    <a:pt x="368832" y="18182"/>
                    <a:pt x="363720" y="4783"/>
                    <a:pt x="352703" y="1227"/>
                  </a:cubicBezTo>
                  <a:cubicBezTo>
                    <a:pt x="342194" y="-2170"/>
                    <a:pt x="328287" y="2434"/>
                    <a:pt x="315524" y="13515"/>
                  </a:cubicBezTo>
                  <a:cubicBezTo>
                    <a:pt x="305011" y="22974"/>
                    <a:pt x="296540" y="34480"/>
                    <a:pt x="290632" y="47328"/>
                  </a:cubicBezTo>
                  <a:lnTo>
                    <a:pt x="204049" y="32723"/>
                  </a:lnTo>
                  <a:lnTo>
                    <a:pt x="161695" y="32596"/>
                  </a:lnTo>
                  <a:lnTo>
                    <a:pt x="77430" y="47328"/>
                  </a:lnTo>
                  <a:lnTo>
                    <a:pt x="77430" y="47328"/>
                  </a:lnTo>
                  <a:cubicBezTo>
                    <a:pt x="71536" y="34443"/>
                    <a:pt x="63077" y="22895"/>
                    <a:pt x="52570" y="13388"/>
                  </a:cubicBezTo>
                  <a:cubicBezTo>
                    <a:pt x="39870" y="2275"/>
                    <a:pt x="25900" y="-2297"/>
                    <a:pt x="15391" y="1100"/>
                  </a:cubicBezTo>
                  <a:cubicBezTo>
                    <a:pt x="4247" y="4720"/>
                    <a:pt x="-865" y="18118"/>
                    <a:pt x="119" y="40978"/>
                  </a:cubicBezTo>
                  <a:cubicBezTo>
                    <a:pt x="1664" y="63068"/>
                    <a:pt x="6039" y="84868"/>
                    <a:pt x="13137" y="105844"/>
                  </a:cubicBezTo>
                  <a:close/>
                  <a:moveTo>
                    <a:pt x="323937" y="31739"/>
                  </a:moveTo>
                  <a:cubicBezTo>
                    <a:pt x="325376" y="30236"/>
                    <a:pt x="326741" y="28935"/>
                    <a:pt x="328033" y="27834"/>
                  </a:cubicBezTo>
                  <a:cubicBezTo>
                    <a:pt x="336415" y="20531"/>
                    <a:pt x="343432" y="18690"/>
                    <a:pt x="346321" y="19166"/>
                  </a:cubicBezTo>
                  <a:cubicBezTo>
                    <a:pt x="349909" y="23960"/>
                    <a:pt x="352068" y="52504"/>
                    <a:pt x="336796" y="99970"/>
                  </a:cubicBezTo>
                  <a:cubicBezTo>
                    <a:pt x="329748" y="122977"/>
                    <a:pt x="321036" y="145441"/>
                    <a:pt x="310729" y="167185"/>
                  </a:cubicBezTo>
                  <a:lnTo>
                    <a:pt x="310412" y="50789"/>
                  </a:lnTo>
                  <a:cubicBezTo>
                    <a:pt x="314041" y="43858"/>
                    <a:pt x="318591" y="37449"/>
                    <a:pt x="323937" y="31739"/>
                  </a:cubicBezTo>
                  <a:close/>
                  <a:moveTo>
                    <a:pt x="76478" y="69331"/>
                  </a:moveTo>
                  <a:lnTo>
                    <a:pt x="76478" y="66855"/>
                  </a:lnTo>
                  <a:lnTo>
                    <a:pt x="84669" y="65426"/>
                  </a:lnTo>
                  <a:lnTo>
                    <a:pt x="162616" y="51646"/>
                  </a:lnTo>
                  <a:lnTo>
                    <a:pt x="201636" y="51646"/>
                  </a:lnTo>
                  <a:lnTo>
                    <a:pt x="283393" y="65521"/>
                  </a:lnTo>
                  <a:lnTo>
                    <a:pt x="291584" y="66918"/>
                  </a:lnTo>
                  <a:lnTo>
                    <a:pt x="291584" y="184076"/>
                  </a:lnTo>
                  <a:cubicBezTo>
                    <a:pt x="268565" y="187251"/>
                    <a:pt x="203637" y="196204"/>
                    <a:pt x="184015" y="196204"/>
                  </a:cubicBezTo>
                  <a:cubicBezTo>
                    <a:pt x="164394" y="196204"/>
                    <a:pt x="99465" y="187314"/>
                    <a:pt x="76478" y="184076"/>
                  </a:cubicBezTo>
                  <a:close/>
                  <a:moveTo>
                    <a:pt x="21646" y="19166"/>
                  </a:moveTo>
                  <a:cubicBezTo>
                    <a:pt x="22078" y="19116"/>
                    <a:pt x="22515" y="19116"/>
                    <a:pt x="22947" y="19166"/>
                  </a:cubicBezTo>
                  <a:cubicBezTo>
                    <a:pt x="26313" y="19166"/>
                    <a:pt x="32631" y="21420"/>
                    <a:pt x="40092" y="27897"/>
                  </a:cubicBezTo>
                  <a:cubicBezTo>
                    <a:pt x="47327" y="34437"/>
                    <a:pt x="53327" y="42223"/>
                    <a:pt x="57809" y="50884"/>
                  </a:cubicBezTo>
                  <a:lnTo>
                    <a:pt x="57650" y="50884"/>
                  </a:lnTo>
                  <a:lnTo>
                    <a:pt x="57872" y="167566"/>
                  </a:lnTo>
                  <a:lnTo>
                    <a:pt x="57428" y="166550"/>
                  </a:lnTo>
                  <a:lnTo>
                    <a:pt x="57428" y="167089"/>
                  </a:lnTo>
                  <a:cubicBezTo>
                    <a:pt x="49295" y="150177"/>
                    <a:pt x="42274" y="132751"/>
                    <a:pt x="36409" y="114924"/>
                  </a:cubicBezTo>
                  <a:cubicBezTo>
                    <a:pt x="34600" y="109971"/>
                    <a:pt x="32885" y="104955"/>
                    <a:pt x="31266" y="100002"/>
                  </a:cubicBezTo>
                  <a:cubicBezTo>
                    <a:pt x="15899" y="52504"/>
                    <a:pt x="18058" y="23960"/>
                    <a:pt x="21646" y="19166"/>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18" name="Freeform 157">
              <a:extLst>
                <a:ext uri="{FF2B5EF4-FFF2-40B4-BE49-F238E27FC236}">
                  <a16:creationId xmlns:a16="http://schemas.microsoft.com/office/drawing/2014/main" id="{86C5DAA0-4E26-F0A9-760E-67249BBC07BE}"/>
                </a:ext>
              </a:extLst>
            </p:cNvPr>
            <p:cNvSpPr/>
            <p:nvPr/>
          </p:nvSpPr>
          <p:spPr>
            <a:xfrm>
              <a:off x="10479631" y="1254498"/>
              <a:ext cx="34861" cy="31718"/>
            </a:xfrm>
            <a:custGeom>
              <a:avLst/>
              <a:gdLst>
                <a:gd name="connsiteX0" fmla="*/ 34703 w 34861"/>
                <a:gd name="connsiteY0" fmla="*/ 31718 h 31718"/>
                <a:gd name="connsiteX1" fmla="*/ 34703 w 34861"/>
                <a:gd name="connsiteY1" fmla="*/ 31718 h 31718"/>
                <a:gd name="connsiteX2" fmla="*/ 34862 w 34861"/>
                <a:gd name="connsiteY2" fmla="*/ 31718 h 31718"/>
                <a:gd name="connsiteX3" fmla="*/ 17145 w 34861"/>
                <a:gd name="connsiteY3" fmla="*/ 8731 h 31718"/>
                <a:gd name="connsiteX4" fmla="*/ 0 w 34861"/>
                <a:gd name="connsiteY4" fmla="*/ 0 h 31718"/>
                <a:gd name="connsiteX5" fmla="*/ 16986 w 34861"/>
                <a:gd name="connsiteY5" fmla="*/ 8731 h 31718"/>
                <a:gd name="connsiteX6" fmla="*/ 34703 w 34861"/>
                <a:gd name="connsiteY6" fmla="*/ 31718 h 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61" h="31718">
                  <a:moveTo>
                    <a:pt x="34703" y="31718"/>
                  </a:moveTo>
                  <a:lnTo>
                    <a:pt x="34703" y="31718"/>
                  </a:lnTo>
                  <a:lnTo>
                    <a:pt x="34862" y="31718"/>
                  </a:lnTo>
                  <a:cubicBezTo>
                    <a:pt x="30380" y="23057"/>
                    <a:pt x="24379" y="15271"/>
                    <a:pt x="17145" y="8731"/>
                  </a:cubicBezTo>
                  <a:cubicBezTo>
                    <a:pt x="9684" y="2381"/>
                    <a:pt x="3366" y="95"/>
                    <a:pt x="0" y="0"/>
                  </a:cubicBezTo>
                  <a:cubicBezTo>
                    <a:pt x="3397" y="0"/>
                    <a:pt x="9684" y="2350"/>
                    <a:pt x="16986" y="8731"/>
                  </a:cubicBezTo>
                  <a:cubicBezTo>
                    <a:pt x="24224" y="15268"/>
                    <a:pt x="30225" y="23054"/>
                    <a:pt x="34703" y="31718"/>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19" name="Freeform 158">
              <a:extLst>
                <a:ext uri="{FF2B5EF4-FFF2-40B4-BE49-F238E27FC236}">
                  <a16:creationId xmlns:a16="http://schemas.microsoft.com/office/drawing/2014/main" id="{3DFD6FF0-6720-8E71-1ACA-F7D924E433E6}"/>
                </a:ext>
              </a:extLst>
            </p:cNvPr>
            <p:cNvSpPr/>
            <p:nvPr/>
          </p:nvSpPr>
          <p:spPr>
            <a:xfrm>
              <a:off x="10493093" y="1350319"/>
              <a:ext cx="21018" cy="52165"/>
            </a:xfrm>
            <a:custGeom>
              <a:avLst/>
              <a:gdLst>
                <a:gd name="connsiteX0" fmla="*/ 21018 w 21018"/>
                <a:gd name="connsiteY0" fmla="*/ 52165 h 52165"/>
                <a:gd name="connsiteX1" fmla="*/ 21018 w 21018"/>
                <a:gd name="connsiteY1" fmla="*/ 51626 h 52165"/>
                <a:gd name="connsiteX2" fmla="*/ 0 w 21018"/>
                <a:gd name="connsiteY2" fmla="*/ 0 h 52165"/>
                <a:gd name="connsiteX3" fmla="*/ 21018 w 21018"/>
                <a:gd name="connsiteY3" fmla="*/ 52165 h 52165"/>
              </a:gdLst>
              <a:ahLst/>
              <a:cxnLst>
                <a:cxn ang="0">
                  <a:pos x="connsiteX0" y="connsiteY0"/>
                </a:cxn>
                <a:cxn ang="0">
                  <a:pos x="connsiteX1" y="connsiteY1"/>
                </a:cxn>
                <a:cxn ang="0">
                  <a:pos x="connsiteX2" y="connsiteY2"/>
                </a:cxn>
                <a:cxn ang="0">
                  <a:pos x="connsiteX3" y="connsiteY3"/>
                </a:cxn>
              </a:cxnLst>
              <a:rect l="l" t="t" r="r" b="b"/>
              <a:pathLst>
                <a:path w="21018" h="52165">
                  <a:moveTo>
                    <a:pt x="21018" y="52165"/>
                  </a:moveTo>
                  <a:lnTo>
                    <a:pt x="21018" y="51626"/>
                  </a:lnTo>
                  <a:cubicBezTo>
                    <a:pt x="18764" y="46704"/>
                    <a:pt x="8763" y="24225"/>
                    <a:pt x="0" y="0"/>
                  </a:cubicBezTo>
                  <a:cubicBezTo>
                    <a:pt x="5864" y="17827"/>
                    <a:pt x="12885" y="35252"/>
                    <a:pt x="21018" y="52165"/>
                  </a:cubicBezTo>
                  <a:close/>
                </a:path>
              </a:pathLst>
            </a:custGeom>
            <a:grpFill/>
            <a:ln w="3175" cap="flat">
              <a:noFill/>
              <a:prstDash val="solid"/>
              <a:miter/>
            </a:ln>
          </p:spPr>
          <p:txBody>
            <a:bodyPr rtlCol="0" anchor="ctr"/>
            <a:lstStyle/>
            <a:p>
              <a:endParaRPr lang="en-GB" sz="700" b="1">
                <a:solidFill>
                  <a:schemeClr val="accent1"/>
                </a:solidFill>
              </a:endParaRPr>
            </a:p>
          </p:txBody>
        </p:sp>
        <p:sp>
          <p:nvSpPr>
            <p:cNvPr id="20" name="Freeform 163">
              <a:extLst>
                <a:ext uri="{FF2B5EF4-FFF2-40B4-BE49-F238E27FC236}">
                  <a16:creationId xmlns:a16="http://schemas.microsoft.com/office/drawing/2014/main" id="{D3C20852-C7F1-1132-1A46-C503BC99DD55}"/>
                </a:ext>
              </a:extLst>
            </p:cNvPr>
            <p:cNvSpPr/>
            <p:nvPr/>
          </p:nvSpPr>
          <p:spPr>
            <a:xfrm>
              <a:off x="10514111" y="1286280"/>
              <a:ext cx="444" cy="116681"/>
            </a:xfrm>
            <a:custGeom>
              <a:avLst/>
              <a:gdLst>
                <a:gd name="connsiteX0" fmla="*/ 0 w 444"/>
                <a:gd name="connsiteY0" fmla="*/ 115665 h 116681"/>
                <a:gd name="connsiteX1" fmla="*/ 444 w 444"/>
                <a:gd name="connsiteY1" fmla="*/ 116681 h 116681"/>
                <a:gd name="connsiteX2" fmla="*/ 222 w 444"/>
                <a:gd name="connsiteY2" fmla="*/ 0 h 116681"/>
                <a:gd name="connsiteX3" fmla="*/ 0 w 444"/>
                <a:gd name="connsiteY3" fmla="*/ 0 h 116681"/>
              </a:gdLst>
              <a:ahLst/>
              <a:cxnLst>
                <a:cxn ang="0">
                  <a:pos x="connsiteX0" y="connsiteY0"/>
                </a:cxn>
                <a:cxn ang="0">
                  <a:pos x="connsiteX1" y="connsiteY1"/>
                </a:cxn>
                <a:cxn ang="0">
                  <a:pos x="connsiteX2" y="connsiteY2"/>
                </a:cxn>
                <a:cxn ang="0">
                  <a:pos x="connsiteX3" y="connsiteY3"/>
                </a:cxn>
              </a:cxnLst>
              <a:rect l="l" t="t" r="r" b="b"/>
              <a:pathLst>
                <a:path w="444" h="116681">
                  <a:moveTo>
                    <a:pt x="0" y="115665"/>
                  </a:moveTo>
                  <a:lnTo>
                    <a:pt x="444" y="116681"/>
                  </a:lnTo>
                  <a:lnTo>
                    <a:pt x="222" y="0"/>
                  </a:lnTo>
                  <a:lnTo>
                    <a:pt x="0" y="0"/>
                  </a:lnTo>
                  <a:close/>
                </a:path>
              </a:pathLst>
            </a:custGeom>
            <a:grpFill/>
            <a:ln w="3175" cap="flat">
              <a:noFill/>
              <a:prstDash val="solid"/>
              <a:miter/>
            </a:ln>
          </p:spPr>
          <p:txBody>
            <a:bodyPr rtlCol="0" anchor="ctr"/>
            <a:lstStyle/>
            <a:p>
              <a:endParaRPr lang="en-GB" sz="700" b="1">
                <a:solidFill>
                  <a:schemeClr val="accent1"/>
                </a:solidFill>
              </a:endParaRPr>
            </a:p>
          </p:txBody>
        </p:sp>
      </p:grpSp>
      <p:sp>
        <p:nvSpPr>
          <p:cNvPr id="7" name="Rectangle 6">
            <a:extLst>
              <a:ext uri="{FF2B5EF4-FFF2-40B4-BE49-F238E27FC236}">
                <a16:creationId xmlns:a16="http://schemas.microsoft.com/office/drawing/2014/main" id="{38BF253F-2F41-C076-01DD-8D9D6A0CAD59}"/>
              </a:ext>
            </a:extLst>
          </p:cNvPr>
          <p:cNvSpPr/>
          <p:nvPr/>
        </p:nvSpPr>
        <p:spPr>
          <a:xfrm>
            <a:off x="442910" y="5027926"/>
            <a:ext cx="11306173" cy="67831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Naktī uz 3. augustu plkst. 03:00 VUGD zvanu centrs saņem informāciju, ka ir izcēlies ugunsgrēks kādā noliktavā Ventspilī, kas uzglabā sadzīves ķīmijas koncentrātus. Blakus noliktavai atrodas notekūdens akas, kurās iespējama ķīmisko vielu noplūde, kā arī 100 m attālumā atrodas daudzstāvu dzīvojamā māja, kurā dzīvo ap 150 cilvēku, tai skaitā cilvēki ar kustības traucējumiem.</a:t>
            </a:r>
          </a:p>
        </p:txBody>
      </p:sp>
      <p:sp>
        <p:nvSpPr>
          <p:cNvPr id="9" name="Rectangle 8">
            <a:extLst>
              <a:ext uri="{FF2B5EF4-FFF2-40B4-BE49-F238E27FC236}">
                <a16:creationId xmlns:a16="http://schemas.microsoft.com/office/drawing/2014/main" id="{CE1DF1FC-7358-8F1E-2C35-1C9D30211B89}"/>
              </a:ext>
            </a:extLst>
          </p:cNvPr>
          <p:cNvSpPr/>
          <p:nvPr/>
        </p:nvSpPr>
        <p:spPr>
          <a:xfrm>
            <a:off x="442912" y="4451926"/>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2. Ugunsgrēks būvē / ķīmisko vielu noplūde</a:t>
            </a:r>
          </a:p>
        </p:txBody>
      </p:sp>
      <p:sp>
        <p:nvSpPr>
          <p:cNvPr id="21" name="Rectangle 20">
            <a:extLst>
              <a:ext uri="{FF2B5EF4-FFF2-40B4-BE49-F238E27FC236}">
                <a16:creationId xmlns:a16="http://schemas.microsoft.com/office/drawing/2014/main" id="{AD85FA4C-F159-1C30-02BC-29383AE653AA}"/>
              </a:ext>
            </a:extLst>
          </p:cNvPr>
          <p:cNvSpPr/>
          <p:nvPr/>
        </p:nvSpPr>
        <p:spPr>
          <a:xfrm>
            <a:off x="11173083" y="4451926"/>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Rectangle 25">
            <a:extLst>
              <a:ext uri="{FF2B5EF4-FFF2-40B4-BE49-F238E27FC236}">
                <a16:creationId xmlns:a16="http://schemas.microsoft.com/office/drawing/2014/main" id="{50A25688-1922-417E-C7BA-7309EB5C93D2}"/>
              </a:ext>
            </a:extLst>
          </p:cNvPr>
          <p:cNvSpPr/>
          <p:nvPr/>
        </p:nvSpPr>
        <p:spPr>
          <a:xfrm>
            <a:off x="11102195" y="4451926"/>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113">
            <a:extLst>
              <a:ext uri="{FF2B5EF4-FFF2-40B4-BE49-F238E27FC236}">
                <a16:creationId xmlns:a16="http://schemas.microsoft.com/office/drawing/2014/main" id="{83FCB8DA-EB83-DB5B-BCCD-DF7C3C76A96F}"/>
              </a:ext>
            </a:extLst>
          </p:cNvPr>
          <p:cNvSpPr>
            <a:spLocks noChangeAspect="1" noEditPoints="1"/>
          </p:cNvSpPr>
          <p:nvPr/>
        </p:nvSpPr>
        <p:spPr bwMode="auto">
          <a:xfrm>
            <a:off x="11283587" y="4559926"/>
            <a:ext cx="358980" cy="360000"/>
          </a:xfrm>
          <a:custGeom>
            <a:avLst/>
            <a:gdLst>
              <a:gd name="T0" fmla="*/ 0 w 576"/>
              <a:gd name="T1" fmla="*/ 576 h 576"/>
              <a:gd name="T2" fmla="*/ 576 w 576"/>
              <a:gd name="T3" fmla="*/ 0 h 576"/>
              <a:gd name="T4" fmla="*/ 551 w 576"/>
              <a:gd name="T5" fmla="*/ 551 h 576"/>
              <a:gd name="T6" fmla="*/ 25 w 576"/>
              <a:gd name="T7" fmla="*/ 24 h 576"/>
              <a:gd name="T8" fmla="*/ 551 w 576"/>
              <a:gd name="T9" fmla="*/ 551 h 576"/>
              <a:gd name="T10" fmla="*/ 415 w 576"/>
              <a:gd name="T11" fmla="*/ 490 h 576"/>
              <a:gd name="T12" fmla="*/ 463 w 576"/>
              <a:gd name="T13" fmla="*/ 407 h 576"/>
              <a:gd name="T14" fmla="*/ 348 w 576"/>
              <a:gd name="T15" fmla="*/ 110 h 576"/>
              <a:gd name="T16" fmla="*/ 363 w 576"/>
              <a:gd name="T17" fmla="*/ 85 h 576"/>
              <a:gd name="T18" fmla="*/ 213 w 576"/>
              <a:gd name="T19" fmla="*/ 110 h 576"/>
              <a:gd name="T20" fmla="*/ 228 w 576"/>
              <a:gd name="T21" fmla="*/ 207 h 576"/>
              <a:gd name="T22" fmla="*/ 113 w 576"/>
              <a:gd name="T23" fmla="*/ 462 h 576"/>
              <a:gd name="T24" fmla="*/ 253 w 576"/>
              <a:gd name="T25" fmla="*/ 214 h 576"/>
              <a:gd name="T26" fmla="*/ 323 w 576"/>
              <a:gd name="T27" fmla="*/ 110 h 576"/>
              <a:gd name="T28" fmla="*/ 369 w 576"/>
              <a:gd name="T29" fmla="*/ 293 h 576"/>
              <a:gd name="T30" fmla="*/ 280 w 576"/>
              <a:gd name="T31" fmla="*/ 252 h 576"/>
              <a:gd name="T32" fmla="*/ 207 w 576"/>
              <a:gd name="T33" fmla="*/ 293 h 576"/>
              <a:gd name="T34" fmla="*/ 296 w 576"/>
              <a:gd name="T35" fmla="*/ 293 h 576"/>
              <a:gd name="T36" fmla="*/ 280 w 576"/>
              <a:gd name="T37" fmla="*/ 277 h 576"/>
              <a:gd name="T38" fmla="*/ 134 w 576"/>
              <a:gd name="T39" fmla="*/ 419 h 576"/>
              <a:gd name="T40" fmla="*/ 383 w 576"/>
              <a:gd name="T41" fmla="*/ 318 h 576"/>
              <a:gd name="T42" fmla="*/ 442 w 576"/>
              <a:gd name="T43" fmla="*/ 450 h 576"/>
              <a:gd name="T44" fmla="*/ 161 w 576"/>
              <a:gd name="T45" fmla="*/ 466 h 576"/>
              <a:gd name="T46" fmla="*/ 134 w 576"/>
              <a:gd name="T47" fmla="*/ 419 h 576"/>
              <a:gd name="T48" fmla="*/ 385 w 576"/>
              <a:gd name="T49" fmla="*/ 374 h 576"/>
              <a:gd name="T50" fmla="*/ 303 w 576"/>
              <a:gd name="T51" fmla="*/ 374 h 576"/>
              <a:gd name="T52" fmla="*/ 344 w 576"/>
              <a:gd name="T53" fmla="*/ 358 h 576"/>
              <a:gd name="T54" fmla="*/ 344 w 576"/>
              <a:gd name="T55" fmla="*/ 391 h 576"/>
              <a:gd name="T56" fmla="*/ 344 w 576"/>
              <a:gd name="T57" fmla="*/ 358 h 576"/>
              <a:gd name="T58" fmla="*/ 277 w 576"/>
              <a:gd name="T59" fmla="*/ 411 h 576"/>
              <a:gd name="T60" fmla="*/ 195 w 576"/>
              <a:gd name="T61" fmla="*/ 411 h 576"/>
              <a:gd name="T62" fmla="*/ 236 w 576"/>
              <a:gd name="T63" fmla="*/ 394 h 576"/>
              <a:gd name="T64" fmla="*/ 236 w 576"/>
              <a:gd name="T65" fmla="*/ 427 h 576"/>
              <a:gd name="T66" fmla="*/ 236 w 576"/>
              <a:gd name="T67" fmla="*/ 39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61" y="490"/>
                </a:moveTo>
                <a:cubicBezTo>
                  <a:pt x="415" y="490"/>
                  <a:pt x="415" y="490"/>
                  <a:pt x="415" y="490"/>
                </a:cubicBezTo>
                <a:cubicBezTo>
                  <a:pt x="435" y="490"/>
                  <a:pt x="453" y="480"/>
                  <a:pt x="463" y="462"/>
                </a:cubicBezTo>
                <a:cubicBezTo>
                  <a:pt x="473" y="445"/>
                  <a:pt x="473" y="424"/>
                  <a:pt x="463" y="407"/>
                </a:cubicBezTo>
                <a:cubicBezTo>
                  <a:pt x="348" y="207"/>
                  <a:pt x="348" y="207"/>
                  <a:pt x="348" y="207"/>
                </a:cubicBezTo>
                <a:cubicBezTo>
                  <a:pt x="348" y="110"/>
                  <a:pt x="348" y="110"/>
                  <a:pt x="348" y="110"/>
                </a:cubicBezTo>
                <a:cubicBezTo>
                  <a:pt x="363" y="110"/>
                  <a:pt x="363" y="110"/>
                  <a:pt x="363" y="110"/>
                </a:cubicBezTo>
                <a:cubicBezTo>
                  <a:pt x="363" y="85"/>
                  <a:pt x="363" y="85"/>
                  <a:pt x="363" y="85"/>
                </a:cubicBezTo>
                <a:cubicBezTo>
                  <a:pt x="213" y="85"/>
                  <a:pt x="213" y="85"/>
                  <a:pt x="213" y="85"/>
                </a:cubicBezTo>
                <a:cubicBezTo>
                  <a:pt x="213" y="110"/>
                  <a:pt x="213" y="110"/>
                  <a:pt x="213" y="110"/>
                </a:cubicBezTo>
                <a:cubicBezTo>
                  <a:pt x="228" y="110"/>
                  <a:pt x="228" y="110"/>
                  <a:pt x="228" y="110"/>
                </a:cubicBezTo>
                <a:cubicBezTo>
                  <a:pt x="228" y="207"/>
                  <a:pt x="228" y="207"/>
                  <a:pt x="228" y="207"/>
                </a:cubicBezTo>
                <a:cubicBezTo>
                  <a:pt x="113" y="407"/>
                  <a:pt x="113" y="407"/>
                  <a:pt x="113" y="407"/>
                </a:cubicBezTo>
                <a:cubicBezTo>
                  <a:pt x="103" y="424"/>
                  <a:pt x="103" y="445"/>
                  <a:pt x="113" y="462"/>
                </a:cubicBezTo>
                <a:cubicBezTo>
                  <a:pt x="123" y="480"/>
                  <a:pt x="141" y="490"/>
                  <a:pt x="161" y="490"/>
                </a:cubicBezTo>
                <a:close/>
                <a:moveTo>
                  <a:pt x="253" y="214"/>
                </a:moveTo>
                <a:cubicBezTo>
                  <a:pt x="253" y="110"/>
                  <a:pt x="253" y="110"/>
                  <a:pt x="253" y="110"/>
                </a:cubicBezTo>
                <a:cubicBezTo>
                  <a:pt x="323" y="110"/>
                  <a:pt x="323" y="110"/>
                  <a:pt x="323" y="110"/>
                </a:cubicBezTo>
                <a:cubicBezTo>
                  <a:pt x="323" y="214"/>
                  <a:pt x="323" y="214"/>
                  <a:pt x="323" y="214"/>
                </a:cubicBezTo>
                <a:cubicBezTo>
                  <a:pt x="369" y="293"/>
                  <a:pt x="369" y="293"/>
                  <a:pt x="369" y="293"/>
                </a:cubicBezTo>
                <a:cubicBezTo>
                  <a:pt x="321" y="293"/>
                  <a:pt x="321" y="293"/>
                  <a:pt x="321" y="293"/>
                </a:cubicBezTo>
                <a:cubicBezTo>
                  <a:pt x="321" y="271"/>
                  <a:pt x="303" y="252"/>
                  <a:pt x="280" y="252"/>
                </a:cubicBezTo>
                <a:cubicBezTo>
                  <a:pt x="257" y="252"/>
                  <a:pt x="239" y="271"/>
                  <a:pt x="239" y="293"/>
                </a:cubicBezTo>
                <a:cubicBezTo>
                  <a:pt x="207" y="293"/>
                  <a:pt x="207" y="293"/>
                  <a:pt x="207" y="293"/>
                </a:cubicBezTo>
                <a:lnTo>
                  <a:pt x="253" y="214"/>
                </a:lnTo>
                <a:close/>
                <a:moveTo>
                  <a:pt x="296" y="293"/>
                </a:moveTo>
                <a:cubicBezTo>
                  <a:pt x="264" y="293"/>
                  <a:pt x="264" y="293"/>
                  <a:pt x="264" y="293"/>
                </a:cubicBezTo>
                <a:cubicBezTo>
                  <a:pt x="264" y="284"/>
                  <a:pt x="271" y="277"/>
                  <a:pt x="280" y="277"/>
                </a:cubicBezTo>
                <a:cubicBezTo>
                  <a:pt x="289" y="277"/>
                  <a:pt x="296" y="284"/>
                  <a:pt x="296" y="293"/>
                </a:cubicBezTo>
                <a:close/>
                <a:moveTo>
                  <a:pt x="134" y="419"/>
                </a:moveTo>
                <a:cubicBezTo>
                  <a:pt x="193" y="318"/>
                  <a:pt x="193" y="318"/>
                  <a:pt x="193" y="318"/>
                </a:cubicBezTo>
                <a:cubicBezTo>
                  <a:pt x="383" y="318"/>
                  <a:pt x="383" y="318"/>
                  <a:pt x="383" y="318"/>
                </a:cubicBezTo>
                <a:cubicBezTo>
                  <a:pt x="442" y="419"/>
                  <a:pt x="442" y="419"/>
                  <a:pt x="442" y="419"/>
                </a:cubicBezTo>
                <a:cubicBezTo>
                  <a:pt x="447" y="429"/>
                  <a:pt x="447" y="440"/>
                  <a:pt x="442" y="450"/>
                </a:cubicBezTo>
                <a:cubicBezTo>
                  <a:pt x="436" y="460"/>
                  <a:pt x="426" y="466"/>
                  <a:pt x="415" y="466"/>
                </a:cubicBezTo>
                <a:cubicBezTo>
                  <a:pt x="161" y="466"/>
                  <a:pt x="161" y="466"/>
                  <a:pt x="161" y="466"/>
                </a:cubicBezTo>
                <a:cubicBezTo>
                  <a:pt x="150" y="466"/>
                  <a:pt x="140" y="460"/>
                  <a:pt x="134" y="450"/>
                </a:cubicBezTo>
                <a:cubicBezTo>
                  <a:pt x="129" y="440"/>
                  <a:pt x="129" y="429"/>
                  <a:pt x="134" y="419"/>
                </a:cubicBezTo>
                <a:close/>
                <a:moveTo>
                  <a:pt x="344" y="415"/>
                </a:moveTo>
                <a:cubicBezTo>
                  <a:pt x="367" y="415"/>
                  <a:pt x="385" y="397"/>
                  <a:pt x="385" y="374"/>
                </a:cubicBezTo>
                <a:cubicBezTo>
                  <a:pt x="385" y="352"/>
                  <a:pt x="367" y="333"/>
                  <a:pt x="344" y="333"/>
                </a:cubicBezTo>
                <a:cubicBezTo>
                  <a:pt x="321" y="333"/>
                  <a:pt x="303" y="352"/>
                  <a:pt x="303" y="374"/>
                </a:cubicBezTo>
                <a:cubicBezTo>
                  <a:pt x="303" y="397"/>
                  <a:pt x="321" y="415"/>
                  <a:pt x="344" y="415"/>
                </a:cubicBezTo>
                <a:close/>
                <a:moveTo>
                  <a:pt x="344" y="358"/>
                </a:moveTo>
                <a:cubicBezTo>
                  <a:pt x="353" y="358"/>
                  <a:pt x="361" y="365"/>
                  <a:pt x="361" y="374"/>
                </a:cubicBezTo>
                <a:cubicBezTo>
                  <a:pt x="361" y="383"/>
                  <a:pt x="353" y="391"/>
                  <a:pt x="344" y="391"/>
                </a:cubicBezTo>
                <a:cubicBezTo>
                  <a:pt x="335" y="391"/>
                  <a:pt x="328" y="383"/>
                  <a:pt x="328" y="374"/>
                </a:cubicBezTo>
                <a:cubicBezTo>
                  <a:pt x="328" y="365"/>
                  <a:pt x="335" y="358"/>
                  <a:pt x="344" y="358"/>
                </a:cubicBezTo>
                <a:close/>
                <a:moveTo>
                  <a:pt x="236" y="452"/>
                </a:moveTo>
                <a:cubicBezTo>
                  <a:pt x="259" y="452"/>
                  <a:pt x="277" y="433"/>
                  <a:pt x="277" y="411"/>
                </a:cubicBezTo>
                <a:cubicBezTo>
                  <a:pt x="277" y="388"/>
                  <a:pt x="259" y="370"/>
                  <a:pt x="236" y="370"/>
                </a:cubicBezTo>
                <a:cubicBezTo>
                  <a:pt x="213" y="370"/>
                  <a:pt x="195" y="388"/>
                  <a:pt x="195" y="411"/>
                </a:cubicBezTo>
                <a:cubicBezTo>
                  <a:pt x="195" y="433"/>
                  <a:pt x="213" y="452"/>
                  <a:pt x="236" y="452"/>
                </a:cubicBezTo>
                <a:close/>
                <a:moveTo>
                  <a:pt x="236" y="394"/>
                </a:moveTo>
                <a:cubicBezTo>
                  <a:pt x="245" y="394"/>
                  <a:pt x="252" y="402"/>
                  <a:pt x="252" y="411"/>
                </a:cubicBezTo>
                <a:cubicBezTo>
                  <a:pt x="252" y="420"/>
                  <a:pt x="245" y="427"/>
                  <a:pt x="236" y="427"/>
                </a:cubicBezTo>
                <a:cubicBezTo>
                  <a:pt x="227" y="427"/>
                  <a:pt x="219" y="420"/>
                  <a:pt x="219" y="411"/>
                </a:cubicBezTo>
                <a:cubicBezTo>
                  <a:pt x="219" y="402"/>
                  <a:pt x="227" y="394"/>
                  <a:pt x="236" y="3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27209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dirty="0"/>
              <a:t>Scenāriju piemēri (2/2)</a:t>
            </a:r>
            <a:endParaRPr lang="en-GB" dirty="0">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12</a:t>
            </a:fld>
            <a:endParaRPr lang="en-GB"/>
          </a:p>
        </p:txBody>
      </p:sp>
      <p:sp>
        <p:nvSpPr>
          <p:cNvPr id="3" name="Rectangle 2">
            <a:extLst>
              <a:ext uri="{FF2B5EF4-FFF2-40B4-BE49-F238E27FC236}">
                <a16:creationId xmlns:a16="http://schemas.microsoft.com/office/drawing/2014/main" id="{85E4DD82-FAEC-57FA-C433-A57EC4EBE8BC}"/>
              </a:ext>
            </a:extLst>
          </p:cNvPr>
          <p:cNvSpPr/>
          <p:nvPr/>
        </p:nvSpPr>
        <p:spPr>
          <a:xfrm>
            <a:off x="442912" y="2865175"/>
            <a:ext cx="11306173" cy="88706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Latvijas Vides ģeoloģijas un meteoroloģijas centrs izsludinājis sarkanā līmeņa brīdinājumu par plūdiem, kas spēkā no 25. līdz 28. februārim. Sarkanais brīdinājums izsludināts, jo ledus masas intensīvi blīvējas Pļaviņu ūdenskrātuves augšdaļā, tāpēc ūdenslīmenis turpinās paaugstināties Daugavas posmā Jēkabpils - </a:t>
            </a:r>
            <a:r>
              <a:rPr lang="lv-LV" sz="1200" b="0" i="0" err="1">
                <a:solidFill>
                  <a:srgbClr val="212529"/>
                </a:solidFill>
                <a:effectLst/>
              </a:rPr>
              <a:t>Zeļķi</a:t>
            </a:r>
            <a:r>
              <a:rPr lang="lv-LV" sz="1200" b="0" i="0">
                <a:solidFill>
                  <a:srgbClr val="212529"/>
                </a:solidFill>
                <a:effectLst/>
              </a:rPr>
              <a:t>. Ūdenslīmenim paaugstinoties, šajā posmā gaidāma plašu teritoriju, tai skaitā apdzīvotu vietu, applūšana. Sociālajos tīklos izskan viedokļi, ka vairāki iedzīvotāji negatavojas evakuācijai.</a:t>
            </a:r>
          </a:p>
        </p:txBody>
      </p:sp>
      <p:sp>
        <p:nvSpPr>
          <p:cNvPr id="5" name="Rectangle 4">
            <a:extLst>
              <a:ext uri="{FF2B5EF4-FFF2-40B4-BE49-F238E27FC236}">
                <a16:creationId xmlns:a16="http://schemas.microsoft.com/office/drawing/2014/main" id="{1973733F-ABA4-B3F2-DB14-489BB2674BD8}"/>
              </a:ext>
            </a:extLst>
          </p:cNvPr>
          <p:cNvSpPr/>
          <p:nvPr/>
        </p:nvSpPr>
        <p:spPr>
          <a:xfrm>
            <a:off x="442914" y="2289175"/>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3. Plūdi</a:t>
            </a:r>
          </a:p>
        </p:txBody>
      </p:sp>
      <p:sp>
        <p:nvSpPr>
          <p:cNvPr id="6" name="Rectangle 5">
            <a:extLst>
              <a:ext uri="{FF2B5EF4-FFF2-40B4-BE49-F238E27FC236}">
                <a16:creationId xmlns:a16="http://schemas.microsoft.com/office/drawing/2014/main" id="{53260246-6DE2-7D2C-7CA8-06D2112B381D}"/>
              </a:ext>
            </a:extLst>
          </p:cNvPr>
          <p:cNvSpPr/>
          <p:nvPr/>
        </p:nvSpPr>
        <p:spPr>
          <a:xfrm>
            <a:off x="11173085" y="22891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3004120E-27A4-44C4-534D-8AA9C1357DA8}"/>
              </a:ext>
            </a:extLst>
          </p:cNvPr>
          <p:cNvSpPr/>
          <p:nvPr/>
        </p:nvSpPr>
        <p:spPr>
          <a:xfrm>
            <a:off x="11102197" y="22891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Rectangle 21">
            <a:extLst>
              <a:ext uri="{FF2B5EF4-FFF2-40B4-BE49-F238E27FC236}">
                <a16:creationId xmlns:a16="http://schemas.microsoft.com/office/drawing/2014/main" id="{848DDD26-4174-4217-8F1A-207910952A2F}"/>
              </a:ext>
            </a:extLst>
          </p:cNvPr>
          <p:cNvSpPr/>
          <p:nvPr/>
        </p:nvSpPr>
        <p:spPr>
          <a:xfrm>
            <a:off x="442912" y="4695486"/>
            <a:ext cx="11306173" cy="103071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0" lvl="1" algn="l">
              <a:spcAft>
                <a:spcPts val="600"/>
              </a:spcAft>
            </a:pPr>
            <a:r>
              <a:rPr lang="lv-LV" sz="1200" b="0" i="0">
                <a:solidFill>
                  <a:srgbClr val="212529"/>
                </a:solidFill>
                <a:effectLst/>
              </a:rPr>
              <a:t>Iepriekšējā naktī Latvijā norisinājusies bīstami stipra vētra ar vēja ātrumu līdz 44 m/s. Vētra ir </a:t>
            </a:r>
            <a:r>
              <a:rPr lang="lv-LV" sz="1200" b="0" i="0" err="1">
                <a:solidFill>
                  <a:srgbClr val="212529"/>
                </a:solidFill>
                <a:effectLst/>
              </a:rPr>
              <a:t>skārusi</a:t>
            </a:r>
            <a:r>
              <a:rPr lang="lv-LV" sz="1200" b="0" i="0">
                <a:solidFill>
                  <a:srgbClr val="212529"/>
                </a:solidFill>
                <a:effectLst/>
              </a:rPr>
              <a:t> plašu teritoriju Kurzemē. Vētras laikā lokāli ir novērots arī virpuļviesulis, kas virzījies virzienā no Liepājas uz Kuldīgu. Tā darbības joslā novēroti nozīmīgi postījumi mežiem, elektrolīnijām un ēkām, kā arī nogāzto koku dēļ bloķēta satiksme uz autoceļa A9 posmā Saldus-Skrunda. Paredzams, ka elektrības atjaunošana aizņems līdz divām dienām. Atbilstoši operatīvajiem dienestiem pieejamajai informācijai 250 cilvēki palikuši bez pajumtes, vairākiem tūkstošiem nav atjaunota elektrības padeve un/vai nav izbraucami ceļi. Āra temperatūra ir ap +5</a:t>
            </a:r>
            <a:r>
              <a:rPr lang="lv-LV" sz="1200" b="0" i="0" baseline="30000">
                <a:solidFill>
                  <a:srgbClr val="212529"/>
                </a:solidFill>
                <a:effectLst/>
              </a:rPr>
              <a:t>o</a:t>
            </a:r>
            <a:r>
              <a:rPr lang="lv-LV" sz="1200" b="0" i="0">
                <a:solidFill>
                  <a:srgbClr val="212529"/>
                </a:solidFill>
                <a:effectLst/>
              </a:rPr>
              <a:t>C.</a:t>
            </a:r>
          </a:p>
        </p:txBody>
      </p:sp>
      <p:sp>
        <p:nvSpPr>
          <p:cNvPr id="23" name="Rectangle 22">
            <a:extLst>
              <a:ext uri="{FF2B5EF4-FFF2-40B4-BE49-F238E27FC236}">
                <a16:creationId xmlns:a16="http://schemas.microsoft.com/office/drawing/2014/main" id="{089040C6-17CE-F809-BEE8-004B2F215B13}"/>
              </a:ext>
            </a:extLst>
          </p:cNvPr>
          <p:cNvSpPr/>
          <p:nvPr/>
        </p:nvSpPr>
        <p:spPr>
          <a:xfrm>
            <a:off x="442914" y="4119486"/>
            <a:ext cx="106592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600" b="1" dirty="0"/>
              <a:t>4. Vētra, viesuļi un elektrotīklu bojājumi</a:t>
            </a:r>
          </a:p>
        </p:txBody>
      </p:sp>
      <p:sp>
        <p:nvSpPr>
          <p:cNvPr id="24" name="Rectangle 23">
            <a:extLst>
              <a:ext uri="{FF2B5EF4-FFF2-40B4-BE49-F238E27FC236}">
                <a16:creationId xmlns:a16="http://schemas.microsoft.com/office/drawing/2014/main" id="{C5939941-0C01-933F-7ED7-AC8609707885}"/>
              </a:ext>
            </a:extLst>
          </p:cNvPr>
          <p:cNvSpPr/>
          <p:nvPr/>
        </p:nvSpPr>
        <p:spPr>
          <a:xfrm>
            <a:off x="11173085" y="4119486"/>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88A55785-C1FA-BB5B-78F8-4B9BD9788ACA}"/>
              </a:ext>
            </a:extLst>
          </p:cNvPr>
          <p:cNvSpPr/>
          <p:nvPr/>
        </p:nvSpPr>
        <p:spPr>
          <a:xfrm>
            <a:off x="11102197" y="4119486"/>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8" name="Freeform 66">
            <a:extLst>
              <a:ext uri="{FF2B5EF4-FFF2-40B4-BE49-F238E27FC236}">
                <a16:creationId xmlns:a16="http://schemas.microsoft.com/office/drawing/2014/main" id="{16799A3D-6571-0ACC-BAF9-E23C65ADFF30}"/>
              </a:ext>
            </a:extLst>
          </p:cNvPr>
          <p:cNvSpPr/>
          <p:nvPr/>
        </p:nvSpPr>
        <p:spPr>
          <a:xfrm>
            <a:off x="11281595" y="2397175"/>
            <a:ext cx="360000" cy="360000"/>
          </a:xfrm>
          <a:custGeom>
            <a:avLst/>
            <a:gdLst>
              <a:gd name="connsiteX0" fmla="*/ 0 w 456085"/>
              <a:gd name="connsiteY0" fmla="*/ 0 h 455929"/>
              <a:gd name="connsiteX1" fmla="*/ 0 w 456085"/>
              <a:gd name="connsiteY1" fmla="*/ 455930 h 455929"/>
              <a:gd name="connsiteX2" fmla="*/ 456086 w 456085"/>
              <a:gd name="connsiteY2" fmla="*/ 455930 h 455929"/>
              <a:gd name="connsiteX3" fmla="*/ 456086 w 456085"/>
              <a:gd name="connsiteY3" fmla="*/ 0 h 455929"/>
              <a:gd name="connsiteX4" fmla="*/ 436639 w 456085"/>
              <a:gd name="connsiteY4" fmla="*/ 412711 h 455929"/>
              <a:gd name="connsiteX5" fmla="*/ 436639 w 456085"/>
              <a:gd name="connsiteY5" fmla="*/ 436458 h 455929"/>
              <a:gd name="connsiteX6" fmla="*/ 19447 w 456085"/>
              <a:gd name="connsiteY6" fmla="*/ 436458 h 455929"/>
              <a:gd name="connsiteX7" fmla="*/ 19447 w 456085"/>
              <a:gd name="connsiteY7" fmla="*/ 396849 h 455929"/>
              <a:gd name="connsiteX8" fmla="*/ 87892 w 456085"/>
              <a:gd name="connsiteY8" fmla="*/ 398020 h 455929"/>
              <a:gd name="connsiteX9" fmla="*/ 89317 w 456085"/>
              <a:gd name="connsiteY9" fmla="*/ 399255 h 455929"/>
              <a:gd name="connsiteX10" fmla="*/ 96411 w 456085"/>
              <a:gd name="connsiteY10" fmla="*/ 405176 h 455929"/>
              <a:gd name="connsiteX11" fmla="*/ 121591 w 456085"/>
              <a:gd name="connsiteY11" fmla="*/ 418506 h 455929"/>
              <a:gd name="connsiteX12" fmla="*/ 180946 w 456085"/>
              <a:gd name="connsiteY12" fmla="*/ 418506 h 455929"/>
              <a:gd name="connsiteX13" fmla="*/ 206284 w 456085"/>
              <a:gd name="connsiteY13" fmla="*/ 405176 h 455929"/>
              <a:gd name="connsiteX14" fmla="*/ 213568 w 456085"/>
              <a:gd name="connsiteY14" fmla="*/ 399097 h 455929"/>
              <a:gd name="connsiteX15" fmla="*/ 238368 w 456085"/>
              <a:gd name="connsiteY15" fmla="*/ 385704 h 455929"/>
              <a:gd name="connsiteX16" fmla="*/ 255250 w 456085"/>
              <a:gd name="connsiteY16" fmla="*/ 384722 h 455929"/>
              <a:gd name="connsiteX17" fmla="*/ 286067 w 456085"/>
              <a:gd name="connsiteY17" fmla="*/ 399255 h 455929"/>
              <a:gd name="connsiteX18" fmla="*/ 293162 w 456085"/>
              <a:gd name="connsiteY18" fmla="*/ 405176 h 455929"/>
              <a:gd name="connsiteX19" fmla="*/ 318500 w 456085"/>
              <a:gd name="connsiteY19" fmla="*/ 418506 h 455929"/>
              <a:gd name="connsiteX20" fmla="*/ 377823 w 456085"/>
              <a:gd name="connsiteY20" fmla="*/ 418506 h 455929"/>
              <a:gd name="connsiteX21" fmla="*/ 410445 w 456085"/>
              <a:gd name="connsiteY21" fmla="*/ 399065 h 455929"/>
              <a:gd name="connsiteX22" fmla="*/ 436860 w 456085"/>
              <a:gd name="connsiteY22" fmla="*/ 385419 h 455929"/>
              <a:gd name="connsiteX23" fmla="*/ 436639 w 456085"/>
              <a:gd name="connsiteY23" fmla="*/ 365694 h 455929"/>
              <a:gd name="connsiteX24" fmla="*/ 396636 w 456085"/>
              <a:gd name="connsiteY24" fmla="*/ 385007 h 455929"/>
              <a:gd name="connsiteX25" fmla="*/ 368131 w 456085"/>
              <a:gd name="connsiteY25" fmla="*/ 401092 h 455929"/>
              <a:gd name="connsiteX26" fmla="*/ 300162 w 456085"/>
              <a:gd name="connsiteY26" fmla="*/ 385799 h 455929"/>
              <a:gd name="connsiteX27" fmla="*/ 299528 w 456085"/>
              <a:gd name="connsiteY27" fmla="*/ 385261 h 455929"/>
              <a:gd name="connsiteX28" fmla="*/ 255186 w 456085"/>
              <a:gd name="connsiteY28" fmla="*/ 365187 h 455929"/>
              <a:gd name="connsiteX29" fmla="*/ 200931 w 456085"/>
              <a:gd name="connsiteY29" fmla="*/ 384184 h 455929"/>
              <a:gd name="connsiteX30" fmla="*/ 199949 w 456085"/>
              <a:gd name="connsiteY30" fmla="*/ 385039 h 455929"/>
              <a:gd name="connsiteX31" fmla="*/ 102873 w 456085"/>
              <a:gd name="connsiteY31" fmla="*/ 385039 h 455929"/>
              <a:gd name="connsiteX32" fmla="*/ 87923 w 456085"/>
              <a:gd name="connsiteY32" fmla="*/ 373894 h 455929"/>
              <a:gd name="connsiteX33" fmla="*/ 19479 w 456085"/>
              <a:gd name="connsiteY33" fmla="*/ 373261 h 455929"/>
              <a:gd name="connsiteX34" fmla="*/ 19479 w 456085"/>
              <a:gd name="connsiteY34" fmla="*/ 334032 h 455929"/>
              <a:gd name="connsiteX35" fmla="*/ 87923 w 456085"/>
              <a:gd name="connsiteY35" fmla="*/ 335172 h 455929"/>
              <a:gd name="connsiteX36" fmla="*/ 89349 w 456085"/>
              <a:gd name="connsiteY36" fmla="*/ 336407 h 455929"/>
              <a:gd name="connsiteX37" fmla="*/ 181452 w 456085"/>
              <a:gd name="connsiteY37" fmla="*/ 355404 h 455929"/>
              <a:gd name="connsiteX38" fmla="*/ 200931 w 456085"/>
              <a:gd name="connsiteY38" fmla="*/ 345905 h 455929"/>
              <a:gd name="connsiteX39" fmla="*/ 213600 w 456085"/>
              <a:gd name="connsiteY39" fmla="*/ 336185 h 455929"/>
              <a:gd name="connsiteX40" fmla="*/ 274760 w 456085"/>
              <a:gd name="connsiteY40" fmla="*/ 327984 h 455929"/>
              <a:gd name="connsiteX41" fmla="*/ 286099 w 456085"/>
              <a:gd name="connsiteY41" fmla="*/ 336312 h 455929"/>
              <a:gd name="connsiteX42" fmla="*/ 410351 w 456085"/>
              <a:gd name="connsiteY42" fmla="*/ 336122 h 455929"/>
              <a:gd name="connsiteX43" fmla="*/ 436766 w 456085"/>
              <a:gd name="connsiteY43" fmla="*/ 322475 h 455929"/>
              <a:gd name="connsiteX44" fmla="*/ 181548 w 456085"/>
              <a:gd name="connsiteY44" fmla="*/ 282930 h 455929"/>
              <a:gd name="connsiteX45" fmla="*/ 181548 w 456085"/>
              <a:gd name="connsiteY45" fmla="*/ 334507 h 455929"/>
              <a:gd name="connsiteX46" fmla="*/ 107497 w 456085"/>
              <a:gd name="connsiteY46" fmla="*/ 326148 h 455929"/>
              <a:gd name="connsiteX47" fmla="*/ 107497 w 456085"/>
              <a:gd name="connsiteY47" fmla="*/ 224324 h 455929"/>
              <a:gd name="connsiteX48" fmla="*/ 84661 w 456085"/>
              <a:gd name="connsiteY48" fmla="*/ 224324 h 455929"/>
              <a:gd name="connsiteX49" fmla="*/ 229880 w 456085"/>
              <a:gd name="connsiteY49" fmla="*/ 80199 h 455929"/>
              <a:gd name="connsiteX50" fmla="*/ 371868 w 456085"/>
              <a:gd name="connsiteY50" fmla="*/ 224324 h 455929"/>
              <a:gd name="connsiteX51" fmla="*/ 348652 w 456085"/>
              <a:gd name="connsiteY51" fmla="*/ 224324 h 455929"/>
              <a:gd name="connsiteX52" fmla="*/ 348652 w 456085"/>
              <a:gd name="connsiteY52" fmla="*/ 341219 h 455929"/>
              <a:gd name="connsiteX53" fmla="*/ 299686 w 456085"/>
              <a:gd name="connsiteY53" fmla="*/ 322475 h 455929"/>
              <a:gd name="connsiteX54" fmla="*/ 274792 w 456085"/>
              <a:gd name="connsiteY54" fmla="*/ 306644 h 455929"/>
              <a:gd name="connsiteX55" fmla="*/ 274792 w 456085"/>
              <a:gd name="connsiteY55" fmla="*/ 283056 h 455929"/>
              <a:gd name="connsiteX56" fmla="*/ 241725 w 456085"/>
              <a:gd name="connsiteY56" fmla="*/ 302402 h 455929"/>
              <a:gd name="connsiteX57" fmla="*/ 201089 w 456085"/>
              <a:gd name="connsiteY57" fmla="*/ 321209 h 455929"/>
              <a:gd name="connsiteX58" fmla="*/ 201089 w 456085"/>
              <a:gd name="connsiteY58" fmla="*/ 302402 h 455929"/>
              <a:gd name="connsiteX59" fmla="*/ 436829 w 456085"/>
              <a:gd name="connsiteY59" fmla="*/ 304460 h 455929"/>
              <a:gd name="connsiteX60" fmla="*/ 436829 w 456085"/>
              <a:gd name="connsiteY60" fmla="*/ 302782 h 455929"/>
              <a:gd name="connsiteX61" fmla="*/ 396826 w 456085"/>
              <a:gd name="connsiteY61" fmla="*/ 322095 h 455929"/>
              <a:gd name="connsiteX62" fmla="*/ 368321 w 456085"/>
              <a:gd name="connsiteY62" fmla="*/ 338180 h 455929"/>
              <a:gd name="connsiteX63" fmla="*/ 368321 w 456085"/>
              <a:gd name="connsiteY63" fmla="*/ 243701 h 455929"/>
              <a:gd name="connsiteX64" fmla="*/ 418617 w 456085"/>
              <a:gd name="connsiteY64" fmla="*/ 243701 h 455929"/>
              <a:gd name="connsiteX65" fmla="*/ 230007 w 456085"/>
              <a:gd name="connsiteY65" fmla="*/ 52527 h 455929"/>
              <a:gd name="connsiteX66" fmla="*/ 37405 w 456085"/>
              <a:gd name="connsiteY66" fmla="*/ 243701 h 455929"/>
              <a:gd name="connsiteX67" fmla="*/ 88082 w 456085"/>
              <a:gd name="connsiteY67" fmla="*/ 243701 h 455929"/>
              <a:gd name="connsiteX68" fmla="*/ 88082 w 456085"/>
              <a:gd name="connsiteY68" fmla="*/ 311204 h 455929"/>
              <a:gd name="connsiteX69" fmla="*/ 19637 w 456085"/>
              <a:gd name="connsiteY69" fmla="*/ 310570 h 455929"/>
              <a:gd name="connsiteX70" fmla="*/ 19637 w 456085"/>
              <a:gd name="connsiteY70" fmla="*/ 19282 h 455929"/>
              <a:gd name="connsiteX71" fmla="*/ 436639 w 456085"/>
              <a:gd name="connsiteY71" fmla="*/ 19282 h 455929"/>
              <a:gd name="connsiteX72" fmla="*/ 436639 w 456085"/>
              <a:gd name="connsiteY72" fmla="*/ 302718 h 455929"/>
              <a:gd name="connsiteX73" fmla="*/ 437652 w 456085"/>
              <a:gd name="connsiteY73" fmla="*/ 302718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6085" h="455929">
                <a:moveTo>
                  <a:pt x="0" y="0"/>
                </a:moveTo>
                <a:lnTo>
                  <a:pt x="0" y="455930"/>
                </a:lnTo>
                <a:lnTo>
                  <a:pt x="456086" y="455930"/>
                </a:lnTo>
                <a:lnTo>
                  <a:pt x="456086" y="0"/>
                </a:lnTo>
                <a:close/>
                <a:moveTo>
                  <a:pt x="436639" y="412711"/>
                </a:moveTo>
                <a:lnTo>
                  <a:pt x="436639" y="436458"/>
                </a:lnTo>
                <a:lnTo>
                  <a:pt x="19447" y="436458"/>
                </a:lnTo>
                <a:lnTo>
                  <a:pt x="19447" y="396849"/>
                </a:lnTo>
                <a:cubicBezTo>
                  <a:pt x="39277" y="379888"/>
                  <a:pt x="68654" y="380391"/>
                  <a:pt x="87892" y="398020"/>
                </a:cubicBezTo>
                <a:lnTo>
                  <a:pt x="89317" y="399255"/>
                </a:lnTo>
                <a:cubicBezTo>
                  <a:pt x="91578" y="401351"/>
                  <a:pt x="93944" y="403327"/>
                  <a:pt x="96411" y="405176"/>
                </a:cubicBezTo>
                <a:cubicBezTo>
                  <a:pt x="104044" y="410929"/>
                  <a:pt x="112542" y="415428"/>
                  <a:pt x="121591" y="418506"/>
                </a:cubicBezTo>
                <a:cubicBezTo>
                  <a:pt x="140836" y="425047"/>
                  <a:pt x="161701" y="425047"/>
                  <a:pt x="180946" y="418506"/>
                </a:cubicBezTo>
                <a:cubicBezTo>
                  <a:pt x="190045" y="415431"/>
                  <a:pt x="198597" y="410932"/>
                  <a:pt x="206284" y="405176"/>
                </a:cubicBezTo>
                <a:cubicBezTo>
                  <a:pt x="208814" y="403273"/>
                  <a:pt x="211244" y="401244"/>
                  <a:pt x="213568" y="399097"/>
                </a:cubicBezTo>
                <a:cubicBezTo>
                  <a:pt x="220438" y="392429"/>
                  <a:pt x="229022" y="387791"/>
                  <a:pt x="238368" y="385704"/>
                </a:cubicBezTo>
                <a:cubicBezTo>
                  <a:pt x="243901" y="384431"/>
                  <a:pt x="249609" y="384099"/>
                  <a:pt x="255250" y="384722"/>
                </a:cubicBezTo>
                <a:cubicBezTo>
                  <a:pt x="266861" y="385979"/>
                  <a:pt x="277712" y="391096"/>
                  <a:pt x="286067" y="399255"/>
                </a:cubicBezTo>
                <a:cubicBezTo>
                  <a:pt x="288329" y="401351"/>
                  <a:pt x="290695" y="403327"/>
                  <a:pt x="293162" y="405176"/>
                </a:cubicBezTo>
                <a:cubicBezTo>
                  <a:pt x="300849" y="410932"/>
                  <a:pt x="309400" y="415431"/>
                  <a:pt x="318500" y="418506"/>
                </a:cubicBezTo>
                <a:cubicBezTo>
                  <a:pt x="337735" y="425028"/>
                  <a:pt x="358588" y="425028"/>
                  <a:pt x="377823" y="418506"/>
                </a:cubicBezTo>
                <a:cubicBezTo>
                  <a:pt x="389944" y="414393"/>
                  <a:pt x="401061" y="407769"/>
                  <a:pt x="410445" y="399065"/>
                </a:cubicBezTo>
                <a:cubicBezTo>
                  <a:pt x="417680" y="391967"/>
                  <a:pt x="426884" y="387211"/>
                  <a:pt x="436860" y="385419"/>
                </a:cubicBezTo>
                <a:close/>
                <a:moveTo>
                  <a:pt x="436639" y="365694"/>
                </a:moveTo>
                <a:cubicBezTo>
                  <a:pt x="421553" y="367596"/>
                  <a:pt x="407506" y="374379"/>
                  <a:pt x="396636" y="385007"/>
                </a:cubicBezTo>
                <a:cubicBezTo>
                  <a:pt x="388525" y="392524"/>
                  <a:pt x="378760" y="398033"/>
                  <a:pt x="368131" y="401092"/>
                </a:cubicBezTo>
                <a:cubicBezTo>
                  <a:pt x="344354" y="408105"/>
                  <a:pt x="318639" y="402317"/>
                  <a:pt x="300162" y="385799"/>
                </a:cubicBezTo>
                <a:lnTo>
                  <a:pt x="299528" y="385261"/>
                </a:lnTo>
                <a:cubicBezTo>
                  <a:pt x="287524" y="373631"/>
                  <a:pt x="271849" y="366536"/>
                  <a:pt x="255186" y="365187"/>
                </a:cubicBezTo>
                <a:cubicBezTo>
                  <a:pt x="235233" y="363610"/>
                  <a:pt x="215539" y="370506"/>
                  <a:pt x="200931" y="384184"/>
                </a:cubicBezTo>
                <a:lnTo>
                  <a:pt x="199949" y="385039"/>
                </a:lnTo>
                <a:cubicBezTo>
                  <a:pt x="172508" y="410264"/>
                  <a:pt x="130311" y="410264"/>
                  <a:pt x="102873" y="385039"/>
                </a:cubicBezTo>
                <a:cubicBezTo>
                  <a:pt x="98391" y="380698"/>
                  <a:pt x="93364" y="376953"/>
                  <a:pt x="87923" y="373894"/>
                </a:cubicBezTo>
                <a:cubicBezTo>
                  <a:pt x="66718" y="361999"/>
                  <a:pt x="40902" y="361758"/>
                  <a:pt x="19479" y="373261"/>
                </a:cubicBezTo>
                <a:lnTo>
                  <a:pt x="19479" y="334032"/>
                </a:lnTo>
                <a:cubicBezTo>
                  <a:pt x="39309" y="317077"/>
                  <a:pt x="68669" y="317568"/>
                  <a:pt x="87923" y="335172"/>
                </a:cubicBezTo>
                <a:lnTo>
                  <a:pt x="89349" y="336407"/>
                </a:lnTo>
                <a:cubicBezTo>
                  <a:pt x="114196" y="359232"/>
                  <a:pt x="149596" y="366533"/>
                  <a:pt x="181452" y="355404"/>
                </a:cubicBezTo>
                <a:cubicBezTo>
                  <a:pt x="188306" y="353038"/>
                  <a:pt x="194847" y="349850"/>
                  <a:pt x="200931" y="345905"/>
                </a:cubicBezTo>
                <a:cubicBezTo>
                  <a:pt x="205422" y="343030"/>
                  <a:pt x="209660" y="339779"/>
                  <a:pt x="213600" y="336185"/>
                </a:cubicBezTo>
                <a:cubicBezTo>
                  <a:pt x="229921" y="320211"/>
                  <a:pt x="254806" y="316877"/>
                  <a:pt x="274760" y="327984"/>
                </a:cubicBezTo>
                <a:cubicBezTo>
                  <a:pt x="278890" y="330248"/>
                  <a:pt x="282704" y="333050"/>
                  <a:pt x="286099" y="336312"/>
                </a:cubicBezTo>
                <a:cubicBezTo>
                  <a:pt x="321281" y="368511"/>
                  <a:pt x="375267" y="368429"/>
                  <a:pt x="410351" y="336122"/>
                </a:cubicBezTo>
                <a:cubicBezTo>
                  <a:pt x="417594" y="329036"/>
                  <a:pt x="426795" y="324280"/>
                  <a:pt x="436766" y="322475"/>
                </a:cubicBezTo>
                <a:moveTo>
                  <a:pt x="181548" y="282930"/>
                </a:moveTo>
                <a:lnTo>
                  <a:pt x="181548" y="334507"/>
                </a:lnTo>
                <a:cubicBezTo>
                  <a:pt x="157236" y="345747"/>
                  <a:pt x="128689" y="342523"/>
                  <a:pt x="107497" y="326148"/>
                </a:cubicBezTo>
                <a:lnTo>
                  <a:pt x="107497" y="224324"/>
                </a:lnTo>
                <a:lnTo>
                  <a:pt x="84661" y="224324"/>
                </a:lnTo>
                <a:lnTo>
                  <a:pt x="229880" y="80199"/>
                </a:lnTo>
                <a:lnTo>
                  <a:pt x="371868" y="224324"/>
                </a:lnTo>
                <a:lnTo>
                  <a:pt x="348652" y="224324"/>
                </a:lnTo>
                <a:lnTo>
                  <a:pt x="348652" y="341219"/>
                </a:lnTo>
                <a:cubicBezTo>
                  <a:pt x="330535" y="341447"/>
                  <a:pt x="313017" y="334741"/>
                  <a:pt x="299686" y="322475"/>
                </a:cubicBezTo>
                <a:cubicBezTo>
                  <a:pt x="292576" y="315532"/>
                  <a:pt x="284097" y="310140"/>
                  <a:pt x="274792" y="306644"/>
                </a:cubicBezTo>
                <a:lnTo>
                  <a:pt x="274792" y="283056"/>
                </a:lnTo>
                <a:close/>
                <a:moveTo>
                  <a:pt x="241725" y="302402"/>
                </a:moveTo>
                <a:cubicBezTo>
                  <a:pt x="226513" y="304146"/>
                  <a:pt x="212264" y="310741"/>
                  <a:pt x="201089" y="321209"/>
                </a:cubicBezTo>
                <a:lnTo>
                  <a:pt x="201089" y="302402"/>
                </a:lnTo>
                <a:close/>
                <a:moveTo>
                  <a:pt x="436829" y="304460"/>
                </a:moveTo>
                <a:lnTo>
                  <a:pt x="436829" y="302782"/>
                </a:lnTo>
                <a:cubicBezTo>
                  <a:pt x="421743" y="304684"/>
                  <a:pt x="407696" y="311467"/>
                  <a:pt x="396826" y="322095"/>
                </a:cubicBezTo>
                <a:cubicBezTo>
                  <a:pt x="388705" y="329599"/>
                  <a:pt x="378944" y="335108"/>
                  <a:pt x="368321" y="338180"/>
                </a:cubicBezTo>
                <a:lnTo>
                  <a:pt x="368321" y="243701"/>
                </a:lnTo>
                <a:lnTo>
                  <a:pt x="418617" y="243701"/>
                </a:lnTo>
                <a:lnTo>
                  <a:pt x="230007" y="52527"/>
                </a:lnTo>
                <a:lnTo>
                  <a:pt x="37405" y="243701"/>
                </a:lnTo>
                <a:lnTo>
                  <a:pt x="88082" y="243701"/>
                </a:lnTo>
                <a:lnTo>
                  <a:pt x="88082" y="311204"/>
                </a:lnTo>
                <a:cubicBezTo>
                  <a:pt x="66877" y="299308"/>
                  <a:pt x="41060" y="299068"/>
                  <a:pt x="19637" y="310570"/>
                </a:cubicBezTo>
                <a:lnTo>
                  <a:pt x="19637" y="19282"/>
                </a:lnTo>
                <a:lnTo>
                  <a:pt x="436639" y="19282"/>
                </a:lnTo>
                <a:lnTo>
                  <a:pt x="436639" y="302718"/>
                </a:lnTo>
                <a:lnTo>
                  <a:pt x="437652" y="302718"/>
                </a:lnTo>
                <a:close/>
              </a:path>
            </a:pathLst>
          </a:custGeom>
          <a:solidFill>
            <a:schemeClr val="bg1"/>
          </a:solidFill>
          <a:ln w="3165" cap="flat">
            <a:noFill/>
            <a:prstDash val="solid"/>
            <a:miter/>
          </a:ln>
        </p:spPr>
        <p:txBody>
          <a:bodyPr rtlCol="0" anchor="ctr"/>
          <a:lstStyle/>
          <a:p>
            <a:pPr algn="ctr"/>
            <a:endParaRPr lang="en-GB"/>
          </a:p>
        </p:txBody>
      </p:sp>
      <p:sp>
        <p:nvSpPr>
          <p:cNvPr id="41" name="Freeform 77">
            <a:extLst>
              <a:ext uri="{FF2B5EF4-FFF2-40B4-BE49-F238E27FC236}">
                <a16:creationId xmlns:a16="http://schemas.microsoft.com/office/drawing/2014/main" id="{80F7C121-D4DF-6E02-27F7-C6DCD34387D4}"/>
              </a:ext>
            </a:extLst>
          </p:cNvPr>
          <p:cNvSpPr>
            <a:spLocks noChangeAspect="1" noEditPoints="1"/>
          </p:cNvSpPr>
          <p:nvPr/>
        </p:nvSpPr>
        <p:spPr bwMode="auto">
          <a:xfrm>
            <a:off x="11281595" y="4227486"/>
            <a:ext cx="358980" cy="3600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2 h 576"/>
              <a:gd name="T12" fmla="*/ 25 w 576"/>
              <a:gd name="T13" fmla="*/ 552 h 576"/>
              <a:gd name="T14" fmla="*/ 25 w 576"/>
              <a:gd name="T15" fmla="*/ 25 h 576"/>
              <a:gd name="T16" fmla="*/ 551 w 576"/>
              <a:gd name="T17" fmla="*/ 25 h 576"/>
              <a:gd name="T18" fmla="*/ 551 w 576"/>
              <a:gd name="T19" fmla="*/ 552 h 576"/>
              <a:gd name="T20" fmla="*/ 288 w 576"/>
              <a:gd name="T21" fmla="*/ 306 h 576"/>
              <a:gd name="T22" fmla="*/ 287 w 576"/>
              <a:gd name="T23" fmla="*/ 318 h 576"/>
              <a:gd name="T24" fmla="*/ 326 w 576"/>
              <a:gd name="T25" fmla="*/ 341 h 576"/>
              <a:gd name="T26" fmla="*/ 390 w 576"/>
              <a:gd name="T27" fmla="*/ 290 h 576"/>
              <a:gd name="T28" fmla="*/ 366 w 576"/>
              <a:gd name="T29" fmla="*/ 162 h 576"/>
              <a:gd name="T30" fmla="*/ 141 w 576"/>
              <a:gd name="T31" fmla="*/ 153 h 576"/>
              <a:gd name="T32" fmla="*/ 125 w 576"/>
              <a:gd name="T33" fmla="*/ 135 h 576"/>
              <a:gd name="T34" fmla="*/ 384 w 576"/>
              <a:gd name="T35" fmla="*/ 146 h 576"/>
              <a:gd name="T36" fmla="*/ 385 w 576"/>
              <a:gd name="T37" fmla="*/ 147 h 576"/>
              <a:gd name="T38" fmla="*/ 413 w 576"/>
              <a:gd name="T39" fmla="*/ 301 h 576"/>
              <a:gd name="T40" fmla="*/ 326 w 576"/>
              <a:gd name="T41" fmla="*/ 366 h 576"/>
              <a:gd name="T42" fmla="*/ 263 w 576"/>
              <a:gd name="T43" fmla="*/ 325 h 576"/>
              <a:gd name="T44" fmla="*/ 270 w 576"/>
              <a:gd name="T45" fmla="*/ 288 h 576"/>
              <a:gd name="T46" fmla="*/ 259 w 576"/>
              <a:gd name="T47" fmla="*/ 287 h 576"/>
              <a:gd name="T48" fmla="*/ 235 w 576"/>
              <a:gd name="T49" fmla="*/ 326 h 576"/>
              <a:gd name="T50" fmla="*/ 286 w 576"/>
              <a:gd name="T51" fmla="*/ 391 h 576"/>
              <a:gd name="T52" fmla="*/ 414 w 576"/>
              <a:gd name="T53" fmla="*/ 366 h 576"/>
              <a:gd name="T54" fmla="*/ 461 w 576"/>
              <a:gd name="T55" fmla="*/ 215 h 576"/>
              <a:gd name="T56" fmla="*/ 423 w 576"/>
              <a:gd name="T57" fmla="*/ 142 h 576"/>
              <a:gd name="T58" fmla="*/ 441 w 576"/>
              <a:gd name="T59" fmla="*/ 125 h 576"/>
              <a:gd name="T60" fmla="*/ 430 w 576"/>
              <a:gd name="T61" fmla="*/ 385 h 576"/>
              <a:gd name="T62" fmla="*/ 430 w 576"/>
              <a:gd name="T63" fmla="*/ 385 h 576"/>
              <a:gd name="T64" fmla="*/ 330 w 576"/>
              <a:gd name="T65" fmla="*/ 425 h 576"/>
              <a:gd name="T66" fmla="*/ 276 w 576"/>
              <a:gd name="T67" fmla="*/ 413 h 576"/>
              <a:gd name="T68" fmla="*/ 211 w 576"/>
              <a:gd name="T69" fmla="*/ 326 h 576"/>
              <a:gd name="T70" fmla="*/ 251 w 576"/>
              <a:gd name="T71" fmla="*/ 264 h 576"/>
              <a:gd name="T72" fmla="*/ 288 w 576"/>
              <a:gd name="T73" fmla="*/ 271 h 576"/>
              <a:gd name="T74" fmla="*/ 289 w 576"/>
              <a:gd name="T75" fmla="*/ 259 h 576"/>
              <a:gd name="T76" fmla="*/ 250 w 576"/>
              <a:gd name="T77" fmla="*/ 235 h 576"/>
              <a:gd name="T78" fmla="*/ 186 w 576"/>
              <a:gd name="T79" fmla="*/ 287 h 576"/>
              <a:gd name="T80" fmla="*/ 210 w 576"/>
              <a:gd name="T81" fmla="*/ 414 h 576"/>
              <a:gd name="T82" fmla="*/ 435 w 576"/>
              <a:gd name="T83" fmla="*/ 423 h 576"/>
              <a:gd name="T84" fmla="*/ 451 w 576"/>
              <a:gd name="T85" fmla="*/ 442 h 576"/>
              <a:gd name="T86" fmla="*/ 320 w 576"/>
              <a:gd name="T87" fmla="*/ 492 h 576"/>
              <a:gd name="T88" fmla="*/ 192 w 576"/>
              <a:gd name="T89" fmla="*/ 431 h 576"/>
              <a:gd name="T90" fmla="*/ 191 w 576"/>
              <a:gd name="T91" fmla="*/ 430 h 576"/>
              <a:gd name="T92" fmla="*/ 163 w 576"/>
              <a:gd name="T93" fmla="*/ 276 h 576"/>
              <a:gd name="T94" fmla="*/ 250 w 576"/>
              <a:gd name="T95" fmla="*/ 211 h 576"/>
              <a:gd name="T96" fmla="*/ 313 w 576"/>
              <a:gd name="T97" fmla="*/ 252 h 576"/>
              <a:gd name="T98" fmla="*/ 306 w 576"/>
              <a:gd name="T99" fmla="*/ 289 h 576"/>
              <a:gd name="T100" fmla="*/ 317 w 576"/>
              <a:gd name="T101" fmla="*/ 290 h 576"/>
              <a:gd name="T102" fmla="*/ 341 w 576"/>
              <a:gd name="T103" fmla="*/ 250 h 576"/>
              <a:gd name="T104" fmla="*/ 290 w 576"/>
              <a:gd name="T105" fmla="*/ 186 h 576"/>
              <a:gd name="T106" fmla="*/ 162 w 576"/>
              <a:gd name="T107" fmla="*/ 210 h 576"/>
              <a:gd name="T108" fmla="*/ 115 w 576"/>
              <a:gd name="T109" fmla="*/ 362 h 576"/>
              <a:gd name="T110" fmla="*/ 153 w 576"/>
              <a:gd name="T111" fmla="*/ 435 h 576"/>
              <a:gd name="T112" fmla="*/ 135 w 576"/>
              <a:gd name="T113" fmla="*/ 451 h 576"/>
              <a:gd name="T114" fmla="*/ 146 w 576"/>
              <a:gd name="T115" fmla="*/ 192 h 576"/>
              <a:gd name="T116" fmla="*/ 146 w 576"/>
              <a:gd name="T117" fmla="*/ 192 h 576"/>
              <a:gd name="T118" fmla="*/ 300 w 576"/>
              <a:gd name="T119" fmla="*/ 164 h 576"/>
              <a:gd name="T120" fmla="*/ 365 w 576"/>
              <a:gd name="T121" fmla="*/ 250 h 576"/>
              <a:gd name="T122" fmla="*/ 325 w 576"/>
              <a:gd name="T123" fmla="*/ 313 h 576"/>
              <a:gd name="T124" fmla="*/ 288 w 576"/>
              <a:gd name="T125" fmla="*/ 30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475090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a:lstStyle/>
          <a:p>
            <a:r>
              <a:rPr lang="lv-LV"/>
              <a:t>Kontroljautājumi scenārijiem</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13</a:t>
            </a:fld>
            <a:endParaRPr lang="en-GB"/>
          </a:p>
        </p:txBody>
      </p:sp>
      <p:sp>
        <p:nvSpPr>
          <p:cNvPr id="52" name="Rectangle 51">
            <a:extLst>
              <a:ext uri="{FF2B5EF4-FFF2-40B4-BE49-F238E27FC236}">
                <a16:creationId xmlns:a16="http://schemas.microsoft.com/office/drawing/2014/main" id="{45207056-9D32-762F-B0B3-A7627AFC0C6B}"/>
              </a:ext>
            </a:extLst>
          </p:cNvPr>
          <p:cNvSpPr/>
          <p:nvPr/>
        </p:nvSpPr>
        <p:spPr>
          <a:xfrm>
            <a:off x="1107653" y="3577422"/>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600" dirty="0">
                <a:solidFill>
                  <a:schemeClr val="tx1"/>
                </a:solidFill>
              </a:rPr>
              <a:t>Kādas ir iestādes, kas varētu iesaistīties katastrofas pārvaldīšanā?</a:t>
            </a:r>
          </a:p>
        </p:txBody>
      </p:sp>
      <p:sp>
        <p:nvSpPr>
          <p:cNvPr id="53" name="Rectangle 52">
            <a:extLst>
              <a:ext uri="{FF2B5EF4-FFF2-40B4-BE49-F238E27FC236}">
                <a16:creationId xmlns:a16="http://schemas.microsoft.com/office/drawing/2014/main" id="{FB9F1D48-161A-C7C6-A0DC-3CB86257DB1C}"/>
              </a:ext>
            </a:extLst>
          </p:cNvPr>
          <p:cNvSpPr/>
          <p:nvPr/>
        </p:nvSpPr>
        <p:spPr>
          <a:xfrm>
            <a:off x="442913" y="3577422"/>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3</a:t>
            </a:r>
            <a:endParaRPr lang="lv-LV" b="1">
              <a:solidFill>
                <a:srgbClr val="CFD6E8"/>
              </a:solidFill>
            </a:endParaRPr>
          </a:p>
        </p:txBody>
      </p:sp>
      <p:cxnSp>
        <p:nvCxnSpPr>
          <p:cNvPr id="55" name="Straight Connector 54">
            <a:extLst>
              <a:ext uri="{FF2B5EF4-FFF2-40B4-BE49-F238E27FC236}">
                <a16:creationId xmlns:a16="http://schemas.microsoft.com/office/drawing/2014/main" id="{4353E914-4493-B003-8DFC-F34E89BC623C}"/>
              </a:ext>
            </a:extLst>
          </p:cNvPr>
          <p:cNvCxnSpPr>
            <a:cxnSpLocks/>
          </p:cNvCxnSpPr>
          <p:nvPr/>
        </p:nvCxnSpPr>
        <p:spPr>
          <a:xfrm>
            <a:off x="1107653" y="4151005"/>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1EAC523D-5B8B-EC9F-CA1B-B85352B2083E}"/>
              </a:ext>
            </a:extLst>
          </p:cNvPr>
          <p:cNvCxnSpPr>
            <a:cxnSpLocks/>
          </p:cNvCxnSpPr>
          <p:nvPr/>
        </p:nvCxnSpPr>
        <p:spPr>
          <a:xfrm>
            <a:off x="1107653" y="4793345"/>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7" name="Straight Connector 56">
            <a:extLst>
              <a:ext uri="{FF2B5EF4-FFF2-40B4-BE49-F238E27FC236}">
                <a16:creationId xmlns:a16="http://schemas.microsoft.com/office/drawing/2014/main" id="{982906F6-31E8-80E5-4E51-B0BC71E99360}"/>
              </a:ext>
            </a:extLst>
          </p:cNvPr>
          <p:cNvCxnSpPr>
            <a:cxnSpLocks/>
          </p:cNvCxnSpPr>
          <p:nvPr/>
        </p:nvCxnSpPr>
        <p:spPr>
          <a:xfrm>
            <a:off x="6940126" y="2866324"/>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BDD0A07E-FC7F-6D31-7D15-9086496898D9}"/>
              </a:ext>
            </a:extLst>
          </p:cNvPr>
          <p:cNvCxnSpPr>
            <a:cxnSpLocks/>
          </p:cNvCxnSpPr>
          <p:nvPr/>
        </p:nvCxnSpPr>
        <p:spPr>
          <a:xfrm>
            <a:off x="6940126" y="3508664"/>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0" name="Rectangle 59">
            <a:extLst>
              <a:ext uri="{FF2B5EF4-FFF2-40B4-BE49-F238E27FC236}">
                <a16:creationId xmlns:a16="http://schemas.microsoft.com/office/drawing/2014/main" id="{589C9F17-0831-0FCC-19F9-172D818D3C41}"/>
              </a:ext>
            </a:extLst>
          </p:cNvPr>
          <p:cNvSpPr/>
          <p:nvPr/>
        </p:nvSpPr>
        <p:spPr>
          <a:xfrm>
            <a:off x="1107653" y="4219762"/>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600" dirty="0">
                <a:solidFill>
                  <a:schemeClr val="tx1"/>
                </a:solidFill>
              </a:rPr>
              <a:t>Vai ir nepieciešams izsludināt ārkārtējo situāciju? Kāds ir pamatojums?</a:t>
            </a:r>
          </a:p>
        </p:txBody>
      </p:sp>
      <p:sp>
        <p:nvSpPr>
          <p:cNvPr id="61" name="Rectangle 60">
            <a:extLst>
              <a:ext uri="{FF2B5EF4-FFF2-40B4-BE49-F238E27FC236}">
                <a16:creationId xmlns:a16="http://schemas.microsoft.com/office/drawing/2014/main" id="{7DB98A7E-BC9E-3901-A38C-06A2E4310193}"/>
              </a:ext>
            </a:extLst>
          </p:cNvPr>
          <p:cNvSpPr/>
          <p:nvPr/>
        </p:nvSpPr>
        <p:spPr>
          <a:xfrm>
            <a:off x="442913" y="4219762"/>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4</a:t>
            </a:r>
            <a:endParaRPr lang="lv-LV" b="1">
              <a:solidFill>
                <a:srgbClr val="CFD6E8"/>
              </a:solidFill>
            </a:endParaRPr>
          </a:p>
        </p:txBody>
      </p:sp>
      <p:sp>
        <p:nvSpPr>
          <p:cNvPr id="64" name="Rectangle 63">
            <a:extLst>
              <a:ext uri="{FF2B5EF4-FFF2-40B4-BE49-F238E27FC236}">
                <a16:creationId xmlns:a16="http://schemas.microsoft.com/office/drawing/2014/main" id="{4832BEB5-6A44-0E8D-F600-A76511576005}"/>
              </a:ext>
            </a:extLst>
          </p:cNvPr>
          <p:cNvSpPr/>
          <p:nvPr/>
        </p:nvSpPr>
        <p:spPr>
          <a:xfrm>
            <a:off x="6940126" y="2292741"/>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600" dirty="0">
                <a:solidFill>
                  <a:schemeClr val="tx1"/>
                </a:solidFill>
              </a:rPr>
              <a:t>Kā Jūs rīkotos, lai pasargātu sevi katastrofas gadījumā?</a:t>
            </a:r>
          </a:p>
        </p:txBody>
      </p:sp>
      <p:sp>
        <p:nvSpPr>
          <p:cNvPr id="65" name="Rectangle 64">
            <a:extLst>
              <a:ext uri="{FF2B5EF4-FFF2-40B4-BE49-F238E27FC236}">
                <a16:creationId xmlns:a16="http://schemas.microsoft.com/office/drawing/2014/main" id="{0808DA7A-26F6-910F-D975-6CA7AA0F402D}"/>
              </a:ext>
            </a:extLst>
          </p:cNvPr>
          <p:cNvSpPr/>
          <p:nvPr/>
        </p:nvSpPr>
        <p:spPr>
          <a:xfrm>
            <a:off x="6275386" y="2292741"/>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5</a:t>
            </a:r>
            <a:endParaRPr lang="lv-LV" b="1">
              <a:solidFill>
                <a:srgbClr val="CFD6E8"/>
              </a:solidFill>
            </a:endParaRPr>
          </a:p>
        </p:txBody>
      </p:sp>
      <p:sp>
        <p:nvSpPr>
          <p:cNvPr id="68" name="Rectangle 67">
            <a:extLst>
              <a:ext uri="{FF2B5EF4-FFF2-40B4-BE49-F238E27FC236}">
                <a16:creationId xmlns:a16="http://schemas.microsoft.com/office/drawing/2014/main" id="{4DC92F6E-F405-5956-B427-06CAF0D15B49}"/>
              </a:ext>
            </a:extLst>
          </p:cNvPr>
          <p:cNvSpPr/>
          <p:nvPr/>
        </p:nvSpPr>
        <p:spPr>
          <a:xfrm>
            <a:off x="6940126" y="2935081"/>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600" dirty="0">
                <a:solidFill>
                  <a:schemeClr val="tx1"/>
                </a:solidFill>
              </a:rPr>
              <a:t>Vai jālieto individuālie aizsardzības līdzekļi?</a:t>
            </a:r>
          </a:p>
        </p:txBody>
      </p:sp>
      <p:sp>
        <p:nvSpPr>
          <p:cNvPr id="69" name="Rectangle 68">
            <a:extLst>
              <a:ext uri="{FF2B5EF4-FFF2-40B4-BE49-F238E27FC236}">
                <a16:creationId xmlns:a16="http://schemas.microsoft.com/office/drawing/2014/main" id="{7CCFF918-D651-C28C-941A-DE6B35043B0E}"/>
              </a:ext>
            </a:extLst>
          </p:cNvPr>
          <p:cNvSpPr/>
          <p:nvPr/>
        </p:nvSpPr>
        <p:spPr>
          <a:xfrm>
            <a:off x="6275386" y="2935081"/>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6</a:t>
            </a:r>
            <a:endParaRPr lang="lv-LV" b="1">
              <a:solidFill>
                <a:srgbClr val="CFD6E8"/>
              </a:solidFill>
            </a:endParaRPr>
          </a:p>
        </p:txBody>
      </p:sp>
      <p:sp>
        <p:nvSpPr>
          <p:cNvPr id="72" name="Rectangle 71">
            <a:extLst>
              <a:ext uri="{FF2B5EF4-FFF2-40B4-BE49-F238E27FC236}">
                <a16:creationId xmlns:a16="http://schemas.microsoft.com/office/drawing/2014/main" id="{41955ABC-ACCB-0729-DE6D-73EE0BEBBCDA}"/>
              </a:ext>
            </a:extLst>
          </p:cNvPr>
          <p:cNvSpPr/>
          <p:nvPr/>
        </p:nvSpPr>
        <p:spPr>
          <a:xfrm>
            <a:off x="6940126" y="3577422"/>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600" dirty="0">
                <a:solidFill>
                  <a:schemeClr val="tx1"/>
                </a:solidFill>
              </a:rPr>
              <a:t>Kā nepieciešamības gadījumā tiktu pieprasīta starptautiskā palīdzība?</a:t>
            </a:r>
          </a:p>
        </p:txBody>
      </p:sp>
      <p:sp>
        <p:nvSpPr>
          <p:cNvPr id="73" name="Rectangle 72">
            <a:extLst>
              <a:ext uri="{FF2B5EF4-FFF2-40B4-BE49-F238E27FC236}">
                <a16:creationId xmlns:a16="http://schemas.microsoft.com/office/drawing/2014/main" id="{5EDE9DC2-2297-8088-8590-F6C67769B0E9}"/>
              </a:ext>
            </a:extLst>
          </p:cNvPr>
          <p:cNvSpPr/>
          <p:nvPr/>
        </p:nvSpPr>
        <p:spPr>
          <a:xfrm>
            <a:off x="6275386" y="3577422"/>
            <a:ext cx="474663"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7</a:t>
            </a:r>
            <a:endParaRPr lang="lv-LV" b="1">
              <a:solidFill>
                <a:srgbClr val="CFD6E8"/>
              </a:solidFill>
            </a:endParaRPr>
          </a:p>
        </p:txBody>
      </p:sp>
      <p:sp>
        <p:nvSpPr>
          <p:cNvPr id="76" name="Rectangle 75">
            <a:extLst>
              <a:ext uri="{FF2B5EF4-FFF2-40B4-BE49-F238E27FC236}">
                <a16:creationId xmlns:a16="http://schemas.microsoft.com/office/drawing/2014/main" id="{3002A22A-7F48-61A5-1944-EEE128D46936}"/>
              </a:ext>
            </a:extLst>
          </p:cNvPr>
          <p:cNvSpPr/>
          <p:nvPr/>
        </p:nvSpPr>
        <p:spPr>
          <a:xfrm>
            <a:off x="1107653" y="2931515"/>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600" dirty="0">
                <a:solidFill>
                  <a:schemeClr val="tx1"/>
                </a:solidFill>
              </a:rPr>
              <a:t>Kas ir vadošā institūcija attiecīgajā katastrofā?</a:t>
            </a:r>
          </a:p>
        </p:txBody>
      </p:sp>
      <p:sp>
        <p:nvSpPr>
          <p:cNvPr id="77" name="Rectangle 76">
            <a:extLst>
              <a:ext uri="{FF2B5EF4-FFF2-40B4-BE49-F238E27FC236}">
                <a16:creationId xmlns:a16="http://schemas.microsoft.com/office/drawing/2014/main" id="{F2C7477E-7049-6740-95FD-C8D50CC96A37}"/>
              </a:ext>
            </a:extLst>
          </p:cNvPr>
          <p:cNvSpPr/>
          <p:nvPr/>
        </p:nvSpPr>
        <p:spPr>
          <a:xfrm>
            <a:off x="442913" y="2931515"/>
            <a:ext cx="474663" cy="50482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2</a:t>
            </a:r>
            <a:endParaRPr lang="lv-LV" b="1">
              <a:solidFill>
                <a:srgbClr val="CFD6E8"/>
              </a:solidFill>
            </a:endParaRPr>
          </a:p>
        </p:txBody>
      </p:sp>
      <p:sp>
        <p:nvSpPr>
          <p:cNvPr id="80" name="Rectangle 79">
            <a:extLst>
              <a:ext uri="{FF2B5EF4-FFF2-40B4-BE49-F238E27FC236}">
                <a16:creationId xmlns:a16="http://schemas.microsoft.com/office/drawing/2014/main" id="{0AEB93F7-9C87-41BC-6F48-C75D42C2F69E}"/>
              </a:ext>
            </a:extLst>
          </p:cNvPr>
          <p:cNvSpPr/>
          <p:nvPr/>
        </p:nvSpPr>
        <p:spPr>
          <a:xfrm>
            <a:off x="1107653" y="2289176"/>
            <a:ext cx="4808960" cy="50482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spcBef>
                <a:spcPts val="500"/>
              </a:spcBef>
              <a:spcAft>
                <a:spcPts val="500"/>
              </a:spcAft>
              <a:buSzPct val="100000"/>
            </a:pPr>
            <a:r>
              <a:rPr lang="lv-LV" sz="1600" dirty="0">
                <a:solidFill>
                  <a:schemeClr val="tx1"/>
                </a:solidFill>
              </a:rPr>
              <a:t>Kāda veida katastrofa šī ir? Vai tā ir valsts, reģiona vai vietēja līmeņa?</a:t>
            </a:r>
          </a:p>
        </p:txBody>
      </p:sp>
      <p:sp>
        <p:nvSpPr>
          <p:cNvPr id="81" name="Rectangle 80">
            <a:extLst>
              <a:ext uri="{FF2B5EF4-FFF2-40B4-BE49-F238E27FC236}">
                <a16:creationId xmlns:a16="http://schemas.microsoft.com/office/drawing/2014/main" id="{CD84A9CE-938B-F7D8-0089-09F1A144DC93}"/>
              </a:ext>
            </a:extLst>
          </p:cNvPr>
          <p:cNvSpPr/>
          <p:nvPr/>
        </p:nvSpPr>
        <p:spPr>
          <a:xfrm>
            <a:off x="442914" y="2289175"/>
            <a:ext cx="475346" cy="50482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r>
              <a:rPr lang="en-US" b="1">
                <a:solidFill>
                  <a:srgbClr val="CFD6E8"/>
                </a:solidFill>
              </a:rPr>
              <a:t>1</a:t>
            </a:r>
            <a:endParaRPr lang="lv-LV" b="1">
              <a:solidFill>
                <a:srgbClr val="CFD6E8"/>
              </a:solidFill>
            </a:endParaRPr>
          </a:p>
        </p:txBody>
      </p:sp>
      <p:cxnSp>
        <p:nvCxnSpPr>
          <p:cNvPr id="83" name="Straight Connector 82">
            <a:extLst>
              <a:ext uri="{FF2B5EF4-FFF2-40B4-BE49-F238E27FC236}">
                <a16:creationId xmlns:a16="http://schemas.microsoft.com/office/drawing/2014/main" id="{D34D8F90-D535-7944-D42C-D12F552F5FC5}"/>
              </a:ext>
            </a:extLst>
          </p:cNvPr>
          <p:cNvCxnSpPr>
            <a:cxnSpLocks/>
          </p:cNvCxnSpPr>
          <p:nvPr/>
        </p:nvCxnSpPr>
        <p:spPr>
          <a:xfrm>
            <a:off x="1107653" y="3508664"/>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4" name="Straight Connector 83">
            <a:extLst>
              <a:ext uri="{FF2B5EF4-FFF2-40B4-BE49-F238E27FC236}">
                <a16:creationId xmlns:a16="http://schemas.microsoft.com/office/drawing/2014/main" id="{4FC7BE83-3626-6BC6-7A2F-1318C1B280EB}"/>
              </a:ext>
            </a:extLst>
          </p:cNvPr>
          <p:cNvCxnSpPr>
            <a:cxnSpLocks/>
          </p:cNvCxnSpPr>
          <p:nvPr/>
        </p:nvCxnSpPr>
        <p:spPr>
          <a:xfrm>
            <a:off x="1107653" y="2862758"/>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 name="Straight Connector 6">
            <a:extLst>
              <a:ext uri="{FF2B5EF4-FFF2-40B4-BE49-F238E27FC236}">
                <a16:creationId xmlns:a16="http://schemas.microsoft.com/office/drawing/2014/main" id="{A1C7E997-A36A-03D4-56D7-3D2854C4985C}"/>
              </a:ext>
            </a:extLst>
          </p:cNvPr>
          <p:cNvCxnSpPr>
            <a:cxnSpLocks/>
          </p:cNvCxnSpPr>
          <p:nvPr/>
        </p:nvCxnSpPr>
        <p:spPr>
          <a:xfrm>
            <a:off x="6940126" y="4151005"/>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pic>
        <p:nvPicPr>
          <p:cNvPr id="2050" name="Picture 2">
            <a:extLst>
              <a:ext uri="{FF2B5EF4-FFF2-40B4-BE49-F238E27FC236}">
                <a16:creationId xmlns:a16="http://schemas.microsoft.com/office/drawing/2014/main" id="{0AE6B85C-C555-8434-463E-3D417D06A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4" t="50806" r="1774" b="28966"/>
          <a:stretch/>
        </p:blipFill>
        <p:spPr bwMode="auto">
          <a:xfrm>
            <a:off x="442912" y="5028188"/>
            <a:ext cx="11306173" cy="138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5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err="1"/>
              <a:t>Uzdevumi</a:t>
            </a:r>
          </a:p>
        </p:txBody>
      </p:sp>
      <p:sp>
        <p:nvSpPr>
          <p:cNvPr id="3" name="TextBox 2">
            <a:extLst>
              <a:ext uri="{FF2B5EF4-FFF2-40B4-BE49-F238E27FC236}">
                <a16:creationId xmlns:a16="http://schemas.microsoft.com/office/drawing/2014/main" id="{4EF6DB77-182C-C281-1C2F-C2E2D9AB6583}"/>
              </a:ext>
            </a:extLst>
          </p:cNvPr>
          <p:cNvSpPr txBox="1"/>
          <p:nvPr/>
        </p:nvSpPr>
        <p:spPr>
          <a:xfrm>
            <a:off x="6281995" y="1826233"/>
            <a:ext cx="5473702" cy="428246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200" dirty="0">
                <a:cs typeface="Arial"/>
              </a:rPr>
              <a:t>Izglītojamie:</a:t>
            </a:r>
          </a:p>
          <a:p>
            <a:pPr marL="741600" indent="-285750">
              <a:spcAft>
                <a:spcPts val="600"/>
              </a:spcAft>
              <a:buBlip>
                <a:blip r:embed="rId2"/>
              </a:buBlip>
            </a:pPr>
            <a:r>
              <a:rPr lang="lv-LV" sz="1200" dirty="0">
                <a:cs typeface="Arial"/>
              </a:rPr>
              <a:t>prot paskaidrot, kas ir civilā aizsardzība, nosaukt nozīmīgākos tās sistēmas elementus, normatīvos aktus un paskaidrot darbības principus;</a:t>
            </a:r>
          </a:p>
          <a:p>
            <a:pPr marL="741600" indent="-285750">
              <a:spcAft>
                <a:spcPts val="600"/>
              </a:spcAft>
              <a:buBlip>
                <a:blip r:embed="rId2"/>
              </a:buBlip>
            </a:pPr>
            <a:r>
              <a:rPr lang="lv-LV" sz="1200" dirty="0">
                <a:cs typeface="Arial"/>
              </a:rPr>
              <a:t>spēj aprakstīt nozīmīgākos civilajā aizsardzībā iesaistīto pušu pienākumus, tiesības un uzdevumus;</a:t>
            </a:r>
          </a:p>
          <a:p>
            <a:pPr marL="741600" indent="-285750">
              <a:spcAft>
                <a:spcPts val="600"/>
              </a:spcAft>
              <a:buBlip>
                <a:blip r:embed="rId2"/>
              </a:buBlip>
            </a:pPr>
            <a:r>
              <a:rPr lang="lv-LV" sz="1200" dirty="0">
                <a:cs typeface="Arial"/>
              </a:rPr>
              <a:t>prot paskaidrot, kas ir paaugstinātas bīstamības objekts, un spēj aprakstīt tā īpašnieka vai tiesiskā vadītāja pienākumus un tiesības;</a:t>
            </a:r>
          </a:p>
          <a:p>
            <a:pPr marL="741600" indent="-285750">
              <a:spcAft>
                <a:spcPts val="600"/>
              </a:spcAft>
              <a:buBlip>
                <a:blip r:embed="rId2"/>
              </a:buBlip>
            </a:pPr>
            <a:r>
              <a:rPr lang="lv-LV" sz="1200" dirty="0">
                <a:cs typeface="Arial"/>
              </a:rPr>
              <a:t>prot paskaidrot, kas ir pašvaldību civilās aizsardzības komisijas;</a:t>
            </a:r>
          </a:p>
          <a:p>
            <a:pPr marL="741600" indent="-285750">
              <a:spcAft>
                <a:spcPts val="600"/>
              </a:spcAft>
              <a:buBlip>
                <a:blip r:embed="rId2"/>
              </a:buBlip>
            </a:pPr>
            <a:r>
              <a:rPr lang="lv-LV" sz="1200" dirty="0">
                <a:cs typeface="Arial"/>
              </a:rPr>
              <a:t>zina, kā veic apdraudējuma riska novērtēšanu;</a:t>
            </a:r>
          </a:p>
          <a:p>
            <a:pPr marL="741600" indent="-285750">
              <a:spcAft>
                <a:spcPts val="600"/>
              </a:spcAft>
              <a:buBlip>
                <a:blip r:embed="rId2"/>
              </a:buBlip>
            </a:pPr>
            <a:r>
              <a:rPr lang="lv-LV" sz="1200" dirty="0">
                <a:cs typeface="Arial"/>
              </a:rPr>
              <a:t>prot atpazīt bīstamo vielas pēc to klasifikācijas un zina prasības to glabāšanai un pārvadājumiem;</a:t>
            </a:r>
          </a:p>
          <a:p>
            <a:pPr marL="741600" indent="-285750">
              <a:spcAft>
                <a:spcPts val="600"/>
              </a:spcAft>
              <a:buBlip>
                <a:blip r:embed="rId2"/>
              </a:buBlip>
            </a:pPr>
            <a:r>
              <a:rPr lang="lv-LV" sz="1200" dirty="0">
                <a:cs typeface="Arial"/>
              </a:rPr>
              <a:t>prot paskaidrot, kā notiek starptautiskās palīdzības lūgšana un sniegšana;</a:t>
            </a:r>
          </a:p>
          <a:p>
            <a:pPr marL="741600" indent="-285750">
              <a:spcAft>
                <a:spcPts val="600"/>
              </a:spcAft>
              <a:buBlip>
                <a:blip r:embed="rId2"/>
              </a:buBlip>
            </a:pPr>
            <a:r>
              <a:rPr lang="lv-LV" sz="1200" dirty="0">
                <a:cs typeface="Arial"/>
              </a:rPr>
              <a:t>zina, kam paredzēti individuālie aizsardzības līdzekļi;</a:t>
            </a:r>
          </a:p>
          <a:p>
            <a:pPr marL="741600" indent="-285750">
              <a:spcAft>
                <a:spcPts val="600"/>
              </a:spcAft>
              <a:buBlip>
                <a:blip r:embed="rId2"/>
              </a:buBlip>
            </a:pPr>
            <a:r>
              <a:rPr lang="lv-LV" sz="1200" dirty="0">
                <a:cs typeface="Arial"/>
              </a:rPr>
              <a:t>spēj identificēt gadījumus, kad nepieciešams izsludināt īpašos tiesiskos režīmus;</a:t>
            </a:r>
          </a:p>
          <a:p>
            <a:pPr marL="741600" indent="-285750">
              <a:spcAft>
                <a:spcPts val="600"/>
              </a:spcAft>
              <a:buBlip>
                <a:blip r:embed="rId2"/>
              </a:buBlip>
            </a:pPr>
            <a:r>
              <a:rPr lang="lv-LV" sz="1200" dirty="0">
                <a:cs typeface="Arial"/>
              </a:rPr>
              <a:t>prot sniegt pirmo palīdzību un izsaukt palīdzību.</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428246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200" dirty="0">
                <a:cs typeface="Arial"/>
              </a:rPr>
              <a:t>Iepazīstināt izglītojamos ar:</a:t>
            </a:r>
          </a:p>
          <a:p>
            <a:pPr marL="741600" indent="-285750">
              <a:spcAft>
                <a:spcPts val="600"/>
              </a:spcAft>
              <a:buBlip>
                <a:blip r:embed="rId2"/>
              </a:buBlip>
            </a:pPr>
            <a:r>
              <a:rPr lang="lv-LV" sz="1200" dirty="0">
                <a:cs typeface="Arial"/>
              </a:rPr>
              <a:t>civilās aizsardzības sistēmas struktūru, tiesisko regulējumu, organizāciju un vadību;</a:t>
            </a:r>
          </a:p>
          <a:p>
            <a:pPr marL="741600" indent="-285750">
              <a:spcAft>
                <a:spcPts val="600"/>
              </a:spcAft>
              <a:buBlip>
                <a:blip r:embed="rId2"/>
              </a:buBlip>
            </a:pPr>
            <a:r>
              <a:rPr lang="lv-LV" sz="1200" dirty="0">
                <a:cs typeface="Arial"/>
              </a:rPr>
              <a:t>valsts, pašvaldību, juridisko un fizisko personu uzdevumiem, tiesībām un pienākumiem civilās aizsardzības jomā;</a:t>
            </a:r>
          </a:p>
          <a:p>
            <a:pPr marL="741600" indent="-285750">
              <a:spcAft>
                <a:spcPts val="600"/>
              </a:spcAft>
              <a:buBlip>
                <a:blip r:embed="rId2"/>
              </a:buBlip>
            </a:pPr>
            <a:r>
              <a:rPr lang="lv-LV" sz="1200" dirty="0">
                <a:cs typeface="Arial"/>
              </a:rPr>
              <a:t>paaugstinātas bīstamības objektiem, tā īpašnieka vai tiesiskā valdītāja pienākumiem un tiesībām;</a:t>
            </a:r>
          </a:p>
          <a:p>
            <a:pPr marL="741600" indent="-285750">
              <a:spcAft>
                <a:spcPts val="600"/>
              </a:spcAft>
              <a:buBlip>
                <a:blip r:embed="rId2"/>
              </a:buBlip>
            </a:pPr>
            <a:r>
              <a:rPr lang="lv-LV" sz="1200" dirty="0">
                <a:cs typeface="Arial"/>
              </a:rPr>
              <a:t>pašvaldību civilās aizsardzības komisijām;</a:t>
            </a:r>
          </a:p>
          <a:p>
            <a:pPr marL="741600" indent="-285750">
              <a:spcAft>
                <a:spcPts val="600"/>
              </a:spcAft>
              <a:buBlip>
                <a:blip r:embed="rId2"/>
              </a:buBlip>
            </a:pPr>
            <a:r>
              <a:rPr lang="lv-LV" sz="1200" dirty="0">
                <a:cs typeface="Arial"/>
              </a:rPr>
              <a:t>civilās aizsardzības pasākumu plānošanu;</a:t>
            </a:r>
          </a:p>
          <a:p>
            <a:pPr marL="741600" indent="-285750">
              <a:spcAft>
                <a:spcPts val="600"/>
              </a:spcAft>
              <a:buBlip>
                <a:blip r:embed="rId2"/>
              </a:buBlip>
            </a:pPr>
            <a:r>
              <a:rPr lang="lv-LV" sz="1200" dirty="0">
                <a:cs typeface="Arial"/>
              </a:rPr>
              <a:t>apdraudējuma riska novērtēšanu;</a:t>
            </a:r>
          </a:p>
          <a:p>
            <a:pPr marL="741600" indent="-285750">
              <a:spcAft>
                <a:spcPts val="600"/>
              </a:spcAft>
              <a:buBlip>
                <a:blip r:embed="rId2"/>
              </a:buBlip>
            </a:pPr>
            <a:r>
              <a:rPr lang="lv-LV" sz="1200" dirty="0">
                <a:cs typeface="Arial"/>
              </a:rPr>
              <a:t>bīstamām vielām, to klasifikāciju un prasībām to glabāšanai un pārvadājumiem;</a:t>
            </a:r>
          </a:p>
          <a:p>
            <a:pPr marL="741600" indent="-285750">
              <a:spcAft>
                <a:spcPts val="600"/>
              </a:spcAft>
              <a:buBlip>
                <a:blip r:embed="rId2"/>
              </a:buBlip>
            </a:pPr>
            <a:r>
              <a:rPr lang="lv-LV" sz="1200" dirty="0">
                <a:cs typeface="Arial"/>
              </a:rPr>
              <a:t>starptautiskās palīdzības lūgšanu un sniegšanu;</a:t>
            </a:r>
          </a:p>
          <a:p>
            <a:pPr marL="741600" indent="-285750">
              <a:spcAft>
                <a:spcPts val="600"/>
              </a:spcAft>
              <a:buBlip>
                <a:blip r:embed="rId2"/>
              </a:buBlip>
            </a:pPr>
            <a:r>
              <a:rPr lang="lv-LV" sz="1200" dirty="0">
                <a:cs typeface="Arial"/>
              </a:rPr>
              <a:t>individuālajiem aizsardzības līdzekļiem katastrofas gadījumā;</a:t>
            </a:r>
          </a:p>
          <a:p>
            <a:pPr marL="741600" indent="-285750">
              <a:spcAft>
                <a:spcPts val="600"/>
              </a:spcAft>
              <a:buBlip>
                <a:blip r:embed="rId2"/>
              </a:buBlip>
            </a:pPr>
            <a:r>
              <a:rPr lang="lv-LV" sz="1200" dirty="0">
                <a:cs typeface="Arial"/>
              </a:rPr>
              <a:t>īpašajiem tiesiskajiem režīmiem;</a:t>
            </a:r>
          </a:p>
          <a:p>
            <a:pPr marL="741600" indent="-285750">
              <a:spcAft>
                <a:spcPts val="600"/>
              </a:spcAft>
              <a:buBlip>
                <a:blip r:embed="rId2"/>
              </a:buBlip>
            </a:pPr>
            <a:r>
              <a:rPr lang="lv-LV" sz="1200" dirty="0">
                <a:cs typeface="Arial"/>
              </a:rPr>
              <a:t>pirmās palīdzības sniegšanas prasmēm dzīvībai kritiskās situācijās, kā arī palīdzības izsaukšanu.</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2</a:t>
            </a:fld>
            <a:endParaRPr lang="en-GB"/>
          </a:p>
        </p:txBody>
      </p:sp>
    </p:spTree>
    <p:extLst>
      <p:ext uri="{BB962C8B-B14F-4D97-AF65-F5344CB8AC3E}">
        <p14:creationId xmlns:p14="http://schemas.microsoft.com/office/powerpoint/2010/main" val="3627720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0812915" cy="1387274"/>
          </a:xfrm>
        </p:spPr>
        <p:txBody>
          <a:bodyPr vert="horz">
            <a:normAutofit/>
          </a:bodyPr>
          <a:lstStyle/>
          <a:p>
            <a:r>
              <a:rPr lang="lv-LV" dirty="0"/>
              <a:t>Studiju materiāla septiņi moduļi</a:t>
            </a:r>
            <a:endParaRPr lang="en-GB" dirty="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7" name="Rectangle 6">
            <a:extLst>
              <a:ext uri="{FF2B5EF4-FFF2-40B4-BE49-F238E27FC236}">
                <a16:creationId xmlns:a16="http://schemas.microsoft.com/office/drawing/2014/main" id="{3824ED08-312E-6897-0807-F7DBA114A4C1}"/>
              </a:ext>
            </a:extLst>
          </p:cNvPr>
          <p:cNvSpPr/>
          <p:nvPr/>
        </p:nvSpPr>
        <p:spPr>
          <a:xfrm>
            <a:off x="519111" y="5592857"/>
            <a:ext cx="11227346"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612000" rtlCol="0" anchor="ctr"/>
          <a:lstStyle/>
          <a:p>
            <a:pPr>
              <a:lnSpc>
                <a:spcPct val="100000"/>
              </a:lnSpc>
            </a:pPr>
            <a:r>
              <a:rPr lang="lv-LV" sz="1600" dirty="0"/>
              <a:t>Minētais studiju materiāls ir darba materiāls, uz kura bāzes docētājs to tālāk pielāgo atbilstoši izglītojamo vajadzībām un studiju kursa aprakstam.</a:t>
            </a:r>
            <a:endParaRPr lang="en-US" sz="1600" dirty="0"/>
          </a:p>
        </p:txBody>
      </p:sp>
      <p:sp>
        <p:nvSpPr>
          <p:cNvPr id="3" name="Freeform 108">
            <a:extLst>
              <a:ext uri="{FF2B5EF4-FFF2-40B4-BE49-F238E27FC236}">
                <a16:creationId xmlns:a16="http://schemas.microsoft.com/office/drawing/2014/main" id="{EE5120DB-B9CA-5500-CCA0-1A15E46462BA}"/>
              </a:ext>
            </a:extLst>
          </p:cNvPr>
          <p:cNvSpPr>
            <a:spLocks noChangeAspect="1" noEditPoints="1"/>
          </p:cNvSpPr>
          <p:nvPr/>
        </p:nvSpPr>
        <p:spPr bwMode="auto">
          <a:xfrm>
            <a:off x="583428" y="5661165"/>
            <a:ext cx="456552" cy="457200"/>
          </a:xfrm>
          <a:custGeom>
            <a:avLst/>
            <a:gdLst>
              <a:gd name="T0" fmla="*/ 288 w 576"/>
              <a:gd name="T1" fmla="*/ 114 h 576"/>
              <a:gd name="T2" fmla="*/ 268 w 576"/>
              <a:gd name="T3" fmla="*/ 125 h 576"/>
              <a:gd name="T4" fmla="*/ 98 w 576"/>
              <a:gd name="T5" fmla="*/ 420 h 576"/>
              <a:gd name="T6" fmla="*/ 118 w 576"/>
              <a:gd name="T7" fmla="*/ 454 h 576"/>
              <a:gd name="T8" fmla="*/ 458 w 576"/>
              <a:gd name="T9" fmla="*/ 454 h 576"/>
              <a:gd name="T10" fmla="*/ 478 w 576"/>
              <a:gd name="T11" fmla="*/ 420 h 576"/>
              <a:gd name="T12" fmla="*/ 308 w 576"/>
              <a:gd name="T13" fmla="*/ 125 h 576"/>
              <a:gd name="T14" fmla="*/ 288 w 576"/>
              <a:gd name="T15" fmla="*/ 114 h 576"/>
              <a:gd name="T16" fmla="*/ 120 w 576"/>
              <a:gd name="T17" fmla="*/ 430 h 576"/>
              <a:gd name="T18" fmla="*/ 288 w 576"/>
              <a:gd name="T19" fmla="*/ 139 h 576"/>
              <a:gd name="T20" fmla="*/ 456 w 576"/>
              <a:gd name="T21" fmla="*/ 430 h 576"/>
              <a:gd name="T22" fmla="*/ 120 w 576"/>
              <a:gd name="T23" fmla="*/ 430 h 576"/>
              <a:gd name="T24" fmla="*/ 276 w 576"/>
              <a:gd name="T25" fmla="*/ 237 h 576"/>
              <a:gd name="T26" fmla="*/ 276 w 576"/>
              <a:gd name="T27" fmla="*/ 337 h 576"/>
              <a:gd name="T28" fmla="*/ 300 w 576"/>
              <a:gd name="T29" fmla="*/ 337 h 576"/>
              <a:gd name="T30" fmla="*/ 300 w 576"/>
              <a:gd name="T31" fmla="*/ 237 h 576"/>
              <a:gd name="T32" fmla="*/ 276 w 576"/>
              <a:gd name="T33" fmla="*/ 237 h 576"/>
              <a:gd name="T34" fmla="*/ 270 w 576"/>
              <a:gd name="T35" fmla="*/ 380 h 576"/>
              <a:gd name="T36" fmla="*/ 288 w 576"/>
              <a:gd name="T37" fmla="*/ 398 h 576"/>
              <a:gd name="T38" fmla="*/ 306 w 576"/>
              <a:gd name="T39" fmla="*/ 380 h 576"/>
              <a:gd name="T40" fmla="*/ 288 w 576"/>
              <a:gd name="T41" fmla="*/ 362 h 576"/>
              <a:gd name="T42" fmla="*/ 270 w 576"/>
              <a:gd name="T43" fmla="*/ 380 h 576"/>
              <a:gd name="T44" fmla="*/ 0 w 576"/>
              <a:gd name="T45" fmla="*/ 0 h 576"/>
              <a:gd name="T46" fmla="*/ 0 w 576"/>
              <a:gd name="T47" fmla="*/ 576 h 576"/>
              <a:gd name="T48" fmla="*/ 576 w 576"/>
              <a:gd name="T49" fmla="*/ 576 h 576"/>
              <a:gd name="T50" fmla="*/ 576 w 576"/>
              <a:gd name="T51" fmla="*/ 0 h 576"/>
              <a:gd name="T52" fmla="*/ 0 w 576"/>
              <a:gd name="T53" fmla="*/ 0 h 576"/>
              <a:gd name="T54" fmla="*/ 551 w 576"/>
              <a:gd name="T55" fmla="*/ 551 h 576"/>
              <a:gd name="T56" fmla="*/ 25 w 576"/>
              <a:gd name="T57" fmla="*/ 551 h 576"/>
              <a:gd name="T58" fmla="*/ 25 w 576"/>
              <a:gd name="T59" fmla="*/ 25 h 576"/>
              <a:gd name="T60" fmla="*/ 551 w 576"/>
              <a:gd name="T61" fmla="*/ 25 h 576"/>
              <a:gd name="T62" fmla="*/ 551 w 576"/>
              <a:gd name="T63"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6" h="576">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sz="700">
              <a:solidFill>
                <a:schemeClr val="accent1"/>
              </a:solidFill>
            </a:endParaRPr>
          </a:p>
        </p:txBody>
      </p:sp>
      <p:pic>
        <p:nvPicPr>
          <p:cNvPr id="4" name="Picture 3">
            <a:extLst>
              <a:ext uri="{FF2B5EF4-FFF2-40B4-BE49-F238E27FC236}">
                <a16:creationId xmlns:a16="http://schemas.microsoft.com/office/drawing/2014/main" id="{92090DDF-87D5-F94A-2FAE-FD0595913C1F}"/>
              </a:ext>
            </a:extLst>
          </p:cNvPr>
          <p:cNvPicPr>
            <a:picLocks noChangeAspect="1"/>
          </p:cNvPicPr>
          <p:nvPr/>
        </p:nvPicPr>
        <p:blipFill>
          <a:blip r:embed="rId2"/>
          <a:stretch>
            <a:fillRect/>
          </a:stretch>
        </p:blipFill>
        <p:spPr>
          <a:xfrm>
            <a:off x="572545" y="1887583"/>
            <a:ext cx="11173912" cy="3151142"/>
          </a:xfrm>
          <a:prstGeom prst="rect">
            <a:avLst/>
          </a:prstGeom>
        </p:spPr>
      </p:pic>
    </p:spTree>
    <p:extLst>
      <p:ext uri="{BB962C8B-B14F-4D97-AF65-F5344CB8AC3E}">
        <p14:creationId xmlns:p14="http://schemas.microsoft.com/office/powerpoint/2010/main" val="4078979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EEBD1-87EA-E0E0-BF01-408D78DD1340}"/>
              </a:ext>
            </a:extLst>
          </p:cNvPr>
          <p:cNvPicPr>
            <a:picLocks noChangeAspect="1"/>
          </p:cNvPicPr>
          <p:nvPr/>
        </p:nvPicPr>
        <p:blipFill rotWithShape="1">
          <a:blip r:embed="rId2"/>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en-GB" err="1"/>
              <a:t>Satur</a:t>
            </a:r>
            <a:r>
              <a:rPr lang="lv-LV"/>
              <a:t>a </a:t>
            </a:r>
            <a:r>
              <a:rPr lang="en-GB" err="1"/>
              <a:t>rādītājs</a:t>
            </a:r>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dirty="0">
                <a:cs typeface="Arial"/>
              </a:rPr>
              <a:t>0.1. Vispārīgi ieteikumi studiju materiāla pielāgošanai</a:t>
            </a:r>
            <a:endParaRPr lang="en-US" dirty="0">
              <a:cs typeface="Arial"/>
            </a:endParaRPr>
          </a:p>
          <a:p>
            <a:pPr>
              <a:spcAft>
                <a:spcPts val="600"/>
              </a:spcAft>
            </a:pPr>
            <a:r>
              <a:rPr lang="lv-LV" sz="1600" dirty="0">
                <a:cs typeface="Arial"/>
              </a:rPr>
              <a:t>0.2. Ieteikumi piedāvāto piemēru izmantošanai mācību procesā</a:t>
            </a:r>
            <a:endParaRPr lang="en-US" dirty="0">
              <a:cs typeface="Arial"/>
            </a:endParaRPr>
          </a:p>
          <a:p>
            <a:pPr>
              <a:spcAft>
                <a:spcPts val="600"/>
              </a:spcAft>
            </a:pPr>
            <a:r>
              <a:rPr lang="lv-LV" sz="1600" dirty="0">
                <a:cs typeface="Arial"/>
              </a:rPr>
              <a:t>0.3. Izglītojamo centrētas mācīšanās piemērs: scenāriju analīze</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430178"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4</a:t>
            </a:fld>
            <a:endParaRPr lang="en-GB"/>
          </a:p>
        </p:txBody>
      </p:sp>
    </p:spTree>
    <p:extLst>
      <p:ext uri="{BB962C8B-B14F-4D97-AF65-F5344CB8AC3E}">
        <p14:creationId xmlns:p14="http://schemas.microsoft.com/office/powerpoint/2010/main" val="19209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7288C311-F591-804C-853B-2A26C1D09E42}"/>
              </a:ext>
            </a:extLst>
          </p:cNvPr>
          <p:cNvPicPr>
            <a:picLocks noGrp="1" noChangeAspect="1"/>
          </p:cNvPicPr>
          <p:nvPr>
            <p:ph type="pic" sz="quarter" idx="10"/>
          </p:nvPr>
        </p:nvPicPr>
        <p:blipFill>
          <a:blip r:embed="rId2"/>
          <a:srcRect t="7813" b="7813"/>
          <a:stretch>
            <a:fillRect/>
          </a:stretch>
        </p:blipFill>
        <p:spPr/>
      </p:pic>
      <p:sp>
        <p:nvSpPr>
          <p:cNvPr id="9" name="Rectangle 8">
            <a:extLst>
              <a:ext uri="{FF2B5EF4-FFF2-40B4-BE49-F238E27FC236}">
                <a16:creationId xmlns:a16="http://schemas.microsoft.com/office/drawing/2014/main" id="{7CAF328F-E489-C18B-505D-112CFD1ACF17}"/>
              </a:ext>
            </a:extLst>
          </p:cNvPr>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TextBox 9">
            <a:extLst>
              <a:ext uri="{FF2B5EF4-FFF2-40B4-BE49-F238E27FC236}">
                <a16:creationId xmlns:a16="http://schemas.microsoft.com/office/drawing/2014/main" id="{84A9848E-94B1-09E8-1155-2A87356AC5A2}"/>
              </a:ext>
            </a:extLst>
          </p:cNvPr>
          <p:cNvSpPr txBox="1"/>
          <p:nvPr/>
        </p:nvSpPr>
        <p:spPr>
          <a:xfrm>
            <a:off x="0" y="3097115"/>
            <a:ext cx="11034402" cy="1415120"/>
          </a:xfrm>
          <a:prstGeom prst="rect">
            <a:avLst/>
          </a:prstGeom>
          <a:solidFill>
            <a:srgbClr val="CFD6E8"/>
          </a:solidFill>
        </p:spPr>
        <p:txBody>
          <a:bodyPr wrap="square" lIns="468000" tIns="108000" rIns="108000" bIns="108000" anchor="ctr">
            <a:noAutofit/>
          </a:bodyPr>
          <a:lstStyle/>
          <a:p>
            <a:pPr>
              <a:lnSpc>
                <a:spcPct val="90000"/>
              </a:lnSpc>
              <a:spcBef>
                <a:spcPct val="0"/>
              </a:spcBef>
            </a:pPr>
            <a:r>
              <a:rPr lang="lv-LV" sz="4000" dirty="0">
                <a:latin typeface="+mj-lt"/>
                <a:ea typeface="+mj-ea"/>
                <a:cs typeface="+mj-cs"/>
              </a:rPr>
              <a:t>0.1. Vispārīgi ieteikumi studiju materiāla pielāgošanai</a:t>
            </a:r>
            <a:endParaRPr lang="en-US" sz="4000" dirty="0">
              <a:latin typeface="+mj-lt"/>
              <a:ea typeface="+mj-ea"/>
              <a:cs typeface="+mj-cs"/>
            </a:endParaRPr>
          </a:p>
        </p:txBody>
      </p:sp>
      <p:sp>
        <p:nvSpPr>
          <p:cNvPr id="11" name="Rectangle 10">
            <a:extLst>
              <a:ext uri="{FF2B5EF4-FFF2-40B4-BE49-F238E27FC236}">
                <a16:creationId xmlns:a16="http://schemas.microsoft.com/office/drawing/2014/main" id="{B2B9CC7A-1657-C8F4-F089-91D904D84EE3}"/>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9A6DA264-E308-494F-C453-A846AF500AC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73A629FD-22CC-5869-C50A-1E8C4943BDA2}"/>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33E09333-55DA-1C36-6178-4BBB8995CE3A}"/>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Rectangle 14">
            <a:extLst>
              <a:ext uri="{FF2B5EF4-FFF2-40B4-BE49-F238E27FC236}">
                <a16:creationId xmlns:a16="http://schemas.microsoft.com/office/drawing/2014/main" id="{32569D7C-2B14-1338-5295-034048F88B7A}"/>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20357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13657" cy="1387274"/>
          </a:xfrm>
        </p:spPr>
        <p:txBody>
          <a:bodyPr vert="horz">
            <a:normAutofit/>
          </a:bodyPr>
          <a:lstStyle/>
          <a:p>
            <a:r>
              <a:rPr lang="lv-LV" dirty="0"/>
              <a:t>0.1. Vispārīgi ieteikumi studiju materiāla pielāgošanai</a:t>
            </a:r>
            <a:endParaRPr lang="en-GB" dirty="0"/>
          </a:p>
        </p:txBody>
      </p:sp>
      <p:sp>
        <p:nvSpPr>
          <p:cNvPr id="8" name="Rectangle 7">
            <a:extLst>
              <a:ext uri="{FF2B5EF4-FFF2-40B4-BE49-F238E27FC236}">
                <a16:creationId xmlns:a16="http://schemas.microsoft.com/office/drawing/2014/main" id="{B6BFA0E2-7135-FFE5-3283-2EDC43146D38}"/>
              </a:ext>
            </a:extLst>
          </p:cNvPr>
          <p:cNvSpPr/>
          <p:nvPr/>
        </p:nvSpPr>
        <p:spPr>
          <a:xfrm>
            <a:off x="399624" y="1633498"/>
            <a:ext cx="11335176"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612000" rtlCol="0" anchor="ctr"/>
          <a:lstStyle/>
          <a:p>
            <a:pPr>
              <a:lnSpc>
                <a:spcPct val="100000"/>
              </a:lnSpc>
            </a:pPr>
            <a:r>
              <a:rPr lang="lv-LV" sz="1600" dirty="0"/>
              <a:t>Studiju materiāls sastāv no septiņām tēmām, kuras docētājs pielāgo, izmantojot «Metodika studiju kursa “Civilā aizsardzība” docētājiem» ietvertos metodiskos norādījumus.</a:t>
            </a:r>
            <a:endParaRPr lang="en-US" sz="1600" dirty="0"/>
          </a:p>
        </p:txBody>
      </p:sp>
      <p:sp>
        <p:nvSpPr>
          <p:cNvPr id="4" name="Satura vietturis 2">
            <a:extLst>
              <a:ext uri="{FF2B5EF4-FFF2-40B4-BE49-F238E27FC236}">
                <a16:creationId xmlns:a16="http://schemas.microsoft.com/office/drawing/2014/main" id="{0007871F-4C52-1C0A-B145-C8F0A5F47556}"/>
              </a:ext>
            </a:extLst>
          </p:cNvPr>
          <p:cNvSpPr txBox="1">
            <a:spLocks/>
          </p:cNvSpPr>
          <p:nvPr/>
        </p:nvSpPr>
        <p:spPr>
          <a:xfrm>
            <a:off x="1252067" y="2745222"/>
            <a:ext cx="10471846"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dirty="0">
                <a:solidFill>
                  <a:schemeClr val="tx1"/>
                </a:solidFill>
              </a:rPr>
              <a:t>Iepazīstas ar </a:t>
            </a:r>
            <a:r>
              <a:rPr lang="lv-LV" altLang="lv-LV" sz="1600" dirty="0">
                <a:solidFill>
                  <a:schemeClr val="tx1"/>
                </a:solidFill>
              </a:rPr>
              <a:t>normatīvajiem aktiem</a:t>
            </a:r>
            <a:r>
              <a:rPr lang="lv-LV" altLang="lv-LV" sz="1600" b="0" dirty="0">
                <a:solidFill>
                  <a:schemeClr val="tx1"/>
                </a:solidFill>
              </a:rPr>
              <a:t>, kas nosaka studiju kursa saturu. </a:t>
            </a:r>
          </a:p>
        </p:txBody>
      </p:sp>
      <p:sp>
        <p:nvSpPr>
          <p:cNvPr id="5" name="Satura vietturis 2">
            <a:extLst>
              <a:ext uri="{FF2B5EF4-FFF2-40B4-BE49-F238E27FC236}">
                <a16:creationId xmlns:a16="http://schemas.microsoft.com/office/drawing/2014/main" id="{E54DEE8F-0DC6-B37C-5CB0-630EB5F781A0}"/>
              </a:ext>
            </a:extLst>
          </p:cNvPr>
          <p:cNvSpPr txBox="1">
            <a:spLocks/>
          </p:cNvSpPr>
          <p:nvPr/>
        </p:nvSpPr>
        <p:spPr>
          <a:xfrm>
            <a:off x="1241179" y="3472004"/>
            <a:ext cx="10482733"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b="0" dirty="0">
                <a:solidFill>
                  <a:schemeClr val="tx1"/>
                </a:solidFill>
              </a:rPr>
              <a:t>Izstrādā vai iepazīstas ar </a:t>
            </a:r>
            <a:r>
              <a:rPr lang="lv-LV" altLang="lv-LV" sz="1600" dirty="0">
                <a:solidFill>
                  <a:schemeClr val="tx1"/>
                </a:solidFill>
              </a:rPr>
              <a:t>studiju kursa aprakstu, tai skaitā mērķi, uzdevumiem un sasniedzamajiem rezultātiem</a:t>
            </a:r>
            <a:r>
              <a:rPr lang="lv-LV" altLang="lv-LV" sz="1600" b="0" dirty="0">
                <a:solidFill>
                  <a:schemeClr val="tx1"/>
                </a:solidFill>
              </a:rPr>
              <a:t>, un atbilstoši plāno mācību procesu un vērtēšanu. </a:t>
            </a:r>
            <a:endParaRPr lang="lv-LV" altLang="lv-LV" sz="1600" dirty="0">
              <a:solidFill>
                <a:schemeClr val="tx1"/>
              </a:solidFill>
            </a:endParaRPr>
          </a:p>
        </p:txBody>
      </p:sp>
      <p:sp>
        <p:nvSpPr>
          <p:cNvPr id="7" name="Satura vietturis 2">
            <a:extLst>
              <a:ext uri="{FF2B5EF4-FFF2-40B4-BE49-F238E27FC236}">
                <a16:creationId xmlns:a16="http://schemas.microsoft.com/office/drawing/2014/main" id="{78F04BC4-A388-15F6-DB6B-BDDC3403315C}"/>
              </a:ext>
            </a:extLst>
          </p:cNvPr>
          <p:cNvSpPr txBox="1">
            <a:spLocks/>
          </p:cNvSpPr>
          <p:nvPr/>
        </p:nvSpPr>
        <p:spPr>
          <a:xfrm>
            <a:off x="1241181" y="4198785"/>
            <a:ext cx="10482734" cy="1498507"/>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dirty="0">
                <a:solidFill>
                  <a:schemeClr val="tx1"/>
                </a:solidFill>
              </a:rPr>
              <a:t>Pielāgo studiju materiālu saturu un formu </a:t>
            </a:r>
            <a:r>
              <a:rPr lang="lv-LV" altLang="lv-LV" sz="1600" b="0" dirty="0">
                <a:solidFill>
                  <a:schemeClr val="tx1"/>
                </a:solidFill>
              </a:rPr>
              <a:t>atbilstoši izglītojamo vajadzībām, studiju kursā noteiktajam un mācību formai (piemēram, neklātienes mācībām):</a:t>
            </a:r>
            <a:endParaRPr lang="lv-LV" altLang="lv-LV" sz="1600" dirty="0">
              <a:solidFill>
                <a:schemeClr val="tx1"/>
              </a:solidFill>
            </a:endParaRPr>
          </a:p>
          <a:p>
            <a:pPr marL="631825" indent="-285750">
              <a:spcAft>
                <a:spcPts val="0"/>
              </a:spcAft>
              <a:buFont typeface="Arial" panose="020B0604020202020204" pitchFamily="34" charset="0"/>
              <a:buChar char="•"/>
              <a:defRPr/>
            </a:pPr>
            <a:r>
              <a:rPr lang="lv-LV" altLang="lv-LV" sz="1600" b="0" dirty="0">
                <a:solidFill>
                  <a:schemeClr val="tx1"/>
                </a:solidFill>
              </a:rPr>
              <a:t>Gan sašaurinot (piemēram, dzēšot tēmas, kas nav noteiktas kā obligātas normatīvajā regulējumā), gan paplašinot pieejamo studiju materiālu, atbilstoši izglītojamo vajadzībām.</a:t>
            </a:r>
          </a:p>
          <a:p>
            <a:pPr marL="631825" indent="-285750">
              <a:spcAft>
                <a:spcPts val="0"/>
              </a:spcAft>
              <a:buFont typeface="Arial" panose="020B0604020202020204" pitchFamily="34" charset="0"/>
              <a:buChar char="•"/>
              <a:defRPr/>
            </a:pPr>
            <a:r>
              <a:rPr lang="lv-LV" altLang="lv-LV" sz="1600" b="0" dirty="0">
                <a:solidFill>
                  <a:schemeClr val="tx1"/>
                </a:solidFill>
              </a:rPr>
              <a:t>Nepieciešamības gadījumā mainot piedāvāto tēmu secību.</a:t>
            </a:r>
          </a:p>
          <a:p>
            <a:pPr marL="631825" indent="-285750">
              <a:spcAft>
                <a:spcPts val="0"/>
              </a:spcAft>
              <a:buFont typeface="Arial" panose="020B0604020202020204" pitchFamily="34" charset="0"/>
              <a:buChar char="•"/>
              <a:defRPr/>
            </a:pPr>
            <a:r>
              <a:rPr lang="lv-LV" altLang="lv-LV" sz="1600" b="0" dirty="0">
                <a:solidFill>
                  <a:schemeClr val="tx1"/>
                </a:solidFill>
              </a:rPr>
              <a:t>Papildinot to ar savu prezentāciju un citiem slaidiem, kas nepieciešami mācību procesa nodrošināšanai.</a:t>
            </a:r>
          </a:p>
        </p:txBody>
      </p:sp>
      <p:sp>
        <p:nvSpPr>
          <p:cNvPr id="9" name="Rectangle 8">
            <a:extLst>
              <a:ext uri="{FF2B5EF4-FFF2-40B4-BE49-F238E27FC236}">
                <a16:creationId xmlns:a16="http://schemas.microsoft.com/office/drawing/2014/main" id="{63C87AE8-4F33-E4F1-6D03-FA7FBEAC469A}"/>
              </a:ext>
            </a:extLst>
          </p:cNvPr>
          <p:cNvSpPr/>
          <p:nvPr/>
        </p:nvSpPr>
        <p:spPr>
          <a:xfrm>
            <a:off x="399623" y="2745844"/>
            <a:ext cx="576000" cy="63945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1600" b="1"/>
              <a:t>1</a:t>
            </a:r>
            <a:endParaRPr lang="lv-LV" sz="1600" b="1"/>
          </a:p>
        </p:txBody>
      </p:sp>
      <p:sp>
        <p:nvSpPr>
          <p:cNvPr id="10" name="Rectangle 9">
            <a:extLst>
              <a:ext uri="{FF2B5EF4-FFF2-40B4-BE49-F238E27FC236}">
                <a16:creationId xmlns:a16="http://schemas.microsoft.com/office/drawing/2014/main" id="{DA941FF1-F1A9-F291-13B4-EAF27F3FFE59}"/>
              </a:ext>
            </a:extLst>
          </p:cNvPr>
          <p:cNvSpPr/>
          <p:nvPr/>
        </p:nvSpPr>
        <p:spPr>
          <a:xfrm>
            <a:off x="399623" y="3474223"/>
            <a:ext cx="576000" cy="64008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1600" b="1"/>
              <a:t>2</a:t>
            </a:r>
            <a:endParaRPr lang="lv-LV" sz="1600" b="1"/>
          </a:p>
        </p:txBody>
      </p:sp>
      <p:sp>
        <p:nvSpPr>
          <p:cNvPr id="11" name="Rectangle 10">
            <a:extLst>
              <a:ext uri="{FF2B5EF4-FFF2-40B4-BE49-F238E27FC236}">
                <a16:creationId xmlns:a16="http://schemas.microsoft.com/office/drawing/2014/main" id="{7AB6AD02-8435-F8B1-A61A-E6741476098D}"/>
              </a:ext>
            </a:extLst>
          </p:cNvPr>
          <p:cNvSpPr/>
          <p:nvPr/>
        </p:nvSpPr>
        <p:spPr>
          <a:xfrm>
            <a:off x="399623" y="4203223"/>
            <a:ext cx="576000" cy="1498507"/>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en-US" sz="1600" b="1">
                <a:solidFill>
                  <a:schemeClr val="tx1"/>
                </a:solidFill>
              </a:rPr>
              <a:t>3</a:t>
            </a:r>
            <a:endParaRPr lang="lv-LV" sz="1600" b="1">
              <a:solidFill>
                <a:schemeClr val="tx1"/>
              </a:solidFill>
            </a:endParaRPr>
          </a:p>
        </p:txBody>
      </p:sp>
      <p:sp>
        <p:nvSpPr>
          <p:cNvPr id="12" name="Satura vietturis 2">
            <a:extLst>
              <a:ext uri="{FF2B5EF4-FFF2-40B4-BE49-F238E27FC236}">
                <a16:creationId xmlns:a16="http://schemas.microsoft.com/office/drawing/2014/main" id="{450EB5D8-5ECC-DACB-8624-C3494DC744A2}"/>
              </a:ext>
            </a:extLst>
          </p:cNvPr>
          <p:cNvSpPr txBox="1">
            <a:spLocks/>
          </p:cNvSpPr>
          <p:nvPr/>
        </p:nvSpPr>
        <p:spPr>
          <a:xfrm>
            <a:off x="1241181" y="5790649"/>
            <a:ext cx="10493618"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dirty="0">
                <a:solidFill>
                  <a:schemeClr val="tx1"/>
                </a:solidFill>
              </a:rPr>
              <a:t>Atlasa</a:t>
            </a:r>
            <a:r>
              <a:rPr lang="lv-LV" altLang="lv-LV" sz="1600" b="0" dirty="0">
                <a:solidFill>
                  <a:schemeClr val="tx1"/>
                </a:solidFill>
              </a:rPr>
              <a:t> nepieciešamos piemērus un scenārijus (ja attiecināms) un </a:t>
            </a:r>
            <a:r>
              <a:rPr lang="lv-LV" altLang="lv-LV" sz="1600" dirty="0">
                <a:solidFill>
                  <a:schemeClr val="tx1"/>
                </a:solidFill>
              </a:rPr>
              <a:t>papildina ar nepieciešamo informāciju un piemēriem, kas attiecināmi uz studiju programmu, kā arī attēliem, ievērojot Autortiesību likumā noteikto.</a:t>
            </a:r>
          </a:p>
        </p:txBody>
      </p:sp>
      <p:sp>
        <p:nvSpPr>
          <p:cNvPr id="13" name="Rectangle 12">
            <a:extLst>
              <a:ext uri="{FF2B5EF4-FFF2-40B4-BE49-F238E27FC236}">
                <a16:creationId xmlns:a16="http://schemas.microsoft.com/office/drawing/2014/main" id="{CEB9058E-5AEA-4A02-5EE7-0BCB1D40E804}"/>
              </a:ext>
            </a:extLst>
          </p:cNvPr>
          <p:cNvSpPr/>
          <p:nvPr/>
        </p:nvSpPr>
        <p:spPr>
          <a:xfrm>
            <a:off x="399623" y="5790649"/>
            <a:ext cx="576000" cy="64008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600" b="1">
                <a:solidFill>
                  <a:schemeClr val="tx1"/>
                </a:solidFill>
              </a:rPr>
              <a:t>4</a:t>
            </a:r>
          </a:p>
        </p:txBody>
      </p:sp>
      <p:sp>
        <p:nvSpPr>
          <p:cNvPr id="15" name="TextBox 14">
            <a:extLst>
              <a:ext uri="{FF2B5EF4-FFF2-40B4-BE49-F238E27FC236}">
                <a16:creationId xmlns:a16="http://schemas.microsoft.com/office/drawing/2014/main" id="{523B433D-3991-830A-449C-9511E4E64243}"/>
              </a:ext>
            </a:extLst>
          </p:cNvPr>
          <p:cNvSpPr txBox="1"/>
          <p:nvPr/>
        </p:nvSpPr>
        <p:spPr>
          <a:xfrm>
            <a:off x="337457" y="2343835"/>
            <a:ext cx="11201400" cy="338554"/>
          </a:xfrm>
          <a:prstGeom prst="rect">
            <a:avLst/>
          </a:prstGeom>
          <a:noFill/>
        </p:spPr>
        <p:txBody>
          <a:bodyPr wrap="square">
            <a:spAutoFit/>
          </a:bodyPr>
          <a:lstStyle/>
          <a:p>
            <a:pPr algn="just">
              <a:spcBef>
                <a:spcPts val="600"/>
              </a:spcBef>
              <a:spcAft>
                <a:spcPts val="600"/>
              </a:spcAft>
            </a:pPr>
            <a:r>
              <a:rPr lang="lv-LV" sz="1600" dirty="0">
                <a:effectLst/>
                <a:latin typeface="Arial" panose="020B0604020202020204" pitchFamily="34" charset="0"/>
                <a:ea typeface="Arial" panose="020B0604020202020204" pitchFamily="34" charset="0"/>
              </a:rPr>
              <a:t>Docētājs piedāvāto studiju materiālu </a:t>
            </a:r>
            <a:r>
              <a:rPr lang="lv-LV" sz="1600" b="1" dirty="0">
                <a:effectLst/>
                <a:latin typeface="Arial" panose="020B0604020202020204" pitchFamily="34" charset="0"/>
                <a:ea typeface="Arial" panose="020B0604020202020204" pitchFamily="34" charset="0"/>
              </a:rPr>
              <a:t>pielāgo</a:t>
            </a:r>
            <a:r>
              <a:rPr lang="lv-LV" sz="1600" dirty="0">
                <a:effectLst/>
                <a:latin typeface="Arial" panose="020B0604020202020204" pitchFamily="34" charset="0"/>
                <a:ea typeface="Arial" panose="020B0604020202020204" pitchFamily="34" charset="0"/>
              </a:rPr>
              <a:t> izglītojamo vajadzībām:</a:t>
            </a:r>
            <a:endParaRPr lang="en-GB" sz="1600" dirty="0">
              <a:effectLst/>
              <a:latin typeface="Arial" panose="020B0604020202020204" pitchFamily="34" charset="0"/>
              <a:ea typeface="Arial" panose="020B0604020202020204" pitchFamily="34" charset="0"/>
            </a:endParaRPr>
          </a:p>
        </p:txBody>
      </p:sp>
      <p:sp>
        <p:nvSpPr>
          <p:cNvPr id="3" name="Freeform 108">
            <a:extLst>
              <a:ext uri="{FF2B5EF4-FFF2-40B4-BE49-F238E27FC236}">
                <a16:creationId xmlns:a16="http://schemas.microsoft.com/office/drawing/2014/main" id="{107910A8-A945-4DEB-E5F2-B825DD4CF3F1}"/>
              </a:ext>
            </a:extLst>
          </p:cNvPr>
          <p:cNvSpPr>
            <a:spLocks noChangeAspect="1" noEditPoints="1"/>
          </p:cNvSpPr>
          <p:nvPr/>
        </p:nvSpPr>
        <p:spPr bwMode="auto">
          <a:xfrm>
            <a:off x="487172" y="1703096"/>
            <a:ext cx="456552" cy="457200"/>
          </a:xfrm>
          <a:custGeom>
            <a:avLst/>
            <a:gdLst>
              <a:gd name="T0" fmla="*/ 288 w 576"/>
              <a:gd name="T1" fmla="*/ 114 h 576"/>
              <a:gd name="T2" fmla="*/ 268 w 576"/>
              <a:gd name="T3" fmla="*/ 125 h 576"/>
              <a:gd name="T4" fmla="*/ 98 w 576"/>
              <a:gd name="T5" fmla="*/ 420 h 576"/>
              <a:gd name="T6" fmla="*/ 118 w 576"/>
              <a:gd name="T7" fmla="*/ 454 h 576"/>
              <a:gd name="T8" fmla="*/ 458 w 576"/>
              <a:gd name="T9" fmla="*/ 454 h 576"/>
              <a:gd name="T10" fmla="*/ 478 w 576"/>
              <a:gd name="T11" fmla="*/ 420 h 576"/>
              <a:gd name="T12" fmla="*/ 308 w 576"/>
              <a:gd name="T13" fmla="*/ 125 h 576"/>
              <a:gd name="T14" fmla="*/ 288 w 576"/>
              <a:gd name="T15" fmla="*/ 114 h 576"/>
              <a:gd name="T16" fmla="*/ 120 w 576"/>
              <a:gd name="T17" fmla="*/ 430 h 576"/>
              <a:gd name="T18" fmla="*/ 288 w 576"/>
              <a:gd name="T19" fmla="*/ 139 h 576"/>
              <a:gd name="T20" fmla="*/ 456 w 576"/>
              <a:gd name="T21" fmla="*/ 430 h 576"/>
              <a:gd name="T22" fmla="*/ 120 w 576"/>
              <a:gd name="T23" fmla="*/ 430 h 576"/>
              <a:gd name="T24" fmla="*/ 276 w 576"/>
              <a:gd name="T25" fmla="*/ 237 h 576"/>
              <a:gd name="T26" fmla="*/ 276 w 576"/>
              <a:gd name="T27" fmla="*/ 337 h 576"/>
              <a:gd name="T28" fmla="*/ 300 w 576"/>
              <a:gd name="T29" fmla="*/ 337 h 576"/>
              <a:gd name="T30" fmla="*/ 300 w 576"/>
              <a:gd name="T31" fmla="*/ 237 h 576"/>
              <a:gd name="T32" fmla="*/ 276 w 576"/>
              <a:gd name="T33" fmla="*/ 237 h 576"/>
              <a:gd name="T34" fmla="*/ 270 w 576"/>
              <a:gd name="T35" fmla="*/ 380 h 576"/>
              <a:gd name="T36" fmla="*/ 288 w 576"/>
              <a:gd name="T37" fmla="*/ 398 h 576"/>
              <a:gd name="T38" fmla="*/ 306 w 576"/>
              <a:gd name="T39" fmla="*/ 380 h 576"/>
              <a:gd name="T40" fmla="*/ 288 w 576"/>
              <a:gd name="T41" fmla="*/ 362 h 576"/>
              <a:gd name="T42" fmla="*/ 270 w 576"/>
              <a:gd name="T43" fmla="*/ 380 h 576"/>
              <a:gd name="T44" fmla="*/ 0 w 576"/>
              <a:gd name="T45" fmla="*/ 0 h 576"/>
              <a:gd name="T46" fmla="*/ 0 w 576"/>
              <a:gd name="T47" fmla="*/ 576 h 576"/>
              <a:gd name="T48" fmla="*/ 576 w 576"/>
              <a:gd name="T49" fmla="*/ 576 h 576"/>
              <a:gd name="T50" fmla="*/ 576 w 576"/>
              <a:gd name="T51" fmla="*/ 0 h 576"/>
              <a:gd name="T52" fmla="*/ 0 w 576"/>
              <a:gd name="T53" fmla="*/ 0 h 576"/>
              <a:gd name="T54" fmla="*/ 551 w 576"/>
              <a:gd name="T55" fmla="*/ 551 h 576"/>
              <a:gd name="T56" fmla="*/ 25 w 576"/>
              <a:gd name="T57" fmla="*/ 551 h 576"/>
              <a:gd name="T58" fmla="*/ 25 w 576"/>
              <a:gd name="T59" fmla="*/ 25 h 576"/>
              <a:gd name="T60" fmla="*/ 551 w 576"/>
              <a:gd name="T61" fmla="*/ 25 h 576"/>
              <a:gd name="T62" fmla="*/ 551 w 576"/>
              <a:gd name="T63"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6" h="576">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sz="700">
              <a:solidFill>
                <a:schemeClr val="accent1"/>
              </a:solidFill>
            </a:endParaRPr>
          </a:p>
        </p:txBody>
      </p:sp>
      <p:sp>
        <p:nvSpPr>
          <p:cNvPr id="17" name="Slide Number Placeholder 3">
            <a:extLst>
              <a:ext uri="{FF2B5EF4-FFF2-40B4-BE49-F238E27FC236}">
                <a16:creationId xmlns:a16="http://schemas.microsoft.com/office/drawing/2014/main" id="{E3033A9A-8E80-5000-797C-B7D91309D41F}"/>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6</a:t>
            </a:fld>
            <a:endParaRPr lang="en-GB"/>
          </a:p>
        </p:txBody>
      </p:sp>
    </p:spTree>
    <p:extLst>
      <p:ext uri="{BB962C8B-B14F-4D97-AF65-F5344CB8AC3E}">
        <p14:creationId xmlns:p14="http://schemas.microsoft.com/office/powerpoint/2010/main" val="2921916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4007ED9-4D17-DDFB-482F-C82ED5D102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732213" y="-1"/>
            <a:ext cx="8459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dirty="0">
                <a:latin typeface="+mj-lt"/>
              </a:rPr>
              <a:t>0.2. </a:t>
            </a:r>
            <a:r>
              <a:rPr lang="lv-LV" sz="4000" dirty="0">
                <a:cs typeface="Arial"/>
              </a:rPr>
              <a:t>Ieteikumi piedāvāto piemēru izmantošanai mācību procesā</a:t>
            </a:r>
            <a:br>
              <a:rPr lang="lv-LV" sz="4000" dirty="0">
                <a:cs typeface="Arial"/>
              </a:rPr>
            </a:b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1457035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13657" cy="1387274"/>
          </a:xfrm>
        </p:spPr>
        <p:txBody>
          <a:bodyPr vert="horz">
            <a:normAutofit/>
          </a:bodyPr>
          <a:lstStyle/>
          <a:p>
            <a:r>
              <a:rPr lang="lv-LV" dirty="0"/>
              <a:t>0.2. </a:t>
            </a:r>
            <a:r>
              <a:rPr lang="lv-LV" sz="3200" dirty="0">
                <a:cs typeface="Arial"/>
              </a:rPr>
              <a:t>Ieteikumi piedāvāto piemēru iekļaušanai </a:t>
            </a:r>
            <a:r>
              <a:rPr lang="lv-LV" dirty="0">
                <a:cs typeface="Arial"/>
              </a:rPr>
              <a:t>mācību procesā</a:t>
            </a:r>
            <a:endParaRPr lang="en-GB" dirty="0"/>
          </a:p>
        </p:txBody>
      </p:sp>
      <p:sp>
        <p:nvSpPr>
          <p:cNvPr id="6" name="TextBox 5">
            <a:extLst>
              <a:ext uri="{FF2B5EF4-FFF2-40B4-BE49-F238E27FC236}">
                <a16:creationId xmlns:a16="http://schemas.microsoft.com/office/drawing/2014/main" id="{2CB3F9F5-858C-1D21-4D13-EAEDABE2E74A}"/>
              </a:ext>
            </a:extLst>
          </p:cNvPr>
          <p:cNvSpPr txBox="1"/>
          <p:nvPr/>
        </p:nvSpPr>
        <p:spPr>
          <a:xfrm>
            <a:off x="388483" y="1774368"/>
            <a:ext cx="11312124" cy="3984171"/>
          </a:xfrm>
          <a:prstGeom prst="rect">
            <a:avLst/>
          </a:prstGeom>
          <a:solidFill>
            <a:schemeClr val="bg1"/>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lv-LV" sz="1600" dirty="0">
                <a:solidFill>
                  <a:srgbClr val="000000"/>
                </a:solidFill>
                <a:latin typeface="Arial" panose="020B0604020202020204" pitchFamily="34" charset="0"/>
                <a:ea typeface="Arial" panose="020B0604020202020204" pitchFamily="34" charset="0"/>
              </a:rPr>
              <a:t>Studiju materiālā (pielikumos) ir ietverti piemēru saraksti, kurus docētājs var atlasīt un detalizētāk izklāstīt studiju kursa</a:t>
            </a:r>
            <a:r>
              <a:rPr lang="lv-LV" sz="1600">
                <a:solidFill>
                  <a:srgbClr val="000000"/>
                </a:solidFill>
                <a:latin typeface="Arial" panose="020B0604020202020204" pitchFamily="34" charset="0"/>
                <a:ea typeface="Arial" panose="020B0604020202020204" pitchFamily="34" charset="0"/>
              </a:rPr>
              <a:t> ietvaros</a:t>
            </a:r>
            <a:r>
              <a:rPr lang="lv-LV" sz="1600" dirty="0">
                <a:solidFill>
                  <a:srgbClr val="000000"/>
                </a:solidFill>
                <a:latin typeface="Arial" panose="020B0604020202020204" pitchFamily="34" charset="0"/>
                <a:ea typeface="Arial" panose="020B0604020202020204" pitchFamily="34" charset="0"/>
              </a:rPr>
              <a:t>. </a:t>
            </a:r>
            <a:r>
              <a:rPr kumimoji="0" lang="lv-LV" sz="1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Zemāk norādīti </a:t>
            </a:r>
            <a:r>
              <a:rPr lang="lv-LV" sz="1600" b="1" dirty="0">
                <a:solidFill>
                  <a:srgbClr val="000000"/>
                </a:solidFill>
                <a:latin typeface="Arial" panose="020B0604020202020204" pitchFamily="34" charset="0"/>
                <a:ea typeface="Arial" panose="020B0604020202020204" pitchFamily="34" charset="0"/>
              </a:rPr>
              <a:t>i</a:t>
            </a:r>
            <a:r>
              <a:rPr kumimoji="0" lang="lv-LV" sz="1600" b="1"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mn-cs"/>
              </a:rPr>
              <a:t>eteikumi</a:t>
            </a:r>
            <a:r>
              <a:rPr kumimoji="0" lang="lv-LV" sz="1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 materiālā ietverto piemēru iekļaušanai </a:t>
            </a:r>
            <a:r>
              <a:rPr lang="lv-LV" sz="1600" b="1" dirty="0">
                <a:solidFill>
                  <a:srgbClr val="000000"/>
                </a:solidFill>
                <a:latin typeface="Arial" panose="020B0604020202020204" pitchFamily="34" charset="0"/>
                <a:ea typeface="Arial" panose="020B0604020202020204" pitchFamily="34" charset="0"/>
              </a:rPr>
              <a:t>mācību procesā</a:t>
            </a:r>
            <a:r>
              <a:rPr kumimoji="0" lang="lv-LV" sz="1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4" name="Satura vietturis 2">
            <a:extLst>
              <a:ext uri="{FF2B5EF4-FFF2-40B4-BE49-F238E27FC236}">
                <a16:creationId xmlns:a16="http://schemas.microsoft.com/office/drawing/2014/main" id="{0007871F-4C52-1C0A-B145-C8F0A5F47556}"/>
              </a:ext>
            </a:extLst>
          </p:cNvPr>
          <p:cNvSpPr txBox="1">
            <a:spLocks/>
          </p:cNvSpPr>
          <p:nvPr/>
        </p:nvSpPr>
        <p:spPr>
          <a:xfrm>
            <a:off x="1241181" y="2628207"/>
            <a:ext cx="10459426" cy="1066841"/>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600" b="0" i="0" u="none" strike="noStrike" kern="1200" cap="none" spc="0" normalizeH="0" baseline="0" noProof="0" dirty="0">
                <a:ln>
                  <a:noFill/>
                </a:ln>
                <a:solidFill>
                  <a:srgbClr val="000000"/>
                </a:solidFill>
                <a:effectLst/>
                <a:uLnTx/>
                <a:uFillTx/>
                <a:latin typeface="Arial"/>
                <a:ea typeface="+mn-ea"/>
                <a:cs typeface="+mn-cs"/>
              </a:rPr>
              <a:t>Studiju materiālos pie vairākām tēmām ir ietverts potenciāli izmantojamo piemēru uzskaitījums (slaidā norādīts «</a:t>
            </a:r>
            <a:r>
              <a:rPr lang="lv-LV" altLang="lv-LV" sz="1600" dirty="0">
                <a:solidFill>
                  <a:srgbClr val="A8192D"/>
                </a:solidFill>
                <a:latin typeface="Arial"/>
              </a:rPr>
              <a:t>P</a:t>
            </a:r>
            <a:r>
              <a:rPr kumimoji="0" lang="lv-LV" altLang="lv-LV" sz="1600" i="0" u="none" strike="noStrike" kern="1200" cap="none" spc="0" normalizeH="0" baseline="0" noProof="0" dirty="0">
                <a:ln>
                  <a:noFill/>
                </a:ln>
                <a:solidFill>
                  <a:srgbClr val="A8192D"/>
                </a:solidFill>
                <a:effectLst/>
                <a:uLnTx/>
                <a:uFillTx/>
                <a:latin typeface="Arial"/>
                <a:ea typeface="+mn-ea"/>
                <a:cs typeface="+mn-cs"/>
              </a:rPr>
              <a:t>iemēri docētājiem</a:t>
            </a:r>
            <a:r>
              <a:rPr kumimoji="0" lang="lv-LV" altLang="lv-LV" sz="1600" b="0" i="0" u="none" strike="noStrike" kern="1200" cap="none" spc="0" normalizeH="0" baseline="0" noProof="0" dirty="0">
                <a:ln>
                  <a:noFill/>
                </a:ln>
                <a:solidFill>
                  <a:srgbClr val="000000"/>
                </a:solidFill>
                <a:effectLst/>
                <a:uLnTx/>
                <a:uFillTx/>
                <a:latin typeface="Arial"/>
                <a:ea typeface="+mn-ea"/>
                <a:cs typeface="+mn-cs"/>
              </a:rPr>
              <a:t>»), kurus docētājs var atlasīt, </a:t>
            </a:r>
            <a:r>
              <a:rPr kumimoji="0" lang="lv-LV" altLang="lv-LV" sz="1600" b="0" i="0" u="none" strike="noStrike" kern="1200" cap="none" spc="0" normalizeH="0" baseline="0" noProof="0" dirty="0" err="1">
                <a:ln>
                  <a:noFill/>
                </a:ln>
                <a:solidFill>
                  <a:srgbClr val="000000"/>
                </a:solidFill>
                <a:effectLst/>
                <a:uLnTx/>
                <a:uFillTx/>
                <a:latin typeface="Arial"/>
                <a:ea typeface="+mn-ea"/>
                <a:cs typeface="+mn-cs"/>
              </a:rPr>
              <a:t>ie</a:t>
            </a:r>
            <a:r>
              <a:rPr lang="lv-LV" altLang="lv-LV" sz="1600" b="0" dirty="0">
                <a:solidFill>
                  <a:srgbClr val="000000"/>
                </a:solidFill>
                <a:latin typeface="Arial"/>
              </a:rPr>
              <a:t>pazīties ar to konteksta informāciju un izvērtēt to iekļaušanu prezentācijā (vai arī tikai mutiski par tiem pastāstīt). </a:t>
            </a:r>
            <a:endParaRPr kumimoji="0" lang="lv-LV" altLang="lv-LV"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Satura vietturis 2">
            <a:extLst>
              <a:ext uri="{FF2B5EF4-FFF2-40B4-BE49-F238E27FC236}">
                <a16:creationId xmlns:a16="http://schemas.microsoft.com/office/drawing/2014/main" id="{E54DEE8F-0DC6-B37C-5CB0-630EB5F781A0}"/>
              </a:ext>
            </a:extLst>
          </p:cNvPr>
          <p:cNvSpPr txBox="1">
            <a:spLocks/>
          </p:cNvSpPr>
          <p:nvPr/>
        </p:nvSpPr>
        <p:spPr>
          <a:xfrm>
            <a:off x="1241180" y="3835981"/>
            <a:ext cx="10459426"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600" b="0" i="0" u="none" strike="noStrike" kern="1200" cap="none" spc="0" normalizeH="0" baseline="0" noProof="0" dirty="0">
                <a:ln>
                  <a:noFill/>
                </a:ln>
                <a:solidFill>
                  <a:srgbClr val="000000"/>
                </a:solidFill>
                <a:effectLst/>
                <a:uLnTx/>
                <a:uFillTx/>
                <a:latin typeface="Arial"/>
                <a:ea typeface="+mn-ea"/>
                <a:cs typeface="+mn-cs"/>
              </a:rPr>
              <a:t>Minētajiem piemēriem ir </a:t>
            </a:r>
            <a:r>
              <a:rPr kumimoji="0" lang="lv-LV" altLang="lv-LV" sz="1600" i="0" u="none" strike="noStrike" kern="1200" cap="none" spc="0" normalizeH="0" baseline="0" noProof="0" dirty="0">
                <a:ln>
                  <a:noFill/>
                </a:ln>
                <a:solidFill>
                  <a:srgbClr val="000000"/>
                </a:solidFill>
                <a:effectLst/>
                <a:uLnTx/>
                <a:uFillTx/>
                <a:latin typeface="Arial"/>
                <a:ea typeface="+mn-ea"/>
                <a:cs typeface="+mn-cs"/>
              </a:rPr>
              <a:t>iet</a:t>
            </a:r>
            <a:r>
              <a:rPr lang="lv-LV" altLang="lv-LV" sz="1600" dirty="0" err="1">
                <a:solidFill>
                  <a:srgbClr val="000000"/>
                </a:solidFill>
                <a:latin typeface="Arial"/>
              </a:rPr>
              <a:t>eikuma</a:t>
            </a:r>
            <a:r>
              <a:rPr lang="lv-LV" altLang="lv-LV" sz="1600" b="0" dirty="0">
                <a:solidFill>
                  <a:srgbClr val="000000"/>
                </a:solidFill>
                <a:latin typeface="Arial"/>
              </a:rPr>
              <a:t> raksturs. Docētājs tos var aizstāt ar </a:t>
            </a:r>
            <a:r>
              <a:rPr lang="lv-LV" altLang="lv-LV" sz="1600" b="0">
                <a:solidFill>
                  <a:srgbClr val="000000"/>
                </a:solidFill>
                <a:latin typeface="Arial"/>
              </a:rPr>
              <a:t>tā</a:t>
            </a:r>
            <a:r>
              <a:rPr lang="lv-LV" altLang="lv-LV" sz="1600" b="0" dirty="0">
                <a:solidFill>
                  <a:srgbClr val="000000"/>
                </a:solidFill>
                <a:latin typeface="Arial"/>
              </a:rPr>
              <a:t> izglītojamo vajadzībām atbilstošākiem piemēriem, kas balstīti docētāja pieredzē vai attiecināmi uz studiju programmu.</a:t>
            </a:r>
            <a:endParaRPr kumimoji="0" lang="lv-LV" altLang="lv-LV"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Satura vietturis 2">
            <a:extLst>
              <a:ext uri="{FF2B5EF4-FFF2-40B4-BE49-F238E27FC236}">
                <a16:creationId xmlns:a16="http://schemas.microsoft.com/office/drawing/2014/main" id="{78F04BC4-A388-15F6-DB6B-BDDC3403315C}"/>
              </a:ext>
            </a:extLst>
          </p:cNvPr>
          <p:cNvSpPr txBox="1">
            <a:spLocks/>
          </p:cNvSpPr>
          <p:nvPr/>
        </p:nvSpPr>
        <p:spPr>
          <a:xfrm>
            <a:off x="1269163" y="5398006"/>
            <a:ext cx="10431443" cy="774194"/>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lv-LV" altLang="lv-LV" sz="1600" b="0" i="0" u="none" strike="noStrike" kern="1200" cap="none" spc="0" normalizeH="0" baseline="0" noProof="0" dirty="0">
                <a:ln>
                  <a:noFill/>
                </a:ln>
                <a:solidFill>
                  <a:srgbClr val="000000"/>
                </a:solidFill>
                <a:effectLst/>
                <a:uLnTx/>
                <a:uFillTx/>
                <a:latin typeface="Arial"/>
                <a:ea typeface="+mn-ea"/>
                <a:cs typeface="+mn-cs"/>
              </a:rPr>
              <a:t>Pašreiz ietvertie slaidi ar marķējumu «</a:t>
            </a:r>
            <a:r>
              <a:rPr lang="lv-LV" altLang="lv-LV" sz="1600" dirty="0">
                <a:solidFill>
                  <a:srgbClr val="A8192D"/>
                </a:solidFill>
                <a:latin typeface="Arial"/>
              </a:rPr>
              <a:t>P</a:t>
            </a:r>
            <a:r>
              <a:rPr kumimoji="0" lang="lv-LV" altLang="lv-LV" sz="1600" i="0" u="none" strike="noStrike" kern="1200" cap="none" spc="0" normalizeH="0" baseline="0" noProof="0" dirty="0">
                <a:ln>
                  <a:noFill/>
                </a:ln>
                <a:solidFill>
                  <a:srgbClr val="A8192D"/>
                </a:solidFill>
                <a:effectLst/>
                <a:uLnTx/>
                <a:uFillTx/>
                <a:latin typeface="Arial"/>
                <a:ea typeface="+mn-ea"/>
                <a:cs typeface="+mn-cs"/>
              </a:rPr>
              <a:t>iemēri docētājiem</a:t>
            </a:r>
            <a:r>
              <a:rPr kumimoji="0" lang="lv-LV" altLang="lv-LV" sz="1600" b="0" i="0" u="none" strike="noStrike" kern="1200" cap="none" spc="0" normalizeH="0" baseline="0" noProof="0" dirty="0">
                <a:ln>
                  <a:noFill/>
                </a:ln>
                <a:solidFill>
                  <a:srgbClr val="000000"/>
                </a:solidFill>
                <a:effectLst/>
                <a:uLnTx/>
                <a:uFillTx/>
                <a:latin typeface="Arial"/>
                <a:ea typeface="+mn-ea"/>
                <a:cs typeface="+mn-cs"/>
              </a:rPr>
              <a:t>» nav paredzēti ietveršanai </a:t>
            </a:r>
            <a:r>
              <a:rPr kumimoji="0" lang="lv-LV" altLang="lv-LV" sz="1600" b="0" i="0" u="none" strike="noStrike" kern="1200" cap="none" spc="0" normalizeH="0" baseline="0" noProof="0" dirty="0" err="1">
                <a:ln>
                  <a:noFill/>
                </a:ln>
                <a:solidFill>
                  <a:srgbClr val="000000"/>
                </a:solidFill>
                <a:effectLst/>
                <a:uLnTx/>
                <a:uFillTx/>
                <a:latin typeface="Arial"/>
                <a:ea typeface="+mn-ea"/>
                <a:cs typeface="+mn-cs"/>
              </a:rPr>
              <a:t>pamatprezentācijā</a:t>
            </a:r>
            <a:r>
              <a:rPr kumimoji="0" lang="lv-LV" altLang="lv-LV" sz="1600" b="0" i="0" u="none" strike="noStrike" kern="1200" cap="none" spc="0" normalizeH="0" baseline="0" noProof="0" dirty="0">
                <a:ln>
                  <a:noFill/>
                </a:ln>
                <a:solidFill>
                  <a:srgbClr val="000000"/>
                </a:solidFill>
                <a:effectLst/>
                <a:uLnTx/>
                <a:uFillTx/>
                <a:latin typeface="Arial"/>
                <a:ea typeface="+mn-ea"/>
                <a:cs typeface="+mn-cs"/>
              </a:rPr>
              <a:t> un uzskatāmi par </a:t>
            </a:r>
            <a:r>
              <a:rPr kumimoji="0" lang="lv-LV" altLang="lv-LV" sz="1600" b="0" i="0" u="none" strike="noStrike" kern="1200" cap="none" spc="0" normalizeH="0" baseline="0" noProof="0" dirty="0" err="1">
                <a:ln>
                  <a:noFill/>
                </a:ln>
                <a:solidFill>
                  <a:srgbClr val="000000"/>
                </a:solidFill>
                <a:effectLst/>
                <a:uLnTx/>
                <a:uFillTx/>
                <a:latin typeface="Arial"/>
                <a:ea typeface="+mn-ea"/>
                <a:cs typeface="+mn-cs"/>
              </a:rPr>
              <a:t>informa</a:t>
            </a:r>
            <a:r>
              <a:rPr lang="lv-LV" altLang="lv-LV" sz="1600" b="0" dirty="0" err="1">
                <a:solidFill>
                  <a:srgbClr val="000000"/>
                </a:solidFill>
                <a:latin typeface="Arial"/>
              </a:rPr>
              <a:t>tīvu</a:t>
            </a:r>
            <a:r>
              <a:rPr lang="lv-LV" altLang="lv-LV" sz="1600" b="0" dirty="0">
                <a:solidFill>
                  <a:srgbClr val="000000"/>
                </a:solidFill>
                <a:latin typeface="Arial"/>
              </a:rPr>
              <a:t> materiālu.</a:t>
            </a:r>
            <a:endParaRPr kumimoji="0" lang="lv-LV" altLang="lv-LV"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63C87AE8-4F33-E4F1-6D03-FA7FBEAC469A}"/>
              </a:ext>
            </a:extLst>
          </p:cNvPr>
          <p:cNvSpPr/>
          <p:nvPr/>
        </p:nvSpPr>
        <p:spPr>
          <a:xfrm>
            <a:off x="442913" y="2628207"/>
            <a:ext cx="576000" cy="106684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1</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A941FF1-F1A9-F291-13B4-EAF27F3FFE59}"/>
              </a:ext>
            </a:extLst>
          </p:cNvPr>
          <p:cNvSpPr/>
          <p:nvPr/>
        </p:nvSpPr>
        <p:spPr>
          <a:xfrm>
            <a:off x="442913" y="3835981"/>
            <a:ext cx="576000" cy="64008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2</a:t>
            </a:r>
            <a:endParaRPr kumimoji="0" lang="lv-LV" sz="1600" b="1"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B6AD02-8435-F8B1-A61A-E6741476098D}"/>
              </a:ext>
            </a:extLst>
          </p:cNvPr>
          <p:cNvSpPr/>
          <p:nvPr/>
        </p:nvSpPr>
        <p:spPr>
          <a:xfrm>
            <a:off x="442913" y="4616994"/>
            <a:ext cx="576000" cy="640080"/>
          </a:xfrm>
          <a:prstGeom prst="rect">
            <a:avLst/>
          </a:prstGeom>
          <a:solidFill>
            <a:srgbClr val="A4A3B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3</a:t>
            </a:r>
            <a:endParaRPr kumimoji="0" lang="lv-LV" sz="1600" b="1" i="0" u="none" strike="noStrike" kern="1200" cap="none" spc="0" normalizeH="0" baseline="0" noProof="0">
              <a:ln>
                <a:noFill/>
              </a:ln>
              <a:solidFill>
                <a:srgbClr val="000000"/>
              </a:solidFill>
              <a:effectLst/>
              <a:uLnTx/>
              <a:uFillTx/>
              <a:latin typeface="Arial"/>
              <a:ea typeface="+mn-ea"/>
              <a:cs typeface="+mn-cs"/>
            </a:endParaRPr>
          </a:p>
        </p:txBody>
      </p:sp>
      <p:sp>
        <p:nvSpPr>
          <p:cNvPr id="12" name="Satura vietturis 2">
            <a:extLst>
              <a:ext uri="{FF2B5EF4-FFF2-40B4-BE49-F238E27FC236}">
                <a16:creationId xmlns:a16="http://schemas.microsoft.com/office/drawing/2014/main" id="{450EB5D8-5ECC-DACB-8624-C3494DC744A2}"/>
              </a:ext>
            </a:extLst>
          </p:cNvPr>
          <p:cNvSpPr txBox="1">
            <a:spLocks/>
          </p:cNvSpPr>
          <p:nvPr/>
        </p:nvSpPr>
        <p:spPr>
          <a:xfrm>
            <a:off x="1241180" y="4616994"/>
            <a:ext cx="10459426" cy="64008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altLang="lv-LV" sz="1600" b="0" dirty="0">
                <a:solidFill>
                  <a:srgbClr val="000000"/>
                </a:solidFill>
                <a:latin typeface="Arial"/>
              </a:rPr>
              <a:t>Izvēloties piemērus, nepieciešams iepazīties ar plašāku informāciju par tiem, izmantojot norādītās saites un nepieciešamības gadījumā veicot tālāku izpēti, lai spētu atbildēt uz izglītojamo jautājumiem. </a:t>
            </a:r>
          </a:p>
        </p:txBody>
      </p:sp>
      <p:sp>
        <p:nvSpPr>
          <p:cNvPr id="13" name="Rectangle 12">
            <a:extLst>
              <a:ext uri="{FF2B5EF4-FFF2-40B4-BE49-F238E27FC236}">
                <a16:creationId xmlns:a16="http://schemas.microsoft.com/office/drawing/2014/main" id="{CEB9058E-5AEA-4A02-5EE7-0BCB1D40E804}"/>
              </a:ext>
            </a:extLst>
          </p:cNvPr>
          <p:cNvSpPr/>
          <p:nvPr/>
        </p:nvSpPr>
        <p:spPr>
          <a:xfrm>
            <a:off x="442913" y="5398006"/>
            <a:ext cx="576000" cy="774194"/>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a:ln>
                  <a:noFill/>
                </a:ln>
                <a:solidFill>
                  <a:srgbClr val="000000"/>
                </a:solidFill>
                <a:effectLst/>
                <a:uLnTx/>
                <a:uFillTx/>
                <a:latin typeface="Arial"/>
                <a:ea typeface="+mn-ea"/>
                <a:cs typeface="+mn-cs"/>
              </a:rPr>
              <a:t>4</a:t>
            </a:r>
          </a:p>
        </p:txBody>
      </p:sp>
      <p:sp>
        <p:nvSpPr>
          <p:cNvPr id="3" name="Slide Number Placeholder 3">
            <a:extLst>
              <a:ext uri="{FF2B5EF4-FFF2-40B4-BE49-F238E27FC236}">
                <a16:creationId xmlns:a16="http://schemas.microsoft.com/office/drawing/2014/main" id="{2D593AA9-26F3-5AF2-4A06-E5C3B359DC3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a:t>
            </a:fld>
            <a:endParaRPr lang="en-GB"/>
          </a:p>
        </p:txBody>
      </p:sp>
    </p:spTree>
    <p:extLst>
      <p:ext uri="{BB962C8B-B14F-4D97-AF65-F5344CB8AC3E}">
        <p14:creationId xmlns:p14="http://schemas.microsoft.com/office/powerpoint/2010/main" val="46508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4007ED9-4D17-DDFB-482F-C82ED5D102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374"/>
          <a:stretch/>
        </p:blipFill>
        <p:spPr bwMode="auto">
          <a:xfrm>
            <a:off x="3732213" y="-1"/>
            <a:ext cx="8459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893539"/>
            <a:ext cx="7418387" cy="2428875"/>
          </a:xfrm>
        </p:spPr>
        <p:txBody>
          <a:bodyPr vert="horz">
            <a:normAutofit/>
          </a:bodyPr>
          <a:lstStyle/>
          <a:p>
            <a:pPr>
              <a:lnSpc>
                <a:spcPct val="90000"/>
              </a:lnSpc>
            </a:pPr>
            <a:r>
              <a:rPr lang="lv-LV" sz="4000" dirty="0">
                <a:latin typeface="+mj-lt"/>
              </a:rPr>
              <a:t>0.3. </a:t>
            </a:r>
            <a:r>
              <a:rPr lang="lv-LV" sz="4000" dirty="0">
                <a:latin typeface="+mj-lt"/>
                <a:cs typeface="Arial"/>
              </a:rPr>
              <a:t>Izglītojamo centrētas mācīšanās piemērs: scenāriju analīze</a:t>
            </a: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7501996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1903,1,Slide2147481648"/>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DB2B8A-B9B8-402C-B303-C400950D19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71A876-A021-4B54-81CA-3E31045F2670}">
  <ds:schemaRefs>
    <ds:schemaRef ds:uri="http://schemas.microsoft.com/office/2006/documentManagement/types"/>
    <ds:schemaRef ds:uri="http://schemas.microsoft.com/office/2006/metadata/properties"/>
    <ds:schemaRef ds:uri="http://schemas.microsoft.com/office/infopath/2007/PartnerControls"/>
    <ds:schemaRef ds:uri="d4c41ca5-56e0-486b-8028-8e1cdea398f5"/>
    <ds:schemaRef ds:uri="http://purl.org/dc/elements/1.1/"/>
    <ds:schemaRef ds:uri="http://purl.org/dc/dcmitype/"/>
    <ds:schemaRef ds:uri="http://www.w3.org/XML/1998/namespace"/>
    <ds:schemaRef ds:uri="http://purl.org/dc/terms/"/>
    <ds:schemaRef ds:uri="http://schemas.openxmlformats.org/package/2006/metadata/core-properties"/>
    <ds:schemaRef ds:uri="51cb120f-d312-4c6b-a4cc-bcc7f473426d"/>
  </ds:schemaRefs>
</ds:datastoreItem>
</file>

<file path=customXml/itemProps3.xml><?xml version="1.0" encoding="utf-8"?>
<ds:datastoreItem xmlns:ds="http://schemas.openxmlformats.org/officeDocument/2006/customXml" ds:itemID="{5C90760B-7CA5-431A-BCD6-120913AFA4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1467</Words>
  <Application>Microsoft Office PowerPoint</Application>
  <PresentationFormat>Widescreen</PresentationFormat>
  <Paragraphs>122</Paragraphs>
  <Slides>13</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Calibri</vt:lpstr>
      <vt:lpstr>Georgia</vt:lpstr>
      <vt:lpstr>PwC</vt:lpstr>
      <vt:lpstr>think-cell Slide</vt:lpstr>
      <vt:lpstr>PowerPoint Presentation</vt:lpstr>
      <vt:lpstr>Uzdevumi</vt:lpstr>
      <vt:lpstr>Studiju materiāla septiņi moduļi</vt:lpstr>
      <vt:lpstr>Satura rādītājs</vt:lpstr>
      <vt:lpstr>PowerPoint Presentation</vt:lpstr>
      <vt:lpstr>0.1. Vispārīgi ieteikumi studiju materiāla pielāgošanai</vt:lpstr>
      <vt:lpstr>0.2. Ieteikumi piedāvāto piemēru izmantošanai mācību procesā </vt:lpstr>
      <vt:lpstr>0.2. Ieteikumi piedāvāto piemēru iekļaušanai mācību procesā</vt:lpstr>
      <vt:lpstr>0.3. Izglītojamo centrētas mācīšanās piemērs: scenāriju analīze</vt:lpstr>
      <vt:lpstr>0.3. Izglītojamo centrētas mācīšanās piemērs: scenāriju analīze un ieteikumi to iekļaušanai mācību procesā</vt:lpstr>
      <vt:lpstr>Scenāriju piemēri (1/2)</vt:lpstr>
      <vt:lpstr>Scenāriju piemēri (2/2)</vt:lpstr>
      <vt:lpstr>Kontroljautājumi scenārijiem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1</cp:revision>
  <dcterms:created xsi:type="dcterms:W3CDTF">2024-05-09T17:13:28Z</dcterms:created>
  <dcterms:modified xsi:type="dcterms:W3CDTF">2024-09-02T06:19:10Z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y fmtid="{D5CDD505-2E9C-101B-9397-08002B2CF9AE}" pid="4" name="lcf76f155ced4ddcb4097134ff3c332f">
    <vt:lpwstr/>
  </property>
  <property fmtid="{D5CDD505-2E9C-101B-9397-08002B2CF9AE}" pid="5" name="TaxCatchAll">
    <vt:lpwstr/>
  </property>
</Properties>
</file>