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3" r:id="rId4"/>
  </p:sldMasterIdLst>
  <p:notesMasterIdLst>
    <p:notesMasterId r:id="rId116"/>
  </p:notesMasterIdLst>
  <p:handoutMasterIdLst>
    <p:handoutMasterId r:id="rId117"/>
  </p:handoutMasterIdLst>
  <p:sldIdLst>
    <p:sldId id="2147482024" r:id="rId5"/>
    <p:sldId id="2147482025" r:id="rId6"/>
    <p:sldId id="2147482026" r:id="rId7"/>
    <p:sldId id="2147482027" r:id="rId8"/>
    <p:sldId id="2147482028" r:id="rId9"/>
    <p:sldId id="2147482029" r:id="rId10"/>
    <p:sldId id="2147482030" r:id="rId11"/>
    <p:sldId id="2147482031" r:id="rId12"/>
    <p:sldId id="2147482032" r:id="rId13"/>
    <p:sldId id="2147482050" r:id="rId14"/>
    <p:sldId id="2147482033" r:id="rId15"/>
    <p:sldId id="2147482044" r:id="rId16"/>
    <p:sldId id="2147482034" r:id="rId17"/>
    <p:sldId id="2147482035" r:id="rId18"/>
    <p:sldId id="2147482036" r:id="rId19"/>
    <p:sldId id="2147482037" r:id="rId20"/>
    <p:sldId id="2147482038" r:id="rId21"/>
    <p:sldId id="2147482045" r:id="rId22"/>
    <p:sldId id="2147482060" r:id="rId23"/>
    <p:sldId id="2147482039" r:id="rId24"/>
    <p:sldId id="2147482040" r:id="rId25"/>
    <p:sldId id="2147481929" r:id="rId26"/>
    <p:sldId id="2147482043" r:id="rId27"/>
    <p:sldId id="2147482049" r:id="rId28"/>
    <p:sldId id="2147481872" r:id="rId29"/>
    <p:sldId id="2147482046" r:id="rId30"/>
    <p:sldId id="2147481930" r:id="rId31"/>
    <p:sldId id="2147481966" r:id="rId32"/>
    <p:sldId id="2147481967" r:id="rId33"/>
    <p:sldId id="2147481970" r:id="rId34"/>
    <p:sldId id="2147481931" r:id="rId35"/>
    <p:sldId id="2147481972" r:id="rId36"/>
    <p:sldId id="2147481973" r:id="rId37"/>
    <p:sldId id="2147481881" r:id="rId38"/>
    <p:sldId id="2147481974" r:id="rId39"/>
    <p:sldId id="2147481882" r:id="rId40"/>
    <p:sldId id="2147481980" r:id="rId41"/>
    <p:sldId id="2147481883" r:id="rId42"/>
    <p:sldId id="2147481884" r:id="rId43"/>
    <p:sldId id="2147481976" r:id="rId44"/>
    <p:sldId id="2147481975" r:id="rId45"/>
    <p:sldId id="2147481885" r:id="rId46"/>
    <p:sldId id="2147481981" r:id="rId47"/>
    <p:sldId id="2147481886" r:id="rId48"/>
    <p:sldId id="2147481982" r:id="rId49"/>
    <p:sldId id="2147481896" r:id="rId50"/>
    <p:sldId id="2147481887" r:id="rId51"/>
    <p:sldId id="2147481983" r:id="rId52"/>
    <p:sldId id="2147481888" r:id="rId53"/>
    <p:sldId id="2147481937" r:id="rId54"/>
    <p:sldId id="665" r:id="rId55"/>
    <p:sldId id="2147482051" r:id="rId56"/>
    <p:sldId id="2147481935" r:id="rId57"/>
    <p:sldId id="2147481936" r:id="rId58"/>
    <p:sldId id="2147481932" r:id="rId59"/>
    <p:sldId id="2147481933" r:id="rId60"/>
    <p:sldId id="2147481934" r:id="rId61"/>
    <p:sldId id="2147482023" r:id="rId62"/>
    <p:sldId id="2147482021" r:id="rId63"/>
    <p:sldId id="2147481998" r:id="rId64"/>
    <p:sldId id="2147481945" r:id="rId65"/>
    <p:sldId id="2147482052" r:id="rId66"/>
    <p:sldId id="2147481940" r:id="rId67"/>
    <p:sldId id="2147481939" r:id="rId68"/>
    <p:sldId id="2147481941" r:id="rId69"/>
    <p:sldId id="2147482019" r:id="rId70"/>
    <p:sldId id="2147482018" r:id="rId71"/>
    <p:sldId id="2147482017" r:id="rId72"/>
    <p:sldId id="2147481954" r:id="rId73"/>
    <p:sldId id="2147481899" r:id="rId74"/>
    <p:sldId id="2147481946" r:id="rId75"/>
    <p:sldId id="2147482053" r:id="rId76"/>
    <p:sldId id="2147481955" r:id="rId77"/>
    <p:sldId id="2147481921" r:id="rId78"/>
    <p:sldId id="2147481922" r:id="rId79"/>
    <p:sldId id="2147481958" r:id="rId80"/>
    <p:sldId id="2147482015" r:id="rId81"/>
    <p:sldId id="2147482016" r:id="rId82"/>
    <p:sldId id="2147482014" r:id="rId83"/>
    <p:sldId id="2147481984" r:id="rId84"/>
    <p:sldId id="2147482061" r:id="rId85"/>
    <p:sldId id="2147481942" r:id="rId86"/>
    <p:sldId id="2147481943" r:id="rId87"/>
    <p:sldId id="2147481918" r:id="rId88"/>
    <p:sldId id="2147482004" r:id="rId89"/>
    <p:sldId id="2147482005" r:id="rId90"/>
    <p:sldId id="2147481948" r:id="rId91"/>
    <p:sldId id="2147482054" r:id="rId92"/>
    <p:sldId id="2147481944" r:id="rId93"/>
    <p:sldId id="2147481905" r:id="rId94"/>
    <p:sldId id="2147482006" r:id="rId95"/>
    <p:sldId id="2147482007" r:id="rId96"/>
    <p:sldId id="2147481924" r:id="rId97"/>
    <p:sldId id="2147481987" r:id="rId98"/>
    <p:sldId id="2147482059" r:id="rId99"/>
    <p:sldId id="2147482056" r:id="rId100"/>
    <p:sldId id="2147482041" r:id="rId101"/>
    <p:sldId id="2147481994" r:id="rId102"/>
    <p:sldId id="2147481996" r:id="rId103"/>
    <p:sldId id="2147481991" r:id="rId104"/>
    <p:sldId id="2147481992" r:id="rId105"/>
    <p:sldId id="2147482003" r:id="rId106"/>
    <p:sldId id="2147481951" r:id="rId107"/>
    <p:sldId id="2147482057" r:id="rId108"/>
    <p:sldId id="2147482010" r:id="rId109"/>
    <p:sldId id="2147482011" r:id="rId110"/>
    <p:sldId id="2147482012" r:id="rId111"/>
    <p:sldId id="2147482013" r:id="rId112"/>
    <p:sldId id="2147482066" r:id="rId113"/>
    <p:sldId id="2147482067" r:id="rId114"/>
    <p:sldId id="2147482068" r:id="rId115"/>
  </p:sldIdLst>
  <p:sldSz cx="12192000" cy="6858000"/>
  <p:notesSz cx="6858000" cy="9144000"/>
  <p:custDataLst>
    <p:tags r:id="rId1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D0CFD7"/>
    <a:srgbClr val="525A72"/>
    <a:srgbClr val="D18D85"/>
    <a:srgbClr val="CFD6E8"/>
    <a:srgbClr val="F2F2F2"/>
    <a:srgbClr val="A4A3B2"/>
    <a:srgbClr val="E57200"/>
    <a:srgbClr val="464646"/>
    <a:srgbClr val="165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CB61F-DA79-4593-B62A-BC60F8D1FF6A}" v="4" dt="2024-06-04T13:36:40.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ags" Target="tags/tag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6/4/2024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15516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36871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103</a:t>
            </a:fld>
            <a:endParaRPr lang="en-GB"/>
          </a:p>
        </p:txBody>
      </p:sp>
    </p:spTree>
    <p:extLst>
      <p:ext uri="{BB962C8B-B14F-4D97-AF65-F5344CB8AC3E}">
        <p14:creationId xmlns:p14="http://schemas.microsoft.com/office/powerpoint/2010/main" val="12895389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8783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3943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2991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9841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26258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620291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34373551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1762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104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5122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1809415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17</a:t>
            </a:fld>
            <a:endParaRPr lang="en-GB"/>
          </a:p>
        </p:txBody>
      </p:sp>
    </p:spTree>
    <p:extLst>
      <p:ext uri="{BB962C8B-B14F-4D97-AF65-F5344CB8AC3E}">
        <p14:creationId xmlns:p14="http://schemas.microsoft.com/office/powerpoint/2010/main" val="37922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3259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6859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996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174772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351222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4</a:t>
            </a:fld>
            <a:endParaRPr lang="en-GB"/>
          </a:p>
        </p:txBody>
      </p:sp>
    </p:spTree>
    <p:extLst>
      <p:ext uri="{BB962C8B-B14F-4D97-AF65-F5344CB8AC3E}">
        <p14:creationId xmlns:p14="http://schemas.microsoft.com/office/powerpoint/2010/main" val="366152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9038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4589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611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9872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8397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8606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3802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29822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9991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483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3789181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201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4952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0630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93918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2137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3506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482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7319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41</a:t>
            </a:fld>
            <a:endParaRPr lang="en-GB"/>
          </a:p>
        </p:txBody>
      </p:sp>
    </p:spTree>
    <p:extLst>
      <p:ext uri="{BB962C8B-B14F-4D97-AF65-F5344CB8AC3E}">
        <p14:creationId xmlns:p14="http://schemas.microsoft.com/office/powerpoint/2010/main" val="1434200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967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9AD1095B-2E13-F73D-1BC6-9F3EBB0615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6D50536E-54AA-FFCB-350B-1C7B214E01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AutoNum type="arabicPeriod"/>
            </a:pPr>
            <a:endParaRPr lang="en-US" altLang="lv-LV"/>
          </a:p>
        </p:txBody>
      </p:sp>
      <p:sp>
        <p:nvSpPr>
          <p:cNvPr id="4" name="Slide Number Placeholder 3">
            <a:extLst>
              <a:ext uri="{FF2B5EF4-FFF2-40B4-BE49-F238E27FC236}">
                <a16:creationId xmlns:a16="http://schemas.microsoft.com/office/drawing/2014/main" id="{35D2BBCC-1563-2CFC-EDF8-271D18FF5943}"/>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98E865-20AF-462E-9CB2-077B5ED71575}" type="slidenum">
              <a:rPr lang="lv-LV" altLang="en-US">
                <a:latin typeface="Calibri" panose="020F0502020204030204" pitchFamily="34" charset="0"/>
              </a:rPr>
              <a:pPr/>
              <a:t>6</a:t>
            </a:fld>
            <a:endParaRPr lang="lv-LV"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9633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5844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012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0681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6555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4737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2522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50</a:t>
            </a:fld>
            <a:endParaRPr lang="en-GB"/>
          </a:p>
        </p:txBody>
      </p:sp>
    </p:spTree>
    <p:extLst>
      <p:ext uri="{BB962C8B-B14F-4D97-AF65-F5344CB8AC3E}">
        <p14:creationId xmlns:p14="http://schemas.microsoft.com/office/powerpoint/2010/main" val="3246449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51</a:t>
            </a:fld>
            <a:endParaRPr lang="en-GB"/>
          </a:p>
        </p:txBody>
      </p:sp>
    </p:spTree>
    <p:extLst>
      <p:ext uri="{BB962C8B-B14F-4D97-AF65-F5344CB8AC3E}">
        <p14:creationId xmlns:p14="http://schemas.microsoft.com/office/powerpoint/2010/main" val="2794337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474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852E2CA-09B2-CC0B-7A24-5A20194E00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649DB436-1DAB-1F2A-F580-35687AF54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buFontTx/>
              <a:buAutoNum type="arabicPeriod"/>
            </a:pPr>
            <a:endParaRPr lang="lv-LV" altLang="lv-LV">
              <a:cs typeface="Arial"/>
            </a:endParaRPr>
          </a:p>
        </p:txBody>
      </p:sp>
      <p:sp>
        <p:nvSpPr>
          <p:cNvPr id="4" name="Slide Number Placeholder 3">
            <a:extLst>
              <a:ext uri="{FF2B5EF4-FFF2-40B4-BE49-F238E27FC236}">
                <a16:creationId xmlns:a16="http://schemas.microsoft.com/office/drawing/2014/main" id="{1D0C0A3C-48A5-E3D4-EAE9-50BD5B4EC69B}"/>
              </a:ext>
            </a:extLst>
          </p:cNvPr>
          <p:cNvSpPr>
            <a:spLocks noGrp="1"/>
          </p:cNvSpPr>
          <p:nvPr>
            <p:ph type="sldNum" sz="quarter" idx="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105488-9511-49B5-9F91-2E31A796C863}" type="slidenum">
              <a:rPr lang="lv-LV" altLang="en-US">
                <a:latin typeface="Calibri" panose="020F0502020204030204" pitchFamily="34" charset="0"/>
              </a:rPr>
              <a:pPr/>
              <a:t>7</a:t>
            </a:fld>
            <a:endParaRPr lang="lv-LV" altLang="en-US">
              <a:latin typeface="Calibri" panose="020F0502020204030204" pitchFamily="34" charset="0"/>
            </a:endParaRPr>
          </a:p>
        </p:txBody>
      </p:sp>
    </p:spTree>
    <p:extLst>
      <p:ext uri="{BB962C8B-B14F-4D97-AF65-F5344CB8AC3E}">
        <p14:creationId xmlns:p14="http://schemas.microsoft.com/office/powerpoint/2010/main" val="2405633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7596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40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3587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4537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4110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0650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6169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19737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61</a:t>
            </a:fld>
            <a:endParaRPr lang="en-GB"/>
          </a:p>
        </p:txBody>
      </p:sp>
    </p:spTree>
    <p:extLst>
      <p:ext uri="{BB962C8B-B14F-4D97-AF65-F5344CB8AC3E}">
        <p14:creationId xmlns:p14="http://schemas.microsoft.com/office/powerpoint/2010/main" val="1460218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527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9</a:t>
            </a:fld>
            <a:endParaRPr lang="en-GB"/>
          </a:p>
        </p:txBody>
      </p:sp>
    </p:spTree>
    <p:extLst>
      <p:ext uri="{BB962C8B-B14F-4D97-AF65-F5344CB8AC3E}">
        <p14:creationId xmlns:p14="http://schemas.microsoft.com/office/powerpoint/2010/main" val="42866740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5508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0060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76918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98328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9076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87459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69</a:t>
            </a:fld>
            <a:endParaRPr lang="en-GB"/>
          </a:p>
        </p:txBody>
      </p:sp>
    </p:spTree>
    <p:extLst>
      <p:ext uri="{BB962C8B-B14F-4D97-AF65-F5344CB8AC3E}">
        <p14:creationId xmlns:p14="http://schemas.microsoft.com/office/powerpoint/2010/main" val="1234284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67457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71</a:t>
            </a:fld>
            <a:endParaRPr lang="en-GB"/>
          </a:p>
        </p:txBody>
      </p:sp>
    </p:spTree>
    <p:extLst>
      <p:ext uri="{BB962C8B-B14F-4D97-AF65-F5344CB8AC3E}">
        <p14:creationId xmlns:p14="http://schemas.microsoft.com/office/powerpoint/2010/main" val="2196611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94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42170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4470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91369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74877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70425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3344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22204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8174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80</a:t>
            </a:fld>
            <a:endParaRPr lang="en-GB"/>
          </a:p>
        </p:txBody>
      </p:sp>
    </p:spTree>
    <p:extLst>
      <p:ext uri="{BB962C8B-B14F-4D97-AF65-F5344CB8AC3E}">
        <p14:creationId xmlns:p14="http://schemas.microsoft.com/office/powerpoint/2010/main" val="245006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0069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77333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46714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3754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7437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19677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4623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87</a:t>
            </a:fld>
            <a:endParaRPr lang="en-GB"/>
          </a:p>
        </p:txBody>
      </p:sp>
    </p:spTree>
    <p:extLst>
      <p:ext uri="{BB962C8B-B14F-4D97-AF65-F5344CB8AC3E}">
        <p14:creationId xmlns:p14="http://schemas.microsoft.com/office/powerpoint/2010/main" val="19395512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68387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07906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0542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616105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8075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7183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60622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52871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95</a:t>
            </a:fld>
            <a:endParaRPr lang="en-GB"/>
          </a:p>
        </p:txBody>
      </p:sp>
    </p:spTree>
    <p:extLst>
      <p:ext uri="{BB962C8B-B14F-4D97-AF65-F5344CB8AC3E}">
        <p14:creationId xmlns:p14="http://schemas.microsoft.com/office/powerpoint/2010/main" val="34879322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31597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48658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18764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52620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73421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101</a:t>
            </a:fld>
            <a:endParaRPr lang="en-GB"/>
          </a:p>
        </p:txBody>
      </p:sp>
    </p:spTree>
    <p:extLst>
      <p:ext uri="{BB962C8B-B14F-4D97-AF65-F5344CB8AC3E}">
        <p14:creationId xmlns:p14="http://schemas.microsoft.com/office/powerpoint/2010/main" val="2377401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08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Title 8"/>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E638E35-65AD-4243-B284-707345D47D7E}"/>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A31698C3-BF03-D940-AA4E-1704020681B6}"/>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3966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11" name="Slide Number Placeholder 10">
            <a:extLst>
              <a:ext uri="{FF2B5EF4-FFF2-40B4-BE49-F238E27FC236}">
                <a16:creationId xmlns:a16="http://schemas.microsoft.com/office/drawing/2014/main" id="{BC0705E1-E330-8C4F-A023-40952CF24C94}"/>
              </a:ext>
            </a:extLst>
          </p:cNvPr>
          <p:cNvSpPr>
            <a:spLocks noGrp="1"/>
          </p:cNvSpPr>
          <p:nvPr>
            <p:ph type="sldNum" sz="quarter" idx="17"/>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222D3CEF-2FE9-6541-A411-8712E77FDE9D}"/>
              </a:ext>
            </a:extLst>
          </p:cNvPr>
          <p:cNvSpPr>
            <a:spLocks noGrp="1"/>
          </p:cNvSpPr>
          <p:nvPr>
            <p:ph type="dt" sz="half" idx="18"/>
          </p:nvPr>
        </p:nvSpPr>
        <p:spPr/>
        <p:txBody>
          <a:bodyPr/>
          <a:lstStyle/>
          <a:p>
            <a:r>
              <a:rPr lang="en-US"/>
              <a:t>Date</a:t>
            </a:r>
          </a:p>
        </p:txBody>
      </p:sp>
      <p:sp>
        <p:nvSpPr>
          <p:cNvPr id="5" name="Footer Placeholder 4">
            <a:extLst>
              <a:ext uri="{FF2B5EF4-FFF2-40B4-BE49-F238E27FC236}">
                <a16:creationId xmlns:a16="http://schemas.microsoft.com/office/drawing/2014/main" id="{4F60C409-BC93-7948-9808-660EF10182CF}"/>
              </a:ext>
            </a:extLst>
          </p:cNvPr>
          <p:cNvSpPr>
            <a:spLocks noGrp="1"/>
          </p:cNvSpPr>
          <p:nvPr>
            <p:ph type="ftr" sz="quarter" idx="19"/>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4570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FA63A94-C8E2-FB44-885B-EB683E5F6866}"/>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055A3E01-BC1E-FC45-9A3B-16FFF0CD47EE}"/>
              </a:ext>
            </a:extLst>
          </p:cNvPr>
          <p:cNvSpPr>
            <a:spLocks noGrp="1"/>
          </p:cNvSpPr>
          <p:nvPr>
            <p:ph type="dt" sz="half" idx="21"/>
          </p:nvPr>
        </p:nvSpPr>
        <p:spPr/>
        <p:txBody>
          <a:bodyPr/>
          <a:lstStyle/>
          <a:p>
            <a:r>
              <a:rPr lang="en-US"/>
              <a:t>Date</a:t>
            </a:r>
          </a:p>
        </p:txBody>
      </p:sp>
      <p:sp>
        <p:nvSpPr>
          <p:cNvPr id="3" name="Footer Placeholder 2">
            <a:extLst>
              <a:ext uri="{FF2B5EF4-FFF2-40B4-BE49-F238E27FC236}">
                <a16:creationId xmlns:a16="http://schemas.microsoft.com/office/drawing/2014/main" id="{616CD684-D4FE-F645-A29A-2F42832D27B2}"/>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35327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Team Images">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1"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963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963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6363"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636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93088" y="2103120"/>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93088"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0AEC188F-17FB-9741-A681-A3C06DA3BEA1}"/>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4C7FE2CE-7430-B14C-8AB3-DE28B3871F56}"/>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B0226472-611E-0C4D-B900-2140DFE78BD1}"/>
              </a:ext>
            </a:extLst>
          </p:cNvPr>
          <p:cNvSpPr>
            <a:spLocks noGrp="1"/>
          </p:cNvSpPr>
          <p:nvPr>
            <p:ph type="ftr" sz="quarter" idx="24"/>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53220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FD397FBE-5CF3-D24C-9080-6E833FFE25D2}"/>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E2C69D5E-619A-7A4D-B6D5-5294509D7143}"/>
              </a:ext>
            </a:extLst>
          </p:cNvPr>
          <p:cNvSpPr>
            <a:spLocks noGrp="1"/>
          </p:cNvSpPr>
          <p:nvPr>
            <p:ph type="dt" sz="half" idx="16"/>
          </p:nvPr>
        </p:nvSpPr>
        <p:spPr/>
        <p:txBody>
          <a:bodyPr/>
          <a:lstStyle/>
          <a:p>
            <a:r>
              <a:rPr lang="en-US"/>
              <a:t>Date</a:t>
            </a:r>
          </a:p>
        </p:txBody>
      </p:sp>
      <p:sp>
        <p:nvSpPr>
          <p:cNvPr id="4" name="Footer Placeholder 3">
            <a:extLst>
              <a:ext uri="{FF2B5EF4-FFF2-40B4-BE49-F238E27FC236}">
                <a16:creationId xmlns:a16="http://schemas.microsoft.com/office/drawing/2014/main" id="{728D71E4-CBC9-3648-9D74-CDE027F0E958}"/>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03481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438"/>
            <a:ext cx="741838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8" name="Slide Number Placeholder 7">
            <a:extLst>
              <a:ext uri="{FF2B5EF4-FFF2-40B4-BE49-F238E27FC236}">
                <a16:creationId xmlns:a16="http://schemas.microsoft.com/office/drawing/2014/main" id="{C9242D6C-75F6-2B45-8341-980F99E5DA7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E226BB03-6EF6-F445-88B0-A7B24602567C}"/>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4" name="Date Placeholder 3">
            <a:extLst>
              <a:ext uri="{FF2B5EF4-FFF2-40B4-BE49-F238E27FC236}">
                <a16:creationId xmlns:a16="http://schemas.microsoft.com/office/drawing/2014/main" id="{3F8846DF-B557-F249-A820-B138A17441DC}"/>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515B6EC7-613B-094E-83F4-DA4B13BB5333}"/>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919097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Full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3" y="2103438"/>
            <a:ext cx="11306175"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78C6408-9684-F649-A01B-20A1E9A52ED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06D22B17-E9E9-3842-A116-5C0D59C56C8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2709AE37-4C0E-9449-8811-AF627111A71F}"/>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0E5A4581-58A2-5947-96BD-212EB8536951}"/>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466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Conten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C8CAC806-7708-6C42-A901-982FA119C086}"/>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6" name="Subtitle 2">
            <a:extLst>
              <a:ext uri="{FF2B5EF4-FFF2-40B4-BE49-F238E27FC236}">
                <a16:creationId xmlns:a16="http://schemas.microsoft.com/office/drawing/2014/main" id="{1C758DF0-2055-C446-AF59-8BED8AF86DAB}"/>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F75A8AA7-C631-FC48-B78E-A7C28CBFC4D6}"/>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6039EA78-0E25-1E49-9BAA-8BB4D19EDF64}"/>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33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6275388" y="2103437"/>
            <a:ext cx="5473699"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E7945371-B6F9-F541-89EE-24D897592CA4}"/>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2E0820E-E86A-4245-AF6A-000EBF442F6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701872E8-5749-484B-9C68-8AF6F238E4A1}"/>
              </a:ext>
            </a:extLst>
          </p:cNvPr>
          <p:cNvSpPr>
            <a:spLocks noGrp="1"/>
          </p:cNvSpPr>
          <p:nvPr>
            <p:ph type="dt" sz="half" idx="17"/>
          </p:nvPr>
        </p:nvSpPr>
        <p:spPr/>
        <p:txBody>
          <a:bodyPr/>
          <a:lstStyle/>
          <a:p>
            <a:r>
              <a:rPr lang="en-US"/>
              <a:t>Date</a:t>
            </a:r>
          </a:p>
        </p:txBody>
      </p:sp>
      <p:sp>
        <p:nvSpPr>
          <p:cNvPr id="5" name="Footer Placeholder 4">
            <a:extLst>
              <a:ext uri="{FF2B5EF4-FFF2-40B4-BE49-F238E27FC236}">
                <a16:creationId xmlns:a16="http://schemas.microsoft.com/office/drawing/2014/main" id="{00AD96B6-4E2D-5D4D-9281-01075C08C040}"/>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64142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 Subtitl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Title 1"/>
          <p:cNvSpPr>
            <a:spLocks noGrp="1"/>
          </p:cNvSpPr>
          <p:nvPr>
            <p:ph type="title" hasCustomPrompt="1"/>
          </p:nvPr>
        </p:nvSpPr>
        <p:spPr>
          <a:xfrm>
            <a:off x="442914" y="430514"/>
            <a:ext cx="5317806"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F064736F-99D3-5349-B4BB-3F5BE96B5885}"/>
              </a:ext>
            </a:extLst>
          </p:cNvPr>
          <p:cNvSpPr>
            <a:spLocks noGrp="1"/>
          </p:cNvSpPr>
          <p:nvPr>
            <p:ph type="sldNum" sz="quarter" idx="18"/>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339845CC-465C-0147-BB19-41367E39D82E}"/>
              </a:ext>
            </a:extLst>
          </p:cNvPr>
          <p:cNvSpPr>
            <a:spLocks noGrp="1"/>
          </p:cNvSpPr>
          <p:nvPr>
            <p:ph type="subTitle" idx="16" hasCustomPrompt="1"/>
          </p:nvPr>
        </p:nvSpPr>
        <p:spPr>
          <a:xfrm>
            <a:off x="442912" y="933433"/>
            <a:ext cx="5317808"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AF02CD0-5DDD-1F41-AEB4-55BDD643AC82}"/>
              </a:ext>
            </a:extLst>
          </p:cNvPr>
          <p:cNvSpPr>
            <a:spLocks noGrp="1"/>
          </p:cNvSpPr>
          <p:nvPr>
            <p:ph type="dt" sz="half" idx="19"/>
          </p:nvPr>
        </p:nvSpPr>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978E0517-3586-2A46-900E-429A592FD731}"/>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56111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2" name="Content Placeholder 3"/>
          <p:cNvSpPr>
            <a:spLocks noGrp="1"/>
          </p:cNvSpPr>
          <p:nvPr>
            <p:ph sz="half" idx="13" hasCustomPrompt="1"/>
          </p:nvPr>
        </p:nvSpPr>
        <p:spPr>
          <a:xfrm>
            <a:off x="8220076" y="2103439"/>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5"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C8D01178-C346-1B4F-8DFA-F5B5E0660B1A}"/>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8" name="Subtitle 2">
            <a:extLst>
              <a:ext uri="{FF2B5EF4-FFF2-40B4-BE49-F238E27FC236}">
                <a16:creationId xmlns:a16="http://schemas.microsoft.com/office/drawing/2014/main" id="{B56B3548-5EB8-714F-93B3-BD8CE8C6C99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CF957D98-A9BD-6147-8C17-F6034346BCFA}"/>
              </a:ext>
            </a:extLst>
          </p:cNvPr>
          <p:cNvSpPr>
            <a:spLocks noGrp="1"/>
          </p:cNvSpPr>
          <p:nvPr>
            <p:ph type="dt" sz="half" idx="19"/>
          </p:nvPr>
        </p:nvSpPr>
        <p:spPr/>
        <p:txBody>
          <a:bodyPr/>
          <a:lstStyle/>
          <a:p>
            <a:r>
              <a:rPr lang="en-US"/>
              <a:t>Date</a:t>
            </a:r>
          </a:p>
        </p:txBody>
      </p:sp>
      <p:sp>
        <p:nvSpPr>
          <p:cNvPr id="5" name="Footer Placeholder 4">
            <a:extLst>
              <a:ext uri="{FF2B5EF4-FFF2-40B4-BE49-F238E27FC236}">
                <a16:creationId xmlns:a16="http://schemas.microsoft.com/office/drawing/2014/main" id="{6B079912-E66E-9D45-8060-9249926E269D}"/>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552856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 Sub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336061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Content Placeholder 3"/>
          <p:cNvSpPr>
            <a:spLocks noGrp="1"/>
          </p:cNvSpPr>
          <p:nvPr>
            <p:ph sz="half" idx="13" hasCustomPrompt="1"/>
          </p:nvPr>
        </p:nvSpPr>
        <p:spPr>
          <a:xfrm>
            <a:off x="6275388"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7" name="Content Placeholder 3"/>
          <p:cNvSpPr>
            <a:spLocks noGrp="1"/>
          </p:cNvSpPr>
          <p:nvPr>
            <p:ph sz="half" idx="14" hasCustomPrompt="1"/>
          </p:nvPr>
        </p:nvSpPr>
        <p:spPr>
          <a:xfrm>
            <a:off x="9190163" y="2103438"/>
            <a:ext cx="25560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10"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9" name="Slide Number Placeholder 8">
            <a:extLst>
              <a:ext uri="{FF2B5EF4-FFF2-40B4-BE49-F238E27FC236}">
                <a16:creationId xmlns:a16="http://schemas.microsoft.com/office/drawing/2014/main" id="{0FAD9719-920C-B64C-90D2-E337E9E7C112}"/>
              </a:ext>
            </a:extLst>
          </p:cNvPr>
          <p:cNvSpPr>
            <a:spLocks noGrp="1"/>
          </p:cNvSpPr>
          <p:nvPr>
            <p:ph type="sldNum" sz="quarter" idx="19"/>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42F08066-BCE7-3945-BE4E-1DEA43569B7F}"/>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B41EFB3-11D6-AA4B-8128-47D7D7AFAE91}"/>
              </a:ext>
            </a:extLst>
          </p:cNvPr>
          <p:cNvSpPr>
            <a:spLocks noGrp="1"/>
          </p:cNvSpPr>
          <p:nvPr>
            <p:ph type="dt" sz="half" idx="20"/>
          </p:nvPr>
        </p:nvSpPr>
        <p:spPr/>
        <p:txBody>
          <a:bodyPr/>
          <a:lstStyle/>
          <a:p>
            <a:r>
              <a:rPr lang="en-US"/>
              <a:t>Date</a:t>
            </a:r>
          </a:p>
        </p:txBody>
      </p:sp>
      <p:sp>
        <p:nvSpPr>
          <p:cNvPr id="5" name="Footer Placeholder 4">
            <a:extLst>
              <a:ext uri="{FF2B5EF4-FFF2-40B4-BE49-F238E27FC236}">
                <a16:creationId xmlns:a16="http://schemas.microsoft.com/office/drawing/2014/main" id="{2669CF68-145B-AD42-A079-345D6E783D1E}"/>
              </a:ext>
            </a:extLst>
          </p:cNvPr>
          <p:cNvSpPr>
            <a:spLocks noGrp="1"/>
          </p:cNvSpPr>
          <p:nvPr>
            <p:ph type="ftr" sz="quarter" idx="21"/>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54347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ntent - 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91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777045"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3"/>
          <p:cNvSpPr>
            <a:spLocks noGrp="1"/>
          </p:cNvSpPr>
          <p:nvPr>
            <p:ph sz="half" idx="13"/>
          </p:nvPr>
        </p:nvSpPr>
        <p:spPr>
          <a:xfrm>
            <a:off x="5111177"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3"/>
          <p:cNvSpPr>
            <a:spLocks noGrp="1"/>
          </p:cNvSpPr>
          <p:nvPr>
            <p:ph sz="half" idx="14"/>
          </p:nvPr>
        </p:nvSpPr>
        <p:spPr>
          <a:xfrm>
            <a:off x="7445309"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3"/>
          <p:cNvSpPr>
            <a:spLocks noGrp="1"/>
          </p:cNvSpPr>
          <p:nvPr>
            <p:ph sz="half" idx="15"/>
          </p:nvPr>
        </p:nvSpPr>
        <p:spPr>
          <a:xfrm>
            <a:off x="9779443" y="2103438"/>
            <a:ext cx="1972800"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10" name="Slide Number Placeholder 9">
            <a:extLst>
              <a:ext uri="{FF2B5EF4-FFF2-40B4-BE49-F238E27FC236}">
                <a16:creationId xmlns:a16="http://schemas.microsoft.com/office/drawing/2014/main" id="{4B2DB5C5-A275-6447-991C-726CD70A52A9}"/>
              </a:ext>
            </a:extLst>
          </p:cNvPr>
          <p:cNvSpPr>
            <a:spLocks noGrp="1"/>
          </p:cNvSpPr>
          <p:nvPr>
            <p:ph type="sldNum" sz="quarter" idx="20"/>
          </p:nvPr>
        </p:nvSpPr>
        <p:spPr/>
        <p:txBody>
          <a:bodyPr/>
          <a:lstStyle/>
          <a:p>
            <a:fld id="{7870704B-CE94-48CC-AF30-84932A1262A7}" type="slidenum">
              <a:rPr lang="en-GB" smtClean="0"/>
              <a:pPr/>
              <a:t>‹#›</a:t>
            </a:fld>
            <a:endParaRPr lang="en-GB"/>
          </a:p>
        </p:txBody>
      </p:sp>
      <p:sp>
        <p:nvSpPr>
          <p:cNvPr id="12" name="Subtitle 2">
            <a:extLst>
              <a:ext uri="{FF2B5EF4-FFF2-40B4-BE49-F238E27FC236}">
                <a16:creationId xmlns:a16="http://schemas.microsoft.com/office/drawing/2014/main" id="{BCBFC701-7287-1F4F-B6FA-1BECCBF324C6}"/>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9A06189D-4BB2-3A4B-BC60-C76CE65FA0CC}"/>
              </a:ext>
            </a:extLst>
          </p:cNvPr>
          <p:cNvSpPr>
            <a:spLocks noGrp="1"/>
          </p:cNvSpPr>
          <p:nvPr>
            <p:ph type="dt" sz="half" idx="21"/>
          </p:nvPr>
        </p:nvSpPr>
        <p:spPr/>
        <p:txBody>
          <a:bodyPr/>
          <a:lstStyle/>
          <a:p>
            <a:r>
              <a:rPr lang="en-US"/>
              <a:t>Date</a:t>
            </a:r>
          </a:p>
        </p:txBody>
      </p:sp>
      <p:sp>
        <p:nvSpPr>
          <p:cNvPr id="5" name="Footer Placeholder 4">
            <a:extLst>
              <a:ext uri="{FF2B5EF4-FFF2-40B4-BE49-F238E27FC236}">
                <a16:creationId xmlns:a16="http://schemas.microsoft.com/office/drawing/2014/main" id="{E698595F-E08B-3E4B-8E63-3152F1690C5D}"/>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2981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Images - Subtit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42912"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3"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6" name="Picture Placeholder 9"/>
          <p:cNvSpPr>
            <a:spLocks noGrp="1"/>
          </p:cNvSpPr>
          <p:nvPr>
            <p:ph type="pic" sz="quarter" idx="15"/>
          </p:nvPr>
        </p:nvSpPr>
        <p:spPr>
          <a:xfrm>
            <a:off x="4331494"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4331495"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8" name="Picture Placeholder 9"/>
          <p:cNvSpPr>
            <a:spLocks noGrp="1"/>
          </p:cNvSpPr>
          <p:nvPr>
            <p:ph type="pic" sz="quarter" idx="17"/>
          </p:nvPr>
        </p:nvSpPr>
        <p:spPr>
          <a:xfrm>
            <a:off x="8220075" y="2100263"/>
            <a:ext cx="3529013" cy="301752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8220076" y="5280025"/>
            <a:ext cx="3529012" cy="892175"/>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ECB03D1A-AA63-224E-A7F2-44C5BFC3BB18}"/>
              </a:ext>
            </a:extLst>
          </p:cNvPr>
          <p:cNvSpPr>
            <a:spLocks noGrp="1"/>
          </p:cNvSpPr>
          <p:nvPr>
            <p:ph type="sldNum" sz="quarter" idx="23"/>
          </p:nvPr>
        </p:nvSpPr>
        <p:spPr/>
        <p:txBody>
          <a:bodyPr/>
          <a:lstStyle/>
          <a:p>
            <a:fld id="{7870704B-CE94-48CC-AF30-84932A1262A7}" type="slidenum">
              <a:rPr lang="en-GB" smtClean="0"/>
              <a:pPr/>
              <a:t>‹#›</a:t>
            </a:fld>
            <a:endParaRPr lang="en-GB"/>
          </a:p>
        </p:txBody>
      </p:sp>
      <p:sp>
        <p:nvSpPr>
          <p:cNvPr id="11" name="Subtitle 2">
            <a:extLst>
              <a:ext uri="{FF2B5EF4-FFF2-40B4-BE49-F238E27FC236}">
                <a16:creationId xmlns:a16="http://schemas.microsoft.com/office/drawing/2014/main" id="{5CE153FD-285A-D647-ADE4-833E86A9CF52}"/>
              </a:ext>
            </a:extLst>
          </p:cNvPr>
          <p:cNvSpPr>
            <a:spLocks noGrp="1"/>
          </p:cNvSpPr>
          <p:nvPr>
            <p:ph type="subTitle" idx="24"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689EEA72-3A8E-454B-8611-EF7B92A8D01E}"/>
              </a:ext>
            </a:extLst>
          </p:cNvPr>
          <p:cNvSpPr>
            <a:spLocks noGrp="1"/>
          </p:cNvSpPr>
          <p:nvPr>
            <p:ph type="dt" sz="half" idx="25"/>
          </p:nvPr>
        </p:nvSpPr>
        <p:spPr/>
        <p:txBody>
          <a:bodyPr/>
          <a:lstStyle/>
          <a:p>
            <a:r>
              <a:rPr lang="en-US"/>
              <a:t>Date</a:t>
            </a:r>
          </a:p>
        </p:txBody>
      </p:sp>
      <p:sp>
        <p:nvSpPr>
          <p:cNvPr id="3" name="Footer Placeholder 2">
            <a:extLst>
              <a:ext uri="{FF2B5EF4-FFF2-40B4-BE49-F238E27FC236}">
                <a16:creationId xmlns:a16="http://schemas.microsoft.com/office/drawing/2014/main" id="{4FA46C5C-0050-F948-8DC9-450AE0734966}"/>
              </a:ext>
            </a:extLst>
          </p:cNvPr>
          <p:cNvSpPr>
            <a:spLocks noGrp="1"/>
          </p:cNvSpPr>
          <p:nvPr>
            <p:ph type="ftr" sz="quarter" idx="26"/>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27466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Text Boxes for Icons - Subtitl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819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348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88767"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B53B37F2-903B-D544-93F5-C52542E06C38}"/>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9" name="Subtitle 2">
            <a:extLst>
              <a:ext uri="{FF2B5EF4-FFF2-40B4-BE49-F238E27FC236}">
                <a16:creationId xmlns:a16="http://schemas.microsoft.com/office/drawing/2014/main" id="{DA3591F7-EFF5-C649-BCF8-906639EFF4C9}"/>
              </a:ext>
            </a:extLst>
          </p:cNvPr>
          <p:cNvSpPr>
            <a:spLocks noGrp="1"/>
          </p:cNvSpPr>
          <p:nvPr>
            <p:ph type="subTitle" idx="23"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460D960-D902-2048-954B-F454F3A9AB3B}"/>
              </a:ext>
            </a:extLst>
          </p:cNvPr>
          <p:cNvSpPr>
            <a:spLocks noGrp="1"/>
          </p:cNvSpPr>
          <p:nvPr>
            <p:ph type="dt" sz="half" idx="24"/>
          </p:nvPr>
        </p:nvSpPr>
        <p:spPr/>
        <p:txBody>
          <a:bodyPr/>
          <a:lstStyle/>
          <a:p>
            <a:r>
              <a:rPr lang="en-US"/>
              <a:t>Date</a:t>
            </a:r>
          </a:p>
        </p:txBody>
      </p:sp>
      <p:sp>
        <p:nvSpPr>
          <p:cNvPr id="3" name="Footer Placeholder 2">
            <a:extLst>
              <a:ext uri="{FF2B5EF4-FFF2-40B4-BE49-F238E27FC236}">
                <a16:creationId xmlns:a16="http://schemas.microsoft.com/office/drawing/2014/main" id="{07FAA743-55F3-AE49-BD56-1FC09BDF7C6A}"/>
              </a:ext>
            </a:extLst>
          </p:cNvPr>
          <p:cNvSpPr>
            <a:spLocks noGrp="1"/>
          </p:cNvSpPr>
          <p:nvPr>
            <p:ph type="ftr" sz="quarter" idx="25"/>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72697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Team Images - Subtitle">
    <p:spTree>
      <p:nvGrpSpPr>
        <p:cNvPr id="1" name=""/>
        <p:cNvGrpSpPr/>
        <p:nvPr/>
      </p:nvGrpSpPr>
      <p:grpSpPr>
        <a:xfrm>
          <a:off x="0" y="0"/>
          <a:ext cx="0" cy="0"/>
          <a:chOff x="0" y="0"/>
          <a:chExt cx="0" cy="0"/>
        </a:xfrm>
      </p:grpSpPr>
      <p:sp>
        <p:nvSpPr>
          <p:cNvPr id="10" name="Picture Placeholder 9"/>
          <p:cNvSpPr>
            <a:spLocks noGrp="1" noChangeAspect="1"/>
          </p:cNvSpPr>
          <p:nvPr>
            <p:ph type="pic" sz="quarter" idx="13"/>
          </p:nvPr>
        </p:nvSpPr>
        <p:spPr>
          <a:xfrm>
            <a:off x="44291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3" name="Text Placeholder 12"/>
          <p:cNvSpPr>
            <a:spLocks noGrp="1"/>
          </p:cNvSpPr>
          <p:nvPr>
            <p:ph type="body" sz="quarter" idx="14" hasCustomPrompt="1"/>
          </p:nvPr>
        </p:nvSpPr>
        <p:spPr>
          <a:xfrm>
            <a:off x="44291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6" name="Picture Placeholder 9"/>
          <p:cNvSpPr>
            <a:spLocks noGrp="1" noChangeAspect="1"/>
          </p:cNvSpPr>
          <p:nvPr>
            <p:ph type="pic" sz="quarter" idx="15"/>
          </p:nvPr>
        </p:nvSpPr>
        <p:spPr>
          <a:xfrm>
            <a:off x="335819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7" name="Text Placeholder 12"/>
          <p:cNvSpPr>
            <a:spLocks noGrp="1"/>
          </p:cNvSpPr>
          <p:nvPr>
            <p:ph type="body" sz="quarter" idx="16" hasCustomPrompt="1"/>
          </p:nvPr>
        </p:nvSpPr>
        <p:spPr>
          <a:xfrm>
            <a:off x="335819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8" name="Picture Placeholder 9"/>
          <p:cNvSpPr>
            <a:spLocks noGrp="1" noChangeAspect="1"/>
          </p:cNvSpPr>
          <p:nvPr>
            <p:ph type="pic" sz="quarter" idx="17"/>
          </p:nvPr>
        </p:nvSpPr>
        <p:spPr>
          <a:xfrm>
            <a:off x="6273482"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9" name="Text Placeholder 12"/>
          <p:cNvSpPr>
            <a:spLocks noGrp="1"/>
          </p:cNvSpPr>
          <p:nvPr>
            <p:ph type="body" sz="quarter" idx="18" hasCustomPrompt="1"/>
          </p:nvPr>
        </p:nvSpPr>
        <p:spPr>
          <a:xfrm>
            <a:off x="6273482"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Picture Placeholder 9"/>
          <p:cNvSpPr>
            <a:spLocks noGrp="1" noChangeAspect="1"/>
          </p:cNvSpPr>
          <p:nvPr>
            <p:ph type="pic" sz="quarter" idx="19"/>
          </p:nvPr>
        </p:nvSpPr>
        <p:spPr>
          <a:xfrm>
            <a:off x="9188767" y="2103438"/>
            <a:ext cx="1325880" cy="132588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15" name="Text Placeholder 12"/>
          <p:cNvSpPr>
            <a:spLocks noGrp="1"/>
          </p:cNvSpPr>
          <p:nvPr>
            <p:ph type="body" sz="quarter" idx="20" hasCustomPrompt="1"/>
          </p:nvPr>
        </p:nvSpPr>
        <p:spPr>
          <a:xfrm>
            <a:off x="9188767" y="3657600"/>
            <a:ext cx="2560320" cy="2514600"/>
          </a:xfrm>
        </p:spPr>
        <p:txBody>
          <a:bodyPr/>
          <a:lstStyle>
            <a:lvl1pPr>
              <a:spcBef>
                <a:spcPts val="0"/>
              </a:spcBef>
              <a:spcAft>
                <a:spcPts val="300"/>
              </a:spcAft>
              <a:defRPr sz="1600" b="1"/>
            </a:lvl1pPr>
            <a:lvl2pPr>
              <a:spcAft>
                <a:spcPts val="300"/>
              </a:spcAft>
              <a:defRPr sz="1600"/>
            </a:lvl2pPr>
            <a:lvl3pPr>
              <a:spcAft>
                <a:spcPts val="300"/>
              </a:spcAft>
              <a:defRPr sz="1600"/>
            </a:lvl3pPr>
            <a:lvl4pPr>
              <a:spcAft>
                <a:spcPts val="300"/>
              </a:spcAft>
              <a:defRPr sz="1600"/>
            </a:lvl4pPr>
            <a:lvl5pPr>
              <a:spcAft>
                <a:spcPts val="300"/>
              </a:spcAft>
              <a:defRPr sz="1600"/>
            </a:lvl5pPr>
            <a:lvl6pPr>
              <a:spcAft>
                <a:spcPts val="300"/>
              </a:spcAft>
              <a:defRPr sz="1600"/>
            </a:lvl6pPr>
            <a:lvl7pPr>
              <a:spcAft>
                <a:spcPts val="300"/>
              </a:spcAft>
              <a:defRPr sz="1600"/>
            </a:lvl7pPr>
            <a:lvl8pPr>
              <a:spcAft>
                <a:spcPts val="300"/>
              </a:spcAft>
              <a:defRPr sz="1600"/>
            </a:lvl8pPr>
            <a:lvl9pPr>
              <a:spcAft>
                <a:spcPts val="300"/>
              </a:spcAf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4" name="Slide Number Placeholder 3">
            <a:extLst>
              <a:ext uri="{FF2B5EF4-FFF2-40B4-BE49-F238E27FC236}">
                <a16:creationId xmlns:a16="http://schemas.microsoft.com/office/drawing/2014/main" id="{FE0022E1-5A19-8748-8180-279AACB6BB63}"/>
              </a:ext>
            </a:extLst>
          </p:cNvPr>
          <p:cNvSpPr>
            <a:spLocks noGrp="1"/>
          </p:cNvSpPr>
          <p:nvPr>
            <p:ph type="sldNum" sz="quarter" idx="25"/>
          </p:nvPr>
        </p:nvSpPr>
        <p:spPr/>
        <p:txBody>
          <a:bodyPr/>
          <a:lstStyle/>
          <a:p>
            <a:fld id="{7870704B-CE94-48CC-AF30-84932A1262A7}" type="slidenum">
              <a:rPr lang="en-GB" smtClean="0"/>
              <a:pPr/>
              <a:t>‹#›</a:t>
            </a:fld>
            <a:endParaRPr lang="en-GB"/>
          </a:p>
        </p:txBody>
      </p:sp>
      <p:sp>
        <p:nvSpPr>
          <p:cNvPr id="20" name="Subtitle 2">
            <a:extLst>
              <a:ext uri="{FF2B5EF4-FFF2-40B4-BE49-F238E27FC236}">
                <a16:creationId xmlns:a16="http://schemas.microsoft.com/office/drawing/2014/main" id="{5194D818-D8E8-5342-BDE8-319BC1FCE4A9}"/>
              </a:ext>
            </a:extLst>
          </p:cNvPr>
          <p:cNvSpPr>
            <a:spLocks noGrp="1"/>
          </p:cNvSpPr>
          <p:nvPr>
            <p:ph type="subTitle" idx="2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0CB65038-8636-4945-8B6F-709A62BEACF1}"/>
              </a:ext>
            </a:extLst>
          </p:cNvPr>
          <p:cNvSpPr>
            <a:spLocks noGrp="1"/>
          </p:cNvSpPr>
          <p:nvPr>
            <p:ph type="dt" sz="half" idx="27"/>
          </p:nvPr>
        </p:nvSpPr>
        <p:spPr/>
        <p:txBody>
          <a:bodyPr/>
          <a:lstStyle/>
          <a:p>
            <a:r>
              <a:rPr lang="en-US"/>
              <a:t>Date</a:t>
            </a:r>
          </a:p>
        </p:txBody>
      </p:sp>
      <p:sp>
        <p:nvSpPr>
          <p:cNvPr id="3" name="Footer Placeholder 2">
            <a:extLst>
              <a:ext uri="{FF2B5EF4-FFF2-40B4-BE49-F238E27FC236}">
                <a16:creationId xmlns:a16="http://schemas.microsoft.com/office/drawing/2014/main" id="{C9625D97-D89C-574F-8C1D-AA1E4D4B3FAB}"/>
              </a:ext>
            </a:extLst>
          </p:cNvPr>
          <p:cNvSpPr>
            <a:spLocks noGrp="1"/>
          </p:cNvSpPr>
          <p:nvPr>
            <p:ph type="ftr" sz="quarter" idx="2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12142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Chart -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12" name="Title 1"/>
          <p:cNvSpPr>
            <a:spLocks noGrp="1"/>
          </p:cNvSpPr>
          <p:nvPr>
            <p:ph type="title" hasCustomPrompt="1"/>
          </p:nvPr>
        </p:nvSpPr>
        <p:spPr>
          <a:xfrm>
            <a:off x="442913" y="430514"/>
            <a:ext cx="11306175" cy="502920"/>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80C256F8-EAA0-F045-A569-920F86A13F1E}"/>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7" name="Subtitle 2">
            <a:extLst>
              <a:ext uri="{FF2B5EF4-FFF2-40B4-BE49-F238E27FC236}">
                <a16:creationId xmlns:a16="http://schemas.microsoft.com/office/drawing/2014/main" id="{E168D6DA-542B-6F48-A3F4-9AAC02852C7A}"/>
              </a:ext>
            </a:extLst>
          </p:cNvPr>
          <p:cNvSpPr>
            <a:spLocks noGrp="1"/>
          </p:cNvSpPr>
          <p:nvPr>
            <p:ph type="subTitle" idx="16" hasCustomPrompt="1"/>
          </p:nvPr>
        </p:nvSpPr>
        <p:spPr>
          <a:xfrm>
            <a:off x="442912" y="933433"/>
            <a:ext cx="11306176" cy="885842"/>
          </a:xfrm>
        </p:spPr>
        <p:txBody>
          <a:bodyPr/>
          <a:lstStyle>
            <a:lvl1pPr marL="0" indent="0" algn="l">
              <a:lnSpc>
                <a:spcPct val="85000"/>
              </a:lnSpc>
              <a:spcBef>
                <a:spcPts val="0"/>
              </a:spcBef>
              <a:spcAft>
                <a:spcPts val="0"/>
              </a:spcAft>
              <a:buNone/>
              <a:defRPr sz="2400" b="0">
                <a:solidFill>
                  <a:schemeClr val="tx1"/>
                </a:solidFill>
              </a:defRPr>
            </a:lvl1pPr>
            <a:lvl2pPr marL="0" indent="0" algn="l">
              <a:lnSpc>
                <a:spcPct val="85000"/>
              </a:lnSpc>
              <a:spcBef>
                <a:spcPts val="0"/>
              </a:spcBef>
              <a:spcAft>
                <a:spcPts val="0"/>
              </a:spcAft>
              <a:buNone/>
              <a:defRPr sz="2400"/>
            </a:lvl2pPr>
            <a:lvl3pPr marL="0" indent="0" algn="l">
              <a:lnSpc>
                <a:spcPct val="85000"/>
              </a:lnSpc>
              <a:spcBef>
                <a:spcPts val="0"/>
              </a:spcBef>
              <a:spcAft>
                <a:spcPts val="0"/>
              </a:spcAft>
              <a:buNone/>
              <a:defRPr sz="2400"/>
            </a:lvl3pPr>
            <a:lvl4pPr marL="0" indent="0" algn="l">
              <a:lnSpc>
                <a:spcPct val="85000"/>
              </a:lnSpc>
              <a:spcBef>
                <a:spcPts val="0"/>
              </a:spcBef>
              <a:spcAft>
                <a:spcPts val="0"/>
              </a:spcAft>
              <a:buNone/>
              <a:defRPr sz="2400"/>
            </a:lvl4pPr>
            <a:lvl5pPr marL="0" indent="0" algn="l">
              <a:lnSpc>
                <a:spcPct val="85000"/>
              </a:lnSpc>
              <a:spcBef>
                <a:spcPts val="0"/>
              </a:spcBef>
              <a:spcAft>
                <a:spcPts val="0"/>
              </a:spcAft>
              <a:buNone/>
              <a:defRPr sz="2400"/>
            </a:lvl5pPr>
            <a:lvl6pPr marL="0" indent="0" algn="l">
              <a:lnSpc>
                <a:spcPct val="85000"/>
              </a:lnSpc>
              <a:spcBef>
                <a:spcPts val="0"/>
              </a:spcBef>
              <a:spcAft>
                <a:spcPts val="0"/>
              </a:spcAft>
              <a:buNone/>
              <a:defRPr sz="2400"/>
            </a:lvl6pPr>
            <a:lvl7pPr marL="0" indent="0" algn="l">
              <a:lnSpc>
                <a:spcPct val="85000"/>
              </a:lnSpc>
              <a:spcBef>
                <a:spcPts val="0"/>
              </a:spcBef>
              <a:spcAft>
                <a:spcPts val="0"/>
              </a:spcAft>
              <a:buNone/>
              <a:defRPr sz="2400"/>
            </a:lvl7pPr>
            <a:lvl8pPr marL="0" indent="0" algn="l">
              <a:lnSpc>
                <a:spcPct val="85000"/>
              </a:lnSpc>
              <a:spcBef>
                <a:spcPts val="0"/>
              </a:spcBef>
              <a:spcAft>
                <a:spcPts val="0"/>
              </a:spcAft>
              <a:buNone/>
              <a:defRPr sz="2400"/>
            </a:lvl8pPr>
            <a:lvl9pPr marL="0" indent="0" algn="l">
              <a:lnSpc>
                <a:spcPct val="85000"/>
              </a:lnSpc>
              <a:spcBef>
                <a:spcPts val="0"/>
              </a:spcBef>
              <a:spcAft>
                <a:spcPts val="0"/>
              </a:spcAft>
              <a:buNone/>
              <a:defRPr sz="2400"/>
            </a:lvl9pPr>
          </a:lstStyle>
          <a:p>
            <a:r>
              <a:rPr lang="en-US"/>
              <a:t>[Optional slide subtitle]</a:t>
            </a:r>
          </a:p>
        </p:txBody>
      </p:sp>
      <p:sp>
        <p:nvSpPr>
          <p:cNvPr id="2" name="Date Placeholder 1">
            <a:extLst>
              <a:ext uri="{FF2B5EF4-FFF2-40B4-BE49-F238E27FC236}">
                <a16:creationId xmlns:a16="http://schemas.microsoft.com/office/drawing/2014/main" id="{DF212C7E-F059-4B46-B4D7-79D6BA8599BE}"/>
              </a:ext>
            </a:extLst>
          </p:cNvPr>
          <p:cNvSpPr>
            <a:spLocks noGrp="1"/>
          </p:cNvSpPr>
          <p:nvPr>
            <p:ph type="dt" sz="half" idx="19"/>
          </p:nvPr>
        </p:nvSpPr>
        <p:spPr/>
        <p:txBody>
          <a:bodyPr/>
          <a:lstStyle/>
          <a:p>
            <a:r>
              <a:rPr lang="en-US"/>
              <a:t>Date</a:t>
            </a:r>
          </a:p>
        </p:txBody>
      </p:sp>
      <p:sp>
        <p:nvSpPr>
          <p:cNvPr id="4" name="Footer Placeholder 3">
            <a:extLst>
              <a:ext uri="{FF2B5EF4-FFF2-40B4-BE49-F238E27FC236}">
                <a16:creationId xmlns:a16="http://schemas.microsoft.com/office/drawing/2014/main" id="{9089E013-6DD8-C341-9F6F-8AA53BE6CA02}"/>
              </a:ext>
            </a:extLst>
          </p:cNvPr>
          <p:cNvSpPr>
            <a:spLocks noGrp="1"/>
          </p:cNvSpPr>
          <p:nvPr>
            <p:ph type="ftr" sz="quarter" idx="20"/>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911374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and Chart">
    <p:spTree>
      <p:nvGrpSpPr>
        <p:cNvPr id="1" name=""/>
        <p:cNvGrpSpPr/>
        <p:nvPr/>
      </p:nvGrpSpPr>
      <p:grpSpPr>
        <a:xfrm>
          <a:off x="0" y="0"/>
          <a:ext cx="0" cy="0"/>
          <a:chOff x="0" y="0"/>
          <a:chExt cx="0" cy="0"/>
        </a:xfrm>
      </p:grpSpPr>
      <p:sp>
        <p:nvSpPr>
          <p:cNvPr id="8" name="Rectangle 7"/>
          <p:cNvSpPr/>
          <p:nvPr/>
        </p:nvSpPr>
        <p:spPr bwMode="hidden">
          <a:xfrm>
            <a:off x="0" y="2103438"/>
            <a:ext cx="3971925" cy="4068762"/>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4" hasCustomPrompt="1"/>
          </p:nvPr>
        </p:nvSpPr>
        <p:spPr>
          <a:xfrm>
            <a:off x="360370" y="2377440"/>
            <a:ext cx="3611880" cy="1737360"/>
          </a:xfrm>
        </p:spPr>
        <p:txBody>
          <a:bodyPr tIns="0" bIns="0" anchor="t" anchorCtr="0"/>
          <a:lstStyle>
            <a:lvl1pPr>
              <a:lnSpc>
                <a:spcPct val="80000"/>
              </a:lnSpc>
              <a:spcBef>
                <a:spcPts val="0"/>
              </a:spcBef>
              <a:spcAft>
                <a:spcPts val="0"/>
              </a:spcAft>
              <a:defRPr sz="13600" b="1" spc="-100" baseline="0">
                <a:solidFill>
                  <a:schemeClr val="bg1"/>
                </a:solidFill>
              </a:defRPr>
            </a:lvl1pPr>
          </a:lstStyle>
          <a:p>
            <a:pPr lvl="0"/>
            <a:r>
              <a:rPr lang="en-US"/>
              <a:t>00%</a:t>
            </a:r>
            <a:endParaRPr lang="en-GB"/>
          </a:p>
        </p:txBody>
      </p:sp>
      <p:sp>
        <p:nvSpPr>
          <p:cNvPr id="3" name="Content Placeholder 2"/>
          <p:cNvSpPr>
            <a:spLocks noGrp="1"/>
          </p:cNvSpPr>
          <p:nvPr>
            <p:ph idx="1" hasCustomPrompt="1"/>
          </p:nvPr>
        </p:nvSpPr>
        <p:spPr>
          <a:xfrm>
            <a:off x="442914" y="3931920"/>
            <a:ext cx="3328986" cy="2061784"/>
          </a:xfrm>
        </p:spPr>
        <p:txBody>
          <a:bodyPr/>
          <a:lstStyle>
            <a:lvl1pPr>
              <a:lnSpc>
                <a:spcPct val="100000"/>
              </a:lnSpc>
              <a:spcBef>
                <a:spcPts val="0"/>
              </a:spcBef>
              <a:spcAft>
                <a:spcPts val="0"/>
              </a:spcAft>
              <a:defRPr sz="1600" b="0">
                <a:solidFill>
                  <a:schemeClr val="bg1"/>
                </a:solidFill>
              </a:defRPr>
            </a:lvl1pPr>
            <a:lvl2pPr marL="182880" indent="-182880">
              <a:lnSpc>
                <a:spcPct val="100000"/>
              </a:lnSpc>
              <a:spcBef>
                <a:spcPts val="0"/>
              </a:spcBef>
              <a:spcAft>
                <a:spcPts val="0"/>
              </a:spcAft>
              <a:buFont typeface="Arial" panose="020B0604020202020204" pitchFamily="34" charset="0"/>
              <a:buChar char="•"/>
              <a:defRPr b="0">
                <a:solidFill>
                  <a:schemeClr val="bg1"/>
                </a:solidFill>
              </a:defRPr>
            </a:lvl2pPr>
            <a:lvl3pPr marL="365760" indent="-182880">
              <a:lnSpc>
                <a:spcPct val="100000"/>
              </a:lnSpc>
              <a:spcBef>
                <a:spcPts val="0"/>
              </a:spcBef>
              <a:spcAft>
                <a:spcPts val="0"/>
              </a:spcAft>
              <a:buFont typeface="Arial" panose="020B0604020202020204" pitchFamily="34" charset="0"/>
              <a:buChar char="–"/>
              <a:defRPr b="0">
                <a:solidFill>
                  <a:schemeClr val="bg1"/>
                </a:solidFill>
              </a:defRPr>
            </a:lvl3pPr>
            <a:lvl4pPr marL="548640" indent="-182880">
              <a:lnSpc>
                <a:spcPct val="100000"/>
              </a:lnSpc>
              <a:spcBef>
                <a:spcPts val="0"/>
              </a:spcBef>
              <a:spcAft>
                <a:spcPts val="0"/>
              </a:spcAft>
              <a:buFont typeface="Arial" panose="020B0604020202020204" pitchFamily="34" charset="0"/>
              <a:buChar char="•"/>
              <a:defRPr b="0">
                <a:solidFill>
                  <a:schemeClr val="bg1"/>
                </a:solidFill>
              </a:defRPr>
            </a:lvl4pPr>
            <a:lvl5pPr marL="731520" indent="-182880">
              <a:lnSpc>
                <a:spcPct val="100000"/>
              </a:lnSpc>
              <a:spcBef>
                <a:spcPts val="0"/>
              </a:spcBef>
              <a:spcAft>
                <a:spcPts val="0"/>
              </a:spcAft>
              <a:buFont typeface="Arial" panose="020B0604020202020204" pitchFamily="34" charset="0"/>
              <a:buChar char="–"/>
              <a:defRPr b="0">
                <a:solidFill>
                  <a:schemeClr val="bg1"/>
                </a:solidFill>
              </a:defRPr>
            </a:lvl5pPr>
            <a:lvl6pPr marL="914400" indent="-182880">
              <a:spcBef>
                <a:spcPts val="0"/>
              </a:spcBef>
              <a:buFont typeface="Arial" panose="020B0604020202020204" pitchFamily="34" charset="0"/>
              <a:buChar char="•"/>
              <a:defRPr>
                <a:solidFill>
                  <a:schemeClr val="bg1"/>
                </a:solidFill>
              </a:defRPr>
            </a:lvl6pPr>
            <a:lvl7pPr marL="1097280" indent="-182880">
              <a:spcBef>
                <a:spcPts val="0"/>
              </a:spcBef>
              <a:buFont typeface="Arial" panose="020B0604020202020204" pitchFamily="34" charset="0"/>
              <a:buChar char="–"/>
              <a:defRPr>
                <a:solidFill>
                  <a:schemeClr val="bg1"/>
                </a:solidFill>
              </a:defRPr>
            </a:lvl7pPr>
            <a:lvl8pPr marL="1280160" indent="-182880">
              <a:spcBef>
                <a:spcPts val="0"/>
              </a:spcBef>
              <a:buFont typeface="Arial" panose="020B0604020202020204" pitchFamily="34" charset="0"/>
              <a:buChar char="•"/>
              <a:defRPr>
                <a:solidFill>
                  <a:schemeClr val="bg1"/>
                </a:solidFill>
              </a:defRPr>
            </a:lvl8pPr>
            <a:lvl9pPr marL="1463040" indent="-182880">
              <a:spcBef>
                <a:spcPts val="0"/>
              </a:spcBef>
              <a:buFont typeface="Arial" panose="020B0604020202020204" pitchFamily="34" charset="0"/>
              <a:buChar cha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p:cNvSpPr>
            <a:spLocks noGrp="1"/>
          </p:cNvSpPr>
          <p:nvPr>
            <p:ph type="chart" sz="quarter" idx="13"/>
          </p:nvPr>
        </p:nvSpPr>
        <p:spPr>
          <a:xfrm>
            <a:off x="4327525" y="2095500"/>
            <a:ext cx="7421563" cy="4076699"/>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696E2E86-965C-BE4A-BDD2-8C3B0C7986E3}"/>
              </a:ext>
            </a:extLst>
          </p:cNvPr>
          <p:cNvSpPr>
            <a:spLocks noGrp="1"/>
          </p:cNvSpPr>
          <p:nvPr>
            <p:ph type="sldNum" sz="quarter" idx="16"/>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14EA5A5-893B-6B4B-80D2-49FFC81C88C2}"/>
              </a:ext>
            </a:extLst>
          </p:cNvPr>
          <p:cNvSpPr>
            <a:spLocks noGrp="1"/>
          </p:cNvSpPr>
          <p:nvPr>
            <p:ph type="dt" sz="half" idx="17"/>
          </p:nvPr>
        </p:nvSpPr>
        <p:spPr/>
        <p:txBody>
          <a:bodyPr/>
          <a:lstStyle/>
          <a:p>
            <a:r>
              <a:rPr lang="en-US"/>
              <a:t>Date</a:t>
            </a:r>
          </a:p>
        </p:txBody>
      </p:sp>
      <p:sp>
        <p:nvSpPr>
          <p:cNvPr id="4" name="Footer Placeholder 3">
            <a:extLst>
              <a:ext uri="{FF2B5EF4-FFF2-40B4-BE49-F238E27FC236}">
                <a16:creationId xmlns:a16="http://schemas.microsoft.com/office/drawing/2014/main" id="{694F96C2-47B6-4747-B231-79A630D24A95}"/>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444418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Infographic">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3599542"/>
            <a:ext cx="3529012" cy="2578057"/>
          </a:xfrm>
        </p:spPr>
        <p:txBody>
          <a:bodyPr/>
          <a:lstStyle>
            <a:lvl1pPr>
              <a:spcBef>
                <a:spcPts val="0"/>
              </a:spcBef>
              <a:spcAft>
                <a:spcPts val="600"/>
              </a:spcAft>
              <a:defRPr>
                <a:solidFill>
                  <a:schemeClr val="accent3"/>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4" hasCustomPrompt="1"/>
          </p:nvPr>
        </p:nvSpPr>
        <p:spPr>
          <a:xfrm>
            <a:off x="442913" y="2095500"/>
            <a:ext cx="3529012" cy="1333500"/>
          </a:xfrm>
        </p:spPr>
        <p:txBody>
          <a:bodyPr anchor="ctr" anchorCtr="0"/>
          <a:lstStyle>
            <a:lvl1pPr>
              <a:lnSpc>
                <a:spcPct val="100000"/>
              </a:lnSpc>
              <a:defRPr sz="8500" b="0" spc="-100" baseline="0">
                <a:solidFill>
                  <a:schemeClr val="accent3"/>
                </a:solidFill>
              </a:defRPr>
            </a:lvl1pPr>
          </a:lstStyle>
          <a:p>
            <a:pPr lvl="0"/>
            <a:r>
              <a:rPr lang="en-US"/>
              <a:t>00%</a:t>
            </a:r>
            <a:endParaRPr lang="en-GB"/>
          </a:p>
        </p:txBody>
      </p:sp>
      <p:sp>
        <p:nvSpPr>
          <p:cNvPr id="13" name="Text Placeholder 9"/>
          <p:cNvSpPr>
            <a:spLocks noGrp="1"/>
          </p:cNvSpPr>
          <p:nvPr>
            <p:ph type="body" sz="quarter" idx="15" hasCustomPrompt="1"/>
          </p:nvPr>
        </p:nvSpPr>
        <p:spPr>
          <a:xfrm>
            <a:off x="4327524" y="2095500"/>
            <a:ext cx="3533775" cy="1333500"/>
          </a:xfrm>
        </p:spPr>
        <p:txBody>
          <a:bodyPr anchor="ctr" anchorCtr="0"/>
          <a:lstStyle>
            <a:lvl1pPr>
              <a:lnSpc>
                <a:spcPct val="100000"/>
              </a:lnSpc>
              <a:defRPr sz="8500" b="0" spc="-100" baseline="0">
                <a:solidFill>
                  <a:schemeClr val="tx2"/>
                </a:solidFill>
              </a:defRPr>
            </a:lvl1pPr>
          </a:lstStyle>
          <a:p>
            <a:pPr lvl="0"/>
            <a:r>
              <a:rPr lang="en-US"/>
              <a:t>00%</a:t>
            </a:r>
            <a:endParaRPr lang="en-GB"/>
          </a:p>
        </p:txBody>
      </p:sp>
      <p:sp>
        <p:nvSpPr>
          <p:cNvPr id="14" name="Text Placeholder 9"/>
          <p:cNvSpPr>
            <a:spLocks noGrp="1"/>
          </p:cNvSpPr>
          <p:nvPr>
            <p:ph type="body" sz="quarter" idx="16" hasCustomPrompt="1"/>
          </p:nvPr>
        </p:nvSpPr>
        <p:spPr>
          <a:xfrm>
            <a:off x="8222571" y="2095500"/>
            <a:ext cx="3529012" cy="1333500"/>
          </a:xfrm>
        </p:spPr>
        <p:txBody>
          <a:bodyPr anchor="ctr" anchorCtr="0"/>
          <a:lstStyle>
            <a:lvl1pPr>
              <a:lnSpc>
                <a:spcPct val="100000"/>
              </a:lnSpc>
              <a:defRPr sz="8500" b="0" spc="-100" baseline="0">
                <a:solidFill>
                  <a:schemeClr val="accent1"/>
                </a:solidFill>
              </a:defRPr>
            </a:lvl1pPr>
          </a:lstStyle>
          <a:p>
            <a:pPr lvl="0"/>
            <a:r>
              <a:rPr lang="en-US"/>
              <a:t>00%</a:t>
            </a:r>
            <a:endParaRPr lang="en-GB"/>
          </a:p>
        </p:txBody>
      </p:sp>
      <p:sp>
        <p:nvSpPr>
          <p:cNvPr id="6" name="Title 5"/>
          <p:cNvSpPr>
            <a:spLocks noGrp="1"/>
          </p:cNvSpPr>
          <p:nvPr>
            <p:ph type="title" hasCustomPrompt="1"/>
          </p:nvPr>
        </p:nvSpPr>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6BC21E25-BA96-8149-8793-205BDC263584}"/>
              </a:ext>
            </a:extLst>
          </p:cNvPr>
          <p:cNvSpPr>
            <a:spLocks noGrp="1"/>
          </p:cNvSpPr>
          <p:nvPr>
            <p:ph type="sldNum" sz="quarter" idx="18"/>
          </p:nvPr>
        </p:nvSpPr>
        <p:spPr/>
        <p:txBody>
          <a:bodyPr/>
          <a:lstStyle/>
          <a:p>
            <a:fld id="{7870704B-CE94-48CC-AF30-84932A1262A7}" type="slidenum">
              <a:rPr lang="en-GB" smtClean="0"/>
              <a:pPr/>
              <a:t>‹#›</a:t>
            </a:fld>
            <a:endParaRPr lang="en-GB"/>
          </a:p>
        </p:txBody>
      </p:sp>
      <p:sp>
        <p:nvSpPr>
          <p:cNvPr id="15" name="Content Placeholder 2">
            <a:extLst>
              <a:ext uri="{FF2B5EF4-FFF2-40B4-BE49-F238E27FC236}">
                <a16:creationId xmlns:a16="http://schemas.microsoft.com/office/drawing/2014/main" id="{904FBFED-85D0-8C43-84C6-BADD19241EDC}"/>
              </a:ext>
            </a:extLst>
          </p:cNvPr>
          <p:cNvSpPr>
            <a:spLocks noGrp="1"/>
          </p:cNvSpPr>
          <p:nvPr>
            <p:ph sz="half" idx="19" hasCustomPrompt="1"/>
          </p:nvPr>
        </p:nvSpPr>
        <p:spPr>
          <a:xfrm>
            <a:off x="4327525" y="3599542"/>
            <a:ext cx="3533775" cy="2578057"/>
          </a:xfrm>
        </p:spPr>
        <p:txBody>
          <a:bodyPr/>
          <a:lstStyle>
            <a:lvl1pPr>
              <a:spcBef>
                <a:spcPts val="0"/>
              </a:spcBef>
              <a:spcAft>
                <a:spcPts val="600"/>
              </a:spcAft>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C7D43B0B-6C29-D449-BC95-219F98DA27E0}"/>
              </a:ext>
            </a:extLst>
          </p:cNvPr>
          <p:cNvSpPr>
            <a:spLocks noGrp="1"/>
          </p:cNvSpPr>
          <p:nvPr>
            <p:ph sz="half" idx="20" hasCustomPrompt="1"/>
          </p:nvPr>
        </p:nvSpPr>
        <p:spPr>
          <a:xfrm>
            <a:off x="8222571" y="3599542"/>
            <a:ext cx="3529012" cy="2578057"/>
          </a:xfrm>
        </p:spPr>
        <p:txBody>
          <a:bodyPr/>
          <a:lstStyle>
            <a:lvl1pPr>
              <a:spcBef>
                <a:spcPts val="0"/>
              </a:spcBef>
              <a:spcAft>
                <a:spcPts val="600"/>
              </a:spcAft>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33F3B578-7307-3B4F-9573-5B25CD8634E9}"/>
              </a:ext>
            </a:extLst>
          </p:cNvPr>
          <p:cNvSpPr>
            <a:spLocks noGrp="1"/>
          </p:cNvSpPr>
          <p:nvPr>
            <p:ph type="dt" sz="half" idx="21"/>
          </p:nvPr>
        </p:nvSpPr>
        <p:spPr/>
        <p:txBody>
          <a:bodyPr/>
          <a:lstStyle/>
          <a:p>
            <a:r>
              <a:rPr lang="en-US"/>
              <a:t>Date</a:t>
            </a:r>
          </a:p>
        </p:txBody>
      </p:sp>
      <p:sp>
        <p:nvSpPr>
          <p:cNvPr id="4" name="Footer Placeholder 3">
            <a:extLst>
              <a:ext uri="{FF2B5EF4-FFF2-40B4-BE49-F238E27FC236}">
                <a16:creationId xmlns:a16="http://schemas.microsoft.com/office/drawing/2014/main" id="{A4D65346-FB7D-7243-B361-2D5958F844E6}"/>
              </a:ext>
            </a:extLst>
          </p:cNvPr>
          <p:cNvSpPr>
            <a:spLocks noGrp="1"/>
          </p:cNvSpPr>
          <p:nvPr>
            <p:ph type="ftr" sz="quarter" idx="22"/>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62663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01AF37D-40AC-0E81-05C7-B38A2A3058D9}"/>
              </a:ext>
            </a:extLst>
          </p:cNvPr>
          <p:cNvGraphicFramePr>
            <a:graphicFrameLocks noChangeAspect="1"/>
          </p:cNvGraphicFramePr>
          <p:nvPr userDrawn="1">
            <p:custDataLst>
              <p:tags r:id="rId1"/>
            </p:custDataLst>
            <p:extLst>
              <p:ext uri="{D42A27DB-BD31-4B8C-83A1-F6EECF244321}">
                <p14:modId xmlns:p14="http://schemas.microsoft.com/office/powerpoint/2010/main" val="2361900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think-cell data - do not delete" hidden="1">
                        <a:extLst>
                          <a:ext uri="{FF2B5EF4-FFF2-40B4-BE49-F238E27FC236}">
                            <a16:creationId xmlns:a16="http://schemas.microsoft.com/office/drawing/2014/main" id="{001AF37D-40AC-0E81-05C7-B38A2A3058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13">
            <a:extLst>
              <a:ext uri="{FF2B5EF4-FFF2-40B4-BE49-F238E27FC236}">
                <a16:creationId xmlns:a16="http://schemas.microsoft.com/office/drawing/2014/main" id="{5784931D-E385-1231-CA7C-A3777CE3FC54}"/>
              </a:ext>
            </a:extLst>
          </p:cNvPr>
          <p:cNvSpPr>
            <a:spLocks noGrp="1"/>
          </p:cNvSpPr>
          <p:nvPr>
            <p:ph type="pic" sz="quarter" idx="12"/>
          </p:nvPr>
        </p:nvSpPr>
        <p:spPr>
          <a:xfrm>
            <a:off x="4327525" y="0"/>
            <a:ext cx="7864475" cy="6858000"/>
          </a:xfrm>
        </p:spPr>
        <p:txBody>
          <a:bodyPr/>
          <a:lstStyle/>
          <a:p>
            <a:endParaRPr lang="en-GB"/>
          </a:p>
        </p:txBody>
      </p:sp>
      <p:sp>
        <p:nvSpPr>
          <p:cNvPr id="6" name="Freeform 13">
            <a:extLst>
              <a:ext uri="{FF2B5EF4-FFF2-40B4-BE49-F238E27FC236}">
                <a16:creationId xmlns:a16="http://schemas.microsoft.com/office/drawing/2014/main" id="{04787F2B-2112-4956-D470-2AA1BE8AD62E}"/>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itle 1">
            <a:extLst>
              <a:ext uri="{FF2B5EF4-FFF2-40B4-BE49-F238E27FC236}">
                <a16:creationId xmlns:a16="http://schemas.microsoft.com/office/drawing/2014/main" id="{954E8C5E-0F6C-C529-A163-54FAAB5D5626}"/>
              </a:ext>
            </a:extLst>
          </p:cNvPr>
          <p:cNvSpPr>
            <a:spLocks noGrp="1"/>
          </p:cNvSpPr>
          <p:nvPr>
            <p:ph type="ctrTitle" hasCustomPrompt="1"/>
          </p:nvPr>
        </p:nvSpPr>
        <p:spPr>
          <a:xfrm>
            <a:off x="442912" y="197109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
        <p:nvSpPr>
          <p:cNvPr id="10" name="Rectangle 9">
            <a:extLst>
              <a:ext uri="{FF2B5EF4-FFF2-40B4-BE49-F238E27FC236}">
                <a16:creationId xmlns:a16="http://schemas.microsoft.com/office/drawing/2014/main" id="{F9FE3C93-D64C-CCC3-BBE7-70DCF8EB4FE0}"/>
              </a:ext>
            </a:extLst>
          </p:cNvPr>
          <p:cNvSpPr/>
          <p:nvPr userDrawn="1"/>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33F5E48C-D502-2E60-20E7-A6187A17CD7B}"/>
              </a:ext>
            </a:extLst>
          </p:cNvPr>
          <p:cNvSpPr/>
          <p:nvPr userDrawn="1"/>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E8652260-06D8-0EAE-BF6F-86F11CB6C5C5}"/>
              </a:ext>
            </a:extLst>
          </p:cNvPr>
          <p:cNvSpPr/>
          <p:nvPr userDrawn="1"/>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0854FA7-7B15-242B-4054-D99849B19994}"/>
              </a:ext>
            </a:extLst>
          </p:cNvPr>
          <p:cNvSpPr/>
          <p:nvPr userDrawn="1"/>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09D20C96-78CA-678D-5428-3AEDC45F223A}"/>
              </a:ext>
            </a:extLst>
          </p:cNvPr>
          <p:cNvSpPr/>
          <p:nvPr userDrawn="1"/>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21748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Conten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9" name="Date Placeholder 8">
            <a:extLst>
              <a:ext uri="{FF2B5EF4-FFF2-40B4-BE49-F238E27FC236}">
                <a16:creationId xmlns:a16="http://schemas.microsoft.com/office/drawing/2014/main" id="{534FC478-2103-444D-A788-6C385FEADA19}"/>
              </a:ext>
            </a:extLst>
          </p:cNvPr>
          <p:cNvSpPr>
            <a:spLocks noGrp="1"/>
          </p:cNvSpPr>
          <p:nvPr>
            <p:ph type="dt" sz="half" idx="10"/>
          </p:nvPr>
        </p:nvSpPr>
        <p:spPr/>
        <p:txBody>
          <a:bodyPr/>
          <a:lstStyle/>
          <a:p>
            <a:r>
              <a:rPr lang="en-US"/>
              <a:t>Date</a:t>
            </a:r>
          </a:p>
        </p:txBody>
      </p:sp>
      <p:sp>
        <p:nvSpPr>
          <p:cNvPr id="10" name="Footer Placeholder 9">
            <a:extLst>
              <a:ext uri="{FF2B5EF4-FFF2-40B4-BE49-F238E27FC236}">
                <a16:creationId xmlns:a16="http://schemas.microsoft.com/office/drawing/2014/main" id="{50208723-B803-0D42-8863-6E0ACA5FA811}"/>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1" name="Slide Number Placeholder 10">
            <a:extLst>
              <a:ext uri="{FF2B5EF4-FFF2-40B4-BE49-F238E27FC236}">
                <a16:creationId xmlns:a16="http://schemas.microsoft.com/office/drawing/2014/main" id="{B9D3C748-DE6A-F649-888F-43A3773D1D4D}"/>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76774683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Chart Dark">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9" name="Chart Placeholder 8"/>
          <p:cNvSpPr>
            <a:spLocks noGrp="1"/>
          </p:cNvSpPr>
          <p:nvPr>
            <p:ph type="chart" sz="quarter" idx="13"/>
          </p:nvPr>
        </p:nvSpPr>
        <p:spPr>
          <a:xfrm>
            <a:off x="5600701" y="1428750"/>
            <a:ext cx="6148387" cy="4743450"/>
          </a:xfrm>
        </p:spPr>
        <p:txBody>
          <a:bodyPr anchor="ctr" anchorCtr="0"/>
          <a:lstStyle>
            <a:lvl1pPr algn="ctr">
              <a:defRPr sz="1200" b="0">
                <a:solidFill>
                  <a:schemeClr val="tx1"/>
                </a:solidFill>
              </a:defRPr>
            </a:lvl1pPr>
          </a:lstStyle>
          <a:p>
            <a:r>
              <a:rPr lang="en-US"/>
              <a:t>Click icon to add chart</a:t>
            </a:r>
            <a:endParaRPr lang="en-GB"/>
          </a:p>
        </p:txBody>
      </p:sp>
      <p:sp>
        <p:nvSpPr>
          <p:cNvPr id="5" name="Title 4"/>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240EE541-D951-5343-8A19-5BC13B8C9665}"/>
              </a:ext>
            </a:extLst>
          </p:cNvPr>
          <p:cNvSpPr>
            <a:spLocks noGrp="1"/>
          </p:cNvSpPr>
          <p:nvPr>
            <p:ph type="dt" sz="half" idx="14"/>
          </p:nvPr>
        </p:nvSpPr>
        <p:spPr/>
        <p:txBody>
          <a:bodyPr/>
          <a:lstStyle/>
          <a:p>
            <a:r>
              <a:rPr lang="en-US"/>
              <a:t>Date</a:t>
            </a:r>
          </a:p>
        </p:txBody>
      </p:sp>
      <p:sp>
        <p:nvSpPr>
          <p:cNvPr id="4" name="Footer Placeholder 3">
            <a:extLst>
              <a:ext uri="{FF2B5EF4-FFF2-40B4-BE49-F238E27FC236}">
                <a16:creationId xmlns:a16="http://schemas.microsoft.com/office/drawing/2014/main" id="{7C4A7C0D-ED32-3C4A-A6FA-92C1A14555DB}"/>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10" name="Slide Number Placeholder 9">
            <a:extLst>
              <a:ext uri="{FF2B5EF4-FFF2-40B4-BE49-F238E27FC236}">
                <a16:creationId xmlns:a16="http://schemas.microsoft.com/office/drawing/2014/main" id="{2C2BE143-A791-F940-BA69-8C99703B699E}"/>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58168160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hart Dark">
    <p:bg>
      <p:bgPr>
        <a:solidFill>
          <a:srgbClr val="464646"/>
        </a:solid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3"/>
          </p:nvPr>
        </p:nvSpPr>
        <p:spPr>
          <a:xfrm>
            <a:off x="442913" y="2103438"/>
            <a:ext cx="11306175" cy="4068762"/>
          </a:xfrm>
        </p:spPr>
        <p:txBody>
          <a:bodyPr anchor="ctr" anchorCtr="0"/>
          <a:lstStyle>
            <a:lvl1pPr algn="ctr">
              <a:defRPr sz="1200" b="0">
                <a:solidFill>
                  <a:schemeClr val="tx1"/>
                </a:solidFill>
              </a:defRPr>
            </a:lvl1pPr>
          </a:lstStyle>
          <a:p>
            <a:r>
              <a:rPr lang="en-US"/>
              <a:t>Click icon to add chart</a:t>
            </a:r>
            <a:endParaRPr lang="en-GB"/>
          </a:p>
        </p:txBody>
      </p:sp>
      <p:sp>
        <p:nvSpPr>
          <p:cNvPr id="4" name="Title 3"/>
          <p:cNvSpPr>
            <a:spLocks noGrp="1"/>
          </p:cNvSpPr>
          <p:nvPr>
            <p:ph type="title" hasCustomPrompt="1"/>
          </p:nvPr>
        </p:nvSpPr>
        <p:spPr/>
        <p:txBody>
          <a:bodyPr/>
          <a:lstStyle>
            <a:lvl1pPr>
              <a:defRPr>
                <a:solidFill>
                  <a:schemeClr val="tx1"/>
                </a:solidFill>
              </a:defRPr>
            </a:lvl1pPr>
          </a:lstStyle>
          <a:p>
            <a:r>
              <a:rPr lang="en-US"/>
              <a:t>[Slide title]</a:t>
            </a:r>
            <a:endParaRPr lang="en-GB"/>
          </a:p>
        </p:txBody>
      </p:sp>
      <p:sp>
        <p:nvSpPr>
          <p:cNvPr id="2" name="Date Placeholder 1">
            <a:extLst>
              <a:ext uri="{FF2B5EF4-FFF2-40B4-BE49-F238E27FC236}">
                <a16:creationId xmlns:a16="http://schemas.microsoft.com/office/drawing/2014/main" id="{3368A692-B2AF-6448-8025-A2D10476E94B}"/>
              </a:ext>
            </a:extLst>
          </p:cNvPr>
          <p:cNvSpPr>
            <a:spLocks noGrp="1"/>
          </p:cNvSpPr>
          <p:nvPr>
            <p:ph type="dt" sz="half" idx="14"/>
          </p:nvPr>
        </p:nvSpPr>
        <p:spPr/>
        <p:txBody>
          <a:bodyPr/>
          <a:lstStyle/>
          <a:p>
            <a:r>
              <a:rPr lang="en-US"/>
              <a:t>Date</a:t>
            </a:r>
          </a:p>
        </p:txBody>
      </p:sp>
      <p:sp>
        <p:nvSpPr>
          <p:cNvPr id="3" name="Footer Placeholder 2">
            <a:extLst>
              <a:ext uri="{FF2B5EF4-FFF2-40B4-BE49-F238E27FC236}">
                <a16:creationId xmlns:a16="http://schemas.microsoft.com/office/drawing/2014/main" id="{EF6BD465-CD15-EC45-83F1-C724AC166A8A}"/>
              </a:ext>
            </a:extLst>
          </p:cNvPr>
          <p:cNvSpPr>
            <a:spLocks noGrp="1"/>
          </p:cNvSpPr>
          <p:nvPr>
            <p:ph type="ftr" sz="quarter" idx="15"/>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C8247A16-A0E7-4A40-BC88-A10C50CA51F4}"/>
              </a:ext>
            </a:extLst>
          </p:cNvPr>
          <p:cNvSpPr>
            <a:spLocks noGrp="1"/>
          </p:cNvSpPr>
          <p:nvPr>
            <p:ph type="sldNum" sz="quarter" idx="16"/>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173523235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1 Image Full">
    <p:bg>
      <p:bgPr>
        <a:solidFill>
          <a:srgbClr val="DEDEDE"/>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12192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0" y="1143000"/>
            <a:ext cx="4572000" cy="4572000"/>
          </a:xfrm>
          <a:solidFill>
            <a:srgbClr val="E0301E"/>
          </a:solidFill>
        </p:spPr>
        <p:txBody>
          <a:bodyPr lIns="438912" tIns="1440000" rIns="252000" bIns="180000"/>
          <a:lstStyle>
            <a:lvl1pPr marL="0" indent="0">
              <a:lnSpc>
                <a:spcPct val="90000"/>
              </a:lnSpc>
              <a:spcBef>
                <a:spcPts val="0"/>
              </a:spcBef>
              <a:spcAft>
                <a:spcPts val="3000"/>
              </a:spcAft>
              <a:buFont typeface="Arial" panose="020B0604020202020204" pitchFamily="34" charset="0"/>
              <a:buNone/>
              <a:defRPr sz="2600" b="0">
                <a:solidFill>
                  <a:schemeClr val="tx1"/>
                </a:solidFill>
                <a:latin typeface="+mj-lt"/>
              </a:defRPr>
            </a:lvl1pPr>
            <a:lvl2pPr marL="0" indent="0">
              <a:spcBef>
                <a:spcPts val="0"/>
              </a:spcBef>
              <a:spcAft>
                <a:spcPts val="0"/>
              </a:spcAft>
              <a:buFontTx/>
              <a:buNone/>
              <a:defRPr sz="1600" b="1">
                <a:solidFill>
                  <a:schemeClr val="tx1"/>
                </a:solidFill>
                <a:latin typeface="+mn-lt"/>
              </a:defRPr>
            </a:lvl2pPr>
            <a:lvl3pPr marL="0" indent="0">
              <a:spcBef>
                <a:spcPts val="0"/>
              </a:spcBef>
              <a:spcAft>
                <a:spcPts val="0"/>
              </a:spcAft>
              <a:buFontTx/>
              <a:buNone/>
              <a:defRPr sz="1600" b="0">
                <a:solidFill>
                  <a:schemeClr val="tx1"/>
                </a:solidFill>
                <a:latin typeface="+mn-lt"/>
              </a:defRPr>
            </a:lvl3pPr>
            <a:lvl4pPr marL="0" indent="0">
              <a:spcBef>
                <a:spcPts val="0"/>
              </a:spcBef>
              <a:spcAft>
                <a:spcPts val="0"/>
              </a:spcAft>
              <a:buFontTx/>
              <a:buNone/>
              <a:defRPr sz="1600" b="0">
                <a:solidFill>
                  <a:schemeClr val="tx1"/>
                </a:solidFill>
                <a:latin typeface="+mn-lt"/>
              </a:defRPr>
            </a:lvl4pPr>
            <a:lvl5pPr marL="0" indent="0">
              <a:spcBef>
                <a:spcPts val="0"/>
              </a:spcBef>
              <a:spcAft>
                <a:spcPts val="0"/>
              </a:spcAft>
              <a:buFontTx/>
              <a:buNone/>
              <a:defRPr sz="1600" b="0">
                <a:solidFill>
                  <a:schemeClr val="tx1"/>
                </a:solidFill>
                <a:latin typeface="+mn-lt"/>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1" name="Freeform 5">
            <a:extLst>
              <a:ext uri="{FF2B5EF4-FFF2-40B4-BE49-F238E27FC236}">
                <a16:creationId xmlns:a16="http://schemas.microsoft.com/office/drawing/2014/main" id="{5E9DA768-B963-3547-B650-2E77ED7439D3}"/>
              </a:ext>
            </a:extLst>
          </p:cNvPr>
          <p:cNvSpPr>
            <a:spLocks noChangeAspect="1" noEditPoints="1"/>
          </p:cNvSpPr>
          <p:nvPr userDrawn="1"/>
        </p:nvSpPr>
        <p:spPr bwMode="white">
          <a:xfrm>
            <a:off x="442913" y="1623703"/>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Date Placeholder 6">
            <a:extLst>
              <a:ext uri="{FF2B5EF4-FFF2-40B4-BE49-F238E27FC236}">
                <a16:creationId xmlns:a16="http://schemas.microsoft.com/office/drawing/2014/main" id="{A1D36D47-D12A-3142-B681-815978E85E77}"/>
              </a:ext>
            </a:extLst>
          </p:cNvPr>
          <p:cNvSpPr>
            <a:spLocks noGrp="1"/>
          </p:cNvSpPr>
          <p:nvPr>
            <p:ph type="dt" sz="half" idx="15"/>
          </p:nvPr>
        </p:nvSpPr>
        <p:spPr/>
        <p:txBody>
          <a:bodyPr/>
          <a:lstStyle/>
          <a:p>
            <a:r>
              <a:rPr lang="en-US"/>
              <a:t>Date</a:t>
            </a:r>
          </a:p>
        </p:txBody>
      </p:sp>
      <p:sp>
        <p:nvSpPr>
          <p:cNvPr id="8" name="Footer Placeholder 7">
            <a:extLst>
              <a:ext uri="{FF2B5EF4-FFF2-40B4-BE49-F238E27FC236}">
                <a16:creationId xmlns:a16="http://schemas.microsoft.com/office/drawing/2014/main" id="{3042CAE4-1315-134B-A97D-6331422E4046}"/>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751649C-08F4-D84A-9E3B-1FCB427D60BF}"/>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54471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1 Image Orange">
    <p:bg>
      <p:bgPr>
        <a:solidFill>
          <a:srgbClr val="D04A02"/>
        </a:solidFill>
        <a:effectLst/>
      </p:bgPr>
    </p:bg>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tx2"/>
          </a:solidFill>
        </p:spPr>
        <p:txBody>
          <a:bodyPr anchor="ctr" anchorCtr="0"/>
          <a:lstStyle>
            <a:lvl1pPr algn="ctr">
              <a:defRPr sz="1200" b="0">
                <a:solidFill>
                  <a:schemeClr val="bg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EBA5CA3E-5ADF-C84E-8B6D-07C039516DFE}"/>
              </a:ext>
            </a:extLst>
          </p:cNvPr>
          <p:cNvSpPr>
            <a:spLocks noChangeAspect="1" noEditPoints="1"/>
          </p:cNvSpPr>
          <p:nvPr userDrawn="1"/>
        </p:nvSpPr>
        <p:spPr bwMode="black">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08ACB6F4-A2A7-6E4D-A8EB-50B5B35AADEB}"/>
              </a:ext>
            </a:extLst>
          </p:cNvPr>
          <p:cNvSpPr>
            <a:spLocks noGrp="1"/>
          </p:cNvSpPr>
          <p:nvPr>
            <p:ph type="dt" sz="half" idx="15"/>
          </p:nvPr>
        </p:nvSpPr>
        <p:spPr/>
        <p:txBody>
          <a:bodyPr/>
          <a:lstStyle/>
          <a:p>
            <a:r>
              <a:rPr lang="en-US"/>
              <a:t>Date</a:t>
            </a:r>
          </a:p>
        </p:txBody>
      </p:sp>
      <p:sp>
        <p:nvSpPr>
          <p:cNvPr id="4" name="Footer Placeholder 3">
            <a:extLst>
              <a:ext uri="{FF2B5EF4-FFF2-40B4-BE49-F238E27FC236}">
                <a16:creationId xmlns:a16="http://schemas.microsoft.com/office/drawing/2014/main" id="{37FC6095-B1C7-6143-B9FD-C545A6D03573}"/>
              </a:ext>
            </a:extLst>
          </p:cNvPr>
          <p:cNvSpPr>
            <a:spLocks noGrp="1"/>
          </p:cNvSpPr>
          <p:nvPr>
            <p:ph type="ftr" sz="quarter" idx="16"/>
          </p:nvPr>
        </p:nvSpPr>
        <p:spPr>
          <a:xfrm>
            <a:off x="442912" y="6355080"/>
            <a:ext cx="5473701" cy="137160"/>
          </a:xfrm>
          <a:prstGeom prst="rect">
            <a:avLst/>
          </a:prstGeom>
        </p:spPr>
        <p:txBody>
          <a:bodyPr/>
          <a:lstStyle/>
          <a:p>
            <a:pPr algn="l"/>
            <a:r>
              <a:rPr lang="en-US"/>
              <a:t>Presentation Title</a:t>
            </a:r>
          </a:p>
        </p:txBody>
      </p:sp>
      <p:sp>
        <p:nvSpPr>
          <p:cNvPr id="5" name="Slide Number Placeholder 4">
            <a:extLst>
              <a:ext uri="{FF2B5EF4-FFF2-40B4-BE49-F238E27FC236}">
                <a16:creationId xmlns:a16="http://schemas.microsoft.com/office/drawing/2014/main" id="{DAF7A802-0AAE-FA43-8858-03590E764031}"/>
              </a:ext>
            </a:extLst>
          </p:cNvPr>
          <p:cNvSpPr>
            <a:spLocks noGrp="1"/>
          </p:cNvSpPr>
          <p:nvPr>
            <p:ph type="sldNum" sz="quarter" idx="17"/>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74301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1 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6000" cy="6858000"/>
          </a:xfrm>
          <a:solidFill>
            <a:schemeClr val="bg2"/>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idx="1" hasCustomPrompt="1"/>
          </p:nvPr>
        </p:nvSpPr>
        <p:spPr>
          <a:xfrm>
            <a:off x="442913" y="1714500"/>
            <a:ext cx="5299393" cy="445770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Freeform 5">
            <a:extLst>
              <a:ext uri="{FF2B5EF4-FFF2-40B4-BE49-F238E27FC236}">
                <a16:creationId xmlns:a16="http://schemas.microsoft.com/office/drawing/2014/main" id="{751F50DC-1032-F848-8EFD-503462F60157}"/>
              </a:ext>
            </a:extLst>
          </p:cNvPr>
          <p:cNvSpPr>
            <a:spLocks noChangeAspect="1" noEditPoints="1"/>
          </p:cNvSpPr>
          <p:nvPr userDrawn="1"/>
        </p:nvSpPr>
        <p:spPr bwMode="auto">
          <a:xfrm>
            <a:off x="442913" y="687001"/>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C0618CEB-562C-EF47-A905-BA1BD3BB0B4A}"/>
              </a:ext>
            </a:extLst>
          </p:cNvPr>
          <p:cNvSpPr>
            <a:spLocks noGrp="1"/>
          </p:cNvSpPr>
          <p:nvPr>
            <p:ph type="sldNum" sz="quarter" idx="16"/>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B7BEC181-486E-E441-8900-B8446C2DF2CE}"/>
              </a:ext>
            </a:extLst>
          </p:cNvPr>
          <p:cNvSpPr>
            <a:spLocks noGrp="1"/>
          </p:cNvSpPr>
          <p:nvPr>
            <p:ph type="dt" sz="half" idx="17"/>
          </p:nvPr>
        </p:nvSpPr>
        <p:spPr/>
        <p:txBody>
          <a:bodyPr/>
          <a:lstStyle>
            <a:lvl1pPr>
              <a:defRPr>
                <a:solidFill>
                  <a:schemeClr val="bg1"/>
                </a:solidFill>
              </a:defRPr>
            </a:lvl1pPr>
          </a:lstStyle>
          <a:p>
            <a:r>
              <a:rPr lang="en-US"/>
              <a:t>Date</a:t>
            </a:r>
          </a:p>
        </p:txBody>
      </p:sp>
      <p:sp>
        <p:nvSpPr>
          <p:cNvPr id="4" name="Footer Placeholder 3">
            <a:extLst>
              <a:ext uri="{FF2B5EF4-FFF2-40B4-BE49-F238E27FC236}">
                <a16:creationId xmlns:a16="http://schemas.microsoft.com/office/drawing/2014/main" id="{761E6323-CD0D-424F-880F-557372819009}"/>
              </a:ext>
            </a:extLst>
          </p:cNvPr>
          <p:cNvSpPr>
            <a:spLocks noGrp="1"/>
          </p:cNvSpPr>
          <p:nvPr>
            <p:ph type="ftr" sz="quarter" idx="18"/>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87328598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lvl2pPr>
            <a:lvl3pPr marL="0" indent="0">
              <a:spcBef>
                <a:spcPts val="0"/>
              </a:spcBef>
              <a:spcAft>
                <a:spcPts val="0"/>
              </a:spcAft>
              <a:buFontTx/>
              <a:buNone/>
              <a:defRPr sz="1600"/>
            </a:lvl3pPr>
            <a:lvl4pPr marL="0" indent="0">
              <a:spcBef>
                <a:spcPts val="0"/>
              </a:spcBef>
              <a:spcAft>
                <a:spcPts val="0"/>
              </a:spcAft>
              <a:buFontTx/>
              <a:buNone/>
              <a:defRPr sz="1600"/>
            </a:lvl4pPr>
            <a:lvl5pPr marL="0" indent="0">
              <a:spcBef>
                <a:spcPts val="0"/>
              </a:spcBef>
              <a:spcAft>
                <a:spcPts val="0"/>
              </a:spcAft>
              <a:buFontTx/>
              <a:buNone/>
              <a:defRPr sz="1600"/>
            </a:lvl5pPr>
            <a:lvl6pPr marL="0" indent="0">
              <a:spcBef>
                <a:spcPts val="0"/>
              </a:spcBef>
              <a:spcAft>
                <a:spcPts val="0"/>
              </a:spcAft>
              <a:buFontTx/>
              <a:buNone/>
              <a:defRPr sz="1600"/>
            </a:lvl6pPr>
            <a:lvl7pPr marL="0" indent="0">
              <a:spcBef>
                <a:spcPts val="0"/>
              </a:spcBef>
              <a:spcAft>
                <a:spcPts val="0"/>
              </a:spcAft>
              <a:buFontTx/>
              <a:buNone/>
              <a:defRPr sz="1600"/>
            </a:lvl7pPr>
            <a:lvl8pPr marL="0" indent="0">
              <a:spcBef>
                <a:spcPts val="0"/>
              </a:spcBef>
              <a:spcAft>
                <a:spcPts val="0"/>
              </a:spcAft>
              <a:buFontTx/>
              <a:buNone/>
              <a:defRPr sz="1600"/>
            </a:lvl8pPr>
            <a:lvl9pPr marL="0" indent="0">
              <a:spcBef>
                <a:spcPts val="0"/>
              </a:spcBef>
              <a:spcAft>
                <a:spcPts val="0"/>
              </a:spcAft>
              <a:buFontTx/>
              <a:buNone/>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7AD3661-A443-F74F-9528-11F7BA264BF5}"/>
              </a:ext>
            </a:extLst>
          </p:cNvPr>
          <p:cNvSpPr>
            <a:spLocks noChangeAspect="1" noEditPoints="1"/>
          </p:cNvSpPr>
          <p:nvPr userDrawn="1"/>
        </p:nvSpPr>
        <p:spPr bwMode="auto">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E5DC986-4502-464F-A426-50A70EA2E41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FE17195B-4456-9145-8D6E-97A5EBDF8090}"/>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7" name="Slide Number Placeholder 6">
            <a:extLst>
              <a:ext uri="{FF2B5EF4-FFF2-40B4-BE49-F238E27FC236}">
                <a16:creationId xmlns:a16="http://schemas.microsoft.com/office/drawing/2014/main" id="{FC67263F-492F-7F4E-9E89-2A38E1B27F39}"/>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15615330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2 Orange">
    <p:bg>
      <p:bgPr>
        <a:solidFill>
          <a:srgbClr val="D04A0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Freeform 5">
            <a:extLst>
              <a:ext uri="{FF2B5EF4-FFF2-40B4-BE49-F238E27FC236}">
                <a16:creationId xmlns:a16="http://schemas.microsoft.com/office/drawing/2014/main" id="{753C6A26-069C-C142-8C96-315DE67FAD09}"/>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Date Placeholder 9">
            <a:extLst>
              <a:ext uri="{FF2B5EF4-FFF2-40B4-BE49-F238E27FC236}">
                <a16:creationId xmlns:a16="http://schemas.microsoft.com/office/drawing/2014/main" id="{F95925A0-A65A-B94F-AD42-4A17D5E9B63B}"/>
              </a:ext>
            </a:extLst>
          </p:cNvPr>
          <p:cNvSpPr>
            <a:spLocks noGrp="1"/>
          </p:cNvSpPr>
          <p:nvPr>
            <p:ph type="dt" sz="half" idx="10"/>
          </p:nvPr>
        </p:nvSpPr>
        <p:spPr/>
        <p:txBody>
          <a:bodyPr/>
          <a:lstStyle/>
          <a:p>
            <a:r>
              <a:rPr lang="en-US"/>
              <a:t>Date</a:t>
            </a:r>
          </a:p>
        </p:txBody>
      </p:sp>
      <p:sp>
        <p:nvSpPr>
          <p:cNvPr id="11" name="Footer Placeholder 10">
            <a:extLst>
              <a:ext uri="{FF2B5EF4-FFF2-40B4-BE49-F238E27FC236}">
                <a16:creationId xmlns:a16="http://schemas.microsoft.com/office/drawing/2014/main" id="{01CB2D71-BA29-2E4C-A7F8-AB7C48FCE919}"/>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12" name="Slide Number Placeholder 11">
            <a:extLst>
              <a:ext uri="{FF2B5EF4-FFF2-40B4-BE49-F238E27FC236}">
                <a16:creationId xmlns:a16="http://schemas.microsoft.com/office/drawing/2014/main" id="{1E0FBAD1-BD7F-C249-B609-9F42DAA28A2B}"/>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2442392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2 Red">
    <p:bg>
      <p:bgPr>
        <a:solidFill>
          <a:srgbClr val="E0301E"/>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75C37678-6A0A-C84B-9A52-9B7F891FFFD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75944E79-860F-9542-986D-3F487E112641}"/>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6503EA61-A2A9-8D46-A8C8-F5D81CC931C5}"/>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E4410A1E-B181-CB46-A25E-398B598C5B7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383899445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2 Rose">
    <p:bg>
      <p:bgPr>
        <a:solidFill>
          <a:srgbClr val="DB536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F3D58181-4255-CF4B-AEC5-6ADD879A60CA}"/>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33DF2FE2-E936-7745-91D2-A6D8CA7F5D95}"/>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A54FEE05-057D-214D-903C-F8FD6A36D286}"/>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4DD12AF3-FC08-E446-85E1-796189A84898}"/>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9566784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2 Grey">
    <p:bg>
      <p:bgPr>
        <a:solidFill>
          <a:srgbClr val="464646"/>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274570"/>
            <a:ext cx="9540366" cy="3897630"/>
          </a:xfrm>
        </p:spPr>
        <p:txBody>
          <a:bodyPr/>
          <a:lstStyle>
            <a:lvl1pPr>
              <a:lnSpc>
                <a:spcPct val="85000"/>
              </a:lnSpc>
              <a:spcBef>
                <a:spcPts val="0"/>
              </a:spcBef>
              <a:spcAft>
                <a:spcPts val="3000"/>
              </a:spcAft>
              <a:defRPr sz="3800" b="0">
                <a:solidFill>
                  <a:schemeClr val="tx1"/>
                </a:solidFill>
                <a:latin typeface="+mj-lt"/>
              </a:defRPr>
            </a:lvl1pPr>
            <a:lvl2pPr marL="0" indent="0">
              <a:spcBef>
                <a:spcPts val="0"/>
              </a:spcBef>
              <a:spcAft>
                <a:spcPts val="0"/>
              </a:spcAft>
              <a:buFont typeface="Arial" panose="020B0604020202020204" pitchFamily="34" charset="0"/>
              <a:buNone/>
              <a:defRPr sz="1600" b="1">
                <a:solidFill>
                  <a:schemeClr val="tx1"/>
                </a:solidFill>
              </a:defRPr>
            </a:lvl2pPr>
            <a:lvl3pPr marL="0" indent="0">
              <a:spcBef>
                <a:spcPts val="0"/>
              </a:spcBef>
              <a:spcAft>
                <a:spcPts val="0"/>
              </a:spcAft>
              <a:buFontTx/>
              <a:buNone/>
              <a:defRPr sz="1600">
                <a:solidFill>
                  <a:schemeClr val="tx1"/>
                </a:solidFill>
              </a:defRPr>
            </a:lvl3pPr>
            <a:lvl4pPr marL="0" indent="0">
              <a:spcBef>
                <a:spcPts val="0"/>
              </a:spcBef>
              <a:spcAft>
                <a:spcPts val="0"/>
              </a:spcAft>
              <a:buFontTx/>
              <a:buNone/>
              <a:defRPr sz="1600">
                <a:solidFill>
                  <a:schemeClr val="tx1"/>
                </a:solidFill>
              </a:defRPr>
            </a:lvl4pPr>
            <a:lvl5pPr marL="0" indent="0">
              <a:spcBef>
                <a:spcPts val="0"/>
              </a:spcBef>
              <a:spcAft>
                <a:spcPts val="0"/>
              </a:spcAft>
              <a:buFontTx/>
              <a:buNone/>
              <a:defRPr sz="1600">
                <a:solidFill>
                  <a:schemeClr val="tx1"/>
                </a:solidFill>
              </a:defRPr>
            </a:lvl5pPr>
            <a:lvl6pPr marL="0" indent="0">
              <a:spcBef>
                <a:spcPts val="0"/>
              </a:spcBef>
              <a:spcAft>
                <a:spcPts val="0"/>
              </a:spcAft>
              <a:buFontTx/>
              <a:buNone/>
              <a:defRPr sz="1600">
                <a:solidFill>
                  <a:schemeClr val="tx1"/>
                </a:solidFill>
              </a:defRPr>
            </a:lvl6pPr>
            <a:lvl7pPr marL="0" indent="0">
              <a:spcBef>
                <a:spcPts val="0"/>
              </a:spcBef>
              <a:spcAft>
                <a:spcPts val="0"/>
              </a:spcAft>
              <a:buFontTx/>
              <a:buNone/>
              <a:defRPr sz="1600">
                <a:solidFill>
                  <a:schemeClr val="tx1"/>
                </a:solidFill>
              </a:defRPr>
            </a:lvl7pPr>
            <a:lvl8pPr marL="0" indent="0">
              <a:spcBef>
                <a:spcPts val="0"/>
              </a:spcBef>
              <a:spcAft>
                <a:spcPts val="0"/>
              </a:spcAft>
              <a:buFontTx/>
              <a:buNone/>
              <a:defRPr sz="1600">
                <a:solidFill>
                  <a:schemeClr val="tx1"/>
                </a:solidFill>
              </a:defRPr>
            </a:lvl8pPr>
            <a:lvl9pPr marL="0" indent="0">
              <a:spcBef>
                <a:spcPts val="0"/>
              </a:spcBef>
              <a:spcAft>
                <a:spcPts val="0"/>
              </a:spcAft>
              <a:buFontTx/>
              <a:buNone/>
              <a:defRPr sz="16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reeform 5">
            <a:extLst>
              <a:ext uri="{FF2B5EF4-FFF2-40B4-BE49-F238E27FC236}">
                <a16:creationId xmlns:a16="http://schemas.microsoft.com/office/drawing/2014/main" id="{056180B7-FBDB-F345-B5D1-21FE86D79BA3}"/>
              </a:ext>
            </a:extLst>
          </p:cNvPr>
          <p:cNvSpPr>
            <a:spLocks noChangeAspect="1" noEditPoints="1"/>
          </p:cNvSpPr>
          <p:nvPr userDrawn="1"/>
        </p:nvSpPr>
        <p:spPr bwMode="black">
          <a:xfrm>
            <a:off x="442913" y="1362959"/>
            <a:ext cx="871538" cy="679450"/>
          </a:xfrm>
          <a:custGeom>
            <a:avLst/>
            <a:gdLst>
              <a:gd name="T0" fmla="*/ 1757 w 1811"/>
              <a:gd name="T1" fmla="*/ 1424 h 1424"/>
              <a:gd name="T2" fmla="*/ 1757 w 1811"/>
              <a:gd name="T3" fmla="*/ 1424 h 1424"/>
              <a:gd name="T4" fmla="*/ 1099 w 1811"/>
              <a:gd name="T5" fmla="*/ 1424 h 1424"/>
              <a:gd name="T6" fmla="*/ 1099 w 1811"/>
              <a:gd name="T7" fmla="*/ 953 h 1424"/>
              <a:gd name="T8" fmla="*/ 1149 w 1811"/>
              <a:gd name="T9" fmla="*/ 501 h 1424"/>
              <a:gd name="T10" fmla="*/ 1337 w 1811"/>
              <a:gd name="T11" fmla="*/ 206 h 1424"/>
              <a:gd name="T12" fmla="*/ 1682 w 1811"/>
              <a:gd name="T13" fmla="*/ 0 h 1424"/>
              <a:gd name="T14" fmla="*/ 1811 w 1811"/>
              <a:gd name="T15" fmla="*/ 271 h 1424"/>
              <a:gd name="T16" fmla="*/ 1529 w 1811"/>
              <a:gd name="T17" fmla="*/ 454 h 1424"/>
              <a:gd name="T18" fmla="*/ 1439 w 1811"/>
              <a:gd name="T19" fmla="*/ 766 h 1424"/>
              <a:gd name="T20" fmla="*/ 1757 w 1811"/>
              <a:gd name="T21" fmla="*/ 766 h 1424"/>
              <a:gd name="T22" fmla="*/ 1757 w 1811"/>
              <a:gd name="T23" fmla="*/ 1424 h 1424"/>
              <a:gd name="T24" fmla="*/ 658 w 1811"/>
              <a:gd name="T25" fmla="*/ 1424 h 1424"/>
              <a:gd name="T26" fmla="*/ 658 w 1811"/>
              <a:gd name="T27" fmla="*/ 1424 h 1424"/>
              <a:gd name="T28" fmla="*/ 0 w 1811"/>
              <a:gd name="T29" fmla="*/ 1424 h 1424"/>
              <a:gd name="T30" fmla="*/ 0 w 1811"/>
              <a:gd name="T31" fmla="*/ 953 h 1424"/>
              <a:gd name="T32" fmla="*/ 50 w 1811"/>
              <a:gd name="T33" fmla="*/ 502 h 1424"/>
              <a:gd name="T34" fmla="*/ 236 w 1811"/>
              <a:gd name="T35" fmla="*/ 206 h 1424"/>
              <a:gd name="T36" fmla="*/ 583 w 1811"/>
              <a:gd name="T37" fmla="*/ 0 h 1424"/>
              <a:gd name="T38" fmla="*/ 712 w 1811"/>
              <a:gd name="T39" fmla="*/ 271 h 1424"/>
              <a:gd name="T40" fmla="*/ 430 w 1811"/>
              <a:gd name="T41" fmla="*/ 454 h 1424"/>
              <a:gd name="T42" fmla="*/ 339 w 1811"/>
              <a:gd name="T43" fmla="*/ 766 h 1424"/>
              <a:gd name="T44" fmla="*/ 658 w 1811"/>
              <a:gd name="T45" fmla="*/ 766 h 1424"/>
              <a:gd name="T46" fmla="*/ 658 w 1811"/>
              <a:gd name="T47" fmla="*/ 1424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1" h="1424">
                <a:moveTo>
                  <a:pt x="1757" y="1424"/>
                </a:moveTo>
                <a:lnTo>
                  <a:pt x="1757" y="1424"/>
                </a:lnTo>
                <a:lnTo>
                  <a:pt x="1099" y="1424"/>
                </a:lnTo>
                <a:lnTo>
                  <a:pt x="1099" y="953"/>
                </a:lnTo>
                <a:cubicBezTo>
                  <a:pt x="1099" y="761"/>
                  <a:pt x="1115" y="610"/>
                  <a:pt x="1149" y="501"/>
                </a:cubicBezTo>
                <a:cubicBezTo>
                  <a:pt x="1183" y="392"/>
                  <a:pt x="1245" y="293"/>
                  <a:pt x="1337" y="206"/>
                </a:cubicBezTo>
                <a:cubicBezTo>
                  <a:pt x="1428" y="118"/>
                  <a:pt x="1543" y="50"/>
                  <a:pt x="1682" y="0"/>
                </a:cubicBezTo>
                <a:lnTo>
                  <a:pt x="1811" y="271"/>
                </a:lnTo>
                <a:cubicBezTo>
                  <a:pt x="1680" y="315"/>
                  <a:pt x="1586" y="376"/>
                  <a:pt x="1529" y="454"/>
                </a:cubicBezTo>
                <a:cubicBezTo>
                  <a:pt x="1472" y="532"/>
                  <a:pt x="1442" y="636"/>
                  <a:pt x="1439" y="766"/>
                </a:cubicBezTo>
                <a:lnTo>
                  <a:pt x="1757" y="766"/>
                </a:lnTo>
                <a:lnTo>
                  <a:pt x="1757" y="1424"/>
                </a:lnTo>
                <a:close/>
                <a:moveTo>
                  <a:pt x="658" y="1424"/>
                </a:moveTo>
                <a:lnTo>
                  <a:pt x="658" y="1424"/>
                </a:lnTo>
                <a:lnTo>
                  <a:pt x="0" y="1424"/>
                </a:lnTo>
                <a:lnTo>
                  <a:pt x="0" y="953"/>
                </a:lnTo>
                <a:cubicBezTo>
                  <a:pt x="0" y="763"/>
                  <a:pt x="16" y="612"/>
                  <a:pt x="50" y="502"/>
                </a:cubicBezTo>
                <a:cubicBezTo>
                  <a:pt x="83" y="392"/>
                  <a:pt x="146" y="293"/>
                  <a:pt x="236" y="206"/>
                </a:cubicBezTo>
                <a:cubicBezTo>
                  <a:pt x="327" y="118"/>
                  <a:pt x="442" y="50"/>
                  <a:pt x="583" y="0"/>
                </a:cubicBezTo>
                <a:lnTo>
                  <a:pt x="712" y="271"/>
                </a:lnTo>
                <a:cubicBezTo>
                  <a:pt x="581" y="315"/>
                  <a:pt x="487" y="376"/>
                  <a:pt x="430" y="454"/>
                </a:cubicBezTo>
                <a:cubicBezTo>
                  <a:pt x="373" y="532"/>
                  <a:pt x="342" y="636"/>
                  <a:pt x="339" y="766"/>
                </a:cubicBezTo>
                <a:lnTo>
                  <a:pt x="658" y="766"/>
                </a:lnTo>
                <a:lnTo>
                  <a:pt x="658" y="14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9BB60EFE-B508-D848-9B02-A73119F1803A}"/>
              </a:ext>
            </a:extLst>
          </p:cNvPr>
          <p:cNvSpPr>
            <a:spLocks noGrp="1"/>
          </p:cNvSpPr>
          <p:nvPr>
            <p:ph type="dt" sz="half" idx="10"/>
          </p:nvPr>
        </p:nvSpPr>
        <p:spPr/>
        <p:txBody>
          <a:bodyPr/>
          <a:lstStyle/>
          <a:p>
            <a:r>
              <a:rPr lang="en-US"/>
              <a:t>Date</a:t>
            </a:r>
          </a:p>
        </p:txBody>
      </p:sp>
      <p:sp>
        <p:nvSpPr>
          <p:cNvPr id="4" name="Footer Placeholder 3">
            <a:extLst>
              <a:ext uri="{FF2B5EF4-FFF2-40B4-BE49-F238E27FC236}">
                <a16:creationId xmlns:a16="http://schemas.microsoft.com/office/drawing/2014/main" id="{DC3B4447-C39F-954F-B842-43560F6E9D0C}"/>
              </a:ext>
            </a:extLst>
          </p:cNvPr>
          <p:cNvSpPr>
            <a:spLocks noGrp="1"/>
          </p:cNvSpPr>
          <p:nvPr>
            <p:ph type="ftr" sz="quarter" idx="11"/>
          </p:nvPr>
        </p:nvSpPr>
        <p:spPr>
          <a:xfrm>
            <a:off x="442912" y="6355080"/>
            <a:ext cx="5473701" cy="137160"/>
          </a:xfrm>
          <a:prstGeom prst="rect">
            <a:avLst/>
          </a:prstGeom>
        </p:spPr>
        <p:txBody>
          <a:bodyPr/>
          <a:lstStyle/>
          <a:p>
            <a:pPr algn="l"/>
            <a:r>
              <a:rPr lang="en-US"/>
              <a:t>Presentation Title</a:t>
            </a:r>
          </a:p>
        </p:txBody>
      </p:sp>
      <p:sp>
        <p:nvSpPr>
          <p:cNvPr id="9" name="Slide Number Placeholder 8">
            <a:extLst>
              <a:ext uri="{FF2B5EF4-FFF2-40B4-BE49-F238E27FC236}">
                <a16:creationId xmlns:a16="http://schemas.microsoft.com/office/drawing/2014/main" id="{F9D7BB50-999D-5745-BB53-011066651024}"/>
              </a:ext>
            </a:extLst>
          </p:cNvPr>
          <p:cNvSpPr>
            <a:spLocks noGrp="1"/>
          </p:cNvSpPr>
          <p:nvPr>
            <p:ph type="sldNum" sz="quarter" idx="12"/>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269272667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bg>
      <p:bgPr>
        <a:solidFill>
          <a:srgbClr val="D04A0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4" name="Subtitle 2">
            <a:extLst>
              <a:ext uri="{FF2B5EF4-FFF2-40B4-BE49-F238E27FC236}">
                <a16:creationId xmlns:a16="http://schemas.microsoft.com/office/drawing/2014/main" id="{A1971A9E-1347-2E4A-8F01-32BA5D5488B1}"/>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237519768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bg>
      <p:bgPr>
        <a:solidFill>
          <a:srgbClr val="E0301E"/>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C60A2100-6DF1-414A-91DA-B6027C61BAAC}"/>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9925268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p:bg>
      <p:bgPr>
        <a:solidFill>
          <a:srgbClr val="DB536A"/>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96D911B5-C441-B44D-9980-56426B1A1974}"/>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42285408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bg>
      <p:bgPr>
        <a:solidFill>
          <a:srgbClr val="464646"/>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951413" y="2103438"/>
            <a:ext cx="4936658" cy="2564265"/>
          </a:xfrm>
        </p:spPr>
        <p:txBody>
          <a:bodyPr anchor="t" anchorCtr="0">
            <a:noAutofit/>
          </a:bodyPr>
          <a:lstStyle>
            <a:lvl1pPr>
              <a:lnSpc>
                <a:spcPct val="85000"/>
              </a:lnSpc>
              <a:defRPr sz="4000" b="0">
                <a:solidFill>
                  <a:schemeClr val="bg1"/>
                </a:solidFill>
                <a:latin typeface="+mn-lt"/>
              </a:defRPr>
            </a:lvl1pPr>
          </a:lstStyle>
          <a:p>
            <a:r>
              <a:rPr lang="en-US"/>
              <a:t>[Section header title]</a:t>
            </a:r>
            <a:endParaRPr lang="en-GB"/>
          </a:p>
        </p:txBody>
      </p:sp>
      <p:sp>
        <p:nvSpPr>
          <p:cNvPr id="5" name="Subtitle 2">
            <a:extLst>
              <a:ext uri="{FF2B5EF4-FFF2-40B4-BE49-F238E27FC236}">
                <a16:creationId xmlns:a16="http://schemas.microsoft.com/office/drawing/2014/main" id="{4F941B13-F925-1C4F-8990-F4149ED1B18B}"/>
              </a:ext>
            </a:extLst>
          </p:cNvPr>
          <p:cNvSpPr>
            <a:spLocks noGrp="1"/>
          </p:cNvSpPr>
          <p:nvPr>
            <p:ph type="subTitle" idx="1" hasCustomPrompt="1"/>
          </p:nvPr>
        </p:nvSpPr>
        <p:spPr>
          <a:xfrm>
            <a:off x="442912" y="0"/>
            <a:ext cx="4344987" cy="6858000"/>
          </a:xfrm>
          <a:noFill/>
        </p:spPr>
        <p:txBody>
          <a:bodyPr anchor="ctr" anchorCtr="0"/>
          <a:lstStyle>
            <a:lvl1pPr marL="0" indent="0" algn="l">
              <a:lnSpc>
                <a:spcPct val="95000"/>
              </a:lnSpc>
              <a:spcBef>
                <a:spcPts val="0"/>
              </a:spcBef>
              <a:spcAft>
                <a:spcPts val="0"/>
              </a:spcAft>
              <a:buNone/>
              <a:defRPr sz="65000" b="0">
                <a:solidFill>
                  <a:schemeClr val="bg1"/>
                </a:solidFill>
              </a:defRPr>
            </a:lvl1pPr>
            <a:lvl2pPr marL="0" indent="0" algn="l">
              <a:lnSpc>
                <a:spcPct val="95000"/>
              </a:lnSpc>
              <a:spcBef>
                <a:spcPts val="0"/>
              </a:spcBef>
              <a:spcAft>
                <a:spcPts val="0"/>
              </a:spcAft>
              <a:buNone/>
              <a:defRPr sz="65000">
                <a:solidFill>
                  <a:schemeClr val="bg1"/>
                </a:solidFill>
              </a:defRPr>
            </a:lvl2pPr>
            <a:lvl3pPr marL="0" indent="0" algn="l">
              <a:lnSpc>
                <a:spcPct val="95000"/>
              </a:lnSpc>
              <a:spcBef>
                <a:spcPts val="0"/>
              </a:spcBef>
              <a:spcAft>
                <a:spcPts val="0"/>
              </a:spcAft>
              <a:buNone/>
              <a:defRPr sz="65000">
                <a:solidFill>
                  <a:schemeClr val="bg1"/>
                </a:solidFill>
              </a:defRPr>
            </a:lvl3pPr>
            <a:lvl4pPr marL="0" indent="0" algn="l">
              <a:lnSpc>
                <a:spcPct val="95000"/>
              </a:lnSpc>
              <a:spcBef>
                <a:spcPts val="0"/>
              </a:spcBef>
              <a:spcAft>
                <a:spcPts val="0"/>
              </a:spcAft>
              <a:buNone/>
              <a:defRPr sz="65000">
                <a:solidFill>
                  <a:schemeClr val="bg1"/>
                </a:solidFill>
              </a:defRPr>
            </a:lvl4pPr>
            <a:lvl5pPr marL="0" indent="0" algn="l">
              <a:lnSpc>
                <a:spcPct val="95000"/>
              </a:lnSpc>
              <a:spcBef>
                <a:spcPts val="0"/>
              </a:spcBef>
              <a:spcAft>
                <a:spcPts val="0"/>
              </a:spcAft>
              <a:buNone/>
              <a:defRPr sz="65000">
                <a:solidFill>
                  <a:schemeClr val="bg1"/>
                </a:solidFill>
              </a:defRPr>
            </a:lvl5pPr>
            <a:lvl6pPr marL="0" indent="0" algn="l">
              <a:lnSpc>
                <a:spcPct val="95000"/>
              </a:lnSpc>
              <a:spcBef>
                <a:spcPts val="0"/>
              </a:spcBef>
              <a:spcAft>
                <a:spcPts val="0"/>
              </a:spcAft>
              <a:buNone/>
              <a:defRPr sz="65000">
                <a:solidFill>
                  <a:schemeClr val="bg1"/>
                </a:solidFill>
              </a:defRPr>
            </a:lvl6pPr>
            <a:lvl7pPr marL="0" indent="0" algn="l">
              <a:lnSpc>
                <a:spcPct val="95000"/>
              </a:lnSpc>
              <a:spcBef>
                <a:spcPts val="0"/>
              </a:spcBef>
              <a:spcAft>
                <a:spcPts val="0"/>
              </a:spcAft>
              <a:buNone/>
              <a:defRPr sz="65000">
                <a:solidFill>
                  <a:schemeClr val="bg1"/>
                </a:solidFill>
              </a:defRPr>
            </a:lvl7pPr>
            <a:lvl8pPr marL="0" indent="0" algn="l">
              <a:lnSpc>
                <a:spcPct val="95000"/>
              </a:lnSpc>
              <a:spcBef>
                <a:spcPts val="0"/>
              </a:spcBef>
              <a:spcAft>
                <a:spcPts val="0"/>
              </a:spcAft>
              <a:buNone/>
              <a:defRPr sz="65000">
                <a:solidFill>
                  <a:schemeClr val="bg1"/>
                </a:solidFill>
              </a:defRPr>
            </a:lvl8pPr>
            <a:lvl9pPr marL="0" indent="0" algn="l">
              <a:lnSpc>
                <a:spcPct val="95000"/>
              </a:lnSpc>
              <a:spcBef>
                <a:spcPts val="0"/>
              </a:spcBef>
              <a:spcAft>
                <a:spcPts val="0"/>
              </a:spcAft>
              <a:buNone/>
              <a:defRPr sz="65000">
                <a:solidFill>
                  <a:schemeClr val="bg1"/>
                </a:solidFill>
              </a:defRPr>
            </a:lvl9pPr>
          </a:lstStyle>
          <a:p>
            <a:r>
              <a:rPr lang="en-US"/>
              <a:t>0</a:t>
            </a:r>
          </a:p>
        </p:txBody>
      </p:sp>
    </p:spTree>
    <p:extLst>
      <p:ext uri="{BB962C8B-B14F-4D97-AF65-F5344CB8AC3E}">
        <p14:creationId xmlns:p14="http://schemas.microsoft.com/office/powerpoint/2010/main" val="121026635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Manual">
    <p:bg>
      <p:bgPr>
        <a:solidFill>
          <a:srgbClr val="D04A0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D68526-5625-1E4A-90D0-6166C1CB098D}"/>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3785889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Manual">
    <p:bg>
      <p:bgPr>
        <a:solidFill>
          <a:srgbClr val="E03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054294-58FB-3646-A032-19FD697995B5}"/>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2558926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Rose Manual">
    <p:bg>
      <p:bgPr>
        <a:solidFill>
          <a:srgbClr val="DB536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F4BCE9-03B0-5C4D-A70B-519F67263FF7}"/>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1686717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Manual">
    <p:bg>
      <p:bgPr>
        <a:solidFill>
          <a:srgbClr val="46464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146EE5-5980-A84E-9311-F5B9956E43AB}"/>
              </a:ext>
            </a:extLst>
          </p:cNvPr>
          <p:cNvSpPr>
            <a:spLocks noGrp="1"/>
          </p:cNvSpPr>
          <p:nvPr>
            <p:ph type="title" hasCustomPrompt="1"/>
          </p:nvPr>
        </p:nvSpPr>
        <p:spPr>
          <a:xfrm>
            <a:off x="442913" y="428625"/>
            <a:ext cx="1374457" cy="1965960"/>
          </a:xfrm>
        </p:spPr>
        <p:txBody>
          <a:bodyPr anchor="t" anchorCtr="0">
            <a:noAutofit/>
          </a:bodyPr>
          <a:lstStyle>
            <a:lvl1pPr>
              <a:lnSpc>
                <a:spcPct val="80000"/>
              </a:lnSpc>
              <a:defRPr sz="14400" b="0">
                <a:solidFill>
                  <a:schemeClr val="bg1"/>
                </a:solidFill>
                <a:latin typeface="+mn-lt"/>
              </a:defRPr>
            </a:lvl1pPr>
          </a:lstStyle>
          <a:p>
            <a:r>
              <a:rPr lang="en-US"/>
              <a:t>0</a:t>
            </a:r>
            <a:endParaRPr lang="en-GB"/>
          </a:p>
        </p:txBody>
      </p:sp>
    </p:spTree>
    <p:extLst>
      <p:ext uri="{BB962C8B-B14F-4D97-AF65-F5344CB8AC3E}">
        <p14:creationId xmlns:p14="http://schemas.microsoft.com/office/powerpoint/2010/main" val="3874444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153158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D033475-1D76-848A-8FE2-7505E624DEF2}"/>
              </a:ext>
            </a:extLst>
          </p:cNvPr>
          <p:cNvGraphicFramePr>
            <a:graphicFrameLocks noChangeAspect="1"/>
          </p:cNvGraphicFramePr>
          <p:nvPr userDrawn="1">
            <p:custDataLst>
              <p:tags r:id="rId1"/>
            </p:custDataLst>
            <p:extLst>
              <p:ext uri="{D42A27DB-BD31-4B8C-83A1-F6EECF244321}">
                <p14:modId xmlns:p14="http://schemas.microsoft.com/office/powerpoint/2010/main" val="2023099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8" name="think-cell data - do not delete" hidden="1">
                        <a:extLst>
                          <a:ext uri="{FF2B5EF4-FFF2-40B4-BE49-F238E27FC236}">
                            <a16:creationId xmlns:a16="http://schemas.microsoft.com/office/drawing/2014/main" id="{CD033475-1D76-848A-8FE2-7505E624DE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3102014" y="432001"/>
            <a:ext cx="8647074"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a:lstStyle/>
          <a:p>
            <a:r>
              <a:rPr lang="en-US"/>
              <a:t>Date</a:t>
            </a:r>
          </a:p>
        </p:txBody>
      </p:sp>
    </p:spTree>
    <p:extLst>
      <p:ext uri="{BB962C8B-B14F-4D97-AF65-F5344CB8AC3E}">
        <p14:creationId xmlns:p14="http://schemas.microsoft.com/office/powerpoint/2010/main" val="3561710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a:lstStyle/>
          <a:p>
            <a:r>
              <a:rPr lang="en-US"/>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Dark">
    <p:bg>
      <p:bgPr>
        <a:solidFill>
          <a:srgbClr val="464646"/>
        </a:solidFill>
        <a:effectLst/>
      </p:bgPr>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bg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97A53FBC-337E-0D4B-8811-6E0EEC0A9293}"/>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bg1"/>
                </a:solidFill>
              </a:rPr>
              <a:t>pwc.com</a:t>
            </a:r>
            <a:endParaRPr lang="en-US" sz="1200">
              <a:solidFill>
                <a:schemeClr val="bg1"/>
              </a:solidFill>
            </a:endParaRPr>
          </a:p>
        </p:txBody>
      </p:sp>
    </p:spTree>
    <p:extLst>
      <p:ext uri="{BB962C8B-B14F-4D97-AF65-F5344CB8AC3E}">
        <p14:creationId xmlns:p14="http://schemas.microsoft.com/office/powerpoint/2010/main" val="86949977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sp>
        <p:nvSpPr>
          <p:cNvPr id="14" name="Rectangle 13"/>
          <p:cNvSpPr/>
          <p:nvPr/>
        </p:nvSpPr>
        <p:spPr bwMode="hidden">
          <a:xfrm>
            <a:off x="0" y="4940854"/>
            <a:ext cx="12192000" cy="1917146"/>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442914" y="428625"/>
            <a:ext cx="5473699" cy="2428874"/>
          </a:xfrm>
        </p:spPr>
        <p:txBody>
          <a:bodyPr anchor="b" anchorCtr="0"/>
          <a:lstStyle>
            <a:lvl1pPr algn="l">
              <a:lnSpc>
                <a:spcPct val="85000"/>
              </a:lnSpc>
              <a:defRPr sz="5800">
                <a:solidFill>
                  <a:schemeClr val="tx1"/>
                </a:solidFill>
              </a:defRPr>
            </a:lvl1pPr>
          </a:lstStyle>
          <a:p>
            <a:r>
              <a:rPr lang="en-US"/>
              <a:t>Thank you</a:t>
            </a:r>
            <a:endParaRPr lang="en-GB"/>
          </a:p>
        </p:txBody>
      </p:sp>
      <p:sp>
        <p:nvSpPr>
          <p:cNvPr id="7" name="AutoShape 3"/>
          <p:cNvSpPr>
            <a:spLocks noChangeAspect="1" noChangeArrowheads="1" noTextEdit="1"/>
          </p:cNvSpPr>
          <p:nvPr/>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Text Placeholder 5"/>
          <p:cNvSpPr>
            <a:spLocks noGrp="1"/>
          </p:cNvSpPr>
          <p:nvPr>
            <p:ph type="body" sz="quarter" idx="10" hasCustomPrompt="1"/>
          </p:nvPr>
        </p:nvSpPr>
        <p:spPr>
          <a:xfrm>
            <a:off x="442912" y="5259600"/>
            <a:ext cx="11306176" cy="1451610"/>
          </a:xfrm>
        </p:spPr>
        <p:txBody>
          <a:bodyPr/>
          <a:lstStyle>
            <a:lvl1pPr marL="0">
              <a:lnSpc>
                <a:spcPct val="100000"/>
              </a:lnSpc>
              <a:spcBef>
                <a:spcPts val="0"/>
              </a:spcBef>
              <a:spcAft>
                <a:spcPts val="0"/>
              </a:spcAft>
              <a:buFontTx/>
              <a:buNone/>
              <a:defRPr sz="1200" b="0">
                <a:solidFill>
                  <a:schemeClr val="bg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a:extLst>
              <a:ext uri="{FF2B5EF4-FFF2-40B4-BE49-F238E27FC236}">
                <a16:creationId xmlns:a16="http://schemas.microsoft.com/office/drawing/2014/main" id="{3745B5A1-1961-2549-9AC7-6FB51905A5F2}"/>
              </a:ext>
            </a:extLst>
          </p:cNvPr>
          <p:cNvSpPr txBox="1"/>
          <p:nvPr userDrawn="1"/>
        </p:nvSpPr>
        <p:spPr>
          <a:xfrm>
            <a:off x="442913" y="4400548"/>
            <a:ext cx="5473699" cy="340493"/>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200" err="1">
                <a:solidFill>
                  <a:schemeClr val="tx1"/>
                </a:solidFill>
              </a:rPr>
              <a:t>pwc.com</a:t>
            </a:r>
            <a:endParaRPr lang="en-US" sz="1200">
              <a:solidFill>
                <a:schemeClr val="tx1"/>
              </a:solidFill>
            </a:endParaRPr>
          </a:p>
        </p:txBody>
      </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Tree>
    <p:extLst>
      <p:ext uri="{BB962C8B-B14F-4D97-AF65-F5344CB8AC3E}">
        <p14:creationId xmlns:p14="http://schemas.microsoft.com/office/powerpoint/2010/main" val="94972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
        <p:nvSpPr>
          <p:cNvPr id="3" name="Content Placeholder 2"/>
          <p:cNvSpPr>
            <a:spLocks noGrp="1"/>
          </p:cNvSpPr>
          <p:nvPr>
            <p:ph sz="half" idx="1" hasCustomPrompt="1"/>
          </p:nvPr>
        </p:nvSpPr>
        <p:spPr>
          <a:xfrm>
            <a:off x="442913" y="2103438"/>
            <a:ext cx="5317807" cy="406876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5317807"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D3536595-57B2-5848-8E3C-E2D5B4D0F21A}"/>
              </a:ext>
            </a:extLst>
          </p:cNvPr>
          <p:cNvSpPr>
            <a:spLocks noGrp="1"/>
          </p:cNvSpPr>
          <p:nvPr>
            <p:ph type="sldNum" sz="quarter" idx="15"/>
          </p:nvPr>
        </p:nvSpPr>
        <p:spPr bwMode="gray"/>
        <p:txBody>
          <a:bodyPr/>
          <a:lstStyle>
            <a:lvl1pPr>
              <a:defRPr>
                <a:solidFill>
                  <a:schemeClr val="bg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A3DF40C9-D7F9-A14D-8F2B-F46833A0170E}"/>
              </a:ext>
            </a:extLst>
          </p:cNvPr>
          <p:cNvSpPr>
            <a:spLocks noGrp="1"/>
          </p:cNvSpPr>
          <p:nvPr>
            <p:ph type="dt" sz="half" idx="16"/>
          </p:nvPr>
        </p:nvSpPr>
        <p:spPr/>
        <p:txBody>
          <a:bodyPr/>
          <a:lstStyle>
            <a:lvl1pPr>
              <a:defRPr>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B2913943-67C1-A441-988B-505B7F0D23BF}"/>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3162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4" name="Content Placeholder 3"/>
          <p:cNvSpPr>
            <a:spLocks noGrp="1"/>
          </p:cNvSpPr>
          <p:nvPr>
            <p:ph sz="half" idx="2" hasCustomPrompt="1"/>
          </p:nvPr>
        </p:nvSpPr>
        <p:spPr>
          <a:xfrm>
            <a:off x="4332288"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12" name="Content Placeholder 3"/>
          <p:cNvSpPr>
            <a:spLocks noGrp="1"/>
          </p:cNvSpPr>
          <p:nvPr>
            <p:ph sz="half" idx="13" hasCustomPrompt="1"/>
          </p:nvPr>
        </p:nvSpPr>
        <p:spPr>
          <a:xfrm>
            <a:off x="8220076" y="2103438"/>
            <a:ext cx="3529012" cy="406876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6" name="Title 5"/>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92EB6748-91CD-EA44-B3CB-A9D864D8B207}"/>
              </a:ext>
            </a:extLst>
          </p:cNvPr>
          <p:cNvSpPr>
            <a:spLocks noGrp="1"/>
          </p:cNvSpPr>
          <p:nvPr>
            <p:ph type="dt" sz="half" idx="16"/>
          </p:nvPr>
        </p:nvSpPr>
        <p:spPr/>
        <p:txBody>
          <a:bodyPr/>
          <a:lstStyle/>
          <a:p>
            <a:r>
              <a:rPr lang="en-US"/>
              <a:t>Date</a:t>
            </a:r>
          </a:p>
        </p:txBody>
      </p:sp>
      <p:sp>
        <p:nvSpPr>
          <p:cNvPr id="5" name="Footer Placeholder 4">
            <a:extLst>
              <a:ext uri="{FF2B5EF4-FFF2-40B4-BE49-F238E27FC236}">
                <a16:creationId xmlns:a16="http://schemas.microsoft.com/office/drawing/2014/main" id="{D1B9031D-3AD3-5746-B707-659608332137}"/>
              </a:ext>
            </a:extLst>
          </p:cNvPr>
          <p:cNvSpPr>
            <a:spLocks noGrp="1"/>
          </p:cNvSpPr>
          <p:nvPr>
            <p:ph type="ftr" sz="quarter" idx="17"/>
          </p:nvPr>
        </p:nvSpPr>
        <p:spPr>
          <a:xfrm>
            <a:off x="442912" y="6355080"/>
            <a:ext cx="5473701" cy="137160"/>
          </a:xfrm>
          <a:prstGeom prst="rect">
            <a:avLst/>
          </a:prstGeom>
        </p:spPr>
        <p:txBody>
          <a:bodyPr/>
          <a:lstStyle/>
          <a:p>
            <a:pPr algn="l"/>
            <a:r>
              <a:rPr lang="en-US"/>
              <a:t>Presentation Title</a:t>
            </a:r>
          </a:p>
        </p:txBody>
      </p:sp>
    </p:spTree>
    <p:extLst>
      <p:ext uri="{BB962C8B-B14F-4D97-AF65-F5344CB8AC3E}">
        <p14:creationId xmlns:p14="http://schemas.microsoft.com/office/powerpoint/2010/main" val="23230190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A7293D2A-D78A-94F1-0B7F-78AA0EFB4108}"/>
              </a:ext>
            </a:extLst>
          </p:cNvPr>
          <p:cNvGraphicFramePr>
            <a:graphicFrameLocks noChangeAspect="1"/>
          </p:cNvGraphicFramePr>
          <p:nvPr userDrawn="1">
            <p:custDataLst>
              <p:tags r:id="rId56"/>
            </p:custDataLst>
            <p:extLst>
              <p:ext uri="{D42A27DB-BD31-4B8C-83A1-F6EECF244321}">
                <p14:modId xmlns:p14="http://schemas.microsoft.com/office/powerpoint/2010/main" val="1547648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473" imgH="476" progId="TCLayout.ActiveDocument.1">
                  <p:embed/>
                </p:oleObj>
              </mc:Choice>
              <mc:Fallback>
                <p:oleObj name="think-cell Slide" r:id="rId57" imgW="473" imgH="476" progId="TCLayout.ActiveDocument.1">
                  <p:embed/>
                  <p:pic>
                    <p:nvPicPr>
                      <p:cNvPr id="15" name="think-cell data - do not delete" hidden="1">
                        <a:extLst>
                          <a:ext uri="{FF2B5EF4-FFF2-40B4-BE49-F238E27FC236}">
                            <a16:creationId xmlns:a16="http://schemas.microsoft.com/office/drawing/2014/main" id="{A7293D2A-D78A-94F1-0B7F-78AA0EFB410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7" name="Taisnstūris 6">
            <a:extLst>
              <a:ext uri="{FF2B5EF4-FFF2-40B4-BE49-F238E27FC236}">
                <a16:creationId xmlns:a16="http://schemas.microsoft.com/office/drawing/2014/main" id="{C84BC98D-9817-CFE8-30B0-D7FDD8066BB3}"/>
              </a:ext>
            </a:extLst>
          </p:cNvPr>
          <p:cNvSpPr/>
          <p:nvPr userDrawn="1"/>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aisnstūris 3">
            <a:extLst>
              <a:ext uri="{FF2B5EF4-FFF2-40B4-BE49-F238E27FC236}">
                <a16:creationId xmlns:a16="http://schemas.microsoft.com/office/drawing/2014/main" id="{166052BC-5C9A-93ED-46E2-58EB25B3B7FC}"/>
              </a:ext>
            </a:extLst>
          </p:cNvPr>
          <p:cNvSpPr/>
          <p:nvPr userDrawn="1"/>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aisnstūris 4">
            <a:extLst>
              <a:ext uri="{FF2B5EF4-FFF2-40B4-BE49-F238E27FC236}">
                <a16:creationId xmlns:a16="http://schemas.microsoft.com/office/drawing/2014/main" id="{E2D251AB-39F7-52CA-C7C7-9811E1DEB6B9}"/>
              </a:ext>
            </a:extLst>
          </p:cNvPr>
          <p:cNvSpPr/>
          <p:nvPr userDrawn="1"/>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aisnstūris 7">
            <a:extLst>
              <a:ext uri="{FF2B5EF4-FFF2-40B4-BE49-F238E27FC236}">
                <a16:creationId xmlns:a16="http://schemas.microsoft.com/office/drawing/2014/main" id="{DAC7BA04-2A08-F222-95AD-F491DFAE62C2}"/>
              </a:ext>
            </a:extLst>
          </p:cNvPr>
          <p:cNvSpPr/>
          <p:nvPr userDrawn="1"/>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aisnstūris 5">
            <a:extLst>
              <a:ext uri="{FF2B5EF4-FFF2-40B4-BE49-F238E27FC236}">
                <a16:creationId xmlns:a16="http://schemas.microsoft.com/office/drawing/2014/main" id="{169D718B-F02A-4720-7A75-843DBAD57294}"/>
              </a:ext>
            </a:extLst>
          </p:cNvPr>
          <p:cNvSpPr/>
          <p:nvPr userDrawn="1"/>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Rectangle 12">
            <a:extLst>
              <a:ext uri="{FF2B5EF4-FFF2-40B4-BE49-F238E27FC236}">
                <a16:creationId xmlns:a16="http://schemas.microsoft.com/office/drawing/2014/main" id="{4A9C7CB4-581F-4E8F-5414-057871E8431C}"/>
              </a:ext>
            </a:extLst>
          </p:cNvPr>
          <p:cNvSpPr/>
          <p:nvPr userDrawn="1"/>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97"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95" r:id="rId50"/>
    <p:sldLayoutId id="2147483787" r:id="rId51"/>
    <p:sldLayoutId id="2147483788" r:id="rId52"/>
    <p:sldLayoutId id="2147483789" r:id="rId53"/>
    <p:sldLayoutId id="2147483796" r:id="rId54"/>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7" Type="http://schemas.openxmlformats.org/officeDocument/2006/relationships/hyperlink" Target="https://likumi.lv/ta/id/224553" TargetMode="External"/><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hyperlink" Target="https://likumi.lv/ta/id/317006-par-valsts-civilas-aizsardzibas-planu" TargetMode="Externa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7.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4.svg"/></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8.xml"/><Relationship Id="rId1" Type="http://schemas.openxmlformats.org/officeDocument/2006/relationships/slideLayout" Target="../slideLayouts/slideLayout49.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14011" TargetMode="External"/><Relationship Id="rId4" Type="http://schemas.openxmlformats.org/officeDocument/2006/relationships/hyperlink" Target="https://likumi.lv/ta/id/282333-civilas-aizsardzibas-un-katastrofas-parvaldisanas-likums"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99.xml"/><Relationship Id="rId1" Type="http://schemas.openxmlformats.org/officeDocument/2006/relationships/slideLayout" Target="../slideLayouts/slideLayout50.xml"/><Relationship Id="rId6" Type="http://schemas.openxmlformats.org/officeDocument/2006/relationships/hyperlink" Target="https://likumi.lv/ta/id/14011"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83.jpeg"/></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101.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2.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78.svg"/></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03.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image" Target="../media/image28.svg"/><Relationship Id="rId4" Type="http://schemas.openxmlformats.org/officeDocument/2006/relationships/image" Target="../media/image27.png"/></Relationships>
</file>

<file path=ppt/slides/_rels/slide107.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104.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5.xml"/><Relationship Id="rId1" Type="http://schemas.openxmlformats.org/officeDocument/2006/relationships/slideLayout" Target="../slideLayouts/slideLayout50.xm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17006-par-valsts-civilas-aizsardzibas-planu"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6.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7" Type="http://schemas.openxmlformats.org/officeDocument/2006/relationships/hyperlink" Target="https://likumi.lv/ta/id/224553" TargetMode="External"/><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hyperlink" Target="https://likumi.lv/ta/id/317006-par-valsts-civilas-aizsardzibas-planu" TargetMode="Externa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7.xml"/><Relationship Id="rId1" Type="http://schemas.openxmlformats.org/officeDocument/2006/relationships/slideLayout" Target="../slideLayouts/slideLayout49.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8.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3.xml"/><Relationship Id="rId1" Type="http://schemas.openxmlformats.org/officeDocument/2006/relationships/slideLayout" Target="../slideLayouts/slideLayout49.xml"/><Relationship Id="rId5" Type="http://schemas.openxmlformats.org/officeDocument/2006/relationships/hyperlink" Target="https://likumi.lv/ta/id/218821-kartiba-kada-valsts-augstakas-amatpersonas-apzinojamas-valsts-apdraudejuma-gadijuma-un-par-arkartas-notikumiem-valsti" TargetMode="External"/><Relationship Id="rId4" Type="http://schemas.openxmlformats.org/officeDocument/2006/relationships/hyperlink" Target="https://likumi.lv/ta/id/317006-par-valsts-civilas-aizsardzibas-plan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hyperlink" Target="https://likumi.lv/ta/id/224553-krizes-vadibas-padomes-nolikum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hyperlink" Target="https://likumi.lv/ta/id/224553-krizes-vadibas-padomes-no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hyperlink" Target="https://likumi.lv/ta/id/224553-krizes-vadibas-padomes-no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9.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hyperlink" Target="https://likumi.lv/ta/id/224553-krizes-vadibas-padomes-no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hyperlink" Target="https://likumi.lv/ta/id/317006-par-valsts-civilas-aizsardzibas-planu"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hyperlink" Target="https://likumi.lv/ta/id/317006-par-valsts-civilas-aizsardzibas-planu" TargetMode="External"/><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24.svg"/><Relationship Id="rId11" Type="http://schemas.openxmlformats.org/officeDocument/2006/relationships/hyperlink" Target="https://likumi.lv/ta/id/87141" TargetMode="External"/><Relationship Id="rId5" Type="http://schemas.openxmlformats.org/officeDocument/2006/relationships/image" Target="../media/image23.png"/><Relationship Id="rId10" Type="http://schemas.openxmlformats.org/officeDocument/2006/relationships/hyperlink" Target="https://likumi.lv/ta/id/282333-civilas-aizsardzibas-un-katastrofas-parvaldisanas-likums" TargetMode="External"/><Relationship Id="rId4" Type="http://schemas.openxmlformats.org/officeDocument/2006/relationships/image" Target="../media/image22.sv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hyperlink" Target="https://likumi.lv/ta/id/87141" TargetMode="External"/><Relationship Id="rId3" Type="http://schemas.openxmlformats.org/officeDocument/2006/relationships/image" Target="../media/image2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8.svg"/><Relationship Id="rId9" Type="http://schemas.openxmlformats.org/officeDocument/2006/relationships/hyperlink" Target="https://likumi.lv/ta/id/317006-par-valsts-civilas-aizsardzibas-plan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hyperlink" Target="https://likumi.lv/ta/id/87141"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29.jpeg"/><Relationship Id="rId7" Type="http://schemas.openxmlformats.org/officeDocument/2006/relationships/hyperlink" Target="https://likumi.lv/ta/id/87141" TargetMode="External"/><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15.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30.jpeg"/><Relationship Id="rId12" Type="http://schemas.openxmlformats.org/officeDocument/2006/relationships/hyperlink" Target="https://likumi.lv/ta/id/317006-par-valsts-civilas-aizsardzibas-planu" TargetMode="External"/><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24.svg"/><Relationship Id="rId11" Type="http://schemas.openxmlformats.org/officeDocument/2006/relationships/hyperlink" Target="https://likumi.lv/ta/id/74716" TargetMode="External"/><Relationship Id="rId5" Type="http://schemas.openxmlformats.org/officeDocument/2006/relationships/image" Target="../media/image23.png"/><Relationship Id="rId10" Type="http://schemas.openxmlformats.org/officeDocument/2006/relationships/hyperlink" Target="https://likumi.lv/ta/id/282333-civilas-aizsardzibas-un-katastrofas-parvaldisanas-likums" TargetMode="External"/><Relationship Id="rId4" Type="http://schemas.openxmlformats.org/officeDocument/2006/relationships/image" Target="../media/image22.sv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hyperlink" Target="https://likumi.lv/ta/id/74716" TargetMode="External"/><Relationship Id="rId3" Type="http://schemas.openxmlformats.org/officeDocument/2006/relationships/image" Target="../media/image2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9.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hyperlink" Target="https://likumi.lv/ta/id/317006-par-valsts-civilas-aizsardzibas-planu"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hyperlink" Target="https://likumi.lv/ta/id/74716"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hyperlink" Target="https://likumi.lv/ta/id/74754" TargetMode="External"/><Relationship Id="rId3" Type="http://schemas.openxmlformats.org/officeDocument/2006/relationships/image" Target="../media/image15.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hyperlink" Target="https://likumi.lv/ta/id/317006-par-valsts-civilas-aizsardzibas-planu"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likumi.lv/ta/id/74754" TargetMode="External"/><Relationship Id="rId3" Type="http://schemas.openxmlformats.org/officeDocument/2006/relationships/image" Target="../media/image2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image" Target="../media/image28.svg"/><Relationship Id="rId9" Type="http://schemas.openxmlformats.org/officeDocument/2006/relationships/hyperlink" Target="https://likumi.lv/ta/id/317006-par-valsts-civilas-aizsardzibas-planu"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hyperlink" Target="https://likumi.lv/ta/id/282333-civilas-aizsardzibas-un-katastrofas-parvaldisanas-likums" TargetMode="External"/><Relationship Id="rId7" Type="http://schemas.openxmlformats.org/officeDocument/2006/relationships/hyperlink" Target="https://likumi.lv/ta/id/338391" TargetMode="External"/><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34.jpeg"/><Relationship Id="rId5" Type="http://schemas.openxmlformats.org/officeDocument/2006/relationships/image" Target="../media/image1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hyperlink" Target="https://likumi.lv/ta/id/338391" TargetMode="External"/><Relationship Id="rId3" Type="http://schemas.openxmlformats.org/officeDocument/2006/relationships/image" Target="../media/image2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28.svg"/><Relationship Id="rId9" Type="http://schemas.openxmlformats.org/officeDocument/2006/relationships/hyperlink" Target="https://likumi.lv/ta/id/317006-par-valsts-civilas-aizsardzibas-planu"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likumi.lv/ta/id/317512" TargetMode="External"/><Relationship Id="rId3" Type="http://schemas.openxmlformats.org/officeDocument/2006/relationships/image" Target="../media/image35.png"/><Relationship Id="rId7" Type="http://schemas.openxmlformats.org/officeDocument/2006/relationships/hyperlink" Target="https://likumi.lv/ta/id/209089" TargetMode="External"/><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15.png"/><Relationship Id="rId9" Type="http://schemas.openxmlformats.org/officeDocument/2006/relationships/hyperlink" Target="https://likumi.lv/ta/id/224553-krizes-vadibas-padomes-nolikums"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35.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image" Target="../media/image28.svg"/><Relationship Id="rId11" Type="http://schemas.openxmlformats.org/officeDocument/2006/relationships/hyperlink" Target="https://likumi.lv/ta/id/224553-krizes-vadibas-padomes-nolikums" TargetMode="External"/><Relationship Id="rId5" Type="http://schemas.openxmlformats.org/officeDocument/2006/relationships/image" Target="../media/image27.png"/><Relationship Id="rId10" Type="http://schemas.openxmlformats.org/officeDocument/2006/relationships/hyperlink" Target="https://likumi.lv/ta/id/317512" TargetMode="External"/><Relationship Id="rId4" Type="http://schemas.openxmlformats.org/officeDocument/2006/relationships/image" Target="../media/image15.png"/><Relationship Id="rId9" Type="http://schemas.openxmlformats.org/officeDocument/2006/relationships/hyperlink" Target="https://likumi.lv/ta/id/20908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hyperlink" Target="https://likumi.lv/ta/id/317512" TargetMode="External"/><Relationship Id="rId3" Type="http://schemas.openxmlformats.org/officeDocument/2006/relationships/image" Target="../media/image35.png"/><Relationship Id="rId7" Type="http://schemas.openxmlformats.org/officeDocument/2006/relationships/hyperlink" Target="https://likumi.lv/ta/id/209089" TargetMode="External"/><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15.png"/><Relationship Id="rId9" Type="http://schemas.openxmlformats.org/officeDocument/2006/relationships/hyperlink" Target="https://likumi.lv/ta/id/224553-krizes-vadibas-padomes-nolikum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37.png"/><Relationship Id="rId7" Type="http://schemas.openxmlformats.org/officeDocument/2006/relationships/hyperlink" Target="https://likumi.lv/ta/id/74749" TargetMode="External"/><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38.jpeg"/><Relationship Id="rId5" Type="http://schemas.openxmlformats.org/officeDocument/2006/relationships/image" Target="../media/image15.png"/><Relationship Id="rId4" Type="http://schemas.openxmlformats.org/officeDocument/2006/relationships/hyperlink" Target="https://likumi.lv/ta/id/282333-civilas-aizsardzibas-un-katastrofas-parvaldisanas-likum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likumi.lv/ta/id/74749" TargetMode="External"/><Relationship Id="rId3" Type="http://schemas.openxmlformats.org/officeDocument/2006/relationships/image" Target="../media/image3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40.xml"/><Relationship Id="rId1" Type="http://schemas.openxmlformats.org/officeDocument/2006/relationships/slideLayout" Target="../slideLayouts/slideLayout5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hyperlink" Target="https://likumi.lv/ta/id/317006-par-valsts-civilas-aizsardzibas-plan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likumi.lv/ta/id/336956-pasvaldibu-likums" TargetMode="External"/><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hyperlink" Target="https://likumi.lv/ta/id/334038"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39.png"/><Relationship Id="rId7" Type="http://schemas.openxmlformats.org/officeDocument/2006/relationships/hyperlink" Target="https://likumi.lv/ta/id/336956-pasvaldibu-likums" TargetMode="External"/><Relationship Id="rId2" Type="http://schemas.openxmlformats.org/officeDocument/2006/relationships/notesSlide" Target="../notesSlides/notesSlide42.xml"/><Relationship Id="rId1" Type="http://schemas.openxmlformats.org/officeDocument/2006/relationships/slideLayout" Target="../slideLayouts/slideLayout50.xml"/><Relationship Id="rId6" Type="http://schemas.openxmlformats.org/officeDocument/2006/relationships/image" Target="../media/image40.jpeg"/><Relationship Id="rId5" Type="http://schemas.openxmlformats.org/officeDocument/2006/relationships/image" Target="../media/image28.sv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27.png"/><Relationship Id="rId9" Type="http://schemas.openxmlformats.org/officeDocument/2006/relationships/hyperlink" Target="https://likumi.lv/ta/id/334038"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43.xml"/><Relationship Id="rId1" Type="http://schemas.openxmlformats.org/officeDocument/2006/relationships/slideLayout" Target="../slideLayouts/slideLayout50.xml"/><Relationship Id="rId6" Type="http://schemas.openxmlformats.org/officeDocument/2006/relationships/hyperlink" Target="https://likumi.lv/ta/id/334038"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36956-pasvaldibu-likums"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hyperlink" Target="https://likumi.lv/ta/id/282333-civilas-aizsardzibas-un-katastrofas-parvaldisanas-likums" TargetMode="External"/><Relationship Id="rId7" Type="http://schemas.openxmlformats.org/officeDocument/2006/relationships/hyperlink" Target="https://likumi.lv/ta/id/306912" TargetMode="External"/><Relationship Id="rId2" Type="http://schemas.openxmlformats.org/officeDocument/2006/relationships/notesSlide" Target="../notesSlides/notesSlide44.xml"/><Relationship Id="rId1" Type="http://schemas.openxmlformats.org/officeDocument/2006/relationships/slideLayout" Target="../slideLayouts/slideLayout5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hyperlink" Target="https://likumi.lv/ta/id/306912" TargetMode="External"/><Relationship Id="rId3" Type="http://schemas.openxmlformats.org/officeDocument/2006/relationships/image" Target="../media/image15.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45.xml"/><Relationship Id="rId1" Type="http://schemas.openxmlformats.org/officeDocument/2006/relationships/slideLayout" Target="../slideLayouts/slideLayout5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hyperlink" Target="https://likumi.lv/ta/id/317006-par-valsts-civilas-aizsardzibas-planu"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46.xml"/><Relationship Id="rId1" Type="http://schemas.openxmlformats.org/officeDocument/2006/relationships/slideLayout" Target="../slideLayouts/slideLayout50.xml"/><Relationship Id="rId6" Type="http://schemas.openxmlformats.org/officeDocument/2006/relationships/hyperlink" Target="https://likumi.lv/ta/id/317511" TargetMode="External"/><Relationship Id="rId5" Type="http://schemas.openxmlformats.org/officeDocument/2006/relationships/image" Target="../media/image4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47.png"/><Relationship Id="rId7" Type="http://schemas.openxmlformats.org/officeDocument/2006/relationships/hyperlink" Target="https://likumi.lv/ta/id/209089-valsts-ugunsdzesibas-un-glabsanas-dienesta-nolikums" TargetMode="External"/><Relationship Id="rId2" Type="http://schemas.openxmlformats.org/officeDocument/2006/relationships/notesSlide" Target="../notesSlides/notesSlide49.xml"/><Relationship Id="rId1" Type="http://schemas.openxmlformats.org/officeDocument/2006/relationships/slideLayout" Target="../slideLayouts/slideLayout50.xml"/><Relationship Id="rId6" Type="http://schemas.openxmlformats.org/officeDocument/2006/relationships/hyperlink" Target="https://likumi.lv/ta/id/295780-valsts-civilas-aizsardzibas-kontaktpunkta-noteikumi" TargetMode="External"/><Relationship Id="rId5" Type="http://schemas.openxmlformats.org/officeDocument/2006/relationships/hyperlink" Target="https://likumi.lv/ta/id/218821-kartiba-kada-valsts-augstakas-amatpersonas-apzinojamas-valsts-apdraudejuma-gadijuma-un-par-arkartas-notikumiem-valsti" TargetMode="External"/><Relationship Id="rId4" Type="http://schemas.openxmlformats.org/officeDocument/2006/relationships/hyperlink" Target="https://likumi.lv/ta/id/282333-civilas-aizsardzibas-un-katastrofas-parvaldisanas-likums"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48.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47.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49.svg"/><Relationship Id="rId9" Type="http://schemas.openxmlformats.org/officeDocument/2006/relationships/hyperlink" Target="https://likumi.lv/ta/id/209089-valsts-ugunsdzesibas-un-glabsanas-dienesta-nolikum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48.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51.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47.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49.svg"/><Relationship Id="rId9" Type="http://schemas.openxmlformats.org/officeDocument/2006/relationships/hyperlink" Target="https://likumi.lv/ta/id/209089-valsts-ugunsdzesibas-un-glabsanas-dienesta-nolikums"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likumi.lv/ta/id/218821-kartiba-kada-valsts-augstakas-amatpersonas-apzinojamas-valsts-apdraudejuma-gadijuma-un-par-arkartas-notikumiem-valsti" TargetMode="External"/><Relationship Id="rId3" Type="http://schemas.openxmlformats.org/officeDocument/2006/relationships/image" Target="../media/image48.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52.xml"/><Relationship Id="rId1" Type="http://schemas.openxmlformats.org/officeDocument/2006/relationships/slideLayout" Target="../slideLayouts/slideLayout50.xml"/><Relationship Id="rId6" Type="http://schemas.openxmlformats.org/officeDocument/2006/relationships/image" Target="../media/image47.png"/><Relationship Id="rId11" Type="http://schemas.openxmlformats.org/officeDocument/2006/relationships/hyperlink" Target="https://likumi.lv/ta/id/317006-par-valsts-civilas-aizsardzibas-planu" TargetMode="External"/><Relationship Id="rId5" Type="http://schemas.openxmlformats.org/officeDocument/2006/relationships/image" Target="../media/image50.jpeg"/><Relationship Id="rId10" Type="http://schemas.openxmlformats.org/officeDocument/2006/relationships/hyperlink" Target="https://likumi.lv/ta/id/209089-valsts-ugunsdzesibas-un-glabsanas-dienesta-nolikums" TargetMode="External"/><Relationship Id="rId4" Type="http://schemas.openxmlformats.org/officeDocument/2006/relationships/image" Target="../media/image49.svg"/><Relationship Id="rId9" Type="http://schemas.openxmlformats.org/officeDocument/2006/relationships/hyperlink" Target="https://likumi.lv/ta/id/295780-valsts-civilas-aizsardzibas-kontaktpunkta-noteikumi"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51.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53.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47.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52.svg"/><Relationship Id="rId9" Type="http://schemas.openxmlformats.org/officeDocument/2006/relationships/hyperlink" Target="https://likumi.lv/ta/id/209089-valsts-ugunsdzesibas-un-glabsanas-dienesta-nolikums"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likumi.lv/ta/id/218821-kartiba-kada-valsts-augstakas-amatpersonas-apzinojamas-valsts-apdraudejuma-gadijuma-un-par-arkartas-notikumiem-valsti" TargetMode="External"/><Relationship Id="rId3" Type="http://schemas.openxmlformats.org/officeDocument/2006/relationships/image" Target="../media/image53.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54.xml"/><Relationship Id="rId1" Type="http://schemas.openxmlformats.org/officeDocument/2006/relationships/slideLayout" Target="../slideLayouts/slideLayout50.xml"/><Relationship Id="rId6" Type="http://schemas.openxmlformats.org/officeDocument/2006/relationships/image" Target="../media/image55.jpeg"/><Relationship Id="rId11" Type="http://schemas.openxmlformats.org/officeDocument/2006/relationships/hyperlink" Target="https://likumi.lv/ta/id/317006-par-valsts-civilas-aizsardzibas-planu" TargetMode="External"/><Relationship Id="rId5" Type="http://schemas.openxmlformats.org/officeDocument/2006/relationships/image" Target="../media/image47.png"/><Relationship Id="rId10" Type="http://schemas.openxmlformats.org/officeDocument/2006/relationships/hyperlink" Target="https://likumi.lv/ta/id/209089-valsts-ugunsdzesibas-un-glabsanas-dienesta-nolikums" TargetMode="External"/><Relationship Id="rId4" Type="http://schemas.openxmlformats.org/officeDocument/2006/relationships/image" Target="../media/image54.svg"/><Relationship Id="rId9" Type="http://schemas.openxmlformats.org/officeDocument/2006/relationships/hyperlink" Target="https://likumi.lv/ta/id/295780-valsts-civilas-aizsardzibas-kontaktpunkta-noteikumi"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likumi.lv/ta/id/295780-valsts-civilas-aizsardzibas-kontaktpunkta-noteikumi" TargetMode="External"/><Relationship Id="rId3" Type="http://schemas.openxmlformats.org/officeDocument/2006/relationships/image" Target="../media/image47.png"/><Relationship Id="rId7" Type="http://schemas.openxmlformats.org/officeDocument/2006/relationships/hyperlink" Target="https://likumi.lv/ta/id/218821-kartiba-kada-valsts-augstakas-amatpersonas-apzinojamas-valsts-apdraudejuma-gadijuma-un-par-arkartas-notikumiem-valsti" TargetMode="External"/><Relationship Id="rId2" Type="http://schemas.openxmlformats.org/officeDocument/2006/relationships/notesSlide" Target="../notesSlides/notesSlide55.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28.sv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27.png"/><Relationship Id="rId9" Type="http://schemas.openxmlformats.org/officeDocument/2006/relationships/hyperlink" Target="https://likumi.lv/ta/id/209089-valsts-ugunsdzesibas-un-glabsanas-dienesta-nolikum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47.png"/><Relationship Id="rId7" Type="http://schemas.openxmlformats.org/officeDocument/2006/relationships/hyperlink" Target="https://likumi.lv/ta/id/209089-valsts-ugunsdzesibas-un-glabsanas-dienesta-nolikums" TargetMode="External"/><Relationship Id="rId2" Type="http://schemas.openxmlformats.org/officeDocument/2006/relationships/notesSlide" Target="../notesSlides/notesSlide56.xml"/><Relationship Id="rId1" Type="http://schemas.openxmlformats.org/officeDocument/2006/relationships/slideLayout" Target="../slideLayouts/slideLayout50.xml"/><Relationship Id="rId6" Type="http://schemas.openxmlformats.org/officeDocument/2006/relationships/hyperlink" Target="https://likumi.lv/ta/id/295780-valsts-civilas-aizsardzibas-kontaktpunkta-noteikumi" TargetMode="External"/><Relationship Id="rId5" Type="http://schemas.openxmlformats.org/officeDocument/2006/relationships/hyperlink" Target="https://likumi.lv/ta/id/218821-kartiba-kada-valsts-augstakas-amatpersonas-apzinojamas-valsts-apdraudejuma-gadijuma-un-par-arkartas-notikumiem-valsti" TargetMode="External"/><Relationship Id="rId4" Type="http://schemas.openxmlformats.org/officeDocument/2006/relationships/hyperlink" Target="https://likumi.lv/ta/id/282333-civilas-aizsardzibas-un-katastrofas-parvaldisanas-likum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8" Type="http://schemas.openxmlformats.org/officeDocument/2006/relationships/hyperlink" Target="https://likumi.lv/ta/id/209089-valsts-ugunsdzesibas-un-glabsanas-dienesta-nolikums" TargetMode="External"/><Relationship Id="rId3" Type="http://schemas.openxmlformats.org/officeDocument/2006/relationships/image" Target="../media/image47.png"/><Relationship Id="rId7" Type="http://schemas.openxmlformats.org/officeDocument/2006/relationships/hyperlink" Target="https://likumi.lv/ta/id/295780-valsts-civilas-aizsardzibas-kontaktpunkta-noteikumi" TargetMode="External"/><Relationship Id="rId2" Type="http://schemas.openxmlformats.org/officeDocument/2006/relationships/notesSlide" Target="../notesSlides/notesSlide57.xml"/><Relationship Id="rId1" Type="http://schemas.openxmlformats.org/officeDocument/2006/relationships/slideLayout" Target="../slideLayouts/slideLayout50.xml"/><Relationship Id="rId6" Type="http://schemas.openxmlformats.org/officeDocument/2006/relationships/hyperlink" Target="https://likumi.lv/ta/id/218821-kartiba-kada-valsts-augstakas-amatpersonas-apzinojamas-valsts-apdraudejuma-gadijuma-un-par-arkartas-notikumiem-valsti"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6.jpeg"/><Relationship Id="rId9" Type="http://schemas.openxmlformats.org/officeDocument/2006/relationships/hyperlink" Target="https://likumi.lv/ta/id/317006-par-valsts-civilas-aizsardzibas-planu"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9.svg"/></Relationships>
</file>

<file path=ppt/slides/_rels/slide63.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53.png"/><Relationship Id="rId7"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50.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4.svg"/><Relationship Id="rId9" Type="http://schemas.openxmlformats.org/officeDocument/2006/relationships/hyperlink" Target="https://likumi.lv/ta/id/317006-par-valsts-civilas-aizsardzibas-planu"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58.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61.xml"/><Relationship Id="rId1" Type="http://schemas.openxmlformats.org/officeDocument/2006/relationships/slideLayout" Target="../slideLayouts/slideLayout5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9.svg"/></Relationships>
</file>

<file path=ppt/slides/_rels/slide65.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61.png"/><Relationship Id="rId7" Type="http://schemas.openxmlformats.org/officeDocument/2006/relationships/image" Target="../media/image59.svg"/><Relationship Id="rId2" Type="http://schemas.openxmlformats.org/officeDocument/2006/relationships/notesSlide" Target="../notesSlides/notesSlide62.xml"/><Relationship Id="rId1" Type="http://schemas.openxmlformats.org/officeDocument/2006/relationships/slideLayout" Target="../slideLayouts/slideLayout50.xml"/><Relationship Id="rId6" Type="http://schemas.openxmlformats.org/officeDocument/2006/relationships/image" Target="../media/image58.png"/><Relationship Id="rId5" Type="http://schemas.openxmlformats.org/officeDocument/2006/relationships/image" Target="../media/image63.jpeg"/><Relationship Id="rId4" Type="http://schemas.openxmlformats.org/officeDocument/2006/relationships/image" Target="../media/image62.svg"/><Relationship Id="rId9" Type="http://schemas.openxmlformats.org/officeDocument/2006/relationships/hyperlink" Target="https://likumi.lv/ta/id/317006-par-valsts-civilas-aizsardzibas-planu"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58.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63.xml"/><Relationship Id="rId1" Type="http://schemas.openxmlformats.org/officeDocument/2006/relationships/slideLayout" Target="../slideLayouts/slideLayout5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9.sv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9.svg"/></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65.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image" Target="../media/image64.jpeg"/><Relationship Id="rId4" Type="http://schemas.openxmlformats.org/officeDocument/2006/relationships/image" Target="../media/image59.sv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49.xml"/><Relationship Id="rId5" Type="http://schemas.openxmlformats.org/officeDocument/2006/relationships/hyperlink" Target="https://likumi.lv/ta/id/330539-par-civilas-aizsardzibas-operacionalo-vadibas-centru" TargetMode="External"/><Relationship Id="rId4" Type="http://schemas.openxmlformats.org/officeDocument/2006/relationships/hyperlink" Target="https://likumi.lv/ta/id/317006-par-valsts-civilas-aizsardzibas-plan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hyperlink" Target="https://likumi.lv/ta/id/330539-par-civilas-aizsardzibas-operacionalo-vadibas-centru" TargetMode="External"/><Relationship Id="rId2" Type="http://schemas.openxmlformats.org/officeDocument/2006/relationships/notesSlide" Target="../notesSlides/notesSlide67.xml"/><Relationship Id="rId1" Type="http://schemas.openxmlformats.org/officeDocument/2006/relationships/slideLayout" Target="../slideLayouts/slideLayout50.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hyperlink" Target="https://likumi.lv/ta/id/317006-par-valsts-civilas-aizsardzibas-plan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69.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36956-pasvaldibu-likums" TargetMode="External"/><Relationship Id="rId4" Type="http://schemas.openxmlformats.org/officeDocument/2006/relationships/image" Target="../media/image59.svg"/></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70.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36956-pasvaldibu-likums" TargetMode="External"/><Relationship Id="rId4" Type="http://schemas.openxmlformats.org/officeDocument/2006/relationships/image" Target="../media/image24.svg"/></Relationships>
</file>

<file path=ppt/slides/_rels/slide74.xml.rels><?xml version="1.0" encoding="UTF-8" standalone="yes"?>
<Relationships xmlns="http://schemas.openxmlformats.org/package/2006/relationships"><Relationship Id="rId3" Type="http://schemas.openxmlformats.org/officeDocument/2006/relationships/hyperlink" Target="https://likumi.lv/ta/id/336956-pasvaldibu-likums" TargetMode="External"/><Relationship Id="rId2" Type="http://schemas.openxmlformats.org/officeDocument/2006/relationships/notesSlide" Target="../notesSlides/notesSlide71.xml"/><Relationship Id="rId1" Type="http://schemas.openxmlformats.org/officeDocument/2006/relationships/slideLayout" Target="../slideLayouts/slideLayout50.xm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36956-pasvaldibu-likum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36956-pasvaldibu-likum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74.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36956-pasvaldibu-likums" TargetMode="External"/><Relationship Id="rId4" Type="http://schemas.openxmlformats.org/officeDocument/2006/relationships/image" Target="../media/image28.svg"/></Relationships>
</file>

<file path=ppt/slides/_rels/slide78.xml.rels><?xml version="1.0" encoding="UTF-8" standalone="yes"?>
<Relationships xmlns="http://schemas.openxmlformats.org/package/2006/relationships"><Relationship Id="rId3" Type="http://schemas.openxmlformats.org/officeDocument/2006/relationships/hyperlink" Target="https://likumi.lv/ta/id/336956-pasvaldibu-likums" TargetMode="External"/><Relationship Id="rId2" Type="http://schemas.openxmlformats.org/officeDocument/2006/relationships/notesSlide" Target="../notesSlides/notesSlide75.xml"/><Relationship Id="rId1" Type="http://schemas.openxmlformats.org/officeDocument/2006/relationships/slideLayout" Target="../slideLayouts/slideLayout50.xml"/><Relationship Id="rId5" Type="http://schemas.openxmlformats.org/officeDocument/2006/relationships/hyperlink" Target="https://likumi.lv/ta/id/317006-par-valsts-civilas-aizsardzibas-planu" TargetMode="External"/><Relationship Id="rId4" Type="http://schemas.openxmlformats.org/officeDocument/2006/relationships/hyperlink" Target="https://likumi.lv/ta/id/282333-civilas-aizsardzibas-un-katastrofas-parvaldisanas-likum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36956-pasvaldibu-likum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hyperlink" Target="https://likumi.lv/ta/id/294938-noteikumi-par-civilas-aizsardzibas-planu-strukturu-un-tajos-ieklaujamo-informaciju" TargetMode="External"/><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49.xml"/><Relationship Id="rId4" Type="http://schemas.openxmlformats.org/officeDocument/2006/relationships/hyperlink" Target="https://likumi.lv/ta/id/293820-noteikumi-par-pasvaldibu-sadarbibas-teritorijas-civilas-aizsardzibas-komisija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likumi.lv/ta/id/293820-noteikumi-par-pasvaldibu-sadarbibas-teritorijas-civilas-aizsardzibas-komisijam" TargetMode="External"/><Relationship Id="rId2" Type="http://schemas.openxmlformats.org/officeDocument/2006/relationships/notesSlide" Target="../notesSlides/notesSlide78.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www.vugd.gov.lv/lv/media/349/download?attachment"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likumi.lv/ta/id/282333-civilas-aizsardzibas-un-katastrofas-parvaldisanas-likums" TargetMode="External"/><Relationship Id="rId3" Type="http://schemas.openxmlformats.org/officeDocument/2006/relationships/image" Target="../media/image72.jpeg"/><Relationship Id="rId7" Type="http://schemas.openxmlformats.org/officeDocument/2006/relationships/hyperlink" Target="https://www.vugd.gov.lv/lv/media/349/download?attachment" TargetMode="External"/><Relationship Id="rId2" Type="http://schemas.openxmlformats.org/officeDocument/2006/relationships/notesSlide" Target="../notesSlides/notesSlide79.xml"/><Relationship Id="rId1" Type="http://schemas.openxmlformats.org/officeDocument/2006/relationships/slideLayout" Target="../slideLayouts/slideLayout50.xml"/><Relationship Id="rId6" Type="http://schemas.openxmlformats.org/officeDocument/2006/relationships/hyperlink" Target="https://likumi.lv/ta/id/293820-noteikumi-par-pasvaldibu-sadarbibas-teritorijas-civilas-aizsardzibas-komisijam" TargetMode="External"/><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hyperlink" Target="https://likumi.lv/ta/id/317006-par-valsts-civilas-aizsardzibas-planu"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vugd.gov.lv/lv/media/349/download?attachment" TargetMode="External"/><Relationship Id="rId3" Type="http://schemas.openxmlformats.org/officeDocument/2006/relationships/image" Target="../media/image23.png"/><Relationship Id="rId7" Type="http://schemas.openxmlformats.org/officeDocument/2006/relationships/hyperlink" Target="https://likumi.lv/ta/id/293820-noteikumi-par-pasvaldibu-sadarbibas-teritorijas-civilas-aizsardzibas-komisijam" TargetMode="External"/><Relationship Id="rId2" Type="http://schemas.openxmlformats.org/officeDocument/2006/relationships/notesSlide" Target="../notesSlides/notesSlide80.xml"/><Relationship Id="rId1" Type="http://schemas.openxmlformats.org/officeDocument/2006/relationships/slideLayout" Target="../slideLayouts/slideLayout50.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hyperlink" Target="https://likumi.lv/ta/id/317006-par-valsts-civilas-aizsardzibas-planu" TargetMode="External"/><Relationship Id="rId4" Type="http://schemas.openxmlformats.org/officeDocument/2006/relationships/image" Target="../media/image24.svg"/><Relationship Id="rId9" Type="http://schemas.openxmlformats.org/officeDocument/2006/relationships/hyperlink" Target="https://likumi.lv/ta/id/282333-civilas-aizsardzibas-un-katastrofas-parvaldisanas-likums"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likumi.lv/ta/id/317006-par-valsts-civilas-aizsardzibas-planu" TargetMode="External"/><Relationship Id="rId3" Type="http://schemas.openxmlformats.org/officeDocument/2006/relationships/image" Target="../media/image2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81.xml"/><Relationship Id="rId1" Type="http://schemas.openxmlformats.org/officeDocument/2006/relationships/slideLayout" Target="../slideLayouts/slideLayout50.xml"/><Relationship Id="rId6" Type="http://schemas.openxmlformats.org/officeDocument/2006/relationships/hyperlink" Target="https://www.vugd.gov.lv/lv/media/349/download?attachment" TargetMode="External"/><Relationship Id="rId5" Type="http://schemas.openxmlformats.org/officeDocument/2006/relationships/hyperlink" Target="https://likumi.lv/ta/id/293820-noteikumi-par-pasvaldibu-sadarbibas-teritorijas-civilas-aizsardzibas-komisijam" TargetMode="External"/><Relationship Id="rId4" Type="http://schemas.openxmlformats.org/officeDocument/2006/relationships/image" Target="../media/image28.svg"/></Relationships>
</file>

<file path=ppt/slides/_rels/slide85.xml.rels><?xml version="1.0" encoding="UTF-8" standalone="yes"?>
<Relationships xmlns="http://schemas.openxmlformats.org/package/2006/relationships"><Relationship Id="rId3" Type="http://schemas.openxmlformats.org/officeDocument/2006/relationships/hyperlink" Target="https://likumi.lv/ta/id/293820-noteikumi-par-pasvaldibu-sadarbibas-teritorijas-civilas-aizsardzibas-komisijam" TargetMode="External"/><Relationship Id="rId2" Type="http://schemas.openxmlformats.org/officeDocument/2006/relationships/notesSlide" Target="../notesSlides/notesSlide82.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www.vugd.gov.lv/lv/media/349/download?attachment"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hyperlink" Target="https://likumi.lv/ta/id/317006-par-valsts-civilas-aizsardzibas-planu" TargetMode="External"/><Relationship Id="rId2" Type="http://schemas.openxmlformats.org/officeDocument/2006/relationships/notesSlide" Target="../notesSlides/notesSlide83.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www.vugd.gov.lv/lv/media/349/download?attachment" TargetMode="External"/><Relationship Id="rId4" Type="http://schemas.openxmlformats.org/officeDocument/2006/relationships/hyperlink" Target="https://likumi.lv/ta/id/293820-noteikumi-par-pasvaldibu-sadarbibas-teritorijas-civilas-aizsardzibas-komisija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85.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50.xml"/><Relationship Id="rId6" Type="http://schemas.openxmlformats.org/officeDocument/2006/relationships/hyperlink" Target="https://likumi.lv/ta/id/282333-civilas-aizsardzibas-un-katastrofas-parvaldisanas-likums" TargetMode="External"/><Relationship Id="rId5" Type="http://schemas.openxmlformats.org/officeDocument/2006/relationships/hyperlink" Target="https://likumi.lv/ta/id/317006-par-valsts-civilas-aizsardzibas-planu" TargetMode="External"/><Relationship Id="rId4" Type="http://schemas.openxmlformats.org/officeDocument/2006/relationships/image" Target="../media/image78.sv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87.xml"/><Relationship Id="rId1" Type="http://schemas.openxmlformats.org/officeDocument/2006/relationships/slideLayout" Target="../slideLayouts/slideLayout50.xml"/><Relationship Id="rId6" Type="http://schemas.openxmlformats.org/officeDocument/2006/relationships/hyperlink" Target="https://likumi.lv/ta/id/317006-par-valsts-civilas-aizsardzibas-planu" TargetMode="External"/><Relationship Id="rId5" Type="http://schemas.openxmlformats.org/officeDocument/2006/relationships/image" Target="../media/image79.jpeg"/><Relationship Id="rId4" Type="http://schemas.openxmlformats.org/officeDocument/2006/relationships/image" Target="../media/image28.svg"/></Relationships>
</file>

<file path=ppt/slides/_rels/slide91.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88.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9.xml"/><Relationship Id="rId1" Type="http://schemas.openxmlformats.org/officeDocument/2006/relationships/slideLayout" Target="../slideLayouts/slideLayout50.xm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317006-par-valsts-civilas-aizsardzibas-planu"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90.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likumi.lv/ta/id/317006-par-valsts-civilas-aizsardzibas-planu" TargetMode="External"/><Relationship Id="rId2" Type="http://schemas.openxmlformats.org/officeDocument/2006/relationships/notesSlide" Target="../notesSlides/notesSlide91.xml"/><Relationship Id="rId1" Type="http://schemas.openxmlformats.org/officeDocument/2006/relationships/slideLayout" Target="../slideLayouts/slideLayout50.xml"/><Relationship Id="rId4" Type="http://schemas.openxmlformats.org/officeDocument/2006/relationships/hyperlink" Target="https://likumi.lv/ta/id/282333-civilas-aizsardzibas-un-katastrofas-parvaldisanas-likum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2.xml"/><Relationship Id="rId1" Type="http://schemas.openxmlformats.org/officeDocument/2006/relationships/slideLayout" Target="../slideLayouts/slideLayout49.xml"/><Relationship Id="rId5" Type="http://schemas.openxmlformats.org/officeDocument/2006/relationships/hyperlink" Target="https://likumi.lv/ta/id/282333-civilas-aizsardzibas-un-katastrofas-parvaldisanas-likums" TargetMode="External"/><Relationship Id="rId4" Type="http://schemas.openxmlformats.org/officeDocument/2006/relationships/hyperlink" Target="https://likumi.lv/ta/id/293660-paaugstinatas-bistamibas-objektu-apzinasanas-un-noteiksanas-ka-ari-civilas-aizsardzibas-un-katastrofas-parvaldisanas-planosanas..."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93.xml"/><Relationship Id="rId1" Type="http://schemas.openxmlformats.org/officeDocument/2006/relationships/slideLayout" Target="../slideLayouts/slideLayout50.xml"/><Relationship Id="rId4" Type="http://schemas.openxmlformats.org/officeDocument/2006/relationships/hyperlink" Target="https://likumi.lv/ta/id/293660-paaugstinatas-bistamibas-objektu-apzinasanas-un-noteiksanas-ka-ari-civilas-aizsardzibas-un-katastrofas-parvaldisanas-planosana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4.svg"/></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4.svg"/></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50.xml"/><Relationship Id="rId6" Type="http://schemas.openxmlformats.org/officeDocument/2006/relationships/hyperlink" Target="https://likumi.lv/ta/id/293660-paaugstinatas-bistamibas-objektu-apzinasanas-un-noteiksanas-ka-ari-civilas-aizsardzibas-un-katastrofas-parvaldisanas-planosanas..." TargetMode="External"/><Relationship Id="rId5" Type="http://schemas.openxmlformats.org/officeDocument/2006/relationships/hyperlink" Target="https://likumi.lv/ta/id/282333-civilas-aizsardzibas-un-katastrofas-parvaldisanas-likums" TargetMode="External"/><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54C8BE-CB59-E2EE-F57C-A7CD1EF277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875" b="975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1939FF2-569A-72B9-1C94-B3025AF08C84}"/>
              </a:ext>
            </a:extLst>
          </p:cNvPr>
          <p:cNvSpPr>
            <a:spLocks/>
          </p:cNvSpPr>
          <p:nvPr/>
        </p:nvSpPr>
        <p:spPr>
          <a:xfrm>
            <a:off x="0" y="0"/>
            <a:ext cx="12192000" cy="6858000"/>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extBox 2">
            <a:extLst>
              <a:ext uri="{FF2B5EF4-FFF2-40B4-BE49-F238E27FC236}">
                <a16:creationId xmlns:a16="http://schemas.microsoft.com/office/drawing/2014/main" id="{6663FA68-2591-0892-E693-212C0BB8E0BA}"/>
              </a:ext>
            </a:extLst>
          </p:cNvPr>
          <p:cNvSpPr txBox="1"/>
          <p:nvPr/>
        </p:nvSpPr>
        <p:spPr>
          <a:xfrm>
            <a:off x="0" y="857850"/>
            <a:ext cx="10113199" cy="2117689"/>
          </a:xfrm>
          <a:prstGeom prst="rect">
            <a:avLst/>
          </a:prstGeom>
          <a:solidFill>
            <a:srgbClr val="525A72"/>
          </a:solidFill>
        </p:spPr>
        <p:txBody>
          <a:bodyPr wrap="square" lIns="468000" tIns="108000" rIns="108000" bIns="108000" anchor="ctr">
            <a:noAutofit/>
          </a:bodyPr>
          <a:lstStyle/>
          <a:p>
            <a:pPr>
              <a:lnSpc>
                <a:spcPct val="90000"/>
              </a:lnSpc>
            </a:pPr>
            <a:r>
              <a:rPr lang="lv-LV" sz="4400" dirty="0">
                <a:solidFill>
                  <a:schemeClr val="bg1"/>
                </a:solidFill>
                <a:latin typeface="+mj-lt"/>
              </a:rPr>
              <a:t>5. modulis. Valsts, pašvaldību, juridisko un fizisko personu uzdevumi, tiesības un pienākumi </a:t>
            </a:r>
          </a:p>
        </p:txBody>
      </p:sp>
      <p:sp>
        <p:nvSpPr>
          <p:cNvPr id="4" name="TextBox 3">
            <a:extLst>
              <a:ext uri="{FF2B5EF4-FFF2-40B4-BE49-F238E27FC236}">
                <a16:creationId xmlns:a16="http://schemas.microsoft.com/office/drawing/2014/main" id="{E49426D4-3FFB-EA13-E472-450098D28408}"/>
              </a:ext>
            </a:extLst>
          </p:cNvPr>
          <p:cNvSpPr txBox="1"/>
          <p:nvPr/>
        </p:nvSpPr>
        <p:spPr>
          <a:xfrm>
            <a:off x="0" y="435446"/>
            <a:ext cx="8940800" cy="422405"/>
          </a:xfrm>
          <a:prstGeom prst="rect">
            <a:avLst/>
          </a:prstGeom>
          <a:solidFill>
            <a:srgbClr val="CFD6E8"/>
          </a:solidFill>
        </p:spPr>
        <p:txBody>
          <a:bodyPr wrap="square" lIns="468000" tIns="72000" rIns="72000" bIns="72000">
            <a:spAutoFit/>
          </a:bodyPr>
          <a:lstStyle/>
          <a:p>
            <a:r>
              <a:rPr lang="lv-LV" sz="1800" b="0" i="0" u="none" strike="noStrike">
                <a:solidFill>
                  <a:srgbClr val="000000"/>
                </a:solidFill>
                <a:effectLst/>
                <a:latin typeface="Georgia" panose="02040502050405020303" pitchFamily="18" charset="0"/>
              </a:rPr>
              <a:t>Civilā aizsardzība un katastrofas pārvaldīšana</a:t>
            </a:r>
            <a:r>
              <a:rPr lang="lv-LV" sz="1800" b="0" i="0">
                <a:solidFill>
                  <a:srgbClr val="000000"/>
                </a:solidFill>
                <a:effectLst/>
                <a:latin typeface="Georgia" panose="02040502050405020303" pitchFamily="18" charset="0"/>
              </a:rPr>
              <a:t>​</a:t>
            </a:r>
            <a:endParaRPr lang="lv-LV" sz="1800">
              <a:latin typeface="+mj-lt"/>
            </a:endParaRPr>
          </a:p>
        </p:txBody>
      </p:sp>
      <p:sp>
        <p:nvSpPr>
          <p:cNvPr id="14" name="Rectangle 13">
            <a:extLst>
              <a:ext uri="{FF2B5EF4-FFF2-40B4-BE49-F238E27FC236}">
                <a16:creationId xmlns:a16="http://schemas.microsoft.com/office/drawing/2014/main" id="{79DB46AC-D52C-76FD-10DA-093024576BB7}"/>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15" name="Picture 4" descr="Valsts ugunsdzēsības un glābšanas dienests">
            <a:extLst>
              <a:ext uri="{FF2B5EF4-FFF2-40B4-BE49-F238E27FC236}">
                <a16:creationId xmlns:a16="http://schemas.microsoft.com/office/drawing/2014/main" id="{F436A217-D392-C76E-8E42-4B43ABDBD0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3898830-D9E4-5190-D93F-40C26D86DE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8" name="Rectangle 7">
            <a:extLst>
              <a:ext uri="{FF2B5EF4-FFF2-40B4-BE49-F238E27FC236}">
                <a16:creationId xmlns:a16="http://schemas.microsoft.com/office/drawing/2014/main" id="{7B21F313-99F5-443D-02C2-87E85C7F4BEA}"/>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9" name="Rectangle 8">
            <a:extLst>
              <a:ext uri="{FF2B5EF4-FFF2-40B4-BE49-F238E27FC236}">
                <a16:creationId xmlns:a16="http://schemas.microsoft.com/office/drawing/2014/main" id="{106ED44E-57C2-49DC-2FAA-4DCBBF3595D0}"/>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Rectangle 9">
            <a:extLst>
              <a:ext uri="{FF2B5EF4-FFF2-40B4-BE49-F238E27FC236}">
                <a16:creationId xmlns:a16="http://schemas.microsoft.com/office/drawing/2014/main" id="{F5024A3E-C807-6FAA-96A8-3871BB44BEC8}"/>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8FA0DBD0-37FB-BC0F-19C0-BBED3C0F2A47}"/>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25578ECB-AD1D-83BD-0669-99B9C4DC2089}"/>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8" name="TextBox 17">
            <a:extLst>
              <a:ext uri="{FF2B5EF4-FFF2-40B4-BE49-F238E27FC236}">
                <a16:creationId xmlns:a16="http://schemas.microsoft.com/office/drawing/2014/main" id="{FB578B83-8A40-5BF9-8304-EBBE1258F75B}"/>
              </a:ext>
            </a:extLst>
          </p:cNvPr>
          <p:cNvSpPr txBox="1"/>
          <p:nvPr/>
        </p:nvSpPr>
        <p:spPr>
          <a:xfrm>
            <a:off x="442911" y="3456928"/>
            <a:ext cx="10113199" cy="1007181"/>
          </a:xfrm>
          <a:prstGeom prst="rect">
            <a:avLst/>
          </a:prstGeom>
          <a:noFill/>
        </p:spPr>
        <p:txBody>
          <a:bodyPr wrap="square" lIns="72000" tIns="72000" rIns="72000" bIns="72000">
            <a:spAutoFit/>
          </a:bodyPr>
          <a:lstStyle/>
          <a:p>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Tree>
    <p:extLst>
      <p:ext uri="{BB962C8B-B14F-4D97-AF65-F5344CB8AC3E}">
        <p14:creationId xmlns:p14="http://schemas.microsoft.com/office/powerpoint/2010/main" val="1901820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dirty="0"/>
              <a:t>Ministru prezidenta loma civilās aizsardzības sistēmā</a:t>
            </a:r>
            <a:endParaRPr lang="en-US" dirty="0"/>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Rectangle 9">
            <a:extLst>
              <a:ext uri="{FF2B5EF4-FFF2-40B4-BE49-F238E27FC236}">
                <a16:creationId xmlns:a16="http://schemas.microsoft.com/office/drawing/2014/main" id="{3EE02B91-63FD-BFE7-C2A3-007A50D7DE70}"/>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96A839C6-ECC5-EAB0-4E95-E2CEF91A8ED6}"/>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0020DA0B-EE36-1D11-BB6B-F2073597FE29}"/>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pic>
        <p:nvPicPr>
          <p:cNvPr id="28" name="Picture 27">
            <a:extLst>
              <a:ext uri="{FF2B5EF4-FFF2-40B4-BE49-F238E27FC236}">
                <a16:creationId xmlns:a16="http://schemas.microsoft.com/office/drawing/2014/main" id="{2DAD1AF0-0398-E95C-B28F-BB3EADA85347}"/>
              </a:ext>
            </a:extLst>
          </p:cNvPr>
          <p:cNvPicPr>
            <a:picLocks noChangeAspect="1"/>
          </p:cNvPicPr>
          <p:nvPr/>
        </p:nvPicPr>
        <p:blipFill rotWithShape="1">
          <a:blip r:embed="rId4">
            <a:clrChange>
              <a:clrFrom>
                <a:srgbClr val="FFFFFF"/>
              </a:clrFrom>
              <a:clrTo>
                <a:srgbClr val="FFFFFF">
                  <a:alpha val="0"/>
                </a:srgbClr>
              </a:clrTo>
            </a:clrChange>
          </a:blip>
          <a:srcRect l="5335" t="80605" r="3318" b="2231"/>
          <a:stretch/>
        </p:blipFill>
        <p:spPr>
          <a:xfrm>
            <a:off x="557847" y="1393123"/>
            <a:ext cx="1638618" cy="260867"/>
          </a:xfrm>
          <a:prstGeom prst="rect">
            <a:avLst/>
          </a:prstGeom>
        </p:spPr>
      </p:pic>
      <p:sp>
        <p:nvSpPr>
          <p:cNvPr id="35" name="Rectangle 34">
            <a:extLst>
              <a:ext uri="{FF2B5EF4-FFF2-40B4-BE49-F238E27FC236}">
                <a16:creationId xmlns:a16="http://schemas.microsoft.com/office/drawing/2014/main" id="{51A13F76-949C-368C-1972-167951DBE944}"/>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97AF8DFC-F9E5-F1D1-06F8-028068CAC6B0}"/>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BDCA2A2F-44CA-CCC2-A28C-0860B2CEDE6D}"/>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a:t>
            </a:fld>
            <a:endParaRPr lang="en-GB"/>
          </a:p>
        </p:txBody>
      </p:sp>
      <p:pic>
        <p:nvPicPr>
          <p:cNvPr id="13" name="Picture 12">
            <a:extLst>
              <a:ext uri="{FF2B5EF4-FFF2-40B4-BE49-F238E27FC236}">
                <a16:creationId xmlns:a16="http://schemas.microsoft.com/office/drawing/2014/main" id="{53297893-E266-CACD-C533-5F6FECEEDB71}"/>
              </a:ext>
            </a:extLst>
          </p:cNvPr>
          <p:cNvPicPr>
            <a:picLocks noChangeAspect="1"/>
          </p:cNvPicPr>
          <p:nvPr/>
        </p:nvPicPr>
        <p:blipFill rotWithShape="1">
          <a:blip r:embed="rId6"/>
          <a:srcRect b="14957"/>
          <a:stretch/>
        </p:blipFill>
        <p:spPr>
          <a:xfrm>
            <a:off x="637251" y="221615"/>
            <a:ext cx="1483014" cy="1232533"/>
          </a:xfrm>
          <a:prstGeom prst="rect">
            <a:avLst/>
          </a:prstGeom>
        </p:spPr>
      </p:pic>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B06CECB3-4F1D-D68C-1A75-37BF76CBD2CB}"/>
              </a:ext>
            </a:extLst>
          </p:cNvPr>
          <p:cNvGrpSpPr/>
          <p:nvPr/>
        </p:nvGrpSpPr>
        <p:grpSpPr>
          <a:xfrm>
            <a:off x="7349464" y="130795"/>
            <a:ext cx="4439711" cy="218077"/>
            <a:chOff x="6383783" y="132067"/>
            <a:chExt cx="4439711" cy="218077"/>
          </a:xfrm>
        </p:grpSpPr>
        <p:sp>
          <p:nvSpPr>
            <p:cNvPr id="14" name="Rectangle 13">
              <a:extLst>
                <a:ext uri="{FF2B5EF4-FFF2-40B4-BE49-F238E27FC236}">
                  <a16:creationId xmlns:a16="http://schemas.microsoft.com/office/drawing/2014/main" id="{B8F6EEB4-2BE6-A2D3-7680-A167CC0F96B9}"/>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7757A3E-E345-F7FC-F946-3AFCF0684A04}"/>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73019E87-1386-5D0F-BA8C-282302380F3B}"/>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C760A7B0-1A3E-8B80-DB52-FDBE1EE7A45E}"/>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5738454C-D371-DE64-F382-6B993D611E3F}"/>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0" name="Rectangle 19">
              <a:extLst>
                <a:ext uri="{FF2B5EF4-FFF2-40B4-BE49-F238E27FC236}">
                  <a16:creationId xmlns:a16="http://schemas.microsoft.com/office/drawing/2014/main" id="{EC72FB07-8BC4-7CFC-5CC3-DEF59C99493C}"/>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 name="Rectangle 20">
              <a:extLst>
                <a:ext uri="{FF2B5EF4-FFF2-40B4-BE49-F238E27FC236}">
                  <a16:creationId xmlns:a16="http://schemas.microsoft.com/office/drawing/2014/main" id="{49D0C20F-498E-0767-E159-2ED552741A57}"/>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3" name="Google Shape;112;p22">
            <a:extLst>
              <a:ext uri="{FF2B5EF4-FFF2-40B4-BE49-F238E27FC236}">
                <a16:creationId xmlns:a16="http://schemas.microsoft.com/office/drawing/2014/main" id="{EEF52823-37B2-D1A7-390B-D019DEF45A54}"/>
              </a:ext>
            </a:extLst>
          </p:cNvPr>
          <p:cNvSpPr/>
          <p:nvPr/>
        </p:nvSpPr>
        <p:spPr>
          <a:xfrm>
            <a:off x="3102015" y="3521978"/>
            <a:ext cx="4248150" cy="1258386"/>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Uzraudzīt civilās aizsardzības sistēmas darbību un tās uzdevumu izpildi</a:t>
            </a:r>
            <a:endParaRPr lang="lv-LV" sz="1400" b="1"/>
          </a:p>
        </p:txBody>
      </p:sp>
      <p:sp>
        <p:nvSpPr>
          <p:cNvPr id="4" name="Google Shape;112;p22">
            <a:extLst>
              <a:ext uri="{FF2B5EF4-FFF2-40B4-BE49-F238E27FC236}">
                <a16:creationId xmlns:a16="http://schemas.microsoft.com/office/drawing/2014/main" id="{D7B6AD96-1B71-FE4B-A6CB-EA6B2B261A6B}"/>
              </a:ext>
            </a:extLst>
          </p:cNvPr>
          <p:cNvSpPr/>
          <p:nvPr/>
        </p:nvSpPr>
        <p:spPr>
          <a:xfrm>
            <a:off x="7500976" y="3521978"/>
            <a:ext cx="4248150" cy="12573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Ministru prezidents parakstījis rīkojumu par Civilās aizsardzības un katastrofu pārvaldīšanas sistēmas tematiskās komitejas izveidošanu</a:t>
            </a:r>
          </a:p>
        </p:txBody>
      </p:sp>
      <p:sp>
        <p:nvSpPr>
          <p:cNvPr id="11" name="Google Shape;112;p22">
            <a:extLst>
              <a:ext uri="{FF2B5EF4-FFF2-40B4-BE49-F238E27FC236}">
                <a16:creationId xmlns:a16="http://schemas.microsoft.com/office/drawing/2014/main" id="{A793F0A7-B70A-05E1-D6BB-80000BD4AE4A}"/>
              </a:ext>
            </a:extLst>
          </p:cNvPr>
          <p:cNvSpPr/>
          <p:nvPr/>
        </p:nvSpPr>
        <p:spPr>
          <a:xfrm>
            <a:off x="3102015" y="4911049"/>
            <a:ext cx="4248150" cy="12573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Vadīt Krīzes vadības padomi</a:t>
            </a:r>
            <a:endParaRPr lang="lv-LV" sz="1400" b="1"/>
          </a:p>
        </p:txBody>
      </p:sp>
      <p:sp>
        <p:nvSpPr>
          <p:cNvPr id="24" name="Google Shape;112;p22">
            <a:extLst>
              <a:ext uri="{FF2B5EF4-FFF2-40B4-BE49-F238E27FC236}">
                <a16:creationId xmlns:a16="http://schemas.microsoft.com/office/drawing/2014/main" id="{4A9B400B-D745-0792-A33F-DA7CBFF5D439}"/>
              </a:ext>
            </a:extLst>
          </p:cNvPr>
          <p:cNvSpPr/>
          <p:nvPr/>
        </p:nvSpPr>
        <p:spPr>
          <a:xfrm>
            <a:off x="7500976" y="4911049"/>
            <a:ext cx="4248150" cy="12573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400"/>
              <a:t>Ministru prezidents kā KVP priekšsēdētājs sasauc un vada padomes sēdes, apstiprina darba kārtību, paraksta protokolus, sniedz KVP locekļiem uzdevumus, apstiprina ekspertu grupas un to uzdevumus</a:t>
            </a:r>
          </a:p>
        </p:txBody>
      </p:sp>
      <p:sp>
        <p:nvSpPr>
          <p:cNvPr id="26" name="Rectangle 25">
            <a:extLst>
              <a:ext uri="{FF2B5EF4-FFF2-40B4-BE49-F238E27FC236}">
                <a16:creationId xmlns:a16="http://schemas.microsoft.com/office/drawing/2014/main" id="{2D06DA75-F8E8-AAB7-84E1-F1E4C1726AD2}"/>
              </a:ext>
            </a:extLst>
          </p:cNvPr>
          <p:cNvSpPr/>
          <p:nvPr/>
        </p:nvSpPr>
        <p:spPr>
          <a:xfrm>
            <a:off x="0" y="3628888"/>
            <a:ext cx="2499360" cy="6320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6C11A5F4-6D07-A5E2-A2B3-BB7D13054096}"/>
              </a:ext>
            </a:extLst>
          </p:cNvPr>
          <p:cNvSpPr>
            <a:spLocks noChangeAspect="1"/>
          </p:cNvSpPr>
          <p:nvPr/>
        </p:nvSpPr>
        <p:spPr bwMode="auto">
          <a:xfrm>
            <a:off x="448735" y="38032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9" name="Google Shape;2685;p25">
            <a:extLst>
              <a:ext uri="{FF2B5EF4-FFF2-40B4-BE49-F238E27FC236}">
                <a16:creationId xmlns:a16="http://schemas.microsoft.com/office/drawing/2014/main" id="{9871297C-08C3-B607-E6F5-4B5F5C9C682E}"/>
              </a:ext>
            </a:extLst>
          </p:cNvPr>
          <p:cNvSpPr txBox="1"/>
          <p:nvPr/>
        </p:nvSpPr>
        <p:spPr>
          <a:xfrm>
            <a:off x="874395" y="37925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GB" sz="1100" err="1">
                <a:hlinkClick r:id="rId7">
                  <a:extLst>
                    <a:ext uri="{A12FA001-AC4F-418D-AE19-62706E023703}">
                      <ahyp:hlinkClr xmlns:ahyp="http://schemas.microsoft.com/office/drawing/2018/hyperlinkcolor" val="tx"/>
                    </a:ext>
                  </a:extLst>
                </a:hlinkClick>
              </a:rPr>
              <a:t>Krīzes</a:t>
            </a:r>
            <a:r>
              <a:rPr lang="en-GB" sz="1100">
                <a:hlinkClick r:id="rId7">
                  <a:extLst>
                    <a:ext uri="{A12FA001-AC4F-418D-AE19-62706E023703}">
                      <ahyp:hlinkClr xmlns:ahyp="http://schemas.microsoft.com/office/drawing/2018/hyperlinkcolor" val="tx"/>
                    </a:ext>
                  </a:extLst>
                </a:hlinkClick>
              </a:rPr>
              <a:t> </a:t>
            </a:r>
            <a:r>
              <a:rPr lang="en-GB" sz="1100" err="1">
                <a:hlinkClick r:id="rId7">
                  <a:extLst>
                    <a:ext uri="{A12FA001-AC4F-418D-AE19-62706E023703}">
                      <ahyp:hlinkClr xmlns:ahyp="http://schemas.microsoft.com/office/drawing/2018/hyperlinkcolor" val="tx"/>
                    </a:ext>
                  </a:extLst>
                </a:hlinkClick>
              </a:rPr>
              <a:t>vadības</a:t>
            </a:r>
            <a:r>
              <a:rPr lang="en-GB" sz="1100">
                <a:hlinkClick r:id="rId7">
                  <a:extLst>
                    <a:ext uri="{A12FA001-AC4F-418D-AE19-62706E023703}">
                      <ahyp:hlinkClr xmlns:ahyp="http://schemas.microsoft.com/office/drawing/2018/hyperlinkcolor" val="tx"/>
                    </a:ext>
                  </a:extLst>
                </a:hlinkClick>
              </a:rPr>
              <a:t> </a:t>
            </a:r>
            <a:r>
              <a:rPr lang="en-GB" sz="1100" err="1">
                <a:hlinkClick r:id="rId7">
                  <a:extLst>
                    <a:ext uri="{A12FA001-AC4F-418D-AE19-62706E023703}">
                      <ahyp:hlinkClr xmlns:ahyp="http://schemas.microsoft.com/office/drawing/2018/hyperlinkcolor" val="tx"/>
                    </a:ext>
                  </a:extLst>
                </a:hlinkClick>
              </a:rPr>
              <a:t>padomes</a:t>
            </a:r>
            <a:r>
              <a:rPr lang="en-GB" sz="1100">
                <a:hlinkClick r:id="rId7">
                  <a:extLst>
                    <a:ext uri="{A12FA001-AC4F-418D-AE19-62706E023703}">
                      <ahyp:hlinkClr xmlns:ahyp="http://schemas.microsoft.com/office/drawing/2018/hyperlinkcolor" val="tx"/>
                    </a:ext>
                  </a:extLst>
                </a:hlinkClick>
              </a:rPr>
              <a:t> </a:t>
            </a:r>
            <a:r>
              <a:rPr lang="en-GB" sz="1100" err="1">
                <a:hlinkClick r:id="rId7">
                  <a:extLst>
                    <a:ext uri="{A12FA001-AC4F-418D-AE19-62706E023703}">
                      <ahyp:hlinkClr xmlns:ahyp="http://schemas.microsoft.com/office/drawing/2018/hyperlinkcolor" val="tx"/>
                    </a:ext>
                  </a:extLst>
                </a:hlinkClick>
              </a:rPr>
              <a:t>nolikums</a:t>
            </a:r>
            <a:endParaRPr lang="lv-LV" sz="1600">
              <a:latin typeface="Arial"/>
              <a:ea typeface="Arial"/>
              <a:cs typeface="Arial"/>
              <a:sym typeface="Arial"/>
            </a:endParaRPr>
          </a:p>
        </p:txBody>
      </p:sp>
      <p:sp>
        <p:nvSpPr>
          <p:cNvPr id="23" name="Google Shape;118;p22">
            <a:extLst>
              <a:ext uri="{FF2B5EF4-FFF2-40B4-BE49-F238E27FC236}">
                <a16:creationId xmlns:a16="http://schemas.microsoft.com/office/drawing/2014/main" id="{DADE4E39-B5D9-C925-F5F4-71480DED6B8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1" name="Google Shape;118;p22">
            <a:extLst>
              <a:ext uri="{FF2B5EF4-FFF2-40B4-BE49-F238E27FC236}">
                <a16:creationId xmlns:a16="http://schemas.microsoft.com/office/drawing/2014/main" id="{B96F707D-DBEB-B880-5B2F-192D9B337AC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1DCAD8C4-19CA-50AF-4A2D-AE48A92F6759}"/>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b="1" dirty="0"/>
              <a:t>Lēmumu pieņemšana</a:t>
            </a:r>
            <a:r>
              <a:rPr lang="en-US" sz="1400" b="1" dirty="0"/>
              <a:t> </a:t>
            </a:r>
            <a:r>
              <a:rPr lang="en-US" sz="1400" dirty="0">
                <a:solidFill>
                  <a:schemeClr val="bg1">
                    <a:lumMod val="65000"/>
                  </a:schemeClr>
                </a:solidFill>
              </a:rPr>
              <a:t>| </a:t>
            </a:r>
            <a:r>
              <a:rPr lang="lv-LV" sz="1400" dirty="0">
                <a:solidFill>
                  <a:schemeClr val="bg1">
                    <a:lumMod val="65000"/>
                  </a:schemeClr>
                </a:solidFill>
              </a:rPr>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40" name="Google Shape;118;p22">
            <a:extLst>
              <a:ext uri="{FF2B5EF4-FFF2-40B4-BE49-F238E27FC236}">
                <a16:creationId xmlns:a16="http://schemas.microsoft.com/office/drawing/2014/main" id="{AF0047E7-BAF1-1D36-F9EE-1D3EE2347FF3}"/>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2" name="Google Shape;118;p22">
            <a:extLst>
              <a:ext uri="{FF2B5EF4-FFF2-40B4-BE49-F238E27FC236}">
                <a16:creationId xmlns:a16="http://schemas.microsoft.com/office/drawing/2014/main" id="{A9FB3696-64BA-F0EE-16F6-F54921AFAE9B}"/>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44" name="Google Shape;118;p22">
            <a:extLst>
              <a:ext uri="{FF2B5EF4-FFF2-40B4-BE49-F238E27FC236}">
                <a16:creationId xmlns:a16="http://schemas.microsoft.com/office/drawing/2014/main" id="{9A4CC0C2-26E9-ADA7-7D83-F12235E0126B}"/>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7" name="Google Shape;118;p22">
            <a:extLst>
              <a:ext uri="{FF2B5EF4-FFF2-40B4-BE49-F238E27FC236}">
                <a16:creationId xmlns:a16="http://schemas.microsoft.com/office/drawing/2014/main" id="{8A57C096-055E-EC5B-55FF-45C13B0F9D50}"/>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48" name="Google Shape;118;p22">
            <a:extLst>
              <a:ext uri="{FF2B5EF4-FFF2-40B4-BE49-F238E27FC236}">
                <a16:creationId xmlns:a16="http://schemas.microsoft.com/office/drawing/2014/main" id="{1D40BEA2-E4DD-AE1D-254A-353C72EC3FCF}"/>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2" name="Freeform 17">
            <a:extLst>
              <a:ext uri="{FF2B5EF4-FFF2-40B4-BE49-F238E27FC236}">
                <a16:creationId xmlns:a16="http://schemas.microsoft.com/office/drawing/2014/main" id="{A7DF4DC6-1D6F-945C-8943-F35B6CA3726C}"/>
              </a:ext>
            </a:extLst>
          </p:cNvPr>
          <p:cNvSpPr/>
          <p:nvPr/>
        </p:nvSpPr>
        <p:spPr>
          <a:xfrm>
            <a:off x="3173089" y="400670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3" name="Freeform 17">
            <a:extLst>
              <a:ext uri="{FF2B5EF4-FFF2-40B4-BE49-F238E27FC236}">
                <a16:creationId xmlns:a16="http://schemas.microsoft.com/office/drawing/2014/main" id="{7C418AE5-460F-F7F7-86E7-54D542428803}"/>
              </a:ext>
            </a:extLst>
          </p:cNvPr>
          <p:cNvSpPr/>
          <p:nvPr/>
        </p:nvSpPr>
        <p:spPr>
          <a:xfrm>
            <a:off x="3173089" y="539523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4" name="Freeform 17">
            <a:extLst>
              <a:ext uri="{FF2B5EF4-FFF2-40B4-BE49-F238E27FC236}">
                <a16:creationId xmlns:a16="http://schemas.microsoft.com/office/drawing/2014/main" id="{812ADB10-E76A-EE7B-0A8E-D7A5624E834A}"/>
              </a:ext>
            </a:extLst>
          </p:cNvPr>
          <p:cNvSpPr/>
          <p:nvPr/>
        </p:nvSpPr>
        <p:spPr>
          <a:xfrm>
            <a:off x="7573675" y="400670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5" name="Freeform 17">
            <a:extLst>
              <a:ext uri="{FF2B5EF4-FFF2-40B4-BE49-F238E27FC236}">
                <a16:creationId xmlns:a16="http://schemas.microsoft.com/office/drawing/2014/main" id="{9DCE1FC1-8EFF-3D56-667F-03CFE8E51D90}"/>
              </a:ext>
            </a:extLst>
          </p:cNvPr>
          <p:cNvSpPr/>
          <p:nvPr/>
        </p:nvSpPr>
        <p:spPr>
          <a:xfrm>
            <a:off x="7573675" y="539523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22" name="Freeform 45">
            <a:extLst>
              <a:ext uri="{FF2B5EF4-FFF2-40B4-BE49-F238E27FC236}">
                <a16:creationId xmlns:a16="http://schemas.microsoft.com/office/drawing/2014/main" id="{E1F751CA-5639-5043-BC66-47A85754F60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33" name="Graphic 47">
            <a:extLst>
              <a:ext uri="{FF2B5EF4-FFF2-40B4-BE49-F238E27FC236}">
                <a16:creationId xmlns:a16="http://schemas.microsoft.com/office/drawing/2014/main" id="{0C99D58C-BBD1-F64F-8356-55B295CE2D71}"/>
              </a:ext>
            </a:extLst>
          </p:cNvPr>
          <p:cNvGrpSpPr/>
          <p:nvPr/>
        </p:nvGrpSpPr>
        <p:grpSpPr>
          <a:xfrm>
            <a:off x="3174014" y="2468509"/>
            <a:ext cx="288925" cy="287338"/>
            <a:chOff x="5489444" y="1867103"/>
            <a:chExt cx="457200" cy="457200"/>
          </a:xfrm>
          <a:solidFill>
            <a:srgbClr val="525A72"/>
          </a:solidFill>
        </p:grpSpPr>
        <p:sp>
          <p:nvSpPr>
            <p:cNvPr id="34" name="Freeform 158">
              <a:extLst>
                <a:ext uri="{FF2B5EF4-FFF2-40B4-BE49-F238E27FC236}">
                  <a16:creationId xmlns:a16="http://schemas.microsoft.com/office/drawing/2014/main" id="{E48783FE-DEA1-8446-9C19-62673BE93616}"/>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38" name="Freeform 163">
              <a:extLst>
                <a:ext uri="{FF2B5EF4-FFF2-40B4-BE49-F238E27FC236}">
                  <a16:creationId xmlns:a16="http://schemas.microsoft.com/office/drawing/2014/main" id="{2E2BA3C1-3942-0D42-8852-B34CABB465A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3" name="Freeform 164">
              <a:extLst>
                <a:ext uri="{FF2B5EF4-FFF2-40B4-BE49-F238E27FC236}">
                  <a16:creationId xmlns:a16="http://schemas.microsoft.com/office/drawing/2014/main" id="{F659E472-45D9-F643-ACE2-2E458683785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6" name="Freeform 166">
              <a:extLst>
                <a:ext uri="{FF2B5EF4-FFF2-40B4-BE49-F238E27FC236}">
                  <a16:creationId xmlns:a16="http://schemas.microsoft.com/office/drawing/2014/main" id="{0DEE16CB-A6CC-C246-8507-CDEF1FD5D059}"/>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0" name="Freeform 73">
            <a:extLst>
              <a:ext uri="{FF2B5EF4-FFF2-40B4-BE49-F238E27FC236}">
                <a16:creationId xmlns:a16="http://schemas.microsoft.com/office/drawing/2014/main" id="{03A5B2B9-7DF6-7142-8051-BAEA75F4A63E}"/>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1" name="Freeform 80">
            <a:extLst>
              <a:ext uri="{FF2B5EF4-FFF2-40B4-BE49-F238E27FC236}">
                <a16:creationId xmlns:a16="http://schemas.microsoft.com/office/drawing/2014/main" id="{113E053C-6BF0-704A-8BA5-639DB34B916B}"/>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Tree>
    <p:extLst>
      <p:ext uri="{BB962C8B-B14F-4D97-AF65-F5344CB8AC3E}">
        <p14:creationId xmlns:p14="http://schemas.microsoft.com/office/powerpoint/2010/main" val="1236839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un katastrofas pārvaldīšanas plānošanas un īstenošanas uzdevumi  (3/3)</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Paaugstinātas bīstamības objekta īpašnieka vai tiesiskā valdītāja uzdevumi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100</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21526" name="Group 21525">
            <a:extLst>
              <a:ext uri="{FF2B5EF4-FFF2-40B4-BE49-F238E27FC236}">
                <a16:creationId xmlns:a16="http://schemas.microsoft.com/office/drawing/2014/main" id="{03672E36-18D6-E1E3-FCE4-86C11DA81355}"/>
              </a:ext>
            </a:extLst>
          </p:cNvPr>
          <p:cNvGrpSpPr/>
          <p:nvPr/>
        </p:nvGrpSpPr>
        <p:grpSpPr>
          <a:xfrm>
            <a:off x="3100012" y="3280040"/>
            <a:ext cx="4260912" cy="536575"/>
            <a:chOff x="3099241" y="3138488"/>
            <a:chExt cx="4260912" cy="536575"/>
          </a:xfrm>
        </p:grpSpPr>
        <p:sp>
          <p:nvSpPr>
            <p:cNvPr id="8" name="Google Shape;116;p22">
              <a:extLst>
                <a:ext uri="{FF2B5EF4-FFF2-40B4-BE49-F238E27FC236}">
                  <a16:creationId xmlns:a16="http://schemas.microsoft.com/office/drawing/2014/main" id="{E8AF45AF-4797-F331-7EE3-AF18903A59ED}"/>
                </a:ext>
              </a:extLst>
            </p:cNvPr>
            <p:cNvSpPr/>
            <p:nvPr/>
          </p:nvSpPr>
          <p:spPr>
            <a:xfrm>
              <a:off x="3099241" y="3138488"/>
              <a:ext cx="4260912" cy="53657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Uzturēt darba kārtībā nepieciešamās jaudas autonomu rezerves elektroenerģijas barošanas avotu (</a:t>
              </a:r>
              <a:r>
                <a:rPr lang="lv-LV" sz="1100" b="1"/>
                <a:t>ģeneratoru</a:t>
              </a:r>
              <a:r>
                <a:rPr lang="lv-LV" sz="1100"/>
                <a:t>), ja riska novērtējuma rezultātā secināms, ka tas nepieciešams</a:t>
              </a:r>
            </a:p>
          </p:txBody>
        </p:sp>
        <p:sp>
          <p:nvSpPr>
            <p:cNvPr id="11" name="Freeform 68">
              <a:extLst>
                <a:ext uri="{FF2B5EF4-FFF2-40B4-BE49-F238E27FC236}">
                  <a16:creationId xmlns:a16="http://schemas.microsoft.com/office/drawing/2014/main" id="{E17DD379-D5DE-D5C2-8798-30335539AC43}"/>
                </a:ext>
              </a:extLst>
            </p:cNvPr>
            <p:cNvSpPr>
              <a:spLocks noChangeAspect="1" noEditPoints="1"/>
            </p:cNvSpPr>
            <p:nvPr/>
          </p:nvSpPr>
          <p:spPr bwMode="auto">
            <a:xfrm>
              <a:off x="3182754" y="3320375"/>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50" name="Group 21549">
            <a:extLst>
              <a:ext uri="{FF2B5EF4-FFF2-40B4-BE49-F238E27FC236}">
                <a16:creationId xmlns:a16="http://schemas.microsoft.com/office/drawing/2014/main" id="{720DFB70-775E-580C-B853-826368037127}"/>
              </a:ext>
            </a:extLst>
          </p:cNvPr>
          <p:cNvGrpSpPr/>
          <p:nvPr/>
        </p:nvGrpSpPr>
        <p:grpSpPr>
          <a:xfrm>
            <a:off x="3101135" y="3929971"/>
            <a:ext cx="4260912" cy="536575"/>
            <a:chOff x="3101975" y="4043363"/>
            <a:chExt cx="4260912" cy="536575"/>
          </a:xfrm>
        </p:grpSpPr>
        <p:sp>
          <p:nvSpPr>
            <p:cNvPr id="14" name="Google Shape;116;p22">
              <a:extLst>
                <a:ext uri="{FF2B5EF4-FFF2-40B4-BE49-F238E27FC236}">
                  <a16:creationId xmlns:a16="http://schemas.microsoft.com/office/drawing/2014/main" id="{056317A6-0E31-9AFE-554A-A78605912201}"/>
                </a:ext>
              </a:extLst>
            </p:cNvPr>
            <p:cNvSpPr/>
            <p:nvPr/>
          </p:nvSpPr>
          <p:spPr>
            <a:xfrm>
              <a:off x="3101975" y="4043363"/>
              <a:ext cx="4260912" cy="53657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Avārijas, negadījuma vai to draudu gadījumā </a:t>
              </a:r>
              <a:r>
                <a:rPr lang="lv-LV" sz="1100" b="1"/>
                <a:t>nekavējoties ziņot </a:t>
              </a:r>
              <a:r>
                <a:rPr lang="lv-LV" sz="1100"/>
                <a:t>attiecīgajām valsts, pašvaldības vai citām institūcijām</a:t>
              </a:r>
            </a:p>
          </p:txBody>
        </p:sp>
        <p:sp>
          <p:nvSpPr>
            <p:cNvPr id="15" name="Freeform 68">
              <a:extLst>
                <a:ext uri="{FF2B5EF4-FFF2-40B4-BE49-F238E27FC236}">
                  <a16:creationId xmlns:a16="http://schemas.microsoft.com/office/drawing/2014/main" id="{FE6B4984-F4F2-3CF1-2FDF-DC09545F9022}"/>
                </a:ext>
              </a:extLst>
            </p:cNvPr>
            <p:cNvSpPr>
              <a:spLocks noChangeAspect="1" noEditPoints="1"/>
            </p:cNvSpPr>
            <p:nvPr/>
          </p:nvSpPr>
          <p:spPr bwMode="auto">
            <a:xfrm>
              <a:off x="3185488" y="4225250"/>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3" name="Group 21542">
            <a:extLst>
              <a:ext uri="{FF2B5EF4-FFF2-40B4-BE49-F238E27FC236}">
                <a16:creationId xmlns:a16="http://schemas.microsoft.com/office/drawing/2014/main" id="{E936BBCE-CB1D-68A3-FEA1-B66B31AA1309}"/>
              </a:ext>
            </a:extLst>
          </p:cNvPr>
          <p:cNvGrpSpPr/>
          <p:nvPr/>
        </p:nvGrpSpPr>
        <p:grpSpPr>
          <a:xfrm>
            <a:off x="7488215" y="2820988"/>
            <a:ext cx="4260912" cy="350838"/>
            <a:chOff x="7488215" y="2824163"/>
            <a:chExt cx="4260912" cy="350838"/>
          </a:xfrm>
        </p:grpSpPr>
        <p:sp>
          <p:nvSpPr>
            <p:cNvPr id="23" name="Google Shape;116;p22">
              <a:extLst>
                <a:ext uri="{FF2B5EF4-FFF2-40B4-BE49-F238E27FC236}">
                  <a16:creationId xmlns:a16="http://schemas.microsoft.com/office/drawing/2014/main" id="{6BCFEE75-24E4-6C13-3FFF-2B3585355F87}"/>
                </a:ext>
              </a:extLst>
            </p:cNvPr>
            <p:cNvSpPr/>
            <p:nvPr/>
          </p:nvSpPr>
          <p:spPr>
            <a:xfrm>
              <a:off x="7488215" y="2824163"/>
              <a:ext cx="4260912"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Veikt paaugstinātas bīstamības objekta </a:t>
              </a:r>
              <a:r>
                <a:rPr lang="lv-LV" sz="1100" b="1"/>
                <a:t>civilās aizsardzības plānā paredzētos pasākumus</a:t>
              </a:r>
            </a:p>
          </p:txBody>
        </p:sp>
        <p:sp>
          <p:nvSpPr>
            <p:cNvPr id="24" name="Freeform 68">
              <a:extLst>
                <a:ext uri="{FF2B5EF4-FFF2-40B4-BE49-F238E27FC236}">
                  <a16:creationId xmlns:a16="http://schemas.microsoft.com/office/drawing/2014/main" id="{31866E1C-BB44-19F7-E828-2BAB9C8E1F40}"/>
                </a:ext>
              </a:extLst>
            </p:cNvPr>
            <p:cNvSpPr>
              <a:spLocks noChangeAspect="1" noEditPoints="1"/>
            </p:cNvSpPr>
            <p:nvPr/>
          </p:nvSpPr>
          <p:spPr bwMode="auto">
            <a:xfrm>
              <a:off x="7571728" y="291318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8" name="Group 21547">
            <a:extLst>
              <a:ext uri="{FF2B5EF4-FFF2-40B4-BE49-F238E27FC236}">
                <a16:creationId xmlns:a16="http://schemas.microsoft.com/office/drawing/2014/main" id="{BC6EBBAA-FFD3-AE8D-779A-A7BE2A85DA0D}"/>
              </a:ext>
            </a:extLst>
          </p:cNvPr>
          <p:cNvGrpSpPr/>
          <p:nvPr/>
        </p:nvGrpSpPr>
        <p:grpSpPr>
          <a:xfrm>
            <a:off x="7488215" y="3280040"/>
            <a:ext cx="4260912" cy="881474"/>
            <a:chOff x="3102014" y="4565959"/>
            <a:chExt cx="4260912" cy="853768"/>
          </a:xfrm>
        </p:grpSpPr>
        <p:sp>
          <p:nvSpPr>
            <p:cNvPr id="27" name="Google Shape;116;p22">
              <a:extLst>
                <a:ext uri="{FF2B5EF4-FFF2-40B4-BE49-F238E27FC236}">
                  <a16:creationId xmlns:a16="http://schemas.microsoft.com/office/drawing/2014/main" id="{8987C88E-2926-4A63-188D-9356FD6AC152}"/>
                </a:ext>
              </a:extLst>
            </p:cNvPr>
            <p:cNvSpPr/>
            <p:nvPr/>
          </p:nvSpPr>
          <p:spPr>
            <a:xfrm>
              <a:off x="3102014" y="4565959"/>
              <a:ext cx="4260912" cy="85376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Katastrofas, avārijas, negadījuma vai to draudu gadījumā nodrošināt to personu savlaicīgu </a:t>
              </a:r>
              <a:r>
                <a:rPr lang="lv-LV" sz="1100" b="1"/>
                <a:t>agrīno brīdināšanu </a:t>
              </a:r>
              <a:r>
                <a:rPr lang="lv-LV" sz="1100"/>
                <a:t>un informēšanu, kuras atrodas paaugstinātas bīstamības objektā, kā arī apdraudējuma iedarbības zonā ārpus paaugstinātas bīstamības objekta</a:t>
              </a:r>
            </a:p>
          </p:txBody>
        </p:sp>
        <p:sp>
          <p:nvSpPr>
            <p:cNvPr id="28" name="Freeform 68">
              <a:extLst>
                <a:ext uri="{FF2B5EF4-FFF2-40B4-BE49-F238E27FC236}">
                  <a16:creationId xmlns:a16="http://schemas.microsoft.com/office/drawing/2014/main" id="{DB3E26B5-E088-232F-B8AA-95E3806E9C1F}"/>
                </a:ext>
              </a:extLst>
            </p:cNvPr>
            <p:cNvSpPr>
              <a:spLocks noChangeAspect="1" noEditPoints="1"/>
            </p:cNvSpPr>
            <p:nvPr/>
          </p:nvSpPr>
          <p:spPr bwMode="auto">
            <a:xfrm>
              <a:off x="3185527" y="4906443"/>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21" name="Group 21520">
            <a:extLst>
              <a:ext uri="{FF2B5EF4-FFF2-40B4-BE49-F238E27FC236}">
                <a16:creationId xmlns:a16="http://schemas.microsoft.com/office/drawing/2014/main" id="{538B5126-B9C8-A71E-72E9-8DD84EE9E75E}"/>
              </a:ext>
            </a:extLst>
          </p:cNvPr>
          <p:cNvGrpSpPr/>
          <p:nvPr/>
        </p:nvGrpSpPr>
        <p:grpSpPr>
          <a:xfrm>
            <a:off x="3098889" y="5636940"/>
            <a:ext cx="4260912" cy="536575"/>
            <a:chOff x="3098889" y="4681538"/>
            <a:chExt cx="4260912" cy="536575"/>
          </a:xfrm>
        </p:grpSpPr>
        <p:sp>
          <p:nvSpPr>
            <p:cNvPr id="31" name="Google Shape;116;p22">
              <a:extLst>
                <a:ext uri="{FF2B5EF4-FFF2-40B4-BE49-F238E27FC236}">
                  <a16:creationId xmlns:a16="http://schemas.microsoft.com/office/drawing/2014/main" id="{621B0394-A40E-EAF0-D73E-AE7B14E580E1}"/>
                </a:ext>
              </a:extLst>
            </p:cNvPr>
            <p:cNvSpPr/>
            <p:nvPr/>
          </p:nvSpPr>
          <p:spPr>
            <a:xfrm>
              <a:off x="3098889" y="4681538"/>
              <a:ext cx="4260912" cy="53657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Manuālo vai tālvadības iedarbināšanas ierīci</a:t>
              </a:r>
              <a:r>
                <a:rPr lang="lv-LV" sz="1100"/>
                <a:t>, ja tāda uzstādīta, lai īstenotu agrīno brīdināšanu un informēšanu, nodrošināt ar paskaidrojošo uzrakstu valsts valodā</a:t>
              </a:r>
            </a:p>
          </p:txBody>
        </p:sp>
        <p:sp>
          <p:nvSpPr>
            <p:cNvPr id="33" name="Freeform 68">
              <a:extLst>
                <a:ext uri="{FF2B5EF4-FFF2-40B4-BE49-F238E27FC236}">
                  <a16:creationId xmlns:a16="http://schemas.microsoft.com/office/drawing/2014/main" id="{CF476BD3-2CAF-0820-F7C1-74395C34DBD7}"/>
                </a:ext>
              </a:extLst>
            </p:cNvPr>
            <p:cNvSpPr>
              <a:spLocks noChangeAspect="1" noEditPoints="1"/>
            </p:cNvSpPr>
            <p:nvPr/>
          </p:nvSpPr>
          <p:spPr bwMode="auto">
            <a:xfrm>
              <a:off x="3182739" y="4863425"/>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4" name="Group 21543">
            <a:extLst>
              <a:ext uri="{FF2B5EF4-FFF2-40B4-BE49-F238E27FC236}">
                <a16:creationId xmlns:a16="http://schemas.microsoft.com/office/drawing/2014/main" id="{E0079B06-E50E-3A56-46E5-BB501DD8AA87}"/>
              </a:ext>
            </a:extLst>
          </p:cNvPr>
          <p:cNvGrpSpPr/>
          <p:nvPr/>
        </p:nvGrpSpPr>
        <p:grpSpPr>
          <a:xfrm>
            <a:off x="3102014" y="2820988"/>
            <a:ext cx="4259545" cy="350838"/>
            <a:chOff x="3102014" y="2820988"/>
            <a:chExt cx="4259545" cy="350838"/>
          </a:xfrm>
        </p:grpSpPr>
        <p:sp>
          <p:nvSpPr>
            <p:cNvPr id="35" name="Google Shape;112;p22">
              <a:extLst>
                <a:ext uri="{FF2B5EF4-FFF2-40B4-BE49-F238E27FC236}">
                  <a16:creationId xmlns:a16="http://schemas.microsoft.com/office/drawing/2014/main" id="{BF1C266A-428B-43A8-D0B6-F536FF3B951F}"/>
                </a:ext>
              </a:extLst>
            </p:cNvPr>
            <p:cNvSpPr/>
            <p:nvPr/>
          </p:nvSpPr>
          <p:spPr>
            <a:xfrm>
              <a:off x="3102014" y="2820988"/>
              <a:ext cx="4259545"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Uzturēt darba kārtībā </a:t>
              </a:r>
              <a:r>
                <a:rPr lang="lv-LV" sz="1100" b="1"/>
                <a:t>inženiertehniskās sistēmas un iekārtas </a:t>
              </a:r>
              <a:r>
                <a:rPr lang="lv-LV" sz="1100"/>
                <a:t>atbilstoši prasībām</a:t>
              </a:r>
            </a:p>
          </p:txBody>
        </p:sp>
        <p:sp>
          <p:nvSpPr>
            <p:cNvPr id="36" name="Freeform 68">
              <a:extLst>
                <a:ext uri="{FF2B5EF4-FFF2-40B4-BE49-F238E27FC236}">
                  <a16:creationId xmlns:a16="http://schemas.microsoft.com/office/drawing/2014/main" id="{E34EE7E6-31D8-BAC8-15BB-BF7270101DF5}"/>
                </a:ext>
              </a:extLst>
            </p:cNvPr>
            <p:cNvSpPr>
              <a:spLocks noChangeAspect="1" noEditPoints="1"/>
            </p:cNvSpPr>
            <p:nvPr/>
          </p:nvSpPr>
          <p:spPr bwMode="auto">
            <a:xfrm>
              <a:off x="3185487" y="2926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38" name="Google Shape;112;p22">
            <a:extLst>
              <a:ext uri="{FF2B5EF4-FFF2-40B4-BE49-F238E27FC236}">
                <a16:creationId xmlns:a16="http://schemas.microsoft.com/office/drawing/2014/main" id="{61D5E878-2BB2-2F60-BBAD-8CDA58865AA0}"/>
              </a:ext>
            </a:extLst>
          </p:cNvPr>
          <p:cNvSpPr/>
          <p:nvPr/>
        </p:nvSpPr>
        <p:spPr>
          <a:xfrm>
            <a:off x="3101974" y="2368875"/>
            <a:ext cx="8647113" cy="34430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Īpašnieks civilās aizsardzības un katastrofas pārvaldīšanas īstenošanas ietvaros paaugstinātas bīstamības objektā nodrošina šādus pasākumus:</a:t>
            </a:r>
          </a:p>
        </p:txBody>
      </p:sp>
      <p:grpSp>
        <p:nvGrpSpPr>
          <p:cNvPr id="21523" name="Group 21522">
            <a:extLst>
              <a:ext uri="{FF2B5EF4-FFF2-40B4-BE49-F238E27FC236}">
                <a16:creationId xmlns:a16="http://schemas.microsoft.com/office/drawing/2014/main" id="{3BACB79F-8A22-C46C-A9EE-75AD971B8635}"/>
              </a:ext>
            </a:extLst>
          </p:cNvPr>
          <p:cNvGrpSpPr/>
          <p:nvPr/>
        </p:nvGrpSpPr>
        <p:grpSpPr>
          <a:xfrm>
            <a:off x="7488215" y="4269728"/>
            <a:ext cx="4260912" cy="525200"/>
            <a:chOff x="3104751" y="5648315"/>
            <a:chExt cx="4260912" cy="525200"/>
          </a:xfrm>
        </p:grpSpPr>
        <p:sp>
          <p:nvSpPr>
            <p:cNvPr id="63" name="Google Shape;116;p22">
              <a:extLst>
                <a:ext uri="{FF2B5EF4-FFF2-40B4-BE49-F238E27FC236}">
                  <a16:creationId xmlns:a16="http://schemas.microsoft.com/office/drawing/2014/main" id="{ECED7DBB-CEC6-72AB-A64B-883D7D18DE54}"/>
                </a:ext>
              </a:extLst>
            </p:cNvPr>
            <p:cNvSpPr/>
            <p:nvPr/>
          </p:nvSpPr>
          <p:spPr>
            <a:xfrm>
              <a:off x="3104751" y="5648315"/>
              <a:ext cx="4260912" cy="5252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Objektā, kura teritorijā pastāvīgi neatrodas darbinieki, nodrošināt </a:t>
              </a:r>
              <a:r>
                <a:rPr lang="lv-LV" sz="1100" b="1"/>
                <a:t>automātisko vai attālināto iedarbināšanu </a:t>
              </a:r>
              <a:r>
                <a:rPr lang="lv-LV" sz="1100"/>
                <a:t>ierīcei, kas veic </a:t>
              </a:r>
              <a:r>
                <a:rPr lang="lv-LV" sz="1100" b="1"/>
                <a:t>informēšanu vai agrīno brīdināšanu</a:t>
              </a:r>
            </a:p>
          </p:txBody>
        </p:sp>
        <p:sp>
          <p:nvSpPr>
            <p:cNvPr id="21504" name="Freeform 68">
              <a:extLst>
                <a:ext uri="{FF2B5EF4-FFF2-40B4-BE49-F238E27FC236}">
                  <a16:creationId xmlns:a16="http://schemas.microsoft.com/office/drawing/2014/main" id="{A641B078-A8D1-128D-D39C-F1D7B0C8986E}"/>
                </a:ext>
              </a:extLst>
            </p:cNvPr>
            <p:cNvSpPr>
              <a:spLocks noChangeAspect="1" noEditPoints="1"/>
            </p:cNvSpPr>
            <p:nvPr/>
          </p:nvSpPr>
          <p:spPr bwMode="auto">
            <a:xfrm>
              <a:off x="3188601" y="5819251"/>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9" name="Group 21548">
            <a:extLst>
              <a:ext uri="{FF2B5EF4-FFF2-40B4-BE49-F238E27FC236}">
                <a16:creationId xmlns:a16="http://schemas.microsoft.com/office/drawing/2014/main" id="{E3CCE0AE-A7D8-0089-0BD8-FB35EA68C782}"/>
              </a:ext>
            </a:extLst>
          </p:cNvPr>
          <p:cNvGrpSpPr/>
          <p:nvPr/>
        </p:nvGrpSpPr>
        <p:grpSpPr>
          <a:xfrm>
            <a:off x="3102014" y="4577331"/>
            <a:ext cx="4260912" cy="948822"/>
            <a:chOff x="7488215" y="3825583"/>
            <a:chExt cx="4260912" cy="948822"/>
          </a:xfrm>
        </p:grpSpPr>
        <p:sp>
          <p:nvSpPr>
            <p:cNvPr id="21530" name="Google Shape;116;p22">
              <a:extLst>
                <a:ext uri="{FF2B5EF4-FFF2-40B4-BE49-F238E27FC236}">
                  <a16:creationId xmlns:a16="http://schemas.microsoft.com/office/drawing/2014/main" id="{678E9BE3-AE47-E6A0-881C-ADC9D7A0DA9D}"/>
                </a:ext>
              </a:extLst>
            </p:cNvPr>
            <p:cNvSpPr/>
            <p:nvPr/>
          </p:nvSpPr>
          <p:spPr>
            <a:xfrm>
              <a:off x="7488215" y="3825583"/>
              <a:ext cx="4260912" cy="94882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20"/>
                <a:t>Atkarībā no darbības specifikas </a:t>
              </a:r>
              <a:r>
                <a:rPr lang="lv-LV" sz="1100" b="1" spc="-20"/>
                <a:t>nodrošināt rezerves (avārijas) tvertnes</a:t>
              </a:r>
              <a:r>
                <a:rPr lang="lv-LV" sz="1100" spc="-20"/>
                <a:t> bīstamo vielu un bīstamo atkritumu savākšanai, absorbentus, bonas un citus resursus iespējamo negadījumu vai avāriju seku ierobežošanai un mazināšanai, kā arī nodrošināt to atbilstošu uzturēšanu, apzīmēšanu un pārbaudi</a:t>
              </a:r>
            </a:p>
          </p:txBody>
        </p:sp>
        <p:sp>
          <p:nvSpPr>
            <p:cNvPr id="21531" name="Freeform 68">
              <a:extLst>
                <a:ext uri="{FF2B5EF4-FFF2-40B4-BE49-F238E27FC236}">
                  <a16:creationId xmlns:a16="http://schemas.microsoft.com/office/drawing/2014/main" id="{101BF01C-1866-1482-B5CC-07AB1446065F}"/>
                </a:ext>
              </a:extLst>
            </p:cNvPr>
            <p:cNvSpPr>
              <a:spLocks noChangeAspect="1" noEditPoints="1"/>
            </p:cNvSpPr>
            <p:nvPr/>
          </p:nvSpPr>
          <p:spPr bwMode="auto">
            <a:xfrm>
              <a:off x="7571728" y="421359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1542" name="Group 21541">
            <a:extLst>
              <a:ext uri="{FF2B5EF4-FFF2-40B4-BE49-F238E27FC236}">
                <a16:creationId xmlns:a16="http://schemas.microsoft.com/office/drawing/2014/main" id="{30D7BB1D-BF8F-EC32-5DF0-54998BF67A45}"/>
              </a:ext>
            </a:extLst>
          </p:cNvPr>
          <p:cNvGrpSpPr/>
          <p:nvPr/>
        </p:nvGrpSpPr>
        <p:grpSpPr>
          <a:xfrm>
            <a:off x="7488215" y="4903142"/>
            <a:ext cx="4259545" cy="350838"/>
            <a:chOff x="7502105" y="4873625"/>
            <a:chExt cx="4259545" cy="350838"/>
          </a:xfrm>
        </p:grpSpPr>
        <p:sp>
          <p:nvSpPr>
            <p:cNvPr id="21533" name="Google Shape;112;p22">
              <a:extLst>
                <a:ext uri="{FF2B5EF4-FFF2-40B4-BE49-F238E27FC236}">
                  <a16:creationId xmlns:a16="http://schemas.microsoft.com/office/drawing/2014/main" id="{C5132D82-67D4-A6EE-EA72-E3A15F52FF3B}"/>
                </a:ext>
              </a:extLst>
            </p:cNvPr>
            <p:cNvSpPr/>
            <p:nvPr/>
          </p:nvSpPr>
          <p:spPr>
            <a:xfrm>
              <a:off x="7502105" y="4873625"/>
              <a:ext cx="4259545"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atbilstošu aprīkojumu cietušo pārvietošanai </a:t>
              </a:r>
              <a:r>
                <a:rPr lang="lv-LV" sz="1100"/>
                <a:t>A un B kategorijas paaugstinātas bīstamības objektos </a:t>
              </a:r>
            </a:p>
          </p:txBody>
        </p:sp>
        <p:sp>
          <p:nvSpPr>
            <p:cNvPr id="21534" name="Freeform 68">
              <a:extLst>
                <a:ext uri="{FF2B5EF4-FFF2-40B4-BE49-F238E27FC236}">
                  <a16:creationId xmlns:a16="http://schemas.microsoft.com/office/drawing/2014/main" id="{B66F3DD6-4C79-54A4-FBB0-535D00BA0845}"/>
                </a:ext>
              </a:extLst>
            </p:cNvPr>
            <p:cNvSpPr>
              <a:spLocks noChangeAspect="1" noEditPoints="1"/>
            </p:cNvSpPr>
            <p:nvPr/>
          </p:nvSpPr>
          <p:spPr bwMode="auto">
            <a:xfrm>
              <a:off x="7585578" y="49623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35" name="Group 21534">
            <a:extLst>
              <a:ext uri="{FF2B5EF4-FFF2-40B4-BE49-F238E27FC236}">
                <a16:creationId xmlns:a16="http://schemas.microsoft.com/office/drawing/2014/main" id="{46F38215-EDAF-D116-5F63-99C31EFDF87C}"/>
              </a:ext>
            </a:extLst>
          </p:cNvPr>
          <p:cNvGrpSpPr/>
          <p:nvPr/>
        </p:nvGrpSpPr>
        <p:grpSpPr>
          <a:xfrm>
            <a:off x="7488215" y="5362194"/>
            <a:ext cx="4259545" cy="352268"/>
            <a:chOff x="3102014" y="2820988"/>
            <a:chExt cx="4259545" cy="352268"/>
          </a:xfrm>
        </p:grpSpPr>
        <p:sp>
          <p:nvSpPr>
            <p:cNvPr id="21536" name="Google Shape;112;p22">
              <a:extLst>
                <a:ext uri="{FF2B5EF4-FFF2-40B4-BE49-F238E27FC236}">
                  <a16:creationId xmlns:a16="http://schemas.microsoft.com/office/drawing/2014/main" id="{390871AC-C319-CE9E-1610-39EE92864F5A}"/>
                </a:ext>
              </a:extLst>
            </p:cNvPr>
            <p:cNvSpPr/>
            <p:nvPr/>
          </p:nvSpPr>
          <p:spPr>
            <a:xfrm>
              <a:off x="3102014" y="2820988"/>
              <a:ext cx="4259545" cy="35226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Organizēt </a:t>
              </a:r>
              <a:r>
                <a:rPr lang="lv-LV" sz="1100" b="1"/>
                <a:t>civilās aizsardzības un katastrofas pārvaldīšanas mācības</a:t>
              </a:r>
            </a:p>
          </p:txBody>
        </p:sp>
        <p:sp>
          <p:nvSpPr>
            <p:cNvPr id="21537" name="Freeform 68">
              <a:extLst>
                <a:ext uri="{FF2B5EF4-FFF2-40B4-BE49-F238E27FC236}">
                  <a16:creationId xmlns:a16="http://schemas.microsoft.com/office/drawing/2014/main" id="{528FEAD5-5FED-A13B-71B9-F350A1B081B5}"/>
                </a:ext>
              </a:extLst>
            </p:cNvPr>
            <p:cNvSpPr>
              <a:spLocks noChangeAspect="1" noEditPoints="1"/>
            </p:cNvSpPr>
            <p:nvPr/>
          </p:nvSpPr>
          <p:spPr bwMode="auto">
            <a:xfrm>
              <a:off x="3185487" y="2926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41" name="Group 21540">
            <a:extLst>
              <a:ext uri="{FF2B5EF4-FFF2-40B4-BE49-F238E27FC236}">
                <a16:creationId xmlns:a16="http://schemas.microsoft.com/office/drawing/2014/main" id="{55E1F1C6-AF70-DD09-106E-F023992411BD}"/>
              </a:ext>
            </a:extLst>
          </p:cNvPr>
          <p:cNvGrpSpPr/>
          <p:nvPr/>
        </p:nvGrpSpPr>
        <p:grpSpPr>
          <a:xfrm>
            <a:off x="7488215" y="5822677"/>
            <a:ext cx="4259545" cy="350838"/>
            <a:chOff x="7502105" y="5789613"/>
            <a:chExt cx="4259545" cy="350838"/>
          </a:xfrm>
        </p:grpSpPr>
        <p:sp>
          <p:nvSpPr>
            <p:cNvPr id="21539" name="Google Shape;112;p22">
              <a:extLst>
                <a:ext uri="{FF2B5EF4-FFF2-40B4-BE49-F238E27FC236}">
                  <a16:creationId xmlns:a16="http://schemas.microsoft.com/office/drawing/2014/main" id="{829A8005-1E91-5C90-0861-8D9DB0D6A14E}"/>
                </a:ext>
              </a:extLst>
            </p:cNvPr>
            <p:cNvSpPr/>
            <p:nvPr/>
          </p:nvSpPr>
          <p:spPr>
            <a:xfrm>
              <a:off x="7502105" y="5789613"/>
              <a:ext cx="4259545" cy="3508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pēdējo veikto civilās aizsardzības </a:t>
              </a:r>
              <a:r>
                <a:rPr lang="lv-LV" sz="1100" b="1"/>
                <a:t>mācību dokumentācijas</a:t>
              </a:r>
            </a:p>
          </p:txBody>
        </p:sp>
        <p:sp>
          <p:nvSpPr>
            <p:cNvPr id="21540" name="Freeform 68">
              <a:extLst>
                <a:ext uri="{FF2B5EF4-FFF2-40B4-BE49-F238E27FC236}">
                  <a16:creationId xmlns:a16="http://schemas.microsoft.com/office/drawing/2014/main" id="{D9436C93-988E-1483-06C4-E75DFCD8BE27}"/>
                </a:ext>
              </a:extLst>
            </p:cNvPr>
            <p:cNvSpPr>
              <a:spLocks noChangeAspect="1" noEditPoints="1"/>
            </p:cNvSpPr>
            <p:nvPr/>
          </p:nvSpPr>
          <p:spPr bwMode="auto">
            <a:xfrm>
              <a:off x="7585578" y="589472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21564" name="Rectangle 21563">
            <a:extLst>
              <a:ext uri="{FF2B5EF4-FFF2-40B4-BE49-F238E27FC236}">
                <a16:creationId xmlns:a16="http://schemas.microsoft.com/office/drawing/2014/main" id="{CF1B48AC-CAD2-ED54-CBE1-D97FBE28FFE2}"/>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0" name="Group 9">
            <a:extLst>
              <a:ext uri="{FF2B5EF4-FFF2-40B4-BE49-F238E27FC236}">
                <a16:creationId xmlns:a16="http://schemas.microsoft.com/office/drawing/2014/main" id="{1B166F97-E904-45BC-6766-AB40609D5F2F}"/>
              </a:ext>
            </a:extLst>
          </p:cNvPr>
          <p:cNvGrpSpPr/>
          <p:nvPr/>
        </p:nvGrpSpPr>
        <p:grpSpPr>
          <a:xfrm>
            <a:off x="6355777" y="131212"/>
            <a:ext cx="5393311" cy="218780"/>
            <a:chOff x="6355777" y="131212"/>
            <a:chExt cx="5393311" cy="218780"/>
          </a:xfrm>
        </p:grpSpPr>
        <p:sp>
          <p:nvSpPr>
            <p:cNvPr id="13" name="Rectangle 12">
              <a:extLst>
                <a:ext uri="{FF2B5EF4-FFF2-40B4-BE49-F238E27FC236}">
                  <a16:creationId xmlns:a16="http://schemas.microsoft.com/office/drawing/2014/main" id="{C172EB1C-452D-2AD0-C146-F2EEB2CAD1CE}"/>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5CFBF2AF-0942-9DB7-5B0A-9E7F5280C44D}"/>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C2DFBB95-B4FE-CFC5-7166-41C557651833}"/>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43CE2B6C-8101-0527-E6DB-D2975B3868C3}"/>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81CA3823-34DD-9310-15E5-66B1702077B5}"/>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5B1D7BC4-F315-B21A-E3A8-AABD6A4ABBFD}"/>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F76ED758-1D2C-182F-775F-99ACB9B1AC15}"/>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FD7F0C90-914E-6400-A21C-26961B763D5C}"/>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704BBC76-D34A-845E-268B-20369E9A4AA6}"/>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4" name="Rectangle 33">
            <a:extLst>
              <a:ext uri="{FF2B5EF4-FFF2-40B4-BE49-F238E27FC236}">
                <a16:creationId xmlns:a16="http://schemas.microsoft.com/office/drawing/2014/main" id="{334C0703-8C0A-F025-0D93-319587A3C49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Freeform 50">
            <a:extLst>
              <a:ext uri="{FF2B5EF4-FFF2-40B4-BE49-F238E27FC236}">
                <a16:creationId xmlns:a16="http://schemas.microsoft.com/office/drawing/2014/main" id="{1FD99287-7536-C7C7-D90F-A0530424ABB0}"/>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71E8DB81-2570-9D12-33D9-ECCF00A28ACC}"/>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0" name="Rectangle 39">
            <a:extLst>
              <a:ext uri="{FF2B5EF4-FFF2-40B4-BE49-F238E27FC236}">
                <a16:creationId xmlns:a16="http://schemas.microsoft.com/office/drawing/2014/main" id="{94A456D2-EF96-655F-84CB-A92B8B138799}"/>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EFF4176D-B10C-ED9A-D009-5CD9ACA88087}"/>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39F7256F-8BB4-9933-3529-EF2192E7ABBB}"/>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Tree>
    <p:extLst>
      <p:ext uri="{BB962C8B-B14F-4D97-AF65-F5344CB8AC3E}">
        <p14:creationId xmlns:p14="http://schemas.microsoft.com/office/powerpoint/2010/main" val="16262368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3"/>
          <a:srcRect t="17220" b="17220"/>
          <a:stretch/>
        </p:blipFill>
        <p:spPr>
          <a:xfrm flipH="1">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032307"/>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Kritisko infrastruktūru klasificē šādi:</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Kritiskās infrastruktūras objekti</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101</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r>
              <a:rPr lang="lv-LV" sz="1400" b="1">
                <a:solidFill>
                  <a:schemeClr val="tx1"/>
                </a:solidFill>
                <a:ea typeface="+mn-lt"/>
                <a:cs typeface="+mn-lt"/>
              </a:rPr>
              <a:t>Kritiskā infrastruktūra </a:t>
            </a:r>
            <a:r>
              <a:rPr lang="lv-LV" sz="1400" b="0">
                <a:solidFill>
                  <a:schemeClr val="tx1"/>
                </a:solidFill>
                <a:ea typeface="+mn-lt"/>
                <a:cs typeface="+mn-lt"/>
              </a:rPr>
              <a:t>ir Latvijas Republikā izvietoti objekti, sistēmas vai to daļas un pakalpojumi, kuri ir būtiski svarīgu sabiedrības </a:t>
            </a:r>
            <a:endParaRPr lang="en-US" sz="1400" b="0">
              <a:solidFill>
                <a:schemeClr val="tx1"/>
              </a:solidFill>
              <a:ea typeface="+mn-lt"/>
              <a:cs typeface="+mn-lt"/>
            </a:endParaRPr>
          </a:p>
          <a:p>
            <a:r>
              <a:rPr lang="lv-LV" sz="1400" b="0">
                <a:solidFill>
                  <a:schemeClr val="tx1"/>
                </a:solidFill>
                <a:ea typeface="+mn-lt"/>
                <a:cs typeface="+mn-lt"/>
              </a:rPr>
              <a:t>funkciju īstenošanas, kā arī cilvēku veselības aizsardzības, drošības, ekonomiskās vai sociālās labklājības nodrošināšanai un kuru iznīcināšana vai darbības traucējumi būtiski ietekmētu valsts un sabiedrības pamatfunkciju īstenošanu.</a:t>
            </a: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03230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032307"/>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104307"/>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03230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032307"/>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104307"/>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 name="Group 2">
            <a:extLst>
              <a:ext uri="{FF2B5EF4-FFF2-40B4-BE49-F238E27FC236}">
                <a16:creationId xmlns:a16="http://schemas.microsoft.com/office/drawing/2014/main" id="{E7F2433B-6F2C-11B8-7BBD-D2934DDC4552}"/>
              </a:ext>
            </a:extLst>
          </p:cNvPr>
          <p:cNvGrpSpPr/>
          <p:nvPr/>
        </p:nvGrpSpPr>
        <p:grpSpPr>
          <a:xfrm>
            <a:off x="4327523" y="3584016"/>
            <a:ext cx="7421563" cy="580534"/>
            <a:chOff x="4327525" y="3740197"/>
            <a:chExt cx="7421563" cy="580534"/>
          </a:xfrm>
        </p:grpSpPr>
        <p:sp>
          <p:nvSpPr>
            <p:cNvPr id="5" name="Google Shape;112;p22">
              <a:extLst>
                <a:ext uri="{FF2B5EF4-FFF2-40B4-BE49-F238E27FC236}">
                  <a16:creationId xmlns:a16="http://schemas.microsoft.com/office/drawing/2014/main" id="{AF28D3CC-A6D0-2C14-4CD5-60D9A9D4660C}"/>
                </a:ext>
              </a:extLst>
            </p:cNvPr>
            <p:cNvSpPr/>
            <p:nvPr/>
          </p:nvSpPr>
          <p:spPr>
            <a:xfrm>
              <a:off x="4327525" y="3740197"/>
              <a:ext cx="7421563" cy="580534"/>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Valsts līmeņa sevišķi svarīga kritiskā infrastruktūra (A kategorijas kritiskā infrastruktūra</a:t>
              </a:r>
              <a:r>
                <a:rPr lang="lv-LV" sz="1100">
                  <a:cs typeface="Times New Roman"/>
                </a:rPr>
                <a:t>), kuras iznīcināšana vai darbības spēju samazināšana būtiski apdraud valsts pārvaldīšanu un drošību ražošanu un uzkrāšanu</a:t>
              </a:r>
            </a:p>
          </p:txBody>
        </p:sp>
        <p:sp>
          <p:nvSpPr>
            <p:cNvPr id="6" name="Freeform 68">
              <a:extLst>
                <a:ext uri="{FF2B5EF4-FFF2-40B4-BE49-F238E27FC236}">
                  <a16:creationId xmlns:a16="http://schemas.microsoft.com/office/drawing/2014/main" id="{88AE724E-23D7-83BD-7D11-50824BDD4BEE}"/>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7" name="Group 6">
            <a:extLst>
              <a:ext uri="{FF2B5EF4-FFF2-40B4-BE49-F238E27FC236}">
                <a16:creationId xmlns:a16="http://schemas.microsoft.com/office/drawing/2014/main" id="{060C1E6C-1FA1-9783-D688-3A2DC4C35436}"/>
              </a:ext>
            </a:extLst>
          </p:cNvPr>
          <p:cNvGrpSpPr/>
          <p:nvPr/>
        </p:nvGrpSpPr>
        <p:grpSpPr>
          <a:xfrm>
            <a:off x="4327524" y="4310096"/>
            <a:ext cx="7421563" cy="411257"/>
            <a:chOff x="4327525" y="4451857"/>
            <a:chExt cx="7421563" cy="411257"/>
          </a:xfrm>
        </p:grpSpPr>
        <p:sp>
          <p:nvSpPr>
            <p:cNvPr id="8" name="Google Shape;112;p22">
              <a:extLst>
                <a:ext uri="{FF2B5EF4-FFF2-40B4-BE49-F238E27FC236}">
                  <a16:creationId xmlns:a16="http://schemas.microsoft.com/office/drawing/2014/main" id="{258AF30A-4C34-826F-1855-5F3879C41005}"/>
                </a:ext>
              </a:extLst>
            </p:cNvPr>
            <p:cNvSpPr/>
            <p:nvPr/>
          </p:nvSpPr>
          <p:spPr>
            <a:xfrm>
              <a:off x="4327525" y="4451857"/>
              <a:ext cx="7421563" cy="411257"/>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Valsts līmeņa svarīga kritiskā infrastruktūra (B kategorijas kritiskā infrastruktūra), </a:t>
              </a:r>
              <a:r>
                <a:rPr lang="lv-LV" sz="1100">
                  <a:cs typeface="Times New Roman"/>
                </a:rPr>
                <a:t>kuras iznīcināšana vai darbības spēju samazināšana apgrūtina valsts pārvaldīšanu un apdraud sabiedrības un valsts drošību</a:t>
              </a:r>
            </a:p>
          </p:txBody>
        </p:sp>
        <p:sp>
          <p:nvSpPr>
            <p:cNvPr id="9" name="Freeform 68">
              <a:extLst>
                <a:ext uri="{FF2B5EF4-FFF2-40B4-BE49-F238E27FC236}">
                  <a16:creationId xmlns:a16="http://schemas.microsoft.com/office/drawing/2014/main" id="{CD9FCFC6-A0C3-16B6-AF12-E31DCE2717CD}"/>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0" name="Group 9">
            <a:extLst>
              <a:ext uri="{FF2B5EF4-FFF2-40B4-BE49-F238E27FC236}">
                <a16:creationId xmlns:a16="http://schemas.microsoft.com/office/drawing/2014/main" id="{DC520F0B-72D0-20D4-830C-5BBE121C81C8}"/>
              </a:ext>
            </a:extLst>
          </p:cNvPr>
          <p:cNvGrpSpPr/>
          <p:nvPr/>
        </p:nvGrpSpPr>
        <p:grpSpPr>
          <a:xfrm>
            <a:off x="4327525" y="4866899"/>
            <a:ext cx="7421563" cy="580534"/>
            <a:chOff x="4327525" y="4909604"/>
            <a:chExt cx="7421563" cy="580534"/>
          </a:xfrm>
        </p:grpSpPr>
        <p:sp>
          <p:nvSpPr>
            <p:cNvPr id="11" name="Google Shape;112;p22">
              <a:extLst>
                <a:ext uri="{FF2B5EF4-FFF2-40B4-BE49-F238E27FC236}">
                  <a16:creationId xmlns:a16="http://schemas.microsoft.com/office/drawing/2014/main" id="{B9E62EA5-22D0-BE39-8915-80244493DBF1}"/>
                </a:ext>
              </a:extLst>
            </p:cNvPr>
            <p:cNvSpPr/>
            <p:nvPr/>
          </p:nvSpPr>
          <p:spPr>
            <a:xfrm>
              <a:off x="4327525" y="4909604"/>
              <a:ext cx="7421563" cy="580534"/>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Pašvaldību un nozaru kritiskā infrastruktūra (C kategorijas kritiskā infrastruktūra), </a:t>
              </a:r>
              <a:r>
                <a:rPr lang="lv-LV" sz="1100">
                  <a:cs typeface="Times New Roman"/>
                </a:rPr>
                <a:t>kuras iznīcināšana vai darbības spēju samazināšana apgrūtina pašvaldību darbību vai nozaru pārvaldīšanu, kā arī apdraud sabiedrības drošību</a:t>
              </a:r>
            </a:p>
          </p:txBody>
        </p:sp>
        <p:sp>
          <p:nvSpPr>
            <p:cNvPr id="12" name="Freeform 68">
              <a:extLst>
                <a:ext uri="{FF2B5EF4-FFF2-40B4-BE49-F238E27FC236}">
                  <a16:creationId xmlns:a16="http://schemas.microsoft.com/office/drawing/2014/main" id="{C49AFD4E-E911-1AE0-485F-94BCE315C4EC}"/>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3" name="Group 12">
            <a:extLst>
              <a:ext uri="{FF2B5EF4-FFF2-40B4-BE49-F238E27FC236}">
                <a16:creationId xmlns:a16="http://schemas.microsoft.com/office/drawing/2014/main" id="{7CDB165C-3B81-2516-01FF-AAFB4EA367B5}"/>
              </a:ext>
            </a:extLst>
          </p:cNvPr>
          <p:cNvGrpSpPr/>
          <p:nvPr/>
        </p:nvGrpSpPr>
        <p:grpSpPr>
          <a:xfrm>
            <a:off x="4327525" y="5592981"/>
            <a:ext cx="7421563" cy="580534"/>
            <a:chOff x="4327525" y="5621261"/>
            <a:chExt cx="7421563" cy="580534"/>
          </a:xfrm>
        </p:grpSpPr>
        <p:sp>
          <p:nvSpPr>
            <p:cNvPr id="14" name="Google Shape;112;p22">
              <a:extLst>
                <a:ext uri="{FF2B5EF4-FFF2-40B4-BE49-F238E27FC236}">
                  <a16:creationId xmlns:a16="http://schemas.microsoft.com/office/drawing/2014/main" id="{E776344E-99E7-60D7-D58A-FBDE2D0EA37A}"/>
                </a:ext>
              </a:extLst>
            </p:cNvPr>
            <p:cNvSpPr/>
            <p:nvPr/>
          </p:nvSpPr>
          <p:spPr>
            <a:xfrm>
              <a:off x="4327525" y="5621261"/>
              <a:ext cx="7421563" cy="580534"/>
            </a:xfrm>
            <a:prstGeom prst="rect">
              <a:avLst/>
            </a:prstGeom>
            <a:solidFill>
              <a:schemeClr val="bg1"/>
            </a:solidFill>
            <a:ln>
              <a:noFill/>
            </a:ln>
          </p:spPr>
          <p:txBody>
            <a:bodyPr spcFirstLastPara="1" wrap="square" lIns="360000" tIns="36000" rIns="72000" bIns="36000" anchor="ctr" anchorCtr="0">
              <a:spAutoFit/>
            </a:bodyPr>
            <a:lstStyle/>
            <a:p>
              <a:pPr marR="5080">
                <a:tabLst>
                  <a:tab pos="355600" algn="l"/>
                </a:tabLst>
              </a:pPr>
              <a:r>
                <a:rPr lang="lv-LV" sz="1100" b="1">
                  <a:cs typeface="Times New Roman"/>
                </a:rPr>
                <a:t>Nozaru kritiskā infrastruktūra (D kategorijas kritiskā infrastruktūra)</a:t>
              </a:r>
              <a:r>
                <a:rPr lang="lv-LV" sz="1100">
                  <a:cs typeface="Times New Roman"/>
                </a:rPr>
                <a:t>, kuras iznīcināšana, darbības spēju samazināšana vai kritisko pakalpojumu sniegšanas pārtraukšana izsludināta izņēmuma stāvokļa laikā vai kara laikā būtiski apdraud sabiedrības un valsts drošību</a:t>
              </a:r>
            </a:p>
          </p:txBody>
        </p:sp>
        <p:sp>
          <p:nvSpPr>
            <p:cNvPr id="15" name="Freeform 68">
              <a:extLst>
                <a:ext uri="{FF2B5EF4-FFF2-40B4-BE49-F238E27FC236}">
                  <a16:creationId xmlns:a16="http://schemas.microsoft.com/office/drawing/2014/main" id="{72FB14DF-4231-E59E-CA74-D6511533736C}"/>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16" name="Straight Connector 15">
            <a:extLst>
              <a:ext uri="{FF2B5EF4-FFF2-40B4-BE49-F238E27FC236}">
                <a16:creationId xmlns:a16="http://schemas.microsoft.com/office/drawing/2014/main" id="{35CD195D-D556-2210-F500-786373EEC38D}"/>
              </a:ext>
            </a:extLst>
          </p:cNvPr>
          <p:cNvCxnSpPr>
            <a:cxnSpLocks/>
          </p:cNvCxnSpPr>
          <p:nvPr/>
        </p:nvCxnSpPr>
        <p:spPr>
          <a:xfrm>
            <a:off x="4327525" y="423732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D8FCF506-9C58-0A2C-8A80-EA4435038DDD}"/>
              </a:ext>
            </a:extLst>
          </p:cNvPr>
          <p:cNvCxnSpPr>
            <a:cxnSpLocks/>
          </p:cNvCxnSpPr>
          <p:nvPr/>
        </p:nvCxnSpPr>
        <p:spPr>
          <a:xfrm>
            <a:off x="4327525" y="4794126"/>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827FC001-A5FB-80EC-3821-A3A96681836F}"/>
              </a:ext>
            </a:extLst>
          </p:cNvPr>
          <p:cNvCxnSpPr>
            <a:cxnSpLocks/>
          </p:cNvCxnSpPr>
          <p:nvPr/>
        </p:nvCxnSpPr>
        <p:spPr>
          <a:xfrm>
            <a:off x="4327525" y="5520206"/>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19" name="Rectangle 18">
            <a:extLst>
              <a:ext uri="{FF2B5EF4-FFF2-40B4-BE49-F238E27FC236}">
                <a16:creationId xmlns:a16="http://schemas.microsoft.com/office/drawing/2014/main" id="{2DFF88D7-460E-C424-D8DC-E73D161639E3}"/>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20" name="Group 19">
            <a:extLst>
              <a:ext uri="{FF2B5EF4-FFF2-40B4-BE49-F238E27FC236}">
                <a16:creationId xmlns:a16="http://schemas.microsoft.com/office/drawing/2014/main" id="{548C80CC-985E-5E49-D486-671059CDFD88}"/>
              </a:ext>
            </a:extLst>
          </p:cNvPr>
          <p:cNvGrpSpPr/>
          <p:nvPr/>
        </p:nvGrpSpPr>
        <p:grpSpPr>
          <a:xfrm>
            <a:off x="6355777" y="131212"/>
            <a:ext cx="5393311" cy="218780"/>
            <a:chOff x="6355777" y="131212"/>
            <a:chExt cx="5393311" cy="218780"/>
          </a:xfrm>
        </p:grpSpPr>
        <p:sp>
          <p:nvSpPr>
            <p:cNvPr id="21" name="Rectangle 20">
              <a:extLst>
                <a:ext uri="{FF2B5EF4-FFF2-40B4-BE49-F238E27FC236}">
                  <a16:creationId xmlns:a16="http://schemas.microsoft.com/office/drawing/2014/main" id="{77C75204-E7B9-48A8-AF81-4A67692B7CC0}"/>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A448F9AC-8CD9-26B8-3A6B-79F6653CDAA3}"/>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FC8F9925-8C78-5775-2F39-E1859F5640B2}"/>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7E80A903-A2A3-8E0D-A557-DA2D0F884D8A}"/>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B1C0D7E3-1925-0EB1-DE76-05F9E50C4887}"/>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D27CB4E2-EB3A-B57C-6268-5FFADC0412FC}"/>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86595A8D-11A7-BE62-1F90-EB0D6D43BEF0}"/>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8" name="Rectangle 47">
              <a:extLst>
                <a:ext uri="{FF2B5EF4-FFF2-40B4-BE49-F238E27FC236}">
                  <a16:creationId xmlns:a16="http://schemas.microsoft.com/office/drawing/2014/main" id="{37FBA90C-EB44-B5A1-C25E-ECCA1675B2C6}"/>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0" name="Rectangle 49">
              <a:extLst>
                <a:ext uri="{FF2B5EF4-FFF2-40B4-BE49-F238E27FC236}">
                  <a16:creationId xmlns:a16="http://schemas.microsoft.com/office/drawing/2014/main" id="{B3896A4E-EB73-1B7B-0C10-0BF47A85E45E}"/>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9" name="Rectangle 38">
            <a:extLst>
              <a:ext uri="{FF2B5EF4-FFF2-40B4-BE49-F238E27FC236}">
                <a16:creationId xmlns:a16="http://schemas.microsoft.com/office/drawing/2014/main" id="{E4F6C297-1C42-B646-EF4E-B00969A4451A}"/>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Google Shape;2685;p25">
            <a:extLst>
              <a:ext uri="{FF2B5EF4-FFF2-40B4-BE49-F238E27FC236}">
                <a16:creationId xmlns:a16="http://schemas.microsoft.com/office/drawing/2014/main" id="{2878015F-465C-0248-F28D-59DC9777783F}"/>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1" name="Freeform 50">
            <a:extLst>
              <a:ext uri="{FF2B5EF4-FFF2-40B4-BE49-F238E27FC236}">
                <a16:creationId xmlns:a16="http://schemas.microsoft.com/office/drawing/2014/main" id="{EC5902A5-CDE9-55DA-0B0A-74DCC626A400}"/>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Rectangle 41">
            <a:extLst>
              <a:ext uri="{FF2B5EF4-FFF2-40B4-BE49-F238E27FC236}">
                <a16:creationId xmlns:a16="http://schemas.microsoft.com/office/drawing/2014/main" id="{142C54A8-CD4E-C1BF-005B-84590F85CA1F}"/>
              </a:ext>
            </a:extLst>
          </p:cNvPr>
          <p:cNvSpPr/>
          <p:nvPr/>
        </p:nvSpPr>
        <p:spPr>
          <a:xfrm>
            <a:off x="-1" y="338049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6" name="Freeform 50">
            <a:extLst>
              <a:ext uri="{FF2B5EF4-FFF2-40B4-BE49-F238E27FC236}">
                <a16:creationId xmlns:a16="http://schemas.microsoft.com/office/drawing/2014/main" id="{33177470-81ED-93A0-34D7-751B4ACCF357}"/>
              </a:ext>
            </a:extLst>
          </p:cNvPr>
          <p:cNvSpPr>
            <a:spLocks noChangeAspect="1"/>
          </p:cNvSpPr>
          <p:nvPr/>
        </p:nvSpPr>
        <p:spPr bwMode="auto">
          <a:xfrm>
            <a:off x="448734" y="36330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3AD055AA-B3E2-D7C3-8E00-4A398F178A4E}"/>
              </a:ext>
            </a:extLst>
          </p:cNvPr>
          <p:cNvSpPr txBox="1"/>
          <p:nvPr/>
        </p:nvSpPr>
        <p:spPr>
          <a:xfrm>
            <a:off x="874394" y="362226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US" sz="1100">
                <a:latin typeface="Arial"/>
                <a:ea typeface="Arial"/>
                <a:cs typeface="Arial"/>
                <a:sym typeface="Arial"/>
                <a:hlinkClick r:id="rId5">
                  <a:extLst>
                    <a:ext uri="{A12FA001-AC4F-418D-AE19-62706E023703}">
                      <ahyp:hlinkClr xmlns:ahyp="http://schemas.microsoft.com/office/drawing/2018/hyperlinkcolor" val="tx"/>
                    </a:ext>
                  </a:extLst>
                </a:hlinkClick>
              </a:rPr>
              <a:t>Nacionālās </a:t>
            </a:r>
            <a:r>
              <a:rPr lang="en-US" sz="1100" err="1">
                <a:latin typeface="Arial"/>
                <a:ea typeface="Arial"/>
                <a:cs typeface="Arial"/>
                <a:sym typeface="Arial"/>
                <a:hlinkClick r:id="rId5">
                  <a:extLst>
                    <a:ext uri="{A12FA001-AC4F-418D-AE19-62706E023703}">
                      <ahyp:hlinkClr xmlns:ahyp="http://schemas.microsoft.com/office/drawing/2018/hyperlinkcolor" val="tx"/>
                    </a:ext>
                  </a:extLst>
                </a:hlinkClick>
              </a:rPr>
              <a:t>drošības</a:t>
            </a:r>
            <a:r>
              <a:rPr lang="en-US" sz="1100">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1100" err="1">
                <a:latin typeface="Arial"/>
                <a:ea typeface="Arial"/>
                <a:cs typeface="Arial"/>
                <a:sym typeface="Arial"/>
                <a:hlinkClick r:id="rId5">
                  <a:extLst>
                    <a:ext uri="{A12FA001-AC4F-418D-AE19-62706E023703}">
                      <ahyp:hlinkClr xmlns:ahyp="http://schemas.microsoft.com/office/drawing/2018/hyperlinkcolor" val="tx"/>
                    </a:ext>
                  </a:extLst>
                </a:hlinkClick>
              </a:rPr>
              <a:t>likums</a:t>
            </a:r>
            <a:r>
              <a:rPr lang="lv-LV" sz="1100">
                <a:latin typeface="Arial"/>
                <a:ea typeface="Arial"/>
                <a:cs typeface="Arial"/>
                <a:sym typeface="Arial"/>
              </a:rPr>
              <a:t> </a:t>
            </a:r>
          </a:p>
        </p:txBody>
      </p:sp>
      <p:sp>
        <p:nvSpPr>
          <p:cNvPr id="53" name="Rectangle 52">
            <a:extLst>
              <a:ext uri="{FF2B5EF4-FFF2-40B4-BE49-F238E27FC236}">
                <a16:creationId xmlns:a16="http://schemas.microsoft.com/office/drawing/2014/main" id="{9667AA69-205C-6C75-644A-5BA07B745842}"/>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Freeform 50">
            <a:extLst>
              <a:ext uri="{FF2B5EF4-FFF2-40B4-BE49-F238E27FC236}">
                <a16:creationId xmlns:a16="http://schemas.microsoft.com/office/drawing/2014/main" id="{DA782455-7FE6-6D1A-336D-F7E64DD1C901}"/>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DF80442F-2271-5CA3-B4CE-7546F279F863}"/>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1508497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Rectangle 12">
            <a:extLst>
              <a:ext uri="{FF2B5EF4-FFF2-40B4-BE49-F238E27FC236}">
                <a16:creationId xmlns:a16="http://schemas.microsoft.com/office/drawing/2014/main" id="{7546C2DA-A269-B854-2278-B720285708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03EBA678-D967-013D-5F72-108CB9A781D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88D8AAAA-287B-A473-2293-129B121EB4E4}"/>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Kritiskās infrastruktūras objekta īpašnieka vai tiesiskā valdītāja pienākumi civilajā aizsardzībā un katastrofas pārvaldīšanā </a:t>
            </a:r>
            <a:endParaRPr lang="en-US"/>
          </a:p>
        </p:txBody>
      </p:sp>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982;p97">
            <a:extLst>
              <a:ext uri="{FF2B5EF4-FFF2-40B4-BE49-F238E27FC236}">
                <a16:creationId xmlns:a16="http://schemas.microsoft.com/office/drawing/2014/main" id="{1D74004D-2566-74AD-DD3A-2095077FD940}"/>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47" name="Google Shape;112;p22">
            <a:extLst>
              <a:ext uri="{FF2B5EF4-FFF2-40B4-BE49-F238E27FC236}">
                <a16:creationId xmlns:a16="http://schemas.microsoft.com/office/drawing/2014/main" id="{DEF6CDB4-34F1-EBF8-BE2B-684D380B9CE2}"/>
              </a:ext>
            </a:extLst>
          </p:cNvPr>
          <p:cNvSpPr/>
          <p:nvPr/>
        </p:nvSpPr>
        <p:spPr>
          <a:xfrm>
            <a:off x="4859654" y="3979490"/>
            <a:ext cx="6889434" cy="7399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Pārvades un sadales elektrotīklu bojājumi</a:t>
            </a:r>
          </a:p>
        </p:txBody>
      </p:sp>
      <p:grpSp>
        <p:nvGrpSpPr>
          <p:cNvPr id="50" name="Group 49">
            <a:extLst>
              <a:ext uri="{FF2B5EF4-FFF2-40B4-BE49-F238E27FC236}">
                <a16:creationId xmlns:a16="http://schemas.microsoft.com/office/drawing/2014/main" id="{C1A02E9F-3F8E-2BF3-7246-225AFEA66EDF}"/>
              </a:ext>
            </a:extLst>
          </p:cNvPr>
          <p:cNvGrpSpPr/>
          <p:nvPr/>
        </p:nvGrpSpPr>
        <p:grpSpPr>
          <a:xfrm>
            <a:off x="11533049" y="4267389"/>
            <a:ext cx="216000" cy="452064"/>
            <a:chOff x="11567007" y="3718601"/>
            <a:chExt cx="216000" cy="452064"/>
          </a:xfrm>
        </p:grpSpPr>
        <p:sp>
          <p:nvSpPr>
            <p:cNvPr id="61" name="Rectangle 60">
              <a:extLst>
                <a:ext uri="{FF2B5EF4-FFF2-40B4-BE49-F238E27FC236}">
                  <a16:creationId xmlns:a16="http://schemas.microsoft.com/office/drawing/2014/main" id="{C96803AF-2657-E873-4B1D-4D0D50141C2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2" name="Rectangle 61">
              <a:extLst>
                <a:ext uri="{FF2B5EF4-FFF2-40B4-BE49-F238E27FC236}">
                  <a16:creationId xmlns:a16="http://schemas.microsoft.com/office/drawing/2014/main" id="{42977A17-DD93-1912-75A7-63E12BB30D7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1" name="Group 90">
            <a:extLst>
              <a:ext uri="{FF2B5EF4-FFF2-40B4-BE49-F238E27FC236}">
                <a16:creationId xmlns:a16="http://schemas.microsoft.com/office/drawing/2014/main" id="{12827D69-4F8B-35A2-C8B2-73A65CBAE926}"/>
              </a:ext>
            </a:extLst>
          </p:cNvPr>
          <p:cNvGrpSpPr/>
          <p:nvPr/>
        </p:nvGrpSpPr>
        <p:grpSpPr>
          <a:xfrm>
            <a:off x="3101975" y="6413400"/>
            <a:ext cx="4293235" cy="216000"/>
            <a:chOff x="3101975" y="6318475"/>
            <a:chExt cx="4293235" cy="216000"/>
          </a:xfrm>
        </p:grpSpPr>
        <p:sp>
          <p:nvSpPr>
            <p:cNvPr id="92" name="Rectangle 91">
              <a:extLst>
                <a:ext uri="{FF2B5EF4-FFF2-40B4-BE49-F238E27FC236}">
                  <a16:creationId xmlns:a16="http://schemas.microsoft.com/office/drawing/2014/main" id="{2487DB30-DF6E-19D0-B59E-2172B8D88C06}"/>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3" name="TextBox 92">
              <a:extLst>
                <a:ext uri="{FF2B5EF4-FFF2-40B4-BE49-F238E27FC236}">
                  <a16:creationId xmlns:a16="http://schemas.microsoft.com/office/drawing/2014/main" id="{CC380F90-D0AC-8CEF-59EE-088B65AE9D04}"/>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94" name="Rectangle 93">
              <a:extLst>
                <a:ext uri="{FF2B5EF4-FFF2-40B4-BE49-F238E27FC236}">
                  <a16:creationId xmlns:a16="http://schemas.microsoft.com/office/drawing/2014/main" id="{9AE6D2C4-AFCD-9605-DB70-5DEBC1BDF4B8}"/>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5" name="TextBox 94">
              <a:extLst>
                <a:ext uri="{FF2B5EF4-FFF2-40B4-BE49-F238E27FC236}">
                  <a16:creationId xmlns:a16="http://schemas.microsoft.com/office/drawing/2014/main" id="{7BBF9025-FC4B-3D1C-2CB7-E3FB3B5DC781}"/>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96" name="Rectangle 95">
              <a:extLst>
                <a:ext uri="{FF2B5EF4-FFF2-40B4-BE49-F238E27FC236}">
                  <a16:creationId xmlns:a16="http://schemas.microsoft.com/office/drawing/2014/main" id="{10BDDB6C-D0A5-2FC4-AD89-ED0D2188510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97" name="TextBox 96">
              <a:extLst>
                <a:ext uri="{FF2B5EF4-FFF2-40B4-BE49-F238E27FC236}">
                  <a16:creationId xmlns:a16="http://schemas.microsoft.com/office/drawing/2014/main" id="{BBF45377-740C-C6C1-6116-B57371BDC057}"/>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102</a:t>
            </a:fld>
            <a:endParaRPr lang="en-GB"/>
          </a:p>
        </p:txBody>
      </p:sp>
      <p:sp>
        <p:nvSpPr>
          <p:cNvPr id="9" name="Google Shape;1248;p88">
            <a:extLst>
              <a:ext uri="{FF2B5EF4-FFF2-40B4-BE49-F238E27FC236}">
                <a16:creationId xmlns:a16="http://schemas.microsoft.com/office/drawing/2014/main" id="{629CF8FF-2CF0-A6C4-710D-533147FF3360}"/>
              </a:ext>
            </a:extLst>
          </p:cNvPr>
          <p:cNvSpPr/>
          <p:nvPr/>
        </p:nvSpPr>
        <p:spPr>
          <a:xfrm>
            <a:off x="11388202" y="1891275"/>
            <a:ext cx="288925" cy="288925"/>
          </a:xfrm>
          <a:custGeom>
            <a:avLst/>
            <a:gdLst/>
            <a:ahLst/>
            <a:cxnLst/>
            <a:rect l="l" t="t" r="r" b="b"/>
            <a:pathLst>
              <a:path w="704" h="706" extrusionOk="0">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12" name="Group 11">
            <a:extLst>
              <a:ext uri="{FF2B5EF4-FFF2-40B4-BE49-F238E27FC236}">
                <a16:creationId xmlns:a16="http://schemas.microsoft.com/office/drawing/2014/main" id="{2A8DB355-51C6-C8A4-EF85-CA80A8421890}"/>
              </a:ext>
            </a:extLst>
          </p:cNvPr>
          <p:cNvGrpSpPr/>
          <p:nvPr/>
        </p:nvGrpSpPr>
        <p:grpSpPr>
          <a:xfrm>
            <a:off x="3102014" y="2365375"/>
            <a:ext cx="8647113" cy="396000"/>
            <a:chOff x="3102014" y="2365375"/>
            <a:chExt cx="8647113" cy="396000"/>
          </a:xfrm>
        </p:grpSpPr>
        <p:sp>
          <p:nvSpPr>
            <p:cNvPr id="14" name="Google Shape;112;p22">
              <a:extLst>
                <a:ext uri="{FF2B5EF4-FFF2-40B4-BE49-F238E27FC236}">
                  <a16:creationId xmlns:a16="http://schemas.microsoft.com/office/drawing/2014/main" id="{37C5F33C-4C7A-6518-5ADF-2DCAB2EB87C5}"/>
                </a:ext>
              </a:extLst>
            </p:cNvPr>
            <p:cNvSpPr/>
            <p:nvPr/>
          </p:nvSpPr>
          <p:spPr>
            <a:xfrm>
              <a:off x="3102014" y="2365375"/>
              <a:ext cx="8647113" cy="396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saskaņot ar Valsts ugunsdzēsības un glābšanas dienestu un apstiprināt </a:t>
              </a:r>
              <a:r>
                <a:rPr lang="lv-LV" sz="1100" b="1"/>
                <a:t>objekta civilās aizsardzības plānu</a:t>
              </a:r>
              <a:r>
                <a:rPr lang="lv-LV" sz="1100"/>
                <a:t>, ja objekts ir iekļauts kritiskās infrastruktūras kopumā un tajā var atrasties vairāk par 100 cilvēkiem</a:t>
              </a:r>
            </a:p>
          </p:txBody>
        </p:sp>
        <p:sp>
          <p:nvSpPr>
            <p:cNvPr id="15" name="Freeform 68">
              <a:extLst>
                <a:ext uri="{FF2B5EF4-FFF2-40B4-BE49-F238E27FC236}">
                  <a16:creationId xmlns:a16="http://schemas.microsoft.com/office/drawing/2014/main" id="{1D3827A9-3E8C-B40E-D860-1E79B2FE6BD1}"/>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16" name="Google Shape;118;p22">
            <a:extLst>
              <a:ext uri="{FF2B5EF4-FFF2-40B4-BE49-F238E27FC236}">
                <a16:creationId xmlns:a16="http://schemas.microsoft.com/office/drawing/2014/main" id="{EE930DDC-D912-5BF6-8494-F514844D1AE2}"/>
              </a:ext>
            </a:extLst>
          </p:cNvPr>
          <p:cNvSpPr txBox="1"/>
          <p:nvPr/>
        </p:nvSpPr>
        <p:spPr>
          <a:xfrm>
            <a:off x="3101975" y="3436780"/>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grpSp>
        <p:nvGrpSpPr>
          <p:cNvPr id="17" name="Group 16">
            <a:extLst>
              <a:ext uri="{FF2B5EF4-FFF2-40B4-BE49-F238E27FC236}">
                <a16:creationId xmlns:a16="http://schemas.microsoft.com/office/drawing/2014/main" id="{453F7890-ED9E-30D3-E684-8F1695C41B60}"/>
              </a:ext>
            </a:extLst>
          </p:cNvPr>
          <p:cNvGrpSpPr/>
          <p:nvPr/>
        </p:nvGrpSpPr>
        <p:grpSpPr>
          <a:xfrm>
            <a:off x="11245087" y="3436780"/>
            <a:ext cx="504001" cy="432000"/>
            <a:chOff x="11145257" y="1846109"/>
            <a:chExt cx="504001" cy="432000"/>
          </a:xfrm>
        </p:grpSpPr>
        <p:sp>
          <p:nvSpPr>
            <p:cNvPr id="18" name="Google Shape;118;p22">
              <a:extLst>
                <a:ext uri="{FF2B5EF4-FFF2-40B4-BE49-F238E27FC236}">
                  <a16:creationId xmlns:a16="http://schemas.microsoft.com/office/drawing/2014/main" id="{A65FAA9B-E2B4-330D-9EFC-437850013F12}"/>
                </a:ext>
              </a:extLst>
            </p:cNvPr>
            <p:cNvSpPr txBox="1"/>
            <p:nvPr/>
          </p:nvSpPr>
          <p:spPr>
            <a:xfrm>
              <a:off x="11217258" y="1846109"/>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9" name="Google Shape;118;p22">
              <a:extLst>
                <a:ext uri="{FF2B5EF4-FFF2-40B4-BE49-F238E27FC236}">
                  <a16:creationId xmlns:a16="http://schemas.microsoft.com/office/drawing/2014/main" id="{A21C25EC-03B5-C46D-E06B-ABD7305FBC53}"/>
                </a:ext>
              </a:extLst>
            </p:cNvPr>
            <p:cNvSpPr txBox="1"/>
            <p:nvPr/>
          </p:nvSpPr>
          <p:spPr>
            <a:xfrm>
              <a:off x="11145257" y="1846109"/>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024;p85">
              <a:extLst>
                <a:ext uri="{FF2B5EF4-FFF2-40B4-BE49-F238E27FC236}">
                  <a16:creationId xmlns:a16="http://schemas.microsoft.com/office/drawing/2014/main" id="{3C6687E6-8320-9E76-7342-059A1F0D5A54}"/>
                </a:ext>
              </a:extLst>
            </p:cNvPr>
            <p:cNvSpPr/>
            <p:nvPr/>
          </p:nvSpPr>
          <p:spPr>
            <a:xfrm>
              <a:off x="11289258" y="1918109"/>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1" name="Google Shape;112;p22">
            <a:extLst>
              <a:ext uri="{FF2B5EF4-FFF2-40B4-BE49-F238E27FC236}">
                <a16:creationId xmlns:a16="http://schemas.microsoft.com/office/drawing/2014/main" id="{2B1E9077-0D32-1766-DD19-8CA6B04D0FE4}"/>
              </a:ext>
            </a:extLst>
          </p:cNvPr>
          <p:cNvSpPr/>
          <p:nvPr/>
        </p:nvSpPr>
        <p:spPr>
          <a:xfrm>
            <a:off x="3101935" y="3979490"/>
            <a:ext cx="1641157" cy="739963"/>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Tehnogēnās:</a:t>
            </a:r>
          </a:p>
        </p:txBody>
      </p:sp>
      <p:pic>
        <p:nvPicPr>
          <p:cNvPr id="23" name="Picture 22">
            <a:extLst>
              <a:ext uri="{FF2B5EF4-FFF2-40B4-BE49-F238E27FC236}">
                <a16:creationId xmlns:a16="http://schemas.microsoft.com/office/drawing/2014/main" id="{E60F8A6E-43F1-1C09-322E-C31878864957}"/>
              </a:ext>
            </a:extLst>
          </p:cNvPr>
          <p:cNvPicPr>
            <a:picLocks noChangeAspect="1"/>
          </p:cNvPicPr>
          <p:nvPr/>
        </p:nvPicPr>
        <p:blipFill rotWithShape="1">
          <a:blip r:embed="rId4"/>
          <a:srcRect t="44007" b="35353"/>
          <a:stretch/>
        </p:blipFill>
        <p:spPr>
          <a:xfrm>
            <a:off x="3101974" y="4830750"/>
            <a:ext cx="8665700" cy="1341449"/>
          </a:xfrm>
          <a:prstGeom prst="rect">
            <a:avLst/>
          </a:prstGeom>
        </p:spPr>
      </p:pic>
      <p:sp>
        <p:nvSpPr>
          <p:cNvPr id="35" name="Rectangle 34">
            <a:extLst>
              <a:ext uri="{FF2B5EF4-FFF2-40B4-BE49-F238E27FC236}">
                <a16:creationId xmlns:a16="http://schemas.microsoft.com/office/drawing/2014/main" id="{D3ABECDD-C530-847B-ADD4-062C1A5832C1}"/>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3" name="Rectangle 2">
            <a:extLst>
              <a:ext uri="{FF2B5EF4-FFF2-40B4-BE49-F238E27FC236}">
                <a16:creationId xmlns:a16="http://schemas.microsoft.com/office/drawing/2014/main" id="{836A22A8-7519-999E-CCC9-75E0961DD1E6}"/>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Google Shape;2685;p25">
            <a:extLst>
              <a:ext uri="{FF2B5EF4-FFF2-40B4-BE49-F238E27FC236}">
                <a16:creationId xmlns:a16="http://schemas.microsoft.com/office/drawing/2014/main" id="{BE97830F-21D5-4674-4100-4A7EAB492837}"/>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0" name="Freeform 50">
            <a:extLst>
              <a:ext uri="{FF2B5EF4-FFF2-40B4-BE49-F238E27FC236}">
                <a16:creationId xmlns:a16="http://schemas.microsoft.com/office/drawing/2014/main" id="{9FEF7E30-F720-9BB8-EC82-08AFD7FF3AE7}"/>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11" name="Group 10">
            <a:extLst>
              <a:ext uri="{FF2B5EF4-FFF2-40B4-BE49-F238E27FC236}">
                <a16:creationId xmlns:a16="http://schemas.microsoft.com/office/drawing/2014/main" id="{F6B913C2-7055-5DA1-90A8-AF10EAD2A782}"/>
              </a:ext>
            </a:extLst>
          </p:cNvPr>
          <p:cNvGrpSpPr/>
          <p:nvPr/>
        </p:nvGrpSpPr>
        <p:grpSpPr>
          <a:xfrm>
            <a:off x="6355777" y="131212"/>
            <a:ext cx="5393311" cy="218780"/>
            <a:chOff x="6355777" y="131212"/>
            <a:chExt cx="5393311" cy="218780"/>
          </a:xfrm>
        </p:grpSpPr>
        <p:sp>
          <p:nvSpPr>
            <p:cNvPr id="22" name="Rectangle 21">
              <a:extLst>
                <a:ext uri="{FF2B5EF4-FFF2-40B4-BE49-F238E27FC236}">
                  <a16:creationId xmlns:a16="http://schemas.microsoft.com/office/drawing/2014/main" id="{58D52B90-488C-7015-6D76-15C9F23D194E}"/>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22FDE475-48AC-D37E-176C-9AA6B1083E2A}"/>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79E0247D-48E4-E3C5-60E4-0CE07322A5D1}"/>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40ABEBC9-3B36-A243-9DA6-6D9A91DA14B1}"/>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097691B5-E676-F36C-8A23-2A465835AE79}"/>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EB23278D-34C7-AD37-6906-C84052913FE4}"/>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4EAE70D1-2CBC-D9AE-353B-D5DCF96E89BC}"/>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234B1133-DB96-714D-151C-3648EEE87918}"/>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F0D78AC5-6EC2-94F7-CD32-79F2AB2F7830}"/>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31" name="Group 30">
            <a:extLst>
              <a:ext uri="{FF2B5EF4-FFF2-40B4-BE49-F238E27FC236}">
                <a16:creationId xmlns:a16="http://schemas.microsoft.com/office/drawing/2014/main" id="{23AB93C3-E590-BD2B-6A14-F1FDAC7D15B5}"/>
              </a:ext>
            </a:extLst>
          </p:cNvPr>
          <p:cNvGrpSpPr/>
          <p:nvPr/>
        </p:nvGrpSpPr>
        <p:grpSpPr>
          <a:xfrm>
            <a:off x="3101974" y="2867099"/>
            <a:ext cx="8647113" cy="458383"/>
            <a:chOff x="3101974" y="2867099"/>
            <a:chExt cx="8647113" cy="458383"/>
          </a:xfrm>
        </p:grpSpPr>
        <p:sp>
          <p:nvSpPr>
            <p:cNvPr id="27" name="Google Shape;112;p22">
              <a:extLst>
                <a:ext uri="{FF2B5EF4-FFF2-40B4-BE49-F238E27FC236}">
                  <a16:creationId xmlns:a16="http://schemas.microsoft.com/office/drawing/2014/main" id="{DF307F52-CF64-13B9-3835-7DBB44356D4A}"/>
                </a:ext>
              </a:extLst>
            </p:cNvPr>
            <p:cNvSpPr/>
            <p:nvPr/>
          </p:nvSpPr>
          <p:spPr>
            <a:xfrm>
              <a:off x="3101974" y="2867099"/>
              <a:ext cx="8647113" cy="458383"/>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a:t>
              </a:r>
              <a:r>
                <a:rPr lang="lv-LV" sz="1100" b="1"/>
                <a:t> rezerves avārijas elektroapgādes avotu uzturēšanu </a:t>
              </a:r>
              <a:r>
                <a:rPr lang="lv-LV" sz="1100"/>
                <a:t>(izvērtējot konkrētu nepieciešamību)</a:t>
              </a:r>
            </a:p>
          </p:txBody>
        </p:sp>
        <p:sp>
          <p:nvSpPr>
            <p:cNvPr id="30" name="Freeform 68">
              <a:extLst>
                <a:ext uri="{FF2B5EF4-FFF2-40B4-BE49-F238E27FC236}">
                  <a16:creationId xmlns:a16="http://schemas.microsoft.com/office/drawing/2014/main" id="{9B076C4D-8D20-0034-717D-D6C069E867D8}"/>
                </a:ext>
              </a:extLst>
            </p:cNvPr>
            <p:cNvSpPr>
              <a:spLocks noChangeAspect="1" noEditPoints="1"/>
            </p:cNvSpPr>
            <p:nvPr/>
          </p:nvSpPr>
          <p:spPr bwMode="auto">
            <a:xfrm>
              <a:off x="3185487" y="30095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32" name="Rectangle 31">
            <a:extLst>
              <a:ext uri="{FF2B5EF4-FFF2-40B4-BE49-F238E27FC236}">
                <a16:creationId xmlns:a16="http://schemas.microsoft.com/office/drawing/2014/main" id="{76050BFA-BDDE-4DBB-DD1A-5144F78E0D96}"/>
              </a:ext>
            </a:extLst>
          </p:cNvPr>
          <p:cNvSpPr/>
          <p:nvPr/>
        </p:nvSpPr>
        <p:spPr>
          <a:xfrm>
            <a:off x="-1" y="338049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5FEDC974-8AB1-CB4F-76EA-A190199ED73D}"/>
              </a:ext>
            </a:extLst>
          </p:cNvPr>
          <p:cNvSpPr>
            <a:spLocks noChangeAspect="1"/>
          </p:cNvSpPr>
          <p:nvPr/>
        </p:nvSpPr>
        <p:spPr bwMode="auto">
          <a:xfrm>
            <a:off x="448734" y="36330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DF0C0D24-BDBA-1D67-2E58-BEB1787A0500}"/>
              </a:ext>
            </a:extLst>
          </p:cNvPr>
          <p:cNvSpPr txBox="1"/>
          <p:nvPr/>
        </p:nvSpPr>
        <p:spPr>
          <a:xfrm>
            <a:off x="874394" y="362226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US" sz="1100">
                <a:latin typeface="Arial"/>
                <a:ea typeface="Arial"/>
                <a:cs typeface="Arial"/>
                <a:sym typeface="Arial"/>
                <a:hlinkClick r:id="rId6">
                  <a:extLst>
                    <a:ext uri="{A12FA001-AC4F-418D-AE19-62706E023703}">
                      <ahyp:hlinkClr xmlns:ahyp="http://schemas.microsoft.com/office/drawing/2018/hyperlinkcolor" val="tx"/>
                    </a:ext>
                  </a:extLst>
                </a:hlinkClick>
              </a:rPr>
              <a:t>Nacionālās </a:t>
            </a:r>
            <a:r>
              <a:rPr lang="en-US" sz="1100" err="1">
                <a:latin typeface="Arial"/>
                <a:ea typeface="Arial"/>
                <a:cs typeface="Arial"/>
                <a:sym typeface="Arial"/>
                <a:hlinkClick r:id="rId6">
                  <a:extLst>
                    <a:ext uri="{A12FA001-AC4F-418D-AE19-62706E023703}">
                      <ahyp:hlinkClr xmlns:ahyp="http://schemas.microsoft.com/office/drawing/2018/hyperlinkcolor" val="tx"/>
                    </a:ext>
                  </a:extLst>
                </a:hlinkClick>
              </a:rPr>
              <a:t>drošības</a:t>
            </a:r>
            <a:r>
              <a:rPr lang="en-US" sz="1100">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US" sz="1100" err="1">
                <a:latin typeface="Arial"/>
                <a:ea typeface="Arial"/>
                <a:cs typeface="Arial"/>
                <a:sym typeface="Arial"/>
                <a:hlinkClick r:id="rId6">
                  <a:extLst>
                    <a:ext uri="{A12FA001-AC4F-418D-AE19-62706E023703}">
                      <ahyp:hlinkClr xmlns:ahyp="http://schemas.microsoft.com/office/drawing/2018/hyperlinkcolor" val="tx"/>
                    </a:ext>
                  </a:extLst>
                </a:hlinkClick>
              </a:rPr>
              <a:t>likums</a:t>
            </a:r>
            <a:r>
              <a:rPr lang="lv-LV" sz="1100">
                <a:latin typeface="Arial"/>
                <a:ea typeface="Arial"/>
                <a:cs typeface="Arial"/>
                <a:sym typeface="Arial"/>
              </a:rPr>
              <a:t> </a:t>
            </a:r>
          </a:p>
        </p:txBody>
      </p:sp>
    </p:spTree>
    <p:extLst>
      <p:ext uri="{BB962C8B-B14F-4D97-AF65-F5344CB8AC3E}">
        <p14:creationId xmlns:p14="http://schemas.microsoft.com/office/powerpoint/2010/main" val="32724125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5843" r="17701"/>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lstStyle/>
          <a:p>
            <a:r>
              <a:rPr lang="lv-LV"/>
              <a:t>5.8. Fizisku personu pienākumi civilās aizsardzības jomā</a:t>
            </a:r>
            <a:endParaRPr lang="en-GB"/>
          </a:p>
        </p:txBody>
      </p:sp>
    </p:spTree>
    <p:extLst>
      <p:ext uri="{BB962C8B-B14F-4D97-AF65-F5344CB8AC3E}">
        <p14:creationId xmlns:p14="http://schemas.microsoft.com/office/powerpoint/2010/main" val="17130797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34204D2-CD48-D713-1F6F-1A28FB91D3BA}"/>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Fizisku personu loma civilās aizsardzības sistēmā</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104</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7" name="Group 16">
            <a:extLst>
              <a:ext uri="{FF2B5EF4-FFF2-40B4-BE49-F238E27FC236}">
                <a16:creationId xmlns:a16="http://schemas.microsoft.com/office/drawing/2014/main" id="{4CF3AA44-C325-36BB-039C-2FEFE8B5975D}"/>
              </a:ext>
            </a:extLst>
          </p:cNvPr>
          <p:cNvGrpSpPr/>
          <p:nvPr/>
        </p:nvGrpSpPr>
        <p:grpSpPr>
          <a:xfrm>
            <a:off x="7511473" y="131212"/>
            <a:ext cx="4237614" cy="218780"/>
            <a:chOff x="7511473" y="131212"/>
            <a:chExt cx="4237614" cy="218780"/>
          </a:xfrm>
        </p:grpSpPr>
        <p:sp>
          <p:nvSpPr>
            <p:cNvPr id="18" name="Rectangle 17">
              <a:extLst>
                <a:ext uri="{FF2B5EF4-FFF2-40B4-BE49-F238E27FC236}">
                  <a16:creationId xmlns:a16="http://schemas.microsoft.com/office/drawing/2014/main" id="{00AB6889-FB9B-4316-084E-0FACB6AE1483}"/>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D70658B8-979F-D7BC-C9BF-D0898159674D}"/>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29" name="Group 28">
              <a:extLst>
                <a:ext uri="{FF2B5EF4-FFF2-40B4-BE49-F238E27FC236}">
                  <a16:creationId xmlns:a16="http://schemas.microsoft.com/office/drawing/2014/main" id="{ADF0CB03-8503-1BFA-463D-8F26BC190733}"/>
                </a:ext>
              </a:extLst>
            </p:cNvPr>
            <p:cNvGrpSpPr/>
            <p:nvPr/>
          </p:nvGrpSpPr>
          <p:grpSpPr>
            <a:xfrm>
              <a:off x="9204261" y="131212"/>
              <a:ext cx="2544826" cy="217488"/>
              <a:chOff x="8236954" y="132504"/>
              <a:chExt cx="2544826" cy="217488"/>
            </a:xfrm>
          </p:grpSpPr>
          <p:sp>
            <p:nvSpPr>
              <p:cNvPr id="35" name="Rectangle 34">
                <a:extLst>
                  <a:ext uri="{FF2B5EF4-FFF2-40B4-BE49-F238E27FC236}">
                    <a16:creationId xmlns:a16="http://schemas.microsoft.com/office/drawing/2014/main" id="{C5B9EC67-E920-95B5-F5B3-F4A8A9C03169}"/>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8</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F7CA5AB0-5104-E472-4EDE-4B38E757648B}"/>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Fizisku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a:ln>
                      <a:noFill/>
                    </a:ln>
                    <a:effectLst/>
                    <a:uLnTx/>
                    <a:uFillTx/>
                    <a:ea typeface="Georgia"/>
                    <a:cs typeface="Georgia"/>
                    <a:sym typeface="Georgia"/>
                  </a:rPr>
                  <a:t>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30" name="Rectangle 29">
              <a:extLst>
                <a:ext uri="{FF2B5EF4-FFF2-40B4-BE49-F238E27FC236}">
                  <a16:creationId xmlns:a16="http://schemas.microsoft.com/office/drawing/2014/main" id="{2F752BFA-E051-94E3-AAC9-A3D4CC9CAC7C}"/>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793C5F9B-A206-D452-F9C2-14CA78246CD0}"/>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B0D2295D-1F8E-F8EB-77BD-C880FB19B4EB}"/>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67F804B8-4B71-4D62-E717-30B211A6DCAE}"/>
                </a:ext>
              </a:extLst>
            </p:cNvPr>
            <p:cNvSpPr/>
            <p:nvPr/>
          </p:nvSpPr>
          <p:spPr>
            <a:xfrm>
              <a:off x="872060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5AE091D0-2E22-25E4-1462-43CBDED94012}"/>
                </a:ext>
              </a:extLst>
            </p:cNvPr>
            <p:cNvSpPr/>
            <p:nvPr/>
          </p:nvSpPr>
          <p:spPr>
            <a:xfrm>
              <a:off x="8962435"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7" name="Google Shape;1819;p94">
            <a:extLst>
              <a:ext uri="{FF2B5EF4-FFF2-40B4-BE49-F238E27FC236}">
                <a16:creationId xmlns:a16="http://schemas.microsoft.com/office/drawing/2014/main" id="{07A079F0-90CD-E581-9C09-E0A97AFB2DC4}"/>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9" name="Rectangle 38">
            <a:extLst>
              <a:ext uri="{FF2B5EF4-FFF2-40B4-BE49-F238E27FC236}">
                <a16:creationId xmlns:a16="http://schemas.microsoft.com/office/drawing/2014/main" id="{C2095160-26A7-F82E-79AB-F0220E568F8C}"/>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D8EF2EC4-E13B-6358-F856-C5C8BA0E2557}"/>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4EAA439C-BC6C-578C-1A0E-2C92316D4B1B}"/>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42" name="Rectangle 41">
            <a:extLst>
              <a:ext uri="{FF2B5EF4-FFF2-40B4-BE49-F238E27FC236}">
                <a16:creationId xmlns:a16="http://schemas.microsoft.com/office/drawing/2014/main" id="{568E805B-C798-0BB5-39C8-C82D48D533F2}"/>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Google Shape;2685;p25">
            <a:extLst>
              <a:ext uri="{FF2B5EF4-FFF2-40B4-BE49-F238E27FC236}">
                <a16:creationId xmlns:a16="http://schemas.microsoft.com/office/drawing/2014/main" id="{40F37319-F933-CBEE-320B-F50252DF337F}"/>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4" name="Freeform 50">
            <a:extLst>
              <a:ext uri="{FF2B5EF4-FFF2-40B4-BE49-F238E27FC236}">
                <a16:creationId xmlns:a16="http://schemas.microsoft.com/office/drawing/2014/main" id="{5DFCE9DE-957E-F989-12B1-DF52BF56D0FF}"/>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Google Shape;112;p22">
            <a:extLst>
              <a:ext uri="{FF2B5EF4-FFF2-40B4-BE49-F238E27FC236}">
                <a16:creationId xmlns:a16="http://schemas.microsoft.com/office/drawing/2014/main" id="{BF3EC27E-F718-BBD9-E72E-43688197BDB3}"/>
              </a:ext>
            </a:extLst>
          </p:cNvPr>
          <p:cNvSpPr/>
          <p:nvPr/>
        </p:nvSpPr>
        <p:spPr>
          <a:xfrm>
            <a:off x="7500976" y="3523233"/>
            <a:ext cx="42481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Aizliegts izmantot bojātu un paštaisītu elektroinstalāciju, elektroiekārtu un elektroierīci</a:t>
            </a:r>
          </a:p>
        </p:txBody>
      </p:sp>
      <p:sp>
        <p:nvSpPr>
          <p:cNvPr id="8" name="Google Shape;112;p22">
            <a:extLst>
              <a:ext uri="{FF2B5EF4-FFF2-40B4-BE49-F238E27FC236}">
                <a16:creationId xmlns:a16="http://schemas.microsoft.com/office/drawing/2014/main" id="{904D3949-272E-E489-33AC-4ABDD3AF46D0}"/>
              </a:ext>
            </a:extLst>
          </p:cNvPr>
          <p:cNvSpPr/>
          <p:nvPr/>
        </p:nvSpPr>
        <p:spPr>
          <a:xfrm>
            <a:off x="7500976" y="4913515"/>
            <a:ext cx="42481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Ugunsgrēka gadījumā ziņot par to Valsts ugunsdzēsības un glābšanas dienestam un pakļauties amatpersonas ar speciālo dienesta pakāpi likumīgajām prasībām</a:t>
            </a:r>
          </a:p>
        </p:txBody>
      </p:sp>
      <p:sp>
        <p:nvSpPr>
          <p:cNvPr id="11" name="Google Shape;112;p22">
            <a:extLst>
              <a:ext uri="{FF2B5EF4-FFF2-40B4-BE49-F238E27FC236}">
                <a16:creationId xmlns:a16="http://schemas.microsoft.com/office/drawing/2014/main" id="{BD09A323-E19D-BCBE-EC49-4331ABE07949}"/>
              </a:ext>
            </a:extLst>
          </p:cNvPr>
          <p:cNvSpPr/>
          <p:nvPr/>
        </p:nvSpPr>
        <p:spPr>
          <a:xfrm>
            <a:off x="3101974" y="3522077"/>
            <a:ext cx="4248150"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Nodrošināt sava īpašuma uzturēšanu un izmantošanu tā, lai neradītu kaitējumu drošībai</a:t>
            </a:r>
          </a:p>
        </p:txBody>
      </p:sp>
      <p:sp>
        <p:nvSpPr>
          <p:cNvPr id="12" name="Google Shape;112;p22">
            <a:extLst>
              <a:ext uri="{FF2B5EF4-FFF2-40B4-BE49-F238E27FC236}">
                <a16:creationId xmlns:a16="http://schemas.microsoft.com/office/drawing/2014/main" id="{24E5216B-91B8-7071-027D-9B5F809A5975}"/>
              </a:ext>
            </a:extLst>
          </p:cNvPr>
          <p:cNvSpPr/>
          <p:nvPr/>
        </p:nvSpPr>
        <p:spPr>
          <a:xfrm>
            <a:off x="3101974" y="4913515"/>
            <a:ext cx="4248150"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Apdraudējumā gadījumā ziņot par draudiem, sadarboties un rīkoties saskaņā ar atbildīgo iestāžu norādījumiem</a:t>
            </a:r>
          </a:p>
        </p:txBody>
      </p:sp>
      <p:sp>
        <p:nvSpPr>
          <p:cNvPr id="15" name="Google Shape;118;p22">
            <a:extLst>
              <a:ext uri="{FF2B5EF4-FFF2-40B4-BE49-F238E27FC236}">
                <a16:creationId xmlns:a16="http://schemas.microsoft.com/office/drawing/2014/main" id="{9C78421B-B480-8638-BA2D-05C1BC3B66A3}"/>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b="1"/>
              <a:t>V</a:t>
            </a:r>
            <a:r>
              <a:rPr lang="en-GB" sz="1400" b="1" err="1"/>
              <a:t>ietējais</a:t>
            </a:r>
            <a:endParaRPr lang="lv-LV" sz="1400" b="1"/>
          </a:p>
        </p:txBody>
      </p:sp>
      <p:sp>
        <p:nvSpPr>
          <p:cNvPr id="16" name="Google Shape;118;p22">
            <a:extLst>
              <a:ext uri="{FF2B5EF4-FFF2-40B4-BE49-F238E27FC236}">
                <a16:creationId xmlns:a16="http://schemas.microsoft.com/office/drawing/2014/main" id="{87DEFC93-64CF-2510-9AD2-E90CD413191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18;p22">
            <a:extLst>
              <a:ext uri="{FF2B5EF4-FFF2-40B4-BE49-F238E27FC236}">
                <a16:creationId xmlns:a16="http://schemas.microsoft.com/office/drawing/2014/main" id="{91B29F7A-3398-EA86-E80A-1C13FEF30C56}"/>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en-US" sz="1400" dirty="0">
                <a:solidFill>
                  <a:schemeClr val="bg1">
                    <a:lumMod val="65000"/>
                  </a:schemeClr>
                </a:solidFill>
              </a:rPr>
              <a:t>-</a:t>
            </a:r>
            <a:endParaRPr lang="lv-LV" sz="1400" dirty="0">
              <a:solidFill>
                <a:schemeClr val="bg1">
                  <a:lumMod val="65000"/>
                </a:schemeClr>
              </a:solidFill>
            </a:endParaRPr>
          </a:p>
        </p:txBody>
      </p:sp>
      <p:sp>
        <p:nvSpPr>
          <p:cNvPr id="21" name="Google Shape;118;p22">
            <a:extLst>
              <a:ext uri="{FF2B5EF4-FFF2-40B4-BE49-F238E27FC236}">
                <a16:creationId xmlns:a16="http://schemas.microsoft.com/office/drawing/2014/main" id="{9155B198-D835-8844-E0EE-8D0C71C8C573}"/>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Freeform 17">
            <a:extLst>
              <a:ext uri="{FF2B5EF4-FFF2-40B4-BE49-F238E27FC236}">
                <a16:creationId xmlns:a16="http://schemas.microsoft.com/office/drawing/2014/main" id="{FDD237A8-E16F-31F3-EC71-6492DEFCED7E}"/>
              </a:ext>
            </a:extLst>
          </p:cNvPr>
          <p:cNvSpPr/>
          <p:nvPr/>
        </p:nvSpPr>
        <p:spPr>
          <a:xfrm>
            <a:off x="3173089" y="40076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27" name="Freeform 45">
            <a:extLst>
              <a:ext uri="{FF2B5EF4-FFF2-40B4-BE49-F238E27FC236}">
                <a16:creationId xmlns:a16="http://schemas.microsoft.com/office/drawing/2014/main" id="{C84904D0-30D4-E8D5-06B1-1C4D15D778E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28" name="Graphic 47">
            <a:extLst>
              <a:ext uri="{FF2B5EF4-FFF2-40B4-BE49-F238E27FC236}">
                <a16:creationId xmlns:a16="http://schemas.microsoft.com/office/drawing/2014/main" id="{DDE71C56-47CD-4258-3F2A-18E5889B6591}"/>
              </a:ext>
            </a:extLst>
          </p:cNvPr>
          <p:cNvGrpSpPr/>
          <p:nvPr/>
        </p:nvGrpSpPr>
        <p:grpSpPr>
          <a:xfrm>
            <a:off x="3174014" y="2468509"/>
            <a:ext cx="288925" cy="287338"/>
            <a:chOff x="5489444" y="1867103"/>
            <a:chExt cx="457200" cy="457200"/>
          </a:xfrm>
          <a:solidFill>
            <a:srgbClr val="525A72"/>
          </a:solidFill>
        </p:grpSpPr>
        <p:sp>
          <p:nvSpPr>
            <p:cNvPr id="45" name="Freeform 158">
              <a:extLst>
                <a:ext uri="{FF2B5EF4-FFF2-40B4-BE49-F238E27FC236}">
                  <a16:creationId xmlns:a16="http://schemas.microsoft.com/office/drawing/2014/main" id="{88285C85-21A6-8FD9-05EE-39F733204DB8}"/>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6" name="Freeform 163">
              <a:extLst>
                <a:ext uri="{FF2B5EF4-FFF2-40B4-BE49-F238E27FC236}">
                  <a16:creationId xmlns:a16="http://schemas.microsoft.com/office/drawing/2014/main" id="{976711A2-8DBD-36E7-AA14-29A95EC5047D}"/>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7" name="Freeform 164">
              <a:extLst>
                <a:ext uri="{FF2B5EF4-FFF2-40B4-BE49-F238E27FC236}">
                  <a16:creationId xmlns:a16="http://schemas.microsoft.com/office/drawing/2014/main" id="{7BA66CB0-3890-2593-1C9B-8183B4F77101}"/>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8" name="Freeform 166">
              <a:extLst>
                <a:ext uri="{FF2B5EF4-FFF2-40B4-BE49-F238E27FC236}">
                  <a16:creationId xmlns:a16="http://schemas.microsoft.com/office/drawing/2014/main" id="{855DA692-AD16-2C4B-505F-6688ABC83D47}"/>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1" name="Freeform 17">
            <a:extLst>
              <a:ext uri="{FF2B5EF4-FFF2-40B4-BE49-F238E27FC236}">
                <a16:creationId xmlns:a16="http://schemas.microsoft.com/office/drawing/2014/main" id="{71FF6E5B-08F3-EA23-9645-876EE87787F5}"/>
              </a:ext>
            </a:extLst>
          </p:cNvPr>
          <p:cNvSpPr/>
          <p:nvPr/>
        </p:nvSpPr>
        <p:spPr>
          <a:xfrm>
            <a:off x="7574112" y="40076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6" name="Freeform 17">
            <a:extLst>
              <a:ext uri="{FF2B5EF4-FFF2-40B4-BE49-F238E27FC236}">
                <a16:creationId xmlns:a16="http://schemas.microsoft.com/office/drawing/2014/main" id="{9B066130-5202-691B-507A-052F9C70E26E}"/>
              </a:ext>
            </a:extLst>
          </p:cNvPr>
          <p:cNvSpPr/>
          <p:nvPr/>
        </p:nvSpPr>
        <p:spPr>
          <a:xfrm>
            <a:off x="7574112" y="5399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7" name="Freeform 17">
            <a:extLst>
              <a:ext uri="{FF2B5EF4-FFF2-40B4-BE49-F238E27FC236}">
                <a16:creationId xmlns:a16="http://schemas.microsoft.com/office/drawing/2014/main" id="{36CC80EF-91F4-D0C1-B0E7-A48B77EE3438}"/>
              </a:ext>
            </a:extLst>
          </p:cNvPr>
          <p:cNvSpPr/>
          <p:nvPr/>
        </p:nvSpPr>
        <p:spPr>
          <a:xfrm>
            <a:off x="3173089" y="5399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1" name="Google Shape;118;p22">
            <a:extLst>
              <a:ext uri="{FF2B5EF4-FFF2-40B4-BE49-F238E27FC236}">
                <a16:creationId xmlns:a16="http://schemas.microsoft.com/office/drawing/2014/main" id="{166EFAB4-868B-9B60-BC5B-D9D4FDB37F11}"/>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62" name="Google Shape;118;p22">
            <a:extLst>
              <a:ext uri="{FF2B5EF4-FFF2-40B4-BE49-F238E27FC236}">
                <a16:creationId xmlns:a16="http://schemas.microsoft.com/office/drawing/2014/main" id="{F41554C1-119F-D829-956D-489785996529}"/>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4" name="Google Shape;118;p22">
            <a:extLst>
              <a:ext uri="{FF2B5EF4-FFF2-40B4-BE49-F238E27FC236}">
                <a16:creationId xmlns:a16="http://schemas.microsoft.com/office/drawing/2014/main" id="{503C0B91-EB1D-D671-EABE-464D3AED002A}"/>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65" name="Google Shape;118;p22">
            <a:extLst>
              <a:ext uri="{FF2B5EF4-FFF2-40B4-BE49-F238E27FC236}">
                <a16:creationId xmlns:a16="http://schemas.microsoft.com/office/drawing/2014/main" id="{74617FF3-5431-95FD-50AE-C81C459B2C72}"/>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6" name="Freeform 73">
            <a:extLst>
              <a:ext uri="{FF2B5EF4-FFF2-40B4-BE49-F238E27FC236}">
                <a16:creationId xmlns:a16="http://schemas.microsoft.com/office/drawing/2014/main" id="{4D0690B0-AE11-D05F-AA9E-0B7A056F2B9D}"/>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67" name="Freeform 80">
            <a:extLst>
              <a:ext uri="{FF2B5EF4-FFF2-40B4-BE49-F238E27FC236}">
                <a16:creationId xmlns:a16="http://schemas.microsoft.com/office/drawing/2014/main" id="{FB1B7FAF-5117-F1E2-9FA5-D9AA791B491B}"/>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Tree>
    <p:extLst>
      <p:ext uri="{BB962C8B-B14F-4D97-AF65-F5344CB8AC3E}">
        <p14:creationId xmlns:p14="http://schemas.microsoft.com/office/powerpoint/2010/main" val="37364239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29" name="Graphic 28">
            <a:extLst>
              <a:ext uri="{FF2B5EF4-FFF2-40B4-BE49-F238E27FC236}">
                <a16:creationId xmlns:a16="http://schemas.microsoft.com/office/drawing/2014/main" id="{1221E770-078C-ED3C-FD14-5015CB9B70A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202" y="1891275"/>
            <a:ext cx="288925" cy="288925"/>
          </a:xfrm>
          <a:prstGeom prst="rect">
            <a:avLst/>
          </a:prstGeom>
        </p:spPr>
      </p:pic>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Rectangle 12">
            <a:extLst>
              <a:ext uri="{FF2B5EF4-FFF2-40B4-BE49-F238E27FC236}">
                <a16:creationId xmlns:a16="http://schemas.microsoft.com/office/drawing/2014/main" id="{7546C2DA-A269-B854-2278-B720285708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03EBA678-D967-013D-5F72-108CB9A781D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88D8AAAA-287B-A473-2293-129B121EB4E4}"/>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Fizisku personu pienākumi un tiesības civilajā aizsardzībā un katastrofas pārvaldīšanā</a:t>
            </a:r>
            <a:endParaRPr lang="en-US"/>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105</a:t>
            </a:fld>
            <a:endParaRPr lang="en-GB"/>
          </a:p>
        </p:txBody>
      </p:sp>
      <p:grpSp>
        <p:nvGrpSpPr>
          <p:cNvPr id="12" name="Group 11">
            <a:extLst>
              <a:ext uri="{FF2B5EF4-FFF2-40B4-BE49-F238E27FC236}">
                <a16:creationId xmlns:a16="http://schemas.microsoft.com/office/drawing/2014/main" id="{2A8DB355-51C6-C8A4-EF85-CA80A8421890}"/>
              </a:ext>
            </a:extLst>
          </p:cNvPr>
          <p:cNvGrpSpPr/>
          <p:nvPr/>
        </p:nvGrpSpPr>
        <p:grpSpPr>
          <a:xfrm>
            <a:off x="3102014" y="2365375"/>
            <a:ext cx="8647113" cy="432000"/>
            <a:chOff x="3102014" y="2365375"/>
            <a:chExt cx="8647113" cy="432000"/>
          </a:xfrm>
        </p:grpSpPr>
        <p:sp>
          <p:nvSpPr>
            <p:cNvPr id="14" name="Google Shape;112;p22">
              <a:extLst>
                <a:ext uri="{FF2B5EF4-FFF2-40B4-BE49-F238E27FC236}">
                  <a16:creationId xmlns:a16="http://schemas.microsoft.com/office/drawing/2014/main" id="{37C5F33C-4C7A-6518-5ADF-2DCAB2EB87C5}"/>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Nodrošināt savā īpašumā vai tiesiskajā valdījumā esoša īpašuma </a:t>
              </a:r>
              <a:r>
                <a:rPr lang="lv-LV" sz="1100" b="1"/>
                <a:t>uzturēšanu un ekspluatēšanu </a:t>
              </a:r>
              <a:r>
                <a:rPr lang="lv-LV" sz="1100"/>
                <a:t>tā, lai neradītu kaitējumu </a:t>
              </a:r>
              <a:br>
                <a:rPr lang="en-US" sz="1100"/>
              </a:br>
              <a:r>
                <a:rPr lang="lv-LV" sz="1100"/>
                <a:t>cilvēku, vides un īpašuma drošībai</a:t>
              </a:r>
            </a:p>
          </p:txBody>
        </p:sp>
        <p:sp>
          <p:nvSpPr>
            <p:cNvPr id="15" name="Freeform 68">
              <a:extLst>
                <a:ext uri="{FF2B5EF4-FFF2-40B4-BE49-F238E27FC236}">
                  <a16:creationId xmlns:a16="http://schemas.microsoft.com/office/drawing/2014/main" id="{1D3827A9-3E8C-B40E-D860-1E79B2FE6BD1}"/>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24" name="Rectangle 23">
            <a:extLst>
              <a:ext uri="{FF2B5EF4-FFF2-40B4-BE49-F238E27FC236}">
                <a16:creationId xmlns:a16="http://schemas.microsoft.com/office/drawing/2014/main" id="{8804EBDB-0A17-051C-095A-CF9D02D33141}"/>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Google Shape;2685;p25">
            <a:extLst>
              <a:ext uri="{FF2B5EF4-FFF2-40B4-BE49-F238E27FC236}">
                <a16:creationId xmlns:a16="http://schemas.microsoft.com/office/drawing/2014/main" id="{96F6B415-CCEC-2C77-3ED8-97318430ACDC}"/>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7" name="Freeform 50">
            <a:extLst>
              <a:ext uri="{FF2B5EF4-FFF2-40B4-BE49-F238E27FC236}">
                <a16:creationId xmlns:a16="http://schemas.microsoft.com/office/drawing/2014/main" id="{4E71B56F-7BA1-5278-36BA-62AA84908635}"/>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44" name="Group 43">
            <a:extLst>
              <a:ext uri="{FF2B5EF4-FFF2-40B4-BE49-F238E27FC236}">
                <a16:creationId xmlns:a16="http://schemas.microsoft.com/office/drawing/2014/main" id="{4A295B48-A5CE-8D9A-357D-216E5E9DB9D9}"/>
              </a:ext>
            </a:extLst>
          </p:cNvPr>
          <p:cNvGrpSpPr/>
          <p:nvPr/>
        </p:nvGrpSpPr>
        <p:grpSpPr>
          <a:xfrm>
            <a:off x="3102014" y="2911544"/>
            <a:ext cx="8647113" cy="432000"/>
            <a:chOff x="3102014" y="2365375"/>
            <a:chExt cx="8647113" cy="432000"/>
          </a:xfrm>
        </p:grpSpPr>
        <p:sp>
          <p:nvSpPr>
            <p:cNvPr id="45" name="Google Shape;112;p22">
              <a:extLst>
                <a:ext uri="{FF2B5EF4-FFF2-40B4-BE49-F238E27FC236}">
                  <a16:creationId xmlns:a16="http://schemas.microsoft.com/office/drawing/2014/main" id="{4E81089F-1675-958D-40C9-7BFBBD5C1A40}"/>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Nekavējoties </a:t>
              </a:r>
              <a:r>
                <a:rPr lang="lv-LV" sz="1100" b="1"/>
                <a:t>ziņot attiecīgajām valsts vai pašvaldību institūcijām </a:t>
              </a:r>
              <a:r>
                <a:rPr lang="lv-LV" sz="1100"/>
                <a:t>par katastrofas vai katastrofas draudiem</a:t>
              </a:r>
            </a:p>
          </p:txBody>
        </p:sp>
        <p:sp>
          <p:nvSpPr>
            <p:cNvPr id="46" name="Freeform 68">
              <a:extLst>
                <a:ext uri="{FF2B5EF4-FFF2-40B4-BE49-F238E27FC236}">
                  <a16:creationId xmlns:a16="http://schemas.microsoft.com/office/drawing/2014/main" id="{14B3CD81-697E-F411-F3B2-F6882ACA5AF2}"/>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48" name="Group 47">
            <a:extLst>
              <a:ext uri="{FF2B5EF4-FFF2-40B4-BE49-F238E27FC236}">
                <a16:creationId xmlns:a16="http://schemas.microsoft.com/office/drawing/2014/main" id="{DE06F618-26FC-561E-5708-E87F904A9577}"/>
              </a:ext>
            </a:extLst>
          </p:cNvPr>
          <p:cNvGrpSpPr/>
          <p:nvPr/>
        </p:nvGrpSpPr>
        <p:grpSpPr>
          <a:xfrm>
            <a:off x="3101975" y="3458976"/>
            <a:ext cx="8647113" cy="432000"/>
            <a:chOff x="3102014" y="2365375"/>
            <a:chExt cx="8647113" cy="432000"/>
          </a:xfrm>
        </p:grpSpPr>
        <p:sp>
          <p:nvSpPr>
            <p:cNvPr id="49" name="Google Shape;112;p22">
              <a:extLst>
                <a:ext uri="{FF2B5EF4-FFF2-40B4-BE49-F238E27FC236}">
                  <a16:creationId xmlns:a16="http://schemas.microsoft.com/office/drawing/2014/main" id="{AA14B611-FB7D-AD59-32A5-DD7728890BF4}"/>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Katastrofas vai katastrofas draudu gadījumā </a:t>
              </a:r>
              <a:r>
                <a:rPr lang="lv-LV" sz="1100" b="1"/>
                <a:t>rīkoties saskaņā ar atbildīgo valsts vai pašvaldību institūciju sniegto informāciju </a:t>
              </a:r>
              <a:r>
                <a:rPr lang="lv-LV" sz="1100"/>
                <a:t>un šo institūciju amatpersonu norādījumiem</a:t>
              </a:r>
            </a:p>
          </p:txBody>
        </p:sp>
        <p:sp>
          <p:nvSpPr>
            <p:cNvPr id="51" name="Freeform 68">
              <a:extLst>
                <a:ext uri="{FF2B5EF4-FFF2-40B4-BE49-F238E27FC236}">
                  <a16:creationId xmlns:a16="http://schemas.microsoft.com/office/drawing/2014/main" id="{6F7D9367-B20C-113D-6BB2-78125DB74584}"/>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5" name="Group 54">
            <a:extLst>
              <a:ext uri="{FF2B5EF4-FFF2-40B4-BE49-F238E27FC236}">
                <a16:creationId xmlns:a16="http://schemas.microsoft.com/office/drawing/2014/main" id="{E00ACFF8-A284-4A6F-D8D0-2337BA527947}"/>
              </a:ext>
            </a:extLst>
          </p:cNvPr>
          <p:cNvGrpSpPr/>
          <p:nvPr/>
        </p:nvGrpSpPr>
        <p:grpSpPr>
          <a:xfrm>
            <a:off x="3119521" y="4008019"/>
            <a:ext cx="8647113" cy="432000"/>
            <a:chOff x="3102014" y="2365375"/>
            <a:chExt cx="8647113" cy="432000"/>
          </a:xfrm>
        </p:grpSpPr>
        <p:sp>
          <p:nvSpPr>
            <p:cNvPr id="56" name="Google Shape;112;p22">
              <a:extLst>
                <a:ext uri="{FF2B5EF4-FFF2-40B4-BE49-F238E27FC236}">
                  <a16:creationId xmlns:a16="http://schemas.microsoft.com/office/drawing/2014/main" id="{DB73B8D4-5EA8-486E-8372-605D82A7D469}"/>
                </a:ext>
              </a:extLst>
            </p:cNvPr>
            <p:cNvSpPr/>
            <p:nvPr/>
          </p:nvSpPr>
          <p:spPr>
            <a:xfrm>
              <a:off x="3102014" y="2365375"/>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Nodrošināt valsts civilās aizsardzības plānā un sadarbības teritoriju civilās aizsardzības plānos juridiskajai personai noteikto </a:t>
              </a:r>
              <a:r>
                <a:rPr lang="lv-LV" sz="1100" b="1"/>
                <a:t>pasākumu precīzu un savlaicīgu izpildi</a:t>
              </a:r>
            </a:p>
          </p:txBody>
        </p:sp>
        <p:sp>
          <p:nvSpPr>
            <p:cNvPr id="57" name="Freeform 68">
              <a:extLst>
                <a:ext uri="{FF2B5EF4-FFF2-40B4-BE49-F238E27FC236}">
                  <a16:creationId xmlns:a16="http://schemas.microsoft.com/office/drawing/2014/main" id="{3AED177C-C903-9D4B-E659-6BE92B581C1F}"/>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pic>
        <p:nvPicPr>
          <p:cNvPr id="58" name="Graphic 57">
            <a:extLst>
              <a:ext uri="{FF2B5EF4-FFF2-40B4-BE49-F238E27FC236}">
                <a16:creationId xmlns:a16="http://schemas.microsoft.com/office/drawing/2014/main" id="{8B0AD919-D47B-F289-2767-D98D536EF4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4623245"/>
            <a:ext cx="288925" cy="288925"/>
          </a:xfrm>
          <a:prstGeom prst="rect">
            <a:avLst/>
          </a:prstGeom>
        </p:spPr>
      </p:pic>
      <p:sp>
        <p:nvSpPr>
          <p:cNvPr id="59" name="Google Shape;118;p22">
            <a:extLst>
              <a:ext uri="{FF2B5EF4-FFF2-40B4-BE49-F238E27FC236}">
                <a16:creationId xmlns:a16="http://schemas.microsoft.com/office/drawing/2014/main" id="{2053C3D0-23F8-86CB-949C-408E9A0A5F9B}"/>
              </a:ext>
            </a:extLst>
          </p:cNvPr>
          <p:cNvSpPr txBox="1"/>
          <p:nvPr/>
        </p:nvSpPr>
        <p:spPr>
          <a:xfrm>
            <a:off x="11317087" y="455124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0" name="Google Shape;118;p22">
            <a:extLst>
              <a:ext uri="{FF2B5EF4-FFF2-40B4-BE49-F238E27FC236}">
                <a16:creationId xmlns:a16="http://schemas.microsoft.com/office/drawing/2014/main" id="{A0179A93-5586-9582-2A56-EAFC3D3BB760}"/>
              </a:ext>
            </a:extLst>
          </p:cNvPr>
          <p:cNvSpPr txBox="1"/>
          <p:nvPr/>
        </p:nvSpPr>
        <p:spPr>
          <a:xfrm>
            <a:off x="3102014" y="455124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63" name="Google Shape;118;p22">
            <a:extLst>
              <a:ext uri="{FF2B5EF4-FFF2-40B4-BE49-F238E27FC236}">
                <a16:creationId xmlns:a16="http://schemas.microsoft.com/office/drawing/2014/main" id="{8A9DB71C-07EC-1CC4-928B-4088931D5E0E}"/>
              </a:ext>
            </a:extLst>
          </p:cNvPr>
          <p:cNvSpPr txBox="1"/>
          <p:nvPr/>
        </p:nvSpPr>
        <p:spPr>
          <a:xfrm>
            <a:off x="11245086" y="455124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4" name="Google Shape;1386;p89">
            <a:extLst>
              <a:ext uri="{FF2B5EF4-FFF2-40B4-BE49-F238E27FC236}">
                <a16:creationId xmlns:a16="http://schemas.microsoft.com/office/drawing/2014/main" id="{B8A67898-B09B-D6D4-1358-712D45294D3E}"/>
              </a:ext>
            </a:extLst>
          </p:cNvPr>
          <p:cNvSpPr/>
          <p:nvPr/>
        </p:nvSpPr>
        <p:spPr>
          <a:xfrm>
            <a:off x="11388162" y="4623245"/>
            <a:ext cx="288925" cy="288925"/>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72" name="Group 71">
            <a:extLst>
              <a:ext uri="{FF2B5EF4-FFF2-40B4-BE49-F238E27FC236}">
                <a16:creationId xmlns:a16="http://schemas.microsoft.com/office/drawing/2014/main" id="{104DE9D0-F70C-6D75-7EA5-7D40CF835463}"/>
              </a:ext>
            </a:extLst>
          </p:cNvPr>
          <p:cNvGrpSpPr/>
          <p:nvPr/>
        </p:nvGrpSpPr>
        <p:grpSpPr>
          <a:xfrm>
            <a:off x="3102014" y="5101551"/>
            <a:ext cx="8647113" cy="480212"/>
            <a:chOff x="3102014" y="5101551"/>
            <a:chExt cx="8647113" cy="480212"/>
          </a:xfrm>
        </p:grpSpPr>
        <p:sp>
          <p:nvSpPr>
            <p:cNvPr id="66" name="Google Shape;112;p22">
              <a:extLst>
                <a:ext uri="{FF2B5EF4-FFF2-40B4-BE49-F238E27FC236}">
                  <a16:creationId xmlns:a16="http://schemas.microsoft.com/office/drawing/2014/main" id="{81FA04CC-899F-B26D-07CA-7CF53D1A184C}"/>
                </a:ext>
              </a:extLst>
            </p:cNvPr>
            <p:cNvSpPr/>
            <p:nvPr/>
          </p:nvSpPr>
          <p:spPr>
            <a:xfrm>
              <a:off x="3102014" y="5101551"/>
              <a:ext cx="8647113" cy="480212"/>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Saņemt </a:t>
              </a:r>
              <a:r>
                <a:rPr lang="lv-LV" sz="1100" b="1"/>
                <a:t>agrīno brīdināšanu un ieteikumus </a:t>
              </a:r>
              <a:r>
                <a:rPr lang="lv-LV" sz="1100"/>
                <a:t>rīcībai katastrofas vai katastrofas draudu gadījumā</a:t>
              </a:r>
            </a:p>
          </p:txBody>
        </p:sp>
        <p:sp>
          <p:nvSpPr>
            <p:cNvPr id="67" name="Freeform 68">
              <a:extLst>
                <a:ext uri="{FF2B5EF4-FFF2-40B4-BE49-F238E27FC236}">
                  <a16:creationId xmlns:a16="http://schemas.microsoft.com/office/drawing/2014/main" id="{D8A8ED9A-157F-6546-D4F7-269C1AC10D96}"/>
                </a:ext>
              </a:extLst>
            </p:cNvPr>
            <p:cNvSpPr>
              <a:spLocks noChangeAspect="1" noEditPoints="1"/>
            </p:cNvSpPr>
            <p:nvPr/>
          </p:nvSpPr>
          <p:spPr bwMode="auto">
            <a:xfrm>
              <a:off x="3185487" y="525495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71" name="Group 70">
            <a:extLst>
              <a:ext uri="{FF2B5EF4-FFF2-40B4-BE49-F238E27FC236}">
                <a16:creationId xmlns:a16="http://schemas.microsoft.com/office/drawing/2014/main" id="{98EE0E72-5452-B5DF-5391-4603E3ED85C8}"/>
              </a:ext>
            </a:extLst>
          </p:cNvPr>
          <p:cNvGrpSpPr/>
          <p:nvPr/>
        </p:nvGrpSpPr>
        <p:grpSpPr>
          <a:xfrm>
            <a:off x="3102014" y="5693364"/>
            <a:ext cx="8647113" cy="480152"/>
            <a:chOff x="3102014" y="5693364"/>
            <a:chExt cx="8647113" cy="480152"/>
          </a:xfrm>
        </p:grpSpPr>
        <p:sp>
          <p:nvSpPr>
            <p:cNvPr id="69" name="Google Shape;112;p22">
              <a:extLst>
                <a:ext uri="{FF2B5EF4-FFF2-40B4-BE49-F238E27FC236}">
                  <a16:creationId xmlns:a16="http://schemas.microsoft.com/office/drawing/2014/main" id="{F6A5E4C2-27CC-BFA3-5CF2-8862F6020EC1}"/>
                </a:ext>
              </a:extLst>
            </p:cNvPr>
            <p:cNvSpPr/>
            <p:nvPr/>
          </p:nvSpPr>
          <p:spPr>
            <a:xfrm>
              <a:off x="3102014" y="5693364"/>
              <a:ext cx="8647113" cy="480152"/>
            </a:xfrm>
            <a:prstGeom prst="rect">
              <a:avLst/>
            </a:prstGeom>
            <a:solidFill>
              <a:schemeClr val="bg1">
                <a:lumMod val="95000"/>
              </a:schemeClr>
            </a:solidFill>
            <a:ln>
              <a:noFill/>
            </a:ln>
          </p:spPr>
          <p:txBody>
            <a:bodyPr spcFirstLastPara="1" wrap="square" lIns="360000" tIns="72000" rIns="72000" bIns="72000" anchor="ctr" anchorCtr="0">
              <a:noAutofit/>
            </a:bodyPr>
            <a:lstStyle/>
            <a:p>
              <a:r>
                <a:rPr lang="lv-LV" sz="1100"/>
                <a:t>Nekavējoties </a:t>
              </a:r>
              <a:r>
                <a:rPr lang="lv-LV" sz="1100" b="1"/>
                <a:t>ziņot attiecīgajām valsts vai pašvaldību institūcijām</a:t>
              </a:r>
              <a:r>
                <a:rPr lang="lv-LV" sz="1100"/>
                <a:t> par katastrofas vai katastrofas draudiem</a:t>
              </a:r>
            </a:p>
          </p:txBody>
        </p:sp>
        <p:sp>
          <p:nvSpPr>
            <p:cNvPr id="70" name="Freeform 68">
              <a:extLst>
                <a:ext uri="{FF2B5EF4-FFF2-40B4-BE49-F238E27FC236}">
                  <a16:creationId xmlns:a16="http://schemas.microsoft.com/office/drawing/2014/main" id="{F3662FD2-8A5B-3B7E-45B8-DD23AFBFF225}"/>
                </a:ext>
              </a:extLst>
            </p:cNvPr>
            <p:cNvSpPr>
              <a:spLocks noChangeAspect="1" noEditPoints="1"/>
            </p:cNvSpPr>
            <p:nvPr/>
          </p:nvSpPr>
          <p:spPr bwMode="auto">
            <a:xfrm>
              <a:off x="3185487" y="584673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3" name="Google Shape;1819;p94">
            <a:extLst>
              <a:ext uri="{FF2B5EF4-FFF2-40B4-BE49-F238E27FC236}">
                <a16:creationId xmlns:a16="http://schemas.microsoft.com/office/drawing/2014/main" id="{BA72C3BA-40AB-97D7-8996-D8CAEB13A765}"/>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86" name="Group 85">
            <a:extLst>
              <a:ext uri="{FF2B5EF4-FFF2-40B4-BE49-F238E27FC236}">
                <a16:creationId xmlns:a16="http://schemas.microsoft.com/office/drawing/2014/main" id="{44E8D7B5-5AE5-C6DC-5BE3-8C260353DE77}"/>
              </a:ext>
            </a:extLst>
          </p:cNvPr>
          <p:cNvGrpSpPr/>
          <p:nvPr/>
        </p:nvGrpSpPr>
        <p:grpSpPr>
          <a:xfrm>
            <a:off x="7511473" y="131212"/>
            <a:ext cx="4237614" cy="218780"/>
            <a:chOff x="7511473" y="131212"/>
            <a:chExt cx="4237614" cy="218780"/>
          </a:xfrm>
        </p:grpSpPr>
        <p:sp>
          <p:nvSpPr>
            <p:cNvPr id="76" name="Rectangle 75">
              <a:extLst>
                <a:ext uri="{FF2B5EF4-FFF2-40B4-BE49-F238E27FC236}">
                  <a16:creationId xmlns:a16="http://schemas.microsoft.com/office/drawing/2014/main" id="{2553EAA4-0615-4939-E4C4-8EA0B51477F9}"/>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7" name="Rectangle 76">
              <a:extLst>
                <a:ext uri="{FF2B5EF4-FFF2-40B4-BE49-F238E27FC236}">
                  <a16:creationId xmlns:a16="http://schemas.microsoft.com/office/drawing/2014/main" id="{4DA740EB-9181-0072-EB5D-9E82A311324B}"/>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78" name="Group 77">
              <a:extLst>
                <a:ext uri="{FF2B5EF4-FFF2-40B4-BE49-F238E27FC236}">
                  <a16:creationId xmlns:a16="http://schemas.microsoft.com/office/drawing/2014/main" id="{6C72B775-A72D-D02B-C830-078BDAC69934}"/>
                </a:ext>
              </a:extLst>
            </p:cNvPr>
            <p:cNvGrpSpPr/>
            <p:nvPr/>
          </p:nvGrpSpPr>
          <p:grpSpPr>
            <a:xfrm>
              <a:off x="9204261" y="131212"/>
              <a:ext cx="2544826" cy="217488"/>
              <a:chOff x="8236954" y="132504"/>
              <a:chExt cx="2544826" cy="217488"/>
            </a:xfrm>
          </p:grpSpPr>
          <p:sp>
            <p:nvSpPr>
              <p:cNvPr id="84" name="Rectangle 83">
                <a:extLst>
                  <a:ext uri="{FF2B5EF4-FFF2-40B4-BE49-F238E27FC236}">
                    <a16:creationId xmlns:a16="http://schemas.microsoft.com/office/drawing/2014/main" id="{6492BEDC-01C0-0C7F-1538-43AA5886E06C}"/>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8</a:t>
                </a:r>
                <a:endParaRPr kumimoji="0" lang="lv-LV" sz="800" b="1" i="0" u="none" strike="noStrike" kern="0" cap="none" spc="0" normalizeH="0" baseline="0">
                  <a:ln>
                    <a:noFill/>
                  </a:ln>
                  <a:effectLst/>
                  <a:uLnTx/>
                  <a:uFillTx/>
                  <a:ea typeface="Georgia"/>
                  <a:cs typeface="Georgia"/>
                  <a:sym typeface="Georgia"/>
                </a:endParaRPr>
              </a:p>
            </p:txBody>
          </p:sp>
          <p:sp>
            <p:nvSpPr>
              <p:cNvPr id="85" name="Rectangle 84">
                <a:extLst>
                  <a:ext uri="{FF2B5EF4-FFF2-40B4-BE49-F238E27FC236}">
                    <a16:creationId xmlns:a16="http://schemas.microsoft.com/office/drawing/2014/main" id="{11A186A6-502A-6D05-E4A1-24D685948220}"/>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Fizisku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a:ln>
                      <a:noFill/>
                    </a:ln>
                    <a:effectLst/>
                    <a:uLnTx/>
                    <a:uFillTx/>
                    <a:ea typeface="Georgia"/>
                    <a:cs typeface="Georgia"/>
                    <a:sym typeface="Georgia"/>
                  </a:rPr>
                  <a:t>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79" name="Rectangle 78">
              <a:extLst>
                <a:ext uri="{FF2B5EF4-FFF2-40B4-BE49-F238E27FC236}">
                  <a16:creationId xmlns:a16="http://schemas.microsoft.com/office/drawing/2014/main" id="{A7270B9A-6D3F-696C-C578-8D515B698752}"/>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0" name="Rectangle 79">
              <a:extLst>
                <a:ext uri="{FF2B5EF4-FFF2-40B4-BE49-F238E27FC236}">
                  <a16:creationId xmlns:a16="http://schemas.microsoft.com/office/drawing/2014/main" id="{BACF978F-ECEB-3493-32B9-B6AB4EC34FD1}"/>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1" name="Rectangle 80">
              <a:extLst>
                <a:ext uri="{FF2B5EF4-FFF2-40B4-BE49-F238E27FC236}">
                  <a16:creationId xmlns:a16="http://schemas.microsoft.com/office/drawing/2014/main" id="{12F69951-9905-56C8-3BD0-A20C1C5BDCD6}"/>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2" name="Rectangle 81">
              <a:extLst>
                <a:ext uri="{FF2B5EF4-FFF2-40B4-BE49-F238E27FC236}">
                  <a16:creationId xmlns:a16="http://schemas.microsoft.com/office/drawing/2014/main" id="{2BFD9B87-483D-2F49-7836-F8107448FDE7}"/>
                </a:ext>
              </a:extLst>
            </p:cNvPr>
            <p:cNvSpPr/>
            <p:nvPr/>
          </p:nvSpPr>
          <p:spPr>
            <a:xfrm>
              <a:off x="872060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3" name="Rectangle 82">
              <a:extLst>
                <a:ext uri="{FF2B5EF4-FFF2-40B4-BE49-F238E27FC236}">
                  <a16:creationId xmlns:a16="http://schemas.microsoft.com/office/drawing/2014/main" id="{6E0B5CB6-32E8-908A-F7E3-DF60BAE95F6F}"/>
                </a:ext>
              </a:extLst>
            </p:cNvPr>
            <p:cNvSpPr/>
            <p:nvPr/>
          </p:nvSpPr>
          <p:spPr>
            <a:xfrm>
              <a:off x="8962435"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87" name="Rectangle 86">
            <a:extLst>
              <a:ext uri="{FF2B5EF4-FFF2-40B4-BE49-F238E27FC236}">
                <a16:creationId xmlns:a16="http://schemas.microsoft.com/office/drawing/2014/main" id="{92A6C7C9-CA98-A44D-9AA8-2DDF75586C5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Tree>
    <p:extLst>
      <p:ext uri="{BB962C8B-B14F-4D97-AF65-F5344CB8AC3E}">
        <p14:creationId xmlns:p14="http://schemas.microsoft.com/office/powerpoint/2010/main" val="30034815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000000"/>
                </a:solidFill>
                <a:effectLst/>
                <a:uLnTx/>
                <a:uFillTx/>
                <a:latin typeface="Arial"/>
                <a:ea typeface="+mn-ea"/>
                <a:cs typeface="+mn-cs"/>
              </a:rPr>
              <a:t>Valsts civilās aizsardzības plānā noteikti pienākumi katastrofas pārvaldīšanas pasākumos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000000"/>
                </a:solidFill>
                <a:effectLst/>
                <a:uLnTx/>
                <a:uFillTx/>
                <a:latin typeface="Arial"/>
                <a:ea typeface="+mn-ea"/>
                <a:cs typeface="+mn-cs"/>
              </a:rPr>
              <a:t>šādām</a:t>
            </a:r>
            <a:r>
              <a:rPr kumimoji="0" lang="lv-LV" sz="1400" b="1" i="0" u="none" strike="noStrike" kern="1200" cap="none" spc="0" normalizeH="0" baseline="0" noProof="0">
                <a:ln>
                  <a:noFill/>
                </a:ln>
                <a:solidFill>
                  <a:srgbClr val="A8192D"/>
                </a:solidFill>
                <a:effectLst/>
                <a:uLnTx/>
                <a:uFillTx/>
                <a:latin typeface="Arial"/>
                <a:ea typeface="+mn-ea"/>
                <a:cs typeface="+mn-cs"/>
              </a:rPr>
              <a:t> dabas </a:t>
            </a:r>
            <a:r>
              <a:rPr kumimoji="0" lang="lv-LV" sz="1400" b="1" i="0" u="none" strike="noStrike" kern="1200" cap="none" spc="0" normalizeH="0" baseline="0" noProof="0">
                <a:ln>
                  <a:noFill/>
                </a:ln>
                <a:solidFill>
                  <a:srgbClr val="000000"/>
                </a:solidFill>
                <a:effectLst/>
                <a:uLnTx/>
                <a:uFillTx/>
                <a:latin typeface="Arial"/>
                <a:ea typeface="+mn-ea"/>
                <a:cs typeface="+mn-cs"/>
              </a:rPr>
              <a:t>katastrofām:</a:t>
            </a:r>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Fizisku personu pienākumi civilajā aizsardzībā un katastrofas pārvaldīšanā</a:t>
            </a:r>
            <a:endParaRPr lang="en-US"/>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rgbClr val="46464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106</a:t>
            </a:fld>
            <a:endParaRPr lang="en-GB"/>
          </a:p>
        </p:txBody>
      </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3" name="Google Shape;1819;p94">
            <a:extLst>
              <a:ext uri="{FF2B5EF4-FFF2-40B4-BE49-F238E27FC236}">
                <a16:creationId xmlns:a16="http://schemas.microsoft.com/office/drawing/2014/main" id="{BA72C3BA-40AB-97D7-8996-D8CAEB13A765}"/>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9" name="Google Shape;112;p22">
            <a:extLst>
              <a:ext uri="{FF2B5EF4-FFF2-40B4-BE49-F238E27FC236}">
                <a16:creationId xmlns:a16="http://schemas.microsoft.com/office/drawing/2014/main" id="{E5C1D70F-D9F8-890B-6383-00AEAC35B4C8}"/>
              </a:ext>
            </a:extLst>
          </p:cNvPr>
          <p:cNvSpPr/>
          <p:nvPr/>
        </p:nvSpPr>
        <p:spPr>
          <a:xfrm>
            <a:off x="4855789" y="4218176"/>
            <a:ext cx="2831725"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stiprs sals, karstums, sausums</a:t>
            </a:r>
          </a:p>
        </p:txBody>
      </p:sp>
      <p:sp>
        <p:nvSpPr>
          <p:cNvPr id="10" name="Google Shape;112;p22">
            <a:extLst>
              <a:ext uri="{FF2B5EF4-FFF2-40B4-BE49-F238E27FC236}">
                <a16:creationId xmlns:a16="http://schemas.microsoft.com/office/drawing/2014/main" id="{B3CF1758-B256-403A-0C7F-BFD6B5B9A3A2}"/>
              </a:ext>
            </a:extLst>
          </p:cNvPr>
          <p:cNvSpPr/>
          <p:nvPr/>
        </p:nvSpPr>
        <p:spPr>
          <a:xfrm>
            <a:off x="7799115" y="4218176"/>
            <a:ext cx="2067082"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Vētras (vēja brāzmas), </a:t>
            </a:r>
            <a:br>
              <a:rPr lang="en-US" sz="1100"/>
            </a:br>
            <a:r>
              <a:rPr lang="lv-LV" sz="1100"/>
              <a:t>viesuļi, krasas </a:t>
            </a:r>
            <a:br>
              <a:rPr lang="en-US" sz="1100"/>
            </a:br>
            <a:r>
              <a:rPr lang="lv-LV" sz="1100"/>
              <a:t>vēja brāzmas</a:t>
            </a:r>
          </a:p>
        </p:txBody>
      </p:sp>
      <p:sp>
        <p:nvSpPr>
          <p:cNvPr id="11" name="Google Shape;112;p22">
            <a:extLst>
              <a:ext uri="{FF2B5EF4-FFF2-40B4-BE49-F238E27FC236}">
                <a16:creationId xmlns:a16="http://schemas.microsoft.com/office/drawing/2014/main" id="{4B08DC28-7181-1BC6-FE6E-A48C035649A1}"/>
              </a:ext>
            </a:extLst>
          </p:cNvPr>
          <p:cNvSpPr/>
          <p:nvPr/>
        </p:nvSpPr>
        <p:spPr>
          <a:xfrm>
            <a:off x="9977796" y="4224696"/>
            <a:ext cx="1771331"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grpSp>
        <p:nvGrpSpPr>
          <p:cNvPr id="16" name="Group 15">
            <a:extLst>
              <a:ext uri="{FF2B5EF4-FFF2-40B4-BE49-F238E27FC236}">
                <a16:creationId xmlns:a16="http://schemas.microsoft.com/office/drawing/2014/main" id="{F6C5420D-6755-2B34-6995-69E27F4A8005}"/>
              </a:ext>
            </a:extLst>
          </p:cNvPr>
          <p:cNvGrpSpPr/>
          <p:nvPr/>
        </p:nvGrpSpPr>
        <p:grpSpPr>
          <a:xfrm>
            <a:off x="9650196" y="4346854"/>
            <a:ext cx="216000" cy="692060"/>
            <a:chOff x="11567007" y="3478605"/>
            <a:chExt cx="216000" cy="692060"/>
          </a:xfrm>
        </p:grpSpPr>
        <p:sp>
          <p:nvSpPr>
            <p:cNvPr id="17" name="Rectangle 16">
              <a:extLst>
                <a:ext uri="{FF2B5EF4-FFF2-40B4-BE49-F238E27FC236}">
                  <a16:creationId xmlns:a16="http://schemas.microsoft.com/office/drawing/2014/main" id="{C702EFD8-DAD6-A275-5479-CA9D73E10BCF}"/>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8" name="Rectangle 17">
              <a:extLst>
                <a:ext uri="{FF2B5EF4-FFF2-40B4-BE49-F238E27FC236}">
                  <a16:creationId xmlns:a16="http://schemas.microsoft.com/office/drawing/2014/main" id="{8152CC14-4CBB-052D-24C1-F2D27E82980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9" name="Rectangle 18">
              <a:extLst>
                <a:ext uri="{FF2B5EF4-FFF2-40B4-BE49-F238E27FC236}">
                  <a16:creationId xmlns:a16="http://schemas.microsoft.com/office/drawing/2014/main" id="{7449F51D-B4FA-AD55-2312-99BCC9A1575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20" name="Group 19">
            <a:extLst>
              <a:ext uri="{FF2B5EF4-FFF2-40B4-BE49-F238E27FC236}">
                <a16:creationId xmlns:a16="http://schemas.microsoft.com/office/drawing/2014/main" id="{A24935FB-DB77-9979-9E30-C5F0FE76F23F}"/>
              </a:ext>
            </a:extLst>
          </p:cNvPr>
          <p:cNvGrpSpPr/>
          <p:nvPr/>
        </p:nvGrpSpPr>
        <p:grpSpPr>
          <a:xfrm>
            <a:off x="11533127" y="4353374"/>
            <a:ext cx="216000" cy="692060"/>
            <a:chOff x="11567007" y="3478605"/>
            <a:chExt cx="216000" cy="692060"/>
          </a:xfrm>
        </p:grpSpPr>
        <p:sp>
          <p:nvSpPr>
            <p:cNvPr id="21" name="Rectangle 20">
              <a:extLst>
                <a:ext uri="{FF2B5EF4-FFF2-40B4-BE49-F238E27FC236}">
                  <a16:creationId xmlns:a16="http://schemas.microsoft.com/office/drawing/2014/main" id="{184A664F-8ECF-D69D-CA16-8EC80C9C030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2" name="Rectangle 21">
              <a:extLst>
                <a:ext uri="{FF2B5EF4-FFF2-40B4-BE49-F238E27FC236}">
                  <a16:creationId xmlns:a16="http://schemas.microsoft.com/office/drawing/2014/main" id="{8BF9DB6A-F5E6-7249-4F5B-C82CAE8B004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3" name="Rectangle 22">
              <a:extLst>
                <a:ext uri="{FF2B5EF4-FFF2-40B4-BE49-F238E27FC236}">
                  <a16:creationId xmlns:a16="http://schemas.microsoft.com/office/drawing/2014/main" id="{7D1ED1D5-2F21-4939-F649-2420B8DF721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25" name="Group 24">
            <a:extLst>
              <a:ext uri="{FF2B5EF4-FFF2-40B4-BE49-F238E27FC236}">
                <a16:creationId xmlns:a16="http://schemas.microsoft.com/office/drawing/2014/main" id="{45069EC7-FA27-1FD5-9A5C-B01605BE1B6F}"/>
              </a:ext>
            </a:extLst>
          </p:cNvPr>
          <p:cNvGrpSpPr/>
          <p:nvPr/>
        </p:nvGrpSpPr>
        <p:grpSpPr>
          <a:xfrm>
            <a:off x="7471514" y="4346854"/>
            <a:ext cx="216000" cy="692060"/>
            <a:chOff x="11567007" y="3478605"/>
            <a:chExt cx="216000" cy="692060"/>
          </a:xfrm>
        </p:grpSpPr>
        <p:sp>
          <p:nvSpPr>
            <p:cNvPr id="28" name="Rectangle 27">
              <a:extLst>
                <a:ext uri="{FF2B5EF4-FFF2-40B4-BE49-F238E27FC236}">
                  <a16:creationId xmlns:a16="http://schemas.microsoft.com/office/drawing/2014/main" id="{6358357C-105C-3B5A-5BB8-D6AE9FC5EBB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0" name="Rectangle 29">
              <a:extLst>
                <a:ext uri="{FF2B5EF4-FFF2-40B4-BE49-F238E27FC236}">
                  <a16:creationId xmlns:a16="http://schemas.microsoft.com/office/drawing/2014/main" id="{6C9ADD12-53E1-3E3A-E4C9-16A7D72825B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1" name="Rectangle 30">
              <a:extLst>
                <a:ext uri="{FF2B5EF4-FFF2-40B4-BE49-F238E27FC236}">
                  <a16:creationId xmlns:a16="http://schemas.microsoft.com/office/drawing/2014/main" id="{A8076CA9-49C4-77F5-2E3C-81E01946E89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32" name="Google Shape;112;p22">
            <a:extLst>
              <a:ext uri="{FF2B5EF4-FFF2-40B4-BE49-F238E27FC236}">
                <a16:creationId xmlns:a16="http://schemas.microsoft.com/office/drawing/2014/main" id="{EC881582-83C3-64BB-2C84-9665224EA4B5}"/>
              </a:ext>
            </a:extLst>
          </p:cNvPr>
          <p:cNvSpPr/>
          <p:nvPr/>
        </p:nvSpPr>
        <p:spPr>
          <a:xfrm>
            <a:off x="4855789" y="2364220"/>
            <a:ext cx="3259866" cy="819150"/>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Zemestrīce</a:t>
            </a:r>
          </a:p>
        </p:txBody>
      </p:sp>
      <p:sp>
        <p:nvSpPr>
          <p:cNvPr id="37" name="Google Shape;112;p22">
            <a:extLst>
              <a:ext uri="{FF2B5EF4-FFF2-40B4-BE49-F238E27FC236}">
                <a16:creationId xmlns:a16="http://schemas.microsoft.com/office/drawing/2014/main" id="{42631349-260A-0D14-6342-9506C7C50240}"/>
              </a:ext>
            </a:extLst>
          </p:cNvPr>
          <p:cNvSpPr/>
          <p:nvPr/>
        </p:nvSpPr>
        <p:spPr>
          <a:xfrm>
            <a:off x="4855790" y="3289300"/>
            <a:ext cx="6893338" cy="819150"/>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Palii, plūdi un</a:t>
            </a:r>
            <a:r>
              <a:rPr lang="en-US" sz="1100"/>
              <a:t> </a:t>
            </a:r>
            <a:r>
              <a:rPr lang="lv-LV" sz="1100"/>
              <a:t>vējuzplūdi</a:t>
            </a:r>
          </a:p>
        </p:txBody>
      </p:sp>
      <p:sp>
        <p:nvSpPr>
          <p:cNvPr id="47" name="Google Shape;112;p22">
            <a:extLst>
              <a:ext uri="{FF2B5EF4-FFF2-40B4-BE49-F238E27FC236}">
                <a16:creationId xmlns:a16="http://schemas.microsoft.com/office/drawing/2014/main" id="{5A978ABB-9E36-2822-4911-FD4916BB6A16}"/>
              </a:ext>
            </a:extLst>
          </p:cNvPr>
          <p:cNvSpPr/>
          <p:nvPr/>
        </p:nvSpPr>
        <p:spPr>
          <a:xfrm>
            <a:off x="8227255" y="2358443"/>
            <a:ext cx="3521872" cy="819150"/>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 nogruvums</a:t>
            </a:r>
          </a:p>
        </p:txBody>
      </p:sp>
      <p:sp>
        <p:nvSpPr>
          <p:cNvPr id="68" name="Google Shape;112;p22">
            <a:extLst>
              <a:ext uri="{FF2B5EF4-FFF2-40B4-BE49-F238E27FC236}">
                <a16:creationId xmlns:a16="http://schemas.microsoft.com/office/drawing/2014/main" id="{83B74905-C085-CBE8-6343-E501D6864CBB}"/>
              </a:ext>
            </a:extLst>
          </p:cNvPr>
          <p:cNvSpPr/>
          <p:nvPr/>
        </p:nvSpPr>
        <p:spPr>
          <a:xfrm>
            <a:off x="3101975" y="2363143"/>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74" name="Google Shape;112;p22">
            <a:extLst>
              <a:ext uri="{FF2B5EF4-FFF2-40B4-BE49-F238E27FC236}">
                <a16:creationId xmlns:a16="http://schemas.microsoft.com/office/drawing/2014/main" id="{6202116A-38E8-F0F6-1CA1-E6DF718D80D7}"/>
              </a:ext>
            </a:extLst>
          </p:cNvPr>
          <p:cNvSpPr/>
          <p:nvPr/>
        </p:nvSpPr>
        <p:spPr>
          <a:xfrm>
            <a:off x="3101975" y="3289646"/>
            <a:ext cx="1641157" cy="81915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75" name="Google Shape;112;p22">
            <a:extLst>
              <a:ext uri="{FF2B5EF4-FFF2-40B4-BE49-F238E27FC236}">
                <a16:creationId xmlns:a16="http://schemas.microsoft.com/office/drawing/2014/main" id="{771650F5-ADCA-5B68-E066-B18770E697B8}"/>
              </a:ext>
            </a:extLst>
          </p:cNvPr>
          <p:cNvSpPr/>
          <p:nvPr/>
        </p:nvSpPr>
        <p:spPr>
          <a:xfrm>
            <a:off x="3103983" y="4218687"/>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pic>
        <p:nvPicPr>
          <p:cNvPr id="76" name="Picture 75">
            <a:extLst>
              <a:ext uri="{FF2B5EF4-FFF2-40B4-BE49-F238E27FC236}">
                <a16:creationId xmlns:a16="http://schemas.microsoft.com/office/drawing/2014/main" id="{A6CA9BE6-B309-EC2F-6B19-0CF42A337190}"/>
              </a:ext>
            </a:extLst>
          </p:cNvPr>
          <p:cNvPicPr>
            <a:picLocks noChangeAspect="1"/>
          </p:cNvPicPr>
          <p:nvPr/>
        </p:nvPicPr>
        <p:blipFill>
          <a:blip r:embed="rId3"/>
          <a:srcRect t="41075" b="41075"/>
          <a:stretch/>
        </p:blipFill>
        <p:spPr>
          <a:xfrm>
            <a:off x="3101974" y="5143257"/>
            <a:ext cx="8647153" cy="1028944"/>
          </a:xfrm>
          <a:prstGeom prst="rect">
            <a:avLst/>
          </a:prstGeom>
        </p:spPr>
      </p:pic>
      <p:grpSp>
        <p:nvGrpSpPr>
          <p:cNvPr id="78" name="Group 77">
            <a:extLst>
              <a:ext uri="{FF2B5EF4-FFF2-40B4-BE49-F238E27FC236}">
                <a16:creationId xmlns:a16="http://schemas.microsoft.com/office/drawing/2014/main" id="{FD2F9E78-FEFE-C929-AFF2-E9C67CA792F3}"/>
              </a:ext>
            </a:extLst>
          </p:cNvPr>
          <p:cNvGrpSpPr/>
          <p:nvPr/>
        </p:nvGrpSpPr>
        <p:grpSpPr>
          <a:xfrm>
            <a:off x="3101975" y="6413400"/>
            <a:ext cx="4293235" cy="216000"/>
            <a:chOff x="3101975" y="6318475"/>
            <a:chExt cx="4293235" cy="216000"/>
          </a:xfrm>
        </p:grpSpPr>
        <p:sp>
          <p:nvSpPr>
            <p:cNvPr id="79" name="Rectangle 78">
              <a:extLst>
                <a:ext uri="{FF2B5EF4-FFF2-40B4-BE49-F238E27FC236}">
                  <a16:creationId xmlns:a16="http://schemas.microsoft.com/office/drawing/2014/main" id="{558A503A-3594-0747-CFD7-631691C1261B}"/>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0" name="TextBox 79">
              <a:extLst>
                <a:ext uri="{FF2B5EF4-FFF2-40B4-BE49-F238E27FC236}">
                  <a16:creationId xmlns:a16="http://schemas.microsoft.com/office/drawing/2014/main" id="{ECE64045-C60E-F312-5543-0F76F6410326}"/>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81" name="Rectangle 80">
              <a:extLst>
                <a:ext uri="{FF2B5EF4-FFF2-40B4-BE49-F238E27FC236}">
                  <a16:creationId xmlns:a16="http://schemas.microsoft.com/office/drawing/2014/main" id="{C0D4FB29-EA68-0087-9643-C7BC46887F99}"/>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2" name="TextBox 81">
              <a:extLst>
                <a:ext uri="{FF2B5EF4-FFF2-40B4-BE49-F238E27FC236}">
                  <a16:creationId xmlns:a16="http://schemas.microsoft.com/office/drawing/2014/main" id="{38E85616-2922-6382-D23A-5E76E36201B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3" name="Rectangle 82">
              <a:extLst>
                <a:ext uri="{FF2B5EF4-FFF2-40B4-BE49-F238E27FC236}">
                  <a16:creationId xmlns:a16="http://schemas.microsoft.com/office/drawing/2014/main" id="{9ACE0181-29D1-F35B-1BAC-E914843E4442}"/>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84" name="TextBox 83">
              <a:extLst>
                <a:ext uri="{FF2B5EF4-FFF2-40B4-BE49-F238E27FC236}">
                  <a16:creationId xmlns:a16="http://schemas.microsoft.com/office/drawing/2014/main" id="{DB5F6FD8-50DF-8D14-6E51-BB81CDE1CF8A}"/>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grpSp>
        <p:nvGrpSpPr>
          <p:cNvPr id="85" name="Group 84">
            <a:extLst>
              <a:ext uri="{FF2B5EF4-FFF2-40B4-BE49-F238E27FC236}">
                <a16:creationId xmlns:a16="http://schemas.microsoft.com/office/drawing/2014/main" id="{E995490C-B4D3-862F-B21D-3C4EB066E1FF}"/>
              </a:ext>
            </a:extLst>
          </p:cNvPr>
          <p:cNvGrpSpPr/>
          <p:nvPr/>
        </p:nvGrpSpPr>
        <p:grpSpPr>
          <a:xfrm>
            <a:off x="11533127" y="2485533"/>
            <a:ext cx="216000" cy="692060"/>
            <a:chOff x="11567007" y="3478605"/>
            <a:chExt cx="216000" cy="692060"/>
          </a:xfrm>
        </p:grpSpPr>
        <p:sp>
          <p:nvSpPr>
            <p:cNvPr id="86" name="Rectangle 85">
              <a:extLst>
                <a:ext uri="{FF2B5EF4-FFF2-40B4-BE49-F238E27FC236}">
                  <a16:creationId xmlns:a16="http://schemas.microsoft.com/office/drawing/2014/main" id="{955A0419-4CDD-DE9F-CBDC-A630D127E83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7" name="Rectangle 86">
              <a:extLst>
                <a:ext uri="{FF2B5EF4-FFF2-40B4-BE49-F238E27FC236}">
                  <a16:creationId xmlns:a16="http://schemas.microsoft.com/office/drawing/2014/main" id="{294E87AE-6BC9-7CDA-637F-A1163AEF497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8" name="Rectangle 87">
              <a:extLst>
                <a:ext uri="{FF2B5EF4-FFF2-40B4-BE49-F238E27FC236}">
                  <a16:creationId xmlns:a16="http://schemas.microsoft.com/office/drawing/2014/main" id="{61D72181-6E99-C0B5-7E92-DF201E96274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9" name="Group 88">
            <a:extLst>
              <a:ext uri="{FF2B5EF4-FFF2-40B4-BE49-F238E27FC236}">
                <a16:creationId xmlns:a16="http://schemas.microsoft.com/office/drawing/2014/main" id="{0AE3B573-6929-3D5E-3CCC-BA29975DF017}"/>
              </a:ext>
            </a:extLst>
          </p:cNvPr>
          <p:cNvGrpSpPr/>
          <p:nvPr/>
        </p:nvGrpSpPr>
        <p:grpSpPr>
          <a:xfrm>
            <a:off x="7899655" y="2491310"/>
            <a:ext cx="216000" cy="692060"/>
            <a:chOff x="11567007" y="3478605"/>
            <a:chExt cx="216000" cy="692060"/>
          </a:xfrm>
        </p:grpSpPr>
        <p:sp>
          <p:nvSpPr>
            <p:cNvPr id="90" name="Rectangle 89">
              <a:extLst>
                <a:ext uri="{FF2B5EF4-FFF2-40B4-BE49-F238E27FC236}">
                  <a16:creationId xmlns:a16="http://schemas.microsoft.com/office/drawing/2014/main" id="{7ADD71D6-7FDF-153C-0272-F255CF85AFF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1" name="Rectangle 90">
              <a:extLst>
                <a:ext uri="{FF2B5EF4-FFF2-40B4-BE49-F238E27FC236}">
                  <a16:creationId xmlns:a16="http://schemas.microsoft.com/office/drawing/2014/main" id="{B653BF56-D1B6-7B56-4A13-90C1904EA8A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2" name="Rectangle 91">
              <a:extLst>
                <a:ext uri="{FF2B5EF4-FFF2-40B4-BE49-F238E27FC236}">
                  <a16:creationId xmlns:a16="http://schemas.microsoft.com/office/drawing/2014/main" id="{ACF4C70A-31A6-BF45-5C93-7C446DBAD47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3" name="Group 92">
            <a:extLst>
              <a:ext uri="{FF2B5EF4-FFF2-40B4-BE49-F238E27FC236}">
                <a16:creationId xmlns:a16="http://schemas.microsoft.com/office/drawing/2014/main" id="{BA94A585-D7D9-A60D-9E17-6DDC31E2FDE1}"/>
              </a:ext>
            </a:extLst>
          </p:cNvPr>
          <p:cNvGrpSpPr/>
          <p:nvPr/>
        </p:nvGrpSpPr>
        <p:grpSpPr>
          <a:xfrm>
            <a:off x="11533128" y="3416390"/>
            <a:ext cx="216000" cy="692060"/>
            <a:chOff x="11567007" y="3478605"/>
            <a:chExt cx="216000" cy="692060"/>
          </a:xfrm>
        </p:grpSpPr>
        <p:sp>
          <p:nvSpPr>
            <p:cNvPr id="94" name="Rectangle 93">
              <a:extLst>
                <a:ext uri="{FF2B5EF4-FFF2-40B4-BE49-F238E27FC236}">
                  <a16:creationId xmlns:a16="http://schemas.microsoft.com/office/drawing/2014/main" id="{CB855583-6E49-58EA-E23B-D2975B34B5D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5" name="Rectangle 94">
              <a:extLst>
                <a:ext uri="{FF2B5EF4-FFF2-40B4-BE49-F238E27FC236}">
                  <a16:creationId xmlns:a16="http://schemas.microsoft.com/office/drawing/2014/main" id="{C47F0094-66F0-8905-22C9-0BD1F25F7BD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6" name="Rectangle 95">
              <a:extLst>
                <a:ext uri="{FF2B5EF4-FFF2-40B4-BE49-F238E27FC236}">
                  <a16:creationId xmlns:a16="http://schemas.microsoft.com/office/drawing/2014/main" id="{02ABFAFB-5009-4B9A-7AFA-FD1B3264C27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08" name="Rectangle 107">
            <a:extLst>
              <a:ext uri="{FF2B5EF4-FFF2-40B4-BE49-F238E27FC236}">
                <a16:creationId xmlns:a16="http://schemas.microsoft.com/office/drawing/2014/main" id="{DCC002CC-0AAC-ED9E-6DF8-8F0352D4EA3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109" name="Graphic 108">
            <a:extLst>
              <a:ext uri="{FF2B5EF4-FFF2-40B4-BE49-F238E27FC236}">
                <a16:creationId xmlns:a16="http://schemas.microsoft.com/office/drawing/2014/main" id="{F2E3B34E-EAAA-D1AE-4DC4-CDA40CEEA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8665" y="1890813"/>
            <a:ext cx="288925" cy="288925"/>
          </a:xfrm>
          <a:prstGeom prst="rect">
            <a:avLst/>
          </a:prstGeom>
        </p:spPr>
      </p:pic>
      <p:grpSp>
        <p:nvGrpSpPr>
          <p:cNvPr id="3" name="Group 2">
            <a:extLst>
              <a:ext uri="{FF2B5EF4-FFF2-40B4-BE49-F238E27FC236}">
                <a16:creationId xmlns:a16="http://schemas.microsoft.com/office/drawing/2014/main" id="{D4D325C2-C239-FC4C-9C3C-9415545ADA37}"/>
              </a:ext>
            </a:extLst>
          </p:cNvPr>
          <p:cNvGrpSpPr/>
          <p:nvPr/>
        </p:nvGrpSpPr>
        <p:grpSpPr>
          <a:xfrm>
            <a:off x="7511473" y="131212"/>
            <a:ext cx="4237614" cy="218780"/>
            <a:chOff x="7511473" y="131212"/>
            <a:chExt cx="4237614" cy="218780"/>
          </a:xfrm>
        </p:grpSpPr>
        <p:sp>
          <p:nvSpPr>
            <p:cNvPr id="7" name="Rectangle 6">
              <a:extLst>
                <a:ext uri="{FF2B5EF4-FFF2-40B4-BE49-F238E27FC236}">
                  <a16:creationId xmlns:a16="http://schemas.microsoft.com/office/drawing/2014/main" id="{B813977B-A65A-7C42-C797-ED281DFC1B7C}"/>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27BA6031-FC73-D184-BC5D-A0EF23E8E41A}"/>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4" name="Group 13">
              <a:extLst>
                <a:ext uri="{FF2B5EF4-FFF2-40B4-BE49-F238E27FC236}">
                  <a16:creationId xmlns:a16="http://schemas.microsoft.com/office/drawing/2014/main" id="{02DDF526-430C-4BDD-A998-309D0F83EBC4}"/>
                </a:ext>
              </a:extLst>
            </p:cNvPr>
            <p:cNvGrpSpPr/>
            <p:nvPr/>
          </p:nvGrpSpPr>
          <p:grpSpPr>
            <a:xfrm>
              <a:off x="9204261" y="131212"/>
              <a:ext cx="2544826" cy="217488"/>
              <a:chOff x="8236954" y="132504"/>
              <a:chExt cx="2544826" cy="217488"/>
            </a:xfrm>
          </p:grpSpPr>
          <p:sp>
            <p:nvSpPr>
              <p:cNvPr id="33" name="Rectangle 32">
                <a:extLst>
                  <a:ext uri="{FF2B5EF4-FFF2-40B4-BE49-F238E27FC236}">
                    <a16:creationId xmlns:a16="http://schemas.microsoft.com/office/drawing/2014/main" id="{F0DBC10D-C9D2-E529-BC22-526FD12C2C36}"/>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8</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EB613E1F-E923-E920-1848-130DC5588CD8}"/>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Fizisku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a:ln>
                      <a:noFill/>
                    </a:ln>
                    <a:effectLst/>
                    <a:uLnTx/>
                    <a:uFillTx/>
                    <a:ea typeface="Georgia"/>
                    <a:cs typeface="Georgia"/>
                    <a:sym typeface="Georgia"/>
                  </a:rPr>
                  <a:t>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5" name="Rectangle 14">
              <a:extLst>
                <a:ext uri="{FF2B5EF4-FFF2-40B4-BE49-F238E27FC236}">
                  <a16:creationId xmlns:a16="http://schemas.microsoft.com/office/drawing/2014/main" id="{B33DEC21-C88E-6C19-332D-35C25D429F91}"/>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5438AA49-4105-F9F8-4FDB-7862497A177A}"/>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93B3188F-9617-D2DB-8D9A-36A6005063DC}"/>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4BB303FB-ACE1-E995-A97B-7A9BB6CB4090}"/>
                </a:ext>
              </a:extLst>
            </p:cNvPr>
            <p:cNvSpPr/>
            <p:nvPr/>
          </p:nvSpPr>
          <p:spPr>
            <a:xfrm>
              <a:off x="872060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0A2918D8-CE6C-199C-718E-F1330D3DB2E1}"/>
                </a:ext>
              </a:extLst>
            </p:cNvPr>
            <p:cNvSpPr/>
            <p:nvPr/>
          </p:nvSpPr>
          <p:spPr>
            <a:xfrm>
              <a:off x="8962435"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5" name="Rectangle 34">
            <a:extLst>
              <a:ext uri="{FF2B5EF4-FFF2-40B4-BE49-F238E27FC236}">
                <a16:creationId xmlns:a16="http://schemas.microsoft.com/office/drawing/2014/main" id="{6FD16732-FA38-9AD9-7E26-E4A574D5CBFE}"/>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60DC70D4-FD5F-B7FB-6B30-F8CF1800796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8" name="Google Shape;2685;p25">
            <a:extLst>
              <a:ext uri="{FF2B5EF4-FFF2-40B4-BE49-F238E27FC236}">
                <a16:creationId xmlns:a16="http://schemas.microsoft.com/office/drawing/2014/main" id="{6AED793E-7846-63BD-3E91-CF8956B3C647}"/>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9" name="Rectangle 38">
            <a:extLst>
              <a:ext uri="{FF2B5EF4-FFF2-40B4-BE49-F238E27FC236}">
                <a16:creationId xmlns:a16="http://schemas.microsoft.com/office/drawing/2014/main" id="{89178C9A-B188-6FE4-35E4-BF34AF6E9EA9}"/>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Google Shape;2685;p25">
            <a:extLst>
              <a:ext uri="{FF2B5EF4-FFF2-40B4-BE49-F238E27FC236}">
                <a16:creationId xmlns:a16="http://schemas.microsoft.com/office/drawing/2014/main" id="{F3EF7047-2F25-D02C-67D0-9692FD442440}"/>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3" name="Freeform 50">
            <a:extLst>
              <a:ext uri="{FF2B5EF4-FFF2-40B4-BE49-F238E27FC236}">
                <a16:creationId xmlns:a16="http://schemas.microsoft.com/office/drawing/2014/main" id="{38FDB3BE-CA70-FE32-428A-DAD8E0D11964}"/>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Tree>
    <p:extLst>
      <p:ext uri="{BB962C8B-B14F-4D97-AF65-F5344CB8AC3E}">
        <p14:creationId xmlns:p14="http://schemas.microsoft.com/office/powerpoint/2010/main" val="16739799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000000"/>
                </a:solidFill>
                <a:effectLst/>
                <a:uLnTx/>
                <a:uFillTx/>
                <a:latin typeface="Arial"/>
                <a:ea typeface="+mn-ea"/>
                <a:cs typeface="+mn-cs"/>
              </a:rPr>
              <a:t>Valsts civilās aizsardzības plānā noteikti pienākumi katastrofas pārvaldīšanas pasākumos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000000"/>
                </a:solidFill>
                <a:effectLst/>
                <a:uLnTx/>
                <a:uFillTx/>
                <a:latin typeface="Arial"/>
                <a:ea typeface="+mn-ea"/>
                <a:cs typeface="+mn-cs"/>
              </a:rPr>
              <a:t>šādām </a:t>
            </a:r>
            <a:r>
              <a:rPr kumimoji="0" lang="lv-LV" sz="1400" b="1" i="0" u="none" strike="noStrike" kern="1200" cap="none" spc="0" normalizeH="0" baseline="0" noProof="0">
                <a:ln>
                  <a:noFill/>
                </a:ln>
                <a:solidFill>
                  <a:srgbClr val="9D2235"/>
                </a:solidFill>
                <a:effectLst/>
                <a:uLnTx/>
                <a:uFillTx/>
                <a:latin typeface="Arial"/>
                <a:ea typeface="+mn-ea"/>
                <a:cs typeface="+mn-cs"/>
              </a:rPr>
              <a:t>antropogēnajām</a:t>
            </a:r>
            <a:r>
              <a:rPr kumimoji="0" lang="en-US" sz="1400" b="1" i="0" u="none" strike="noStrike" kern="1200" cap="none" spc="0" normalizeH="0" baseline="0" noProof="0">
                <a:ln>
                  <a:noFill/>
                </a:ln>
                <a:solidFill>
                  <a:srgbClr val="9D2235"/>
                </a:solidFill>
                <a:effectLst/>
                <a:uLnTx/>
                <a:uFillTx/>
                <a:latin typeface="Arial"/>
                <a:ea typeface="+mn-ea"/>
                <a:cs typeface="+mn-cs"/>
              </a:rPr>
              <a:t> </a:t>
            </a:r>
            <a:r>
              <a:rPr kumimoji="0" lang="lv-LV" sz="1400" b="1" i="0" u="none" strike="noStrike" kern="1200" cap="none" spc="0" normalizeH="0" baseline="0" noProof="0">
                <a:ln>
                  <a:noFill/>
                </a:ln>
                <a:solidFill>
                  <a:srgbClr val="000000"/>
                </a:solidFill>
                <a:effectLst/>
                <a:uLnTx/>
                <a:uFillTx/>
                <a:latin typeface="Arial"/>
                <a:ea typeface="+mn-ea"/>
                <a:cs typeface="+mn-cs"/>
              </a:rPr>
              <a:t>katastrofām:</a:t>
            </a:r>
          </a:p>
        </p:txBody>
      </p:sp>
      <p:sp>
        <p:nvSpPr>
          <p:cNvPr id="53" name="Google Shape;118;p22">
            <a:extLst>
              <a:ext uri="{FF2B5EF4-FFF2-40B4-BE49-F238E27FC236}">
                <a16:creationId xmlns:a16="http://schemas.microsoft.com/office/drawing/2014/main" id="{17CA2C4D-C8C2-1F26-5C43-7F616A6047D3}"/>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39" name="Google Shape;1024;p85">
            <a:extLst>
              <a:ext uri="{FF2B5EF4-FFF2-40B4-BE49-F238E27FC236}">
                <a16:creationId xmlns:a16="http://schemas.microsoft.com/office/drawing/2014/main" id="{D77DF14C-D106-023D-A467-2D429D40CB82}"/>
              </a:ext>
            </a:extLst>
          </p:cNvPr>
          <p:cNvSpPr/>
          <p:nvPr/>
        </p:nvSpPr>
        <p:spPr>
          <a:xfrm>
            <a:off x="1138912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Fizisku personu pienākumi civilajā aizsardzībā un katastrofas pārvaldīšanā</a:t>
            </a:r>
            <a:endParaRPr lang="en-US"/>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245126" y="1819275"/>
            <a:ext cx="72000" cy="432000"/>
          </a:xfrm>
          <a:prstGeom prst="rect">
            <a:avLst/>
          </a:prstGeom>
          <a:solidFill>
            <a:srgbClr val="46464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107</a:t>
            </a:fld>
            <a:endParaRPr lang="en-GB"/>
          </a:p>
        </p:txBody>
      </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3" name="Google Shape;1819;p94">
            <a:extLst>
              <a:ext uri="{FF2B5EF4-FFF2-40B4-BE49-F238E27FC236}">
                <a16:creationId xmlns:a16="http://schemas.microsoft.com/office/drawing/2014/main" id="{BA72C3BA-40AB-97D7-8996-D8CAEB13A765}"/>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 name="Google Shape;112;p22">
            <a:extLst>
              <a:ext uri="{FF2B5EF4-FFF2-40B4-BE49-F238E27FC236}">
                <a16:creationId xmlns:a16="http://schemas.microsoft.com/office/drawing/2014/main" id="{45293E51-7749-EA2E-ACBC-DC834AB9033B}"/>
              </a:ext>
            </a:extLst>
          </p:cNvPr>
          <p:cNvSpPr/>
          <p:nvPr/>
        </p:nvSpPr>
        <p:spPr>
          <a:xfrm>
            <a:off x="3101975" y="2375842"/>
            <a:ext cx="1641157" cy="299644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2" name="Google Shape;112;p22">
            <a:extLst>
              <a:ext uri="{FF2B5EF4-FFF2-40B4-BE49-F238E27FC236}">
                <a16:creationId xmlns:a16="http://schemas.microsoft.com/office/drawing/2014/main" id="{B35EDACB-B441-4304-BA0B-B6A05DF86D2C}"/>
              </a:ext>
            </a:extLst>
          </p:cNvPr>
          <p:cNvSpPr/>
          <p:nvPr/>
        </p:nvSpPr>
        <p:spPr>
          <a:xfrm>
            <a:off x="4859867" y="2375842"/>
            <a:ext cx="1236133" cy="809386"/>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Bīstamo </a:t>
            </a:r>
            <a:br>
              <a:rPr lang="en-US" sz="1100"/>
            </a:br>
            <a:r>
              <a:rPr lang="lv-LV" sz="1100"/>
              <a:t>ķīmisko vielu noplūde </a:t>
            </a:r>
            <a:br>
              <a:rPr lang="en-US" sz="1100"/>
            </a:br>
            <a:r>
              <a:rPr lang="lv-LV" sz="1100"/>
              <a:t>objektā</a:t>
            </a:r>
          </a:p>
        </p:txBody>
      </p:sp>
      <p:sp>
        <p:nvSpPr>
          <p:cNvPr id="14" name="Google Shape;112;p22">
            <a:extLst>
              <a:ext uri="{FF2B5EF4-FFF2-40B4-BE49-F238E27FC236}">
                <a16:creationId xmlns:a16="http://schemas.microsoft.com/office/drawing/2014/main" id="{D888CB45-1E8D-9056-9422-FF2D04240A1F}"/>
              </a:ext>
            </a:extLst>
          </p:cNvPr>
          <p:cNvSpPr/>
          <p:nvPr/>
        </p:nvSpPr>
        <p:spPr>
          <a:xfrm>
            <a:off x="6206067" y="2375842"/>
            <a:ext cx="1505901" cy="8080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naftas produktu </a:t>
            </a:r>
            <a:br>
              <a:rPr lang="en-US" sz="1100"/>
            </a:br>
            <a:r>
              <a:rPr lang="lv-LV" sz="1100"/>
              <a:t>cauruļvada transporta infrastruktūrā</a:t>
            </a:r>
          </a:p>
        </p:txBody>
      </p:sp>
      <p:sp>
        <p:nvSpPr>
          <p:cNvPr id="15" name="Google Shape;112;p22">
            <a:extLst>
              <a:ext uri="{FF2B5EF4-FFF2-40B4-BE49-F238E27FC236}">
                <a16:creationId xmlns:a16="http://schemas.microsoft.com/office/drawing/2014/main" id="{F6879533-7ABE-9C2E-D8E8-789914001129}"/>
              </a:ext>
            </a:extLst>
          </p:cNvPr>
          <p:cNvSpPr/>
          <p:nvPr/>
        </p:nvSpPr>
        <p:spPr>
          <a:xfrm>
            <a:off x="7825123" y="2375842"/>
            <a:ext cx="1404795" cy="80803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Avārija </a:t>
            </a:r>
            <a:br>
              <a:rPr lang="en-US" sz="1100"/>
            </a:br>
            <a:r>
              <a:rPr lang="lv-LV" sz="1100"/>
              <a:t>dabasgāzes apgādes sistēmā</a:t>
            </a:r>
          </a:p>
        </p:txBody>
      </p:sp>
      <p:sp>
        <p:nvSpPr>
          <p:cNvPr id="24" name="Google Shape;112;p22">
            <a:extLst>
              <a:ext uri="{FF2B5EF4-FFF2-40B4-BE49-F238E27FC236}">
                <a16:creationId xmlns:a16="http://schemas.microsoft.com/office/drawing/2014/main" id="{8777F7EC-F5BF-2CE7-206E-108D426E4F4E}"/>
              </a:ext>
            </a:extLst>
          </p:cNvPr>
          <p:cNvSpPr/>
          <p:nvPr/>
        </p:nvSpPr>
        <p:spPr>
          <a:xfrm>
            <a:off x="9339985" y="2375842"/>
            <a:ext cx="1043192" cy="809386"/>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Radiācijas avārijas</a:t>
            </a:r>
          </a:p>
        </p:txBody>
      </p:sp>
      <p:sp>
        <p:nvSpPr>
          <p:cNvPr id="26" name="Google Shape;112;p22">
            <a:extLst>
              <a:ext uri="{FF2B5EF4-FFF2-40B4-BE49-F238E27FC236}">
                <a16:creationId xmlns:a16="http://schemas.microsoft.com/office/drawing/2014/main" id="{FF737969-7C88-3307-70ED-8DCD8C7FE6BC}"/>
              </a:ext>
            </a:extLst>
          </p:cNvPr>
          <p:cNvSpPr/>
          <p:nvPr/>
        </p:nvSpPr>
        <p:spPr>
          <a:xfrm>
            <a:off x="10493244" y="2375842"/>
            <a:ext cx="1255844" cy="80803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Bioloģisko </a:t>
            </a:r>
            <a:br>
              <a:rPr lang="en-US" sz="1100"/>
            </a:br>
            <a:r>
              <a:rPr lang="lv-LV" sz="1100"/>
              <a:t>vielu </a:t>
            </a:r>
            <a:br>
              <a:rPr lang="en-US" sz="1100"/>
            </a:br>
            <a:r>
              <a:rPr lang="lv-LV" sz="1100"/>
              <a:t>negadījumi</a:t>
            </a:r>
          </a:p>
        </p:txBody>
      </p:sp>
      <p:sp>
        <p:nvSpPr>
          <p:cNvPr id="27" name="Google Shape;112;p22">
            <a:extLst>
              <a:ext uri="{FF2B5EF4-FFF2-40B4-BE49-F238E27FC236}">
                <a16:creationId xmlns:a16="http://schemas.microsoft.com/office/drawing/2014/main" id="{39FB40F4-31C9-DA54-80D5-66BF090A8D7F}"/>
              </a:ext>
            </a:extLst>
          </p:cNvPr>
          <p:cNvSpPr/>
          <p:nvPr/>
        </p:nvSpPr>
        <p:spPr>
          <a:xfrm>
            <a:off x="4859867" y="3293155"/>
            <a:ext cx="1008084" cy="1247279"/>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Ugunsgrēki</a:t>
            </a:r>
          </a:p>
        </p:txBody>
      </p:sp>
      <p:sp>
        <p:nvSpPr>
          <p:cNvPr id="29" name="Google Shape;112;p22">
            <a:extLst>
              <a:ext uri="{FF2B5EF4-FFF2-40B4-BE49-F238E27FC236}">
                <a16:creationId xmlns:a16="http://schemas.microsoft.com/office/drawing/2014/main" id="{B7A42631-5C77-CCA7-E391-FE614A941943}"/>
              </a:ext>
            </a:extLst>
          </p:cNvPr>
          <p:cNvSpPr/>
          <p:nvPr/>
        </p:nvSpPr>
        <p:spPr>
          <a:xfrm>
            <a:off x="7725859" y="3292475"/>
            <a:ext cx="1504060"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Avārijas vai negadījumi </a:t>
            </a:r>
            <a:endParaRPr lang="en-US" sz="1100"/>
          </a:p>
          <a:p>
            <a:pPr marL="0" lvl="0" indent="0" algn="l" rtl="0">
              <a:spcBef>
                <a:spcPts val="0"/>
              </a:spcBef>
              <a:spcAft>
                <a:spcPts val="0"/>
              </a:spcAft>
              <a:buNone/>
            </a:pPr>
            <a:r>
              <a:rPr lang="lv-LV" sz="1100"/>
              <a:t>ostu un jūras hidrotehniskajās inženierbūvēs</a:t>
            </a:r>
          </a:p>
        </p:txBody>
      </p:sp>
      <p:sp>
        <p:nvSpPr>
          <p:cNvPr id="44" name="Google Shape;112;p22">
            <a:extLst>
              <a:ext uri="{FF2B5EF4-FFF2-40B4-BE49-F238E27FC236}">
                <a16:creationId xmlns:a16="http://schemas.microsoft.com/office/drawing/2014/main" id="{45DD1E81-913A-04FA-4BB0-297019CF1CDB}"/>
              </a:ext>
            </a:extLst>
          </p:cNvPr>
          <p:cNvSpPr/>
          <p:nvPr/>
        </p:nvSpPr>
        <p:spPr>
          <a:xfrm>
            <a:off x="5984686" y="3292475"/>
            <a:ext cx="1624437"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Dambju un citu hidrotehnisko būvju pārrāvumi – </a:t>
            </a:r>
            <a:br>
              <a:rPr lang="en-US" sz="1100"/>
            </a:br>
            <a:r>
              <a:rPr lang="lv-LV" sz="1100"/>
              <a:t>Daugavas hidroelektrostaciju kaskādes hidrobūve</a:t>
            </a:r>
          </a:p>
        </p:txBody>
      </p:sp>
      <p:sp>
        <p:nvSpPr>
          <p:cNvPr id="45" name="Google Shape;112;p22">
            <a:extLst>
              <a:ext uri="{FF2B5EF4-FFF2-40B4-BE49-F238E27FC236}">
                <a16:creationId xmlns:a16="http://schemas.microsoft.com/office/drawing/2014/main" id="{B9E2A120-192C-9CBC-7B45-90C067D72967}"/>
              </a:ext>
            </a:extLst>
          </p:cNvPr>
          <p:cNvSpPr/>
          <p:nvPr/>
        </p:nvSpPr>
        <p:spPr>
          <a:xfrm>
            <a:off x="9339986" y="3292475"/>
            <a:ext cx="1231948"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Pārvades un sadales elektrotīklu bojājumi</a:t>
            </a:r>
          </a:p>
        </p:txBody>
      </p:sp>
      <p:sp>
        <p:nvSpPr>
          <p:cNvPr id="46" name="Google Shape;112;p22">
            <a:extLst>
              <a:ext uri="{FF2B5EF4-FFF2-40B4-BE49-F238E27FC236}">
                <a16:creationId xmlns:a16="http://schemas.microsoft.com/office/drawing/2014/main" id="{D66E6453-9974-6F31-2496-8999B04BA8FD}"/>
              </a:ext>
            </a:extLst>
          </p:cNvPr>
          <p:cNvSpPr/>
          <p:nvPr/>
        </p:nvSpPr>
        <p:spPr>
          <a:xfrm>
            <a:off x="10682001" y="3292475"/>
            <a:ext cx="1067087"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Būvju </a:t>
            </a:r>
            <a:endParaRPr lang="en-US" sz="1100"/>
          </a:p>
          <a:p>
            <a:pPr marL="0" lvl="0" indent="0" algn="l" rtl="0">
              <a:spcBef>
                <a:spcPts val="0"/>
              </a:spcBef>
              <a:spcAft>
                <a:spcPts val="0"/>
              </a:spcAft>
              <a:buNone/>
            </a:pPr>
            <a:r>
              <a:rPr lang="lv-LV" sz="1100"/>
              <a:t>sabrukums</a:t>
            </a:r>
          </a:p>
        </p:txBody>
      </p:sp>
      <p:sp>
        <p:nvSpPr>
          <p:cNvPr id="48" name="Google Shape;112;p22">
            <a:extLst>
              <a:ext uri="{FF2B5EF4-FFF2-40B4-BE49-F238E27FC236}">
                <a16:creationId xmlns:a16="http://schemas.microsoft.com/office/drawing/2014/main" id="{22D13F20-F9D2-54B3-CB36-915B03A4CBC9}"/>
              </a:ext>
            </a:extLst>
          </p:cNvPr>
          <p:cNvSpPr/>
          <p:nvPr/>
        </p:nvSpPr>
        <p:spPr>
          <a:xfrm>
            <a:off x="4859867" y="4650503"/>
            <a:ext cx="3001433" cy="72178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no kuģiem, kuģa uzskriešana uz sēkļa, </a:t>
            </a:r>
            <a:br>
              <a:rPr lang="en-US" sz="1100"/>
            </a:br>
            <a:r>
              <a:rPr lang="lv-LV" sz="1100"/>
              <a:t>kuģu sadursme, pasažieru kuģa katastrofa</a:t>
            </a:r>
          </a:p>
        </p:txBody>
      </p:sp>
      <p:sp>
        <p:nvSpPr>
          <p:cNvPr id="49" name="Google Shape;112;p22">
            <a:extLst>
              <a:ext uri="{FF2B5EF4-FFF2-40B4-BE49-F238E27FC236}">
                <a16:creationId xmlns:a16="http://schemas.microsoft.com/office/drawing/2014/main" id="{8FAC687B-3BC2-CBC1-6688-9F160F4A62EC}"/>
              </a:ext>
            </a:extLst>
          </p:cNvPr>
          <p:cNvSpPr/>
          <p:nvPr/>
        </p:nvSpPr>
        <p:spPr>
          <a:xfrm>
            <a:off x="7971549" y="4650445"/>
            <a:ext cx="1106563" cy="721347"/>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Autotran-</a:t>
            </a:r>
            <a:endParaRPr lang="en-US" sz="1100"/>
          </a:p>
          <a:p>
            <a:pPr marL="0" lvl="0" indent="0" algn="l" rtl="0">
              <a:spcBef>
                <a:spcPts val="0"/>
              </a:spcBef>
              <a:spcAft>
                <a:spcPts val="0"/>
              </a:spcAft>
              <a:buNone/>
            </a:pPr>
            <a:r>
              <a:rPr lang="lv-LV" sz="1100"/>
              <a:t>sporta </a:t>
            </a:r>
          </a:p>
          <a:p>
            <a:pPr marL="0" lvl="0" indent="0" algn="l" rtl="0">
              <a:spcBef>
                <a:spcPts val="0"/>
              </a:spcBef>
              <a:spcAft>
                <a:spcPts val="0"/>
              </a:spcAft>
              <a:buNone/>
            </a:pPr>
            <a:r>
              <a:rPr lang="lv-LV" sz="1100"/>
              <a:t>avārija</a:t>
            </a:r>
          </a:p>
        </p:txBody>
      </p:sp>
      <p:sp>
        <p:nvSpPr>
          <p:cNvPr id="51" name="Google Shape;112;p22">
            <a:extLst>
              <a:ext uri="{FF2B5EF4-FFF2-40B4-BE49-F238E27FC236}">
                <a16:creationId xmlns:a16="http://schemas.microsoft.com/office/drawing/2014/main" id="{E07F9306-A3A1-A5A6-3195-A1796932E589}"/>
              </a:ext>
            </a:extLst>
          </p:cNvPr>
          <p:cNvSpPr/>
          <p:nvPr/>
        </p:nvSpPr>
        <p:spPr>
          <a:xfrm>
            <a:off x="9188362" y="4650942"/>
            <a:ext cx="1272158" cy="721347"/>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nelaimes gadījums </a:t>
            </a:r>
          </a:p>
          <a:p>
            <a:pPr marL="0" lvl="0" indent="0" algn="l" rtl="0">
              <a:spcBef>
                <a:spcPts val="0"/>
              </a:spcBef>
              <a:spcAft>
                <a:spcPts val="0"/>
              </a:spcAft>
              <a:buNone/>
            </a:pPr>
            <a:r>
              <a:rPr lang="pt-BR" sz="1100"/>
              <a:t>ar gaisa kuģi</a:t>
            </a:r>
            <a:endParaRPr lang="lv-LV" sz="1100"/>
          </a:p>
        </p:txBody>
      </p:sp>
      <p:sp>
        <p:nvSpPr>
          <p:cNvPr id="55" name="Google Shape;112;p22">
            <a:extLst>
              <a:ext uri="{FF2B5EF4-FFF2-40B4-BE49-F238E27FC236}">
                <a16:creationId xmlns:a16="http://schemas.microsoft.com/office/drawing/2014/main" id="{85CD163F-2A65-60AD-30B0-4806AF2E4CDC}"/>
              </a:ext>
            </a:extLst>
          </p:cNvPr>
          <p:cNvSpPr/>
          <p:nvPr/>
        </p:nvSpPr>
        <p:spPr>
          <a:xfrm>
            <a:off x="10571933" y="4621158"/>
            <a:ext cx="1177155" cy="721347"/>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Dzelzceļa transporta katastrofa</a:t>
            </a:r>
          </a:p>
        </p:txBody>
      </p:sp>
      <p:sp>
        <p:nvSpPr>
          <p:cNvPr id="56" name="Google Shape;112;p22">
            <a:extLst>
              <a:ext uri="{FF2B5EF4-FFF2-40B4-BE49-F238E27FC236}">
                <a16:creationId xmlns:a16="http://schemas.microsoft.com/office/drawing/2014/main" id="{58ACE62D-E852-C58B-9BF5-E4C91374397C}"/>
              </a:ext>
            </a:extLst>
          </p:cNvPr>
          <p:cNvSpPr/>
          <p:nvPr/>
        </p:nvSpPr>
        <p:spPr>
          <a:xfrm>
            <a:off x="4859867" y="5482357"/>
            <a:ext cx="3759199" cy="69215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Sabiedriskās nekārtības, iekšējie </a:t>
            </a:r>
            <a:endParaRPr lang="en-US" sz="1100"/>
          </a:p>
          <a:p>
            <a:pPr marL="0" lvl="0" indent="0" algn="l" rtl="0">
              <a:spcBef>
                <a:spcPts val="0"/>
              </a:spcBef>
              <a:spcAft>
                <a:spcPts val="0"/>
              </a:spcAft>
              <a:buNone/>
            </a:pPr>
            <a:r>
              <a:rPr lang="lv-LV" sz="1100"/>
              <a:t>nemieri</a:t>
            </a:r>
          </a:p>
        </p:txBody>
      </p:sp>
      <p:sp>
        <p:nvSpPr>
          <p:cNvPr id="57" name="Google Shape;112;p22">
            <a:extLst>
              <a:ext uri="{FF2B5EF4-FFF2-40B4-BE49-F238E27FC236}">
                <a16:creationId xmlns:a16="http://schemas.microsoft.com/office/drawing/2014/main" id="{78C47CFA-E131-E958-674D-FBBC3FBC0544}"/>
              </a:ext>
            </a:extLst>
          </p:cNvPr>
          <p:cNvSpPr/>
          <p:nvPr/>
        </p:nvSpPr>
        <p:spPr>
          <a:xfrm>
            <a:off x="8729133" y="5482357"/>
            <a:ext cx="3019955" cy="69215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Terora akti</a:t>
            </a:r>
          </a:p>
        </p:txBody>
      </p:sp>
      <p:grpSp>
        <p:nvGrpSpPr>
          <p:cNvPr id="58" name="Group 57">
            <a:extLst>
              <a:ext uri="{FF2B5EF4-FFF2-40B4-BE49-F238E27FC236}">
                <a16:creationId xmlns:a16="http://schemas.microsoft.com/office/drawing/2014/main" id="{66F3D501-6C52-1EA6-17E0-E528244A1D19}"/>
              </a:ext>
            </a:extLst>
          </p:cNvPr>
          <p:cNvGrpSpPr/>
          <p:nvPr/>
        </p:nvGrpSpPr>
        <p:grpSpPr>
          <a:xfrm>
            <a:off x="7495968" y="2491820"/>
            <a:ext cx="216000" cy="692060"/>
            <a:chOff x="11567007" y="3478605"/>
            <a:chExt cx="216000" cy="692060"/>
          </a:xfrm>
        </p:grpSpPr>
        <p:sp>
          <p:nvSpPr>
            <p:cNvPr id="59" name="Rectangle 58">
              <a:extLst>
                <a:ext uri="{FF2B5EF4-FFF2-40B4-BE49-F238E27FC236}">
                  <a16:creationId xmlns:a16="http://schemas.microsoft.com/office/drawing/2014/main" id="{81D0A94F-0D1F-E63C-3B7C-0932169156B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0" name="Rectangle 59">
              <a:extLst>
                <a:ext uri="{FF2B5EF4-FFF2-40B4-BE49-F238E27FC236}">
                  <a16:creationId xmlns:a16="http://schemas.microsoft.com/office/drawing/2014/main" id="{C864FC9B-5018-BB2F-A54C-B8E36751485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3" name="Rectangle 62">
              <a:extLst>
                <a:ext uri="{FF2B5EF4-FFF2-40B4-BE49-F238E27FC236}">
                  <a16:creationId xmlns:a16="http://schemas.microsoft.com/office/drawing/2014/main" id="{8861A068-8FC3-F40C-8E74-EA67EBF4A87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4" name="Group 63">
            <a:extLst>
              <a:ext uri="{FF2B5EF4-FFF2-40B4-BE49-F238E27FC236}">
                <a16:creationId xmlns:a16="http://schemas.microsoft.com/office/drawing/2014/main" id="{927D16FA-F52E-0611-69BE-960733A667FF}"/>
              </a:ext>
            </a:extLst>
          </p:cNvPr>
          <p:cNvGrpSpPr/>
          <p:nvPr/>
        </p:nvGrpSpPr>
        <p:grpSpPr>
          <a:xfrm>
            <a:off x="5651951" y="3848374"/>
            <a:ext cx="216000" cy="692060"/>
            <a:chOff x="11567007" y="3478605"/>
            <a:chExt cx="216000" cy="692060"/>
          </a:xfrm>
        </p:grpSpPr>
        <p:sp>
          <p:nvSpPr>
            <p:cNvPr id="66" name="Rectangle 65">
              <a:extLst>
                <a:ext uri="{FF2B5EF4-FFF2-40B4-BE49-F238E27FC236}">
                  <a16:creationId xmlns:a16="http://schemas.microsoft.com/office/drawing/2014/main" id="{B8EE40B7-6061-7333-95A5-A89BF34DAFE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7" name="Rectangle 66">
              <a:extLst>
                <a:ext uri="{FF2B5EF4-FFF2-40B4-BE49-F238E27FC236}">
                  <a16:creationId xmlns:a16="http://schemas.microsoft.com/office/drawing/2014/main" id="{5EB5E492-6ECD-FC4D-7A7F-ADF8425ACBF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9" name="Rectangle 68">
              <a:extLst>
                <a:ext uri="{FF2B5EF4-FFF2-40B4-BE49-F238E27FC236}">
                  <a16:creationId xmlns:a16="http://schemas.microsoft.com/office/drawing/2014/main" id="{B19D614B-994B-6E31-01D4-25B994E2123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0" name="Group 69">
            <a:extLst>
              <a:ext uri="{FF2B5EF4-FFF2-40B4-BE49-F238E27FC236}">
                <a16:creationId xmlns:a16="http://schemas.microsoft.com/office/drawing/2014/main" id="{186BF9C6-3F04-F2A7-9D3B-541D7A20F503}"/>
              </a:ext>
            </a:extLst>
          </p:cNvPr>
          <p:cNvGrpSpPr/>
          <p:nvPr/>
        </p:nvGrpSpPr>
        <p:grpSpPr>
          <a:xfrm>
            <a:off x="7645300" y="4680229"/>
            <a:ext cx="216000" cy="692060"/>
            <a:chOff x="11567007" y="3478605"/>
            <a:chExt cx="216000" cy="692060"/>
          </a:xfrm>
        </p:grpSpPr>
        <p:sp>
          <p:nvSpPr>
            <p:cNvPr id="71" name="Rectangle 70">
              <a:extLst>
                <a:ext uri="{FF2B5EF4-FFF2-40B4-BE49-F238E27FC236}">
                  <a16:creationId xmlns:a16="http://schemas.microsoft.com/office/drawing/2014/main" id="{C53A34ED-BB05-4160-4261-9D76F0CF927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2" name="Rectangle 71">
              <a:extLst>
                <a:ext uri="{FF2B5EF4-FFF2-40B4-BE49-F238E27FC236}">
                  <a16:creationId xmlns:a16="http://schemas.microsoft.com/office/drawing/2014/main" id="{42B2AD53-BA00-C03D-CA21-3034CB161FAB}"/>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8" name="Rectangle 77">
              <a:extLst>
                <a:ext uri="{FF2B5EF4-FFF2-40B4-BE49-F238E27FC236}">
                  <a16:creationId xmlns:a16="http://schemas.microsoft.com/office/drawing/2014/main" id="{A21BEE56-FDB7-F13E-DB20-633020EE19A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9" name="Group 78">
            <a:extLst>
              <a:ext uri="{FF2B5EF4-FFF2-40B4-BE49-F238E27FC236}">
                <a16:creationId xmlns:a16="http://schemas.microsoft.com/office/drawing/2014/main" id="{B756373D-3F76-4BEF-8CCA-18763C7B283C}"/>
              </a:ext>
            </a:extLst>
          </p:cNvPr>
          <p:cNvGrpSpPr/>
          <p:nvPr/>
        </p:nvGrpSpPr>
        <p:grpSpPr>
          <a:xfrm>
            <a:off x="10244520" y="4680229"/>
            <a:ext cx="216000" cy="692060"/>
            <a:chOff x="11567007" y="3478605"/>
            <a:chExt cx="216000" cy="692060"/>
          </a:xfrm>
        </p:grpSpPr>
        <p:sp>
          <p:nvSpPr>
            <p:cNvPr id="80" name="Rectangle 79">
              <a:extLst>
                <a:ext uri="{FF2B5EF4-FFF2-40B4-BE49-F238E27FC236}">
                  <a16:creationId xmlns:a16="http://schemas.microsoft.com/office/drawing/2014/main" id="{52897594-D463-399B-BEFD-A00E5AF1AB94}"/>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1" name="Rectangle 80">
              <a:extLst>
                <a:ext uri="{FF2B5EF4-FFF2-40B4-BE49-F238E27FC236}">
                  <a16:creationId xmlns:a16="http://schemas.microsoft.com/office/drawing/2014/main" id="{3447EBEA-95BA-DB27-56C5-908FBBE4BDF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2" name="Rectangle 81">
              <a:extLst>
                <a:ext uri="{FF2B5EF4-FFF2-40B4-BE49-F238E27FC236}">
                  <a16:creationId xmlns:a16="http://schemas.microsoft.com/office/drawing/2014/main" id="{45315FDA-2595-C0C7-5899-990FE4C3551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3" name="Group 82">
            <a:extLst>
              <a:ext uri="{FF2B5EF4-FFF2-40B4-BE49-F238E27FC236}">
                <a16:creationId xmlns:a16="http://schemas.microsoft.com/office/drawing/2014/main" id="{8868A11D-EC30-4024-9507-312E99F91146}"/>
              </a:ext>
            </a:extLst>
          </p:cNvPr>
          <p:cNvGrpSpPr/>
          <p:nvPr/>
        </p:nvGrpSpPr>
        <p:grpSpPr>
          <a:xfrm>
            <a:off x="11533088" y="4650445"/>
            <a:ext cx="216000" cy="692060"/>
            <a:chOff x="11567007" y="3478605"/>
            <a:chExt cx="216000" cy="692060"/>
          </a:xfrm>
        </p:grpSpPr>
        <p:sp>
          <p:nvSpPr>
            <p:cNvPr id="84" name="Rectangle 83">
              <a:extLst>
                <a:ext uri="{FF2B5EF4-FFF2-40B4-BE49-F238E27FC236}">
                  <a16:creationId xmlns:a16="http://schemas.microsoft.com/office/drawing/2014/main" id="{5DF0E961-DFC7-8DF1-246A-FA7436A1A189}"/>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5" name="Rectangle 84">
              <a:extLst>
                <a:ext uri="{FF2B5EF4-FFF2-40B4-BE49-F238E27FC236}">
                  <a16:creationId xmlns:a16="http://schemas.microsoft.com/office/drawing/2014/main" id="{8A491D9E-A1EF-A028-D68A-86DC3410CE0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6" name="Rectangle 85">
              <a:extLst>
                <a:ext uri="{FF2B5EF4-FFF2-40B4-BE49-F238E27FC236}">
                  <a16:creationId xmlns:a16="http://schemas.microsoft.com/office/drawing/2014/main" id="{2E3F7950-C769-FA1D-F10C-A600FCDB105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7" name="Group 86">
            <a:extLst>
              <a:ext uri="{FF2B5EF4-FFF2-40B4-BE49-F238E27FC236}">
                <a16:creationId xmlns:a16="http://schemas.microsoft.com/office/drawing/2014/main" id="{7CD48941-EDAF-3A84-EA1B-D7C152B0CC90}"/>
              </a:ext>
            </a:extLst>
          </p:cNvPr>
          <p:cNvGrpSpPr/>
          <p:nvPr/>
        </p:nvGrpSpPr>
        <p:grpSpPr>
          <a:xfrm>
            <a:off x="8403066" y="5482357"/>
            <a:ext cx="216000" cy="692060"/>
            <a:chOff x="11567007" y="3478605"/>
            <a:chExt cx="216000" cy="692060"/>
          </a:xfrm>
        </p:grpSpPr>
        <p:sp>
          <p:nvSpPr>
            <p:cNvPr id="88" name="Rectangle 87">
              <a:extLst>
                <a:ext uri="{FF2B5EF4-FFF2-40B4-BE49-F238E27FC236}">
                  <a16:creationId xmlns:a16="http://schemas.microsoft.com/office/drawing/2014/main" id="{905CC263-C19D-49E5-557C-E9D486C3430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9" name="Rectangle 88">
              <a:extLst>
                <a:ext uri="{FF2B5EF4-FFF2-40B4-BE49-F238E27FC236}">
                  <a16:creationId xmlns:a16="http://schemas.microsoft.com/office/drawing/2014/main" id="{7A6E6925-443B-6869-34EB-3E322A24D65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0" name="Rectangle 89">
              <a:extLst>
                <a:ext uri="{FF2B5EF4-FFF2-40B4-BE49-F238E27FC236}">
                  <a16:creationId xmlns:a16="http://schemas.microsoft.com/office/drawing/2014/main" id="{B3EB02C3-8BBC-6D3B-3F5A-104F71CE456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1" name="Group 90">
            <a:extLst>
              <a:ext uri="{FF2B5EF4-FFF2-40B4-BE49-F238E27FC236}">
                <a16:creationId xmlns:a16="http://schemas.microsoft.com/office/drawing/2014/main" id="{FEC2546B-F033-FADF-07B5-9487A16BC67B}"/>
              </a:ext>
            </a:extLst>
          </p:cNvPr>
          <p:cNvGrpSpPr/>
          <p:nvPr/>
        </p:nvGrpSpPr>
        <p:grpSpPr>
          <a:xfrm>
            <a:off x="11533088" y="5482357"/>
            <a:ext cx="216000" cy="692060"/>
            <a:chOff x="11567007" y="3478605"/>
            <a:chExt cx="216000" cy="692060"/>
          </a:xfrm>
        </p:grpSpPr>
        <p:sp>
          <p:nvSpPr>
            <p:cNvPr id="92" name="Rectangle 91">
              <a:extLst>
                <a:ext uri="{FF2B5EF4-FFF2-40B4-BE49-F238E27FC236}">
                  <a16:creationId xmlns:a16="http://schemas.microsoft.com/office/drawing/2014/main" id="{D9921BFB-6481-62A3-9A84-F349EFD7828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3" name="Rectangle 92">
              <a:extLst>
                <a:ext uri="{FF2B5EF4-FFF2-40B4-BE49-F238E27FC236}">
                  <a16:creationId xmlns:a16="http://schemas.microsoft.com/office/drawing/2014/main" id="{BF4E1E87-E857-292A-1492-E41EB1711B1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4" name="Rectangle 93">
              <a:extLst>
                <a:ext uri="{FF2B5EF4-FFF2-40B4-BE49-F238E27FC236}">
                  <a16:creationId xmlns:a16="http://schemas.microsoft.com/office/drawing/2014/main" id="{52FB849F-78A8-D165-71FA-D674483966C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5" name="Group 94">
            <a:extLst>
              <a:ext uri="{FF2B5EF4-FFF2-40B4-BE49-F238E27FC236}">
                <a16:creationId xmlns:a16="http://schemas.microsoft.com/office/drawing/2014/main" id="{D7E8B045-18A7-F395-3709-677F403E31F9}"/>
              </a:ext>
            </a:extLst>
          </p:cNvPr>
          <p:cNvGrpSpPr/>
          <p:nvPr/>
        </p:nvGrpSpPr>
        <p:grpSpPr>
          <a:xfrm>
            <a:off x="5880000" y="2493168"/>
            <a:ext cx="216000" cy="692060"/>
            <a:chOff x="11567007" y="3478605"/>
            <a:chExt cx="216000" cy="692060"/>
          </a:xfrm>
        </p:grpSpPr>
        <p:sp>
          <p:nvSpPr>
            <p:cNvPr id="96" name="Rectangle 95">
              <a:extLst>
                <a:ext uri="{FF2B5EF4-FFF2-40B4-BE49-F238E27FC236}">
                  <a16:creationId xmlns:a16="http://schemas.microsoft.com/office/drawing/2014/main" id="{90EF2038-32F5-9A31-B802-32501229337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7" name="Rectangle 96">
              <a:extLst>
                <a:ext uri="{FF2B5EF4-FFF2-40B4-BE49-F238E27FC236}">
                  <a16:creationId xmlns:a16="http://schemas.microsoft.com/office/drawing/2014/main" id="{225AE8CF-18DC-2457-F6A7-0694AF3630DB}"/>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8" name="Rectangle 97">
              <a:extLst>
                <a:ext uri="{FF2B5EF4-FFF2-40B4-BE49-F238E27FC236}">
                  <a16:creationId xmlns:a16="http://schemas.microsoft.com/office/drawing/2014/main" id="{365A067B-59DC-212E-9BF0-4BB9C9BB373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9" name="Group 98">
            <a:extLst>
              <a:ext uri="{FF2B5EF4-FFF2-40B4-BE49-F238E27FC236}">
                <a16:creationId xmlns:a16="http://schemas.microsoft.com/office/drawing/2014/main" id="{3BAAA73F-19BB-15CC-87E3-5C373ECA5B2B}"/>
              </a:ext>
            </a:extLst>
          </p:cNvPr>
          <p:cNvGrpSpPr/>
          <p:nvPr/>
        </p:nvGrpSpPr>
        <p:grpSpPr>
          <a:xfrm>
            <a:off x="10167177" y="2493168"/>
            <a:ext cx="216000" cy="692060"/>
            <a:chOff x="11567007" y="3478605"/>
            <a:chExt cx="216000" cy="692060"/>
          </a:xfrm>
        </p:grpSpPr>
        <p:sp>
          <p:nvSpPr>
            <p:cNvPr id="100" name="Rectangle 99">
              <a:extLst>
                <a:ext uri="{FF2B5EF4-FFF2-40B4-BE49-F238E27FC236}">
                  <a16:creationId xmlns:a16="http://schemas.microsoft.com/office/drawing/2014/main" id="{6B1D7305-62C9-3BFB-E532-545FD48B76D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1" name="Rectangle 100">
              <a:extLst>
                <a:ext uri="{FF2B5EF4-FFF2-40B4-BE49-F238E27FC236}">
                  <a16:creationId xmlns:a16="http://schemas.microsoft.com/office/drawing/2014/main" id="{E71FFD4D-6A69-42F6-172E-C3DD510A6E1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2" name="Rectangle 101">
              <a:extLst>
                <a:ext uri="{FF2B5EF4-FFF2-40B4-BE49-F238E27FC236}">
                  <a16:creationId xmlns:a16="http://schemas.microsoft.com/office/drawing/2014/main" id="{A061EF8A-553A-8CAE-C6B4-8CFBEE5E1A91}"/>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3" name="Group 102">
            <a:extLst>
              <a:ext uri="{FF2B5EF4-FFF2-40B4-BE49-F238E27FC236}">
                <a16:creationId xmlns:a16="http://schemas.microsoft.com/office/drawing/2014/main" id="{8FEF2553-BFDB-EB94-258B-4EEE9F82DD48}"/>
              </a:ext>
            </a:extLst>
          </p:cNvPr>
          <p:cNvGrpSpPr/>
          <p:nvPr/>
        </p:nvGrpSpPr>
        <p:grpSpPr>
          <a:xfrm>
            <a:off x="7393123" y="3848190"/>
            <a:ext cx="216000" cy="692060"/>
            <a:chOff x="11567007" y="3478605"/>
            <a:chExt cx="216000" cy="692060"/>
          </a:xfrm>
        </p:grpSpPr>
        <p:sp>
          <p:nvSpPr>
            <p:cNvPr id="104" name="Rectangle 103">
              <a:extLst>
                <a:ext uri="{FF2B5EF4-FFF2-40B4-BE49-F238E27FC236}">
                  <a16:creationId xmlns:a16="http://schemas.microsoft.com/office/drawing/2014/main" id="{286188B0-7E02-370B-5549-D806CC63F09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5" name="Rectangle 104">
              <a:extLst>
                <a:ext uri="{FF2B5EF4-FFF2-40B4-BE49-F238E27FC236}">
                  <a16:creationId xmlns:a16="http://schemas.microsoft.com/office/drawing/2014/main" id="{0FD550E0-16BA-403F-0B32-7E63069ED8D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6" name="Rectangle 105">
              <a:extLst>
                <a:ext uri="{FF2B5EF4-FFF2-40B4-BE49-F238E27FC236}">
                  <a16:creationId xmlns:a16="http://schemas.microsoft.com/office/drawing/2014/main" id="{9A230E09-B6B8-AE08-D127-532F85E83E7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7" name="Group 106">
            <a:extLst>
              <a:ext uri="{FF2B5EF4-FFF2-40B4-BE49-F238E27FC236}">
                <a16:creationId xmlns:a16="http://schemas.microsoft.com/office/drawing/2014/main" id="{6C612906-AA81-23AB-2397-85A9E9A215B5}"/>
              </a:ext>
            </a:extLst>
          </p:cNvPr>
          <p:cNvGrpSpPr/>
          <p:nvPr/>
        </p:nvGrpSpPr>
        <p:grpSpPr>
          <a:xfrm>
            <a:off x="8862112" y="4679732"/>
            <a:ext cx="216000" cy="692060"/>
            <a:chOff x="11567007" y="3478605"/>
            <a:chExt cx="216000" cy="692060"/>
          </a:xfrm>
        </p:grpSpPr>
        <p:sp>
          <p:nvSpPr>
            <p:cNvPr id="108" name="Rectangle 107">
              <a:extLst>
                <a:ext uri="{FF2B5EF4-FFF2-40B4-BE49-F238E27FC236}">
                  <a16:creationId xmlns:a16="http://schemas.microsoft.com/office/drawing/2014/main" id="{C2294C1A-80CA-EB3F-15E2-9E3338B9919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9" name="Rectangle 108">
              <a:extLst>
                <a:ext uri="{FF2B5EF4-FFF2-40B4-BE49-F238E27FC236}">
                  <a16:creationId xmlns:a16="http://schemas.microsoft.com/office/drawing/2014/main" id="{456E0F3E-CB23-117F-6A76-1E3CF49B0D0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0" name="Rectangle 109">
              <a:extLst>
                <a:ext uri="{FF2B5EF4-FFF2-40B4-BE49-F238E27FC236}">
                  <a16:creationId xmlns:a16="http://schemas.microsoft.com/office/drawing/2014/main" id="{566A79F6-F911-E3FE-5400-5FCF47F127C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1" name="Group 110">
            <a:extLst>
              <a:ext uri="{FF2B5EF4-FFF2-40B4-BE49-F238E27FC236}">
                <a16:creationId xmlns:a16="http://schemas.microsoft.com/office/drawing/2014/main" id="{833920DF-53DD-76C8-F177-382EF153BFD2}"/>
              </a:ext>
            </a:extLst>
          </p:cNvPr>
          <p:cNvGrpSpPr/>
          <p:nvPr/>
        </p:nvGrpSpPr>
        <p:grpSpPr>
          <a:xfrm>
            <a:off x="9013919" y="3848190"/>
            <a:ext cx="216000" cy="692060"/>
            <a:chOff x="11567007" y="3478605"/>
            <a:chExt cx="216000" cy="692060"/>
          </a:xfrm>
        </p:grpSpPr>
        <p:sp>
          <p:nvSpPr>
            <p:cNvPr id="112" name="Rectangle 111">
              <a:extLst>
                <a:ext uri="{FF2B5EF4-FFF2-40B4-BE49-F238E27FC236}">
                  <a16:creationId xmlns:a16="http://schemas.microsoft.com/office/drawing/2014/main" id="{EFD773CA-9F2F-DD3B-8F43-93565BDD09E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3" name="Rectangle 112">
              <a:extLst>
                <a:ext uri="{FF2B5EF4-FFF2-40B4-BE49-F238E27FC236}">
                  <a16:creationId xmlns:a16="http://schemas.microsoft.com/office/drawing/2014/main" id="{F2382877-AB5B-043D-61CC-841F3EA3C18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4" name="Rectangle 113">
              <a:extLst>
                <a:ext uri="{FF2B5EF4-FFF2-40B4-BE49-F238E27FC236}">
                  <a16:creationId xmlns:a16="http://schemas.microsoft.com/office/drawing/2014/main" id="{346AFEE7-B0CC-618F-03DA-9584C007ACF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5" name="Group 114">
            <a:extLst>
              <a:ext uri="{FF2B5EF4-FFF2-40B4-BE49-F238E27FC236}">
                <a16:creationId xmlns:a16="http://schemas.microsoft.com/office/drawing/2014/main" id="{BD091E01-BF2F-7F2B-CA59-69E0BCCB5A61}"/>
              </a:ext>
            </a:extLst>
          </p:cNvPr>
          <p:cNvGrpSpPr/>
          <p:nvPr/>
        </p:nvGrpSpPr>
        <p:grpSpPr>
          <a:xfrm>
            <a:off x="9013918" y="2491820"/>
            <a:ext cx="216000" cy="692060"/>
            <a:chOff x="11567007" y="3478605"/>
            <a:chExt cx="216000" cy="692060"/>
          </a:xfrm>
        </p:grpSpPr>
        <p:sp>
          <p:nvSpPr>
            <p:cNvPr id="116" name="Rectangle 115">
              <a:extLst>
                <a:ext uri="{FF2B5EF4-FFF2-40B4-BE49-F238E27FC236}">
                  <a16:creationId xmlns:a16="http://schemas.microsoft.com/office/drawing/2014/main" id="{E70C1038-132A-0718-80A8-894673F54AC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7" name="Rectangle 116">
              <a:extLst>
                <a:ext uri="{FF2B5EF4-FFF2-40B4-BE49-F238E27FC236}">
                  <a16:creationId xmlns:a16="http://schemas.microsoft.com/office/drawing/2014/main" id="{AB774D6B-4145-FF95-9A0E-7258A6FC02B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8" name="Rectangle 117">
              <a:extLst>
                <a:ext uri="{FF2B5EF4-FFF2-40B4-BE49-F238E27FC236}">
                  <a16:creationId xmlns:a16="http://schemas.microsoft.com/office/drawing/2014/main" id="{ABF9F96A-A7F9-7A60-6B40-CB15BD903314}"/>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9" name="Group 118">
            <a:extLst>
              <a:ext uri="{FF2B5EF4-FFF2-40B4-BE49-F238E27FC236}">
                <a16:creationId xmlns:a16="http://schemas.microsoft.com/office/drawing/2014/main" id="{FD269A54-00A8-C31C-AC44-5A0CD99F0985}"/>
              </a:ext>
            </a:extLst>
          </p:cNvPr>
          <p:cNvGrpSpPr/>
          <p:nvPr/>
        </p:nvGrpSpPr>
        <p:grpSpPr>
          <a:xfrm>
            <a:off x="11533088" y="3848190"/>
            <a:ext cx="216000" cy="692060"/>
            <a:chOff x="11567007" y="3478605"/>
            <a:chExt cx="216000" cy="692060"/>
          </a:xfrm>
        </p:grpSpPr>
        <p:sp>
          <p:nvSpPr>
            <p:cNvPr id="120" name="Rectangle 119">
              <a:extLst>
                <a:ext uri="{FF2B5EF4-FFF2-40B4-BE49-F238E27FC236}">
                  <a16:creationId xmlns:a16="http://schemas.microsoft.com/office/drawing/2014/main" id="{27626CEF-AB4E-F7CF-7C95-693D6D3474F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1" name="Rectangle 120">
              <a:extLst>
                <a:ext uri="{FF2B5EF4-FFF2-40B4-BE49-F238E27FC236}">
                  <a16:creationId xmlns:a16="http://schemas.microsoft.com/office/drawing/2014/main" id="{472E18F5-F7E3-A996-BD9A-562A1744C65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22" name="Rectangle 121">
              <a:extLst>
                <a:ext uri="{FF2B5EF4-FFF2-40B4-BE49-F238E27FC236}">
                  <a16:creationId xmlns:a16="http://schemas.microsoft.com/office/drawing/2014/main" id="{B3802427-FEFB-45EF-6436-8249BAF402F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23" name="Group 122">
            <a:extLst>
              <a:ext uri="{FF2B5EF4-FFF2-40B4-BE49-F238E27FC236}">
                <a16:creationId xmlns:a16="http://schemas.microsoft.com/office/drawing/2014/main" id="{5FC51FD4-3053-4755-C00A-FE9455057770}"/>
              </a:ext>
            </a:extLst>
          </p:cNvPr>
          <p:cNvGrpSpPr/>
          <p:nvPr/>
        </p:nvGrpSpPr>
        <p:grpSpPr>
          <a:xfrm>
            <a:off x="10355934" y="3848190"/>
            <a:ext cx="216000" cy="692060"/>
            <a:chOff x="11567007" y="3478605"/>
            <a:chExt cx="216000" cy="692060"/>
          </a:xfrm>
        </p:grpSpPr>
        <p:sp>
          <p:nvSpPr>
            <p:cNvPr id="124" name="Rectangle 123">
              <a:extLst>
                <a:ext uri="{FF2B5EF4-FFF2-40B4-BE49-F238E27FC236}">
                  <a16:creationId xmlns:a16="http://schemas.microsoft.com/office/drawing/2014/main" id="{665A258A-AEDA-1D29-1B19-2444CBBE3D2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5" name="Rectangle 124">
              <a:extLst>
                <a:ext uri="{FF2B5EF4-FFF2-40B4-BE49-F238E27FC236}">
                  <a16:creationId xmlns:a16="http://schemas.microsoft.com/office/drawing/2014/main" id="{982B2800-BAA1-3EFE-D427-4C5D80FC3A0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26" name="Rectangle 125">
              <a:extLst>
                <a:ext uri="{FF2B5EF4-FFF2-40B4-BE49-F238E27FC236}">
                  <a16:creationId xmlns:a16="http://schemas.microsoft.com/office/drawing/2014/main" id="{F4E4A791-BEBB-7CBB-214C-2AAD08A427C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27" name="Group 126">
            <a:extLst>
              <a:ext uri="{FF2B5EF4-FFF2-40B4-BE49-F238E27FC236}">
                <a16:creationId xmlns:a16="http://schemas.microsoft.com/office/drawing/2014/main" id="{F0BCFE7E-A645-383F-1264-287D1C0D3F44}"/>
              </a:ext>
            </a:extLst>
          </p:cNvPr>
          <p:cNvGrpSpPr/>
          <p:nvPr/>
        </p:nvGrpSpPr>
        <p:grpSpPr>
          <a:xfrm>
            <a:off x="11533088" y="2491820"/>
            <a:ext cx="216000" cy="692060"/>
            <a:chOff x="11567007" y="3478605"/>
            <a:chExt cx="216000" cy="692060"/>
          </a:xfrm>
        </p:grpSpPr>
        <p:sp>
          <p:nvSpPr>
            <p:cNvPr id="128" name="Rectangle 127">
              <a:extLst>
                <a:ext uri="{FF2B5EF4-FFF2-40B4-BE49-F238E27FC236}">
                  <a16:creationId xmlns:a16="http://schemas.microsoft.com/office/drawing/2014/main" id="{140633B3-99BF-428D-A48B-893A55A2D582}"/>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9" name="Rectangle 128">
              <a:extLst>
                <a:ext uri="{FF2B5EF4-FFF2-40B4-BE49-F238E27FC236}">
                  <a16:creationId xmlns:a16="http://schemas.microsoft.com/office/drawing/2014/main" id="{AB41DF16-33AC-EEA6-95BF-3DD5C3432A01}"/>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0" name="Rectangle 129">
              <a:extLst>
                <a:ext uri="{FF2B5EF4-FFF2-40B4-BE49-F238E27FC236}">
                  <a16:creationId xmlns:a16="http://schemas.microsoft.com/office/drawing/2014/main" id="{C5A83091-BE4A-73A6-220F-30FC018580D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31" name="Google Shape;112;p22">
            <a:extLst>
              <a:ext uri="{FF2B5EF4-FFF2-40B4-BE49-F238E27FC236}">
                <a16:creationId xmlns:a16="http://schemas.microsoft.com/office/drawing/2014/main" id="{994DEC43-7F98-31D4-59D9-211D6537D235}"/>
              </a:ext>
            </a:extLst>
          </p:cNvPr>
          <p:cNvSpPr/>
          <p:nvPr/>
        </p:nvSpPr>
        <p:spPr>
          <a:xfrm>
            <a:off x="3108643" y="5482357"/>
            <a:ext cx="1641157" cy="69206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grpSp>
        <p:nvGrpSpPr>
          <p:cNvPr id="132" name="Group 131">
            <a:extLst>
              <a:ext uri="{FF2B5EF4-FFF2-40B4-BE49-F238E27FC236}">
                <a16:creationId xmlns:a16="http://schemas.microsoft.com/office/drawing/2014/main" id="{A9343D81-73C6-C9E6-C554-D805E6552970}"/>
              </a:ext>
            </a:extLst>
          </p:cNvPr>
          <p:cNvGrpSpPr/>
          <p:nvPr/>
        </p:nvGrpSpPr>
        <p:grpSpPr>
          <a:xfrm>
            <a:off x="3101975" y="6413400"/>
            <a:ext cx="4293235" cy="216000"/>
            <a:chOff x="3101975" y="6318475"/>
            <a:chExt cx="4293235" cy="216000"/>
          </a:xfrm>
        </p:grpSpPr>
        <p:sp>
          <p:nvSpPr>
            <p:cNvPr id="133" name="Rectangle 132">
              <a:extLst>
                <a:ext uri="{FF2B5EF4-FFF2-40B4-BE49-F238E27FC236}">
                  <a16:creationId xmlns:a16="http://schemas.microsoft.com/office/drawing/2014/main" id="{A220EB22-DC53-A3FD-89A4-020FF6757B60}"/>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4" name="TextBox 133">
              <a:extLst>
                <a:ext uri="{FF2B5EF4-FFF2-40B4-BE49-F238E27FC236}">
                  <a16:creationId xmlns:a16="http://schemas.microsoft.com/office/drawing/2014/main" id="{CB535157-E1A8-0022-03F3-8CEFBD9E72C0}"/>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35" name="Rectangle 134">
              <a:extLst>
                <a:ext uri="{FF2B5EF4-FFF2-40B4-BE49-F238E27FC236}">
                  <a16:creationId xmlns:a16="http://schemas.microsoft.com/office/drawing/2014/main" id="{32B76E0A-F81E-8E5F-1D85-E7520ED93963}"/>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6" name="TextBox 135">
              <a:extLst>
                <a:ext uri="{FF2B5EF4-FFF2-40B4-BE49-F238E27FC236}">
                  <a16:creationId xmlns:a16="http://schemas.microsoft.com/office/drawing/2014/main" id="{41337FA7-55D8-B490-AAC0-5EADDD9E70C7}"/>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37" name="Rectangle 136">
              <a:extLst>
                <a:ext uri="{FF2B5EF4-FFF2-40B4-BE49-F238E27FC236}">
                  <a16:creationId xmlns:a16="http://schemas.microsoft.com/office/drawing/2014/main" id="{0F37B0E8-3EA2-61F7-1584-8678B83B284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38" name="TextBox 137">
              <a:extLst>
                <a:ext uri="{FF2B5EF4-FFF2-40B4-BE49-F238E27FC236}">
                  <a16:creationId xmlns:a16="http://schemas.microsoft.com/office/drawing/2014/main" id="{A4D8BEA0-1865-FB9E-CA80-43B996A3B850}"/>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152" name="Rectangle 151">
            <a:extLst>
              <a:ext uri="{FF2B5EF4-FFF2-40B4-BE49-F238E27FC236}">
                <a16:creationId xmlns:a16="http://schemas.microsoft.com/office/drawing/2014/main" id="{67B1B1BD-D218-60F1-59FD-084C5ED8CAD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 name="Group 2">
            <a:extLst>
              <a:ext uri="{FF2B5EF4-FFF2-40B4-BE49-F238E27FC236}">
                <a16:creationId xmlns:a16="http://schemas.microsoft.com/office/drawing/2014/main" id="{8FD94D1B-684F-45E4-78CA-F4821ED9710B}"/>
              </a:ext>
            </a:extLst>
          </p:cNvPr>
          <p:cNvGrpSpPr/>
          <p:nvPr/>
        </p:nvGrpSpPr>
        <p:grpSpPr>
          <a:xfrm>
            <a:off x="7511473" y="131212"/>
            <a:ext cx="4237614" cy="218780"/>
            <a:chOff x="7511473" y="131212"/>
            <a:chExt cx="4237614" cy="218780"/>
          </a:xfrm>
        </p:grpSpPr>
        <p:sp>
          <p:nvSpPr>
            <p:cNvPr id="9" name="Rectangle 8">
              <a:extLst>
                <a:ext uri="{FF2B5EF4-FFF2-40B4-BE49-F238E27FC236}">
                  <a16:creationId xmlns:a16="http://schemas.microsoft.com/office/drawing/2014/main" id="{03538B88-A311-3D33-13B4-BC8CE3F713E2}"/>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45900EE2-787E-EE95-478F-EB12C36CD30C}"/>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1" name="Group 10">
              <a:extLst>
                <a:ext uri="{FF2B5EF4-FFF2-40B4-BE49-F238E27FC236}">
                  <a16:creationId xmlns:a16="http://schemas.microsoft.com/office/drawing/2014/main" id="{128361D3-7C8B-96B3-C14C-957FFD69AA5A}"/>
                </a:ext>
              </a:extLst>
            </p:cNvPr>
            <p:cNvGrpSpPr/>
            <p:nvPr/>
          </p:nvGrpSpPr>
          <p:grpSpPr>
            <a:xfrm>
              <a:off x="9204261" y="131212"/>
              <a:ext cx="2544826" cy="217488"/>
              <a:chOff x="8236954" y="132504"/>
              <a:chExt cx="2544826" cy="217488"/>
            </a:xfrm>
          </p:grpSpPr>
          <p:sp>
            <p:nvSpPr>
              <p:cNvPr id="21" name="Rectangle 20">
                <a:extLst>
                  <a:ext uri="{FF2B5EF4-FFF2-40B4-BE49-F238E27FC236}">
                    <a16:creationId xmlns:a16="http://schemas.microsoft.com/office/drawing/2014/main" id="{ADF83E7C-2DCB-4F76-92E8-BA98C9CD5F8C}"/>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8</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EAC65AD2-43D3-074F-F376-C60F9AAE9FC0}"/>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Fizisku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a:ln>
                      <a:noFill/>
                    </a:ln>
                    <a:effectLst/>
                    <a:uLnTx/>
                    <a:uFillTx/>
                    <a:ea typeface="Georgia"/>
                    <a:cs typeface="Georgia"/>
                    <a:sym typeface="Georgia"/>
                  </a:rPr>
                  <a:t>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6" name="Rectangle 15">
              <a:extLst>
                <a:ext uri="{FF2B5EF4-FFF2-40B4-BE49-F238E27FC236}">
                  <a16:creationId xmlns:a16="http://schemas.microsoft.com/office/drawing/2014/main" id="{3BDFCC11-945A-1F70-E60E-7DEC420BF9DA}"/>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55431D5B-C64F-6670-F36D-F6B69F2634C0}"/>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780CB3B1-D805-0D6C-73B9-B81397F33F96}"/>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CEEE1FB2-0A9D-4666-946F-5B6BF30ABDA0}"/>
                </a:ext>
              </a:extLst>
            </p:cNvPr>
            <p:cNvSpPr/>
            <p:nvPr/>
          </p:nvSpPr>
          <p:spPr>
            <a:xfrm>
              <a:off x="872060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C11EFBD1-4267-DC75-566E-CC0E9CADDD13}"/>
                </a:ext>
              </a:extLst>
            </p:cNvPr>
            <p:cNvSpPr/>
            <p:nvPr/>
          </p:nvSpPr>
          <p:spPr>
            <a:xfrm>
              <a:off x="8962435"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3" name="Rectangle 22">
            <a:extLst>
              <a:ext uri="{FF2B5EF4-FFF2-40B4-BE49-F238E27FC236}">
                <a16:creationId xmlns:a16="http://schemas.microsoft.com/office/drawing/2014/main" id="{E9C08DF9-51E2-81DA-1181-30512A3B439F}"/>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Freeform 50">
            <a:extLst>
              <a:ext uri="{FF2B5EF4-FFF2-40B4-BE49-F238E27FC236}">
                <a16:creationId xmlns:a16="http://schemas.microsoft.com/office/drawing/2014/main" id="{A7DA26AC-756F-A548-2E86-0CB1CC1AF7CB}"/>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F7347306-B044-03BD-2754-C24844665910}"/>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0" name="Rectangle 29">
            <a:extLst>
              <a:ext uri="{FF2B5EF4-FFF2-40B4-BE49-F238E27FC236}">
                <a16:creationId xmlns:a16="http://schemas.microsoft.com/office/drawing/2014/main" id="{04766A4E-CB77-41C7-74DD-D46A6D2F3B86}"/>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Google Shape;2685;p25">
            <a:extLst>
              <a:ext uri="{FF2B5EF4-FFF2-40B4-BE49-F238E27FC236}">
                <a16:creationId xmlns:a16="http://schemas.microsoft.com/office/drawing/2014/main" id="{DE09124D-354D-5A4F-6EAA-34F6CD2DC401}"/>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2" name="Freeform 50">
            <a:extLst>
              <a:ext uri="{FF2B5EF4-FFF2-40B4-BE49-F238E27FC236}">
                <a16:creationId xmlns:a16="http://schemas.microsoft.com/office/drawing/2014/main" id="{05979C31-1CEB-B599-11E2-195AE73A3AA5}"/>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Tree>
    <p:extLst>
      <p:ext uri="{BB962C8B-B14F-4D97-AF65-F5344CB8AC3E}">
        <p14:creationId xmlns:p14="http://schemas.microsoft.com/office/powerpoint/2010/main" val="35244488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18;p22">
            <a:extLst>
              <a:ext uri="{FF2B5EF4-FFF2-40B4-BE49-F238E27FC236}">
                <a16:creationId xmlns:a16="http://schemas.microsoft.com/office/drawing/2014/main" id="{92534A2B-EE9A-1DF1-BAD6-9E874FFFA18D}"/>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22" name="Google Shape;118;p22">
            <a:extLst>
              <a:ext uri="{FF2B5EF4-FFF2-40B4-BE49-F238E27FC236}">
                <a16:creationId xmlns:a16="http://schemas.microsoft.com/office/drawing/2014/main" id="{EAD4524E-57D5-D863-D648-4CFEB407F692}"/>
              </a:ext>
            </a:extLst>
          </p:cNvPr>
          <p:cNvSpPr txBox="1"/>
          <p:nvPr/>
        </p:nvSpPr>
        <p:spPr>
          <a:xfrm>
            <a:off x="11317088"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lv-LV" sz="1400" b="1"/>
          </a:p>
        </p:txBody>
      </p:sp>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Fizisku personu pienākumi civilajā aizsardzībā un katastrofas pārvaldīšanā</a:t>
            </a:r>
            <a:endParaRPr lang="en-US"/>
          </a:p>
        </p:txBody>
      </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108</a:t>
            </a:fld>
            <a:endParaRPr lang="en-GB"/>
          </a:p>
        </p:txBody>
      </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3" name="Google Shape;1819;p94">
            <a:extLst>
              <a:ext uri="{FF2B5EF4-FFF2-40B4-BE49-F238E27FC236}">
                <a16:creationId xmlns:a16="http://schemas.microsoft.com/office/drawing/2014/main" id="{BA72C3BA-40AB-97D7-8996-D8CAEB13A765}"/>
              </a:ext>
            </a:extLst>
          </p:cNvPr>
          <p:cNvSpPr/>
          <p:nvPr/>
        </p:nvSpPr>
        <p:spPr>
          <a:xfrm>
            <a:off x="838200" y="371475"/>
            <a:ext cx="1077913" cy="1076325"/>
          </a:xfrm>
          <a:custGeom>
            <a:avLst/>
            <a:gdLst/>
            <a:ahLst/>
            <a:cxnLst/>
            <a:rect l="l" t="t" r="r" b="b"/>
            <a:pathLst>
              <a:path w="576" h="576" extrusionOk="0">
                <a:moveTo>
                  <a:pt x="473" y="289"/>
                </a:moveTo>
                <a:cubicBezTo>
                  <a:pt x="486" y="289"/>
                  <a:pt x="494" y="281"/>
                  <a:pt x="501" y="274"/>
                </a:cubicBezTo>
                <a:cubicBezTo>
                  <a:pt x="509" y="264"/>
                  <a:pt x="514" y="247"/>
                  <a:pt x="514" y="225"/>
                </a:cubicBezTo>
                <a:cubicBezTo>
                  <a:pt x="514" y="200"/>
                  <a:pt x="495" y="180"/>
                  <a:pt x="473" y="180"/>
                </a:cubicBezTo>
                <a:cubicBezTo>
                  <a:pt x="450" y="180"/>
                  <a:pt x="432" y="200"/>
                  <a:pt x="432" y="225"/>
                </a:cubicBezTo>
                <a:cubicBezTo>
                  <a:pt x="432" y="247"/>
                  <a:pt x="436" y="264"/>
                  <a:pt x="445" y="274"/>
                </a:cubicBezTo>
                <a:cubicBezTo>
                  <a:pt x="452" y="281"/>
                  <a:pt x="459" y="289"/>
                  <a:pt x="473" y="289"/>
                </a:cubicBezTo>
                <a:close/>
                <a:moveTo>
                  <a:pt x="473" y="203"/>
                </a:moveTo>
                <a:cubicBezTo>
                  <a:pt x="483" y="203"/>
                  <a:pt x="491" y="213"/>
                  <a:pt x="491" y="225"/>
                </a:cubicBezTo>
                <a:cubicBezTo>
                  <a:pt x="491" y="241"/>
                  <a:pt x="486" y="266"/>
                  <a:pt x="473" y="266"/>
                </a:cubicBezTo>
                <a:cubicBezTo>
                  <a:pt x="460" y="266"/>
                  <a:pt x="455" y="241"/>
                  <a:pt x="455" y="225"/>
                </a:cubicBezTo>
                <a:cubicBezTo>
                  <a:pt x="455" y="213"/>
                  <a:pt x="463" y="203"/>
                  <a:pt x="473" y="203"/>
                </a:cubicBezTo>
                <a:close/>
                <a:moveTo>
                  <a:pt x="103" y="289"/>
                </a:moveTo>
                <a:cubicBezTo>
                  <a:pt x="117" y="289"/>
                  <a:pt x="124" y="281"/>
                  <a:pt x="131" y="274"/>
                </a:cubicBezTo>
                <a:cubicBezTo>
                  <a:pt x="140" y="264"/>
                  <a:pt x="144" y="247"/>
                  <a:pt x="144" y="225"/>
                </a:cubicBezTo>
                <a:cubicBezTo>
                  <a:pt x="144" y="200"/>
                  <a:pt x="126" y="180"/>
                  <a:pt x="103" y="180"/>
                </a:cubicBezTo>
                <a:cubicBezTo>
                  <a:pt x="81" y="180"/>
                  <a:pt x="62" y="200"/>
                  <a:pt x="62" y="225"/>
                </a:cubicBezTo>
                <a:cubicBezTo>
                  <a:pt x="62" y="247"/>
                  <a:pt x="67" y="264"/>
                  <a:pt x="75" y="274"/>
                </a:cubicBezTo>
                <a:cubicBezTo>
                  <a:pt x="82" y="281"/>
                  <a:pt x="90" y="289"/>
                  <a:pt x="103" y="289"/>
                </a:cubicBezTo>
                <a:close/>
                <a:moveTo>
                  <a:pt x="103" y="266"/>
                </a:moveTo>
                <a:cubicBezTo>
                  <a:pt x="90" y="266"/>
                  <a:pt x="85" y="241"/>
                  <a:pt x="85" y="225"/>
                </a:cubicBezTo>
                <a:cubicBezTo>
                  <a:pt x="85" y="213"/>
                  <a:pt x="93" y="203"/>
                  <a:pt x="103" y="203"/>
                </a:cubicBezTo>
                <a:cubicBezTo>
                  <a:pt x="113" y="203"/>
                  <a:pt x="121" y="213"/>
                  <a:pt x="121" y="225"/>
                </a:cubicBezTo>
                <a:cubicBezTo>
                  <a:pt x="121" y="241"/>
                  <a:pt x="116" y="266"/>
                  <a:pt x="103" y="266"/>
                </a:cubicBezTo>
                <a:close/>
                <a:moveTo>
                  <a:pt x="0" y="0"/>
                </a:moveTo>
                <a:cubicBezTo>
                  <a:pt x="0" y="576"/>
                  <a:pt x="0" y="576"/>
                  <a:pt x="0" y="576"/>
                </a:cubicBezTo>
                <a:cubicBezTo>
                  <a:pt x="90" y="576"/>
                  <a:pt x="90" y="576"/>
                  <a:pt x="90" y="576"/>
                </a:cubicBezTo>
                <a:cubicBezTo>
                  <a:pt x="106" y="419"/>
                  <a:pt x="106" y="419"/>
                  <a:pt x="106" y="419"/>
                </a:cubicBezTo>
                <a:cubicBezTo>
                  <a:pt x="114" y="397"/>
                  <a:pt x="131" y="380"/>
                  <a:pt x="152" y="373"/>
                </a:cubicBezTo>
                <a:cubicBezTo>
                  <a:pt x="238" y="344"/>
                  <a:pt x="238" y="344"/>
                  <a:pt x="238" y="344"/>
                </a:cubicBezTo>
                <a:cubicBezTo>
                  <a:pt x="239" y="343"/>
                  <a:pt x="240" y="344"/>
                  <a:pt x="241" y="344"/>
                </a:cubicBezTo>
                <a:cubicBezTo>
                  <a:pt x="248" y="351"/>
                  <a:pt x="248" y="351"/>
                  <a:pt x="248" y="351"/>
                </a:cubicBezTo>
                <a:cubicBezTo>
                  <a:pt x="258" y="362"/>
                  <a:pt x="273" y="368"/>
                  <a:pt x="288" y="368"/>
                </a:cubicBezTo>
                <a:cubicBezTo>
                  <a:pt x="303" y="368"/>
                  <a:pt x="318" y="362"/>
                  <a:pt x="328" y="351"/>
                </a:cubicBezTo>
                <a:cubicBezTo>
                  <a:pt x="335" y="344"/>
                  <a:pt x="335" y="344"/>
                  <a:pt x="335" y="344"/>
                </a:cubicBezTo>
                <a:cubicBezTo>
                  <a:pt x="336" y="344"/>
                  <a:pt x="337" y="343"/>
                  <a:pt x="338" y="344"/>
                </a:cubicBezTo>
                <a:cubicBezTo>
                  <a:pt x="424" y="373"/>
                  <a:pt x="424" y="373"/>
                  <a:pt x="424" y="373"/>
                </a:cubicBezTo>
                <a:cubicBezTo>
                  <a:pt x="446" y="380"/>
                  <a:pt x="462" y="397"/>
                  <a:pt x="470" y="419"/>
                </a:cubicBezTo>
                <a:cubicBezTo>
                  <a:pt x="486" y="576"/>
                  <a:pt x="486" y="576"/>
                  <a:pt x="486" y="576"/>
                </a:cubicBezTo>
                <a:cubicBezTo>
                  <a:pt x="576" y="576"/>
                  <a:pt x="576" y="576"/>
                  <a:pt x="576" y="576"/>
                </a:cubicBezTo>
                <a:cubicBezTo>
                  <a:pt x="576" y="0"/>
                  <a:pt x="576" y="0"/>
                  <a:pt x="576" y="0"/>
                </a:cubicBezTo>
                <a:lnTo>
                  <a:pt x="0" y="0"/>
                </a:lnTo>
                <a:close/>
                <a:moveTo>
                  <a:pt x="144" y="350"/>
                </a:moveTo>
                <a:cubicBezTo>
                  <a:pt x="115" y="360"/>
                  <a:pt x="92" y="383"/>
                  <a:pt x="83" y="412"/>
                </a:cubicBezTo>
                <a:cubicBezTo>
                  <a:pt x="68" y="551"/>
                  <a:pt x="68" y="551"/>
                  <a:pt x="68" y="551"/>
                </a:cubicBezTo>
                <a:cubicBezTo>
                  <a:pt x="25" y="551"/>
                  <a:pt x="25" y="551"/>
                  <a:pt x="25" y="551"/>
                </a:cubicBezTo>
                <a:cubicBezTo>
                  <a:pt x="25" y="369"/>
                  <a:pt x="25" y="369"/>
                  <a:pt x="25" y="369"/>
                </a:cubicBezTo>
                <a:cubicBezTo>
                  <a:pt x="27" y="350"/>
                  <a:pt x="27" y="350"/>
                  <a:pt x="27" y="350"/>
                </a:cubicBezTo>
                <a:cubicBezTo>
                  <a:pt x="30" y="342"/>
                  <a:pt x="36" y="336"/>
                  <a:pt x="44" y="333"/>
                </a:cubicBezTo>
                <a:cubicBezTo>
                  <a:pt x="80" y="321"/>
                  <a:pt x="80" y="321"/>
                  <a:pt x="80" y="321"/>
                </a:cubicBezTo>
                <a:cubicBezTo>
                  <a:pt x="81" y="322"/>
                  <a:pt x="81" y="322"/>
                  <a:pt x="81" y="322"/>
                </a:cubicBezTo>
                <a:cubicBezTo>
                  <a:pt x="87" y="328"/>
                  <a:pt x="95" y="331"/>
                  <a:pt x="103" y="331"/>
                </a:cubicBezTo>
                <a:cubicBezTo>
                  <a:pt x="112" y="331"/>
                  <a:pt x="120" y="328"/>
                  <a:pt x="126" y="322"/>
                </a:cubicBezTo>
                <a:cubicBezTo>
                  <a:pt x="127" y="321"/>
                  <a:pt x="127" y="321"/>
                  <a:pt x="127" y="321"/>
                </a:cubicBezTo>
                <a:cubicBezTo>
                  <a:pt x="163" y="333"/>
                  <a:pt x="163" y="333"/>
                  <a:pt x="163" y="333"/>
                </a:cubicBezTo>
                <a:cubicBezTo>
                  <a:pt x="167" y="335"/>
                  <a:pt x="170" y="337"/>
                  <a:pt x="173" y="340"/>
                </a:cubicBezTo>
                <a:lnTo>
                  <a:pt x="144" y="350"/>
                </a:lnTo>
                <a:close/>
                <a:moveTo>
                  <a:pt x="317" y="327"/>
                </a:moveTo>
                <a:cubicBezTo>
                  <a:pt x="311" y="334"/>
                  <a:pt x="311" y="334"/>
                  <a:pt x="311" y="334"/>
                </a:cubicBezTo>
                <a:cubicBezTo>
                  <a:pt x="305" y="340"/>
                  <a:pt x="297" y="344"/>
                  <a:pt x="288" y="344"/>
                </a:cubicBezTo>
                <a:cubicBezTo>
                  <a:pt x="279" y="344"/>
                  <a:pt x="271" y="340"/>
                  <a:pt x="265" y="334"/>
                </a:cubicBezTo>
                <a:cubicBezTo>
                  <a:pt x="259" y="327"/>
                  <a:pt x="259" y="327"/>
                  <a:pt x="259" y="327"/>
                </a:cubicBezTo>
                <a:cubicBezTo>
                  <a:pt x="251" y="320"/>
                  <a:pt x="240" y="317"/>
                  <a:pt x="230" y="320"/>
                </a:cubicBezTo>
                <a:cubicBezTo>
                  <a:pt x="196" y="332"/>
                  <a:pt x="196" y="332"/>
                  <a:pt x="196" y="332"/>
                </a:cubicBezTo>
                <a:cubicBezTo>
                  <a:pt x="190" y="322"/>
                  <a:pt x="181" y="315"/>
                  <a:pt x="170" y="311"/>
                </a:cubicBezTo>
                <a:cubicBezTo>
                  <a:pt x="131" y="298"/>
                  <a:pt x="131" y="298"/>
                  <a:pt x="131" y="298"/>
                </a:cubicBezTo>
                <a:cubicBezTo>
                  <a:pt x="125" y="296"/>
                  <a:pt x="117" y="298"/>
                  <a:pt x="112" y="303"/>
                </a:cubicBezTo>
                <a:cubicBezTo>
                  <a:pt x="109" y="306"/>
                  <a:pt x="109" y="306"/>
                  <a:pt x="109" y="306"/>
                </a:cubicBezTo>
                <a:cubicBezTo>
                  <a:pt x="106" y="309"/>
                  <a:pt x="100" y="309"/>
                  <a:pt x="97" y="306"/>
                </a:cubicBezTo>
                <a:cubicBezTo>
                  <a:pt x="94" y="303"/>
                  <a:pt x="94" y="303"/>
                  <a:pt x="94" y="303"/>
                </a:cubicBezTo>
                <a:cubicBezTo>
                  <a:pt x="89" y="298"/>
                  <a:pt x="82" y="296"/>
                  <a:pt x="75" y="298"/>
                </a:cubicBezTo>
                <a:cubicBezTo>
                  <a:pt x="36" y="311"/>
                  <a:pt x="36" y="311"/>
                  <a:pt x="36" y="311"/>
                </a:cubicBezTo>
                <a:cubicBezTo>
                  <a:pt x="32" y="313"/>
                  <a:pt x="28" y="315"/>
                  <a:pt x="25" y="317"/>
                </a:cubicBezTo>
                <a:cubicBezTo>
                  <a:pt x="25" y="25"/>
                  <a:pt x="25" y="25"/>
                  <a:pt x="25" y="25"/>
                </a:cubicBezTo>
                <a:cubicBezTo>
                  <a:pt x="551" y="25"/>
                  <a:pt x="551" y="25"/>
                  <a:pt x="551" y="25"/>
                </a:cubicBezTo>
                <a:cubicBezTo>
                  <a:pt x="551" y="317"/>
                  <a:pt x="551" y="317"/>
                  <a:pt x="551" y="317"/>
                </a:cubicBezTo>
                <a:cubicBezTo>
                  <a:pt x="548" y="315"/>
                  <a:pt x="544" y="313"/>
                  <a:pt x="540" y="311"/>
                </a:cubicBezTo>
                <a:cubicBezTo>
                  <a:pt x="501" y="298"/>
                  <a:pt x="501" y="298"/>
                  <a:pt x="501" y="298"/>
                </a:cubicBezTo>
                <a:cubicBezTo>
                  <a:pt x="494" y="296"/>
                  <a:pt x="487" y="298"/>
                  <a:pt x="482" y="303"/>
                </a:cubicBezTo>
                <a:cubicBezTo>
                  <a:pt x="479" y="306"/>
                  <a:pt x="479" y="306"/>
                  <a:pt x="479" y="306"/>
                </a:cubicBezTo>
                <a:cubicBezTo>
                  <a:pt x="476" y="309"/>
                  <a:pt x="470" y="309"/>
                  <a:pt x="467" y="306"/>
                </a:cubicBezTo>
                <a:cubicBezTo>
                  <a:pt x="464" y="303"/>
                  <a:pt x="464" y="303"/>
                  <a:pt x="464" y="303"/>
                </a:cubicBezTo>
                <a:cubicBezTo>
                  <a:pt x="459" y="298"/>
                  <a:pt x="451" y="296"/>
                  <a:pt x="445" y="298"/>
                </a:cubicBezTo>
                <a:cubicBezTo>
                  <a:pt x="406" y="311"/>
                  <a:pt x="406" y="311"/>
                  <a:pt x="406" y="311"/>
                </a:cubicBezTo>
                <a:cubicBezTo>
                  <a:pt x="395" y="315"/>
                  <a:pt x="386" y="322"/>
                  <a:pt x="380" y="332"/>
                </a:cubicBezTo>
                <a:cubicBezTo>
                  <a:pt x="346" y="320"/>
                  <a:pt x="346" y="320"/>
                  <a:pt x="346" y="320"/>
                </a:cubicBezTo>
                <a:cubicBezTo>
                  <a:pt x="336" y="317"/>
                  <a:pt x="325" y="320"/>
                  <a:pt x="317" y="327"/>
                </a:cubicBezTo>
                <a:close/>
                <a:moveTo>
                  <a:pt x="508" y="551"/>
                </a:moveTo>
                <a:cubicBezTo>
                  <a:pt x="494" y="415"/>
                  <a:pt x="494" y="415"/>
                  <a:pt x="494" y="415"/>
                </a:cubicBezTo>
                <a:cubicBezTo>
                  <a:pt x="493" y="412"/>
                  <a:pt x="493" y="412"/>
                  <a:pt x="493" y="412"/>
                </a:cubicBezTo>
                <a:cubicBezTo>
                  <a:pt x="484" y="383"/>
                  <a:pt x="461" y="360"/>
                  <a:pt x="432" y="350"/>
                </a:cubicBezTo>
                <a:cubicBezTo>
                  <a:pt x="403" y="340"/>
                  <a:pt x="403" y="340"/>
                  <a:pt x="403" y="340"/>
                </a:cubicBezTo>
                <a:cubicBezTo>
                  <a:pt x="406" y="337"/>
                  <a:pt x="409" y="335"/>
                  <a:pt x="413" y="333"/>
                </a:cubicBezTo>
                <a:cubicBezTo>
                  <a:pt x="449" y="321"/>
                  <a:pt x="449" y="321"/>
                  <a:pt x="449" y="321"/>
                </a:cubicBezTo>
                <a:cubicBezTo>
                  <a:pt x="450" y="322"/>
                  <a:pt x="450" y="322"/>
                  <a:pt x="450" y="322"/>
                </a:cubicBezTo>
                <a:cubicBezTo>
                  <a:pt x="456" y="328"/>
                  <a:pt x="464" y="331"/>
                  <a:pt x="473" y="331"/>
                </a:cubicBezTo>
                <a:cubicBezTo>
                  <a:pt x="481" y="331"/>
                  <a:pt x="489" y="328"/>
                  <a:pt x="495" y="322"/>
                </a:cubicBezTo>
                <a:cubicBezTo>
                  <a:pt x="496" y="321"/>
                  <a:pt x="496" y="321"/>
                  <a:pt x="496" y="321"/>
                </a:cubicBezTo>
                <a:cubicBezTo>
                  <a:pt x="532" y="333"/>
                  <a:pt x="532" y="333"/>
                  <a:pt x="532" y="333"/>
                </a:cubicBezTo>
                <a:cubicBezTo>
                  <a:pt x="540" y="336"/>
                  <a:pt x="546" y="342"/>
                  <a:pt x="549" y="350"/>
                </a:cubicBezTo>
                <a:cubicBezTo>
                  <a:pt x="551" y="369"/>
                  <a:pt x="551" y="369"/>
                  <a:pt x="551" y="369"/>
                </a:cubicBezTo>
                <a:cubicBezTo>
                  <a:pt x="551" y="551"/>
                  <a:pt x="551" y="551"/>
                  <a:pt x="551" y="551"/>
                </a:cubicBezTo>
                <a:lnTo>
                  <a:pt x="508" y="551"/>
                </a:lnTo>
                <a:close/>
                <a:moveTo>
                  <a:pt x="288" y="94"/>
                </a:moveTo>
                <a:cubicBezTo>
                  <a:pt x="245" y="94"/>
                  <a:pt x="210" y="132"/>
                  <a:pt x="210" y="180"/>
                </a:cubicBezTo>
                <a:cubicBezTo>
                  <a:pt x="210" y="226"/>
                  <a:pt x="219" y="259"/>
                  <a:pt x="236" y="278"/>
                </a:cubicBezTo>
                <a:cubicBezTo>
                  <a:pt x="250" y="294"/>
                  <a:pt x="264" y="307"/>
                  <a:pt x="288" y="307"/>
                </a:cubicBezTo>
                <a:cubicBezTo>
                  <a:pt x="312" y="307"/>
                  <a:pt x="326" y="294"/>
                  <a:pt x="340" y="278"/>
                </a:cubicBezTo>
                <a:cubicBezTo>
                  <a:pt x="357" y="259"/>
                  <a:pt x="366" y="226"/>
                  <a:pt x="366" y="180"/>
                </a:cubicBezTo>
                <a:cubicBezTo>
                  <a:pt x="366" y="132"/>
                  <a:pt x="331" y="94"/>
                  <a:pt x="288" y="94"/>
                </a:cubicBezTo>
                <a:close/>
                <a:moveTo>
                  <a:pt x="322" y="262"/>
                </a:moveTo>
                <a:cubicBezTo>
                  <a:pt x="307" y="278"/>
                  <a:pt x="300" y="283"/>
                  <a:pt x="288" y="283"/>
                </a:cubicBezTo>
                <a:cubicBezTo>
                  <a:pt x="276" y="283"/>
                  <a:pt x="269" y="278"/>
                  <a:pt x="254" y="262"/>
                </a:cubicBezTo>
                <a:cubicBezTo>
                  <a:pt x="242" y="248"/>
                  <a:pt x="235" y="218"/>
                  <a:pt x="235" y="180"/>
                </a:cubicBezTo>
                <a:cubicBezTo>
                  <a:pt x="235" y="146"/>
                  <a:pt x="259" y="118"/>
                  <a:pt x="288" y="118"/>
                </a:cubicBezTo>
                <a:cubicBezTo>
                  <a:pt x="317" y="118"/>
                  <a:pt x="341" y="146"/>
                  <a:pt x="341" y="180"/>
                </a:cubicBezTo>
                <a:cubicBezTo>
                  <a:pt x="341" y="218"/>
                  <a:pt x="334" y="248"/>
                  <a:pt x="322" y="26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132" name="Group 131">
            <a:extLst>
              <a:ext uri="{FF2B5EF4-FFF2-40B4-BE49-F238E27FC236}">
                <a16:creationId xmlns:a16="http://schemas.microsoft.com/office/drawing/2014/main" id="{A9343D81-73C6-C9E6-C554-D805E6552970}"/>
              </a:ext>
            </a:extLst>
          </p:cNvPr>
          <p:cNvGrpSpPr/>
          <p:nvPr/>
        </p:nvGrpSpPr>
        <p:grpSpPr>
          <a:xfrm>
            <a:off x="3101975" y="6413400"/>
            <a:ext cx="4293235" cy="216000"/>
            <a:chOff x="3101975" y="6318475"/>
            <a:chExt cx="4293235" cy="216000"/>
          </a:xfrm>
        </p:grpSpPr>
        <p:sp>
          <p:nvSpPr>
            <p:cNvPr id="133" name="Rectangle 132">
              <a:extLst>
                <a:ext uri="{FF2B5EF4-FFF2-40B4-BE49-F238E27FC236}">
                  <a16:creationId xmlns:a16="http://schemas.microsoft.com/office/drawing/2014/main" id="{A220EB22-DC53-A3FD-89A4-020FF6757B60}"/>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4" name="TextBox 133">
              <a:extLst>
                <a:ext uri="{FF2B5EF4-FFF2-40B4-BE49-F238E27FC236}">
                  <a16:creationId xmlns:a16="http://schemas.microsoft.com/office/drawing/2014/main" id="{CB535157-E1A8-0022-03F3-8CEFBD9E72C0}"/>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35" name="Rectangle 134">
              <a:extLst>
                <a:ext uri="{FF2B5EF4-FFF2-40B4-BE49-F238E27FC236}">
                  <a16:creationId xmlns:a16="http://schemas.microsoft.com/office/drawing/2014/main" id="{32B76E0A-F81E-8E5F-1D85-E7520ED93963}"/>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6" name="TextBox 135">
              <a:extLst>
                <a:ext uri="{FF2B5EF4-FFF2-40B4-BE49-F238E27FC236}">
                  <a16:creationId xmlns:a16="http://schemas.microsoft.com/office/drawing/2014/main" id="{41337FA7-55D8-B490-AAC0-5EADDD9E70C7}"/>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37" name="Rectangle 136">
              <a:extLst>
                <a:ext uri="{FF2B5EF4-FFF2-40B4-BE49-F238E27FC236}">
                  <a16:creationId xmlns:a16="http://schemas.microsoft.com/office/drawing/2014/main" id="{0F37B0E8-3EA2-61F7-1584-8678B83B284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38" name="TextBox 137">
              <a:extLst>
                <a:ext uri="{FF2B5EF4-FFF2-40B4-BE49-F238E27FC236}">
                  <a16:creationId xmlns:a16="http://schemas.microsoft.com/office/drawing/2014/main" id="{A4D8BEA0-1865-FB9E-CA80-43B996A3B850}"/>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 name="Google Shape;112;p22">
            <a:extLst>
              <a:ext uri="{FF2B5EF4-FFF2-40B4-BE49-F238E27FC236}">
                <a16:creationId xmlns:a16="http://schemas.microsoft.com/office/drawing/2014/main" id="{75C7FA1A-50FF-0813-332E-4F19E3208E3C}"/>
              </a:ext>
            </a:extLst>
          </p:cNvPr>
          <p:cNvSpPr/>
          <p:nvPr/>
        </p:nvSpPr>
        <p:spPr>
          <a:xfrm>
            <a:off x="3101975" y="2357438"/>
            <a:ext cx="8647113" cy="8080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9" name="Group 8">
            <a:extLst>
              <a:ext uri="{FF2B5EF4-FFF2-40B4-BE49-F238E27FC236}">
                <a16:creationId xmlns:a16="http://schemas.microsoft.com/office/drawing/2014/main" id="{5FEE83BD-6F72-72E1-986B-C95F4C863AE3}"/>
              </a:ext>
            </a:extLst>
          </p:cNvPr>
          <p:cNvGrpSpPr/>
          <p:nvPr/>
        </p:nvGrpSpPr>
        <p:grpSpPr>
          <a:xfrm>
            <a:off x="11533088" y="2473416"/>
            <a:ext cx="216000" cy="692060"/>
            <a:chOff x="11567007" y="3478605"/>
            <a:chExt cx="216000" cy="692060"/>
          </a:xfrm>
        </p:grpSpPr>
        <p:sp>
          <p:nvSpPr>
            <p:cNvPr id="10" name="Rectangle 9">
              <a:extLst>
                <a:ext uri="{FF2B5EF4-FFF2-40B4-BE49-F238E27FC236}">
                  <a16:creationId xmlns:a16="http://schemas.microsoft.com/office/drawing/2014/main" id="{CDAB641A-EE4C-5607-2992-378149EA3EE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 name="Rectangle 10">
              <a:extLst>
                <a:ext uri="{FF2B5EF4-FFF2-40B4-BE49-F238E27FC236}">
                  <a16:creationId xmlns:a16="http://schemas.microsoft.com/office/drawing/2014/main" id="{A7127BC4-A3D0-59B9-4827-053BDC7ABAFB}"/>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6" name="Rectangle 15">
              <a:extLst>
                <a:ext uri="{FF2B5EF4-FFF2-40B4-BE49-F238E27FC236}">
                  <a16:creationId xmlns:a16="http://schemas.microsoft.com/office/drawing/2014/main" id="{B5241264-3B6D-7AAC-5864-5F484F29E63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9" name="Google Shape;1318;p88">
            <a:extLst>
              <a:ext uri="{FF2B5EF4-FFF2-40B4-BE49-F238E27FC236}">
                <a16:creationId xmlns:a16="http://schemas.microsoft.com/office/drawing/2014/main" id="{7A8A8BE7-8523-BD78-25C2-C9043A7FF65B}"/>
              </a:ext>
            </a:extLst>
          </p:cNvPr>
          <p:cNvSpPr/>
          <p:nvPr/>
        </p:nvSpPr>
        <p:spPr>
          <a:xfrm>
            <a:off x="11389088" y="189127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1" name="Picture 20">
            <a:extLst>
              <a:ext uri="{FF2B5EF4-FFF2-40B4-BE49-F238E27FC236}">
                <a16:creationId xmlns:a16="http://schemas.microsoft.com/office/drawing/2014/main" id="{6BD6A086-6DD5-AE72-9278-A1C138D969D0}"/>
              </a:ext>
            </a:extLst>
          </p:cNvPr>
          <p:cNvPicPr>
            <a:picLocks noChangeAspect="1"/>
          </p:cNvPicPr>
          <p:nvPr/>
        </p:nvPicPr>
        <p:blipFill rotWithShape="1">
          <a:blip r:embed="rId3"/>
          <a:srcRect l="3792" t="36955" r="1908" b="7883"/>
          <a:stretch/>
        </p:blipFill>
        <p:spPr>
          <a:xfrm>
            <a:off x="3102014" y="3292476"/>
            <a:ext cx="8647074" cy="2881040"/>
          </a:xfrm>
          <a:prstGeom prst="rect">
            <a:avLst/>
          </a:prstGeom>
        </p:spPr>
      </p:pic>
      <p:sp>
        <p:nvSpPr>
          <p:cNvPr id="7" name="Google Shape;118;p22">
            <a:extLst>
              <a:ext uri="{FF2B5EF4-FFF2-40B4-BE49-F238E27FC236}">
                <a16:creationId xmlns:a16="http://schemas.microsoft.com/office/drawing/2014/main" id="{FA9D2DB8-81BD-C390-0117-CBC5B06A2585}"/>
              </a:ext>
            </a:extLst>
          </p:cNvPr>
          <p:cNvSpPr txBox="1"/>
          <p:nvPr/>
        </p:nvSpPr>
        <p:spPr>
          <a:xfrm>
            <a:off x="11245126" y="1819275"/>
            <a:ext cx="72000" cy="432000"/>
          </a:xfrm>
          <a:prstGeom prst="rect">
            <a:avLst/>
          </a:prstGeom>
          <a:solidFill>
            <a:schemeClr val="accent6"/>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Rectangle 42">
            <a:extLst>
              <a:ext uri="{FF2B5EF4-FFF2-40B4-BE49-F238E27FC236}">
                <a16:creationId xmlns:a16="http://schemas.microsoft.com/office/drawing/2014/main" id="{4B69E0D8-82AA-3A8F-DFD1-D2CF16477FC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2" name="Group 11">
            <a:extLst>
              <a:ext uri="{FF2B5EF4-FFF2-40B4-BE49-F238E27FC236}">
                <a16:creationId xmlns:a16="http://schemas.microsoft.com/office/drawing/2014/main" id="{D6023DEF-C83A-5DB9-0069-8E7F77488605}"/>
              </a:ext>
            </a:extLst>
          </p:cNvPr>
          <p:cNvGrpSpPr/>
          <p:nvPr/>
        </p:nvGrpSpPr>
        <p:grpSpPr>
          <a:xfrm>
            <a:off x="7511473" y="131212"/>
            <a:ext cx="4237614" cy="218780"/>
            <a:chOff x="7511473" y="131212"/>
            <a:chExt cx="4237614" cy="218780"/>
          </a:xfrm>
        </p:grpSpPr>
        <p:sp>
          <p:nvSpPr>
            <p:cNvPr id="14" name="Rectangle 13">
              <a:extLst>
                <a:ext uri="{FF2B5EF4-FFF2-40B4-BE49-F238E27FC236}">
                  <a16:creationId xmlns:a16="http://schemas.microsoft.com/office/drawing/2014/main" id="{E43ED840-2FBC-2840-199E-60593962BE76}"/>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07DF39B4-4C5D-A28E-A6EA-665F4EEB3BBE}"/>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8" name="Group 17">
              <a:extLst>
                <a:ext uri="{FF2B5EF4-FFF2-40B4-BE49-F238E27FC236}">
                  <a16:creationId xmlns:a16="http://schemas.microsoft.com/office/drawing/2014/main" id="{5FD3DDC9-5AF3-0482-3208-E13A0D8B3573}"/>
                </a:ext>
              </a:extLst>
            </p:cNvPr>
            <p:cNvGrpSpPr/>
            <p:nvPr/>
          </p:nvGrpSpPr>
          <p:grpSpPr>
            <a:xfrm>
              <a:off x="9204261" y="131212"/>
              <a:ext cx="2544826" cy="217488"/>
              <a:chOff x="8236954" y="132504"/>
              <a:chExt cx="2544826" cy="217488"/>
            </a:xfrm>
          </p:grpSpPr>
          <p:sp>
            <p:nvSpPr>
              <p:cNvPr id="27" name="Rectangle 26">
                <a:extLst>
                  <a:ext uri="{FF2B5EF4-FFF2-40B4-BE49-F238E27FC236}">
                    <a16:creationId xmlns:a16="http://schemas.microsoft.com/office/drawing/2014/main" id="{377B69D3-2D91-587C-FA04-2B94F2784A75}"/>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8</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9BF320FE-26B7-9402-96B3-85183DA840A3}"/>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Fizisku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a:ln>
                      <a:noFill/>
                    </a:ln>
                    <a:effectLst/>
                    <a:uLnTx/>
                    <a:uFillTx/>
                    <a:ea typeface="Georgia"/>
                    <a:cs typeface="Georgia"/>
                    <a:sym typeface="Georgia"/>
                  </a:rPr>
                  <a:t>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20" name="Rectangle 19">
              <a:extLst>
                <a:ext uri="{FF2B5EF4-FFF2-40B4-BE49-F238E27FC236}">
                  <a16:creationId xmlns:a16="http://schemas.microsoft.com/office/drawing/2014/main" id="{E20B2300-DBD7-CC29-1438-67E83EE55354}"/>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B1ED0F2C-9939-E1CD-0743-C11C85611EE4}"/>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529CC6AA-8C46-8288-DF7B-F2C12D2AB4DC}"/>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10527352-C38E-3E90-098D-858A5D7FFE8F}"/>
                </a:ext>
              </a:extLst>
            </p:cNvPr>
            <p:cNvSpPr/>
            <p:nvPr/>
          </p:nvSpPr>
          <p:spPr>
            <a:xfrm>
              <a:off x="872060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AABB0939-6D3E-4E62-CF74-CC039386A4AE}"/>
                </a:ext>
              </a:extLst>
            </p:cNvPr>
            <p:cNvSpPr/>
            <p:nvPr/>
          </p:nvSpPr>
          <p:spPr>
            <a:xfrm>
              <a:off x="8962435"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9" name="Rectangle 28">
            <a:extLst>
              <a:ext uri="{FF2B5EF4-FFF2-40B4-BE49-F238E27FC236}">
                <a16:creationId xmlns:a16="http://schemas.microsoft.com/office/drawing/2014/main" id="{E8B33EAF-CAA7-8208-D973-6F369DA3CA55}"/>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Freeform 50">
            <a:extLst>
              <a:ext uri="{FF2B5EF4-FFF2-40B4-BE49-F238E27FC236}">
                <a16:creationId xmlns:a16="http://schemas.microsoft.com/office/drawing/2014/main" id="{93970BE0-C6B0-7A90-3DD6-7374FF6E330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1" name="Google Shape;2685;p25">
            <a:extLst>
              <a:ext uri="{FF2B5EF4-FFF2-40B4-BE49-F238E27FC236}">
                <a16:creationId xmlns:a16="http://schemas.microsoft.com/office/drawing/2014/main" id="{AD4A7A72-ACB0-7B1A-C715-C385D0CA8A2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2" name="Rectangle 31">
            <a:extLst>
              <a:ext uri="{FF2B5EF4-FFF2-40B4-BE49-F238E27FC236}">
                <a16:creationId xmlns:a16="http://schemas.microsoft.com/office/drawing/2014/main" id="{61B4F54B-AF1D-DF62-7194-2FD42BB5D00B}"/>
              </a:ext>
            </a:extLst>
          </p:cNvPr>
          <p:cNvSpPr/>
          <p:nvPr/>
        </p:nvSpPr>
        <p:spPr>
          <a:xfrm>
            <a:off x="0" y="43382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Google Shape;2685;p25">
            <a:extLst>
              <a:ext uri="{FF2B5EF4-FFF2-40B4-BE49-F238E27FC236}">
                <a16:creationId xmlns:a16="http://schemas.microsoft.com/office/drawing/2014/main" id="{D5073093-3B9C-1327-FCCB-C7D700D10343}"/>
              </a:ext>
            </a:extLst>
          </p:cNvPr>
          <p:cNvSpPr txBox="1"/>
          <p:nvPr/>
        </p:nvSpPr>
        <p:spPr>
          <a:xfrm>
            <a:off x="875347" y="433824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4" name="Freeform 50">
            <a:extLst>
              <a:ext uri="{FF2B5EF4-FFF2-40B4-BE49-F238E27FC236}">
                <a16:creationId xmlns:a16="http://schemas.microsoft.com/office/drawing/2014/main" id="{9323B74A-C41D-7432-1330-E2E7BC9434DB}"/>
              </a:ext>
            </a:extLst>
          </p:cNvPr>
          <p:cNvSpPr>
            <a:spLocks noChangeAspect="1"/>
          </p:cNvSpPr>
          <p:nvPr/>
        </p:nvSpPr>
        <p:spPr bwMode="auto">
          <a:xfrm>
            <a:off x="448735" y="46202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Tree>
    <p:extLst>
      <p:ext uri="{BB962C8B-B14F-4D97-AF65-F5344CB8AC3E}">
        <p14:creationId xmlns:p14="http://schemas.microsoft.com/office/powerpoint/2010/main" val="30022518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(1/3)</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109</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chemeClr val="tx1"/>
                </a:solidFill>
                <a:ea typeface="Open Sans"/>
                <a:cs typeface="Open Sans"/>
              </a:rPr>
              <a:t>Akciju sabiedrība “Latvenergo”.  2019. Rīgas TEC-1 saīsinātais civilās aizsardzības </a:t>
            </a:r>
            <a:r>
              <a:rPr lang="lv-LV" sz="900" b="0" err="1">
                <a:solidFill>
                  <a:schemeClr val="tx1"/>
                </a:solidFill>
                <a:ea typeface="Open Sans"/>
                <a:cs typeface="Open Sans"/>
              </a:rPr>
              <a:t>plans</a:t>
            </a:r>
            <a:r>
              <a:rPr lang="lv-LV" sz="900" b="0">
                <a:solidFill>
                  <a:schemeClr val="tx1"/>
                </a:solidFill>
                <a:ea typeface="Open Sans"/>
                <a:cs typeface="Open Sans"/>
              </a:rPr>
              <a:t>. Pieejams: </a:t>
            </a:r>
            <a:r>
              <a:rPr lang="lv-LV" sz="900" b="0">
                <a:solidFill>
                  <a:srgbClr val="A8192D"/>
                </a:solidFill>
                <a:ea typeface="Open Sans"/>
                <a:cs typeface="Open Sans"/>
              </a:rPr>
              <a:t>https://latvenergo.lv/storage/app/uploads/public/612/cba/fd9/612cbafd9b9d0853581739.pdf</a:t>
            </a:r>
          </a:p>
          <a:p>
            <a:pPr marL="172800" indent="-172800">
              <a:spcBef>
                <a:spcPts val="300"/>
              </a:spcBef>
              <a:spcAft>
                <a:spcPts val="300"/>
              </a:spcAft>
              <a:buBlip>
                <a:blip r:embed="rId3"/>
              </a:buBlip>
            </a:pPr>
            <a:r>
              <a:rPr lang="lv-LV" sz="900" b="0">
                <a:solidFill>
                  <a:schemeClr val="tx1"/>
                </a:solidFill>
                <a:ea typeface="Open Sans"/>
                <a:cs typeface="Open Sans"/>
              </a:rPr>
              <a:t>Akciju sabiedrības “Latvijas finieris” rūpnīca “LIGNUMS”. 2019. </a:t>
            </a:r>
            <a:r>
              <a:rPr lang="lv-LV" sz="900" b="0" err="1">
                <a:solidFill>
                  <a:schemeClr val="tx1"/>
                </a:solidFill>
                <a:ea typeface="Open Sans"/>
                <a:cs typeface="Open Sans"/>
              </a:rPr>
              <a:t>Ārpusobjekta</a:t>
            </a:r>
            <a:r>
              <a:rPr lang="lv-LV" sz="900" b="0">
                <a:solidFill>
                  <a:schemeClr val="tx1"/>
                </a:solidFill>
                <a:ea typeface="Open Sans"/>
                <a:cs typeface="Open Sans"/>
              </a:rPr>
              <a:t> civilās aizsardzības plāns. Pieejams: </a:t>
            </a:r>
            <a:r>
              <a:rPr lang="lv-LV" sz="900" b="0">
                <a:solidFill>
                  <a:srgbClr val="A8192D"/>
                </a:solidFill>
                <a:ea typeface="Open Sans"/>
                <a:cs typeface="Open Sans"/>
              </a:rPr>
              <a:t>https://www.vugd.gov.lv/lv/media/691/download?attachment</a:t>
            </a:r>
          </a:p>
          <a:p>
            <a:pPr marL="172800" indent="-172800">
              <a:spcBef>
                <a:spcPts val="300"/>
              </a:spcBef>
              <a:spcAft>
                <a:spcPts val="300"/>
              </a:spcAft>
              <a:buBlip>
                <a:blip r:embed="rId3"/>
              </a:buBlip>
            </a:pPr>
            <a:r>
              <a:rPr lang="lv-LV" sz="900" b="0">
                <a:solidFill>
                  <a:schemeClr val="tx1"/>
                </a:solidFill>
                <a:ea typeface="Open Sans"/>
                <a:cs typeface="Open Sans"/>
              </a:rPr>
              <a:t>Civilās aizsardzības un katastrofas pārvaldīšanas likums. Pieejams: </a:t>
            </a:r>
            <a:r>
              <a:rPr lang="lv-LV" sz="900" b="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err="1">
                <a:solidFill>
                  <a:schemeClr val="tx1"/>
                </a:solidFill>
                <a:ea typeface="Open Sans"/>
                <a:cs typeface="Open Sans"/>
              </a:rPr>
              <a:t>Conexus</a:t>
            </a:r>
            <a:r>
              <a:rPr lang="lv-LV" sz="900" b="0">
                <a:solidFill>
                  <a:schemeClr val="tx1"/>
                </a:solidFill>
                <a:ea typeface="Open Sans"/>
                <a:cs typeface="Open Sans"/>
              </a:rPr>
              <a:t>. Drošības informācija iedzīvotājiem. Pieejams: </a:t>
            </a:r>
            <a:r>
              <a:rPr lang="lv-LV" sz="900" b="0">
                <a:solidFill>
                  <a:srgbClr val="A8192D"/>
                </a:solidFill>
                <a:ea typeface="Open Sans"/>
                <a:cs typeface="Open Sans"/>
              </a:rPr>
              <a:t>https://www.conexus.lv/parvades-drosibas-informacija-iedzivotajiem</a:t>
            </a:r>
          </a:p>
          <a:p>
            <a:pPr marL="172800" indent="-172800">
              <a:spcBef>
                <a:spcPts val="300"/>
              </a:spcBef>
              <a:spcAft>
                <a:spcPts val="300"/>
              </a:spcAft>
              <a:buBlip>
                <a:blip r:embed="rId3"/>
              </a:buBlip>
            </a:pPr>
            <a:r>
              <a:rPr lang="lv-LV" sz="900" b="0" err="1">
                <a:solidFill>
                  <a:schemeClr val="tx1"/>
                </a:solidFill>
                <a:ea typeface="Open Sans"/>
                <a:cs typeface="Open Sans"/>
              </a:rPr>
              <a:t>Conexus</a:t>
            </a:r>
            <a:r>
              <a:rPr lang="lv-LV" sz="900" b="0">
                <a:solidFill>
                  <a:schemeClr val="tx1"/>
                </a:solidFill>
                <a:ea typeface="Open Sans"/>
                <a:cs typeface="Open Sans"/>
              </a:rPr>
              <a:t>. Siguldas novadā norisināsies vietēja līmeņa civilās aizsardzības un katastrofu pārvaldīšanas mācības. Pieejams: </a:t>
            </a:r>
            <a:r>
              <a:rPr lang="lv-LV" sz="900" b="0">
                <a:solidFill>
                  <a:srgbClr val="A8192D"/>
                </a:solidFill>
                <a:ea typeface="Open Sans"/>
                <a:cs typeface="Open Sans"/>
              </a:rPr>
              <a:t>https://www.conexus.lv/zinas-presei/siguldas-novada-norisinasies-vieteja-limena-civilas-aizsardzibas-un-katastrofu-parvaldisanas-macibas</a:t>
            </a:r>
          </a:p>
          <a:p>
            <a:pPr marL="172800" indent="-172800">
              <a:spcBef>
                <a:spcPts val="300"/>
              </a:spcBef>
              <a:spcAft>
                <a:spcPts val="300"/>
              </a:spcAft>
              <a:buBlip>
                <a:blip r:embed="rId3"/>
              </a:buBlip>
            </a:pPr>
            <a:r>
              <a:rPr lang="lv-LV" sz="900" b="0" err="1">
                <a:solidFill>
                  <a:schemeClr val="tx1"/>
                </a:solidFill>
                <a:ea typeface="Open Sans"/>
                <a:cs typeface="Open Sans"/>
              </a:rPr>
              <a:t>Iekšlietu</a:t>
            </a:r>
            <a:r>
              <a:rPr lang="lv-LV" sz="900" b="0">
                <a:solidFill>
                  <a:schemeClr val="tx1"/>
                </a:solidFill>
                <a:ea typeface="Open Sans"/>
                <a:cs typeface="Open Sans"/>
              </a:rPr>
              <a:t> ministrija. 2023. Valsts ugunsdzēsības un glābšanas dienests sniegs humāno palīdzību Ukrainai saistībā ar Krievijas militārās agresijas rezultātā iznīcināto </a:t>
            </a:r>
            <a:r>
              <a:rPr lang="lv-LV" sz="900" b="0" err="1">
                <a:solidFill>
                  <a:schemeClr val="tx1"/>
                </a:solidFill>
                <a:ea typeface="Open Sans"/>
                <a:cs typeface="Open Sans"/>
              </a:rPr>
              <a:t>Kahovkas</a:t>
            </a:r>
            <a:r>
              <a:rPr lang="lv-LV" sz="900" b="0">
                <a:solidFill>
                  <a:schemeClr val="tx1"/>
                </a:solidFill>
                <a:ea typeface="Open Sans"/>
                <a:cs typeface="Open Sans"/>
              </a:rPr>
              <a:t> HES aizsprostu. Pieejams: </a:t>
            </a:r>
            <a:r>
              <a:rPr lang="lv-LV" sz="900" b="0">
                <a:solidFill>
                  <a:srgbClr val="A8192D"/>
                </a:solidFill>
                <a:ea typeface="Open Sans"/>
                <a:cs typeface="Open Sans"/>
              </a:rPr>
              <a:t>https://www.iem.gov.lv/lv/jaunums/valsts-ugunsdzesibas-un-glabsanas-dienests-sniegs-humano-palidzibu-ukrainai-saistiba-ar-krievijas-militaras-agresijas-rezultata-iznicinato-kahovkas-hes-aizsprostu</a:t>
            </a:r>
          </a:p>
          <a:p>
            <a:pPr marL="172800" indent="-172800">
              <a:spcBef>
                <a:spcPts val="300"/>
              </a:spcBef>
              <a:spcAft>
                <a:spcPts val="300"/>
              </a:spcAft>
              <a:buBlip>
                <a:blip r:embed="rId3"/>
              </a:buBlip>
            </a:pPr>
            <a:r>
              <a:rPr lang="lv-LV" sz="900" b="0" err="1">
                <a:solidFill>
                  <a:schemeClr val="tx1"/>
                </a:solidFill>
                <a:ea typeface="Open Sans"/>
                <a:cs typeface="Open Sans"/>
              </a:rPr>
              <a:t>Iekšlietu</a:t>
            </a:r>
            <a:r>
              <a:rPr lang="lv-LV" sz="900" b="0">
                <a:solidFill>
                  <a:schemeClr val="tx1"/>
                </a:solidFill>
                <a:ea typeface="Open Sans"/>
                <a:cs typeface="Open Sans"/>
              </a:rPr>
              <a:t> ministrijas Informācijas centrs. Pieejams: </a:t>
            </a:r>
            <a:r>
              <a:rPr lang="lv-LV" sz="900" b="0">
                <a:solidFill>
                  <a:srgbClr val="A8192D"/>
                </a:solidFill>
                <a:ea typeface="Open Sans"/>
                <a:cs typeface="Open Sans"/>
              </a:rPr>
              <a:t>https://www.ic.iem.gov.lv/lv</a:t>
            </a:r>
          </a:p>
          <a:p>
            <a:pPr marL="172800" indent="-172800">
              <a:spcBef>
                <a:spcPts val="300"/>
              </a:spcBef>
              <a:spcAft>
                <a:spcPts val="300"/>
              </a:spcAft>
              <a:buBlip>
                <a:blip r:embed="rId3"/>
              </a:buBlip>
            </a:pPr>
            <a:r>
              <a:rPr lang="lv-LV" sz="900" b="0">
                <a:solidFill>
                  <a:schemeClr val="tx1"/>
                </a:solidFill>
                <a:ea typeface="Open Sans"/>
                <a:cs typeface="Open Sans"/>
              </a:rPr>
              <a:t>Jēkabpils novads. 2023. Tiks nodrošināti evakuācijas autobusi no vairākām vietām Jēkabpilī. Pieejams: </a:t>
            </a:r>
            <a:r>
              <a:rPr lang="lv-LV" sz="900" b="0">
                <a:solidFill>
                  <a:srgbClr val="A8192D"/>
                </a:solidFill>
                <a:ea typeface="Open Sans"/>
                <a:cs typeface="Open Sans"/>
              </a:rPr>
              <a:t>https://www.jekabpils.lv/lv/jaunums/tiks-nodrosinati-evakuacijas-autobusi-no-vairakam-vietam-jekabpili?utm_source=https%3A%2F%2Fwww.google.com%2F</a:t>
            </a:r>
          </a:p>
          <a:p>
            <a:pPr marL="172800" indent="-172800">
              <a:spcBef>
                <a:spcPts val="300"/>
              </a:spcBef>
              <a:spcAft>
                <a:spcPts val="300"/>
              </a:spcAft>
              <a:buBlip>
                <a:blip r:embed="rId3"/>
              </a:buBlip>
            </a:pPr>
            <a:r>
              <a:rPr lang="lv-LV" sz="900" b="0">
                <a:solidFill>
                  <a:schemeClr val="tx1"/>
                </a:solidFill>
                <a:ea typeface="Open Sans"/>
                <a:cs typeface="Open Sans"/>
              </a:rPr>
              <a:t>Jūrmalas pašvaldība. 2024. Lielupes radīto plūdu un krasta erozijas risku apdraudējumu novēršanas pasākumi Dubultos-Majoros-Dzintaros. Pieejams: </a:t>
            </a:r>
            <a:r>
              <a:rPr lang="lv-LV" sz="900" b="0">
                <a:solidFill>
                  <a:srgbClr val="A8192D"/>
                </a:solidFill>
                <a:ea typeface="Open Sans"/>
                <a:cs typeface="Open Sans"/>
              </a:rPr>
              <a:t>https://www.jurmala.lv/lv/projekts/lielupes-radito-pludu-un-krasta-erozijas-risku-apdraudejumu-noversanas-pasakumi-dubultos-majoros-dzintaros</a:t>
            </a:r>
          </a:p>
          <a:p>
            <a:pPr marL="172800" indent="-172800">
              <a:spcBef>
                <a:spcPts val="300"/>
              </a:spcBef>
              <a:spcAft>
                <a:spcPts val="300"/>
              </a:spcAft>
              <a:buBlip>
                <a:blip r:embed="rId3"/>
              </a:buBlip>
            </a:pPr>
            <a:r>
              <a:rPr lang="lv-LV" sz="900" b="0">
                <a:solidFill>
                  <a:schemeClr val="tx1"/>
                </a:solidFill>
                <a:ea typeface="Open Sans"/>
                <a:cs typeface="Open Sans"/>
              </a:rPr>
              <a:t>Ķīmisko vielu likums. Pieejams: </a:t>
            </a:r>
            <a:r>
              <a:rPr lang="lv-LV" sz="900" b="0">
                <a:solidFill>
                  <a:srgbClr val="A8192D"/>
                </a:solidFill>
                <a:ea typeface="Open Sans"/>
                <a:cs typeface="Open Sans"/>
              </a:rPr>
              <a:t>https://likumi.lv/ta/id/47839</a:t>
            </a:r>
          </a:p>
          <a:p>
            <a:pPr marL="172800" indent="-172800">
              <a:spcBef>
                <a:spcPts val="300"/>
              </a:spcBef>
              <a:spcAft>
                <a:spcPts val="300"/>
              </a:spcAft>
              <a:buBlip>
                <a:blip r:embed="rId3"/>
              </a:buBlip>
            </a:pPr>
            <a:r>
              <a:rPr lang="lv-LV" sz="900" b="0">
                <a:solidFill>
                  <a:schemeClr val="tx1"/>
                </a:solidFill>
                <a:ea typeface="Open Sans"/>
                <a:cs typeface="Open Sans"/>
              </a:rPr>
              <a:t>Likums "Par radiācijas drošību un kodoldrošību". Pieejams: </a:t>
            </a:r>
            <a:r>
              <a:rPr lang="lv-LV" sz="900" b="0">
                <a:solidFill>
                  <a:srgbClr val="A8192D"/>
                </a:solidFill>
                <a:ea typeface="Open Sans"/>
                <a:cs typeface="Open Sans"/>
              </a:rPr>
              <a:t>https://likumi.lv/ta/id/12484</a:t>
            </a:r>
          </a:p>
          <a:p>
            <a:pPr marL="172800" indent="-172800">
              <a:spcBef>
                <a:spcPts val="300"/>
              </a:spcBef>
              <a:spcAft>
                <a:spcPts val="300"/>
              </a:spcAft>
              <a:buBlip>
                <a:blip r:embed="rId3"/>
              </a:buBlip>
            </a:pPr>
            <a:r>
              <a:rPr lang="lv-LV" sz="900" b="0">
                <a:solidFill>
                  <a:schemeClr val="tx1"/>
                </a:solidFill>
                <a:ea typeface="Open Sans"/>
                <a:cs typeface="Open Sans"/>
              </a:rPr>
              <a:t>LSM. 2023. Postošās vētras seku likvidēšana maksās vairākus miljonus eiro. Pieejams: </a:t>
            </a:r>
            <a:r>
              <a:rPr lang="lv-LV" sz="900" b="0">
                <a:solidFill>
                  <a:srgbClr val="A8192D"/>
                </a:solidFill>
                <a:ea typeface="Open Sans"/>
                <a:cs typeface="Open Sans"/>
              </a:rPr>
              <a:t>https://www.lsm.lv/raksts/zinas/latvija/29.08.2023-postosas-vetras-seku-likvidesana-maksas-vairakus-miljonus-eiro.a521966/</a:t>
            </a:r>
          </a:p>
          <a:p>
            <a:pPr marL="172800" indent="-172800">
              <a:spcBef>
                <a:spcPts val="300"/>
              </a:spcBef>
              <a:spcAft>
                <a:spcPts val="300"/>
              </a:spcAft>
              <a:buBlip>
                <a:blip r:embed="rId3"/>
              </a:buBlip>
            </a:pPr>
            <a:r>
              <a:rPr lang="lv-LV" sz="900" b="0">
                <a:solidFill>
                  <a:schemeClr val="tx1"/>
                </a:solidFill>
                <a:ea typeface="Open Sans"/>
                <a:cs typeface="Open Sans"/>
              </a:rPr>
              <a:t>LV portāls. 2020. M. Staķis: situācija ar Covid-19 izplatību Rīgā tiek kontrolēta. Pieejams: </a:t>
            </a:r>
            <a:r>
              <a:rPr lang="lv-LV" sz="900" b="0">
                <a:solidFill>
                  <a:srgbClr val="A8192D"/>
                </a:solidFill>
                <a:ea typeface="Open Sans"/>
                <a:cs typeface="Open Sans"/>
              </a:rPr>
              <a:t>https://lvportals.lv/dienaskartiba/320606-m-stakis-situacija-ar-covid-19-izplatibu-riga-tiek-kontroleta-2020</a:t>
            </a:r>
          </a:p>
          <a:p>
            <a:pPr marL="172800" indent="-172800">
              <a:spcBef>
                <a:spcPts val="300"/>
              </a:spcBef>
              <a:spcAft>
                <a:spcPts val="300"/>
              </a:spcAft>
              <a:buBlip>
                <a:blip r:embed="rId3"/>
              </a:buBlip>
            </a:pPr>
            <a:r>
              <a:rPr lang="lv-LV" sz="900" b="0">
                <a:solidFill>
                  <a:schemeClr val="tx1"/>
                </a:solidFill>
                <a:ea typeface="Open Sans"/>
                <a:cs typeface="Open Sans"/>
              </a:rPr>
              <a:t>LV </a:t>
            </a:r>
            <a:r>
              <a:rPr lang="lv-LV" sz="900" b="0" err="1">
                <a:solidFill>
                  <a:schemeClr val="tx1"/>
                </a:solidFill>
                <a:ea typeface="Open Sans"/>
                <a:cs typeface="Open Sans"/>
              </a:rPr>
              <a:t>portals</a:t>
            </a:r>
            <a:r>
              <a:rPr lang="lv-LV" sz="900" b="0">
                <a:solidFill>
                  <a:schemeClr val="tx1"/>
                </a:solidFill>
                <a:ea typeface="Open Sans"/>
                <a:cs typeface="Open Sans"/>
              </a:rPr>
              <a:t>. 2023. Pašvaldības izstrādā rīcības plānus militāra apdraudējuma gadījumā. Pieejams: </a:t>
            </a:r>
            <a:r>
              <a:rPr lang="lv-LV" sz="900" b="0">
                <a:solidFill>
                  <a:srgbClr val="A8192D"/>
                </a:solidFill>
                <a:ea typeface="Open Sans"/>
                <a:cs typeface="Open Sans"/>
              </a:rPr>
              <a:t>https://lvportals.lv/norises/352590-pasvaldibas-izstrada-ricibas-planus-militara-apdraudejuma-gadijuma-2023</a:t>
            </a:r>
          </a:p>
          <a:p>
            <a:pPr marL="172800" indent="-172800">
              <a:spcBef>
                <a:spcPts val="300"/>
              </a:spcBef>
              <a:spcAft>
                <a:spcPts val="300"/>
              </a:spcAft>
              <a:buBlip>
                <a:blip r:embed="rId3"/>
              </a:buBlip>
            </a:pPr>
            <a:r>
              <a:rPr lang="lv-LV" sz="900" b="0">
                <a:solidFill>
                  <a:schemeClr val="tx1"/>
                </a:solidFill>
                <a:ea typeface="Open Sans"/>
                <a:cs typeface="Open Sans"/>
              </a:rPr>
              <a:t>Ministru kabineta 2003. gada 29. aprīļa noteikumi Nr. 236 "Aizsardzības ministrijas nolikums". Pieejams: </a:t>
            </a:r>
            <a:r>
              <a:rPr lang="lv-LV" sz="900" b="0">
                <a:solidFill>
                  <a:srgbClr val="A8192D"/>
                </a:solidFill>
                <a:ea typeface="Open Sans"/>
                <a:cs typeface="Open Sans"/>
              </a:rPr>
              <a:t>https://likumi.lv/ta/id/74716</a:t>
            </a:r>
          </a:p>
          <a:p>
            <a:pPr marL="172800" indent="-172800">
              <a:spcBef>
                <a:spcPts val="300"/>
              </a:spcBef>
              <a:spcAft>
                <a:spcPts val="300"/>
              </a:spcAft>
              <a:buBlip>
                <a:blip r:embed="rId3"/>
              </a:buBlip>
            </a:pPr>
            <a:r>
              <a:rPr lang="lv-LV" sz="900" b="0">
                <a:solidFill>
                  <a:schemeClr val="tx1"/>
                </a:solidFill>
                <a:ea typeface="Open Sans"/>
                <a:cs typeface="Open Sans"/>
              </a:rPr>
              <a:t>Ministru kabineta 2003. gada 29. aprīļa noteikumi Nr. 237 "Ārlietu ministrijas nolikums". Pieejams: </a:t>
            </a:r>
            <a:r>
              <a:rPr lang="lv-LV" sz="900" b="0">
                <a:solidFill>
                  <a:srgbClr val="A8192D"/>
                </a:solidFill>
                <a:ea typeface="Open Sans"/>
                <a:cs typeface="Open Sans"/>
              </a:rPr>
              <a:t>https://likumi.lv/ta/id/74754</a:t>
            </a:r>
          </a:p>
          <a:p>
            <a:pPr marL="172800" indent="-172800">
              <a:spcBef>
                <a:spcPts val="300"/>
              </a:spcBef>
              <a:spcAft>
                <a:spcPts val="300"/>
              </a:spcAft>
              <a:buBlip>
                <a:blip r:embed="rId3"/>
              </a:buBlip>
            </a:pPr>
            <a:r>
              <a:rPr lang="lv-LV" sz="900" b="0">
                <a:solidFill>
                  <a:schemeClr val="tx1"/>
                </a:solidFill>
                <a:ea typeface="Open Sans"/>
                <a:cs typeface="Open Sans"/>
              </a:rPr>
              <a:t>Ministru kabineta 2003. gada 29. aprīļa noteikumi Nr. 242 "Satiksmes ministrijas nolikums". Pieejams: </a:t>
            </a:r>
            <a:r>
              <a:rPr lang="lv-LV" sz="900" b="0">
                <a:solidFill>
                  <a:srgbClr val="A8192D"/>
                </a:solidFill>
                <a:ea typeface="Open Sans"/>
                <a:cs typeface="Open Sans"/>
              </a:rPr>
              <a:t>https://likumi.lv/ta/id/74749</a:t>
            </a:r>
          </a:p>
        </p:txBody>
      </p:sp>
      <p:sp>
        <p:nvSpPr>
          <p:cNvPr id="2" name="Rectangle 1">
            <a:extLst>
              <a:ext uri="{FF2B5EF4-FFF2-40B4-BE49-F238E27FC236}">
                <a16:creationId xmlns:a16="http://schemas.microsoft.com/office/drawing/2014/main" id="{2900B9E3-1D7E-4716-7297-087A055991B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spTree>
    <p:extLst>
      <p:ext uri="{BB962C8B-B14F-4D97-AF65-F5344CB8AC3E}">
        <p14:creationId xmlns:p14="http://schemas.microsoft.com/office/powerpoint/2010/main" val="796361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Ministru prezidenta uzdevumi un pienākumi civilajā aizsardzībā un katastrofas pārvaldīšanā</a:t>
            </a:r>
            <a:endParaRPr lang="en-US"/>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Rectangle 9">
            <a:extLst>
              <a:ext uri="{FF2B5EF4-FFF2-40B4-BE49-F238E27FC236}">
                <a16:creationId xmlns:a16="http://schemas.microsoft.com/office/drawing/2014/main" id="{3EE02B91-63FD-BFE7-C2A3-007A50D7DE70}"/>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96A839C6-ECC5-EAB0-4E95-E2CEF91A8ED6}"/>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0020DA0B-EE36-1D11-BB6B-F2073597FE29}"/>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pic>
        <p:nvPicPr>
          <p:cNvPr id="28" name="Picture 27">
            <a:extLst>
              <a:ext uri="{FF2B5EF4-FFF2-40B4-BE49-F238E27FC236}">
                <a16:creationId xmlns:a16="http://schemas.microsoft.com/office/drawing/2014/main" id="{2DAD1AF0-0398-E95C-B28F-BB3EADA85347}"/>
              </a:ext>
            </a:extLst>
          </p:cNvPr>
          <p:cNvPicPr>
            <a:picLocks noChangeAspect="1"/>
          </p:cNvPicPr>
          <p:nvPr/>
        </p:nvPicPr>
        <p:blipFill rotWithShape="1">
          <a:blip r:embed="rId4">
            <a:clrChange>
              <a:clrFrom>
                <a:srgbClr val="FFFFFF"/>
              </a:clrFrom>
              <a:clrTo>
                <a:srgbClr val="FFFFFF">
                  <a:alpha val="0"/>
                </a:srgbClr>
              </a:clrTo>
            </a:clrChange>
          </a:blip>
          <a:srcRect l="5335" t="80605" r="3318" b="2231"/>
          <a:stretch/>
        </p:blipFill>
        <p:spPr>
          <a:xfrm>
            <a:off x="557847" y="1393123"/>
            <a:ext cx="1638618" cy="260867"/>
          </a:xfrm>
          <a:prstGeom prst="rect">
            <a:avLst/>
          </a:prstGeom>
        </p:spPr>
      </p:pic>
      <p:sp>
        <p:nvSpPr>
          <p:cNvPr id="35" name="Rectangle 34">
            <a:extLst>
              <a:ext uri="{FF2B5EF4-FFF2-40B4-BE49-F238E27FC236}">
                <a16:creationId xmlns:a16="http://schemas.microsoft.com/office/drawing/2014/main" id="{51A13F76-949C-368C-1972-167951DBE944}"/>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97AF8DFC-F9E5-F1D1-06F8-028068CAC6B0}"/>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BDCA2A2F-44CA-CCC2-A28C-0860B2CEDE6D}"/>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40" name="Google Shape;118;p22">
            <a:extLst>
              <a:ext uri="{FF2B5EF4-FFF2-40B4-BE49-F238E27FC236}">
                <a16:creationId xmlns:a16="http://schemas.microsoft.com/office/drawing/2014/main" id="{A7D25184-784A-8EA4-7E84-458F1C5FDBE4}"/>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41" name="Google Shape;118;p22">
            <a:extLst>
              <a:ext uri="{FF2B5EF4-FFF2-40B4-BE49-F238E27FC236}">
                <a16:creationId xmlns:a16="http://schemas.microsoft.com/office/drawing/2014/main" id="{CCF6A66E-6E15-5475-7442-B11DCC14BAFA}"/>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2" name="Google Shape;118;p22">
            <a:extLst>
              <a:ext uri="{FF2B5EF4-FFF2-40B4-BE49-F238E27FC236}">
                <a16:creationId xmlns:a16="http://schemas.microsoft.com/office/drawing/2014/main" id="{2E0F715A-AF9A-AF2D-4F19-84829167C414}"/>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4" name="Google Shape;112;p22">
            <a:extLst>
              <a:ext uri="{FF2B5EF4-FFF2-40B4-BE49-F238E27FC236}">
                <a16:creationId xmlns:a16="http://schemas.microsoft.com/office/drawing/2014/main" id="{1F36B1DE-329E-FA1C-A6A8-F3B87EF6D406}"/>
              </a:ext>
            </a:extLst>
          </p:cNvPr>
          <p:cNvSpPr/>
          <p:nvPr/>
        </p:nvSpPr>
        <p:spPr>
          <a:xfrm>
            <a:off x="3102014" y="2362106"/>
            <a:ext cx="8647113" cy="684000"/>
          </a:xfrm>
          <a:prstGeom prst="rect">
            <a:avLst/>
          </a:prstGeom>
          <a:solidFill>
            <a:schemeClr val="bg1">
              <a:lumMod val="95000"/>
            </a:schemeClr>
          </a:solidFill>
          <a:ln>
            <a:noFill/>
          </a:ln>
        </p:spPr>
        <p:txBody>
          <a:bodyPr spcFirstLastPara="1" wrap="square" lIns="540000" tIns="91425" rIns="72000" bIns="91425" anchor="ctr" anchorCtr="0">
            <a:noAutofit/>
          </a:bodyPr>
          <a:lstStyle/>
          <a:p>
            <a:pPr marL="0" lvl="0" indent="0" algn="l" rtl="0">
              <a:spcBef>
                <a:spcPts val="0"/>
              </a:spcBef>
              <a:spcAft>
                <a:spcPts val="0"/>
              </a:spcAft>
              <a:buNone/>
            </a:pPr>
            <a:r>
              <a:rPr lang="lv-LV" sz="1100" b="1"/>
              <a:t>Uzrauga civilās aizsardzības sistēmas darbību </a:t>
            </a:r>
            <a:r>
              <a:rPr lang="lv-LV" sz="1100"/>
              <a:t>un tās uzdevumu izpildi</a:t>
            </a:r>
          </a:p>
        </p:txBody>
      </p:sp>
      <p:sp>
        <p:nvSpPr>
          <p:cNvPr id="45" name="Google Shape;112;p22">
            <a:extLst>
              <a:ext uri="{FF2B5EF4-FFF2-40B4-BE49-F238E27FC236}">
                <a16:creationId xmlns:a16="http://schemas.microsoft.com/office/drawing/2014/main" id="{F4B3E90C-C1B2-38FA-864B-D83E24F89012}"/>
              </a:ext>
            </a:extLst>
          </p:cNvPr>
          <p:cNvSpPr/>
          <p:nvPr/>
        </p:nvSpPr>
        <p:spPr>
          <a:xfrm>
            <a:off x="3102014" y="3156937"/>
            <a:ext cx="8647113" cy="684000"/>
          </a:xfrm>
          <a:prstGeom prst="rect">
            <a:avLst/>
          </a:prstGeom>
          <a:solidFill>
            <a:schemeClr val="bg1">
              <a:lumMod val="95000"/>
            </a:schemeClr>
          </a:solidFill>
          <a:ln>
            <a:noFill/>
          </a:ln>
        </p:spPr>
        <p:txBody>
          <a:bodyPr spcFirstLastPara="1" wrap="square" lIns="540000" tIns="91425" rIns="72000" bIns="91425" anchor="ctr" anchorCtr="0">
            <a:noAutofit/>
          </a:bodyPr>
          <a:lstStyle/>
          <a:p>
            <a:pPr marL="0" lvl="0" indent="0" algn="l" rtl="0">
              <a:spcBef>
                <a:spcPts val="0"/>
              </a:spcBef>
              <a:spcAft>
                <a:spcPts val="0"/>
              </a:spcAft>
              <a:buNone/>
            </a:pPr>
            <a:r>
              <a:rPr lang="lv-LV" sz="1100" b="1"/>
              <a:t>Lemj par pašvaldības ierosinājumu </a:t>
            </a:r>
            <a:r>
              <a:rPr lang="lv-LV" sz="1100"/>
              <a:t>pārņemt vietēja mēroga katastrofas pārvaldīšanas koordinēšanu</a:t>
            </a:r>
          </a:p>
        </p:txBody>
      </p:sp>
      <p:sp>
        <p:nvSpPr>
          <p:cNvPr id="46" name="Google Shape;112;p22">
            <a:extLst>
              <a:ext uri="{FF2B5EF4-FFF2-40B4-BE49-F238E27FC236}">
                <a16:creationId xmlns:a16="http://schemas.microsoft.com/office/drawing/2014/main" id="{DFE93E10-4709-1ADD-854A-A7585884FB64}"/>
              </a:ext>
            </a:extLst>
          </p:cNvPr>
          <p:cNvSpPr/>
          <p:nvPr/>
        </p:nvSpPr>
        <p:spPr>
          <a:xfrm>
            <a:off x="3102014" y="3951768"/>
            <a:ext cx="8647113" cy="684000"/>
          </a:xfrm>
          <a:prstGeom prst="rect">
            <a:avLst/>
          </a:prstGeom>
          <a:solidFill>
            <a:schemeClr val="bg1">
              <a:lumMod val="95000"/>
            </a:schemeClr>
          </a:solidFill>
          <a:ln>
            <a:noFill/>
          </a:ln>
        </p:spPr>
        <p:txBody>
          <a:bodyPr spcFirstLastPara="1" wrap="square" lIns="540000" tIns="91425" rIns="72000" bIns="91425" anchor="ctr" anchorCtr="0">
            <a:noAutofit/>
          </a:bodyPr>
          <a:lstStyle/>
          <a:p>
            <a:pPr marL="0" lvl="0" indent="0" algn="l" rtl="0">
              <a:spcBef>
                <a:spcPts val="0"/>
              </a:spcBef>
              <a:spcAft>
                <a:spcPts val="0"/>
              </a:spcAft>
              <a:buNone/>
            </a:pPr>
            <a:r>
              <a:rPr lang="lv-LV" sz="1100" b="1"/>
              <a:t>Norīko mācību vadītāju </a:t>
            </a:r>
            <a:r>
              <a:rPr lang="lv-LV" sz="1100"/>
              <a:t>valsts un reģionālā līmeņa civilās aizsardzības un katastrofas pārvaldības mācībām </a:t>
            </a:r>
            <a:endParaRPr lang="en-US" sz="1100"/>
          </a:p>
          <a:p>
            <a:pPr marL="0" lvl="0" indent="0" algn="l" rtl="0">
              <a:spcBef>
                <a:spcPts val="0"/>
              </a:spcBef>
              <a:spcAft>
                <a:spcPts val="0"/>
              </a:spcAft>
              <a:buNone/>
            </a:pPr>
            <a:r>
              <a:rPr lang="lv-LV" sz="1100"/>
              <a:t>(rīko ne retāk kā reizi četros gados)</a:t>
            </a:r>
          </a:p>
        </p:txBody>
      </p:sp>
      <p:sp>
        <p:nvSpPr>
          <p:cNvPr id="47" name="Freeform 68">
            <a:extLst>
              <a:ext uri="{FF2B5EF4-FFF2-40B4-BE49-F238E27FC236}">
                <a16:creationId xmlns:a16="http://schemas.microsoft.com/office/drawing/2014/main" id="{045E6F02-D666-1AF9-36FA-4D296A854FB3}"/>
              </a:ext>
            </a:extLst>
          </p:cNvPr>
          <p:cNvSpPr>
            <a:spLocks noChangeAspect="1" noEditPoints="1"/>
          </p:cNvSpPr>
          <p:nvPr/>
        </p:nvSpPr>
        <p:spPr bwMode="auto">
          <a:xfrm>
            <a:off x="3185487" y="2551106"/>
            <a:ext cx="306000" cy="3060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Freeform 68">
            <a:extLst>
              <a:ext uri="{FF2B5EF4-FFF2-40B4-BE49-F238E27FC236}">
                <a16:creationId xmlns:a16="http://schemas.microsoft.com/office/drawing/2014/main" id="{3B6B1657-A26E-84CD-6FA9-6ADDCE3AB238}"/>
              </a:ext>
            </a:extLst>
          </p:cNvPr>
          <p:cNvSpPr>
            <a:spLocks noChangeAspect="1" noEditPoints="1"/>
          </p:cNvSpPr>
          <p:nvPr/>
        </p:nvSpPr>
        <p:spPr bwMode="auto">
          <a:xfrm>
            <a:off x="3185487" y="3345937"/>
            <a:ext cx="306000" cy="3060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9" name="Freeform 68">
            <a:extLst>
              <a:ext uri="{FF2B5EF4-FFF2-40B4-BE49-F238E27FC236}">
                <a16:creationId xmlns:a16="http://schemas.microsoft.com/office/drawing/2014/main" id="{2F6CA8EC-9BE5-FD26-7337-5FCE0758F1F9}"/>
              </a:ext>
            </a:extLst>
          </p:cNvPr>
          <p:cNvSpPr>
            <a:spLocks noChangeAspect="1" noEditPoints="1"/>
          </p:cNvSpPr>
          <p:nvPr/>
        </p:nvSpPr>
        <p:spPr bwMode="auto">
          <a:xfrm>
            <a:off x="3185487" y="4140768"/>
            <a:ext cx="306000" cy="3060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118;p22">
            <a:extLst>
              <a:ext uri="{FF2B5EF4-FFF2-40B4-BE49-F238E27FC236}">
                <a16:creationId xmlns:a16="http://schemas.microsoft.com/office/drawing/2014/main" id="{D343C228-9BF9-D555-FCE0-4333907434C0}"/>
              </a:ext>
            </a:extLst>
          </p:cNvPr>
          <p:cNvSpPr txBox="1"/>
          <p:nvPr/>
        </p:nvSpPr>
        <p:spPr>
          <a:xfrm>
            <a:off x="3102014" y="4918543"/>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51" name="Google Shape;118;p22">
            <a:extLst>
              <a:ext uri="{FF2B5EF4-FFF2-40B4-BE49-F238E27FC236}">
                <a16:creationId xmlns:a16="http://schemas.microsoft.com/office/drawing/2014/main" id="{1DF2E498-A4D4-D760-A594-E4F0B9EFAF2F}"/>
              </a:ext>
            </a:extLst>
          </p:cNvPr>
          <p:cNvSpPr txBox="1"/>
          <p:nvPr/>
        </p:nvSpPr>
        <p:spPr>
          <a:xfrm>
            <a:off x="11317087" y="491854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2" name="Google Shape;118;p22">
            <a:extLst>
              <a:ext uri="{FF2B5EF4-FFF2-40B4-BE49-F238E27FC236}">
                <a16:creationId xmlns:a16="http://schemas.microsoft.com/office/drawing/2014/main" id="{2968F7FA-0BFB-3B08-CE54-0F2339277D57}"/>
              </a:ext>
            </a:extLst>
          </p:cNvPr>
          <p:cNvSpPr txBox="1"/>
          <p:nvPr/>
        </p:nvSpPr>
        <p:spPr>
          <a:xfrm>
            <a:off x="11245086" y="4918543"/>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Google Shape;112;p22">
            <a:extLst>
              <a:ext uri="{FF2B5EF4-FFF2-40B4-BE49-F238E27FC236}">
                <a16:creationId xmlns:a16="http://schemas.microsoft.com/office/drawing/2014/main" id="{D04D546E-2DE7-331D-A9D8-CDCD2A8A7557}"/>
              </a:ext>
            </a:extLst>
          </p:cNvPr>
          <p:cNvSpPr/>
          <p:nvPr/>
        </p:nvSpPr>
        <p:spPr>
          <a:xfrm>
            <a:off x="3102014" y="5456517"/>
            <a:ext cx="8647114" cy="720000"/>
          </a:xfrm>
          <a:prstGeom prst="rect">
            <a:avLst/>
          </a:prstGeom>
          <a:solidFill>
            <a:schemeClr val="bg1">
              <a:lumMod val="95000"/>
            </a:schemeClr>
          </a:solidFill>
          <a:ln w="19050">
            <a:noFill/>
          </a:ln>
        </p:spPr>
        <p:txBody>
          <a:bodyPr spcFirstLastPara="1" wrap="square" lIns="72000" tIns="91425" rIns="91425" bIns="91425"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11" name="Group 10">
            <a:extLst>
              <a:ext uri="{FF2B5EF4-FFF2-40B4-BE49-F238E27FC236}">
                <a16:creationId xmlns:a16="http://schemas.microsoft.com/office/drawing/2014/main" id="{A8D54B32-0C7C-F98B-F0E3-CA1FC3469CDF}"/>
              </a:ext>
            </a:extLst>
          </p:cNvPr>
          <p:cNvGrpSpPr/>
          <p:nvPr/>
        </p:nvGrpSpPr>
        <p:grpSpPr>
          <a:xfrm>
            <a:off x="3102014" y="6317999"/>
            <a:ext cx="5572016" cy="216953"/>
            <a:chOff x="3275487" y="6317999"/>
            <a:chExt cx="5572016" cy="216953"/>
          </a:xfrm>
        </p:grpSpPr>
        <p:sp>
          <p:nvSpPr>
            <p:cNvPr id="58" name="Rectangle 57">
              <a:extLst>
                <a:ext uri="{FF2B5EF4-FFF2-40B4-BE49-F238E27FC236}">
                  <a16:creationId xmlns:a16="http://schemas.microsoft.com/office/drawing/2014/main" id="{A204EE2C-7418-0558-8317-3C867DFA2F3E}"/>
                </a:ext>
              </a:extLst>
            </p:cNvPr>
            <p:cNvSpPr>
              <a:spLocks noChangeAspect="1"/>
            </p:cNvSpPr>
            <p:nvPr/>
          </p:nvSpPr>
          <p:spPr>
            <a:xfrm>
              <a:off x="3275487" y="631895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9" name="TextBox 58">
              <a:extLst>
                <a:ext uri="{FF2B5EF4-FFF2-40B4-BE49-F238E27FC236}">
                  <a16:creationId xmlns:a16="http://schemas.microsoft.com/office/drawing/2014/main" id="{9EADF5E4-6F21-A3F2-24ED-222DC010BF13}"/>
                </a:ext>
              </a:extLst>
            </p:cNvPr>
            <p:cNvSpPr txBox="1"/>
            <p:nvPr/>
          </p:nvSpPr>
          <p:spPr>
            <a:xfrm>
              <a:off x="3531515" y="6354237"/>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0" name="Rectangle 59">
              <a:extLst>
                <a:ext uri="{FF2B5EF4-FFF2-40B4-BE49-F238E27FC236}">
                  <a16:creationId xmlns:a16="http://schemas.microsoft.com/office/drawing/2014/main" id="{FECE9004-D83B-8056-CF74-09AAC500F498}"/>
                </a:ext>
              </a:extLst>
            </p:cNvPr>
            <p:cNvSpPr>
              <a:spLocks noChangeAspect="1"/>
            </p:cNvSpPr>
            <p:nvPr/>
          </p:nvSpPr>
          <p:spPr>
            <a:xfrm>
              <a:off x="4773361" y="631895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1" name="TextBox 60">
              <a:extLst>
                <a:ext uri="{FF2B5EF4-FFF2-40B4-BE49-F238E27FC236}">
                  <a16:creationId xmlns:a16="http://schemas.microsoft.com/office/drawing/2014/main" id="{42D8E69E-A156-D677-B899-244235631B92}"/>
                </a:ext>
              </a:extLst>
            </p:cNvPr>
            <p:cNvSpPr txBox="1"/>
            <p:nvPr/>
          </p:nvSpPr>
          <p:spPr>
            <a:xfrm>
              <a:off x="5039540" y="6354237"/>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62" name="Rectangle 61">
              <a:extLst>
                <a:ext uri="{FF2B5EF4-FFF2-40B4-BE49-F238E27FC236}">
                  <a16:creationId xmlns:a16="http://schemas.microsoft.com/office/drawing/2014/main" id="{60424711-35DD-2B26-972D-3B14C55DB716}"/>
                </a:ext>
              </a:extLst>
            </p:cNvPr>
            <p:cNvSpPr>
              <a:spLocks noChangeAspect="1"/>
            </p:cNvSpPr>
            <p:nvPr/>
          </p:nvSpPr>
          <p:spPr>
            <a:xfrm>
              <a:off x="6810432" y="631799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63" name="TextBox 62">
              <a:extLst>
                <a:ext uri="{FF2B5EF4-FFF2-40B4-BE49-F238E27FC236}">
                  <a16:creationId xmlns:a16="http://schemas.microsoft.com/office/drawing/2014/main" id="{05C33CEE-E9E1-7152-5B92-B3FA3C13FE35}"/>
                </a:ext>
              </a:extLst>
            </p:cNvPr>
            <p:cNvSpPr txBox="1"/>
            <p:nvPr/>
          </p:nvSpPr>
          <p:spPr>
            <a:xfrm>
              <a:off x="7076611" y="6353284"/>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64" name="Rectangle 63">
            <a:extLst>
              <a:ext uri="{FF2B5EF4-FFF2-40B4-BE49-F238E27FC236}">
                <a16:creationId xmlns:a16="http://schemas.microsoft.com/office/drawing/2014/main" id="{532193CA-A98A-B7C8-B947-AE15E3A90EEB}"/>
              </a:ext>
            </a:extLst>
          </p:cNvPr>
          <p:cNvSpPr>
            <a:spLocks noChangeAspect="1"/>
          </p:cNvSpPr>
          <p:nvPr/>
        </p:nvSpPr>
        <p:spPr>
          <a:xfrm>
            <a:off x="11533127" y="596051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 name="Google Shape;831;p80">
            <a:extLst>
              <a:ext uri="{FF2B5EF4-FFF2-40B4-BE49-F238E27FC236}">
                <a16:creationId xmlns:a16="http://schemas.microsoft.com/office/drawing/2014/main" id="{DDA2CC52-B5FF-C17E-AC10-741ACCDCBB0C}"/>
              </a:ext>
            </a:extLst>
          </p:cNvPr>
          <p:cNvSpPr/>
          <p:nvPr/>
        </p:nvSpPr>
        <p:spPr>
          <a:xfrm>
            <a:off x="11389087" y="1891275"/>
            <a:ext cx="288000" cy="288000"/>
          </a:xfrm>
          <a:custGeom>
            <a:avLst/>
            <a:gdLst/>
            <a:ahLst/>
            <a:cxnLst/>
            <a:rect l="l" t="t" r="r" b="b"/>
            <a:pathLst>
              <a:path w="576" h="576" extrusionOk="0">
                <a:moveTo>
                  <a:pt x="288" y="77"/>
                </a:moveTo>
                <a:cubicBezTo>
                  <a:pt x="256" y="77"/>
                  <a:pt x="230" y="106"/>
                  <a:pt x="230" y="141"/>
                </a:cubicBezTo>
                <a:cubicBezTo>
                  <a:pt x="230" y="175"/>
                  <a:pt x="237" y="200"/>
                  <a:pt x="250" y="214"/>
                </a:cubicBezTo>
                <a:cubicBezTo>
                  <a:pt x="259" y="225"/>
                  <a:pt x="270" y="235"/>
                  <a:pt x="288" y="235"/>
                </a:cubicBezTo>
                <a:cubicBezTo>
                  <a:pt x="307" y="235"/>
                  <a:pt x="317" y="224"/>
                  <a:pt x="327" y="214"/>
                </a:cubicBezTo>
                <a:cubicBezTo>
                  <a:pt x="340" y="200"/>
                  <a:pt x="346" y="175"/>
                  <a:pt x="346" y="141"/>
                </a:cubicBezTo>
                <a:cubicBezTo>
                  <a:pt x="346" y="106"/>
                  <a:pt x="320" y="77"/>
                  <a:pt x="288" y="77"/>
                </a:cubicBezTo>
                <a:close/>
                <a:moveTo>
                  <a:pt x="288" y="211"/>
                </a:moveTo>
                <a:cubicBezTo>
                  <a:pt x="281" y="211"/>
                  <a:pt x="277" y="209"/>
                  <a:pt x="267" y="198"/>
                </a:cubicBezTo>
                <a:cubicBezTo>
                  <a:pt x="258" y="188"/>
                  <a:pt x="254" y="168"/>
                  <a:pt x="254" y="141"/>
                </a:cubicBezTo>
                <a:cubicBezTo>
                  <a:pt x="254" y="119"/>
                  <a:pt x="269" y="101"/>
                  <a:pt x="288" y="101"/>
                </a:cubicBezTo>
                <a:cubicBezTo>
                  <a:pt x="307" y="101"/>
                  <a:pt x="323" y="119"/>
                  <a:pt x="323" y="141"/>
                </a:cubicBezTo>
                <a:cubicBezTo>
                  <a:pt x="323" y="169"/>
                  <a:pt x="318" y="189"/>
                  <a:pt x="310" y="198"/>
                </a:cubicBezTo>
                <a:cubicBezTo>
                  <a:pt x="300" y="209"/>
                  <a:pt x="296" y="211"/>
                  <a:pt x="288" y="211"/>
                </a:cubicBezTo>
                <a:close/>
                <a:moveTo>
                  <a:pt x="0" y="0"/>
                </a:moveTo>
                <a:cubicBezTo>
                  <a:pt x="0" y="576"/>
                  <a:pt x="0" y="576"/>
                  <a:pt x="0" y="576"/>
                </a:cubicBezTo>
                <a:cubicBezTo>
                  <a:pt x="576" y="576"/>
                  <a:pt x="576" y="576"/>
                  <a:pt x="576" y="576"/>
                </a:cubicBezTo>
                <a:cubicBezTo>
                  <a:pt x="576" y="0"/>
                  <a:pt x="576" y="0"/>
                  <a:pt x="576" y="0"/>
                </a:cubicBezTo>
                <a:lnTo>
                  <a:pt x="0" y="0"/>
                </a:lnTo>
                <a:close/>
                <a:moveTo>
                  <a:pt x="484" y="411"/>
                </a:moveTo>
                <a:cubicBezTo>
                  <a:pt x="484" y="443"/>
                  <a:pt x="484" y="443"/>
                  <a:pt x="484" y="443"/>
                </a:cubicBezTo>
                <a:cubicBezTo>
                  <a:pt x="92" y="443"/>
                  <a:pt x="92" y="443"/>
                  <a:pt x="92" y="443"/>
                </a:cubicBezTo>
                <a:cubicBezTo>
                  <a:pt x="92" y="411"/>
                  <a:pt x="92" y="411"/>
                  <a:pt x="92" y="411"/>
                </a:cubicBezTo>
                <a:lnTo>
                  <a:pt x="484" y="411"/>
                </a:lnTo>
                <a:close/>
                <a:moveTo>
                  <a:pt x="338" y="284"/>
                </a:moveTo>
                <a:cubicBezTo>
                  <a:pt x="321" y="301"/>
                  <a:pt x="321" y="301"/>
                  <a:pt x="321" y="301"/>
                </a:cubicBezTo>
                <a:cubicBezTo>
                  <a:pt x="355" y="335"/>
                  <a:pt x="355" y="335"/>
                  <a:pt x="355" y="335"/>
                </a:cubicBezTo>
                <a:cubicBezTo>
                  <a:pt x="355" y="387"/>
                  <a:pt x="355" y="387"/>
                  <a:pt x="355" y="387"/>
                </a:cubicBezTo>
                <a:cubicBezTo>
                  <a:pt x="152" y="387"/>
                  <a:pt x="152" y="387"/>
                  <a:pt x="152" y="387"/>
                </a:cubicBezTo>
                <a:cubicBezTo>
                  <a:pt x="162" y="313"/>
                  <a:pt x="162" y="313"/>
                  <a:pt x="162" y="313"/>
                </a:cubicBezTo>
                <a:cubicBezTo>
                  <a:pt x="166" y="299"/>
                  <a:pt x="177" y="288"/>
                  <a:pt x="192" y="283"/>
                </a:cubicBezTo>
                <a:cubicBezTo>
                  <a:pt x="253" y="262"/>
                  <a:pt x="253" y="262"/>
                  <a:pt x="253" y="262"/>
                </a:cubicBezTo>
                <a:cubicBezTo>
                  <a:pt x="257" y="267"/>
                  <a:pt x="257" y="267"/>
                  <a:pt x="257" y="267"/>
                </a:cubicBezTo>
                <a:cubicBezTo>
                  <a:pt x="265" y="275"/>
                  <a:pt x="276" y="280"/>
                  <a:pt x="288" y="280"/>
                </a:cubicBezTo>
                <a:cubicBezTo>
                  <a:pt x="300" y="280"/>
                  <a:pt x="311" y="275"/>
                  <a:pt x="319" y="267"/>
                </a:cubicBezTo>
                <a:cubicBezTo>
                  <a:pt x="323" y="262"/>
                  <a:pt x="323" y="262"/>
                  <a:pt x="323" y="262"/>
                </a:cubicBezTo>
                <a:cubicBezTo>
                  <a:pt x="384" y="283"/>
                  <a:pt x="384" y="283"/>
                  <a:pt x="384" y="283"/>
                </a:cubicBezTo>
                <a:cubicBezTo>
                  <a:pt x="399" y="288"/>
                  <a:pt x="410" y="300"/>
                  <a:pt x="415" y="313"/>
                </a:cubicBezTo>
                <a:cubicBezTo>
                  <a:pt x="424" y="387"/>
                  <a:pt x="424" y="387"/>
                  <a:pt x="424" y="387"/>
                </a:cubicBezTo>
                <a:cubicBezTo>
                  <a:pt x="379" y="387"/>
                  <a:pt x="379" y="387"/>
                  <a:pt x="379" y="387"/>
                </a:cubicBezTo>
                <a:cubicBezTo>
                  <a:pt x="379" y="325"/>
                  <a:pt x="379" y="325"/>
                  <a:pt x="379" y="325"/>
                </a:cubicBezTo>
                <a:lnTo>
                  <a:pt x="338" y="284"/>
                </a:lnTo>
                <a:close/>
                <a:moveTo>
                  <a:pt x="508" y="460"/>
                </a:moveTo>
                <a:cubicBezTo>
                  <a:pt x="508" y="387"/>
                  <a:pt x="508" y="387"/>
                  <a:pt x="508" y="387"/>
                </a:cubicBezTo>
                <a:cubicBezTo>
                  <a:pt x="448" y="387"/>
                  <a:pt x="448" y="387"/>
                  <a:pt x="448" y="387"/>
                </a:cubicBezTo>
                <a:cubicBezTo>
                  <a:pt x="438" y="310"/>
                  <a:pt x="438" y="310"/>
                  <a:pt x="438" y="310"/>
                </a:cubicBezTo>
                <a:cubicBezTo>
                  <a:pt x="438" y="308"/>
                  <a:pt x="438" y="308"/>
                  <a:pt x="438" y="308"/>
                </a:cubicBezTo>
                <a:cubicBezTo>
                  <a:pt x="438" y="307"/>
                  <a:pt x="438" y="307"/>
                  <a:pt x="438" y="307"/>
                </a:cubicBezTo>
                <a:cubicBezTo>
                  <a:pt x="431" y="285"/>
                  <a:pt x="414" y="268"/>
                  <a:pt x="392" y="260"/>
                </a:cubicBezTo>
                <a:cubicBezTo>
                  <a:pt x="330" y="240"/>
                  <a:pt x="330" y="240"/>
                  <a:pt x="330" y="240"/>
                </a:cubicBezTo>
                <a:cubicBezTo>
                  <a:pt x="322" y="237"/>
                  <a:pt x="313" y="239"/>
                  <a:pt x="307" y="245"/>
                </a:cubicBezTo>
                <a:cubicBezTo>
                  <a:pt x="302" y="250"/>
                  <a:pt x="302" y="250"/>
                  <a:pt x="302" y="250"/>
                </a:cubicBezTo>
                <a:cubicBezTo>
                  <a:pt x="299" y="254"/>
                  <a:pt x="293" y="256"/>
                  <a:pt x="288" y="256"/>
                </a:cubicBezTo>
                <a:cubicBezTo>
                  <a:pt x="282" y="256"/>
                  <a:pt x="278" y="254"/>
                  <a:pt x="274" y="250"/>
                </a:cubicBezTo>
                <a:cubicBezTo>
                  <a:pt x="269" y="245"/>
                  <a:pt x="269" y="245"/>
                  <a:pt x="269" y="245"/>
                </a:cubicBezTo>
                <a:cubicBezTo>
                  <a:pt x="264" y="239"/>
                  <a:pt x="254" y="237"/>
                  <a:pt x="246" y="240"/>
                </a:cubicBezTo>
                <a:cubicBezTo>
                  <a:pt x="184" y="260"/>
                  <a:pt x="184" y="260"/>
                  <a:pt x="184" y="260"/>
                </a:cubicBezTo>
                <a:cubicBezTo>
                  <a:pt x="162" y="268"/>
                  <a:pt x="146" y="285"/>
                  <a:pt x="139" y="307"/>
                </a:cubicBezTo>
                <a:cubicBezTo>
                  <a:pt x="128" y="387"/>
                  <a:pt x="128" y="387"/>
                  <a:pt x="128" y="387"/>
                </a:cubicBezTo>
                <a:cubicBezTo>
                  <a:pt x="68" y="387"/>
                  <a:pt x="68" y="387"/>
                  <a:pt x="68" y="387"/>
                </a:cubicBezTo>
                <a:cubicBezTo>
                  <a:pt x="68" y="460"/>
                  <a:pt x="68" y="460"/>
                  <a:pt x="68" y="460"/>
                </a:cubicBezTo>
                <a:cubicBezTo>
                  <a:pt x="160" y="552"/>
                  <a:pt x="160" y="552"/>
                  <a:pt x="160" y="552"/>
                </a:cubicBezTo>
                <a:cubicBezTo>
                  <a:pt x="24" y="552"/>
                  <a:pt x="24" y="552"/>
                  <a:pt x="24" y="552"/>
                </a:cubicBezTo>
                <a:cubicBezTo>
                  <a:pt x="24" y="24"/>
                  <a:pt x="24" y="24"/>
                  <a:pt x="24" y="24"/>
                </a:cubicBezTo>
                <a:cubicBezTo>
                  <a:pt x="552" y="24"/>
                  <a:pt x="552" y="24"/>
                  <a:pt x="552" y="24"/>
                </a:cubicBezTo>
                <a:cubicBezTo>
                  <a:pt x="552" y="552"/>
                  <a:pt x="552" y="552"/>
                  <a:pt x="552" y="552"/>
                </a:cubicBezTo>
                <a:cubicBezTo>
                  <a:pt x="416" y="552"/>
                  <a:pt x="416" y="552"/>
                  <a:pt x="416" y="552"/>
                </a:cubicBezTo>
                <a:lnTo>
                  <a:pt x="508" y="460"/>
                </a:lnTo>
                <a:close/>
                <a:moveTo>
                  <a:pt x="467" y="467"/>
                </a:moveTo>
                <a:cubicBezTo>
                  <a:pt x="382" y="552"/>
                  <a:pt x="382" y="552"/>
                  <a:pt x="382" y="552"/>
                </a:cubicBezTo>
                <a:cubicBezTo>
                  <a:pt x="194" y="552"/>
                  <a:pt x="194" y="552"/>
                  <a:pt x="194" y="552"/>
                </a:cubicBezTo>
                <a:cubicBezTo>
                  <a:pt x="109" y="467"/>
                  <a:pt x="109" y="467"/>
                  <a:pt x="109" y="467"/>
                </a:cubicBezTo>
                <a:lnTo>
                  <a:pt x="467" y="46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 name="Google Shape;1318;p88">
            <a:extLst>
              <a:ext uri="{FF2B5EF4-FFF2-40B4-BE49-F238E27FC236}">
                <a16:creationId xmlns:a16="http://schemas.microsoft.com/office/drawing/2014/main" id="{8CC5E703-8B78-0197-767A-E5F762768AEF}"/>
              </a:ext>
            </a:extLst>
          </p:cNvPr>
          <p:cNvSpPr/>
          <p:nvPr/>
        </p:nvSpPr>
        <p:spPr>
          <a:xfrm>
            <a:off x="11389087" y="4990543"/>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a:t>
            </a:fld>
            <a:endParaRPr lang="en-GB"/>
          </a:p>
        </p:txBody>
      </p:sp>
      <p:pic>
        <p:nvPicPr>
          <p:cNvPr id="13" name="Picture 12">
            <a:extLst>
              <a:ext uri="{FF2B5EF4-FFF2-40B4-BE49-F238E27FC236}">
                <a16:creationId xmlns:a16="http://schemas.microsoft.com/office/drawing/2014/main" id="{53297893-E266-CACD-C533-5F6FECEEDB71}"/>
              </a:ext>
            </a:extLst>
          </p:cNvPr>
          <p:cNvPicPr>
            <a:picLocks noChangeAspect="1"/>
          </p:cNvPicPr>
          <p:nvPr/>
        </p:nvPicPr>
        <p:blipFill rotWithShape="1">
          <a:blip r:embed="rId6"/>
          <a:srcRect b="14957"/>
          <a:stretch/>
        </p:blipFill>
        <p:spPr>
          <a:xfrm>
            <a:off x="637251" y="221615"/>
            <a:ext cx="1483014" cy="1232533"/>
          </a:xfrm>
          <a:prstGeom prst="rect">
            <a:avLst/>
          </a:prstGeom>
        </p:spPr>
      </p:pic>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B06CECB3-4F1D-D68C-1A75-37BF76CBD2CB}"/>
              </a:ext>
            </a:extLst>
          </p:cNvPr>
          <p:cNvGrpSpPr/>
          <p:nvPr/>
        </p:nvGrpSpPr>
        <p:grpSpPr>
          <a:xfrm>
            <a:off x="7349464" y="130795"/>
            <a:ext cx="4439711" cy="218077"/>
            <a:chOff x="6383783" y="132067"/>
            <a:chExt cx="4439711" cy="218077"/>
          </a:xfrm>
        </p:grpSpPr>
        <p:sp>
          <p:nvSpPr>
            <p:cNvPr id="14" name="Rectangle 13">
              <a:extLst>
                <a:ext uri="{FF2B5EF4-FFF2-40B4-BE49-F238E27FC236}">
                  <a16:creationId xmlns:a16="http://schemas.microsoft.com/office/drawing/2014/main" id="{B8F6EEB4-2BE6-A2D3-7680-A167CC0F96B9}"/>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7757A3E-E345-F7FC-F946-3AFCF0684A04}"/>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73019E87-1386-5D0F-BA8C-282302380F3B}"/>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C760A7B0-1A3E-8B80-DB52-FDBE1EE7A45E}"/>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5738454C-D371-DE64-F382-6B993D611E3F}"/>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0" name="Rectangle 19">
              <a:extLst>
                <a:ext uri="{FF2B5EF4-FFF2-40B4-BE49-F238E27FC236}">
                  <a16:creationId xmlns:a16="http://schemas.microsoft.com/office/drawing/2014/main" id="{EC72FB07-8BC4-7CFC-5CC3-DEF59C99493C}"/>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 name="Rectangle 20">
              <a:extLst>
                <a:ext uri="{FF2B5EF4-FFF2-40B4-BE49-F238E27FC236}">
                  <a16:creationId xmlns:a16="http://schemas.microsoft.com/office/drawing/2014/main" id="{49D0C20F-498E-0767-E159-2ED552741A57}"/>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22" name="Rectangle 21">
            <a:extLst>
              <a:ext uri="{FF2B5EF4-FFF2-40B4-BE49-F238E27FC236}">
                <a16:creationId xmlns:a16="http://schemas.microsoft.com/office/drawing/2014/main" id="{AA664AF9-1A96-A06E-DAAF-175CA65D586D}"/>
              </a:ext>
            </a:extLst>
          </p:cNvPr>
          <p:cNvSpPr/>
          <p:nvPr/>
        </p:nvSpPr>
        <p:spPr>
          <a:xfrm>
            <a:off x="0" y="3628888"/>
            <a:ext cx="2499360" cy="6320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Freeform 50">
            <a:extLst>
              <a:ext uri="{FF2B5EF4-FFF2-40B4-BE49-F238E27FC236}">
                <a16:creationId xmlns:a16="http://schemas.microsoft.com/office/drawing/2014/main" id="{FFA223E1-7C6D-265D-C9CB-D84B0B59A742}"/>
              </a:ext>
            </a:extLst>
          </p:cNvPr>
          <p:cNvSpPr>
            <a:spLocks noChangeAspect="1"/>
          </p:cNvSpPr>
          <p:nvPr/>
        </p:nvSpPr>
        <p:spPr bwMode="auto">
          <a:xfrm>
            <a:off x="448735" y="38032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ABEF5876-F755-975D-C839-3EDA22B9A2C7}"/>
              </a:ext>
            </a:extLst>
          </p:cNvPr>
          <p:cNvSpPr txBox="1"/>
          <p:nvPr/>
        </p:nvSpPr>
        <p:spPr>
          <a:xfrm>
            <a:off x="874395" y="37925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en-GB" sz="1100" err="1">
                <a:hlinkClick r:id="rId7">
                  <a:extLst>
                    <a:ext uri="{A12FA001-AC4F-418D-AE19-62706E023703}">
                      <ahyp:hlinkClr xmlns:ahyp="http://schemas.microsoft.com/office/drawing/2018/hyperlinkcolor" val="tx"/>
                    </a:ext>
                  </a:extLst>
                </a:hlinkClick>
              </a:rPr>
              <a:t>Krīzes</a:t>
            </a:r>
            <a:r>
              <a:rPr lang="en-GB" sz="1100">
                <a:hlinkClick r:id="rId7">
                  <a:extLst>
                    <a:ext uri="{A12FA001-AC4F-418D-AE19-62706E023703}">
                      <ahyp:hlinkClr xmlns:ahyp="http://schemas.microsoft.com/office/drawing/2018/hyperlinkcolor" val="tx"/>
                    </a:ext>
                  </a:extLst>
                </a:hlinkClick>
              </a:rPr>
              <a:t> </a:t>
            </a:r>
            <a:r>
              <a:rPr lang="en-GB" sz="1100" err="1">
                <a:hlinkClick r:id="rId7">
                  <a:extLst>
                    <a:ext uri="{A12FA001-AC4F-418D-AE19-62706E023703}">
                      <ahyp:hlinkClr xmlns:ahyp="http://schemas.microsoft.com/office/drawing/2018/hyperlinkcolor" val="tx"/>
                    </a:ext>
                  </a:extLst>
                </a:hlinkClick>
              </a:rPr>
              <a:t>vadības</a:t>
            </a:r>
            <a:r>
              <a:rPr lang="en-GB" sz="1100">
                <a:hlinkClick r:id="rId7">
                  <a:extLst>
                    <a:ext uri="{A12FA001-AC4F-418D-AE19-62706E023703}">
                      <ahyp:hlinkClr xmlns:ahyp="http://schemas.microsoft.com/office/drawing/2018/hyperlinkcolor" val="tx"/>
                    </a:ext>
                  </a:extLst>
                </a:hlinkClick>
              </a:rPr>
              <a:t> </a:t>
            </a:r>
            <a:r>
              <a:rPr lang="en-GB" sz="1100" err="1">
                <a:hlinkClick r:id="rId7">
                  <a:extLst>
                    <a:ext uri="{A12FA001-AC4F-418D-AE19-62706E023703}">
                      <ahyp:hlinkClr xmlns:ahyp="http://schemas.microsoft.com/office/drawing/2018/hyperlinkcolor" val="tx"/>
                    </a:ext>
                  </a:extLst>
                </a:hlinkClick>
              </a:rPr>
              <a:t>padomes</a:t>
            </a:r>
            <a:r>
              <a:rPr lang="en-GB" sz="1100">
                <a:hlinkClick r:id="rId7">
                  <a:extLst>
                    <a:ext uri="{A12FA001-AC4F-418D-AE19-62706E023703}">
                      <ahyp:hlinkClr xmlns:ahyp="http://schemas.microsoft.com/office/drawing/2018/hyperlinkcolor" val="tx"/>
                    </a:ext>
                  </a:extLst>
                </a:hlinkClick>
              </a:rPr>
              <a:t> </a:t>
            </a:r>
            <a:r>
              <a:rPr lang="en-GB" sz="1100" err="1">
                <a:hlinkClick r:id="rId7">
                  <a:extLst>
                    <a:ext uri="{A12FA001-AC4F-418D-AE19-62706E023703}">
                      <ahyp:hlinkClr xmlns:ahyp="http://schemas.microsoft.com/office/drawing/2018/hyperlinkcolor" val="tx"/>
                    </a:ext>
                  </a:extLst>
                </a:hlinkClick>
              </a:rPr>
              <a:t>nolikums</a:t>
            </a:r>
            <a:endParaRPr lang="lv-LV" sz="1600">
              <a:latin typeface="Arial"/>
              <a:ea typeface="Arial"/>
              <a:cs typeface="Arial"/>
              <a:sym typeface="Arial"/>
            </a:endParaRPr>
          </a:p>
        </p:txBody>
      </p:sp>
    </p:spTree>
    <p:extLst>
      <p:ext uri="{BB962C8B-B14F-4D97-AF65-F5344CB8AC3E}">
        <p14:creationId xmlns:p14="http://schemas.microsoft.com/office/powerpoint/2010/main" val="37041923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(2/3)</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110</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chemeClr val="tx1"/>
                </a:solidFill>
                <a:ea typeface="Open Sans"/>
                <a:cs typeface="Open Sans"/>
              </a:rPr>
              <a:t>Ministru kabineta 2004. gada 13. aprīļa noteikumi Nr. 286 "Veselības ministrijas nolikums". Pieejams: </a:t>
            </a:r>
            <a:r>
              <a:rPr lang="lv-LV" sz="900" b="0">
                <a:solidFill>
                  <a:srgbClr val="A8192D"/>
                </a:solidFill>
                <a:ea typeface="Open Sans"/>
                <a:cs typeface="Open Sans"/>
              </a:rPr>
              <a:t>https://likumi.lv/ta/id/87141</a:t>
            </a:r>
          </a:p>
          <a:p>
            <a:pPr marL="172800" indent="-172800">
              <a:spcBef>
                <a:spcPts val="300"/>
              </a:spcBef>
              <a:spcAft>
                <a:spcPts val="300"/>
              </a:spcAft>
              <a:buBlip>
                <a:blip r:embed="rId3"/>
              </a:buBlip>
            </a:pPr>
            <a:r>
              <a:rPr lang="lv-LV" sz="900" b="0">
                <a:solidFill>
                  <a:schemeClr val="tx1"/>
                </a:solidFill>
                <a:ea typeface="Open Sans"/>
                <a:cs typeface="Open Sans"/>
              </a:rPr>
              <a:t>Ministru kabineta 2010. gada 27. aprīļa noteikumi Nr. 398 "Valsts ugunsdzēsības un glābšanas dienesta nolikums". Pieejams: </a:t>
            </a:r>
            <a:r>
              <a:rPr lang="lv-LV" sz="900" b="0">
                <a:solidFill>
                  <a:srgbClr val="A8192D"/>
                </a:solidFill>
                <a:ea typeface="Open Sans"/>
                <a:cs typeface="Open Sans"/>
              </a:rPr>
              <a:t>https://likumi.lv/ta/id/209089</a:t>
            </a:r>
          </a:p>
          <a:p>
            <a:pPr marL="172800" indent="-172800">
              <a:spcBef>
                <a:spcPts val="300"/>
              </a:spcBef>
              <a:spcAft>
                <a:spcPts val="300"/>
              </a:spcAft>
              <a:buBlip>
                <a:blip r:embed="rId3"/>
              </a:buBlip>
            </a:pPr>
            <a:r>
              <a:rPr lang="lv-LV" sz="900" b="0">
                <a:solidFill>
                  <a:schemeClr val="tx1"/>
                </a:solidFill>
                <a:ea typeface="Open Sans"/>
                <a:cs typeface="Open Sans"/>
              </a:rPr>
              <a:t>Ministru kabineta 2010. gada 28. septembra instrukcija Nr. 16 "Kārtība, kādā valsts augstākās amatpersonas apziņojamas valsts apdraudējuma gadījumā un par ārkārtas notikumiem valstī". Pieejams: </a:t>
            </a:r>
            <a:r>
              <a:rPr lang="lv-LV" sz="900" b="0">
                <a:solidFill>
                  <a:srgbClr val="A8192D"/>
                </a:solidFill>
                <a:ea typeface="Open Sans"/>
                <a:cs typeface="Open Sans"/>
              </a:rPr>
              <a:t>https://likumi.lv/ta/id/218821</a:t>
            </a:r>
          </a:p>
          <a:p>
            <a:pPr marL="172800" indent="-172800">
              <a:spcBef>
                <a:spcPts val="300"/>
              </a:spcBef>
              <a:spcAft>
                <a:spcPts val="300"/>
              </a:spcAft>
              <a:buBlip>
                <a:blip r:embed="rId3"/>
              </a:buBlip>
            </a:pPr>
            <a:r>
              <a:rPr lang="lv-LV" sz="900" b="0">
                <a:solidFill>
                  <a:schemeClr val="tx1"/>
                </a:solidFill>
                <a:ea typeface="Open Sans"/>
                <a:cs typeface="Open Sans"/>
              </a:rPr>
              <a:t>Ministru kabineta 2011. gada 18. janvāra noteikumi Nr. 42 "Krīzes vadības padomes nolikums". Pieejams: </a:t>
            </a:r>
            <a:r>
              <a:rPr lang="lv-LV" sz="900" b="0">
                <a:solidFill>
                  <a:srgbClr val="A8192D"/>
                </a:solidFill>
                <a:ea typeface="Open Sans"/>
                <a:cs typeface="Open Sans"/>
              </a:rPr>
              <a:t>https://likumi.lv/ta/id/224553</a:t>
            </a:r>
          </a:p>
          <a:p>
            <a:pPr marL="172800" indent="-172800">
              <a:spcBef>
                <a:spcPts val="300"/>
              </a:spcBef>
              <a:spcAft>
                <a:spcPts val="300"/>
              </a:spcAft>
              <a:buBlip>
                <a:blip r:embed="rId3"/>
              </a:buBlip>
            </a:pPr>
            <a:r>
              <a:rPr lang="lv-LV" sz="900" b="0">
                <a:solidFill>
                  <a:schemeClr val="tx1"/>
                </a:solidFill>
                <a:ea typeface="Open Sans"/>
                <a:cs typeface="Open Sans"/>
              </a:rPr>
              <a:t>Ministru kabineta 2016. gada 1. marta noteikumi Nr. 131 "Rūpniecisko avāriju riska novērtēšanas kārtība un riska samazināšanas pasākumi". Pieejams: </a:t>
            </a:r>
            <a:r>
              <a:rPr lang="lv-LV" sz="900" b="0">
                <a:solidFill>
                  <a:srgbClr val="A8192D"/>
                </a:solidFill>
                <a:ea typeface="Open Sans"/>
                <a:cs typeface="Open Sans"/>
              </a:rPr>
              <a:t>https://likumi.lv/ta/id/280652</a:t>
            </a:r>
          </a:p>
          <a:p>
            <a:pPr marL="172800" indent="-172800">
              <a:spcBef>
                <a:spcPts val="300"/>
              </a:spcBef>
              <a:spcAft>
                <a:spcPts val="300"/>
              </a:spcAft>
              <a:buBlip>
                <a:blip r:embed="rId3"/>
              </a:buBlip>
            </a:pPr>
            <a:r>
              <a:rPr lang="lv-LV" sz="900" b="0">
                <a:solidFill>
                  <a:schemeClr val="tx1"/>
                </a:solidFill>
                <a:ea typeface="Open Sans"/>
                <a:cs typeface="Open Sans"/>
              </a:rPr>
              <a:t>Ministru kabineta 2016. gada 19. aprīļa noteikumi Nr. 238 "Ugunsdrošības noteikumi". Pieejams: </a:t>
            </a:r>
            <a:r>
              <a:rPr lang="lv-LV" sz="900" b="0">
                <a:solidFill>
                  <a:srgbClr val="A8192D"/>
                </a:solidFill>
                <a:ea typeface="Open Sans"/>
                <a:cs typeface="Open Sans"/>
              </a:rPr>
              <a:t>https://likumi.lv/ta/id/281646</a:t>
            </a:r>
          </a:p>
          <a:p>
            <a:pPr marL="172800" indent="-172800">
              <a:spcBef>
                <a:spcPts val="300"/>
              </a:spcBef>
              <a:spcAft>
                <a:spcPts val="300"/>
              </a:spcAft>
              <a:buBlip>
                <a:blip r:embed="rId3"/>
              </a:buBlip>
            </a:pPr>
            <a:r>
              <a:rPr lang="lv-LV" sz="900" b="0">
                <a:solidFill>
                  <a:schemeClr val="tx1"/>
                </a:solidFill>
                <a:ea typeface="Open Sans"/>
                <a:cs typeface="Open Sans"/>
              </a:rPr>
              <a:t>Ministru kabineta 2017. gada 12. decembra noteikumi Nr. 723 "Valsts civilās aizsardzības kontaktpunkta noteikumi". Pieejams: </a:t>
            </a:r>
            <a:r>
              <a:rPr lang="lv-LV" sz="900" b="0">
                <a:solidFill>
                  <a:srgbClr val="A8192D"/>
                </a:solidFill>
                <a:ea typeface="Open Sans"/>
                <a:cs typeface="Open Sans"/>
              </a:rPr>
              <a:t>https://likumi.lv/ta/id/295780</a:t>
            </a:r>
          </a:p>
          <a:p>
            <a:pPr marL="172800" indent="-172800">
              <a:spcBef>
                <a:spcPts val="300"/>
              </a:spcBef>
              <a:spcAft>
                <a:spcPts val="300"/>
              </a:spcAft>
              <a:buBlip>
                <a:blip r:embed="rId3"/>
              </a:buBlip>
            </a:pPr>
            <a:r>
              <a:rPr lang="lv-LV" sz="900" b="0">
                <a:solidFill>
                  <a:schemeClr val="tx1"/>
                </a:solidFill>
                <a:ea typeface="Open Sans"/>
                <a:cs typeface="Open Sans"/>
              </a:rPr>
              <a:t>Ministru kabineta 2017. gada 19. septembra noteikumi Nr. 563 "Paaugstinātas bīstamības objektu apzināšanas un noteikšanas, kā arī civilās aizsardzības un katastrofas pārvaldīšanas plānošanas un īstenošanas kārtība". Pieejams: </a:t>
            </a:r>
            <a:r>
              <a:rPr lang="lv-LV" sz="900" b="0">
                <a:solidFill>
                  <a:srgbClr val="A8192D"/>
                </a:solidFill>
                <a:ea typeface="Open Sans"/>
                <a:cs typeface="Open Sans"/>
              </a:rPr>
              <a:t>https://likumi.lv/ta/id/293660</a:t>
            </a:r>
          </a:p>
          <a:p>
            <a:pPr marL="172800" indent="-172800">
              <a:spcBef>
                <a:spcPts val="300"/>
              </a:spcBef>
              <a:spcAft>
                <a:spcPts val="300"/>
              </a:spcAft>
              <a:buBlip>
                <a:blip r:embed="rId3"/>
              </a:buBlip>
            </a:pPr>
            <a:r>
              <a:rPr lang="lv-LV" sz="900" b="0">
                <a:solidFill>
                  <a:schemeClr val="tx1"/>
                </a:solidFill>
                <a:ea typeface="Open Sans"/>
                <a:cs typeface="Open Sans"/>
              </a:rPr>
              <a:t>Ministru kabineta 2017. gada 26. septembra noteikumi Nr. 582 "Noteikumi par pašvaldību sadarbības teritorijas civilās aizsardzības komisijām". Pieejams: </a:t>
            </a:r>
            <a:r>
              <a:rPr lang="lv-LV" sz="900" b="0">
                <a:solidFill>
                  <a:srgbClr val="A8192D"/>
                </a:solidFill>
                <a:ea typeface="Open Sans"/>
                <a:cs typeface="Open Sans"/>
              </a:rPr>
              <a:t>https://likumi.lv/ta/id/293820</a:t>
            </a:r>
          </a:p>
          <a:p>
            <a:pPr marL="172800" indent="-172800">
              <a:spcBef>
                <a:spcPts val="300"/>
              </a:spcBef>
              <a:spcAft>
                <a:spcPts val="300"/>
              </a:spcAft>
              <a:buBlip>
                <a:blip r:embed="rId3"/>
              </a:buBlip>
            </a:pPr>
            <a:r>
              <a:rPr lang="lv-LV" sz="900" b="0">
                <a:solidFill>
                  <a:schemeClr val="tx1"/>
                </a:solidFill>
                <a:ea typeface="Open Sans"/>
                <a:cs typeface="Open Sans"/>
              </a:rPr>
              <a:t>Ministru kabineta 2017. gada 7. novembra noteikumi Nr. 658 "Noteikumi par civilās aizsardzības plānu struktūru un tajos iekļaujamo informāciju". Pieejams: </a:t>
            </a:r>
            <a:r>
              <a:rPr lang="lv-LV" sz="900" b="0">
                <a:solidFill>
                  <a:srgbClr val="A8192D"/>
                </a:solidFill>
                <a:ea typeface="Open Sans"/>
                <a:cs typeface="Open Sans"/>
              </a:rPr>
              <a:t>https://likumi.lv/ta/id/294938</a:t>
            </a:r>
          </a:p>
          <a:p>
            <a:pPr marL="172800" indent="-172800">
              <a:spcBef>
                <a:spcPts val="300"/>
              </a:spcBef>
              <a:spcAft>
                <a:spcPts val="300"/>
              </a:spcAft>
              <a:buBlip>
                <a:blip r:embed="rId3"/>
              </a:buBlip>
            </a:pPr>
            <a:r>
              <a:rPr lang="lv-LV" sz="900" b="0">
                <a:solidFill>
                  <a:schemeClr val="tx1"/>
                </a:solidFill>
                <a:ea typeface="Open Sans"/>
                <a:cs typeface="Open Sans"/>
              </a:rPr>
              <a:t>Ministru kabineta 2019. gada 30. aprīļa noteikumi Nr. 187 "Zemkopības ministrijas nolikums". Pieejams: </a:t>
            </a:r>
            <a:r>
              <a:rPr lang="lv-LV" sz="900" b="0">
                <a:solidFill>
                  <a:srgbClr val="A8192D"/>
                </a:solidFill>
                <a:ea typeface="Open Sans"/>
                <a:cs typeface="Open Sans"/>
              </a:rPr>
              <a:t>https://likumi.lv/ta/id/306912</a:t>
            </a:r>
          </a:p>
          <a:p>
            <a:pPr marL="172800" indent="-172800">
              <a:spcBef>
                <a:spcPts val="300"/>
              </a:spcBef>
              <a:spcAft>
                <a:spcPts val="300"/>
              </a:spcAft>
              <a:buBlip>
                <a:blip r:embed="rId3"/>
              </a:buBlip>
            </a:pPr>
            <a:r>
              <a:rPr lang="lv-LV" sz="900" b="0">
                <a:solidFill>
                  <a:schemeClr val="tx1"/>
                </a:solidFill>
                <a:ea typeface="Open Sans"/>
                <a:cs typeface="Open Sans"/>
              </a:rPr>
              <a:t>Ministru kabineta 2020. gada 22. septembra noteikumi Nr. 588 "Ekonomikas ministrijas nolikums". Pieejams: </a:t>
            </a:r>
            <a:r>
              <a:rPr lang="lv-LV" sz="900" b="0">
                <a:solidFill>
                  <a:srgbClr val="A8192D"/>
                </a:solidFill>
                <a:ea typeface="Open Sans"/>
                <a:cs typeface="Open Sans"/>
              </a:rPr>
              <a:t>https://likumi.lv/ta/id/317511</a:t>
            </a:r>
          </a:p>
          <a:p>
            <a:pPr marL="172800" indent="-172800">
              <a:spcBef>
                <a:spcPts val="300"/>
              </a:spcBef>
              <a:spcAft>
                <a:spcPts val="300"/>
              </a:spcAft>
              <a:buBlip>
                <a:blip r:embed="rId3"/>
              </a:buBlip>
            </a:pPr>
            <a:r>
              <a:rPr lang="lv-LV" sz="900" b="0">
                <a:solidFill>
                  <a:schemeClr val="tx1"/>
                </a:solidFill>
                <a:ea typeface="Open Sans"/>
                <a:cs typeface="Open Sans"/>
              </a:rPr>
              <a:t>Ministru kabineta 2020. gada 22. septembra noteikumi Nr. 589 "</a:t>
            </a:r>
            <a:r>
              <a:rPr lang="lv-LV" sz="900" b="0" err="1">
                <a:solidFill>
                  <a:schemeClr val="tx1"/>
                </a:solidFill>
                <a:ea typeface="Open Sans"/>
                <a:cs typeface="Open Sans"/>
              </a:rPr>
              <a:t>Iekšlietu</a:t>
            </a:r>
            <a:r>
              <a:rPr lang="lv-LV" sz="900" b="0">
                <a:solidFill>
                  <a:schemeClr val="tx1"/>
                </a:solidFill>
                <a:ea typeface="Open Sans"/>
                <a:cs typeface="Open Sans"/>
              </a:rPr>
              <a:t> ministrijas nolikums". Pieejams: </a:t>
            </a:r>
            <a:r>
              <a:rPr lang="lv-LV" sz="900" b="0">
                <a:solidFill>
                  <a:srgbClr val="A8192D"/>
                </a:solidFill>
                <a:ea typeface="Open Sans"/>
                <a:cs typeface="Open Sans"/>
              </a:rPr>
              <a:t>https://likumi.lv/ta/id/317512</a:t>
            </a:r>
          </a:p>
          <a:p>
            <a:pPr marL="172800" indent="-172800">
              <a:spcBef>
                <a:spcPts val="300"/>
              </a:spcBef>
              <a:spcAft>
                <a:spcPts val="300"/>
              </a:spcAft>
              <a:buBlip>
                <a:blip r:embed="rId3"/>
              </a:buBlip>
            </a:pPr>
            <a:r>
              <a:rPr lang="lv-LV" sz="900" b="0">
                <a:solidFill>
                  <a:schemeClr val="tx1"/>
                </a:solidFill>
                <a:ea typeface="Open Sans"/>
                <a:cs typeface="Open Sans"/>
              </a:rPr>
              <a:t>Ministru kabineta 2020. gada 26. augusta rīkojums Nr. 476 "Par Valsts civilās aizsardzības plānu". Pieejams: </a:t>
            </a:r>
            <a:r>
              <a:rPr lang="lv-LV" sz="900" b="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a:solidFill>
                  <a:schemeClr val="tx1"/>
                </a:solidFill>
                <a:ea typeface="Open Sans"/>
                <a:cs typeface="Open Sans"/>
              </a:rPr>
              <a:t>Ministru kabineta 2022. gada 14. jūlija noteikumi Nr. 434 "Vides aizsardzības un reģionālās attīstības ministrijas nolikums". Pieejams: </a:t>
            </a:r>
            <a:r>
              <a:rPr lang="lv-LV" sz="900" b="0">
                <a:solidFill>
                  <a:srgbClr val="A8192D"/>
                </a:solidFill>
                <a:ea typeface="Open Sans"/>
                <a:cs typeface="Open Sans"/>
              </a:rPr>
              <a:t>https://likumi.lv/ta/id/334038</a:t>
            </a:r>
          </a:p>
          <a:p>
            <a:pPr marL="172800" indent="-172800">
              <a:spcBef>
                <a:spcPts val="300"/>
              </a:spcBef>
              <a:spcAft>
                <a:spcPts val="300"/>
              </a:spcAft>
              <a:buBlip>
                <a:blip r:embed="rId3"/>
              </a:buBlip>
            </a:pPr>
            <a:r>
              <a:rPr lang="lv-LV" sz="900" b="0">
                <a:solidFill>
                  <a:schemeClr val="tx1"/>
                </a:solidFill>
                <a:ea typeface="Open Sans"/>
                <a:cs typeface="Open Sans"/>
              </a:rPr>
              <a:t>Ministru kabineta 2022. gada 20. decembra noteikumi Nr. 817 "Klimata un enerģētikas ministrijas nolikums". Pieejams: </a:t>
            </a:r>
            <a:r>
              <a:rPr lang="lv-LV" sz="900" b="0">
                <a:solidFill>
                  <a:srgbClr val="A8192D"/>
                </a:solidFill>
                <a:ea typeface="Open Sans"/>
                <a:cs typeface="Open Sans"/>
              </a:rPr>
              <a:t>https://likumi.lv/ta/id/338391</a:t>
            </a:r>
          </a:p>
          <a:p>
            <a:pPr marL="172800" indent="-172800">
              <a:spcBef>
                <a:spcPts val="300"/>
              </a:spcBef>
              <a:spcAft>
                <a:spcPts val="300"/>
              </a:spcAft>
              <a:buBlip>
                <a:blip r:embed="rId3"/>
              </a:buBlip>
            </a:pPr>
            <a:r>
              <a:rPr lang="lv-LV" sz="900" b="0">
                <a:solidFill>
                  <a:schemeClr val="tx1"/>
                </a:solidFill>
                <a:ea typeface="Open Sans"/>
                <a:cs typeface="Open Sans"/>
              </a:rPr>
              <a:t>Ministru prezidenta 2022. gada 3. marta rīkojums Nr. 2022/1.2.1.-68 "Par Civilās aizsardzības Operacionālo vadības centru". Pieejams: </a:t>
            </a:r>
            <a:r>
              <a:rPr lang="lv-LV" sz="900" b="0">
                <a:solidFill>
                  <a:srgbClr val="A8192D"/>
                </a:solidFill>
                <a:ea typeface="Open Sans"/>
                <a:cs typeface="Open Sans"/>
              </a:rPr>
              <a:t>https://likumi.lv/ta/id/330539</a:t>
            </a:r>
          </a:p>
          <a:p>
            <a:pPr marL="172800" indent="-172800">
              <a:spcBef>
                <a:spcPts val="300"/>
              </a:spcBef>
              <a:spcAft>
                <a:spcPts val="300"/>
              </a:spcAft>
              <a:buBlip>
                <a:blip r:embed="rId3"/>
              </a:buBlip>
            </a:pPr>
            <a:r>
              <a:rPr lang="lv-LV" sz="900" b="0">
                <a:solidFill>
                  <a:schemeClr val="tx1"/>
                </a:solidFill>
                <a:ea typeface="Open Sans"/>
                <a:cs typeface="Open Sans"/>
              </a:rPr>
              <a:t>Nacionālās drošības likums. Pieejams: </a:t>
            </a:r>
            <a:r>
              <a:rPr lang="lv-LV" sz="900" b="0">
                <a:solidFill>
                  <a:srgbClr val="A8192D"/>
                </a:solidFill>
                <a:ea typeface="Open Sans"/>
                <a:cs typeface="Open Sans"/>
              </a:rPr>
              <a:t>https://likumi.lv/ta/id/14011</a:t>
            </a:r>
          </a:p>
          <a:p>
            <a:pPr marL="172800" indent="-172800">
              <a:spcBef>
                <a:spcPts val="300"/>
              </a:spcBef>
              <a:spcAft>
                <a:spcPts val="300"/>
              </a:spcAft>
              <a:buBlip>
                <a:blip r:embed="rId3"/>
              </a:buBlip>
            </a:pPr>
            <a:r>
              <a:rPr lang="lv-LV" sz="900" b="0">
                <a:solidFill>
                  <a:schemeClr val="tx1"/>
                </a:solidFill>
                <a:ea typeface="Open Sans"/>
                <a:cs typeface="Open Sans"/>
              </a:rPr>
              <a:t>Pašvaldību likums. Pieejams: </a:t>
            </a:r>
            <a:r>
              <a:rPr lang="lv-LV" sz="900" b="0">
                <a:solidFill>
                  <a:srgbClr val="A8192D"/>
                </a:solidFill>
                <a:ea typeface="Open Sans"/>
                <a:cs typeface="Open Sans"/>
              </a:rPr>
              <a:t>https://likumi.lv/ta/id/336956</a:t>
            </a:r>
          </a:p>
          <a:p>
            <a:pPr marL="172800" indent="-172800">
              <a:spcBef>
                <a:spcPts val="300"/>
              </a:spcBef>
              <a:spcAft>
                <a:spcPts val="300"/>
              </a:spcAft>
              <a:buBlip>
                <a:blip r:embed="rId3"/>
              </a:buBlip>
            </a:pPr>
            <a:endParaRPr lang="lv-LV" sz="900" b="0">
              <a:solidFill>
                <a:schemeClr val="tx1"/>
              </a:solidFill>
              <a:ea typeface="Open Sans"/>
              <a:cs typeface="Open Sans"/>
            </a:endParaRPr>
          </a:p>
        </p:txBody>
      </p:sp>
      <p:sp>
        <p:nvSpPr>
          <p:cNvPr id="2" name="Rectangle 1">
            <a:extLst>
              <a:ext uri="{FF2B5EF4-FFF2-40B4-BE49-F238E27FC236}">
                <a16:creationId xmlns:a16="http://schemas.microsoft.com/office/drawing/2014/main" id="{2900B9E3-1D7E-4716-7297-087A055991B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spTree>
    <p:extLst>
      <p:ext uri="{BB962C8B-B14F-4D97-AF65-F5344CB8AC3E}">
        <p14:creationId xmlns:p14="http://schemas.microsoft.com/office/powerpoint/2010/main" val="35511927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Izmantotie avoti (3/3)</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111</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a:solidFill>
                  <a:schemeClr val="tx1"/>
                </a:solidFill>
                <a:ea typeface="Open Sans"/>
                <a:cs typeface="Open Sans"/>
              </a:rPr>
              <a:t>Preiļu novads. 2022. Akciju sabiedrības “</a:t>
            </a:r>
            <a:r>
              <a:rPr lang="lv-LV" sz="900" b="0" err="1">
                <a:solidFill>
                  <a:schemeClr val="tx1"/>
                </a:solidFill>
                <a:ea typeface="Open Sans"/>
                <a:cs typeface="Open Sans"/>
              </a:rPr>
              <a:t>Conexus</a:t>
            </a:r>
            <a:r>
              <a:rPr lang="lv-LV" sz="900" b="0">
                <a:solidFill>
                  <a:schemeClr val="tx1"/>
                </a:solidFill>
                <a:ea typeface="Open Sans"/>
                <a:cs typeface="Open Sans"/>
              </a:rPr>
              <a:t> </a:t>
            </a:r>
            <a:r>
              <a:rPr lang="lv-LV" sz="900" b="0" err="1">
                <a:solidFill>
                  <a:schemeClr val="tx1"/>
                </a:solidFill>
                <a:ea typeface="Open Sans"/>
                <a:cs typeface="Open Sans"/>
              </a:rPr>
              <a:t>Baltic</a:t>
            </a:r>
            <a:r>
              <a:rPr lang="lv-LV" sz="900" b="0">
                <a:solidFill>
                  <a:schemeClr val="tx1"/>
                </a:solidFill>
                <a:ea typeface="Open Sans"/>
                <a:cs typeface="Open Sans"/>
              </a:rPr>
              <a:t> Grid” informācija. Pieejams: </a:t>
            </a:r>
            <a:r>
              <a:rPr lang="lv-LV" sz="900" b="0">
                <a:solidFill>
                  <a:srgbClr val="A8192D"/>
                </a:solidFill>
                <a:ea typeface="Open Sans"/>
                <a:cs typeface="Open Sans"/>
              </a:rPr>
              <a:t>https://www.preili.lv/lv/jaunums/akciju-sabiedribas-conexus-baltic-grid-informacija?utm_source=https%3A%2F%2Fwww.google.com%2F</a:t>
            </a:r>
          </a:p>
          <a:p>
            <a:pPr marL="172800" indent="-172800">
              <a:spcBef>
                <a:spcPts val="300"/>
              </a:spcBef>
              <a:spcAft>
                <a:spcPts val="300"/>
              </a:spcAft>
              <a:buBlip>
                <a:blip r:embed="rId3"/>
              </a:buBlip>
            </a:pPr>
            <a:r>
              <a:rPr lang="lv-LV" sz="900" b="0">
                <a:solidFill>
                  <a:schemeClr val="tx1"/>
                </a:solidFill>
                <a:ea typeface="Open Sans"/>
                <a:cs typeface="Open Sans"/>
              </a:rPr>
              <a:t>Rīgas dome. 2024. Vispārīgie ieteikumi rīdziniekiem, kā rīkoties militāra apdraudējuma gadījumā. Pieejams: </a:t>
            </a:r>
            <a:r>
              <a:rPr lang="lv-LV" sz="900" b="0">
                <a:solidFill>
                  <a:srgbClr val="A8192D"/>
                </a:solidFill>
                <a:ea typeface="Open Sans"/>
                <a:cs typeface="Open Sans"/>
              </a:rPr>
              <a:t>https://www.riga.lv/lv/jaunums/visparigie-ieteikumi-ridziniekiem-ka-rikoties-militara-apdraudejuma-gadijuma</a:t>
            </a:r>
          </a:p>
          <a:p>
            <a:pPr marL="172800" indent="-172800">
              <a:spcBef>
                <a:spcPts val="300"/>
              </a:spcBef>
              <a:spcAft>
                <a:spcPts val="300"/>
              </a:spcAft>
              <a:buBlip>
                <a:blip r:embed="rId3"/>
              </a:buBlip>
            </a:pPr>
            <a:r>
              <a:rPr lang="lv-LV" sz="900" b="0">
                <a:solidFill>
                  <a:schemeClr val="tx1"/>
                </a:solidFill>
                <a:ea typeface="Open Sans"/>
                <a:cs typeface="Open Sans"/>
              </a:rPr>
              <a:t>Ugunsdrošības un ugunsdzēsības likums. Pieejam: </a:t>
            </a:r>
            <a:r>
              <a:rPr lang="lv-LV" sz="900" b="0">
                <a:solidFill>
                  <a:srgbClr val="A8192D"/>
                </a:solidFill>
                <a:ea typeface="Open Sans"/>
                <a:cs typeface="Open Sans"/>
              </a:rPr>
              <a:t>https://likumi.lv/ta/id/68293</a:t>
            </a:r>
          </a:p>
          <a:p>
            <a:pPr marL="172800" indent="-172800">
              <a:spcBef>
                <a:spcPts val="300"/>
              </a:spcBef>
              <a:spcAft>
                <a:spcPts val="300"/>
              </a:spcAft>
              <a:buBlip>
                <a:blip r:embed="rId3"/>
              </a:buBlip>
            </a:pPr>
            <a:r>
              <a:rPr lang="lv-LV" sz="900" b="0">
                <a:solidFill>
                  <a:schemeClr val="tx1"/>
                </a:solidFill>
                <a:ea typeface="Open Sans"/>
                <a:cs typeface="Open Sans"/>
              </a:rPr>
              <a:t>Valsts drošības dienests. Rīcība terora akta gadījumā. Pieejams: </a:t>
            </a:r>
            <a:r>
              <a:rPr lang="lv-LV" sz="900" b="0">
                <a:solidFill>
                  <a:srgbClr val="A8192D"/>
                </a:solidFill>
                <a:ea typeface="Open Sans"/>
                <a:cs typeface="Open Sans"/>
              </a:rPr>
              <a:t>https://www.112.lv//file-uploads/files/42/Izgl%C4%ABtojo%C5%A1i%20materi%C4%81li/Bukleti/VDD-buklets-riciba-terora-akta-gadijuma.pdf</a:t>
            </a:r>
          </a:p>
          <a:p>
            <a:pPr marL="172800" indent="-172800">
              <a:spcBef>
                <a:spcPts val="300"/>
              </a:spcBef>
              <a:spcAft>
                <a:spcPts val="300"/>
              </a:spcAft>
              <a:buBlip>
                <a:blip r:embed="rId3"/>
              </a:buBlip>
            </a:pPr>
            <a:r>
              <a:rPr lang="lv-LV" sz="900" b="0">
                <a:solidFill>
                  <a:schemeClr val="tx1"/>
                </a:solidFill>
                <a:ea typeface="Open Sans"/>
                <a:cs typeface="Open Sans"/>
              </a:rPr>
              <a:t>Valsts ugunsdzēsības un glābšanas dienests. Sadarbības teritorijas civilās aizsardzības komisija nolikuma izstrādes rekomendācijas. Pieejams: </a:t>
            </a:r>
            <a:r>
              <a:rPr lang="lv-LV" sz="900" b="0">
                <a:solidFill>
                  <a:srgbClr val="A8192D"/>
                </a:solidFill>
                <a:ea typeface="Open Sans"/>
                <a:cs typeface="Open Sans"/>
              </a:rPr>
              <a:t>https://www.vugd.gov.lv/lv/media/349/download?attachment</a:t>
            </a:r>
          </a:p>
          <a:p>
            <a:pPr marL="172800" indent="-172800">
              <a:spcBef>
                <a:spcPts val="300"/>
              </a:spcBef>
              <a:spcAft>
                <a:spcPts val="300"/>
              </a:spcAft>
              <a:buBlip>
                <a:blip r:embed="rId3"/>
              </a:buBlip>
            </a:pPr>
            <a:r>
              <a:rPr lang="lv-LV" sz="900" b="0">
                <a:solidFill>
                  <a:schemeClr val="tx1"/>
                </a:solidFill>
                <a:ea typeface="Open Sans"/>
                <a:cs typeface="Open Sans"/>
              </a:rPr>
              <a:t>Valsts vides dienests. 2024. Informatīvie materiāli. Pieejams: </a:t>
            </a:r>
            <a:r>
              <a:rPr lang="lv-LV" sz="900" b="0">
                <a:solidFill>
                  <a:srgbClr val="A8192D"/>
                </a:solidFill>
                <a:ea typeface="Open Sans"/>
                <a:cs typeface="Open Sans"/>
              </a:rPr>
              <a:t>https://www.vvd.gov.lv/lv/informativie-materiali</a:t>
            </a:r>
          </a:p>
          <a:p>
            <a:pPr marL="172800" indent="-172800">
              <a:spcBef>
                <a:spcPts val="300"/>
              </a:spcBef>
              <a:spcAft>
                <a:spcPts val="300"/>
              </a:spcAft>
              <a:buBlip>
                <a:blip r:embed="rId3"/>
              </a:buBlip>
            </a:pPr>
            <a:r>
              <a:rPr lang="lv-LV" sz="900" b="0">
                <a:solidFill>
                  <a:schemeClr val="tx1"/>
                </a:solidFill>
                <a:ea typeface="Open Sans"/>
                <a:cs typeface="Open Sans"/>
              </a:rPr>
              <a:t>Vides aizsardzības un reģionālās attīstības ministrija. 2021. Plūdu risku pārvaldība. Pieejams: </a:t>
            </a:r>
            <a:r>
              <a:rPr lang="lv-LV" sz="900" b="0">
                <a:solidFill>
                  <a:srgbClr val="A8192D"/>
                </a:solidFill>
                <a:ea typeface="Open Sans"/>
                <a:cs typeface="Open Sans"/>
              </a:rPr>
              <a:t>https://www.varam.gov.lv/lv/pludu-risku-parvaldiba</a:t>
            </a:r>
          </a:p>
          <a:p>
            <a:pPr marL="172800" indent="-172800">
              <a:spcBef>
                <a:spcPts val="300"/>
              </a:spcBef>
              <a:spcAft>
                <a:spcPts val="300"/>
              </a:spcAft>
              <a:buBlip>
                <a:blip r:embed="rId3"/>
              </a:buBlip>
            </a:pPr>
            <a:r>
              <a:rPr lang="lv-LV" sz="900" b="0">
                <a:solidFill>
                  <a:schemeClr val="tx1"/>
                </a:solidFill>
                <a:ea typeface="Open Sans"/>
                <a:cs typeface="Open Sans"/>
              </a:rPr>
              <a:t>Vides aizsardzības un reģionālās attīstības ministrija. 2023. VVD RDC vadībā aizvadītas praktiskās civilās aizsardzības mācības par rīcību vietēja līmeņa radiācijas avārijas gadījumā. Pieejams: </a:t>
            </a:r>
            <a:r>
              <a:rPr lang="lv-LV" sz="900" b="0">
                <a:solidFill>
                  <a:srgbClr val="A8192D"/>
                </a:solidFill>
                <a:ea typeface="Open Sans"/>
                <a:cs typeface="Open Sans"/>
              </a:rPr>
              <a:t>https://www.varam.gov.lv/lv/jaunums/vvd-rdc-vadiba-aizvaditas-praktiskas-civilas-aizsardzibas-macibas-par-ricibu-vieteja-limena-radiacijas-avarijas-gadijuma</a:t>
            </a:r>
          </a:p>
          <a:p>
            <a:pPr marL="172800" indent="-172800">
              <a:spcBef>
                <a:spcPts val="300"/>
              </a:spcBef>
              <a:spcAft>
                <a:spcPts val="300"/>
              </a:spcAft>
              <a:buBlip>
                <a:blip r:embed="rId3"/>
              </a:buBlip>
            </a:pPr>
            <a:r>
              <a:rPr lang="lv-LV" sz="900" b="0">
                <a:solidFill>
                  <a:schemeClr val="tx1"/>
                </a:solidFill>
                <a:ea typeface="Open Sans"/>
                <a:cs typeface="Open Sans"/>
              </a:rPr>
              <a:t>Vides aizsardzības un reģionālās attīstības ministrija. 2024. VARAM sasauc starpinstitūciju plūdu koordinācijas sanāksmi. Pieejams: </a:t>
            </a:r>
            <a:r>
              <a:rPr lang="lv-LV" sz="900" b="0">
                <a:solidFill>
                  <a:srgbClr val="A8192D"/>
                </a:solidFill>
                <a:ea typeface="Open Sans"/>
                <a:cs typeface="Open Sans"/>
              </a:rPr>
              <a:t>https://www.varam.gov.lv/lv/jaunums/varam-sasauc-starpinstituciju-pludu-koordinacijas-sanaksmi-0</a:t>
            </a:r>
          </a:p>
        </p:txBody>
      </p:sp>
      <p:sp>
        <p:nvSpPr>
          <p:cNvPr id="2" name="Rectangle 1">
            <a:extLst>
              <a:ext uri="{FF2B5EF4-FFF2-40B4-BE49-F238E27FC236}">
                <a16:creationId xmlns:a16="http://schemas.microsoft.com/office/drawing/2014/main" id="{2900B9E3-1D7E-4716-7297-087A055991B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spTree>
    <p:extLst>
      <p:ext uri="{BB962C8B-B14F-4D97-AF65-F5344CB8AC3E}">
        <p14:creationId xmlns:p14="http://schemas.microsoft.com/office/powerpoint/2010/main" val="326751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2;p22">
            <a:extLst>
              <a:ext uri="{FF2B5EF4-FFF2-40B4-BE49-F238E27FC236}">
                <a16:creationId xmlns:a16="http://schemas.microsoft.com/office/drawing/2014/main" id="{ADC2E1FD-118B-3944-649A-BBB8714372A0}"/>
              </a:ext>
            </a:extLst>
          </p:cNvPr>
          <p:cNvSpPr/>
          <p:nvPr/>
        </p:nvSpPr>
        <p:spPr>
          <a:xfrm>
            <a:off x="7501676" y="4086226"/>
            <a:ext cx="4247450" cy="6064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Ministru kabineta 2017. gada 7. novembra noteikumi Nr. 658 "Noteikumi par civilās aizsardzības plānu struktūru un tajos iekļaujamo informāciju"</a:t>
            </a:r>
          </a:p>
        </p:txBody>
      </p:sp>
      <p:sp>
        <p:nvSpPr>
          <p:cNvPr id="12" name="Google Shape;112;p22">
            <a:extLst>
              <a:ext uri="{FF2B5EF4-FFF2-40B4-BE49-F238E27FC236}">
                <a16:creationId xmlns:a16="http://schemas.microsoft.com/office/drawing/2014/main" id="{C25559E0-B09A-264D-EBF5-ABE11DC73F4C}"/>
              </a:ext>
            </a:extLst>
          </p:cNvPr>
          <p:cNvSpPr/>
          <p:nvPr/>
        </p:nvSpPr>
        <p:spPr>
          <a:xfrm>
            <a:off x="7501676" y="4817822"/>
            <a:ext cx="4247450" cy="74121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Ministru </a:t>
            </a:r>
            <a:r>
              <a:rPr lang="en-US" sz="1100" err="1"/>
              <a:t>kabineta</a:t>
            </a:r>
            <a:r>
              <a:rPr lang="en-US" sz="1100"/>
              <a:t> 2017. gada 5. </a:t>
            </a:r>
            <a:r>
              <a:rPr lang="en-US" sz="1100" err="1"/>
              <a:t>decembra</a:t>
            </a:r>
            <a:r>
              <a:rPr lang="en-US" sz="1100"/>
              <a:t> </a:t>
            </a:r>
            <a:r>
              <a:rPr lang="en-US" sz="1100" err="1"/>
              <a:t>noteikumi</a:t>
            </a:r>
            <a:r>
              <a:rPr lang="en-US" sz="1100"/>
              <a:t> Nr. 716 "</a:t>
            </a:r>
            <a:r>
              <a:rPr lang="en-US" sz="1100" err="1"/>
              <a:t>Minimālās</a:t>
            </a:r>
            <a:r>
              <a:rPr lang="en-US" sz="1100"/>
              <a:t> </a:t>
            </a:r>
            <a:r>
              <a:rPr lang="en-US" sz="1100" err="1"/>
              <a:t>prasības</a:t>
            </a:r>
            <a:r>
              <a:rPr lang="en-US" sz="1100"/>
              <a:t> obligātā civilās </a:t>
            </a:r>
            <a:r>
              <a:rPr lang="en-US" sz="1100" err="1"/>
              <a:t>aizsardzības</a:t>
            </a:r>
            <a:r>
              <a:rPr lang="en-US" sz="1100"/>
              <a:t> </a:t>
            </a:r>
            <a:r>
              <a:rPr lang="en-US" sz="1100" err="1"/>
              <a:t>kursa</a:t>
            </a:r>
            <a:r>
              <a:rPr lang="en-US" sz="1100"/>
              <a:t> </a:t>
            </a:r>
            <a:r>
              <a:rPr lang="en-US" sz="1100" err="1"/>
              <a:t>saturam</a:t>
            </a:r>
            <a:r>
              <a:rPr lang="en-US" sz="1100"/>
              <a:t> un </a:t>
            </a:r>
            <a:r>
              <a:rPr lang="en-US" sz="1100" err="1"/>
              <a:t>nodarbināto</a:t>
            </a:r>
            <a:r>
              <a:rPr lang="en-US" sz="1100"/>
              <a:t> civilās </a:t>
            </a:r>
            <a:r>
              <a:rPr lang="en-US" sz="1100" err="1"/>
              <a:t>aizsardzības</a:t>
            </a:r>
            <a:r>
              <a:rPr lang="en-US" sz="1100"/>
              <a:t> </a:t>
            </a:r>
            <a:r>
              <a:rPr lang="en-US" sz="1100" err="1"/>
              <a:t>apmācības</a:t>
            </a:r>
            <a:r>
              <a:rPr lang="en-US" sz="1100"/>
              <a:t> </a:t>
            </a:r>
            <a:r>
              <a:rPr lang="en-US" sz="1100" err="1"/>
              <a:t>saturam</a:t>
            </a:r>
            <a:r>
              <a:rPr lang="en-US" sz="1100"/>
              <a:t>"</a:t>
            </a:r>
          </a:p>
        </p:txBody>
      </p:sp>
      <p:sp>
        <p:nvSpPr>
          <p:cNvPr id="64" name="Google Shape;112;p22">
            <a:extLst>
              <a:ext uri="{FF2B5EF4-FFF2-40B4-BE49-F238E27FC236}">
                <a16:creationId xmlns:a16="http://schemas.microsoft.com/office/drawing/2014/main" id="{1F7CE2BE-8CEE-F2FF-2AAA-3CFD138EC9DA}"/>
              </a:ext>
            </a:extLst>
          </p:cNvPr>
          <p:cNvSpPr/>
          <p:nvPr/>
        </p:nvSpPr>
        <p:spPr>
          <a:xfrm>
            <a:off x="7501676" y="5684162"/>
            <a:ext cx="4247450" cy="48129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Ministru </a:t>
            </a:r>
            <a:r>
              <a:rPr lang="en-US" sz="1100" err="1"/>
              <a:t>kabineta</a:t>
            </a:r>
            <a:r>
              <a:rPr lang="en-US" sz="1100"/>
              <a:t> 2017. gada 12. </a:t>
            </a:r>
            <a:r>
              <a:rPr lang="en-US" sz="1100" err="1"/>
              <a:t>decembra</a:t>
            </a:r>
            <a:r>
              <a:rPr lang="en-US" sz="1100"/>
              <a:t> </a:t>
            </a:r>
            <a:r>
              <a:rPr lang="en-US" sz="1100" err="1"/>
              <a:t>noteikumi</a:t>
            </a:r>
            <a:r>
              <a:rPr lang="en-US" sz="1100"/>
              <a:t> Nr. 722 "Starptautiskās </a:t>
            </a:r>
            <a:r>
              <a:rPr lang="en-US" sz="1100" err="1"/>
              <a:t>palīdzības</a:t>
            </a:r>
            <a:r>
              <a:rPr lang="en-US" sz="1100"/>
              <a:t> </a:t>
            </a:r>
            <a:r>
              <a:rPr lang="en-US" sz="1100" err="1"/>
              <a:t>pieprasīšanas</a:t>
            </a:r>
            <a:r>
              <a:rPr lang="en-US" sz="1100"/>
              <a:t> </a:t>
            </a:r>
            <a:r>
              <a:rPr lang="en-US" sz="1100" err="1"/>
              <a:t>kārtība</a:t>
            </a:r>
            <a:r>
              <a:rPr lang="en-US" sz="1100"/>
              <a:t>"</a:t>
            </a:r>
          </a:p>
        </p:txBody>
      </p:sp>
      <p:sp>
        <p:nvSpPr>
          <p:cNvPr id="3" name="Google Shape;112;p22">
            <a:extLst>
              <a:ext uri="{FF2B5EF4-FFF2-40B4-BE49-F238E27FC236}">
                <a16:creationId xmlns:a16="http://schemas.microsoft.com/office/drawing/2014/main" id="{CE715ED5-C589-60D1-49E8-832110002891}"/>
              </a:ext>
            </a:extLst>
          </p:cNvPr>
          <p:cNvSpPr/>
          <p:nvPr/>
        </p:nvSpPr>
        <p:spPr>
          <a:xfrm>
            <a:off x="3102014" y="4085446"/>
            <a:ext cx="4247449" cy="606978"/>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civilās </a:t>
            </a:r>
            <a:r>
              <a:rPr lang="en-US" sz="1100" err="1"/>
              <a:t>aizsardzības</a:t>
            </a:r>
            <a:r>
              <a:rPr lang="en-US" sz="1100"/>
              <a:t> </a:t>
            </a:r>
            <a:r>
              <a:rPr lang="en-US" sz="1100" err="1"/>
              <a:t>sistēmas</a:t>
            </a:r>
            <a:r>
              <a:rPr lang="en-US" sz="1100"/>
              <a:t> </a:t>
            </a:r>
            <a:r>
              <a:rPr lang="en-US" sz="1100" err="1"/>
              <a:t>vadība</a:t>
            </a:r>
            <a:r>
              <a:rPr lang="en-US" sz="1100"/>
              <a:t> un </a:t>
            </a:r>
            <a:r>
              <a:rPr lang="en-US" sz="1100" err="1"/>
              <a:t>plānošana</a:t>
            </a:r>
            <a:endParaRPr lang="en-US" sz="1100"/>
          </a:p>
        </p:txBody>
      </p:sp>
      <p:sp>
        <p:nvSpPr>
          <p:cNvPr id="10" name="Google Shape;112;p22">
            <a:extLst>
              <a:ext uri="{FF2B5EF4-FFF2-40B4-BE49-F238E27FC236}">
                <a16:creationId xmlns:a16="http://schemas.microsoft.com/office/drawing/2014/main" id="{974CCCD3-353E-5874-6D82-176E52690CD0}"/>
              </a:ext>
            </a:extLst>
          </p:cNvPr>
          <p:cNvSpPr/>
          <p:nvPr/>
        </p:nvSpPr>
        <p:spPr>
          <a:xfrm>
            <a:off x="3102014" y="4817822"/>
            <a:ext cx="4247449" cy="60594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obligātā civilās </a:t>
            </a:r>
            <a:r>
              <a:rPr lang="en-US" sz="1100" err="1"/>
              <a:t>aizsardzības</a:t>
            </a:r>
            <a:r>
              <a:rPr lang="en-US" sz="1100"/>
              <a:t> </a:t>
            </a:r>
            <a:r>
              <a:rPr lang="en-US" sz="1100" err="1"/>
              <a:t>kursa</a:t>
            </a:r>
            <a:r>
              <a:rPr lang="en-US" sz="1100"/>
              <a:t> </a:t>
            </a:r>
            <a:r>
              <a:rPr lang="en-US" sz="1100" err="1"/>
              <a:t>satura</a:t>
            </a:r>
            <a:r>
              <a:rPr lang="en-US" sz="1100"/>
              <a:t> </a:t>
            </a:r>
            <a:r>
              <a:rPr lang="en-US" sz="1100" err="1"/>
              <a:t>minimālās</a:t>
            </a:r>
            <a:r>
              <a:rPr lang="en-US" sz="1100"/>
              <a:t> </a:t>
            </a:r>
            <a:r>
              <a:rPr lang="en-US" sz="1100" err="1"/>
              <a:t>prasības</a:t>
            </a:r>
            <a:endParaRPr lang="en-US" sz="1100"/>
          </a:p>
        </p:txBody>
      </p:sp>
      <p:sp>
        <p:nvSpPr>
          <p:cNvPr id="26" name="Google Shape;112;p22">
            <a:extLst>
              <a:ext uri="{FF2B5EF4-FFF2-40B4-BE49-F238E27FC236}">
                <a16:creationId xmlns:a16="http://schemas.microsoft.com/office/drawing/2014/main" id="{3993F386-D217-1C3D-916E-E46E723D96D9}"/>
              </a:ext>
            </a:extLst>
          </p:cNvPr>
          <p:cNvSpPr/>
          <p:nvPr/>
        </p:nvSpPr>
        <p:spPr>
          <a:xfrm>
            <a:off x="3102015" y="3522662"/>
            <a:ext cx="8647073" cy="431800"/>
          </a:xfrm>
          <a:prstGeom prst="rect">
            <a:avLst/>
          </a:prstGeom>
          <a:solidFill>
            <a:schemeClr val="bg1">
              <a:lumMod val="95000"/>
            </a:schemeClr>
          </a:solidFill>
          <a:ln>
            <a:noFill/>
          </a:ln>
        </p:spPr>
        <p:txBody>
          <a:bodyPr spcFirstLastPara="1" wrap="square" lIns="504000" tIns="36000" rIns="72000" bIns="36000" anchor="ctr" anchorCtr="0">
            <a:noAutofit/>
          </a:bodyPr>
          <a:lstStyle/>
          <a:p>
            <a:r>
              <a:rPr lang="lv-LV" sz="1100"/>
              <a:t>Nosaka likumdošanu par sekojošiem civilās aizsardzības aspektiem:</a:t>
            </a:r>
            <a:endParaRPr lang="en-US" sz="1100"/>
          </a:p>
        </p:txBody>
      </p:sp>
      <p:sp>
        <p:nvSpPr>
          <p:cNvPr id="63" name="Google Shape;112;p22">
            <a:extLst>
              <a:ext uri="{FF2B5EF4-FFF2-40B4-BE49-F238E27FC236}">
                <a16:creationId xmlns:a16="http://schemas.microsoft.com/office/drawing/2014/main" id="{111A4411-99C2-D1FB-C78F-513D10ED4939}"/>
              </a:ext>
            </a:extLst>
          </p:cNvPr>
          <p:cNvSpPr/>
          <p:nvPr/>
        </p:nvSpPr>
        <p:spPr>
          <a:xfrm>
            <a:off x="3102014" y="5559510"/>
            <a:ext cx="4247449" cy="60594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starptautiskās </a:t>
            </a:r>
            <a:r>
              <a:rPr lang="en-US" sz="1100" err="1"/>
              <a:t>palīdzības</a:t>
            </a:r>
            <a:r>
              <a:rPr lang="en-US" sz="1100"/>
              <a:t> </a:t>
            </a:r>
            <a:r>
              <a:rPr lang="en-US" sz="1100" err="1"/>
              <a:t>lūgšanu</a:t>
            </a:r>
            <a:r>
              <a:rPr lang="en-US" sz="1100"/>
              <a:t> un </a:t>
            </a:r>
            <a:r>
              <a:rPr lang="en-US" sz="1100" err="1"/>
              <a:t>sniegšanu</a:t>
            </a:r>
            <a:endParaRPr lang="en-US" sz="11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dirty="0"/>
              <a:t>Ministru kabineta loma civilās aizsardzības sistēmā</a:t>
            </a:r>
            <a:endParaRPr lang="en-US" dirty="0"/>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12</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B06CECB3-4F1D-D68C-1A75-37BF76CBD2CB}"/>
              </a:ext>
            </a:extLst>
          </p:cNvPr>
          <p:cNvGrpSpPr/>
          <p:nvPr/>
        </p:nvGrpSpPr>
        <p:grpSpPr>
          <a:xfrm>
            <a:off x="7349464" y="130795"/>
            <a:ext cx="4439711" cy="218077"/>
            <a:chOff x="6383783" y="132067"/>
            <a:chExt cx="4439711" cy="218077"/>
          </a:xfrm>
        </p:grpSpPr>
        <p:sp>
          <p:nvSpPr>
            <p:cNvPr id="14" name="Rectangle 13">
              <a:extLst>
                <a:ext uri="{FF2B5EF4-FFF2-40B4-BE49-F238E27FC236}">
                  <a16:creationId xmlns:a16="http://schemas.microsoft.com/office/drawing/2014/main" id="{B8F6EEB4-2BE6-A2D3-7680-A167CC0F96B9}"/>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7757A3E-E345-F7FC-F946-3AFCF0684A04}"/>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73019E87-1386-5D0F-BA8C-282302380F3B}"/>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C760A7B0-1A3E-8B80-DB52-FDBE1EE7A45E}"/>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5738454C-D371-DE64-F382-6B993D611E3F}"/>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0" name="Rectangle 19">
              <a:extLst>
                <a:ext uri="{FF2B5EF4-FFF2-40B4-BE49-F238E27FC236}">
                  <a16:creationId xmlns:a16="http://schemas.microsoft.com/office/drawing/2014/main" id="{EC72FB07-8BC4-7CFC-5CC3-DEF59C99493C}"/>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 name="Rectangle 20">
              <a:extLst>
                <a:ext uri="{FF2B5EF4-FFF2-40B4-BE49-F238E27FC236}">
                  <a16:creationId xmlns:a16="http://schemas.microsoft.com/office/drawing/2014/main" id="{49D0C20F-498E-0767-E159-2ED552741A57}"/>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pic>
        <p:nvPicPr>
          <p:cNvPr id="41" name="Picture 40">
            <a:extLst>
              <a:ext uri="{FF2B5EF4-FFF2-40B4-BE49-F238E27FC236}">
                <a16:creationId xmlns:a16="http://schemas.microsoft.com/office/drawing/2014/main" id="{4B9DF7FF-6A80-ADC5-7DC4-FBCD8513E52D}"/>
              </a:ext>
            </a:extLst>
          </p:cNvPr>
          <p:cNvPicPr>
            <a:picLocks noChangeAspect="1"/>
          </p:cNvPicPr>
          <p:nvPr/>
        </p:nvPicPr>
        <p:blipFill rotWithShape="1">
          <a:blip r:embed="rId3"/>
          <a:srcRect t="84936"/>
          <a:stretch/>
        </p:blipFill>
        <p:spPr>
          <a:xfrm>
            <a:off x="648336" y="1432967"/>
            <a:ext cx="1465897" cy="215810"/>
          </a:xfrm>
          <a:prstGeom prst="rect">
            <a:avLst/>
          </a:prstGeom>
        </p:spPr>
      </p:pic>
      <p:pic>
        <p:nvPicPr>
          <p:cNvPr id="42" name="Picture 41">
            <a:extLst>
              <a:ext uri="{FF2B5EF4-FFF2-40B4-BE49-F238E27FC236}">
                <a16:creationId xmlns:a16="http://schemas.microsoft.com/office/drawing/2014/main" id="{43D0A51F-FDB4-FA20-9427-5708E21FFE08}"/>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11" name="Rectangle 10">
            <a:extLst>
              <a:ext uri="{FF2B5EF4-FFF2-40B4-BE49-F238E27FC236}">
                <a16:creationId xmlns:a16="http://schemas.microsoft.com/office/drawing/2014/main" id="{EEB75C98-0751-9171-C963-5840D3DC33F5}"/>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D9E38E97-5B43-C9EF-F189-EEEB20693DBE}"/>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3" name="Google Shape;2685;p25">
            <a:extLst>
              <a:ext uri="{FF2B5EF4-FFF2-40B4-BE49-F238E27FC236}">
                <a16:creationId xmlns:a16="http://schemas.microsoft.com/office/drawing/2014/main" id="{2B8D0880-2861-3BD0-92D8-81472DC4876C}"/>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4" name="Rectangle 23">
            <a:extLst>
              <a:ext uri="{FF2B5EF4-FFF2-40B4-BE49-F238E27FC236}">
                <a16:creationId xmlns:a16="http://schemas.microsoft.com/office/drawing/2014/main" id="{5E10EE35-D7CC-38CC-9A82-1DB55DD0CE1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67AF21F5-E630-BCA1-2B21-1C103A7BF8D6}"/>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8025803E-5830-1DA8-AB9B-1D8EDD6E92B4}"/>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8" name="Google Shape;118;p22">
            <a:extLst>
              <a:ext uri="{FF2B5EF4-FFF2-40B4-BE49-F238E27FC236}">
                <a16:creationId xmlns:a16="http://schemas.microsoft.com/office/drawing/2014/main" id="{13840D75-E8A1-4082-1C57-241DC3D3AE2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1" name="Google Shape;118;p22">
            <a:extLst>
              <a:ext uri="{FF2B5EF4-FFF2-40B4-BE49-F238E27FC236}">
                <a16:creationId xmlns:a16="http://schemas.microsoft.com/office/drawing/2014/main" id="{053B916B-31DD-AF31-D594-488C1C27CB8F}"/>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6525828C-E853-AB3E-5FE2-BFB8ED364593}"/>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b="1" dirty="0"/>
              <a:t>Lēmumu pieņemšana</a:t>
            </a:r>
            <a:r>
              <a:rPr lang="en-US" sz="1400" b="1" dirty="0"/>
              <a:t> </a:t>
            </a:r>
            <a:r>
              <a:rPr lang="en-US" sz="1400" dirty="0">
                <a:solidFill>
                  <a:schemeClr val="bg1">
                    <a:lumMod val="65000"/>
                  </a:schemeClr>
                </a:solidFill>
              </a:rPr>
              <a:t>| </a:t>
            </a:r>
            <a:r>
              <a:rPr lang="lv-LV" sz="1400" dirty="0">
                <a:solidFill>
                  <a:schemeClr val="bg1">
                    <a:lumMod val="65000"/>
                  </a:schemeClr>
                </a:solidFill>
              </a:rPr>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34" name="Google Shape;118;p22">
            <a:extLst>
              <a:ext uri="{FF2B5EF4-FFF2-40B4-BE49-F238E27FC236}">
                <a16:creationId xmlns:a16="http://schemas.microsoft.com/office/drawing/2014/main" id="{51483832-6DB4-1E02-9EBE-01853AD07BCD}"/>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082B3B06-5076-B381-5A59-7C894E95610D}"/>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36" name="Google Shape;118;p22">
            <a:extLst>
              <a:ext uri="{FF2B5EF4-FFF2-40B4-BE49-F238E27FC236}">
                <a16:creationId xmlns:a16="http://schemas.microsoft.com/office/drawing/2014/main" id="{BB03567B-2626-7A18-F76D-AC4B32C9C91A}"/>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1515D366-1B64-D2C5-351F-D556DCEDF452}"/>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43" name="Google Shape;118;p22">
            <a:extLst>
              <a:ext uri="{FF2B5EF4-FFF2-40B4-BE49-F238E27FC236}">
                <a16:creationId xmlns:a16="http://schemas.microsoft.com/office/drawing/2014/main" id="{B91B532E-C0A3-5CFD-2CAC-53E41D5338F3}"/>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4" name="Freeform 17">
            <a:extLst>
              <a:ext uri="{FF2B5EF4-FFF2-40B4-BE49-F238E27FC236}">
                <a16:creationId xmlns:a16="http://schemas.microsoft.com/office/drawing/2014/main" id="{5D572DCA-C7C1-2055-CCCF-45526B4728B4}"/>
              </a:ext>
            </a:extLst>
          </p:cNvPr>
          <p:cNvSpPr/>
          <p:nvPr/>
        </p:nvSpPr>
        <p:spPr>
          <a:xfrm>
            <a:off x="3173089" y="424447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5" name="Freeform 17">
            <a:extLst>
              <a:ext uri="{FF2B5EF4-FFF2-40B4-BE49-F238E27FC236}">
                <a16:creationId xmlns:a16="http://schemas.microsoft.com/office/drawing/2014/main" id="{2C4C0968-1AC0-EFEC-DCBB-85E7BAA8A8D6}"/>
              </a:ext>
            </a:extLst>
          </p:cNvPr>
          <p:cNvSpPr/>
          <p:nvPr/>
        </p:nvSpPr>
        <p:spPr>
          <a:xfrm>
            <a:off x="3173089" y="571802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BB8475FC-10EC-D68F-1C11-79101351C826}"/>
              </a:ext>
            </a:extLst>
          </p:cNvPr>
          <p:cNvSpPr/>
          <p:nvPr/>
        </p:nvSpPr>
        <p:spPr>
          <a:xfrm>
            <a:off x="7573675" y="424497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17">
            <a:extLst>
              <a:ext uri="{FF2B5EF4-FFF2-40B4-BE49-F238E27FC236}">
                <a16:creationId xmlns:a16="http://schemas.microsoft.com/office/drawing/2014/main" id="{93ECC199-91AD-FDAE-736D-1DCC31034024}"/>
              </a:ext>
            </a:extLst>
          </p:cNvPr>
          <p:cNvSpPr/>
          <p:nvPr/>
        </p:nvSpPr>
        <p:spPr>
          <a:xfrm>
            <a:off x="7573675" y="578034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8" name="Freeform 45">
            <a:extLst>
              <a:ext uri="{FF2B5EF4-FFF2-40B4-BE49-F238E27FC236}">
                <a16:creationId xmlns:a16="http://schemas.microsoft.com/office/drawing/2014/main" id="{62067A9C-7953-C4E0-F86E-71E8DF4897AD}"/>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9" name="Graphic 47">
            <a:extLst>
              <a:ext uri="{FF2B5EF4-FFF2-40B4-BE49-F238E27FC236}">
                <a16:creationId xmlns:a16="http://schemas.microsoft.com/office/drawing/2014/main" id="{3CCC8650-A929-EF9B-726D-1E2BAC9DDFFD}"/>
              </a:ext>
            </a:extLst>
          </p:cNvPr>
          <p:cNvGrpSpPr/>
          <p:nvPr/>
        </p:nvGrpSpPr>
        <p:grpSpPr>
          <a:xfrm>
            <a:off x="3174014" y="2468509"/>
            <a:ext cx="288925" cy="287338"/>
            <a:chOff x="5489444" y="1867103"/>
            <a:chExt cx="457200" cy="457200"/>
          </a:xfrm>
          <a:solidFill>
            <a:srgbClr val="525A72"/>
          </a:solidFill>
        </p:grpSpPr>
        <p:sp>
          <p:nvSpPr>
            <p:cNvPr id="50" name="Freeform 158">
              <a:extLst>
                <a:ext uri="{FF2B5EF4-FFF2-40B4-BE49-F238E27FC236}">
                  <a16:creationId xmlns:a16="http://schemas.microsoft.com/office/drawing/2014/main" id="{69197527-BF0A-D432-D79C-3902CC4C6732}"/>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1" name="Freeform 163">
              <a:extLst>
                <a:ext uri="{FF2B5EF4-FFF2-40B4-BE49-F238E27FC236}">
                  <a16:creationId xmlns:a16="http://schemas.microsoft.com/office/drawing/2014/main" id="{03F21100-6E89-0113-C5B0-D53F4E9516B8}"/>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2" name="Freeform 164">
              <a:extLst>
                <a:ext uri="{FF2B5EF4-FFF2-40B4-BE49-F238E27FC236}">
                  <a16:creationId xmlns:a16="http://schemas.microsoft.com/office/drawing/2014/main" id="{B20112C8-85C9-3A02-F7EC-93870265B702}"/>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6">
              <a:extLst>
                <a:ext uri="{FF2B5EF4-FFF2-40B4-BE49-F238E27FC236}">
                  <a16:creationId xmlns:a16="http://schemas.microsoft.com/office/drawing/2014/main" id="{3C03E77F-40B9-9A11-933E-F40C88CFAB07}"/>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4" name="Freeform 73">
            <a:extLst>
              <a:ext uri="{FF2B5EF4-FFF2-40B4-BE49-F238E27FC236}">
                <a16:creationId xmlns:a16="http://schemas.microsoft.com/office/drawing/2014/main" id="{146B21F3-47EB-CA0D-C52A-3827426DF6C9}"/>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5" name="Freeform 80">
            <a:extLst>
              <a:ext uri="{FF2B5EF4-FFF2-40B4-BE49-F238E27FC236}">
                <a16:creationId xmlns:a16="http://schemas.microsoft.com/office/drawing/2014/main" id="{4B8991D2-2139-A5E5-B6CA-034C5052A7C2}"/>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7" name="Freeform 17">
            <a:extLst>
              <a:ext uri="{FF2B5EF4-FFF2-40B4-BE49-F238E27FC236}">
                <a16:creationId xmlns:a16="http://schemas.microsoft.com/office/drawing/2014/main" id="{1AEE59AD-051A-9DC8-B5A3-1B7A18467440}"/>
              </a:ext>
            </a:extLst>
          </p:cNvPr>
          <p:cNvSpPr/>
          <p:nvPr/>
        </p:nvSpPr>
        <p:spPr>
          <a:xfrm>
            <a:off x="3173089" y="3594100"/>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5" name="Freeform 17">
            <a:extLst>
              <a:ext uri="{FF2B5EF4-FFF2-40B4-BE49-F238E27FC236}">
                <a16:creationId xmlns:a16="http://schemas.microsoft.com/office/drawing/2014/main" id="{81CE043A-5D69-3AA1-F54E-8795A33A3DF9}"/>
              </a:ext>
            </a:extLst>
          </p:cNvPr>
          <p:cNvSpPr/>
          <p:nvPr/>
        </p:nvSpPr>
        <p:spPr>
          <a:xfrm>
            <a:off x="7573675" y="504396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6" name="Freeform 17">
            <a:extLst>
              <a:ext uri="{FF2B5EF4-FFF2-40B4-BE49-F238E27FC236}">
                <a16:creationId xmlns:a16="http://schemas.microsoft.com/office/drawing/2014/main" id="{1335F56D-4324-6024-C07C-E7834892A09F}"/>
              </a:ext>
            </a:extLst>
          </p:cNvPr>
          <p:cNvSpPr/>
          <p:nvPr/>
        </p:nvSpPr>
        <p:spPr>
          <a:xfrm>
            <a:off x="3173089" y="497633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328336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18;p22">
            <a:extLst>
              <a:ext uri="{FF2B5EF4-FFF2-40B4-BE49-F238E27FC236}">
                <a16:creationId xmlns:a16="http://schemas.microsoft.com/office/drawing/2014/main" id="{F7E49D81-96EE-6091-2155-E664A7CE47A8}"/>
              </a:ext>
            </a:extLst>
          </p:cNvPr>
          <p:cNvSpPr txBox="1"/>
          <p:nvPr/>
        </p:nvSpPr>
        <p:spPr>
          <a:xfrm>
            <a:off x="7833360" y="5181528"/>
            <a:ext cx="3915767"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sistēmas darbības </a:t>
            </a:r>
            <a:endParaRPr lang="en-US" sz="1400" b="1"/>
          </a:p>
          <a:p>
            <a:r>
              <a:rPr lang="lv-LV" sz="1400" b="1"/>
              <a:t>un atbilstības pārbaudes uzdevumi</a:t>
            </a:r>
          </a:p>
        </p:txBody>
      </p:sp>
      <p:sp>
        <p:nvSpPr>
          <p:cNvPr id="3" name="Rectangle 2">
            <a:extLst>
              <a:ext uri="{FF2B5EF4-FFF2-40B4-BE49-F238E27FC236}">
                <a16:creationId xmlns:a16="http://schemas.microsoft.com/office/drawing/2014/main" id="{B05EF7F9-7CDD-7B16-446A-281D18E99307}"/>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A33223AD-9770-F6AE-6A66-13D065F2C02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en-GB" err="1"/>
              <a:t>Ministru</a:t>
            </a:r>
            <a:r>
              <a:rPr lang="en-GB"/>
              <a:t> </a:t>
            </a:r>
            <a:r>
              <a:rPr lang="en-GB" err="1"/>
              <a:t>kabineta</a:t>
            </a:r>
            <a:r>
              <a:rPr lang="en-GB"/>
              <a:t> </a:t>
            </a:r>
            <a:r>
              <a:rPr lang="en-GB" err="1"/>
              <a:t>uzdevumi</a:t>
            </a:r>
            <a:r>
              <a:rPr lang="lv-LV"/>
              <a:t> civilajā aizsardzībā un katastrofas pārvaldīšanā</a:t>
            </a:r>
            <a:endParaRPr lang="en-US"/>
          </a:p>
        </p:txBody>
      </p:sp>
      <p:sp>
        <p:nvSpPr>
          <p:cNvPr id="9" name="Google Shape;112;p22">
            <a:extLst>
              <a:ext uri="{FF2B5EF4-FFF2-40B4-BE49-F238E27FC236}">
                <a16:creationId xmlns:a16="http://schemas.microsoft.com/office/drawing/2014/main" id="{4E92ABA3-8CEC-53F8-1184-68A65A377955}"/>
              </a:ext>
            </a:extLst>
          </p:cNvPr>
          <p:cNvSpPr/>
          <p:nvPr/>
        </p:nvSpPr>
        <p:spPr>
          <a:xfrm>
            <a:off x="3102014" y="2362106"/>
            <a:ext cx="8647113" cy="226591"/>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L</a:t>
            </a:r>
            <a:r>
              <a:rPr lang="en-US" sz="1000" err="1"/>
              <a:t>emj</a:t>
            </a:r>
            <a:r>
              <a:rPr lang="en-US" sz="1000"/>
              <a:t> par </a:t>
            </a:r>
            <a:r>
              <a:rPr lang="en-US" sz="1000" b="1" err="1"/>
              <a:t>finansējumu</a:t>
            </a:r>
            <a:r>
              <a:rPr lang="en-US" sz="1000"/>
              <a:t> </a:t>
            </a:r>
          </a:p>
        </p:txBody>
      </p:sp>
      <p:sp>
        <p:nvSpPr>
          <p:cNvPr id="19" name="Google Shape;113;p22">
            <a:extLst>
              <a:ext uri="{FF2B5EF4-FFF2-40B4-BE49-F238E27FC236}">
                <a16:creationId xmlns:a16="http://schemas.microsoft.com/office/drawing/2014/main" id="{DDE7F610-5C6E-B077-92D0-F42A6F5197FE}"/>
              </a:ext>
            </a:extLst>
          </p:cNvPr>
          <p:cNvSpPr/>
          <p:nvPr/>
        </p:nvSpPr>
        <p:spPr>
          <a:xfrm>
            <a:off x="3102014" y="2654960"/>
            <a:ext cx="8647113" cy="226591"/>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a:t>
            </a:r>
            <a:r>
              <a:rPr lang="en-US" sz="1000" err="1"/>
              <a:t>osaka</a:t>
            </a:r>
            <a:r>
              <a:rPr lang="en-US" sz="1000"/>
              <a:t> </a:t>
            </a:r>
            <a:r>
              <a:rPr lang="en-US" sz="1000" b="1"/>
              <a:t>civilās </a:t>
            </a:r>
            <a:r>
              <a:rPr lang="en-US" sz="1000" b="1" err="1"/>
              <a:t>aizsardzības</a:t>
            </a:r>
            <a:r>
              <a:rPr lang="en-US" sz="1000" b="1"/>
              <a:t> </a:t>
            </a:r>
            <a:r>
              <a:rPr lang="en-US" sz="1000" b="1" err="1"/>
              <a:t>komisijas</a:t>
            </a:r>
            <a:r>
              <a:rPr lang="en-US" sz="1000" b="1"/>
              <a:t> </a:t>
            </a:r>
            <a:r>
              <a:rPr lang="en-US" sz="1000" b="1" err="1"/>
              <a:t>izveidošanas</a:t>
            </a:r>
            <a:r>
              <a:rPr lang="en-US" sz="1000" b="1"/>
              <a:t> </a:t>
            </a:r>
            <a:r>
              <a:rPr lang="en-US" sz="1000" err="1"/>
              <a:t>kārtību</a:t>
            </a:r>
            <a:r>
              <a:rPr lang="en-US" sz="1000"/>
              <a:t>, </a:t>
            </a:r>
            <a:r>
              <a:rPr lang="en-US" sz="1000" err="1"/>
              <a:t>uzdevumus</a:t>
            </a:r>
            <a:r>
              <a:rPr lang="en-US" sz="1000"/>
              <a:t>, </a:t>
            </a:r>
            <a:r>
              <a:rPr lang="en-US" sz="1000" err="1"/>
              <a:t>tiesības</a:t>
            </a:r>
            <a:r>
              <a:rPr lang="en-US" sz="1000"/>
              <a:t> un </a:t>
            </a:r>
            <a:r>
              <a:rPr lang="en-US" sz="1000" err="1"/>
              <a:t>darba</a:t>
            </a:r>
            <a:r>
              <a:rPr lang="en-US" sz="1000"/>
              <a:t> </a:t>
            </a:r>
            <a:r>
              <a:rPr lang="en-US" sz="1000" err="1"/>
              <a:t>organizāciju</a:t>
            </a:r>
            <a:endParaRPr lang="en-US" sz="1000"/>
          </a:p>
        </p:txBody>
      </p:sp>
      <p:sp>
        <p:nvSpPr>
          <p:cNvPr id="20" name="Google Shape;114;p22">
            <a:extLst>
              <a:ext uri="{FF2B5EF4-FFF2-40B4-BE49-F238E27FC236}">
                <a16:creationId xmlns:a16="http://schemas.microsoft.com/office/drawing/2014/main" id="{556DF101-8454-5440-F7DF-CED73A5A8E35}"/>
              </a:ext>
            </a:extLst>
          </p:cNvPr>
          <p:cNvSpPr/>
          <p:nvPr/>
        </p:nvSpPr>
        <p:spPr>
          <a:xfrm>
            <a:off x="3101974" y="5679788"/>
            <a:ext cx="4670426" cy="492412"/>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000" spc="-40"/>
              <a:t>Nosaka </a:t>
            </a:r>
            <a:r>
              <a:rPr lang="lv-LV" sz="1000" b="1" spc="-40"/>
              <a:t>valsts civilās aizsardzības plāna, sadarbības teritorijas civilās aizsardzības plāna, paaugstinātas bīstamības objekta civilās aizsardzības plāna un objekta civilās aizsardzības plāna</a:t>
            </a:r>
            <a:r>
              <a:rPr lang="lv-LV" sz="1000" spc="-40"/>
              <a:t> struktūru un tajā iekļaujamo informāciju</a:t>
            </a:r>
            <a:endParaRPr lang="en-US" sz="1000" spc="-40"/>
          </a:p>
        </p:txBody>
      </p:sp>
      <p:sp>
        <p:nvSpPr>
          <p:cNvPr id="21" name="Google Shape;115;p22">
            <a:extLst>
              <a:ext uri="{FF2B5EF4-FFF2-40B4-BE49-F238E27FC236}">
                <a16:creationId xmlns:a16="http://schemas.microsoft.com/office/drawing/2014/main" id="{14A4F2FF-7C10-D619-56B0-4BEA8503097B}"/>
              </a:ext>
            </a:extLst>
          </p:cNvPr>
          <p:cNvSpPr/>
          <p:nvPr/>
        </p:nvSpPr>
        <p:spPr>
          <a:xfrm>
            <a:off x="3102014" y="2947814"/>
            <a:ext cx="8647113" cy="3804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R</a:t>
            </a:r>
            <a:r>
              <a:rPr lang="en-US" sz="1000" err="1"/>
              <a:t>eglamentē</a:t>
            </a:r>
            <a:r>
              <a:rPr lang="en-US" sz="1000"/>
              <a:t> </a:t>
            </a:r>
            <a:r>
              <a:rPr lang="en-US" sz="1000" b="1" err="1"/>
              <a:t>paaugstinātas</a:t>
            </a:r>
            <a:r>
              <a:rPr lang="en-US" sz="1000" b="1"/>
              <a:t> </a:t>
            </a:r>
            <a:r>
              <a:rPr lang="en-US" sz="1000" b="1" err="1"/>
              <a:t>bīstamības</a:t>
            </a:r>
            <a:r>
              <a:rPr lang="en-US" sz="1000" b="1"/>
              <a:t> </a:t>
            </a:r>
            <a:r>
              <a:rPr lang="en-US" sz="1000" b="1" err="1"/>
              <a:t>objektu</a:t>
            </a:r>
            <a:r>
              <a:rPr lang="en-US" sz="1000" b="1"/>
              <a:t> </a:t>
            </a:r>
            <a:r>
              <a:rPr lang="en-US" sz="1000" err="1"/>
              <a:t>apzināšanas</a:t>
            </a:r>
            <a:r>
              <a:rPr lang="en-US" sz="1000"/>
              <a:t>, </a:t>
            </a:r>
            <a:r>
              <a:rPr lang="en-US" sz="1000" err="1"/>
              <a:t>noteikšanas</a:t>
            </a:r>
            <a:r>
              <a:rPr lang="en-US" sz="1000"/>
              <a:t>, civilās </a:t>
            </a:r>
            <a:r>
              <a:rPr lang="en-US" sz="1000" err="1"/>
              <a:t>aizsardzības</a:t>
            </a:r>
            <a:r>
              <a:rPr lang="en-US" sz="1000"/>
              <a:t> un </a:t>
            </a:r>
            <a:r>
              <a:rPr lang="en-US" sz="1000" err="1"/>
              <a:t>katastrofas</a:t>
            </a:r>
            <a:r>
              <a:rPr lang="en-US" sz="1000"/>
              <a:t> </a:t>
            </a:r>
            <a:r>
              <a:rPr lang="en-US" sz="1000" err="1"/>
              <a:t>pārvaldīšanas</a:t>
            </a:r>
            <a:r>
              <a:rPr lang="en-US" sz="1000"/>
              <a:t> </a:t>
            </a:r>
            <a:r>
              <a:rPr lang="en-US" sz="1000" err="1"/>
              <a:t>plānošanas</a:t>
            </a:r>
            <a:r>
              <a:rPr lang="en-US" sz="1000"/>
              <a:t> un </a:t>
            </a:r>
            <a:r>
              <a:rPr lang="en-US" sz="1000" err="1"/>
              <a:t>īstenošanas</a:t>
            </a:r>
            <a:r>
              <a:rPr lang="en-US" sz="1000"/>
              <a:t> </a:t>
            </a:r>
            <a:r>
              <a:rPr lang="en-US" sz="1000" err="1"/>
              <a:t>kārtību</a:t>
            </a:r>
            <a:endParaRPr lang="en-US" sz="1000"/>
          </a:p>
        </p:txBody>
      </p:sp>
      <p:sp>
        <p:nvSpPr>
          <p:cNvPr id="22" name="Google Shape;116;p22">
            <a:extLst>
              <a:ext uri="{FF2B5EF4-FFF2-40B4-BE49-F238E27FC236}">
                <a16:creationId xmlns:a16="http://schemas.microsoft.com/office/drawing/2014/main" id="{6B91021B-F727-5292-5BE0-86A8106A4B36}"/>
              </a:ext>
            </a:extLst>
          </p:cNvPr>
          <p:cNvSpPr/>
          <p:nvPr/>
        </p:nvSpPr>
        <p:spPr>
          <a:xfrm>
            <a:off x="3102014" y="3394557"/>
            <a:ext cx="8647113" cy="3804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kārtību, kādā valsts vai pašvaldības institūcija iesaista reaģēšanas un seku likvidēšanas pasākumos </a:t>
            </a:r>
            <a:r>
              <a:rPr lang="lv-LV" sz="1000" b="1"/>
              <a:t>juridiskās vai fiziskās personas rīcībā esošos resursus</a:t>
            </a:r>
            <a:endParaRPr lang="en-US" sz="1000" b="1"/>
          </a:p>
        </p:txBody>
      </p:sp>
      <p:sp>
        <p:nvSpPr>
          <p:cNvPr id="43" name="Google Shape;116;p22">
            <a:extLst>
              <a:ext uri="{FF2B5EF4-FFF2-40B4-BE49-F238E27FC236}">
                <a16:creationId xmlns:a16="http://schemas.microsoft.com/office/drawing/2014/main" id="{AF7B50F2-30A7-5684-C674-947620203185}"/>
              </a:ext>
            </a:extLst>
          </p:cNvPr>
          <p:cNvSpPr/>
          <p:nvPr/>
        </p:nvSpPr>
        <p:spPr>
          <a:xfrm>
            <a:off x="3102014" y="3841300"/>
            <a:ext cx="8647113" cy="3804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kārtību, kādā </a:t>
            </a:r>
            <a:r>
              <a:rPr lang="lv-LV" sz="1000" b="1"/>
              <a:t>juridiskajai vai fiziskajai personai kompensējami izdevumi un zaudējumi</a:t>
            </a:r>
            <a:r>
              <a:rPr lang="lv-LV" sz="1000"/>
              <a:t>, kas radušies, tās resursus iesaistot reaģēšanas un seku likvidēšanas pasākumos</a:t>
            </a:r>
            <a:endParaRPr lang="en-US" sz="1000"/>
          </a:p>
        </p:txBody>
      </p:sp>
      <p:sp>
        <p:nvSpPr>
          <p:cNvPr id="44" name="Google Shape;116;p22">
            <a:extLst>
              <a:ext uri="{FF2B5EF4-FFF2-40B4-BE49-F238E27FC236}">
                <a16:creationId xmlns:a16="http://schemas.microsoft.com/office/drawing/2014/main" id="{23A88F48-1EBC-2C40-9B72-1F13D65ACE44}"/>
              </a:ext>
            </a:extLst>
          </p:cNvPr>
          <p:cNvSpPr/>
          <p:nvPr/>
        </p:nvSpPr>
        <p:spPr>
          <a:xfrm>
            <a:off x="3102014" y="4888674"/>
            <a:ext cx="8647113" cy="226591"/>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a:t>
            </a:r>
            <a:r>
              <a:rPr lang="lv-LV" sz="1000" b="1"/>
              <a:t>valsts agrīnās brīdināšanas sistēmas </a:t>
            </a:r>
            <a:r>
              <a:rPr lang="lv-LV" sz="1000"/>
              <a:t>izveidošanas, darbības un finansēšanas kārtību</a:t>
            </a:r>
          </a:p>
        </p:txBody>
      </p:sp>
      <p:sp>
        <p:nvSpPr>
          <p:cNvPr id="47" name="Google Shape;116;p22">
            <a:extLst>
              <a:ext uri="{FF2B5EF4-FFF2-40B4-BE49-F238E27FC236}">
                <a16:creationId xmlns:a16="http://schemas.microsoft.com/office/drawing/2014/main" id="{FCAFC71C-9112-1839-1D21-B50BC4CE4ED1}"/>
              </a:ext>
            </a:extLst>
          </p:cNvPr>
          <p:cNvSpPr/>
          <p:nvPr/>
        </p:nvSpPr>
        <p:spPr>
          <a:xfrm>
            <a:off x="7833387" y="5679788"/>
            <a:ext cx="3915739" cy="49212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000"/>
              <a:t>Nosaka civilās aizsardzības un katastrofas pārvaldīšanas </a:t>
            </a:r>
            <a:r>
              <a:rPr lang="lv-LV" sz="1000" b="1"/>
              <a:t>mācību</a:t>
            </a:r>
            <a:r>
              <a:rPr lang="lv-LV" sz="1000"/>
              <a:t> veidus un organizēšanas kārtību</a:t>
            </a:r>
          </a:p>
        </p:txBody>
      </p:sp>
      <p:sp>
        <p:nvSpPr>
          <p:cNvPr id="49" name="Google Shape;116;p22">
            <a:extLst>
              <a:ext uri="{FF2B5EF4-FFF2-40B4-BE49-F238E27FC236}">
                <a16:creationId xmlns:a16="http://schemas.microsoft.com/office/drawing/2014/main" id="{53DA86EF-9BCB-03B3-5F16-0E1C21C5C1B1}"/>
              </a:ext>
            </a:extLst>
          </p:cNvPr>
          <p:cNvSpPr/>
          <p:nvPr/>
        </p:nvSpPr>
        <p:spPr>
          <a:xfrm>
            <a:off x="3102014" y="4288043"/>
            <a:ext cx="8647113" cy="534368"/>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000"/>
              <a:t>Nosaka </a:t>
            </a:r>
            <a:r>
              <a:rPr lang="lv-LV" sz="1000" b="1"/>
              <a:t>valsts civilās aizsardzības kontaktpunkta </a:t>
            </a:r>
            <a:r>
              <a:rPr lang="lv-LV" sz="1000"/>
              <a:t>izveidošanas kārtību, uzdevumus un tiesības, kā arī kārtību, kādā tas sadarbojas ar Ārkārtējo situāciju reaģēšanas un koordinēšanas centru, </a:t>
            </a:r>
            <a:r>
              <a:rPr lang="lv-LV" sz="1000" err="1"/>
              <a:t>Eiroatlantijas</a:t>
            </a:r>
            <a:r>
              <a:rPr lang="lv-LV" sz="1000"/>
              <a:t> katastrofas reaģēšanas un koordinēšanas centru un citām starptautiskajām organizācijām un ārvalstīm</a:t>
            </a:r>
          </a:p>
        </p:txBody>
      </p:sp>
      <p:sp>
        <p:nvSpPr>
          <p:cNvPr id="4" name="Google Shape;118;p22">
            <a:extLst>
              <a:ext uri="{FF2B5EF4-FFF2-40B4-BE49-F238E27FC236}">
                <a16:creationId xmlns:a16="http://schemas.microsoft.com/office/drawing/2014/main" id="{01CE05E2-F6FB-C8C9-07B5-4943964EFBF8}"/>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5" name="Google Shape;118;p22">
            <a:extLst>
              <a:ext uri="{FF2B5EF4-FFF2-40B4-BE49-F238E27FC236}">
                <a16:creationId xmlns:a16="http://schemas.microsoft.com/office/drawing/2014/main" id="{0EEB9B53-0BD7-E0AB-E7BF-8E6F48605F86}"/>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 name="Google Shape;118;p22">
            <a:extLst>
              <a:ext uri="{FF2B5EF4-FFF2-40B4-BE49-F238E27FC236}">
                <a16:creationId xmlns:a16="http://schemas.microsoft.com/office/drawing/2014/main" id="{E94236E5-C77E-4C0B-9E73-13302F2DC9D3}"/>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2" name="Freeform 68">
            <a:extLst>
              <a:ext uri="{FF2B5EF4-FFF2-40B4-BE49-F238E27FC236}">
                <a16:creationId xmlns:a16="http://schemas.microsoft.com/office/drawing/2014/main" id="{62A8C71D-5D0D-9370-B129-4ECA67A82898}"/>
              </a:ext>
            </a:extLst>
          </p:cNvPr>
          <p:cNvSpPr>
            <a:spLocks noChangeAspect="1" noEditPoints="1"/>
          </p:cNvSpPr>
          <p:nvPr/>
        </p:nvSpPr>
        <p:spPr bwMode="auto">
          <a:xfrm>
            <a:off x="3185487" y="238869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13" name="Google Shape;831;p80">
            <a:extLst>
              <a:ext uri="{FF2B5EF4-FFF2-40B4-BE49-F238E27FC236}">
                <a16:creationId xmlns:a16="http://schemas.microsoft.com/office/drawing/2014/main" id="{801A5276-24F1-C8A9-5AC5-03F625004FEA}"/>
              </a:ext>
            </a:extLst>
          </p:cNvPr>
          <p:cNvSpPr/>
          <p:nvPr/>
        </p:nvSpPr>
        <p:spPr>
          <a:xfrm>
            <a:off x="11389087" y="1891275"/>
            <a:ext cx="288000" cy="288000"/>
          </a:xfrm>
          <a:custGeom>
            <a:avLst/>
            <a:gdLst/>
            <a:ahLst/>
            <a:cxnLst/>
            <a:rect l="l" t="t" r="r" b="b"/>
            <a:pathLst>
              <a:path w="576" h="576" extrusionOk="0">
                <a:moveTo>
                  <a:pt x="288" y="77"/>
                </a:moveTo>
                <a:cubicBezTo>
                  <a:pt x="256" y="77"/>
                  <a:pt x="230" y="106"/>
                  <a:pt x="230" y="141"/>
                </a:cubicBezTo>
                <a:cubicBezTo>
                  <a:pt x="230" y="175"/>
                  <a:pt x="237" y="200"/>
                  <a:pt x="250" y="214"/>
                </a:cubicBezTo>
                <a:cubicBezTo>
                  <a:pt x="259" y="225"/>
                  <a:pt x="270" y="235"/>
                  <a:pt x="288" y="235"/>
                </a:cubicBezTo>
                <a:cubicBezTo>
                  <a:pt x="307" y="235"/>
                  <a:pt x="317" y="224"/>
                  <a:pt x="327" y="214"/>
                </a:cubicBezTo>
                <a:cubicBezTo>
                  <a:pt x="340" y="200"/>
                  <a:pt x="346" y="175"/>
                  <a:pt x="346" y="141"/>
                </a:cubicBezTo>
                <a:cubicBezTo>
                  <a:pt x="346" y="106"/>
                  <a:pt x="320" y="77"/>
                  <a:pt x="288" y="77"/>
                </a:cubicBezTo>
                <a:close/>
                <a:moveTo>
                  <a:pt x="288" y="211"/>
                </a:moveTo>
                <a:cubicBezTo>
                  <a:pt x="281" y="211"/>
                  <a:pt x="277" y="209"/>
                  <a:pt x="267" y="198"/>
                </a:cubicBezTo>
                <a:cubicBezTo>
                  <a:pt x="258" y="188"/>
                  <a:pt x="254" y="168"/>
                  <a:pt x="254" y="141"/>
                </a:cubicBezTo>
                <a:cubicBezTo>
                  <a:pt x="254" y="119"/>
                  <a:pt x="269" y="101"/>
                  <a:pt x="288" y="101"/>
                </a:cubicBezTo>
                <a:cubicBezTo>
                  <a:pt x="307" y="101"/>
                  <a:pt x="323" y="119"/>
                  <a:pt x="323" y="141"/>
                </a:cubicBezTo>
                <a:cubicBezTo>
                  <a:pt x="323" y="169"/>
                  <a:pt x="318" y="189"/>
                  <a:pt x="310" y="198"/>
                </a:cubicBezTo>
                <a:cubicBezTo>
                  <a:pt x="300" y="209"/>
                  <a:pt x="296" y="211"/>
                  <a:pt x="288" y="211"/>
                </a:cubicBezTo>
                <a:close/>
                <a:moveTo>
                  <a:pt x="0" y="0"/>
                </a:moveTo>
                <a:cubicBezTo>
                  <a:pt x="0" y="576"/>
                  <a:pt x="0" y="576"/>
                  <a:pt x="0" y="576"/>
                </a:cubicBezTo>
                <a:cubicBezTo>
                  <a:pt x="576" y="576"/>
                  <a:pt x="576" y="576"/>
                  <a:pt x="576" y="576"/>
                </a:cubicBezTo>
                <a:cubicBezTo>
                  <a:pt x="576" y="0"/>
                  <a:pt x="576" y="0"/>
                  <a:pt x="576" y="0"/>
                </a:cubicBezTo>
                <a:lnTo>
                  <a:pt x="0" y="0"/>
                </a:lnTo>
                <a:close/>
                <a:moveTo>
                  <a:pt x="484" y="411"/>
                </a:moveTo>
                <a:cubicBezTo>
                  <a:pt x="484" y="443"/>
                  <a:pt x="484" y="443"/>
                  <a:pt x="484" y="443"/>
                </a:cubicBezTo>
                <a:cubicBezTo>
                  <a:pt x="92" y="443"/>
                  <a:pt x="92" y="443"/>
                  <a:pt x="92" y="443"/>
                </a:cubicBezTo>
                <a:cubicBezTo>
                  <a:pt x="92" y="411"/>
                  <a:pt x="92" y="411"/>
                  <a:pt x="92" y="411"/>
                </a:cubicBezTo>
                <a:lnTo>
                  <a:pt x="484" y="411"/>
                </a:lnTo>
                <a:close/>
                <a:moveTo>
                  <a:pt x="338" y="284"/>
                </a:moveTo>
                <a:cubicBezTo>
                  <a:pt x="321" y="301"/>
                  <a:pt x="321" y="301"/>
                  <a:pt x="321" y="301"/>
                </a:cubicBezTo>
                <a:cubicBezTo>
                  <a:pt x="355" y="335"/>
                  <a:pt x="355" y="335"/>
                  <a:pt x="355" y="335"/>
                </a:cubicBezTo>
                <a:cubicBezTo>
                  <a:pt x="355" y="387"/>
                  <a:pt x="355" y="387"/>
                  <a:pt x="355" y="387"/>
                </a:cubicBezTo>
                <a:cubicBezTo>
                  <a:pt x="152" y="387"/>
                  <a:pt x="152" y="387"/>
                  <a:pt x="152" y="387"/>
                </a:cubicBezTo>
                <a:cubicBezTo>
                  <a:pt x="162" y="313"/>
                  <a:pt x="162" y="313"/>
                  <a:pt x="162" y="313"/>
                </a:cubicBezTo>
                <a:cubicBezTo>
                  <a:pt x="166" y="299"/>
                  <a:pt x="177" y="288"/>
                  <a:pt x="192" y="283"/>
                </a:cubicBezTo>
                <a:cubicBezTo>
                  <a:pt x="253" y="262"/>
                  <a:pt x="253" y="262"/>
                  <a:pt x="253" y="262"/>
                </a:cubicBezTo>
                <a:cubicBezTo>
                  <a:pt x="257" y="267"/>
                  <a:pt x="257" y="267"/>
                  <a:pt x="257" y="267"/>
                </a:cubicBezTo>
                <a:cubicBezTo>
                  <a:pt x="265" y="275"/>
                  <a:pt x="276" y="280"/>
                  <a:pt x="288" y="280"/>
                </a:cubicBezTo>
                <a:cubicBezTo>
                  <a:pt x="300" y="280"/>
                  <a:pt x="311" y="275"/>
                  <a:pt x="319" y="267"/>
                </a:cubicBezTo>
                <a:cubicBezTo>
                  <a:pt x="323" y="262"/>
                  <a:pt x="323" y="262"/>
                  <a:pt x="323" y="262"/>
                </a:cubicBezTo>
                <a:cubicBezTo>
                  <a:pt x="384" y="283"/>
                  <a:pt x="384" y="283"/>
                  <a:pt x="384" y="283"/>
                </a:cubicBezTo>
                <a:cubicBezTo>
                  <a:pt x="399" y="288"/>
                  <a:pt x="410" y="300"/>
                  <a:pt x="415" y="313"/>
                </a:cubicBezTo>
                <a:cubicBezTo>
                  <a:pt x="424" y="387"/>
                  <a:pt x="424" y="387"/>
                  <a:pt x="424" y="387"/>
                </a:cubicBezTo>
                <a:cubicBezTo>
                  <a:pt x="379" y="387"/>
                  <a:pt x="379" y="387"/>
                  <a:pt x="379" y="387"/>
                </a:cubicBezTo>
                <a:cubicBezTo>
                  <a:pt x="379" y="325"/>
                  <a:pt x="379" y="325"/>
                  <a:pt x="379" y="325"/>
                </a:cubicBezTo>
                <a:lnTo>
                  <a:pt x="338" y="284"/>
                </a:lnTo>
                <a:close/>
                <a:moveTo>
                  <a:pt x="508" y="460"/>
                </a:moveTo>
                <a:cubicBezTo>
                  <a:pt x="508" y="387"/>
                  <a:pt x="508" y="387"/>
                  <a:pt x="508" y="387"/>
                </a:cubicBezTo>
                <a:cubicBezTo>
                  <a:pt x="448" y="387"/>
                  <a:pt x="448" y="387"/>
                  <a:pt x="448" y="387"/>
                </a:cubicBezTo>
                <a:cubicBezTo>
                  <a:pt x="438" y="310"/>
                  <a:pt x="438" y="310"/>
                  <a:pt x="438" y="310"/>
                </a:cubicBezTo>
                <a:cubicBezTo>
                  <a:pt x="438" y="308"/>
                  <a:pt x="438" y="308"/>
                  <a:pt x="438" y="308"/>
                </a:cubicBezTo>
                <a:cubicBezTo>
                  <a:pt x="438" y="307"/>
                  <a:pt x="438" y="307"/>
                  <a:pt x="438" y="307"/>
                </a:cubicBezTo>
                <a:cubicBezTo>
                  <a:pt x="431" y="285"/>
                  <a:pt x="414" y="268"/>
                  <a:pt x="392" y="260"/>
                </a:cubicBezTo>
                <a:cubicBezTo>
                  <a:pt x="330" y="240"/>
                  <a:pt x="330" y="240"/>
                  <a:pt x="330" y="240"/>
                </a:cubicBezTo>
                <a:cubicBezTo>
                  <a:pt x="322" y="237"/>
                  <a:pt x="313" y="239"/>
                  <a:pt x="307" y="245"/>
                </a:cubicBezTo>
                <a:cubicBezTo>
                  <a:pt x="302" y="250"/>
                  <a:pt x="302" y="250"/>
                  <a:pt x="302" y="250"/>
                </a:cubicBezTo>
                <a:cubicBezTo>
                  <a:pt x="299" y="254"/>
                  <a:pt x="293" y="256"/>
                  <a:pt x="288" y="256"/>
                </a:cubicBezTo>
                <a:cubicBezTo>
                  <a:pt x="282" y="256"/>
                  <a:pt x="278" y="254"/>
                  <a:pt x="274" y="250"/>
                </a:cubicBezTo>
                <a:cubicBezTo>
                  <a:pt x="269" y="245"/>
                  <a:pt x="269" y="245"/>
                  <a:pt x="269" y="245"/>
                </a:cubicBezTo>
                <a:cubicBezTo>
                  <a:pt x="264" y="239"/>
                  <a:pt x="254" y="237"/>
                  <a:pt x="246" y="240"/>
                </a:cubicBezTo>
                <a:cubicBezTo>
                  <a:pt x="184" y="260"/>
                  <a:pt x="184" y="260"/>
                  <a:pt x="184" y="260"/>
                </a:cubicBezTo>
                <a:cubicBezTo>
                  <a:pt x="162" y="268"/>
                  <a:pt x="146" y="285"/>
                  <a:pt x="139" y="307"/>
                </a:cubicBezTo>
                <a:cubicBezTo>
                  <a:pt x="128" y="387"/>
                  <a:pt x="128" y="387"/>
                  <a:pt x="128" y="387"/>
                </a:cubicBezTo>
                <a:cubicBezTo>
                  <a:pt x="68" y="387"/>
                  <a:pt x="68" y="387"/>
                  <a:pt x="68" y="387"/>
                </a:cubicBezTo>
                <a:cubicBezTo>
                  <a:pt x="68" y="460"/>
                  <a:pt x="68" y="460"/>
                  <a:pt x="68" y="460"/>
                </a:cubicBezTo>
                <a:cubicBezTo>
                  <a:pt x="160" y="552"/>
                  <a:pt x="160" y="552"/>
                  <a:pt x="160" y="552"/>
                </a:cubicBezTo>
                <a:cubicBezTo>
                  <a:pt x="24" y="552"/>
                  <a:pt x="24" y="552"/>
                  <a:pt x="24" y="552"/>
                </a:cubicBezTo>
                <a:cubicBezTo>
                  <a:pt x="24" y="24"/>
                  <a:pt x="24" y="24"/>
                  <a:pt x="24" y="24"/>
                </a:cubicBezTo>
                <a:cubicBezTo>
                  <a:pt x="552" y="24"/>
                  <a:pt x="552" y="24"/>
                  <a:pt x="552" y="24"/>
                </a:cubicBezTo>
                <a:cubicBezTo>
                  <a:pt x="552" y="552"/>
                  <a:pt x="552" y="552"/>
                  <a:pt x="552" y="552"/>
                </a:cubicBezTo>
                <a:cubicBezTo>
                  <a:pt x="416" y="552"/>
                  <a:pt x="416" y="552"/>
                  <a:pt x="416" y="552"/>
                </a:cubicBezTo>
                <a:lnTo>
                  <a:pt x="508" y="460"/>
                </a:lnTo>
                <a:close/>
                <a:moveTo>
                  <a:pt x="467" y="467"/>
                </a:moveTo>
                <a:cubicBezTo>
                  <a:pt x="382" y="552"/>
                  <a:pt x="382" y="552"/>
                  <a:pt x="382" y="552"/>
                </a:cubicBezTo>
                <a:cubicBezTo>
                  <a:pt x="194" y="552"/>
                  <a:pt x="194" y="552"/>
                  <a:pt x="194" y="552"/>
                </a:cubicBezTo>
                <a:cubicBezTo>
                  <a:pt x="109" y="467"/>
                  <a:pt x="109" y="467"/>
                  <a:pt x="109" y="467"/>
                </a:cubicBezTo>
                <a:lnTo>
                  <a:pt x="467" y="46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118;p22">
            <a:extLst>
              <a:ext uri="{FF2B5EF4-FFF2-40B4-BE49-F238E27FC236}">
                <a16:creationId xmlns:a16="http://schemas.microsoft.com/office/drawing/2014/main" id="{CF31D8A9-5D20-8324-7156-E7F30172ABED}"/>
              </a:ext>
            </a:extLst>
          </p:cNvPr>
          <p:cNvSpPr txBox="1"/>
          <p:nvPr/>
        </p:nvSpPr>
        <p:spPr>
          <a:xfrm>
            <a:off x="3102013" y="5181528"/>
            <a:ext cx="4670387"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plānošanas uzdevumi</a:t>
            </a:r>
          </a:p>
        </p:txBody>
      </p:sp>
      <p:sp>
        <p:nvSpPr>
          <p:cNvPr id="25" name="Google Shape;118;p22">
            <a:extLst>
              <a:ext uri="{FF2B5EF4-FFF2-40B4-BE49-F238E27FC236}">
                <a16:creationId xmlns:a16="http://schemas.microsoft.com/office/drawing/2014/main" id="{775883F8-ABC4-46B7-F72A-5045CC8C8D63}"/>
              </a:ext>
            </a:extLst>
          </p:cNvPr>
          <p:cNvSpPr txBox="1"/>
          <p:nvPr/>
        </p:nvSpPr>
        <p:spPr>
          <a:xfrm>
            <a:off x="11317087" y="518152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20AC0146-8A45-45FB-41B7-947811844DDD}"/>
              </a:ext>
            </a:extLst>
          </p:cNvPr>
          <p:cNvSpPr txBox="1"/>
          <p:nvPr/>
        </p:nvSpPr>
        <p:spPr>
          <a:xfrm>
            <a:off x="11245086" y="518152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59C3AB3F-26D4-BC3B-DF3A-F3705917E328}"/>
              </a:ext>
            </a:extLst>
          </p:cNvPr>
          <p:cNvSpPr txBox="1"/>
          <p:nvPr/>
        </p:nvSpPr>
        <p:spPr>
          <a:xfrm>
            <a:off x="7340400" y="518152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6" name="Google Shape;118;p22">
            <a:extLst>
              <a:ext uri="{FF2B5EF4-FFF2-40B4-BE49-F238E27FC236}">
                <a16:creationId xmlns:a16="http://schemas.microsoft.com/office/drawing/2014/main" id="{A4430B3E-E137-651A-C234-9317C655290C}"/>
              </a:ext>
            </a:extLst>
          </p:cNvPr>
          <p:cNvSpPr txBox="1"/>
          <p:nvPr/>
        </p:nvSpPr>
        <p:spPr>
          <a:xfrm>
            <a:off x="7268399" y="518152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Freeform 68">
            <a:extLst>
              <a:ext uri="{FF2B5EF4-FFF2-40B4-BE49-F238E27FC236}">
                <a16:creationId xmlns:a16="http://schemas.microsoft.com/office/drawing/2014/main" id="{027E38B2-ED26-CFB3-FB42-E1DAF1462B5C}"/>
              </a:ext>
            </a:extLst>
          </p:cNvPr>
          <p:cNvSpPr>
            <a:spLocks noChangeAspect="1" noEditPoints="1"/>
          </p:cNvSpPr>
          <p:nvPr/>
        </p:nvSpPr>
        <p:spPr bwMode="auto">
          <a:xfrm>
            <a:off x="3185487" y="26815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0" name="Freeform 68">
            <a:extLst>
              <a:ext uri="{FF2B5EF4-FFF2-40B4-BE49-F238E27FC236}">
                <a16:creationId xmlns:a16="http://schemas.microsoft.com/office/drawing/2014/main" id="{F1027388-0E3D-1EA2-73DA-217067011E89}"/>
              </a:ext>
            </a:extLst>
          </p:cNvPr>
          <p:cNvSpPr>
            <a:spLocks noChangeAspect="1" noEditPoints="1"/>
          </p:cNvSpPr>
          <p:nvPr/>
        </p:nvSpPr>
        <p:spPr bwMode="auto">
          <a:xfrm>
            <a:off x="3185487" y="30523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1" name="Freeform 68">
            <a:extLst>
              <a:ext uri="{FF2B5EF4-FFF2-40B4-BE49-F238E27FC236}">
                <a16:creationId xmlns:a16="http://schemas.microsoft.com/office/drawing/2014/main" id="{916908AC-31DA-A1ED-E9A5-BCBC1F9B05DF}"/>
              </a:ext>
            </a:extLst>
          </p:cNvPr>
          <p:cNvSpPr>
            <a:spLocks noChangeAspect="1" noEditPoints="1"/>
          </p:cNvSpPr>
          <p:nvPr/>
        </p:nvSpPr>
        <p:spPr bwMode="auto">
          <a:xfrm>
            <a:off x="3185487" y="350324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2" name="Freeform 68">
            <a:extLst>
              <a:ext uri="{FF2B5EF4-FFF2-40B4-BE49-F238E27FC236}">
                <a16:creationId xmlns:a16="http://schemas.microsoft.com/office/drawing/2014/main" id="{822AB4AD-8264-8F27-D095-DDA94C75E9EA}"/>
              </a:ext>
            </a:extLst>
          </p:cNvPr>
          <p:cNvSpPr>
            <a:spLocks noChangeAspect="1" noEditPoints="1"/>
          </p:cNvSpPr>
          <p:nvPr/>
        </p:nvSpPr>
        <p:spPr bwMode="auto">
          <a:xfrm>
            <a:off x="3185487" y="394483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Freeform 68">
            <a:extLst>
              <a:ext uri="{FF2B5EF4-FFF2-40B4-BE49-F238E27FC236}">
                <a16:creationId xmlns:a16="http://schemas.microsoft.com/office/drawing/2014/main" id="{933E91D4-9181-F1C5-9313-B05346295C6F}"/>
              </a:ext>
            </a:extLst>
          </p:cNvPr>
          <p:cNvSpPr>
            <a:spLocks noChangeAspect="1" noEditPoints="1"/>
          </p:cNvSpPr>
          <p:nvPr/>
        </p:nvSpPr>
        <p:spPr bwMode="auto">
          <a:xfrm>
            <a:off x="3185487" y="446852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6" name="Freeform 68">
            <a:extLst>
              <a:ext uri="{FF2B5EF4-FFF2-40B4-BE49-F238E27FC236}">
                <a16:creationId xmlns:a16="http://schemas.microsoft.com/office/drawing/2014/main" id="{C2859850-FF0A-11F3-06EF-22D01C871624}"/>
              </a:ext>
            </a:extLst>
          </p:cNvPr>
          <p:cNvSpPr>
            <a:spLocks noChangeAspect="1" noEditPoints="1"/>
          </p:cNvSpPr>
          <p:nvPr/>
        </p:nvSpPr>
        <p:spPr bwMode="auto">
          <a:xfrm>
            <a:off x="3185487" y="491526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8" name="Google Shape;589;p76">
            <a:extLst>
              <a:ext uri="{FF2B5EF4-FFF2-40B4-BE49-F238E27FC236}">
                <a16:creationId xmlns:a16="http://schemas.microsoft.com/office/drawing/2014/main" id="{FE3CDF14-9A5E-82A9-5B34-CCCF1EF7C7E2}"/>
              </a:ext>
            </a:extLst>
          </p:cNvPr>
          <p:cNvSpPr/>
          <p:nvPr/>
        </p:nvSpPr>
        <p:spPr>
          <a:xfrm>
            <a:off x="7412400" y="5255183"/>
            <a:ext cx="288000" cy="2880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moveTo>
                  <a:pt x="88138" y="400526"/>
                </a:moveTo>
                <a:lnTo>
                  <a:pt x="369062" y="400526"/>
                </a:lnTo>
                <a:lnTo>
                  <a:pt x="369062" y="244475"/>
                </a:lnTo>
                <a:lnTo>
                  <a:pt x="419481" y="244475"/>
                </a:lnTo>
                <a:lnTo>
                  <a:pt x="230473" y="52673"/>
                </a:lnTo>
                <a:lnTo>
                  <a:pt x="37370" y="244475"/>
                </a:lnTo>
                <a:lnTo>
                  <a:pt x="88170" y="244475"/>
                </a:lnTo>
                <a:close/>
                <a:moveTo>
                  <a:pt x="107664" y="381000"/>
                </a:moveTo>
                <a:lnTo>
                  <a:pt x="107664" y="224885"/>
                </a:lnTo>
                <a:lnTo>
                  <a:pt x="84741" y="224885"/>
                </a:lnTo>
                <a:lnTo>
                  <a:pt x="230315" y="80359"/>
                </a:lnTo>
                <a:lnTo>
                  <a:pt x="372809" y="224885"/>
                </a:lnTo>
                <a:lnTo>
                  <a:pt x="349536" y="224885"/>
                </a:lnTo>
                <a:lnTo>
                  <a:pt x="349536" y="381000"/>
                </a:lnTo>
                <a:close/>
                <a:moveTo>
                  <a:pt x="274447" y="204089"/>
                </a:moveTo>
                <a:cubicBezTo>
                  <a:pt x="274447" y="178768"/>
                  <a:pt x="253921" y="158242"/>
                  <a:pt x="228600" y="158242"/>
                </a:cubicBezTo>
                <a:cubicBezTo>
                  <a:pt x="203279" y="158242"/>
                  <a:pt x="182753" y="178768"/>
                  <a:pt x="182753" y="204089"/>
                </a:cubicBezTo>
                <a:lnTo>
                  <a:pt x="182753" y="225425"/>
                </a:lnTo>
                <a:lnTo>
                  <a:pt x="152654" y="225425"/>
                </a:lnTo>
                <a:lnTo>
                  <a:pt x="152654" y="342900"/>
                </a:lnTo>
                <a:lnTo>
                  <a:pt x="304546" y="342900"/>
                </a:lnTo>
                <a:lnTo>
                  <a:pt x="304546" y="225425"/>
                </a:lnTo>
                <a:lnTo>
                  <a:pt x="274447" y="225425"/>
                </a:lnTo>
                <a:close/>
                <a:moveTo>
                  <a:pt x="202248" y="204089"/>
                </a:moveTo>
                <a:cubicBezTo>
                  <a:pt x="202248" y="189535"/>
                  <a:pt x="214046" y="177737"/>
                  <a:pt x="228600" y="177737"/>
                </a:cubicBezTo>
                <a:cubicBezTo>
                  <a:pt x="243154" y="177737"/>
                  <a:pt x="254953" y="189535"/>
                  <a:pt x="254953" y="204089"/>
                </a:cubicBezTo>
                <a:lnTo>
                  <a:pt x="254953" y="225425"/>
                </a:lnTo>
                <a:lnTo>
                  <a:pt x="202248" y="225425"/>
                </a:lnTo>
                <a:close/>
                <a:moveTo>
                  <a:pt x="285052" y="323310"/>
                </a:moveTo>
                <a:lnTo>
                  <a:pt x="172149" y="323310"/>
                </a:lnTo>
                <a:lnTo>
                  <a:pt x="172149" y="244793"/>
                </a:lnTo>
                <a:lnTo>
                  <a:pt x="285052" y="244793"/>
                </a:lnTo>
                <a:close/>
                <a:moveTo>
                  <a:pt x="238347" y="298672"/>
                </a:moveTo>
                <a:lnTo>
                  <a:pt x="218853" y="298672"/>
                </a:lnTo>
                <a:lnTo>
                  <a:pt x="218853" y="269431"/>
                </a:lnTo>
                <a:lnTo>
                  <a:pt x="238347" y="2694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 name="Google Shape;811;p80">
            <a:extLst>
              <a:ext uri="{FF2B5EF4-FFF2-40B4-BE49-F238E27FC236}">
                <a16:creationId xmlns:a16="http://schemas.microsoft.com/office/drawing/2014/main" id="{4BAA10BC-2CEA-EAB0-1BCE-F56A59CF1A8B}"/>
              </a:ext>
            </a:extLst>
          </p:cNvPr>
          <p:cNvSpPr/>
          <p:nvPr/>
        </p:nvSpPr>
        <p:spPr>
          <a:xfrm>
            <a:off x="11389087" y="5255183"/>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 name="Slide Number Placeholder 4">
            <a:extLst>
              <a:ext uri="{FF2B5EF4-FFF2-40B4-BE49-F238E27FC236}">
                <a16:creationId xmlns:a16="http://schemas.microsoft.com/office/drawing/2014/main" id="{5E6DFB23-3BD8-E229-5CCA-B336B5AEBCE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13</a:t>
            </a:fld>
            <a:endParaRPr lang="en-GB"/>
          </a:p>
        </p:txBody>
      </p:sp>
      <p:pic>
        <p:nvPicPr>
          <p:cNvPr id="18" name="Picture 17">
            <a:extLst>
              <a:ext uri="{FF2B5EF4-FFF2-40B4-BE49-F238E27FC236}">
                <a16:creationId xmlns:a16="http://schemas.microsoft.com/office/drawing/2014/main" id="{9036F994-22A0-7A06-0457-51C7BB128569}"/>
              </a:ext>
            </a:extLst>
          </p:cNvPr>
          <p:cNvPicPr>
            <a:picLocks noChangeAspect="1"/>
          </p:cNvPicPr>
          <p:nvPr/>
        </p:nvPicPr>
        <p:blipFill rotWithShape="1">
          <a:blip r:embed="rId3"/>
          <a:srcRect t="84936"/>
          <a:stretch/>
        </p:blipFill>
        <p:spPr>
          <a:xfrm>
            <a:off x="648336" y="1432967"/>
            <a:ext cx="1465897" cy="215810"/>
          </a:xfrm>
          <a:prstGeom prst="rect">
            <a:avLst/>
          </a:prstGeom>
        </p:spPr>
      </p:pic>
      <p:pic>
        <p:nvPicPr>
          <p:cNvPr id="10" name="Picture 9">
            <a:extLst>
              <a:ext uri="{FF2B5EF4-FFF2-40B4-BE49-F238E27FC236}">
                <a16:creationId xmlns:a16="http://schemas.microsoft.com/office/drawing/2014/main" id="{D31FEE5C-0BC7-981F-8DF9-01C8E9AD4F88}"/>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11" name="Rectangle 10">
            <a:extLst>
              <a:ext uri="{FF2B5EF4-FFF2-40B4-BE49-F238E27FC236}">
                <a16:creationId xmlns:a16="http://schemas.microsoft.com/office/drawing/2014/main" id="{0493CA8F-380C-1DB1-CF9F-E703495358D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7" name="Group 36">
            <a:extLst>
              <a:ext uri="{FF2B5EF4-FFF2-40B4-BE49-F238E27FC236}">
                <a16:creationId xmlns:a16="http://schemas.microsoft.com/office/drawing/2014/main" id="{BAC260E3-3321-7216-5335-AC69D432F3B0}"/>
              </a:ext>
            </a:extLst>
          </p:cNvPr>
          <p:cNvGrpSpPr/>
          <p:nvPr/>
        </p:nvGrpSpPr>
        <p:grpSpPr>
          <a:xfrm>
            <a:off x="7349464" y="130795"/>
            <a:ext cx="4439711" cy="218077"/>
            <a:chOff x="6383783" y="132067"/>
            <a:chExt cx="4439711" cy="218077"/>
          </a:xfrm>
        </p:grpSpPr>
        <p:sp>
          <p:nvSpPr>
            <p:cNvPr id="38" name="Rectangle 37">
              <a:extLst>
                <a:ext uri="{FF2B5EF4-FFF2-40B4-BE49-F238E27FC236}">
                  <a16:creationId xmlns:a16="http://schemas.microsoft.com/office/drawing/2014/main" id="{B003BA98-93A7-5E4B-E272-D0D238A45060}"/>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AB493E76-EA65-D999-4C89-74898CDE2BE3}"/>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52" name="Rectangle 51">
              <a:extLst>
                <a:ext uri="{FF2B5EF4-FFF2-40B4-BE49-F238E27FC236}">
                  <a16:creationId xmlns:a16="http://schemas.microsoft.com/office/drawing/2014/main" id="{CFF1A7F1-1197-EC40-4049-D4E619018345}"/>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7A2900E4-8B3A-50E2-CAE4-9BE146FC2CCB}"/>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54" name="Rectangle 53">
              <a:extLst>
                <a:ext uri="{FF2B5EF4-FFF2-40B4-BE49-F238E27FC236}">
                  <a16:creationId xmlns:a16="http://schemas.microsoft.com/office/drawing/2014/main" id="{21ABBCAF-695F-48AA-69AD-6F9A3D76366E}"/>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55" name="Rectangle 54">
              <a:extLst>
                <a:ext uri="{FF2B5EF4-FFF2-40B4-BE49-F238E27FC236}">
                  <a16:creationId xmlns:a16="http://schemas.microsoft.com/office/drawing/2014/main" id="{99AEF6A9-E7A4-009A-9E64-478AC8D58150}"/>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56" name="Rectangle 55">
              <a:extLst>
                <a:ext uri="{FF2B5EF4-FFF2-40B4-BE49-F238E27FC236}">
                  <a16:creationId xmlns:a16="http://schemas.microsoft.com/office/drawing/2014/main" id="{27A58610-9050-BB6D-854F-CE5A5F71EFFE}"/>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33" name="Rectangle 32">
            <a:extLst>
              <a:ext uri="{FF2B5EF4-FFF2-40B4-BE49-F238E27FC236}">
                <a16:creationId xmlns:a16="http://schemas.microsoft.com/office/drawing/2014/main" id="{5917C06B-1F5A-370B-674F-91869206F3AE}"/>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Freeform 50">
            <a:extLst>
              <a:ext uri="{FF2B5EF4-FFF2-40B4-BE49-F238E27FC236}">
                <a16:creationId xmlns:a16="http://schemas.microsoft.com/office/drawing/2014/main" id="{A1E27260-DE36-3ED5-C3F2-67F6296975A5}"/>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36695879-4199-CFF4-F965-AFB05C8100F4}"/>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8" name="Rectangle 57">
            <a:extLst>
              <a:ext uri="{FF2B5EF4-FFF2-40B4-BE49-F238E27FC236}">
                <a16:creationId xmlns:a16="http://schemas.microsoft.com/office/drawing/2014/main" id="{7E956E21-E9FE-CA21-CCD2-465E550162DF}"/>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Freeform 50">
            <a:extLst>
              <a:ext uri="{FF2B5EF4-FFF2-40B4-BE49-F238E27FC236}">
                <a16:creationId xmlns:a16="http://schemas.microsoft.com/office/drawing/2014/main" id="{E3DF7712-CDC6-A98D-2335-2D58AF66CF4D}"/>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0" name="Google Shape;2685;p25">
            <a:extLst>
              <a:ext uri="{FF2B5EF4-FFF2-40B4-BE49-F238E27FC236}">
                <a16:creationId xmlns:a16="http://schemas.microsoft.com/office/drawing/2014/main" id="{85A284F2-6572-29FE-BD5F-27E8FFF51346}"/>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194947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6B67D7-8B55-4162-3191-3DDF6D517C0B}"/>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1E28187-7B77-91BE-0493-BF9A2E418C9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en-GB" err="1"/>
              <a:t>Ministru</a:t>
            </a:r>
            <a:r>
              <a:rPr lang="en-GB"/>
              <a:t> </a:t>
            </a:r>
            <a:r>
              <a:rPr lang="en-GB" err="1"/>
              <a:t>kabineta</a:t>
            </a:r>
            <a:r>
              <a:rPr lang="en-GB"/>
              <a:t> </a:t>
            </a:r>
            <a:r>
              <a:rPr lang="en-GB" err="1"/>
              <a:t>uzdevumi</a:t>
            </a:r>
            <a:r>
              <a:rPr lang="lv-LV"/>
              <a:t> civilajā aizsardzībā un katastrofas pārvaldīšanā</a:t>
            </a:r>
            <a:endParaRPr lang="en-US"/>
          </a:p>
        </p:txBody>
      </p:sp>
      <p:sp>
        <p:nvSpPr>
          <p:cNvPr id="9" name="Google Shape;112;p22">
            <a:extLst>
              <a:ext uri="{FF2B5EF4-FFF2-40B4-BE49-F238E27FC236}">
                <a16:creationId xmlns:a16="http://schemas.microsoft.com/office/drawing/2014/main" id="{4E92ABA3-8CEC-53F8-1184-68A65A377955}"/>
              </a:ext>
            </a:extLst>
          </p:cNvPr>
          <p:cNvSpPr/>
          <p:nvPr/>
        </p:nvSpPr>
        <p:spPr>
          <a:xfrm>
            <a:off x="3102014" y="5464291"/>
            <a:ext cx="8647113" cy="720000"/>
          </a:xfrm>
          <a:prstGeom prst="rect">
            <a:avLst/>
          </a:prstGeom>
          <a:solidFill>
            <a:schemeClr val="bg1">
              <a:lumMod val="95000"/>
            </a:schemeClr>
          </a:solidFill>
          <a:ln>
            <a:noFill/>
          </a:ln>
        </p:spPr>
        <p:txBody>
          <a:bodyPr spcFirstLastPara="1" wrap="square" lIns="360000" tIns="91425" rIns="72000" bIns="91425" anchor="ctr" anchorCtr="0">
            <a:noAutofit/>
          </a:bodyPr>
          <a:lstStyle/>
          <a:p>
            <a:pPr marL="0" lvl="0" indent="0" algn="l" rtl="0">
              <a:spcBef>
                <a:spcPts val="0"/>
              </a:spcBef>
              <a:spcAft>
                <a:spcPts val="0"/>
              </a:spcAft>
              <a:buNone/>
            </a:pPr>
            <a:r>
              <a:rPr lang="lv-LV" sz="1100"/>
              <a:t>Katastrofas vai katastrofas draudu gadījumā lemt par </a:t>
            </a:r>
            <a:r>
              <a:rPr lang="lv-LV" sz="1100" b="1"/>
              <a:t>starptautiskās palīdzības lūgšanu vai sniegšanu </a:t>
            </a:r>
            <a:r>
              <a:rPr lang="lv-LV" sz="1100"/>
              <a:t>pēc katastrofas pārvaldīšanas subjekta ierosinājuma vai savas iniciatīvas</a:t>
            </a:r>
            <a:endParaRPr lang="en-US" sz="1100"/>
          </a:p>
        </p:txBody>
      </p:sp>
      <p:sp>
        <p:nvSpPr>
          <p:cNvPr id="14" name="Slide Number Placeholder 3">
            <a:extLst>
              <a:ext uri="{FF2B5EF4-FFF2-40B4-BE49-F238E27FC236}">
                <a16:creationId xmlns:a16="http://schemas.microsoft.com/office/drawing/2014/main" id="{ED570624-9995-2256-C4DA-4A7594DDAD29}"/>
              </a:ext>
            </a:extLst>
          </p:cNvPr>
          <p:cNvSpPr txBox="1">
            <a:spLocks/>
          </p:cNvSpPr>
          <p:nvPr/>
        </p:nvSpPr>
        <p:spPr>
          <a:xfrm>
            <a:off x="9984296" y="6638370"/>
            <a:ext cx="1764792" cy="13716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lgn="r">
              <a:buClrTx/>
              <a:buSzTx/>
              <a:buFontTx/>
              <a:buNone/>
              <a:defRPr/>
            </a:pPr>
            <a:fld id="{7870704B-CE94-48CC-AF30-84932A1262A7}" type="slidenum">
              <a:rPr lang="en-US" kern="1200" smtClean="0">
                <a:solidFill>
                  <a:srgbClr val="000000"/>
                </a:solidFill>
                <a:ea typeface="+mn-ea"/>
              </a:rPr>
              <a:pPr algn="r">
                <a:buClrTx/>
                <a:buSzTx/>
                <a:buFontTx/>
                <a:buNone/>
                <a:defRPr/>
              </a:pPr>
              <a:t>14</a:t>
            </a:fld>
            <a:endParaRPr lang="en-US" kern="1200">
              <a:solidFill>
                <a:srgbClr val="000000"/>
              </a:solidFill>
              <a:ea typeface="+mn-ea"/>
            </a:endParaRPr>
          </a:p>
        </p:txBody>
      </p:sp>
      <p:sp>
        <p:nvSpPr>
          <p:cNvPr id="16" name="Google Shape;116;p22">
            <a:extLst>
              <a:ext uri="{FF2B5EF4-FFF2-40B4-BE49-F238E27FC236}">
                <a16:creationId xmlns:a16="http://schemas.microsoft.com/office/drawing/2014/main" id="{7E2B55CF-EF7C-9A52-D432-D648412C5026}"/>
              </a:ext>
            </a:extLst>
          </p:cNvPr>
          <p:cNvSpPr/>
          <p:nvPr/>
        </p:nvSpPr>
        <p:spPr>
          <a:xfrm>
            <a:off x="3102014" y="3769199"/>
            <a:ext cx="8647113" cy="720000"/>
          </a:xfrm>
          <a:prstGeom prst="rect">
            <a:avLst/>
          </a:prstGeom>
          <a:solidFill>
            <a:schemeClr val="bg1">
              <a:lumMod val="95000"/>
            </a:schemeClr>
          </a:solidFill>
          <a:ln>
            <a:noFill/>
          </a:ln>
        </p:spPr>
        <p:txBody>
          <a:bodyPr spcFirstLastPara="1" wrap="square" lIns="360000" tIns="91425" rIns="72000" bIns="91425" anchor="ctr" anchorCtr="0">
            <a:noAutofit/>
          </a:bodyPr>
          <a:lstStyle/>
          <a:p>
            <a:pPr marL="0" lvl="0" indent="0" algn="l" rtl="0">
              <a:spcBef>
                <a:spcPts val="0"/>
              </a:spcBef>
              <a:spcAft>
                <a:spcPts val="0"/>
              </a:spcAft>
              <a:buNone/>
            </a:pPr>
            <a:r>
              <a:rPr lang="lv-LV" sz="1100"/>
              <a:t>Nosaka </a:t>
            </a:r>
            <a:r>
              <a:rPr lang="lv-LV" sz="1100" b="1"/>
              <a:t>humānās palīdzības </a:t>
            </a:r>
            <a:r>
              <a:rPr lang="lv-LV" sz="1100"/>
              <a:t>saņemšanas un sniegšanas kārtību</a:t>
            </a:r>
          </a:p>
        </p:txBody>
      </p:sp>
      <p:sp>
        <p:nvSpPr>
          <p:cNvPr id="17" name="Google Shape;116;p22">
            <a:extLst>
              <a:ext uri="{FF2B5EF4-FFF2-40B4-BE49-F238E27FC236}">
                <a16:creationId xmlns:a16="http://schemas.microsoft.com/office/drawing/2014/main" id="{41E22B36-4683-05C6-9601-DE4CB303034F}"/>
              </a:ext>
            </a:extLst>
          </p:cNvPr>
          <p:cNvSpPr/>
          <p:nvPr/>
        </p:nvSpPr>
        <p:spPr>
          <a:xfrm>
            <a:off x="3102014" y="4616746"/>
            <a:ext cx="8647113" cy="720000"/>
          </a:xfrm>
          <a:prstGeom prst="rect">
            <a:avLst/>
          </a:prstGeom>
          <a:solidFill>
            <a:schemeClr val="bg1">
              <a:lumMod val="95000"/>
            </a:schemeClr>
          </a:solidFill>
          <a:ln>
            <a:noFill/>
          </a:ln>
        </p:spPr>
        <p:txBody>
          <a:bodyPr spcFirstLastPara="1" wrap="square" lIns="360000" tIns="91425" rIns="72000" bIns="91425" anchor="ctr" anchorCtr="0">
            <a:noAutofit/>
          </a:bodyPr>
          <a:lstStyle/>
          <a:p>
            <a:pPr marL="0" lvl="0" indent="0" algn="l" rtl="0">
              <a:spcBef>
                <a:spcPts val="0"/>
              </a:spcBef>
              <a:spcAft>
                <a:spcPts val="0"/>
              </a:spcAft>
              <a:buNone/>
            </a:pPr>
            <a:r>
              <a:rPr lang="lv-LV" sz="1100"/>
              <a:t>Nosaka kārtību, kādā valsts un pašvaldību institūcijas ierosina, lai Ministru kabinets pieņem lēmumu par </a:t>
            </a:r>
            <a:r>
              <a:rPr lang="lv-LV" sz="1100" b="1"/>
              <a:t>starptautiskās palīdzības pieprasīšanu</a:t>
            </a:r>
            <a:r>
              <a:rPr lang="lv-LV" sz="1100"/>
              <a:t> katastrofas vai katastrofas draudu gadījumā, lai nodrošinātu katastrofas pārvaldīšanu</a:t>
            </a:r>
          </a:p>
        </p:txBody>
      </p:sp>
      <p:pic>
        <p:nvPicPr>
          <p:cNvPr id="4" name="Picture 3">
            <a:extLst>
              <a:ext uri="{FF2B5EF4-FFF2-40B4-BE49-F238E27FC236}">
                <a16:creationId xmlns:a16="http://schemas.microsoft.com/office/drawing/2014/main" id="{32D388C3-E3D5-AB9E-3543-9B3015914CB9}"/>
              </a:ext>
            </a:extLst>
          </p:cNvPr>
          <p:cNvPicPr>
            <a:picLocks noChangeAspect="1"/>
          </p:cNvPicPr>
          <p:nvPr/>
        </p:nvPicPr>
        <p:blipFill rotWithShape="1">
          <a:blip r:embed="rId3"/>
          <a:srcRect t="84936"/>
          <a:stretch/>
        </p:blipFill>
        <p:spPr>
          <a:xfrm>
            <a:off x="648336" y="1432967"/>
            <a:ext cx="1465897" cy="215810"/>
          </a:xfrm>
          <a:prstGeom prst="rect">
            <a:avLst/>
          </a:prstGeom>
        </p:spPr>
      </p:pic>
      <p:pic>
        <p:nvPicPr>
          <p:cNvPr id="5" name="Picture 4">
            <a:extLst>
              <a:ext uri="{FF2B5EF4-FFF2-40B4-BE49-F238E27FC236}">
                <a16:creationId xmlns:a16="http://schemas.microsoft.com/office/drawing/2014/main" id="{7A6C7DB3-E8BF-2D4B-0768-3335A59288DA}"/>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7" name="Google Shape;112;p22">
            <a:extLst>
              <a:ext uri="{FF2B5EF4-FFF2-40B4-BE49-F238E27FC236}">
                <a16:creationId xmlns:a16="http://schemas.microsoft.com/office/drawing/2014/main" id="{9967C5D2-C8E9-3D80-E2A0-9BBC3766DFD9}"/>
              </a:ext>
            </a:extLst>
          </p:cNvPr>
          <p:cNvSpPr/>
          <p:nvPr/>
        </p:nvSpPr>
        <p:spPr>
          <a:xfrm>
            <a:off x="3102014" y="2362105"/>
            <a:ext cx="8647113"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Nosaka minimālās prasības obligātā </a:t>
            </a:r>
            <a:r>
              <a:rPr lang="lv-LV" sz="1100" b="1"/>
              <a:t>civilās aizsardzības kursa saturam </a:t>
            </a:r>
            <a:r>
              <a:rPr lang="lv-LV" sz="1100"/>
              <a:t>izglītojamajiem augstākajā, vispārējā un profesionālajā izglītībā; kā arī nodarbināto apmācībai</a:t>
            </a:r>
          </a:p>
        </p:txBody>
      </p:sp>
      <p:sp>
        <p:nvSpPr>
          <p:cNvPr id="10" name="Google Shape;118;p22">
            <a:extLst>
              <a:ext uri="{FF2B5EF4-FFF2-40B4-BE49-F238E27FC236}">
                <a16:creationId xmlns:a16="http://schemas.microsoft.com/office/drawing/2014/main" id="{13E314D0-AE0C-9AE2-F962-08EBA541811C}"/>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Zinātniskā pētniecība, izglītība un apmācība civilās aizsardzības </a:t>
            </a:r>
            <a:endParaRPr lang="en-US" sz="1400" b="1"/>
          </a:p>
          <a:p>
            <a:r>
              <a:rPr lang="lv-LV" sz="1400" b="1"/>
              <a:t>un katastrofas pārvaldīšanas jomā</a:t>
            </a:r>
          </a:p>
        </p:txBody>
      </p:sp>
      <p:sp>
        <p:nvSpPr>
          <p:cNvPr id="12" name="Google Shape;118;p22">
            <a:extLst>
              <a:ext uri="{FF2B5EF4-FFF2-40B4-BE49-F238E27FC236}">
                <a16:creationId xmlns:a16="http://schemas.microsoft.com/office/drawing/2014/main" id="{E7E73F67-5525-629A-5E35-73C3A98E2C4C}"/>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18;p22">
            <a:extLst>
              <a:ext uri="{FF2B5EF4-FFF2-40B4-BE49-F238E27FC236}">
                <a16:creationId xmlns:a16="http://schemas.microsoft.com/office/drawing/2014/main" id="{AD7BCCB5-7A28-541D-B149-A6D7109A29B3}"/>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Freeform 68">
            <a:extLst>
              <a:ext uri="{FF2B5EF4-FFF2-40B4-BE49-F238E27FC236}">
                <a16:creationId xmlns:a16="http://schemas.microsoft.com/office/drawing/2014/main" id="{DAA616E0-77CB-52D9-69F1-E8F0E1E1E792}"/>
              </a:ext>
            </a:extLst>
          </p:cNvPr>
          <p:cNvSpPr>
            <a:spLocks noChangeAspect="1" noEditPoints="1"/>
          </p:cNvSpPr>
          <p:nvPr/>
        </p:nvSpPr>
        <p:spPr bwMode="auto">
          <a:xfrm>
            <a:off x="3185487" y="263540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sp>
        <p:nvSpPr>
          <p:cNvPr id="34" name="Google Shape;118;p22">
            <a:extLst>
              <a:ext uri="{FF2B5EF4-FFF2-40B4-BE49-F238E27FC236}">
                <a16:creationId xmlns:a16="http://schemas.microsoft.com/office/drawing/2014/main" id="{F11997B2-5432-EE66-6AAE-EBEFA7BD4E15}"/>
              </a:ext>
            </a:extLst>
          </p:cNvPr>
          <p:cNvSpPr txBox="1"/>
          <p:nvPr/>
        </p:nvSpPr>
        <p:spPr>
          <a:xfrm>
            <a:off x="3102014" y="3209652"/>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Starptautiskās palīdzības lūgšana un sniegšana</a:t>
            </a:r>
          </a:p>
        </p:txBody>
      </p:sp>
      <p:sp>
        <p:nvSpPr>
          <p:cNvPr id="35" name="Google Shape;118;p22">
            <a:extLst>
              <a:ext uri="{FF2B5EF4-FFF2-40B4-BE49-F238E27FC236}">
                <a16:creationId xmlns:a16="http://schemas.microsoft.com/office/drawing/2014/main" id="{0DD708E4-DA94-5390-98A4-EED2901BAEBF}"/>
              </a:ext>
            </a:extLst>
          </p:cNvPr>
          <p:cNvSpPr txBox="1"/>
          <p:nvPr/>
        </p:nvSpPr>
        <p:spPr>
          <a:xfrm>
            <a:off x="11317087" y="3209652"/>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6" name="Google Shape;118;p22">
            <a:extLst>
              <a:ext uri="{FF2B5EF4-FFF2-40B4-BE49-F238E27FC236}">
                <a16:creationId xmlns:a16="http://schemas.microsoft.com/office/drawing/2014/main" id="{AEA13220-0980-920A-0712-5EC19C8A5CA1}"/>
              </a:ext>
            </a:extLst>
          </p:cNvPr>
          <p:cNvSpPr txBox="1"/>
          <p:nvPr/>
        </p:nvSpPr>
        <p:spPr>
          <a:xfrm>
            <a:off x="11245086" y="3209652"/>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Freeform 68">
            <a:extLst>
              <a:ext uri="{FF2B5EF4-FFF2-40B4-BE49-F238E27FC236}">
                <a16:creationId xmlns:a16="http://schemas.microsoft.com/office/drawing/2014/main" id="{D12D228A-956D-BAE4-7834-51513F1E6D5D}"/>
              </a:ext>
            </a:extLst>
          </p:cNvPr>
          <p:cNvSpPr>
            <a:spLocks noChangeAspect="1" noEditPoints="1"/>
          </p:cNvSpPr>
          <p:nvPr/>
        </p:nvSpPr>
        <p:spPr bwMode="auto">
          <a:xfrm>
            <a:off x="3185487" y="4042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0" name="Freeform 68">
            <a:extLst>
              <a:ext uri="{FF2B5EF4-FFF2-40B4-BE49-F238E27FC236}">
                <a16:creationId xmlns:a16="http://schemas.microsoft.com/office/drawing/2014/main" id="{87E20AB9-F683-BC23-C9BA-293E9BB4B334}"/>
              </a:ext>
            </a:extLst>
          </p:cNvPr>
          <p:cNvSpPr>
            <a:spLocks noChangeAspect="1" noEditPoints="1"/>
          </p:cNvSpPr>
          <p:nvPr/>
        </p:nvSpPr>
        <p:spPr bwMode="auto">
          <a:xfrm>
            <a:off x="3185487" y="489004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1" name="Freeform 68">
            <a:extLst>
              <a:ext uri="{FF2B5EF4-FFF2-40B4-BE49-F238E27FC236}">
                <a16:creationId xmlns:a16="http://schemas.microsoft.com/office/drawing/2014/main" id="{BDBE11B6-18E9-709A-C6D2-1F81F6D1B6AA}"/>
              </a:ext>
            </a:extLst>
          </p:cNvPr>
          <p:cNvSpPr>
            <a:spLocks noChangeAspect="1" noEditPoints="1"/>
          </p:cNvSpPr>
          <p:nvPr/>
        </p:nvSpPr>
        <p:spPr bwMode="auto">
          <a:xfrm>
            <a:off x="3185487" y="573758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Google Shape;1495;p91">
            <a:extLst>
              <a:ext uri="{FF2B5EF4-FFF2-40B4-BE49-F238E27FC236}">
                <a16:creationId xmlns:a16="http://schemas.microsoft.com/office/drawing/2014/main" id="{7AE6C697-B439-8726-943F-57014A5FCDE9}"/>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60" y="238"/>
                </a:moveTo>
                <a:cubicBezTo>
                  <a:pt x="135" y="260"/>
                  <a:pt x="135" y="260"/>
                  <a:pt x="135" y="260"/>
                </a:cubicBezTo>
                <a:cubicBezTo>
                  <a:pt x="135" y="352"/>
                  <a:pt x="135" y="352"/>
                  <a:pt x="135" y="352"/>
                </a:cubicBezTo>
                <a:cubicBezTo>
                  <a:pt x="140" y="355"/>
                  <a:pt x="140" y="355"/>
                  <a:pt x="140" y="355"/>
                </a:cubicBezTo>
                <a:cubicBezTo>
                  <a:pt x="182" y="389"/>
                  <a:pt x="235" y="407"/>
                  <a:pt x="289" y="407"/>
                </a:cubicBezTo>
                <a:cubicBezTo>
                  <a:pt x="333" y="407"/>
                  <a:pt x="378" y="394"/>
                  <a:pt x="416" y="369"/>
                </a:cubicBezTo>
                <a:cubicBezTo>
                  <a:pt x="416" y="406"/>
                  <a:pt x="416" y="406"/>
                  <a:pt x="416" y="406"/>
                </a:cubicBezTo>
                <a:cubicBezTo>
                  <a:pt x="390" y="451"/>
                  <a:pt x="390" y="451"/>
                  <a:pt x="390" y="451"/>
                </a:cubicBezTo>
                <a:cubicBezTo>
                  <a:pt x="411" y="463"/>
                  <a:pt x="411" y="463"/>
                  <a:pt x="411" y="463"/>
                </a:cubicBezTo>
                <a:cubicBezTo>
                  <a:pt x="428" y="434"/>
                  <a:pt x="428" y="434"/>
                  <a:pt x="428" y="434"/>
                </a:cubicBezTo>
                <a:cubicBezTo>
                  <a:pt x="446" y="463"/>
                  <a:pt x="446" y="463"/>
                  <a:pt x="446" y="463"/>
                </a:cubicBezTo>
                <a:cubicBezTo>
                  <a:pt x="467" y="451"/>
                  <a:pt x="467" y="451"/>
                  <a:pt x="467" y="451"/>
                </a:cubicBezTo>
                <a:cubicBezTo>
                  <a:pt x="441" y="406"/>
                  <a:pt x="441" y="406"/>
                  <a:pt x="441" y="406"/>
                </a:cubicBezTo>
                <a:cubicBezTo>
                  <a:pt x="441" y="352"/>
                  <a:pt x="441" y="352"/>
                  <a:pt x="441" y="352"/>
                </a:cubicBezTo>
                <a:cubicBezTo>
                  <a:pt x="441" y="258"/>
                  <a:pt x="441" y="258"/>
                  <a:pt x="441" y="258"/>
                </a:cubicBezTo>
                <a:cubicBezTo>
                  <a:pt x="516" y="236"/>
                  <a:pt x="516" y="236"/>
                  <a:pt x="516" y="236"/>
                </a:cubicBezTo>
                <a:cubicBezTo>
                  <a:pt x="522" y="234"/>
                  <a:pt x="525" y="229"/>
                  <a:pt x="525" y="224"/>
                </a:cubicBezTo>
                <a:cubicBezTo>
                  <a:pt x="525" y="218"/>
                  <a:pt x="521" y="214"/>
                  <a:pt x="516" y="212"/>
                </a:cubicBezTo>
                <a:cubicBezTo>
                  <a:pt x="287" y="151"/>
                  <a:pt x="287" y="151"/>
                  <a:pt x="287" y="151"/>
                </a:cubicBezTo>
                <a:cubicBezTo>
                  <a:pt x="60" y="215"/>
                  <a:pt x="60" y="215"/>
                  <a:pt x="60" y="215"/>
                </a:cubicBezTo>
                <a:cubicBezTo>
                  <a:pt x="54" y="216"/>
                  <a:pt x="51" y="221"/>
                  <a:pt x="51" y="227"/>
                </a:cubicBezTo>
                <a:cubicBezTo>
                  <a:pt x="51" y="232"/>
                  <a:pt x="54" y="237"/>
                  <a:pt x="60" y="238"/>
                </a:cubicBezTo>
                <a:close/>
                <a:moveTo>
                  <a:pt x="289" y="383"/>
                </a:moveTo>
                <a:cubicBezTo>
                  <a:pt x="241" y="383"/>
                  <a:pt x="197" y="368"/>
                  <a:pt x="160" y="340"/>
                </a:cubicBezTo>
                <a:cubicBezTo>
                  <a:pt x="160" y="267"/>
                  <a:pt x="160" y="267"/>
                  <a:pt x="160" y="267"/>
                </a:cubicBezTo>
                <a:cubicBezTo>
                  <a:pt x="283" y="302"/>
                  <a:pt x="283" y="302"/>
                  <a:pt x="283" y="302"/>
                </a:cubicBezTo>
                <a:cubicBezTo>
                  <a:pt x="283" y="302"/>
                  <a:pt x="283" y="302"/>
                  <a:pt x="283" y="302"/>
                </a:cubicBezTo>
                <a:cubicBezTo>
                  <a:pt x="287" y="302"/>
                  <a:pt x="287" y="302"/>
                  <a:pt x="287" y="302"/>
                </a:cubicBezTo>
                <a:cubicBezTo>
                  <a:pt x="416" y="267"/>
                  <a:pt x="416" y="267"/>
                  <a:pt x="416" y="267"/>
                </a:cubicBezTo>
                <a:cubicBezTo>
                  <a:pt x="416" y="340"/>
                  <a:pt x="416" y="340"/>
                  <a:pt x="416" y="340"/>
                </a:cubicBezTo>
                <a:cubicBezTo>
                  <a:pt x="378" y="368"/>
                  <a:pt x="334" y="383"/>
                  <a:pt x="289" y="383"/>
                </a:cubicBezTo>
                <a:close/>
                <a:moveTo>
                  <a:pt x="287" y="176"/>
                </a:moveTo>
                <a:cubicBezTo>
                  <a:pt x="467" y="225"/>
                  <a:pt x="467" y="225"/>
                  <a:pt x="467" y="225"/>
                </a:cubicBezTo>
                <a:cubicBezTo>
                  <a:pt x="424" y="237"/>
                  <a:pt x="424" y="237"/>
                  <a:pt x="424" y="237"/>
                </a:cubicBezTo>
                <a:cubicBezTo>
                  <a:pt x="291" y="209"/>
                  <a:pt x="291" y="209"/>
                  <a:pt x="291" y="209"/>
                </a:cubicBezTo>
                <a:cubicBezTo>
                  <a:pt x="284" y="207"/>
                  <a:pt x="277" y="211"/>
                  <a:pt x="276" y="218"/>
                </a:cubicBezTo>
                <a:cubicBezTo>
                  <a:pt x="275" y="225"/>
                  <a:pt x="279" y="231"/>
                  <a:pt x="285" y="233"/>
                </a:cubicBezTo>
                <a:cubicBezTo>
                  <a:pt x="374" y="251"/>
                  <a:pt x="374" y="251"/>
                  <a:pt x="374" y="251"/>
                </a:cubicBezTo>
                <a:cubicBezTo>
                  <a:pt x="287" y="277"/>
                  <a:pt x="287" y="277"/>
                  <a:pt x="287" y="277"/>
                </a:cubicBezTo>
                <a:cubicBezTo>
                  <a:pt x="135" y="234"/>
                  <a:pt x="135" y="234"/>
                  <a:pt x="135" y="234"/>
                </a:cubicBezTo>
                <a:cubicBezTo>
                  <a:pt x="135" y="234"/>
                  <a:pt x="135" y="234"/>
                  <a:pt x="135" y="234"/>
                </a:cubicBezTo>
                <a:cubicBezTo>
                  <a:pt x="108" y="227"/>
                  <a:pt x="108" y="227"/>
                  <a:pt x="108" y="227"/>
                </a:cubicBezTo>
                <a:lnTo>
                  <a:pt x="287" y="17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1068;p86">
            <a:extLst>
              <a:ext uri="{FF2B5EF4-FFF2-40B4-BE49-F238E27FC236}">
                <a16:creationId xmlns:a16="http://schemas.microsoft.com/office/drawing/2014/main" id="{D4FB082F-1933-5059-2052-A4FDE0D7B40C}"/>
              </a:ext>
            </a:extLst>
          </p:cNvPr>
          <p:cNvSpPr/>
          <p:nvPr/>
        </p:nvSpPr>
        <p:spPr>
          <a:xfrm>
            <a:off x="11389087" y="3281652"/>
            <a:ext cx="288000" cy="288000"/>
          </a:xfrm>
          <a:custGeom>
            <a:avLst/>
            <a:gdLst/>
            <a:ahLst/>
            <a:cxnLst/>
            <a:rect l="l" t="t" r="r" b="b"/>
            <a:pathLst>
              <a:path w="346" h="346" extrusionOk="0">
                <a:moveTo>
                  <a:pt x="346" y="0"/>
                </a:moveTo>
                <a:cubicBezTo>
                  <a:pt x="0" y="0"/>
                  <a:pt x="0" y="0"/>
                  <a:pt x="0" y="0"/>
                </a:cubicBezTo>
                <a:cubicBezTo>
                  <a:pt x="0" y="346"/>
                  <a:pt x="0" y="346"/>
                  <a:pt x="0" y="346"/>
                </a:cubicBezTo>
                <a:cubicBezTo>
                  <a:pt x="346" y="346"/>
                  <a:pt x="346" y="346"/>
                  <a:pt x="346" y="346"/>
                </a:cubicBezTo>
                <a:cubicBezTo>
                  <a:pt x="346" y="346"/>
                  <a:pt x="346" y="346"/>
                  <a:pt x="346" y="346"/>
                </a:cubicBezTo>
                <a:cubicBezTo>
                  <a:pt x="346" y="0"/>
                  <a:pt x="346" y="0"/>
                  <a:pt x="346" y="0"/>
                </a:cubicBezTo>
                <a:close/>
                <a:moveTo>
                  <a:pt x="81" y="245"/>
                </a:moveTo>
                <a:cubicBezTo>
                  <a:pt x="83" y="243"/>
                  <a:pt x="83" y="243"/>
                  <a:pt x="83" y="243"/>
                </a:cubicBezTo>
                <a:cubicBezTo>
                  <a:pt x="151" y="280"/>
                  <a:pt x="151" y="280"/>
                  <a:pt x="151" y="280"/>
                </a:cubicBezTo>
                <a:cubicBezTo>
                  <a:pt x="130" y="298"/>
                  <a:pt x="130" y="298"/>
                  <a:pt x="130" y="298"/>
                </a:cubicBezTo>
                <a:cubicBezTo>
                  <a:pt x="129" y="299"/>
                  <a:pt x="127" y="300"/>
                  <a:pt x="125" y="300"/>
                </a:cubicBezTo>
                <a:cubicBezTo>
                  <a:pt x="123" y="300"/>
                  <a:pt x="121" y="299"/>
                  <a:pt x="120" y="297"/>
                </a:cubicBezTo>
                <a:cubicBezTo>
                  <a:pt x="80" y="255"/>
                  <a:pt x="80" y="255"/>
                  <a:pt x="80" y="255"/>
                </a:cubicBezTo>
                <a:cubicBezTo>
                  <a:pt x="78" y="252"/>
                  <a:pt x="78" y="248"/>
                  <a:pt x="81" y="245"/>
                </a:cubicBezTo>
                <a:close/>
                <a:moveTo>
                  <a:pt x="85" y="227"/>
                </a:moveTo>
                <a:cubicBezTo>
                  <a:pt x="77" y="223"/>
                  <a:pt x="72" y="215"/>
                  <a:pt x="70" y="206"/>
                </a:cubicBezTo>
                <a:cubicBezTo>
                  <a:pt x="64" y="171"/>
                  <a:pt x="64" y="171"/>
                  <a:pt x="64" y="171"/>
                </a:cubicBezTo>
                <a:cubicBezTo>
                  <a:pt x="14" y="142"/>
                  <a:pt x="14" y="142"/>
                  <a:pt x="14" y="142"/>
                </a:cubicBezTo>
                <a:cubicBezTo>
                  <a:pt x="14" y="59"/>
                  <a:pt x="14" y="59"/>
                  <a:pt x="14" y="59"/>
                </a:cubicBezTo>
                <a:cubicBezTo>
                  <a:pt x="96" y="108"/>
                  <a:pt x="96" y="108"/>
                  <a:pt x="96" y="108"/>
                </a:cubicBezTo>
                <a:cubicBezTo>
                  <a:pt x="128" y="93"/>
                  <a:pt x="128" y="93"/>
                  <a:pt x="128" y="93"/>
                </a:cubicBezTo>
                <a:cubicBezTo>
                  <a:pt x="139" y="88"/>
                  <a:pt x="150" y="88"/>
                  <a:pt x="160" y="94"/>
                </a:cubicBezTo>
                <a:cubicBezTo>
                  <a:pt x="163" y="96"/>
                  <a:pt x="163" y="96"/>
                  <a:pt x="163" y="96"/>
                </a:cubicBezTo>
                <a:cubicBezTo>
                  <a:pt x="89" y="160"/>
                  <a:pt x="89" y="160"/>
                  <a:pt x="89" y="160"/>
                </a:cubicBezTo>
                <a:cubicBezTo>
                  <a:pt x="84" y="165"/>
                  <a:pt x="81" y="171"/>
                  <a:pt x="81" y="178"/>
                </a:cubicBezTo>
                <a:cubicBezTo>
                  <a:pt x="80" y="184"/>
                  <a:pt x="82" y="191"/>
                  <a:pt x="87" y="196"/>
                </a:cubicBezTo>
                <a:cubicBezTo>
                  <a:pt x="96" y="206"/>
                  <a:pt x="112" y="208"/>
                  <a:pt x="123" y="198"/>
                </a:cubicBezTo>
                <a:cubicBezTo>
                  <a:pt x="148" y="176"/>
                  <a:pt x="148" y="176"/>
                  <a:pt x="148" y="176"/>
                </a:cubicBezTo>
                <a:cubicBezTo>
                  <a:pt x="161" y="164"/>
                  <a:pt x="175" y="163"/>
                  <a:pt x="191" y="174"/>
                </a:cubicBezTo>
                <a:cubicBezTo>
                  <a:pt x="275" y="217"/>
                  <a:pt x="275" y="217"/>
                  <a:pt x="275" y="217"/>
                </a:cubicBezTo>
                <a:cubicBezTo>
                  <a:pt x="277" y="218"/>
                  <a:pt x="277" y="219"/>
                  <a:pt x="277" y="219"/>
                </a:cubicBezTo>
                <a:cubicBezTo>
                  <a:pt x="277" y="220"/>
                  <a:pt x="277" y="221"/>
                  <a:pt x="276" y="222"/>
                </a:cubicBezTo>
                <a:cubicBezTo>
                  <a:pt x="206" y="286"/>
                  <a:pt x="206" y="286"/>
                  <a:pt x="206" y="286"/>
                </a:cubicBezTo>
                <a:cubicBezTo>
                  <a:pt x="205" y="287"/>
                  <a:pt x="205" y="287"/>
                  <a:pt x="205" y="287"/>
                </a:cubicBezTo>
                <a:cubicBezTo>
                  <a:pt x="204" y="290"/>
                  <a:pt x="200" y="291"/>
                  <a:pt x="197" y="289"/>
                </a:cubicBezTo>
                <a:lnTo>
                  <a:pt x="85" y="227"/>
                </a:lnTo>
                <a:close/>
                <a:moveTo>
                  <a:pt x="270" y="176"/>
                </a:moveTo>
                <a:cubicBezTo>
                  <a:pt x="269" y="197"/>
                  <a:pt x="269" y="197"/>
                  <a:pt x="269" y="197"/>
                </a:cubicBezTo>
                <a:cubicBezTo>
                  <a:pt x="198" y="161"/>
                  <a:pt x="198" y="161"/>
                  <a:pt x="198" y="161"/>
                </a:cubicBezTo>
                <a:cubicBezTo>
                  <a:pt x="177" y="147"/>
                  <a:pt x="157" y="149"/>
                  <a:pt x="139" y="164"/>
                </a:cubicBezTo>
                <a:cubicBezTo>
                  <a:pt x="113" y="187"/>
                  <a:pt x="113" y="187"/>
                  <a:pt x="113" y="187"/>
                </a:cubicBezTo>
                <a:cubicBezTo>
                  <a:pt x="108" y="191"/>
                  <a:pt x="102" y="191"/>
                  <a:pt x="98" y="186"/>
                </a:cubicBezTo>
                <a:cubicBezTo>
                  <a:pt x="96" y="184"/>
                  <a:pt x="95" y="181"/>
                  <a:pt x="95" y="179"/>
                </a:cubicBezTo>
                <a:cubicBezTo>
                  <a:pt x="95" y="176"/>
                  <a:pt x="97" y="173"/>
                  <a:pt x="99" y="171"/>
                </a:cubicBezTo>
                <a:cubicBezTo>
                  <a:pt x="173" y="106"/>
                  <a:pt x="173" y="106"/>
                  <a:pt x="173" y="106"/>
                </a:cubicBezTo>
                <a:cubicBezTo>
                  <a:pt x="180" y="101"/>
                  <a:pt x="189" y="99"/>
                  <a:pt x="197" y="103"/>
                </a:cubicBezTo>
                <a:cubicBezTo>
                  <a:pt x="223" y="115"/>
                  <a:pt x="223" y="115"/>
                  <a:pt x="223" y="115"/>
                </a:cubicBezTo>
                <a:cubicBezTo>
                  <a:pt x="331" y="24"/>
                  <a:pt x="331" y="24"/>
                  <a:pt x="331" y="24"/>
                </a:cubicBezTo>
                <a:cubicBezTo>
                  <a:pt x="331" y="124"/>
                  <a:pt x="331" y="124"/>
                  <a:pt x="331" y="124"/>
                </a:cubicBezTo>
                <a:lnTo>
                  <a:pt x="270" y="176"/>
                </a:lnTo>
                <a:close/>
                <a:moveTo>
                  <a:pt x="319" y="15"/>
                </a:moveTo>
                <a:cubicBezTo>
                  <a:pt x="221" y="98"/>
                  <a:pt x="221" y="98"/>
                  <a:pt x="221" y="98"/>
                </a:cubicBezTo>
                <a:cubicBezTo>
                  <a:pt x="204" y="90"/>
                  <a:pt x="204" y="90"/>
                  <a:pt x="204" y="90"/>
                </a:cubicBezTo>
                <a:cubicBezTo>
                  <a:pt x="195" y="86"/>
                  <a:pt x="186" y="85"/>
                  <a:pt x="178" y="87"/>
                </a:cubicBezTo>
                <a:cubicBezTo>
                  <a:pt x="167" y="81"/>
                  <a:pt x="167" y="81"/>
                  <a:pt x="167" y="81"/>
                </a:cubicBezTo>
                <a:cubicBezTo>
                  <a:pt x="153" y="73"/>
                  <a:pt x="137" y="72"/>
                  <a:pt x="122" y="79"/>
                </a:cubicBezTo>
                <a:cubicBezTo>
                  <a:pt x="97" y="92"/>
                  <a:pt x="97" y="92"/>
                  <a:pt x="97" y="92"/>
                </a:cubicBezTo>
                <a:cubicBezTo>
                  <a:pt x="14" y="42"/>
                  <a:pt x="14" y="42"/>
                  <a:pt x="14" y="42"/>
                </a:cubicBezTo>
                <a:cubicBezTo>
                  <a:pt x="14" y="15"/>
                  <a:pt x="14" y="15"/>
                  <a:pt x="14" y="15"/>
                </a:cubicBezTo>
                <a:lnTo>
                  <a:pt x="319" y="15"/>
                </a:lnTo>
                <a:close/>
                <a:moveTo>
                  <a:pt x="14" y="332"/>
                </a:moveTo>
                <a:cubicBezTo>
                  <a:pt x="14" y="159"/>
                  <a:pt x="14" y="159"/>
                  <a:pt x="14" y="159"/>
                </a:cubicBezTo>
                <a:cubicBezTo>
                  <a:pt x="50" y="180"/>
                  <a:pt x="50" y="180"/>
                  <a:pt x="50" y="180"/>
                </a:cubicBezTo>
                <a:cubicBezTo>
                  <a:pt x="55" y="209"/>
                  <a:pt x="55" y="209"/>
                  <a:pt x="55" y="209"/>
                </a:cubicBezTo>
                <a:cubicBezTo>
                  <a:pt x="57" y="219"/>
                  <a:pt x="63" y="228"/>
                  <a:pt x="70" y="235"/>
                </a:cubicBezTo>
                <a:cubicBezTo>
                  <a:pt x="62" y="243"/>
                  <a:pt x="61" y="256"/>
                  <a:pt x="69" y="265"/>
                </a:cubicBezTo>
                <a:cubicBezTo>
                  <a:pt x="109" y="307"/>
                  <a:pt x="109" y="307"/>
                  <a:pt x="109" y="307"/>
                </a:cubicBezTo>
                <a:cubicBezTo>
                  <a:pt x="113" y="311"/>
                  <a:pt x="118" y="314"/>
                  <a:pt x="124" y="314"/>
                </a:cubicBezTo>
                <a:cubicBezTo>
                  <a:pt x="125" y="314"/>
                  <a:pt x="125" y="314"/>
                  <a:pt x="126" y="314"/>
                </a:cubicBezTo>
                <a:cubicBezTo>
                  <a:pt x="131" y="314"/>
                  <a:pt x="136" y="313"/>
                  <a:pt x="140" y="309"/>
                </a:cubicBezTo>
                <a:cubicBezTo>
                  <a:pt x="165" y="288"/>
                  <a:pt x="165" y="288"/>
                  <a:pt x="165" y="288"/>
                </a:cubicBezTo>
                <a:cubicBezTo>
                  <a:pt x="189" y="302"/>
                  <a:pt x="189" y="302"/>
                  <a:pt x="189" y="302"/>
                </a:cubicBezTo>
                <a:cubicBezTo>
                  <a:pt x="193" y="304"/>
                  <a:pt x="196" y="305"/>
                  <a:pt x="200" y="305"/>
                </a:cubicBezTo>
                <a:cubicBezTo>
                  <a:pt x="207" y="305"/>
                  <a:pt x="213" y="301"/>
                  <a:pt x="217" y="296"/>
                </a:cubicBezTo>
                <a:cubicBezTo>
                  <a:pt x="286" y="233"/>
                  <a:pt x="286" y="233"/>
                  <a:pt x="286" y="233"/>
                </a:cubicBezTo>
                <a:cubicBezTo>
                  <a:pt x="290" y="229"/>
                  <a:pt x="292" y="223"/>
                  <a:pt x="292" y="217"/>
                </a:cubicBezTo>
                <a:cubicBezTo>
                  <a:pt x="291" y="212"/>
                  <a:pt x="288" y="208"/>
                  <a:pt x="283" y="204"/>
                </a:cubicBezTo>
                <a:cubicBezTo>
                  <a:pt x="284" y="183"/>
                  <a:pt x="284" y="183"/>
                  <a:pt x="284" y="183"/>
                </a:cubicBezTo>
                <a:cubicBezTo>
                  <a:pt x="331" y="143"/>
                  <a:pt x="331" y="143"/>
                  <a:pt x="331" y="143"/>
                </a:cubicBezTo>
                <a:cubicBezTo>
                  <a:pt x="331" y="332"/>
                  <a:pt x="331" y="332"/>
                  <a:pt x="331" y="332"/>
                </a:cubicBezTo>
                <a:lnTo>
                  <a:pt x="14" y="332"/>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7C1E8F3E-9100-4CCD-2074-0352D43B196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1" name="Group 30">
            <a:extLst>
              <a:ext uri="{FF2B5EF4-FFF2-40B4-BE49-F238E27FC236}">
                <a16:creationId xmlns:a16="http://schemas.microsoft.com/office/drawing/2014/main" id="{8E3B4AFC-6741-759E-68CA-D1C080F41FB3}"/>
              </a:ext>
            </a:extLst>
          </p:cNvPr>
          <p:cNvGrpSpPr/>
          <p:nvPr/>
        </p:nvGrpSpPr>
        <p:grpSpPr>
          <a:xfrm>
            <a:off x="7349464" y="130795"/>
            <a:ext cx="4439711" cy="218077"/>
            <a:chOff x="6383783" y="132067"/>
            <a:chExt cx="4439711" cy="218077"/>
          </a:xfrm>
        </p:grpSpPr>
        <p:sp>
          <p:nvSpPr>
            <p:cNvPr id="32" name="Rectangle 31">
              <a:extLst>
                <a:ext uri="{FF2B5EF4-FFF2-40B4-BE49-F238E27FC236}">
                  <a16:creationId xmlns:a16="http://schemas.microsoft.com/office/drawing/2014/main" id="{9752FF99-4341-9AA8-BD48-237B2100D1E7}"/>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F87AB77B-1918-6FF9-01B6-31A145C481E7}"/>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87A249F2-4F4A-862D-4133-1B766113B573}"/>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A9879781-5C50-82C1-27B7-8ABEC1309D93}"/>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2" name="Rectangle 41">
              <a:extLst>
                <a:ext uri="{FF2B5EF4-FFF2-40B4-BE49-F238E27FC236}">
                  <a16:creationId xmlns:a16="http://schemas.microsoft.com/office/drawing/2014/main" id="{BF5806C4-83EF-DAB5-16A1-AC61CB1F98F7}"/>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3" name="Rectangle 42">
              <a:extLst>
                <a:ext uri="{FF2B5EF4-FFF2-40B4-BE49-F238E27FC236}">
                  <a16:creationId xmlns:a16="http://schemas.microsoft.com/office/drawing/2014/main" id="{34795BEB-33C6-5DC9-E2E3-5CEDF816E828}"/>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4" name="Rectangle 43">
              <a:extLst>
                <a:ext uri="{FF2B5EF4-FFF2-40B4-BE49-F238E27FC236}">
                  <a16:creationId xmlns:a16="http://schemas.microsoft.com/office/drawing/2014/main" id="{45304388-F232-F3E4-7B20-BD87A8ADECC8}"/>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29" name="Rectangle 28">
            <a:extLst>
              <a:ext uri="{FF2B5EF4-FFF2-40B4-BE49-F238E27FC236}">
                <a16:creationId xmlns:a16="http://schemas.microsoft.com/office/drawing/2014/main" id="{BDF9C766-3A43-BA8F-469C-79D5E7AFED0A}"/>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Freeform 50">
            <a:extLst>
              <a:ext uri="{FF2B5EF4-FFF2-40B4-BE49-F238E27FC236}">
                <a16:creationId xmlns:a16="http://schemas.microsoft.com/office/drawing/2014/main" id="{B718E130-E88A-D437-4F7E-C9D6C40B1ED8}"/>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5" name="Google Shape;2685;p25">
            <a:extLst>
              <a:ext uri="{FF2B5EF4-FFF2-40B4-BE49-F238E27FC236}">
                <a16:creationId xmlns:a16="http://schemas.microsoft.com/office/drawing/2014/main" id="{22605105-1459-F11D-81CF-F52D269C657B}"/>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6" name="Rectangle 45">
            <a:extLst>
              <a:ext uri="{FF2B5EF4-FFF2-40B4-BE49-F238E27FC236}">
                <a16:creationId xmlns:a16="http://schemas.microsoft.com/office/drawing/2014/main" id="{5BFFB1F8-73AE-3845-17AD-30525DA6DF8F}"/>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Freeform 50">
            <a:extLst>
              <a:ext uri="{FF2B5EF4-FFF2-40B4-BE49-F238E27FC236}">
                <a16:creationId xmlns:a16="http://schemas.microsoft.com/office/drawing/2014/main" id="{DCE3B42A-85BA-E3DF-4F06-7C0B292D53D3}"/>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Google Shape;2685;p25">
            <a:extLst>
              <a:ext uri="{FF2B5EF4-FFF2-40B4-BE49-F238E27FC236}">
                <a16:creationId xmlns:a16="http://schemas.microsoft.com/office/drawing/2014/main" id="{108511E0-676C-48E2-C9C9-072A226032EB}"/>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180087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1A170166-8022-EFEE-457D-BBF4E12E9940}"/>
              </a:ext>
            </a:extLst>
          </p:cNvPr>
          <p:cNvPicPr>
            <a:picLocks noChangeAspect="1"/>
          </p:cNvPicPr>
          <p:nvPr/>
        </p:nvPicPr>
        <p:blipFill rotWithShape="1">
          <a:blip r:embed="rId3"/>
          <a:srcRect t="39437" b="26870"/>
          <a:stretch/>
        </p:blipFill>
        <p:spPr>
          <a:xfrm>
            <a:off x="3103944" y="3988439"/>
            <a:ext cx="8647074" cy="2185075"/>
          </a:xfrm>
          <a:prstGeom prst="rect">
            <a:avLst/>
          </a:prstGeom>
        </p:spPr>
      </p:pic>
      <p:sp>
        <p:nvSpPr>
          <p:cNvPr id="19" name="Rectangle 18">
            <a:extLst>
              <a:ext uri="{FF2B5EF4-FFF2-40B4-BE49-F238E27FC236}">
                <a16:creationId xmlns:a16="http://schemas.microsoft.com/office/drawing/2014/main" id="{BE6B67D7-8B55-4162-3191-3DDF6D517C0B}"/>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11E28187-7B77-91BE-0493-BF9A2E418C9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en-GB" err="1"/>
              <a:t>Ministru</a:t>
            </a:r>
            <a:r>
              <a:rPr lang="en-GB"/>
              <a:t> </a:t>
            </a:r>
            <a:r>
              <a:rPr lang="en-GB" err="1"/>
              <a:t>kabineta</a:t>
            </a:r>
            <a:r>
              <a:rPr lang="en-GB"/>
              <a:t> </a:t>
            </a:r>
            <a:r>
              <a:rPr lang="lv-LV"/>
              <a:t>pienākumi civilajā aizsardzībā un katastrofas pārvaldīšanā</a:t>
            </a:r>
            <a:endParaRPr lang="en-US"/>
          </a:p>
        </p:txBody>
      </p:sp>
      <p:sp>
        <p:nvSpPr>
          <p:cNvPr id="14" name="Slide Number Placeholder 3">
            <a:extLst>
              <a:ext uri="{FF2B5EF4-FFF2-40B4-BE49-F238E27FC236}">
                <a16:creationId xmlns:a16="http://schemas.microsoft.com/office/drawing/2014/main" id="{ED570624-9995-2256-C4DA-4A7594DDAD29}"/>
              </a:ext>
            </a:extLst>
          </p:cNvPr>
          <p:cNvSpPr txBox="1">
            <a:spLocks/>
          </p:cNvSpPr>
          <p:nvPr/>
        </p:nvSpPr>
        <p:spPr>
          <a:xfrm>
            <a:off x="9984296" y="6638370"/>
            <a:ext cx="1764792" cy="13716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lgn="r">
              <a:buClrTx/>
              <a:buSzTx/>
              <a:buFontTx/>
              <a:buNone/>
              <a:defRPr/>
            </a:pPr>
            <a:fld id="{7870704B-CE94-48CC-AF30-84932A1262A7}" type="slidenum">
              <a:rPr lang="en-US" kern="1200" smtClean="0">
                <a:solidFill>
                  <a:srgbClr val="000000"/>
                </a:solidFill>
                <a:ea typeface="+mn-ea"/>
              </a:rPr>
              <a:pPr algn="r">
                <a:buClrTx/>
                <a:buSzTx/>
                <a:buFontTx/>
                <a:buNone/>
                <a:defRPr/>
              </a:pPr>
              <a:t>15</a:t>
            </a:fld>
            <a:endParaRPr lang="en-US" kern="1200">
              <a:solidFill>
                <a:srgbClr val="000000"/>
              </a:solidFill>
              <a:ea typeface="+mn-ea"/>
            </a:endParaRPr>
          </a:p>
        </p:txBody>
      </p:sp>
      <p:pic>
        <p:nvPicPr>
          <p:cNvPr id="4" name="Picture 3">
            <a:extLst>
              <a:ext uri="{FF2B5EF4-FFF2-40B4-BE49-F238E27FC236}">
                <a16:creationId xmlns:a16="http://schemas.microsoft.com/office/drawing/2014/main" id="{32D388C3-E3D5-AB9E-3543-9B3015914CB9}"/>
              </a:ext>
            </a:extLst>
          </p:cNvPr>
          <p:cNvPicPr>
            <a:picLocks noChangeAspect="1"/>
          </p:cNvPicPr>
          <p:nvPr/>
        </p:nvPicPr>
        <p:blipFill rotWithShape="1">
          <a:blip r:embed="rId4"/>
          <a:srcRect t="84936"/>
          <a:stretch/>
        </p:blipFill>
        <p:spPr>
          <a:xfrm>
            <a:off x="648336" y="1432967"/>
            <a:ext cx="1465897" cy="215810"/>
          </a:xfrm>
          <a:prstGeom prst="rect">
            <a:avLst/>
          </a:prstGeom>
        </p:spPr>
      </p:pic>
      <p:pic>
        <p:nvPicPr>
          <p:cNvPr id="5" name="Picture 4">
            <a:extLst>
              <a:ext uri="{FF2B5EF4-FFF2-40B4-BE49-F238E27FC236}">
                <a16:creationId xmlns:a16="http://schemas.microsoft.com/office/drawing/2014/main" id="{7A6C7DB3-E8BF-2D4B-0768-3335A59288DA}"/>
              </a:ext>
            </a:extLst>
          </p:cNvPr>
          <p:cNvPicPr>
            <a:picLocks noChangeAspect="1"/>
          </p:cNvPicPr>
          <p:nvPr/>
        </p:nvPicPr>
        <p:blipFill rotWithShape="1">
          <a:blip r:embed="rId5"/>
          <a:srcRect b="14957"/>
          <a:stretch/>
        </p:blipFill>
        <p:spPr>
          <a:xfrm>
            <a:off x="637251" y="221615"/>
            <a:ext cx="1483014" cy="1232533"/>
          </a:xfrm>
          <a:prstGeom prst="rect">
            <a:avLst/>
          </a:prstGeom>
        </p:spPr>
      </p:pic>
      <p:sp>
        <p:nvSpPr>
          <p:cNvPr id="43" name="Google Shape;118;p22">
            <a:extLst>
              <a:ext uri="{FF2B5EF4-FFF2-40B4-BE49-F238E27FC236}">
                <a16:creationId xmlns:a16="http://schemas.microsoft.com/office/drawing/2014/main" id="{2449CD32-AC14-5EC4-15EA-67B5DC4AAE3D}"/>
              </a:ext>
            </a:extLst>
          </p:cNvPr>
          <p:cNvSpPr txBox="1"/>
          <p:nvPr/>
        </p:nvSpPr>
        <p:spPr>
          <a:xfrm>
            <a:off x="3102014" y="1824473"/>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t>šādām </a:t>
            </a:r>
            <a:r>
              <a:rPr lang="lv-LV" sz="1400" b="1">
                <a:solidFill>
                  <a:srgbClr val="9D2235"/>
                </a:solidFill>
              </a:rPr>
              <a:t>dabas</a:t>
            </a:r>
            <a:r>
              <a:rPr lang="lv-LV" sz="1400" b="1"/>
              <a:t> katastrofām:</a:t>
            </a:r>
          </a:p>
        </p:txBody>
      </p:sp>
      <p:sp>
        <p:nvSpPr>
          <p:cNvPr id="44" name="Google Shape;118;p22">
            <a:extLst>
              <a:ext uri="{FF2B5EF4-FFF2-40B4-BE49-F238E27FC236}">
                <a16:creationId xmlns:a16="http://schemas.microsoft.com/office/drawing/2014/main" id="{D6338607-4735-FBDB-BB73-7E747B17E4C9}"/>
              </a:ext>
            </a:extLst>
          </p:cNvPr>
          <p:cNvSpPr txBox="1"/>
          <p:nvPr/>
        </p:nvSpPr>
        <p:spPr>
          <a:xfrm>
            <a:off x="11317087" y="182447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Google Shape;118;p22">
            <a:extLst>
              <a:ext uri="{FF2B5EF4-FFF2-40B4-BE49-F238E27FC236}">
                <a16:creationId xmlns:a16="http://schemas.microsoft.com/office/drawing/2014/main" id="{2E93E88D-0BD0-1868-1CDE-2D740D706649}"/>
              </a:ext>
            </a:extLst>
          </p:cNvPr>
          <p:cNvSpPr txBox="1"/>
          <p:nvPr/>
        </p:nvSpPr>
        <p:spPr>
          <a:xfrm>
            <a:off x="11245086" y="1824473"/>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9" name="Google Shape;1024;p85">
            <a:extLst>
              <a:ext uri="{FF2B5EF4-FFF2-40B4-BE49-F238E27FC236}">
                <a16:creationId xmlns:a16="http://schemas.microsoft.com/office/drawing/2014/main" id="{C08121E5-A7A9-7B80-4E48-8057949DAADE}"/>
              </a:ext>
            </a:extLst>
          </p:cNvPr>
          <p:cNvSpPr/>
          <p:nvPr/>
        </p:nvSpPr>
        <p:spPr>
          <a:xfrm>
            <a:off x="11389087" y="1896473"/>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50" name="Group 49">
            <a:extLst>
              <a:ext uri="{FF2B5EF4-FFF2-40B4-BE49-F238E27FC236}">
                <a16:creationId xmlns:a16="http://schemas.microsoft.com/office/drawing/2014/main" id="{90A794E3-BFC7-B0B8-1227-C904DEC6D9A3}"/>
              </a:ext>
            </a:extLst>
          </p:cNvPr>
          <p:cNvGrpSpPr/>
          <p:nvPr/>
        </p:nvGrpSpPr>
        <p:grpSpPr>
          <a:xfrm>
            <a:off x="3101975" y="6413400"/>
            <a:ext cx="5572016" cy="216000"/>
            <a:chOff x="3101975" y="6318475"/>
            <a:chExt cx="5572016" cy="216000"/>
          </a:xfrm>
        </p:grpSpPr>
        <p:sp>
          <p:nvSpPr>
            <p:cNvPr id="51" name="Rectangle 50">
              <a:extLst>
                <a:ext uri="{FF2B5EF4-FFF2-40B4-BE49-F238E27FC236}">
                  <a16:creationId xmlns:a16="http://schemas.microsoft.com/office/drawing/2014/main" id="{672324C0-E8AC-1D41-8DBC-989FAB910C70}"/>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2" name="TextBox 51">
              <a:extLst>
                <a:ext uri="{FF2B5EF4-FFF2-40B4-BE49-F238E27FC236}">
                  <a16:creationId xmlns:a16="http://schemas.microsoft.com/office/drawing/2014/main" id="{4AA9B364-AF97-7D63-2200-D1727816EAAB}"/>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53" name="Rectangle 52">
              <a:extLst>
                <a:ext uri="{FF2B5EF4-FFF2-40B4-BE49-F238E27FC236}">
                  <a16:creationId xmlns:a16="http://schemas.microsoft.com/office/drawing/2014/main" id="{EDA59D97-4A3F-A886-0F03-46EA0ED50AE7}"/>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4" name="TextBox 53">
              <a:extLst>
                <a:ext uri="{FF2B5EF4-FFF2-40B4-BE49-F238E27FC236}">
                  <a16:creationId xmlns:a16="http://schemas.microsoft.com/office/drawing/2014/main" id="{55B610CF-E404-3222-D114-9EA67F0063E8}"/>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55" name="Rectangle 54">
              <a:extLst>
                <a:ext uri="{FF2B5EF4-FFF2-40B4-BE49-F238E27FC236}">
                  <a16:creationId xmlns:a16="http://schemas.microsoft.com/office/drawing/2014/main" id="{EAC6C6F4-5D21-D393-AD87-FF34D9637C9D}"/>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6" name="TextBox 55">
              <a:extLst>
                <a:ext uri="{FF2B5EF4-FFF2-40B4-BE49-F238E27FC236}">
                  <a16:creationId xmlns:a16="http://schemas.microsoft.com/office/drawing/2014/main" id="{7A648087-3956-4EA6-037C-A299B78EBA42}"/>
                </a:ext>
              </a:extLst>
            </p:cNvPr>
            <p:cNvSpPr txBox="1"/>
            <p:nvPr/>
          </p:nvSpPr>
          <p:spPr>
            <a:xfrm>
              <a:off x="6903099"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 name="Google Shape;112;p22">
            <a:extLst>
              <a:ext uri="{FF2B5EF4-FFF2-40B4-BE49-F238E27FC236}">
                <a16:creationId xmlns:a16="http://schemas.microsoft.com/office/drawing/2014/main" id="{D5E444B7-4E7C-BF41-8F3A-ACDEA63F804B}"/>
              </a:ext>
            </a:extLst>
          </p:cNvPr>
          <p:cNvSpPr/>
          <p:nvPr/>
        </p:nvSpPr>
        <p:spPr>
          <a:xfrm>
            <a:off x="4855164" y="2362200"/>
            <a:ext cx="6893884" cy="43180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Pali, plūdi un vējuzplūdi</a:t>
            </a:r>
          </a:p>
        </p:txBody>
      </p:sp>
      <p:sp>
        <p:nvSpPr>
          <p:cNvPr id="13" name="Rectangle 12">
            <a:extLst>
              <a:ext uri="{FF2B5EF4-FFF2-40B4-BE49-F238E27FC236}">
                <a16:creationId xmlns:a16="http://schemas.microsoft.com/office/drawing/2014/main" id="{C99F5021-EE58-9E50-7D60-2F13D1BCE64A}"/>
              </a:ext>
            </a:extLst>
          </p:cNvPr>
          <p:cNvSpPr>
            <a:spLocks/>
          </p:cNvSpPr>
          <p:nvPr/>
        </p:nvSpPr>
        <p:spPr>
          <a:xfrm>
            <a:off x="11533048" y="25780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15" name="Google Shape;112;p22">
            <a:extLst>
              <a:ext uri="{FF2B5EF4-FFF2-40B4-BE49-F238E27FC236}">
                <a16:creationId xmlns:a16="http://schemas.microsoft.com/office/drawing/2014/main" id="{DFBAB8E5-461F-770C-DE06-BE7671408AB8}"/>
              </a:ext>
            </a:extLst>
          </p:cNvPr>
          <p:cNvSpPr/>
          <p:nvPr/>
        </p:nvSpPr>
        <p:spPr>
          <a:xfrm>
            <a:off x="3103983" y="2362200"/>
            <a:ext cx="1641157" cy="4318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33" name="Google Shape;118;p22">
            <a:extLst>
              <a:ext uri="{FF2B5EF4-FFF2-40B4-BE49-F238E27FC236}">
                <a16:creationId xmlns:a16="http://schemas.microsoft.com/office/drawing/2014/main" id="{A00C9B78-543D-B4E2-EC4D-6520C4C2F246}"/>
              </a:ext>
            </a:extLst>
          </p:cNvPr>
          <p:cNvSpPr txBox="1"/>
          <p:nvPr/>
        </p:nvSpPr>
        <p:spPr>
          <a:xfrm>
            <a:off x="3101975" y="2902790"/>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t>šādām </a:t>
            </a:r>
            <a:r>
              <a:rPr lang="lv-LV" sz="1400" b="1">
                <a:solidFill>
                  <a:srgbClr val="9D2235"/>
                </a:solidFill>
              </a:rPr>
              <a:t>antropogēnajām</a:t>
            </a:r>
            <a:r>
              <a:rPr lang="lv-LV" sz="1400" b="1"/>
              <a:t> katastrofām:</a:t>
            </a:r>
          </a:p>
        </p:txBody>
      </p:sp>
      <p:sp>
        <p:nvSpPr>
          <p:cNvPr id="38" name="Google Shape;118;p22">
            <a:extLst>
              <a:ext uri="{FF2B5EF4-FFF2-40B4-BE49-F238E27FC236}">
                <a16:creationId xmlns:a16="http://schemas.microsoft.com/office/drawing/2014/main" id="{491268E4-47AE-AEE6-23EE-C3BC0C1360C8}"/>
              </a:ext>
            </a:extLst>
          </p:cNvPr>
          <p:cNvSpPr txBox="1"/>
          <p:nvPr/>
        </p:nvSpPr>
        <p:spPr>
          <a:xfrm>
            <a:off x="11317048" y="2902790"/>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2" name="Google Shape;118;p22">
            <a:extLst>
              <a:ext uri="{FF2B5EF4-FFF2-40B4-BE49-F238E27FC236}">
                <a16:creationId xmlns:a16="http://schemas.microsoft.com/office/drawing/2014/main" id="{E8162BB4-1E1D-03C6-34E7-069E7C1A8FF8}"/>
              </a:ext>
            </a:extLst>
          </p:cNvPr>
          <p:cNvSpPr txBox="1"/>
          <p:nvPr/>
        </p:nvSpPr>
        <p:spPr>
          <a:xfrm>
            <a:off x="11245047" y="2902790"/>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7" name="Google Shape;112;p22">
            <a:extLst>
              <a:ext uri="{FF2B5EF4-FFF2-40B4-BE49-F238E27FC236}">
                <a16:creationId xmlns:a16="http://schemas.microsoft.com/office/drawing/2014/main" id="{BBE22E97-72F5-9E93-1086-414E2FEEB9BC}"/>
              </a:ext>
            </a:extLst>
          </p:cNvPr>
          <p:cNvSpPr/>
          <p:nvPr/>
        </p:nvSpPr>
        <p:spPr>
          <a:xfrm>
            <a:off x="4855164" y="3445715"/>
            <a:ext cx="6893884" cy="431800"/>
          </a:xfrm>
          <a:prstGeom prst="rect">
            <a:avLst/>
          </a:prstGeom>
          <a:solidFill>
            <a:schemeClr val="bg1">
              <a:lumMod val="95000"/>
            </a:schemeClr>
          </a:solidFill>
          <a:ln>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Dambju un citu hidrotehnisko būvju pārrāvumi </a:t>
            </a:r>
          </a:p>
        </p:txBody>
      </p:sp>
      <p:sp>
        <p:nvSpPr>
          <p:cNvPr id="48" name="Rectangle 47">
            <a:extLst>
              <a:ext uri="{FF2B5EF4-FFF2-40B4-BE49-F238E27FC236}">
                <a16:creationId xmlns:a16="http://schemas.microsoft.com/office/drawing/2014/main" id="{C2910C98-B566-F4FC-FE6C-1CFEF38E5993}"/>
              </a:ext>
            </a:extLst>
          </p:cNvPr>
          <p:cNvSpPr>
            <a:spLocks/>
          </p:cNvSpPr>
          <p:nvPr/>
        </p:nvSpPr>
        <p:spPr>
          <a:xfrm>
            <a:off x="11533048" y="3661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57" name="Google Shape;112;p22">
            <a:extLst>
              <a:ext uri="{FF2B5EF4-FFF2-40B4-BE49-F238E27FC236}">
                <a16:creationId xmlns:a16="http://schemas.microsoft.com/office/drawing/2014/main" id="{9E379413-EAF6-F26C-07A4-7E8AEB4493FB}"/>
              </a:ext>
            </a:extLst>
          </p:cNvPr>
          <p:cNvSpPr/>
          <p:nvPr/>
        </p:nvSpPr>
        <p:spPr>
          <a:xfrm>
            <a:off x="3103944" y="3445715"/>
            <a:ext cx="1641157" cy="4318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60" name="Google Shape;961;p84">
            <a:extLst>
              <a:ext uri="{FF2B5EF4-FFF2-40B4-BE49-F238E27FC236}">
                <a16:creationId xmlns:a16="http://schemas.microsoft.com/office/drawing/2014/main" id="{17B42A22-0299-B800-EA5F-8AC0735E87DE}"/>
              </a:ext>
            </a:extLst>
          </p:cNvPr>
          <p:cNvSpPr/>
          <p:nvPr/>
        </p:nvSpPr>
        <p:spPr>
          <a:xfrm>
            <a:off x="11388586" y="2975452"/>
            <a:ext cx="288925" cy="287338"/>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25"/>
                </a:moveTo>
                <a:cubicBezTo>
                  <a:pt x="551" y="443"/>
                  <a:pt x="551" y="443"/>
                  <a:pt x="551" y="443"/>
                </a:cubicBezTo>
                <a:cubicBezTo>
                  <a:pt x="550" y="442"/>
                  <a:pt x="549" y="442"/>
                  <a:pt x="549" y="442"/>
                </a:cubicBezTo>
                <a:cubicBezTo>
                  <a:pt x="530" y="442"/>
                  <a:pt x="518" y="437"/>
                  <a:pt x="506" y="432"/>
                </a:cubicBezTo>
                <a:cubicBezTo>
                  <a:pt x="492" y="426"/>
                  <a:pt x="477" y="420"/>
                  <a:pt x="455" y="420"/>
                </a:cubicBezTo>
                <a:cubicBezTo>
                  <a:pt x="449" y="420"/>
                  <a:pt x="443" y="421"/>
                  <a:pt x="438" y="421"/>
                </a:cubicBezTo>
                <a:cubicBezTo>
                  <a:pt x="438" y="388"/>
                  <a:pt x="438" y="388"/>
                  <a:pt x="438" y="388"/>
                </a:cubicBezTo>
                <a:cubicBezTo>
                  <a:pt x="494" y="388"/>
                  <a:pt x="494" y="388"/>
                  <a:pt x="494" y="388"/>
                </a:cubicBezTo>
                <a:cubicBezTo>
                  <a:pt x="494" y="329"/>
                  <a:pt x="494" y="329"/>
                  <a:pt x="494" y="329"/>
                </a:cubicBezTo>
                <a:cubicBezTo>
                  <a:pt x="466" y="329"/>
                  <a:pt x="466" y="329"/>
                  <a:pt x="466" y="329"/>
                </a:cubicBezTo>
                <a:cubicBezTo>
                  <a:pt x="466" y="245"/>
                  <a:pt x="466" y="245"/>
                  <a:pt x="466" y="245"/>
                </a:cubicBezTo>
                <a:cubicBezTo>
                  <a:pt x="448" y="245"/>
                  <a:pt x="448" y="245"/>
                  <a:pt x="448" y="245"/>
                </a:cubicBezTo>
                <a:cubicBezTo>
                  <a:pt x="448" y="208"/>
                  <a:pt x="448" y="208"/>
                  <a:pt x="448" y="208"/>
                </a:cubicBezTo>
                <a:cubicBezTo>
                  <a:pt x="429" y="208"/>
                  <a:pt x="429" y="208"/>
                  <a:pt x="429" y="208"/>
                </a:cubicBezTo>
                <a:cubicBezTo>
                  <a:pt x="429" y="89"/>
                  <a:pt x="429" y="89"/>
                  <a:pt x="429" y="89"/>
                </a:cubicBezTo>
                <a:cubicBezTo>
                  <a:pt x="407" y="89"/>
                  <a:pt x="407" y="89"/>
                  <a:pt x="407" y="89"/>
                </a:cubicBezTo>
                <a:cubicBezTo>
                  <a:pt x="407" y="208"/>
                  <a:pt x="407" y="208"/>
                  <a:pt x="407" y="208"/>
                </a:cubicBezTo>
                <a:cubicBezTo>
                  <a:pt x="392" y="208"/>
                  <a:pt x="392" y="208"/>
                  <a:pt x="392" y="208"/>
                </a:cubicBezTo>
                <a:cubicBezTo>
                  <a:pt x="392" y="154"/>
                  <a:pt x="392" y="154"/>
                  <a:pt x="392" y="154"/>
                </a:cubicBezTo>
                <a:cubicBezTo>
                  <a:pt x="370" y="154"/>
                  <a:pt x="370" y="154"/>
                  <a:pt x="370" y="154"/>
                </a:cubicBezTo>
                <a:cubicBezTo>
                  <a:pt x="370" y="208"/>
                  <a:pt x="370" y="208"/>
                  <a:pt x="370" y="208"/>
                </a:cubicBezTo>
                <a:cubicBezTo>
                  <a:pt x="352" y="208"/>
                  <a:pt x="352" y="208"/>
                  <a:pt x="352" y="208"/>
                </a:cubicBezTo>
                <a:cubicBezTo>
                  <a:pt x="352" y="245"/>
                  <a:pt x="352" y="245"/>
                  <a:pt x="352" y="245"/>
                </a:cubicBezTo>
                <a:cubicBezTo>
                  <a:pt x="343" y="245"/>
                  <a:pt x="343" y="245"/>
                  <a:pt x="343" y="245"/>
                </a:cubicBezTo>
                <a:cubicBezTo>
                  <a:pt x="305" y="115"/>
                  <a:pt x="305" y="115"/>
                  <a:pt x="305" y="115"/>
                </a:cubicBezTo>
                <a:cubicBezTo>
                  <a:pt x="271" y="115"/>
                  <a:pt x="271" y="115"/>
                  <a:pt x="271" y="115"/>
                </a:cubicBezTo>
                <a:cubicBezTo>
                  <a:pt x="233" y="245"/>
                  <a:pt x="233" y="245"/>
                  <a:pt x="233" y="245"/>
                </a:cubicBezTo>
                <a:cubicBezTo>
                  <a:pt x="226" y="245"/>
                  <a:pt x="226" y="245"/>
                  <a:pt x="226" y="245"/>
                </a:cubicBezTo>
                <a:cubicBezTo>
                  <a:pt x="162" y="202"/>
                  <a:pt x="162" y="202"/>
                  <a:pt x="162" y="202"/>
                </a:cubicBezTo>
                <a:cubicBezTo>
                  <a:pt x="232" y="202"/>
                  <a:pt x="232" y="202"/>
                  <a:pt x="232" y="202"/>
                </a:cubicBezTo>
                <a:cubicBezTo>
                  <a:pt x="232" y="180"/>
                  <a:pt x="232" y="180"/>
                  <a:pt x="232" y="180"/>
                </a:cubicBezTo>
                <a:cubicBezTo>
                  <a:pt x="130" y="180"/>
                  <a:pt x="130" y="180"/>
                  <a:pt x="130" y="180"/>
                </a:cubicBezTo>
                <a:cubicBezTo>
                  <a:pt x="124" y="176"/>
                  <a:pt x="124" y="176"/>
                  <a:pt x="124" y="176"/>
                </a:cubicBezTo>
                <a:cubicBezTo>
                  <a:pt x="119" y="172"/>
                  <a:pt x="113" y="171"/>
                  <a:pt x="108" y="172"/>
                </a:cubicBezTo>
                <a:cubicBezTo>
                  <a:pt x="102" y="173"/>
                  <a:pt x="97" y="176"/>
                  <a:pt x="94" y="181"/>
                </a:cubicBezTo>
                <a:cubicBezTo>
                  <a:pt x="88" y="189"/>
                  <a:pt x="89" y="200"/>
                  <a:pt x="96" y="208"/>
                </a:cubicBezTo>
                <a:cubicBezTo>
                  <a:pt x="101" y="212"/>
                  <a:pt x="101" y="212"/>
                  <a:pt x="101" y="212"/>
                </a:cubicBezTo>
                <a:cubicBezTo>
                  <a:pt x="101" y="386"/>
                  <a:pt x="101" y="386"/>
                  <a:pt x="101" y="386"/>
                </a:cubicBezTo>
                <a:cubicBezTo>
                  <a:pt x="122" y="386"/>
                  <a:pt x="122" y="386"/>
                  <a:pt x="122" y="386"/>
                </a:cubicBezTo>
                <a:cubicBezTo>
                  <a:pt x="122" y="234"/>
                  <a:pt x="122" y="234"/>
                  <a:pt x="122" y="234"/>
                </a:cubicBezTo>
                <a:cubicBezTo>
                  <a:pt x="212" y="325"/>
                  <a:pt x="212" y="325"/>
                  <a:pt x="212" y="325"/>
                </a:cubicBezTo>
                <a:cubicBezTo>
                  <a:pt x="212" y="329"/>
                  <a:pt x="212" y="329"/>
                  <a:pt x="212" y="329"/>
                </a:cubicBezTo>
                <a:cubicBezTo>
                  <a:pt x="147" y="329"/>
                  <a:pt x="147" y="329"/>
                  <a:pt x="147" y="329"/>
                </a:cubicBezTo>
                <a:cubicBezTo>
                  <a:pt x="147" y="388"/>
                  <a:pt x="147" y="388"/>
                  <a:pt x="147" y="388"/>
                </a:cubicBezTo>
                <a:cubicBezTo>
                  <a:pt x="203" y="388"/>
                  <a:pt x="203" y="388"/>
                  <a:pt x="203" y="388"/>
                </a:cubicBezTo>
                <a:cubicBezTo>
                  <a:pt x="203" y="441"/>
                  <a:pt x="203" y="441"/>
                  <a:pt x="203" y="441"/>
                </a:cubicBezTo>
                <a:cubicBezTo>
                  <a:pt x="199" y="442"/>
                  <a:pt x="195" y="442"/>
                  <a:pt x="191" y="442"/>
                </a:cubicBezTo>
                <a:cubicBezTo>
                  <a:pt x="173" y="442"/>
                  <a:pt x="161" y="437"/>
                  <a:pt x="149" y="432"/>
                </a:cubicBezTo>
                <a:cubicBezTo>
                  <a:pt x="135" y="426"/>
                  <a:pt x="120" y="420"/>
                  <a:pt x="98" y="420"/>
                </a:cubicBezTo>
                <a:cubicBezTo>
                  <a:pt x="76" y="420"/>
                  <a:pt x="64" y="426"/>
                  <a:pt x="53" y="432"/>
                </a:cubicBezTo>
                <a:cubicBezTo>
                  <a:pt x="45" y="436"/>
                  <a:pt x="37" y="440"/>
                  <a:pt x="24" y="442"/>
                </a:cubicBezTo>
                <a:cubicBezTo>
                  <a:pt x="24" y="25"/>
                  <a:pt x="24" y="25"/>
                  <a:pt x="24" y="25"/>
                </a:cubicBezTo>
                <a:lnTo>
                  <a:pt x="551" y="25"/>
                </a:lnTo>
                <a:close/>
                <a:moveTo>
                  <a:pt x="169" y="366"/>
                </a:moveTo>
                <a:cubicBezTo>
                  <a:pt x="169" y="350"/>
                  <a:pt x="169" y="350"/>
                  <a:pt x="169" y="350"/>
                </a:cubicBezTo>
                <a:cubicBezTo>
                  <a:pt x="472" y="350"/>
                  <a:pt x="472" y="350"/>
                  <a:pt x="472" y="350"/>
                </a:cubicBezTo>
                <a:cubicBezTo>
                  <a:pt x="472" y="366"/>
                  <a:pt x="472" y="366"/>
                  <a:pt x="472" y="366"/>
                </a:cubicBezTo>
                <a:lnTo>
                  <a:pt x="169" y="366"/>
                </a:lnTo>
                <a:close/>
                <a:moveTo>
                  <a:pt x="417" y="388"/>
                </a:moveTo>
                <a:cubicBezTo>
                  <a:pt x="417" y="429"/>
                  <a:pt x="417" y="429"/>
                  <a:pt x="417" y="429"/>
                </a:cubicBezTo>
                <a:cubicBezTo>
                  <a:pt x="414" y="430"/>
                  <a:pt x="412" y="431"/>
                  <a:pt x="410" y="432"/>
                </a:cubicBezTo>
                <a:cubicBezTo>
                  <a:pt x="402" y="436"/>
                  <a:pt x="394" y="440"/>
                  <a:pt x="382" y="442"/>
                </a:cubicBezTo>
                <a:cubicBezTo>
                  <a:pt x="382" y="388"/>
                  <a:pt x="382" y="388"/>
                  <a:pt x="382" y="388"/>
                </a:cubicBezTo>
                <a:lnTo>
                  <a:pt x="417" y="388"/>
                </a:lnTo>
                <a:close/>
                <a:moveTo>
                  <a:pt x="361" y="388"/>
                </a:moveTo>
                <a:cubicBezTo>
                  <a:pt x="361" y="441"/>
                  <a:pt x="361" y="441"/>
                  <a:pt x="361" y="441"/>
                </a:cubicBezTo>
                <a:cubicBezTo>
                  <a:pt x="353" y="440"/>
                  <a:pt x="347" y="437"/>
                  <a:pt x="340" y="433"/>
                </a:cubicBezTo>
                <a:cubicBezTo>
                  <a:pt x="327" y="427"/>
                  <a:pt x="312" y="420"/>
                  <a:pt x="284" y="420"/>
                </a:cubicBezTo>
                <a:cubicBezTo>
                  <a:pt x="283" y="420"/>
                  <a:pt x="281" y="420"/>
                  <a:pt x="280" y="420"/>
                </a:cubicBezTo>
                <a:cubicBezTo>
                  <a:pt x="280" y="388"/>
                  <a:pt x="280" y="388"/>
                  <a:pt x="280" y="388"/>
                </a:cubicBezTo>
                <a:lnTo>
                  <a:pt x="361" y="388"/>
                </a:lnTo>
                <a:close/>
                <a:moveTo>
                  <a:pt x="259" y="388"/>
                </a:moveTo>
                <a:cubicBezTo>
                  <a:pt x="259" y="422"/>
                  <a:pt x="259" y="422"/>
                  <a:pt x="259" y="422"/>
                </a:cubicBezTo>
                <a:cubicBezTo>
                  <a:pt x="246" y="425"/>
                  <a:pt x="237" y="429"/>
                  <a:pt x="229" y="433"/>
                </a:cubicBezTo>
                <a:cubicBezTo>
                  <a:pt x="227" y="433"/>
                  <a:pt x="226" y="434"/>
                  <a:pt x="225" y="435"/>
                </a:cubicBezTo>
                <a:cubicBezTo>
                  <a:pt x="225" y="388"/>
                  <a:pt x="225" y="388"/>
                  <a:pt x="225" y="388"/>
                </a:cubicBezTo>
                <a:lnTo>
                  <a:pt x="259" y="388"/>
                </a:lnTo>
                <a:close/>
                <a:moveTo>
                  <a:pt x="212" y="295"/>
                </a:moveTo>
                <a:cubicBezTo>
                  <a:pt x="115" y="196"/>
                  <a:pt x="115" y="196"/>
                  <a:pt x="115" y="196"/>
                </a:cubicBezTo>
                <a:cubicBezTo>
                  <a:pt x="212" y="262"/>
                  <a:pt x="212" y="262"/>
                  <a:pt x="212" y="262"/>
                </a:cubicBezTo>
                <a:lnTo>
                  <a:pt x="212" y="295"/>
                </a:lnTo>
                <a:close/>
                <a:moveTo>
                  <a:pt x="444" y="267"/>
                </a:moveTo>
                <a:cubicBezTo>
                  <a:pt x="444" y="329"/>
                  <a:pt x="444" y="329"/>
                  <a:pt x="444" y="329"/>
                </a:cubicBezTo>
                <a:cubicBezTo>
                  <a:pt x="234" y="329"/>
                  <a:pt x="234" y="329"/>
                  <a:pt x="234" y="329"/>
                </a:cubicBezTo>
                <a:cubicBezTo>
                  <a:pt x="234" y="267"/>
                  <a:pt x="234" y="267"/>
                  <a:pt x="234" y="267"/>
                </a:cubicBezTo>
                <a:lnTo>
                  <a:pt x="444" y="267"/>
                </a:lnTo>
                <a:close/>
                <a:moveTo>
                  <a:pt x="256" y="245"/>
                </a:moveTo>
                <a:cubicBezTo>
                  <a:pt x="287" y="137"/>
                  <a:pt x="287" y="137"/>
                  <a:pt x="287" y="137"/>
                </a:cubicBezTo>
                <a:cubicBezTo>
                  <a:pt x="289" y="137"/>
                  <a:pt x="289" y="137"/>
                  <a:pt x="289" y="137"/>
                </a:cubicBezTo>
                <a:cubicBezTo>
                  <a:pt x="320" y="245"/>
                  <a:pt x="320" y="245"/>
                  <a:pt x="320" y="245"/>
                </a:cubicBezTo>
                <a:lnTo>
                  <a:pt x="256" y="245"/>
                </a:lnTo>
                <a:close/>
                <a:moveTo>
                  <a:pt x="373" y="245"/>
                </a:moveTo>
                <a:cubicBezTo>
                  <a:pt x="373" y="230"/>
                  <a:pt x="373" y="230"/>
                  <a:pt x="373" y="230"/>
                </a:cubicBezTo>
                <a:cubicBezTo>
                  <a:pt x="426" y="230"/>
                  <a:pt x="426" y="230"/>
                  <a:pt x="426" y="230"/>
                </a:cubicBezTo>
                <a:cubicBezTo>
                  <a:pt x="426" y="245"/>
                  <a:pt x="426" y="245"/>
                  <a:pt x="426" y="245"/>
                </a:cubicBezTo>
                <a:lnTo>
                  <a:pt x="373" y="245"/>
                </a:lnTo>
                <a:close/>
                <a:moveTo>
                  <a:pt x="24" y="551"/>
                </a:moveTo>
                <a:cubicBezTo>
                  <a:pt x="24" y="462"/>
                  <a:pt x="24" y="462"/>
                  <a:pt x="24" y="462"/>
                </a:cubicBezTo>
                <a:cubicBezTo>
                  <a:pt x="42" y="460"/>
                  <a:pt x="52" y="455"/>
                  <a:pt x="62" y="450"/>
                </a:cubicBezTo>
                <a:cubicBezTo>
                  <a:pt x="72" y="445"/>
                  <a:pt x="81" y="440"/>
                  <a:pt x="98" y="440"/>
                </a:cubicBezTo>
                <a:cubicBezTo>
                  <a:pt x="116" y="440"/>
                  <a:pt x="128" y="445"/>
                  <a:pt x="141" y="450"/>
                </a:cubicBezTo>
                <a:cubicBezTo>
                  <a:pt x="155" y="456"/>
                  <a:pt x="169" y="462"/>
                  <a:pt x="191" y="462"/>
                </a:cubicBezTo>
                <a:cubicBezTo>
                  <a:pt x="212" y="462"/>
                  <a:pt x="225" y="456"/>
                  <a:pt x="237" y="451"/>
                </a:cubicBezTo>
                <a:cubicBezTo>
                  <a:pt x="249" y="446"/>
                  <a:pt x="261" y="440"/>
                  <a:pt x="284" y="440"/>
                </a:cubicBezTo>
                <a:cubicBezTo>
                  <a:pt x="307" y="440"/>
                  <a:pt x="320" y="446"/>
                  <a:pt x="331" y="451"/>
                </a:cubicBezTo>
                <a:cubicBezTo>
                  <a:pt x="343" y="457"/>
                  <a:pt x="354" y="462"/>
                  <a:pt x="372" y="462"/>
                </a:cubicBezTo>
                <a:cubicBezTo>
                  <a:pt x="395" y="462"/>
                  <a:pt x="407" y="456"/>
                  <a:pt x="419" y="450"/>
                </a:cubicBezTo>
                <a:cubicBezTo>
                  <a:pt x="429" y="445"/>
                  <a:pt x="438" y="440"/>
                  <a:pt x="455" y="440"/>
                </a:cubicBezTo>
                <a:cubicBezTo>
                  <a:pt x="473" y="440"/>
                  <a:pt x="485" y="445"/>
                  <a:pt x="498" y="450"/>
                </a:cubicBezTo>
                <a:cubicBezTo>
                  <a:pt x="512" y="456"/>
                  <a:pt x="527" y="462"/>
                  <a:pt x="549" y="462"/>
                </a:cubicBezTo>
                <a:cubicBezTo>
                  <a:pt x="549" y="462"/>
                  <a:pt x="550" y="462"/>
                  <a:pt x="551" y="462"/>
                </a:cubicBezTo>
                <a:cubicBezTo>
                  <a:pt x="551" y="551"/>
                  <a:pt x="551" y="551"/>
                  <a:pt x="551" y="551"/>
                </a:cubicBezTo>
                <a:lnTo>
                  <a:pt x="24" y="551"/>
                </a:lnTo>
                <a:close/>
                <a:moveTo>
                  <a:pt x="334" y="313"/>
                </a:moveTo>
                <a:cubicBezTo>
                  <a:pt x="307" y="313"/>
                  <a:pt x="307" y="313"/>
                  <a:pt x="307" y="313"/>
                </a:cubicBezTo>
                <a:cubicBezTo>
                  <a:pt x="307" y="292"/>
                  <a:pt x="307" y="292"/>
                  <a:pt x="307" y="292"/>
                </a:cubicBezTo>
                <a:cubicBezTo>
                  <a:pt x="334" y="292"/>
                  <a:pt x="334" y="292"/>
                  <a:pt x="334" y="292"/>
                </a:cubicBezTo>
                <a:lnTo>
                  <a:pt x="334" y="313"/>
                </a:lnTo>
                <a:close/>
                <a:moveTo>
                  <a:pt x="381" y="313"/>
                </a:moveTo>
                <a:cubicBezTo>
                  <a:pt x="353" y="313"/>
                  <a:pt x="353" y="313"/>
                  <a:pt x="353" y="313"/>
                </a:cubicBezTo>
                <a:cubicBezTo>
                  <a:pt x="353" y="292"/>
                  <a:pt x="353" y="292"/>
                  <a:pt x="353" y="292"/>
                </a:cubicBezTo>
                <a:cubicBezTo>
                  <a:pt x="381" y="292"/>
                  <a:pt x="381" y="292"/>
                  <a:pt x="381" y="292"/>
                </a:cubicBezTo>
                <a:lnTo>
                  <a:pt x="381" y="313"/>
                </a:lnTo>
                <a:close/>
                <a:moveTo>
                  <a:pt x="427" y="313"/>
                </a:moveTo>
                <a:cubicBezTo>
                  <a:pt x="400" y="313"/>
                  <a:pt x="400" y="313"/>
                  <a:pt x="400" y="313"/>
                </a:cubicBezTo>
                <a:cubicBezTo>
                  <a:pt x="400" y="292"/>
                  <a:pt x="400" y="292"/>
                  <a:pt x="400" y="292"/>
                </a:cubicBezTo>
                <a:cubicBezTo>
                  <a:pt x="427" y="292"/>
                  <a:pt x="427" y="292"/>
                  <a:pt x="427" y="292"/>
                </a:cubicBezTo>
                <a:lnTo>
                  <a:pt x="427" y="31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7" name="Rectangle 6">
            <a:extLst>
              <a:ext uri="{FF2B5EF4-FFF2-40B4-BE49-F238E27FC236}">
                <a16:creationId xmlns:a16="http://schemas.microsoft.com/office/drawing/2014/main" id="{45D68A6F-2C69-9B57-FE17-D2C60D70AA2E}"/>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1" name="Group 20">
            <a:extLst>
              <a:ext uri="{FF2B5EF4-FFF2-40B4-BE49-F238E27FC236}">
                <a16:creationId xmlns:a16="http://schemas.microsoft.com/office/drawing/2014/main" id="{9D51710B-972B-BCF7-63BA-686E65814872}"/>
              </a:ext>
            </a:extLst>
          </p:cNvPr>
          <p:cNvGrpSpPr/>
          <p:nvPr/>
        </p:nvGrpSpPr>
        <p:grpSpPr>
          <a:xfrm>
            <a:off x="7349464" y="130795"/>
            <a:ext cx="4439711" cy="218077"/>
            <a:chOff x="6383783" y="132067"/>
            <a:chExt cx="4439711" cy="218077"/>
          </a:xfrm>
        </p:grpSpPr>
        <p:sp>
          <p:nvSpPr>
            <p:cNvPr id="22" name="Rectangle 21">
              <a:extLst>
                <a:ext uri="{FF2B5EF4-FFF2-40B4-BE49-F238E27FC236}">
                  <a16:creationId xmlns:a16="http://schemas.microsoft.com/office/drawing/2014/main" id="{F43F51F0-1C7C-15F9-2E85-29576C0944D9}"/>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CD91B5E4-6AF1-C1B1-AD47-0C8119D4FC32}"/>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F81EF143-CFAE-AFF4-83BC-13DE8681DA8A}"/>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27F885EB-FA74-8CBE-0607-969657CB3CBD}"/>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6" name="Rectangle 25">
              <a:extLst>
                <a:ext uri="{FF2B5EF4-FFF2-40B4-BE49-F238E27FC236}">
                  <a16:creationId xmlns:a16="http://schemas.microsoft.com/office/drawing/2014/main" id="{3F220326-03E1-C893-C2FF-D45B6FCD3144}"/>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0" name="Rectangle 29">
              <a:extLst>
                <a:ext uri="{FF2B5EF4-FFF2-40B4-BE49-F238E27FC236}">
                  <a16:creationId xmlns:a16="http://schemas.microsoft.com/office/drawing/2014/main" id="{1930BBA1-7E6B-DECF-9052-D9F958432406}"/>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1" name="Rectangle 30">
              <a:extLst>
                <a:ext uri="{FF2B5EF4-FFF2-40B4-BE49-F238E27FC236}">
                  <a16:creationId xmlns:a16="http://schemas.microsoft.com/office/drawing/2014/main" id="{4767463A-1A53-57FA-FAB5-3295C0DC61DE}"/>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8" name="Rectangle 7">
            <a:extLst>
              <a:ext uri="{FF2B5EF4-FFF2-40B4-BE49-F238E27FC236}">
                <a16:creationId xmlns:a16="http://schemas.microsoft.com/office/drawing/2014/main" id="{7654D186-9F6A-85D8-1C9F-ECC3232A35D3}"/>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C12D5DCA-529D-B962-B5BB-B581E733F48E}"/>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0" name="Google Shape;2685;p25">
            <a:extLst>
              <a:ext uri="{FF2B5EF4-FFF2-40B4-BE49-F238E27FC236}">
                <a16:creationId xmlns:a16="http://schemas.microsoft.com/office/drawing/2014/main" id="{B2738812-9851-A157-3D35-5A7F0F923D47}"/>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1" name="Rectangle 10">
            <a:extLst>
              <a:ext uri="{FF2B5EF4-FFF2-40B4-BE49-F238E27FC236}">
                <a16:creationId xmlns:a16="http://schemas.microsoft.com/office/drawing/2014/main" id="{8567C9E8-AA65-B628-4438-946B59C041F1}"/>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61A29856-CF10-DDD3-46D3-7EA928FE46D4}"/>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6" name="Google Shape;2685;p25">
            <a:extLst>
              <a:ext uri="{FF2B5EF4-FFF2-40B4-BE49-F238E27FC236}">
                <a16:creationId xmlns:a16="http://schemas.microsoft.com/office/drawing/2014/main" id="{1FBD106F-AD72-67E0-1BCC-FA0561F49853}"/>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273150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56ABBE-808E-2B50-2746-01A9549F0243}"/>
              </a:ext>
            </a:extLst>
          </p:cNvPr>
          <p:cNvSpPr>
            <a:spLocks noGrp="1"/>
          </p:cNvSpPr>
          <p:nvPr>
            <p:ph type="title"/>
          </p:nvPr>
        </p:nvSpPr>
        <p:spPr>
          <a:xfrm>
            <a:off x="442913" y="432001"/>
            <a:ext cx="11306175" cy="1387274"/>
          </a:xfrm>
        </p:spPr>
        <p:txBody>
          <a:bodyPr vert="horz" lIns="0" tIns="0" rIns="0" bIns="0" rtlCol="0" anchor="t" anchorCtr="0">
            <a:noAutofit/>
          </a:bodyPr>
          <a:lstStyle/>
          <a:p>
            <a:r>
              <a:rPr lang="en-GB" err="1"/>
              <a:t>Kārtība</a:t>
            </a:r>
            <a:r>
              <a:rPr lang="en-GB"/>
              <a:t>, </a:t>
            </a:r>
            <a:r>
              <a:rPr lang="en-GB" err="1"/>
              <a:t>kādā</a:t>
            </a:r>
            <a:r>
              <a:rPr lang="en-GB"/>
              <a:t> </a:t>
            </a:r>
            <a:r>
              <a:rPr lang="en-GB" err="1"/>
              <a:t>valsts</a:t>
            </a:r>
            <a:r>
              <a:rPr lang="en-GB"/>
              <a:t> </a:t>
            </a:r>
            <a:r>
              <a:rPr lang="en-GB" err="1"/>
              <a:t>augstākās</a:t>
            </a:r>
            <a:r>
              <a:rPr lang="en-GB"/>
              <a:t> </a:t>
            </a:r>
            <a:r>
              <a:rPr lang="en-GB" err="1"/>
              <a:t>amatpersonas</a:t>
            </a:r>
            <a:r>
              <a:rPr lang="en-GB"/>
              <a:t> </a:t>
            </a:r>
            <a:r>
              <a:rPr lang="en-GB" err="1"/>
              <a:t>ziņo</a:t>
            </a:r>
            <a:r>
              <a:rPr lang="en-GB"/>
              <a:t> </a:t>
            </a:r>
            <a:r>
              <a:rPr lang="en-GB" err="1"/>
              <a:t>Ministru</a:t>
            </a:r>
            <a:r>
              <a:rPr lang="en-GB"/>
              <a:t> </a:t>
            </a:r>
            <a:r>
              <a:rPr lang="en-GB" err="1"/>
              <a:t>prezidentam</a:t>
            </a:r>
            <a:r>
              <a:rPr lang="en-GB"/>
              <a:t> par </a:t>
            </a:r>
            <a:r>
              <a:rPr lang="en-GB" err="1"/>
              <a:t>ārkārtas</a:t>
            </a:r>
            <a:r>
              <a:rPr lang="en-GB"/>
              <a:t> </a:t>
            </a:r>
            <a:r>
              <a:rPr lang="en-GB" err="1"/>
              <a:t>notikumiem</a:t>
            </a:r>
            <a:endParaRPr lang="en-US"/>
          </a:p>
        </p:txBody>
      </p:sp>
      <p:sp>
        <p:nvSpPr>
          <p:cNvPr id="13" name="Rectangle 12">
            <a:extLst>
              <a:ext uri="{FF2B5EF4-FFF2-40B4-BE49-F238E27FC236}">
                <a16:creationId xmlns:a16="http://schemas.microsoft.com/office/drawing/2014/main" id="{5F85ADBF-9F91-0B96-E70C-5067C85F86E4}"/>
              </a:ext>
            </a:extLst>
          </p:cNvPr>
          <p:cNvSpPr/>
          <p:nvPr/>
        </p:nvSpPr>
        <p:spPr>
          <a:xfrm>
            <a:off x="441325" y="1819275"/>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t>Ziņo Ministru prezidentam, ja atbilst kādam no kritērijiem:</a:t>
            </a:r>
          </a:p>
        </p:txBody>
      </p:sp>
      <p:sp>
        <p:nvSpPr>
          <p:cNvPr id="10" name="Rectangle 9">
            <a:extLst>
              <a:ext uri="{FF2B5EF4-FFF2-40B4-BE49-F238E27FC236}">
                <a16:creationId xmlns:a16="http://schemas.microsoft.com/office/drawing/2014/main" id="{6F98C393-40A8-7BED-2801-891A70CBB3E4}"/>
              </a:ext>
            </a:extLst>
          </p:cNvPr>
          <p:cNvSpPr/>
          <p:nvPr/>
        </p:nvSpPr>
        <p:spPr>
          <a:xfrm>
            <a:off x="1120775" y="2505075"/>
            <a:ext cx="4895850" cy="78484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Ārkārtas notikums saistīts ar nozīmīgiem cilvēku upuriem</a:t>
            </a:r>
          </a:p>
        </p:txBody>
      </p:sp>
      <p:grpSp>
        <p:nvGrpSpPr>
          <p:cNvPr id="52" name="Group 51">
            <a:extLst>
              <a:ext uri="{FF2B5EF4-FFF2-40B4-BE49-F238E27FC236}">
                <a16:creationId xmlns:a16="http://schemas.microsoft.com/office/drawing/2014/main" id="{640905B3-EB48-2DFD-627C-0292D0D2B7E2}"/>
              </a:ext>
            </a:extLst>
          </p:cNvPr>
          <p:cNvGrpSpPr/>
          <p:nvPr/>
        </p:nvGrpSpPr>
        <p:grpSpPr>
          <a:xfrm>
            <a:off x="441326" y="2501383"/>
            <a:ext cx="576000" cy="788191"/>
            <a:chOff x="441326" y="2504728"/>
            <a:chExt cx="576000" cy="972000"/>
          </a:xfrm>
        </p:grpSpPr>
        <p:sp>
          <p:nvSpPr>
            <p:cNvPr id="17" name="Rectangle 16">
              <a:extLst>
                <a:ext uri="{FF2B5EF4-FFF2-40B4-BE49-F238E27FC236}">
                  <a16:creationId xmlns:a16="http://schemas.microsoft.com/office/drawing/2014/main" id="{828D6720-AA8A-B9EF-9B96-9653203B8444}"/>
                </a:ext>
              </a:extLst>
            </p:cNvPr>
            <p:cNvSpPr/>
            <p:nvPr/>
          </p:nvSpPr>
          <p:spPr>
            <a:xfrm>
              <a:off x="441326" y="2504728"/>
              <a:ext cx="576000" cy="9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18" name="L-Shape 17">
              <a:extLst>
                <a:ext uri="{FF2B5EF4-FFF2-40B4-BE49-F238E27FC236}">
                  <a16:creationId xmlns:a16="http://schemas.microsoft.com/office/drawing/2014/main" id="{00D4752C-7DA8-A6DE-B5A1-2C0EE48F308E}"/>
                </a:ext>
              </a:extLst>
            </p:cNvPr>
            <p:cNvSpPr/>
            <p:nvPr/>
          </p:nvSpPr>
          <p:spPr>
            <a:xfrm rot="13500000">
              <a:off x="580626" y="287018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22" name="Rectangle 21">
            <a:extLst>
              <a:ext uri="{FF2B5EF4-FFF2-40B4-BE49-F238E27FC236}">
                <a16:creationId xmlns:a16="http://schemas.microsoft.com/office/drawing/2014/main" id="{1135E878-8421-8151-E271-71B5B7794D94}"/>
              </a:ext>
            </a:extLst>
          </p:cNvPr>
          <p:cNvSpPr/>
          <p:nvPr/>
        </p:nvSpPr>
        <p:spPr>
          <a:xfrm>
            <a:off x="1120775" y="3396478"/>
            <a:ext cx="4895850" cy="78484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Katastrofa vai noziedzīgs nodarījums radījuši būtiskus zaudējumus</a:t>
            </a:r>
          </a:p>
        </p:txBody>
      </p:sp>
      <p:sp>
        <p:nvSpPr>
          <p:cNvPr id="27" name="Rectangle 26">
            <a:extLst>
              <a:ext uri="{FF2B5EF4-FFF2-40B4-BE49-F238E27FC236}">
                <a16:creationId xmlns:a16="http://schemas.microsoft.com/office/drawing/2014/main" id="{8790CDF1-59EE-3F91-3208-D703793A595C}"/>
              </a:ext>
            </a:extLst>
          </p:cNvPr>
          <p:cNvSpPr/>
          <p:nvPr/>
        </p:nvSpPr>
        <p:spPr>
          <a:xfrm>
            <a:off x="1120775" y="4287881"/>
            <a:ext cx="4895850" cy="78484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Ārkārtas notikums saistīts ar apdraudējumu videi, cilvēku veselībai vai drošībai un kārtībai vietējā vai reģionālā mērogā</a:t>
            </a:r>
          </a:p>
        </p:txBody>
      </p:sp>
      <p:sp>
        <p:nvSpPr>
          <p:cNvPr id="32" name="Rectangle 31">
            <a:extLst>
              <a:ext uri="{FF2B5EF4-FFF2-40B4-BE49-F238E27FC236}">
                <a16:creationId xmlns:a16="http://schemas.microsoft.com/office/drawing/2014/main" id="{1A5AA56A-A726-C922-469E-635681445B7B}"/>
              </a:ext>
            </a:extLst>
          </p:cNvPr>
          <p:cNvSpPr/>
          <p:nvPr/>
        </p:nvSpPr>
        <p:spPr>
          <a:xfrm>
            <a:off x="6851650" y="2505075"/>
            <a:ext cx="4895850" cy="7851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Ārkārtas notikums būtiski ietekmē nozares darbību, un tā izraisīto seku likvidēšanā iesaistītas divas vai vairākas ministrijas</a:t>
            </a:r>
          </a:p>
        </p:txBody>
      </p:sp>
      <p:sp>
        <p:nvSpPr>
          <p:cNvPr id="37" name="Rectangle 36">
            <a:extLst>
              <a:ext uri="{FF2B5EF4-FFF2-40B4-BE49-F238E27FC236}">
                <a16:creationId xmlns:a16="http://schemas.microsoft.com/office/drawing/2014/main" id="{36BF1EA6-F3BB-54A7-0145-4D256C3224C3}"/>
              </a:ext>
            </a:extLst>
          </p:cNvPr>
          <p:cNvSpPr/>
          <p:nvPr/>
        </p:nvSpPr>
        <p:spPr>
          <a:xfrm>
            <a:off x="6851650" y="3397530"/>
            <a:ext cx="4895850" cy="7851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Valstī notikusi katastrofa vai avārija, un par to ir paziņots starptautiskai institūcijai</a:t>
            </a:r>
          </a:p>
        </p:txBody>
      </p:sp>
      <p:sp>
        <p:nvSpPr>
          <p:cNvPr id="42" name="Rectangle 41">
            <a:extLst>
              <a:ext uri="{FF2B5EF4-FFF2-40B4-BE49-F238E27FC236}">
                <a16:creationId xmlns:a16="http://schemas.microsoft.com/office/drawing/2014/main" id="{2C257B79-85B9-837E-6969-3B55F4547ED9}"/>
              </a:ext>
            </a:extLst>
          </p:cNvPr>
          <p:cNvSpPr/>
          <p:nvPr/>
        </p:nvSpPr>
        <p:spPr>
          <a:xfrm>
            <a:off x="6851650" y="4287534"/>
            <a:ext cx="4895850" cy="78484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Starptautiska institūcija vai ārvalsts sniegusi informāciju par krīzes (konflikta) situāciju vai katastrofas, kas rada draudus nacionālajai drošībai vai Latvijas interesēm</a:t>
            </a:r>
          </a:p>
        </p:txBody>
      </p:sp>
      <p:sp>
        <p:nvSpPr>
          <p:cNvPr id="46" name="Rectangle 45">
            <a:extLst>
              <a:ext uri="{FF2B5EF4-FFF2-40B4-BE49-F238E27FC236}">
                <a16:creationId xmlns:a16="http://schemas.microsoft.com/office/drawing/2014/main" id="{89195F73-6CFF-B7C7-257A-8BB3234056E1}"/>
              </a:ext>
            </a:extLst>
          </p:cNvPr>
          <p:cNvSpPr/>
          <p:nvPr/>
        </p:nvSpPr>
        <p:spPr>
          <a:xfrm>
            <a:off x="111715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endParaRPr lang="lv-LV" sz="1400" b="1"/>
          </a:p>
        </p:txBody>
      </p:sp>
      <p:sp>
        <p:nvSpPr>
          <p:cNvPr id="15" name="Rectangle 14">
            <a:extLst>
              <a:ext uri="{FF2B5EF4-FFF2-40B4-BE49-F238E27FC236}">
                <a16:creationId xmlns:a16="http://schemas.microsoft.com/office/drawing/2014/main" id="{FEF2B948-EF53-AB05-F913-F1A92F5595C7}"/>
              </a:ext>
            </a:extLst>
          </p:cNvPr>
          <p:cNvSpPr/>
          <p:nvPr/>
        </p:nvSpPr>
        <p:spPr>
          <a:xfrm>
            <a:off x="1109870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TextBox 48">
            <a:extLst>
              <a:ext uri="{FF2B5EF4-FFF2-40B4-BE49-F238E27FC236}">
                <a16:creationId xmlns:a16="http://schemas.microsoft.com/office/drawing/2014/main" id="{4DD22D1E-7A43-1CD8-9914-49FD7C3D4AB7}"/>
              </a:ext>
            </a:extLst>
          </p:cNvPr>
          <p:cNvSpPr txBox="1"/>
          <p:nvPr/>
        </p:nvSpPr>
        <p:spPr>
          <a:xfrm>
            <a:off x="442912" y="5195115"/>
            <a:ext cx="11306175" cy="431800"/>
          </a:xfrm>
          <a:prstGeom prst="rect">
            <a:avLst/>
          </a:prstGeom>
          <a:solidFill>
            <a:srgbClr val="A8192D"/>
          </a:solidFill>
        </p:spPr>
        <p:txBody>
          <a:bodyPr wrap="square" lIns="72000" tIns="0" rIns="72000" bIns="0" anchor="ctr">
            <a:noAutofit/>
          </a:bodyPr>
          <a:lstStyle/>
          <a:p>
            <a:pPr marL="0" indent="0">
              <a:buNone/>
              <a:defRPr/>
            </a:pPr>
            <a:r>
              <a:rPr lang="lv-LV" sz="1400" b="1">
                <a:solidFill>
                  <a:schemeClr val="bg1"/>
                </a:solidFill>
                <a:ea typeface="+mn-lt"/>
                <a:cs typeface="+mn-lt"/>
              </a:rPr>
              <a:t>Citos gadījumos – amatpersona izvērtē notikuma nozīmīgumu un pieņem lēmumu, vai nepieciešams informēt Ministru prezidentu.</a:t>
            </a:r>
          </a:p>
        </p:txBody>
      </p:sp>
      <p:grpSp>
        <p:nvGrpSpPr>
          <p:cNvPr id="53" name="Group 52">
            <a:extLst>
              <a:ext uri="{FF2B5EF4-FFF2-40B4-BE49-F238E27FC236}">
                <a16:creationId xmlns:a16="http://schemas.microsoft.com/office/drawing/2014/main" id="{E86E900F-E422-56B0-AB79-59A5B9746A9B}"/>
              </a:ext>
            </a:extLst>
          </p:cNvPr>
          <p:cNvGrpSpPr/>
          <p:nvPr/>
        </p:nvGrpSpPr>
        <p:grpSpPr>
          <a:xfrm>
            <a:off x="441326" y="3396131"/>
            <a:ext cx="576000" cy="784845"/>
            <a:chOff x="441326" y="2504728"/>
            <a:chExt cx="576000" cy="972000"/>
          </a:xfrm>
        </p:grpSpPr>
        <p:sp>
          <p:nvSpPr>
            <p:cNvPr id="54" name="Rectangle 53">
              <a:extLst>
                <a:ext uri="{FF2B5EF4-FFF2-40B4-BE49-F238E27FC236}">
                  <a16:creationId xmlns:a16="http://schemas.microsoft.com/office/drawing/2014/main" id="{13C6F4C3-8EA6-9020-9612-4E25103C6634}"/>
                </a:ext>
              </a:extLst>
            </p:cNvPr>
            <p:cNvSpPr/>
            <p:nvPr/>
          </p:nvSpPr>
          <p:spPr>
            <a:xfrm>
              <a:off x="441326" y="2504728"/>
              <a:ext cx="576000" cy="9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5" name="L-Shape 54">
              <a:extLst>
                <a:ext uri="{FF2B5EF4-FFF2-40B4-BE49-F238E27FC236}">
                  <a16:creationId xmlns:a16="http://schemas.microsoft.com/office/drawing/2014/main" id="{32C21AEA-1057-3C47-9BB8-CEF078953013}"/>
                </a:ext>
              </a:extLst>
            </p:cNvPr>
            <p:cNvSpPr/>
            <p:nvPr/>
          </p:nvSpPr>
          <p:spPr>
            <a:xfrm rot="13500000">
              <a:off x="580626" y="287018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6" name="Group 55">
            <a:extLst>
              <a:ext uri="{FF2B5EF4-FFF2-40B4-BE49-F238E27FC236}">
                <a16:creationId xmlns:a16="http://schemas.microsoft.com/office/drawing/2014/main" id="{0BF7AE31-8274-73E4-DA1A-6596EB865DF8}"/>
              </a:ext>
            </a:extLst>
          </p:cNvPr>
          <p:cNvGrpSpPr/>
          <p:nvPr/>
        </p:nvGrpSpPr>
        <p:grpSpPr>
          <a:xfrm>
            <a:off x="441326" y="4287534"/>
            <a:ext cx="576000" cy="784845"/>
            <a:chOff x="441326" y="2504728"/>
            <a:chExt cx="576000" cy="972000"/>
          </a:xfrm>
        </p:grpSpPr>
        <p:sp>
          <p:nvSpPr>
            <p:cNvPr id="57" name="Rectangle 56">
              <a:extLst>
                <a:ext uri="{FF2B5EF4-FFF2-40B4-BE49-F238E27FC236}">
                  <a16:creationId xmlns:a16="http://schemas.microsoft.com/office/drawing/2014/main" id="{3DCD1FE6-A5C7-2AD5-A17A-A71D2585F9B4}"/>
                </a:ext>
              </a:extLst>
            </p:cNvPr>
            <p:cNvSpPr/>
            <p:nvPr/>
          </p:nvSpPr>
          <p:spPr>
            <a:xfrm>
              <a:off x="441326" y="2504728"/>
              <a:ext cx="576000" cy="9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58" name="L-Shape 57">
              <a:extLst>
                <a:ext uri="{FF2B5EF4-FFF2-40B4-BE49-F238E27FC236}">
                  <a16:creationId xmlns:a16="http://schemas.microsoft.com/office/drawing/2014/main" id="{5280F8A9-98A8-249B-D1B1-8F4A9377D1F0}"/>
                </a:ext>
              </a:extLst>
            </p:cNvPr>
            <p:cNvSpPr/>
            <p:nvPr/>
          </p:nvSpPr>
          <p:spPr>
            <a:xfrm rot="13500000">
              <a:off x="580626" y="287018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59" name="Group 58">
            <a:extLst>
              <a:ext uri="{FF2B5EF4-FFF2-40B4-BE49-F238E27FC236}">
                <a16:creationId xmlns:a16="http://schemas.microsoft.com/office/drawing/2014/main" id="{82D1525A-6F87-E5D8-28B2-B2BBA493C325}"/>
              </a:ext>
            </a:extLst>
          </p:cNvPr>
          <p:cNvGrpSpPr/>
          <p:nvPr/>
        </p:nvGrpSpPr>
        <p:grpSpPr>
          <a:xfrm>
            <a:off x="6146137" y="2504728"/>
            <a:ext cx="576000" cy="785192"/>
            <a:chOff x="441326" y="2504728"/>
            <a:chExt cx="576000" cy="972000"/>
          </a:xfrm>
        </p:grpSpPr>
        <p:sp>
          <p:nvSpPr>
            <p:cNvPr id="60" name="Rectangle 59">
              <a:extLst>
                <a:ext uri="{FF2B5EF4-FFF2-40B4-BE49-F238E27FC236}">
                  <a16:creationId xmlns:a16="http://schemas.microsoft.com/office/drawing/2014/main" id="{3A319B67-531B-7774-188F-1B3B9C2A8F9C}"/>
                </a:ext>
              </a:extLst>
            </p:cNvPr>
            <p:cNvSpPr/>
            <p:nvPr/>
          </p:nvSpPr>
          <p:spPr>
            <a:xfrm>
              <a:off x="441326" y="2504728"/>
              <a:ext cx="576000" cy="9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1" name="L-Shape 60">
              <a:extLst>
                <a:ext uri="{FF2B5EF4-FFF2-40B4-BE49-F238E27FC236}">
                  <a16:creationId xmlns:a16="http://schemas.microsoft.com/office/drawing/2014/main" id="{5AAF6987-610F-AD45-99E7-DF80DA97FEAE}"/>
                </a:ext>
              </a:extLst>
            </p:cNvPr>
            <p:cNvSpPr/>
            <p:nvPr/>
          </p:nvSpPr>
          <p:spPr>
            <a:xfrm rot="13500000">
              <a:off x="580626" y="287018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62" name="Group 61">
            <a:extLst>
              <a:ext uri="{FF2B5EF4-FFF2-40B4-BE49-F238E27FC236}">
                <a16:creationId xmlns:a16="http://schemas.microsoft.com/office/drawing/2014/main" id="{4C284066-2917-3C52-5A22-780E83BE7EAB}"/>
              </a:ext>
            </a:extLst>
          </p:cNvPr>
          <p:cNvGrpSpPr/>
          <p:nvPr/>
        </p:nvGrpSpPr>
        <p:grpSpPr>
          <a:xfrm>
            <a:off x="6146137" y="3396131"/>
            <a:ext cx="576000" cy="784845"/>
            <a:chOff x="441326" y="2504728"/>
            <a:chExt cx="576000" cy="972000"/>
          </a:xfrm>
        </p:grpSpPr>
        <p:sp>
          <p:nvSpPr>
            <p:cNvPr id="63" name="Rectangle 62">
              <a:extLst>
                <a:ext uri="{FF2B5EF4-FFF2-40B4-BE49-F238E27FC236}">
                  <a16:creationId xmlns:a16="http://schemas.microsoft.com/office/drawing/2014/main" id="{E738EEF3-D1C4-8075-363D-C764B3294722}"/>
                </a:ext>
              </a:extLst>
            </p:cNvPr>
            <p:cNvSpPr/>
            <p:nvPr/>
          </p:nvSpPr>
          <p:spPr>
            <a:xfrm>
              <a:off x="441326" y="2504728"/>
              <a:ext cx="576000" cy="9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4" name="L-Shape 63">
              <a:extLst>
                <a:ext uri="{FF2B5EF4-FFF2-40B4-BE49-F238E27FC236}">
                  <a16:creationId xmlns:a16="http://schemas.microsoft.com/office/drawing/2014/main" id="{5A9FD6C4-FC5D-0C6E-13EF-10F88B97A369}"/>
                </a:ext>
              </a:extLst>
            </p:cNvPr>
            <p:cNvSpPr/>
            <p:nvPr/>
          </p:nvSpPr>
          <p:spPr>
            <a:xfrm rot="13500000">
              <a:off x="580626" y="287018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grpSp>
        <p:nvGrpSpPr>
          <p:cNvPr id="65" name="Group 64">
            <a:extLst>
              <a:ext uri="{FF2B5EF4-FFF2-40B4-BE49-F238E27FC236}">
                <a16:creationId xmlns:a16="http://schemas.microsoft.com/office/drawing/2014/main" id="{0A6ED065-5208-3305-B566-4EFA6B83B90A}"/>
              </a:ext>
            </a:extLst>
          </p:cNvPr>
          <p:cNvGrpSpPr/>
          <p:nvPr/>
        </p:nvGrpSpPr>
        <p:grpSpPr>
          <a:xfrm>
            <a:off x="6174754" y="4287084"/>
            <a:ext cx="576000" cy="784845"/>
            <a:chOff x="441326" y="2504728"/>
            <a:chExt cx="576000" cy="972000"/>
          </a:xfrm>
        </p:grpSpPr>
        <p:sp>
          <p:nvSpPr>
            <p:cNvPr id="66" name="Rectangle 65">
              <a:extLst>
                <a:ext uri="{FF2B5EF4-FFF2-40B4-BE49-F238E27FC236}">
                  <a16:creationId xmlns:a16="http://schemas.microsoft.com/office/drawing/2014/main" id="{D24A4C77-2B0B-A3E2-7171-325D8FD8F657}"/>
                </a:ext>
              </a:extLst>
            </p:cNvPr>
            <p:cNvSpPr/>
            <p:nvPr/>
          </p:nvSpPr>
          <p:spPr>
            <a:xfrm>
              <a:off x="441326" y="2504728"/>
              <a:ext cx="576000" cy="9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67" name="L-Shape 66">
              <a:extLst>
                <a:ext uri="{FF2B5EF4-FFF2-40B4-BE49-F238E27FC236}">
                  <a16:creationId xmlns:a16="http://schemas.microsoft.com/office/drawing/2014/main" id="{DF32CDDE-0963-07D9-CAF5-329A21856F8A}"/>
                </a:ext>
              </a:extLst>
            </p:cNvPr>
            <p:cNvSpPr/>
            <p:nvPr/>
          </p:nvSpPr>
          <p:spPr>
            <a:xfrm rot="13500000">
              <a:off x="580626" y="2870183"/>
              <a:ext cx="241090" cy="241090"/>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sp>
        <p:nvSpPr>
          <p:cNvPr id="69" name="Google Shape;778;p79">
            <a:extLst>
              <a:ext uri="{FF2B5EF4-FFF2-40B4-BE49-F238E27FC236}">
                <a16:creationId xmlns:a16="http://schemas.microsoft.com/office/drawing/2014/main" id="{31D8C70A-480A-48AF-5041-C33C4F92F784}"/>
              </a:ext>
            </a:extLst>
          </p:cNvPr>
          <p:cNvSpPr/>
          <p:nvPr/>
        </p:nvSpPr>
        <p:spPr>
          <a:xfrm>
            <a:off x="11279500" y="1927275"/>
            <a:ext cx="360000" cy="360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5E18A3E7-1417-7729-B66D-54FEC2A6802E}"/>
              </a:ext>
            </a:extLst>
          </p:cNvPr>
          <p:cNvSpPr/>
          <p:nvPr/>
        </p:nvSpPr>
        <p:spPr>
          <a:xfrm>
            <a:off x="441325" y="132067"/>
            <a:ext cx="8002881"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19" name="Group 18">
            <a:extLst>
              <a:ext uri="{FF2B5EF4-FFF2-40B4-BE49-F238E27FC236}">
                <a16:creationId xmlns:a16="http://schemas.microsoft.com/office/drawing/2014/main" id="{38CB28B1-FD89-0C35-A10D-7738BBD90EC6}"/>
              </a:ext>
            </a:extLst>
          </p:cNvPr>
          <p:cNvGrpSpPr/>
          <p:nvPr/>
        </p:nvGrpSpPr>
        <p:grpSpPr>
          <a:xfrm>
            <a:off x="7349464" y="130795"/>
            <a:ext cx="4439711" cy="218077"/>
            <a:chOff x="6383783" y="132067"/>
            <a:chExt cx="4439711" cy="218077"/>
          </a:xfrm>
        </p:grpSpPr>
        <p:sp>
          <p:nvSpPr>
            <p:cNvPr id="20" name="Rectangle 19">
              <a:extLst>
                <a:ext uri="{FF2B5EF4-FFF2-40B4-BE49-F238E27FC236}">
                  <a16:creationId xmlns:a16="http://schemas.microsoft.com/office/drawing/2014/main" id="{0F45B193-28E2-4F3E-AF4A-1BB62957F82E}"/>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CB709DBF-E890-5D67-F04E-F6F07B33B74B}"/>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6D7869A1-E997-36AC-DBCD-A6B2CDA1529E}"/>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51655D64-7D85-3829-45C4-4D6DA2D108C3}"/>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5" name="Rectangle 24">
              <a:extLst>
                <a:ext uri="{FF2B5EF4-FFF2-40B4-BE49-F238E27FC236}">
                  <a16:creationId xmlns:a16="http://schemas.microsoft.com/office/drawing/2014/main" id="{25FF33BB-39AE-D6D0-DD9A-9581C8897DD5}"/>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6" name="Rectangle 25">
              <a:extLst>
                <a:ext uri="{FF2B5EF4-FFF2-40B4-BE49-F238E27FC236}">
                  <a16:creationId xmlns:a16="http://schemas.microsoft.com/office/drawing/2014/main" id="{41D59C82-FC9B-CA37-8A89-19BFB1F7B8AF}"/>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8" name="Rectangle 27">
              <a:extLst>
                <a:ext uri="{FF2B5EF4-FFF2-40B4-BE49-F238E27FC236}">
                  <a16:creationId xmlns:a16="http://schemas.microsoft.com/office/drawing/2014/main" id="{7A625F9F-2048-BBEE-3862-C784AD707D1D}"/>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3" name="Rectangle 2">
            <a:extLst>
              <a:ext uri="{FF2B5EF4-FFF2-40B4-BE49-F238E27FC236}">
                <a16:creationId xmlns:a16="http://schemas.microsoft.com/office/drawing/2014/main" id="{CD38F23C-B4C7-0C23-50A8-2A83140E905B}"/>
              </a:ext>
            </a:extLst>
          </p:cNvPr>
          <p:cNvSpPr/>
          <p:nvPr/>
        </p:nvSpPr>
        <p:spPr>
          <a:xfrm>
            <a:off x="6227640" y="5749303"/>
            <a:ext cx="2707382" cy="42289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0A433BEA-7085-0F94-391B-A619515D153F}"/>
              </a:ext>
            </a:extLst>
          </p:cNvPr>
          <p:cNvSpPr>
            <a:spLocks noChangeAspect="1"/>
          </p:cNvSpPr>
          <p:nvPr/>
        </p:nvSpPr>
        <p:spPr bwMode="auto">
          <a:xfrm>
            <a:off x="6275668" y="581914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Google Shape;2685;p25">
            <a:extLst>
              <a:ext uri="{FF2B5EF4-FFF2-40B4-BE49-F238E27FC236}">
                <a16:creationId xmlns:a16="http://schemas.microsoft.com/office/drawing/2014/main" id="{133CD2BD-3C92-2B5A-7875-F79F12B57FBE}"/>
              </a:ext>
            </a:extLst>
          </p:cNvPr>
          <p:cNvSpPr txBox="1"/>
          <p:nvPr/>
        </p:nvSpPr>
        <p:spPr>
          <a:xfrm>
            <a:off x="6702896" y="5825477"/>
            <a:ext cx="2119795" cy="304699"/>
          </a:xfrm>
          <a:prstGeom prst="rect">
            <a:avLst/>
          </a:prstGeom>
          <a:noFill/>
          <a:ln>
            <a:noFill/>
          </a:ln>
        </p:spPr>
        <p:txBody>
          <a:bodyPr spcFirstLastPara="1" wrap="square" lIns="0" tIns="0" rIns="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AF897D6D-285F-1A33-A7A2-D4F7D8009068}"/>
              </a:ext>
            </a:extLst>
          </p:cNvPr>
          <p:cNvSpPr/>
          <p:nvPr/>
        </p:nvSpPr>
        <p:spPr>
          <a:xfrm>
            <a:off x="9041704" y="5749925"/>
            <a:ext cx="2707384" cy="42236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5FB46D7C-78DA-CB3D-2FD8-DEE48C7FF35C}"/>
              </a:ext>
            </a:extLst>
          </p:cNvPr>
          <p:cNvSpPr>
            <a:spLocks noChangeAspect="1"/>
          </p:cNvSpPr>
          <p:nvPr/>
        </p:nvSpPr>
        <p:spPr bwMode="auto">
          <a:xfrm>
            <a:off x="9128924" y="581914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B722C8C4-2699-DC0C-24ED-0347797FFB59}"/>
              </a:ext>
            </a:extLst>
          </p:cNvPr>
          <p:cNvSpPr txBox="1"/>
          <p:nvPr/>
        </p:nvSpPr>
        <p:spPr>
          <a:xfrm>
            <a:off x="9516960" y="5808759"/>
            <a:ext cx="1604382" cy="304699"/>
          </a:xfrm>
          <a:prstGeom prst="rect">
            <a:avLst/>
          </a:prstGeom>
          <a:noFill/>
          <a:ln>
            <a:noFill/>
          </a:ln>
        </p:spPr>
        <p:txBody>
          <a:bodyPr spcFirstLastPara="1" wrap="square" lIns="0" tIns="0" rIns="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6" name="Rectangle 15">
            <a:extLst>
              <a:ext uri="{FF2B5EF4-FFF2-40B4-BE49-F238E27FC236}">
                <a16:creationId xmlns:a16="http://schemas.microsoft.com/office/drawing/2014/main" id="{5E59EDF7-6D68-1D03-959A-1CDAF21B969C}"/>
              </a:ext>
            </a:extLst>
          </p:cNvPr>
          <p:cNvSpPr/>
          <p:nvPr/>
        </p:nvSpPr>
        <p:spPr>
          <a:xfrm>
            <a:off x="442913" y="5749303"/>
            <a:ext cx="5678256" cy="42289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Freeform 50">
            <a:extLst>
              <a:ext uri="{FF2B5EF4-FFF2-40B4-BE49-F238E27FC236}">
                <a16:creationId xmlns:a16="http://schemas.microsoft.com/office/drawing/2014/main" id="{5B3141C7-B1BA-D89E-B2C3-0842658ACCD6}"/>
              </a:ext>
            </a:extLst>
          </p:cNvPr>
          <p:cNvSpPr>
            <a:spLocks noChangeAspect="1"/>
          </p:cNvSpPr>
          <p:nvPr/>
        </p:nvSpPr>
        <p:spPr bwMode="auto">
          <a:xfrm>
            <a:off x="591665" y="581914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3D07EC61-7432-B461-9B49-CA5ED9C80A9F}"/>
              </a:ext>
            </a:extLst>
          </p:cNvPr>
          <p:cNvSpPr txBox="1"/>
          <p:nvPr/>
        </p:nvSpPr>
        <p:spPr>
          <a:xfrm>
            <a:off x="1017325" y="5825477"/>
            <a:ext cx="4184595" cy="304699"/>
          </a:xfrm>
          <a:prstGeom prst="rect">
            <a:avLst/>
          </a:prstGeom>
          <a:noFill/>
          <a:ln>
            <a:noFill/>
          </a:ln>
        </p:spPr>
        <p:txBody>
          <a:bodyPr spcFirstLastPara="1" wrap="square" lIns="0" tIns="0" rIns="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sp>
        <p:nvSpPr>
          <p:cNvPr id="31" name="Slide Number Placeholder 3">
            <a:extLst>
              <a:ext uri="{FF2B5EF4-FFF2-40B4-BE49-F238E27FC236}">
                <a16:creationId xmlns:a16="http://schemas.microsoft.com/office/drawing/2014/main" id="{3ED709F4-7CEE-9DF9-C824-C5752FC377B4}"/>
              </a:ext>
            </a:extLst>
          </p:cNvPr>
          <p:cNvSpPr txBox="1">
            <a:spLocks/>
          </p:cNvSpPr>
          <p:nvPr/>
        </p:nvSpPr>
        <p:spPr>
          <a:xfrm>
            <a:off x="9984296" y="6638370"/>
            <a:ext cx="1764792" cy="13716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pPr algn="r">
              <a:buClrTx/>
              <a:buSzTx/>
              <a:buFontTx/>
              <a:buNone/>
              <a:defRPr/>
            </a:pPr>
            <a:fld id="{7870704B-CE94-48CC-AF30-84932A1262A7}" type="slidenum">
              <a:rPr lang="en-US" kern="1200" smtClean="0">
                <a:solidFill>
                  <a:srgbClr val="000000"/>
                </a:solidFill>
                <a:ea typeface="+mn-ea"/>
              </a:rPr>
              <a:pPr algn="r">
                <a:buClrTx/>
                <a:buSzTx/>
                <a:buFontTx/>
                <a:buNone/>
                <a:defRPr/>
              </a:pPr>
              <a:t>16</a:t>
            </a:fld>
            <a:endParaRPr lang="en-US" kern="1200">
              <a:solidFill>
                <a:srgbClr val="000000"/>
              </a:solidFill>
              <a:ea typeface="+mn-ea"/>
            </a:endParaRPr>
          </a:p>
        </p:txBody>
      </p:sp>
    </p:spTree>
    <p:extLst>
      <p:ext uri="{BB962C8B-B14F-4D97-AF65-F5344CB8AC3E}">
        <p14:creationId xmlns:p14="http://schemas.microsoft.com/office/powerpoint/2010/main" val="55378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18;p22">
            <a:extLst>
              <a:ext uri="{FF2B5EF4-FFF2-40B4-BE49-F238E27FC236}">
                <a16:creationId xmlns:a16="http://schemas.microsoft.com/office/drawing/2014/main" id="{02AF7FAC-8178-4FDB-BB90-7DC8E58A9C82}"/>
              </a:ext>
            </a:extLst>
          </p:cNvPr>
          <p:cNvSpPr txBox="1"/>
          <p:nvPr/>
        </p:nvSpPr>
        <p:spPr>
          <a:xfrm>
            <a:off x="4327485" y="3262317"/>
            <a:ext cx="3021979"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KVP sastāvs</a:t>
            </a:r>
          </a:p>
        </p:txBody>
      </p:sp>
      <p:sp>
        <p:nvSpPr>
          <p:cNvPr id="28" name="Google Shape;118;p22">
            <a:extLst>
              <a:ext uri="{FF2B5EF4-FFF2-40B4-BE49-F238E27FC236}">
                <a16:creationId xmlns:a16="http://schemas.microsoft.com/office/drawing/2014/main" id="{6B4D705A-DE4F-6D52-91BC-34A4EE3D22B7}"/>
              </a:ext>
            </a:extLst>
          </p:cNvPr>
          <p:cNvSpPr txBox="1"/>
          <p:nvPr/>
        </p:nvSpPr>
        <p:spPr>
          <a:xfrm>
            <a:off x="7713447" y="3262317"/>
            <a:ext cx="4035640"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KVP funkcijas</a:t>
            </a:r>
          </a:p>
        </p:txBody>
      </p:sp>
      <p:sp>
        <p:nvSpPr>
          <p:cNvPr id="20" name="Google Shape;112;p22">
            <a:extLst>
              <a:ext uri="{FF2B5EF4-FFF2-40B4-BE49-F238E27FC236}">
                <a16:creationId xmlns:a16="http://schemas.microsoft.com/office/drawing/2014/main" id="{86243F77-BC03-3EA1-FA3F-B026B1920013}"/>
              </a:ext>
            </a:extLst>
          </p:cNvPr>
          <p:cNvSpPr/>
          <p:nvPr/>
        </p:nvSpPr>
        <p:spPr>
          <a:xfrm>
            <a:off x="4327524" y="3767012"/>
            <a:ext cx="3021399" cy="288147"/>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KVP vada Ministru prezidents</a:t>
            </a:r>
          </a:p>
        </p:txBody>
      </p:sp>
      <p:sp>
        <p:nvSpPr>
          <p:cNvPr id="34" name="Google Shape;112;p22">
            <a:extLst>
              <a:ext uri="{FF2B5EF4-FFF2-40B4-BE49-F238E27FC236}">
                <a16:creationId xmlns:a16="http://schemas.microsoft.com/office/drawing/2014/main" id="{AA665AD8-7398-B39A-28F3-EEBCBC68306B}"/>
              </a:ext>
            </a:extLst>
          </p:cNvPr>
          <p:cNvSpPr/>
          <p:nvPr/>
        </p:nvSpPr>
        <p:spPr>
          <a:xfrm>
            <a:off x="4327525" y="4413225"/>
            <a:ext cx="2744918"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KVP locekļi ir Ministru kabineta sastāvs</a:t>
            </a:r>
          </a:p>
        </p:txBody>
      </p:sp>
      <p:pic>
        <p:nvPicPr>
          <p:cNvPr id="6146" name="Picture 2" descr="red and white striped flag">
            <a:extLst>
              <a:ext uri="{FF2B5EF4-FFF2-40B4-BE49-F238E27FC236}">
                <a16:creationId xmlns:a16="http://schemas.microsoft.com/office/drawing/2014/main" id="{EE0BBC87-B160-EC85-24C5-F4344AD9D37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0797" r="11818"/>
          <a:stretch/>
        </p:blipFill>
        <p:spPr bwMode="auto">
          <a:xfrm>
            <a:off x="0" y="2926482"/>
            <a:ext cx="3971925" cy="393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Krīzes vadības padome</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17</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4" y="1944270"/>
            <a:ext cx="10802174" cy="849468"/>
          </a:xfrm>
          <a:prstGeom prst="rect">
            <a:avLst/>
          </a:prstGeom>
          <a:noFill/>
        </p:spPr>
        <p:txBody>
          <a:bodyPr wrap="square" lIns="0" tIns="0" rIns="0" bIns="0" anchor="ctr">
            <a:noAutofit/>
          </a:bodyPr>
          <a:lstStyle/>
          <a:p>
            <a:pPr marL="0" lvl="0" indent="0" algn="l" rtl="0">
              <a:spcBef>
                <a:spcPts val="0"/>
              </a:spcBef>
              <a:spcAft>
                <a:spcPts val="0"/>
              </a:spcAft>
              <a:buNone/>
            </a:pPr>
            <a:r>
              <a:rPr lang="lv-LV" sz="1400">
                <a:solidFill>
                  <a:schemeClr val="lt1"/>
                </a:solidFill>
              </a:rPr>
              <a:t>Krīzes vadības padome (KVP) ir koordinējoša institūcija, kuras darbības mērķis ir nodrošināt valsts un pašvaldību institūciju saskaņotu rīcību, veicot valsts apdraudējuma preventīvos un pārvarēšanas pasākumus, kā arī tā radīto seku likvidēšanas pasākumus. </a:t>
            </a:r>
          </a:p>
        </p:txBody>
      </p:sp>
      <p:cxnSp>
        <p:nvCxnSpPr>
          <p:cNvPr id="52" name="Straight Connector 51">
            <a:extLst>
              <a:ext uri="{FF2B5EF4-FFF2-40B4-BE49-F238E27FC236}">
                <a16:creationId xmlns:a16="http://schemas.microsoft.com/office/drawing/2014/main" id="{6CC5D223-C333-70C3-4F3A-C6ED6301845E}"/>
              </a:ext>
            </a:extLst>
          </p:cNvPr>
          <p:cNvCxnSpPr>
            <a:cxnSpLocks/>
          </p:cNvCxnSpPr>
          <p:nvPr/>
        </p:nvCxnSpPr>
        <p:spPr>
          <a:xfrm>
            <a:off x="4327525" y="4232393"/>
            <a:ext cx="3021399" cy="3598"/>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3" name="Group 32">
            <a:extLst>
              <a:ext uri="{FF2B5EF4-FFF2-40B4-BE49-F238E27FC236}">
                <a16:creationId xmlns:a16="http://schemas.microsoft.com/office/drawing/2014/main" id="{2D382A0A-15C5-E739-2B02-1E55717A49E4}"/>
              </a:ext>
            </a:extLst>
          </p:cNvPr>
          <p:cNvGrpSpPr/>
          <p:nvPr/>
        </p:nvGrpSpPr>
        <p:grpSpPr>
          <a:xfrm>
            <a:off x="6845463" y="3262317"/>
            <a:ext cx="504001" cy="432000"/>
            <a:chOff x="11245046" y="4036148"/>
            <a:chExt cx="504001" cy="432000"/>
          </a:xfrm>
        </p:grpSpPr>
        <p:sp>
          <p:nvSpPr>
            <p:cNvPr id="29" name="Google Shape;118;p22">
              <a:extLst>
                <a:ext uri="{FF2B5EF4-FFF2-40B4-BE49-F238E27FC236}">
                  <a16:creationId xmlns:a16="http://schemas.microsoft.com/office/drawing/2014/main" id="{399A1A7B-5FCC-3F2F-0DF4-182683D90D12}"/>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3" name="Google Shape;112;p22">
            <a:extLst>
              <a:ext uri="{FF2B5EF4-FFF2-40B4-BE49-F238E27FC236}">
                <a16:creationId xmlns:a16="http://schemas.microsoft.com/office/drawing/2014/main" id="{C68DAD6C-B1A8-6FA0-0C83-DDE77D1ACA66}"/>
              </a:ext>
            </a:extLst>
          </p:cNvPr>
          <p:cNvSpPr/>
          <p:nvPr/>
        </p:nvSpPr>
        <p:spPr>
          <a:xfrm>
            <a:off x="7646259" y="3766317"/>
            <a:ext cx="4102829" cy="1149921"/>
          </a:xfrm>
          <a:prstGeom prst="rect">
            <a:avLst/>
          </a:prstGeom>
          <a:solidFill>
            <a:schemeClr val="bg1"/>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400" b="1"/>
              <a:t>Koordinēt valsts un pašvaldību institūciju sadarbību </a:t>
            </a:r>
            <a:r>
              <a:rPr lang="lv-LV" sz="1400"/>
              <a:t>jautājumos, kas saistīti ar valsts apdraudējuma preventīvajiem un pārvarēšanas pasākumiem, kā arī tā radīto seku likvidēšanas pasākumiem</a:t>
            </a:r>
          </a:p>
        </p:txBody>
      </p:sp>
      <p:sp>
        <p:nvSpPr>
          <p:cNvPr id="14" name="Freeform 68">
            <a:extLst>
              <a:ext uri="{FF2B5EF4-FFF2-40B4-BE49-F238E27FC236}">
                <a16:creationId xmlns:a16="http://schemas.microsoft.com/office/drawing/2014/main" id="{0902E0EF-3B7D-8EDA-8389-39A847515BE5}"/>
              </a:ext>
            </a:extLst>
          </p:cNvPr>
          <p:cNvSpPr>
            <a:spLocks noChangeAspect="1" noEditPoints="1"/>
          </p:cNvSpPr>
          <p:nvPr/>
        </p:nvSpPr>
        <p:spPr bwMode="auto">
          <a:xfrm>
            <a:off x="7713447" y="384520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16" name="Google Shape;112;p22">
            <a:extLst>
              <a:ext uri="{FF2B5EF4-FFF2-40B4-BE49-F238E27FC236}">
                <a16:creationId xmlns:a16="http://schemas.microsoft.com/office/drawing/2014/main" id="{CF03354A-F9C9-256E-A9DA-70E8B3231A54}"/>
              </a:ext>
            </a:extLst>
          </p:cNvPr>
          <p:cNvSpPr/>
          <p:nvPr/>
        </p:nvSpPr>
        <p:spPr>
          <a:xfrm>
            <a:off x="7646259" y="4995901"/>
            <a:ext cx="4102829"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b="1"/>
              <a:t>Koordinēt civilmilitāro sadarbību </a:t>
            </a:r>
            <a:r>
              <a:rPr lang="lv-LV" sz="1400"/>
              <a:t>valsts apdraudējuma novēršanai un pārvarēšanai</a:t>
            </a:r>
          </a:p>
        </p:txBody>
      </p:sp>
      <p:sp>
        <p:nvSpPr>
          <p:cNvPr id="17" name="Freeform 68">
            <a:extLst>
              <a:ext uri="{FF2B5EF4-FFF2-40B4-BE49-F238E27FC236}">
                <a16:creationId xmlns:a16="http://schemas.microsoft.com/office/drawing/2014/main" id="{2E773846-35F3-0579-3A94-26CFF31EE34E}"/>
              </a:ext>
            </a:extLst>
          </p:cNvPr>
          <p:cNvSpPr>
            <a:spLocks noChangeAspect="1" noEditPoints="1"/>
          </p:cNvSpPr>
          <p:nvPr/>
        </p:nvSpPr>
        <p:spPr bwMode="auto">
          <a:xfrm>
            <a:off x="7713447" y="50596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 name="Rectangle 4">
            <a:extLst>
              <a:ext uri="{FF2B5EF4-FFF2-40B4-BE49-F238E27FC236}">
                <a16:creationId xmlns:a16="http://schemas.microsoft.com/office/drawing/2014/main" id="{CDF4133E-3BE3-DEFD-543B-371FC0846606}"/>
              </a:ext>
            </a:extLst>
          </p:cNvPr>
          <p:cNvSpPr/>
          <p:nvPr/>
        </p:nvSpPr>
        <p:spPr>
          <a:xfrm>
            <a:off x="7713447" y="5643044"/>
            <a:ext cx="4035639"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7E1EDD71-B12D-A022-BFE2-33E508609D2D}"/>
              </a:ext>
            </a:extLst>
          </p:cNvPr>
          <p:cNvSpPr>
            <a:spLocks noChangeAspect="1"/>
          </p:cNvSpPr>
          <p:nvPr/>
        </p:nvSpPr>
        <p:spPr bwMode="auto">
          <a:xfrm>
            <a:off x="7807291" y="576337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B6A99893-07B1-A1E6-C2C5-41DF71C018AA}"/>
              </a:ext>
            </a:extLst>
          </p:cNvPr>
          <p:cNvSpPr txBox="1"/>
          <p:nvPr/>
        </p:nvSpPr>
        <p:spPr>
          <a:xfrm>
            <a:off x="8220159" y="5820342"/>
            <a:ext cx="2529121" cy="169277"/>
          </a:xfrm>
          <a:prstGeom prst="rect">
            <a:avLst/>
          </a:prstGeom>
          <a:noFill/>
          <a:ln>
            <a:noFill/>
          </a:ln>
        </p:spPr>
        <p:txBody>
          <a:bodyPr spcFirstLastPara="1" wrap="square" lIns="0" tIns="0" rIns="72000" bIns="0" anchor="ctr" anchorCtr="0">
            <a:spAutoFit/>
          </a:bodyPr>
          <a:lstStyle/>
          <a:p>
            <a:pPr>
              <a:lnSpc>
                <a:spcPct val="100000"/>
              </a:lnSpc>
              <a:buSzPct val="100000"/>
            </a:pPr>
            <a:r>
              <a:rPr lang="lv-LV" sz="1100" i="0">
                <a:effectLst/>
                <a:latin typeface="Arial" panose="020B0604020202020204" pitchFamily="34" charset="0"/>
                <a:hlinkClick r:id="rId4">
                  <a:extLst>
                    <a:ext uri="{A12FA001-AC4F-418D-AE19-62706E023703}">
                      <ahyp:hlinkClr xmlns:ahyp="http://schemas.microsoft.com/office/drawing/2018/hyperlinkcolor" val="tx"/>
                    </a:ext>
                  </a:extLst>
                </a:hlinkClick>
              </a:rPr>
              <a:t>Krīzes vadības padomes nolikums</a:t>
            </a:r>
            <a:endParaRPr lang="lv-LV" sz="1100"/>
          </a:p>
        </p:txBody>
      </p:sp>
      <p:sp>
        <p:nvSpPr>
          <p:cNvPr id="21" name="Freeform 68">
            <a:extLst>
              <a:ext uri="{FF2B5EF4-FFF2-40B4-BE49-F238E27FC236}">
                <a16:creationId xmlns:a16="http://schemas.microsoft.com/office/drawing/2014/main" id="{3F12B066-7441-EE3E-7918-D27AB16F6BFC}"/>
              </a:ext>
            </a:extLst>
          </p:cNvPr>
          <p:cNvSpPr>
            <a:spLocks noChangeAspect="1" noEditPoints="1"/>
          </p:cNvSpPr>
          <p:nvPr/>
        </p:nvSpPr>
        <p:spPr bwMode="auto">
          <a:xfrm>
            <a:off x="4327485" y="384520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3" name="Freeform 68">
            <a:extLst>
              <a:ext uri="{FF2B5EF4-FFF2-40B4-BE49-F238E27FC236}">
                <a16:creationId xmlns:a16="http://schemas.microsoft.com/office/drawing/2014/main" id="{5099B238-ACFF-6DA1-3C2E-42CF5EB0BBCE}"/>
              </a:ext>
            </a:extLst>
          </p:cNvPr>
          <p:cNvSpPr>
            <a:spLocks noChangeAspect="1" noEditPoints="1"/>
          </p:cNvSpPr>
          <p:nvPr/>
        </p:nvSpPr>
        <p:spPr bwMode="auto">
          <a:xfrm>
            <a:off x="4327485" y="448727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7" name="Group 36">
            <a:extLst>
              <a:ext uri="{FF2B5EF4-FFF2-40B4-BE49-F238E27FC236}">
                <a16:creationId xmlns:a16="http://schemas.microsoft.com/office/drawing/2014/main" id="{347CDDBC-12D7-82AF-07E9-17C1E288FD66}"/>
              </a:ext>
            </a:extLst>
          </p:cNvPr>
          <p:cNvGrpSpPr/>
          <p:nvPr/>
        </p:nvGrpSpPr>
        <p:grpSpPr>
          <a:xfrm>
            <a:off x="11245087" y="3262317"/>
            <a:ext cx="504001" cy="432000"/>
            <a:chOff x="11245046" y="4036148"/>
            <a:chExt cx="504001" cy="432000"/>
          </a:xfrm>
        </p:grpSpPr>
        <p:sp>
          <p:nvSpPr>
            <p:cNvPr id="38" name="Google Shape;118;p22">
              <a:extLst>
                <a:ext uri="{FF2B5EF4-FFF2-40B4-BE49-F238E27FC236}">
                  <a16:creationId xmlns:a16="http://schemas.microsoft.com/office/drawing/2014/main" id="{19128824-7C3B-9A2D-222F-FBD6A8A7594D}"/>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E069AB30-05DC-9117-C6A6-8198C37927B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773;p79">
              <a:extLst>
                <a:ext uri="{FF2B5EF4-FFF2-40B4-BE49-F238E27FC236}">
                  <a16:creationId xmlns:a16="http://schemas.microsoft.com/office/drawing/2014/main" id="{81225587-2B60-B56C-4735-3ADEFE1DE46C}"/>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cxnSp>
        <p:nvCxnSpPr>
          <p:cNvPr id="41" name="Straight Connector 40">
            <a:extLst>
              <a:ext uri="{FF2B5EF4-FFF2-40B4-BE49-F238E27FC236}">
                <a16:creationId xmlns:a16="http://schemas.microsoft.com/office/drawing/2014/main" id="{E2B6E804-C881-546D-987E-CB52E37BA26D}"/>
              </a:ext>
            </a:extLst>
          </p:cNvPr>
          <p:cNvCxnSpPr>
            <a:cxnSpLocks/>
          </p:cNvCxnSpPr>
          <p:nvPr/>
        </p:nvCxnSpPr>
        <p:spPr>
          <a:xfrm flipV="1">
            <a:off x="7713941" y="4957303"/>
            <a:ext cx="4035146" cy="119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27" name="Group 26">
            <a:extLst>
              <a:ext uri="{FF2B5EF4-FFF2-40B4-BE49-F238E27FC236}">
                <a16:creationId xmlns:a16="http://schemas.microsoft.com/office/drawing/2014/main" id="{4C86E994-2247-48F0-570B-AF59749EB453}"/>
              </a:ext>
            </a:extLst>
          </p:cNvPr>
          <p:cNvGrpSpPr/>
          <p:nvPr/>
        </p:nvGrpSpPr>
        <p:grpSpPr>
          <a:xfrm>
            <a:off x="7349464" y="130795"/>
            <a:ext cx="4439711" cy="218077"/>
            <a:chOff x="6383783" y="132067"/>
            <a:chExt cx="4439711" cy="218077"/>
          </a:xfrm>
        </p:grpSpPr>
        <p:sp>
          <p:nvSpPr>
            <p:cNvPr id="30" name="Rectangle 29">
              <a:extLst>
                <a:ext uri="{FF2B5EF4-FFF2-40B4-BE49-F238E27FC236}">
                  <a16:creationId xmlns:a16="http://schemas.microsoft.com/office/drawing/2014/main" id="{BF6F0026-CACD-EAD9-595F-A95D0590124E}"/>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A41359F5-ABB0-702B-E9D0-8962F4C918FF}"/>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CD59C647-25D1-4C00-EE25-C0900B479823}"/>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62509D1A-6862-6084-F025-37F67E23C173}"/>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42" name="Rectangle 41">
              <a:extLst>
                <a:ext uri="{FF2B5EF4-FFF2-40B4-BE49-F238E27FC236}">
                  <a16:creationId xmlns:a16="http://schemas.microsoft.com/office/drawing/2014/main" id="{2C890473-D943-195A-1574-B6E80EFFCE5D}"/>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3" name="Rectangle 42">
              <a:extLst>
                <a:ext uri="{FF2B5EF4-FFF2-40B4-BE49-F238E27FC236}">
                  <a16:creationId xmlns:a16="http://schemas.microsoft.com/office/drawing/2014/main" id="{B712E41D-6477-5DF5-C0BE-32F1FA3FD316}"/>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4" name="Rectangle 43">
              <a:extLst>
                <a:ext uri="{FF2B5EF4-FFF2-40B4-BE49-F238E27FC236}">
                  <a16:creationId xmlns:a16="http://schemas.microsoft.com/office/drawing/2014/main" id="{C9306366-370E-4793-9909-7DC9CD28B07A}"/>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45" name="Rectangle 44">
            <a:extLst>
              <a:ext uri="{FF2B5EF4-FFF2-40B4-BE49-F238E27FC236}">
                <a16:creationId xmlns:a16="http://schemas.microsoft.com/office/drawing/2014/main" id="{5F95A50B-AF96-552E-5FE8-75FF384B4253}"/>
              </a:ext>
            </a:extLst>
          </p:cNvPr>
          <p:cNvSpPr/>
          <p:nvPr/>
        </p:nvSpPr>
        <p:spPr>
          <a:xfrm>
            <a:off x="441325" y="132067"/>
            <a:ext cx="8002881"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sp>
        <p:nvSpPr>
          <p:cNvPr id="3" name="Google Shape;112;p22">
            <a:extLst>
              <a:ext uri="{FF2B5EF4-FFF2-40B4-BE49-F238E27FC236}">
                <a16:creationId xmlns:a16="http://schemas.microsoft.com/office/drawing/2014/main" id="{735C68E1-32ED-76F1-DDDA-D68A59C072F2}"/>
              </a:ext>
            </a:extLst>
          </p:cNvPr>
          <p:cNvSpPr/>
          <p:nvPr/>
        </p:nvSpPr>
        <p:spPr>
          <a:xfrm>
            <a:off x="4327524" y="5274880"/>
            <a:ext cx="3021399" cy="719034"/>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Valsts pašvaldību un citu institūciju amatpersonas vai eksperti*</a:t>
            </a:r>
          </a:p>
        </p:txBody>
      </p:sp>
      <p:sp>
        <p:nvSpPr>
          <p:cNvPr id="8" name="Freeform 68">
            <a:extLst>
              <a:ext uri="{FF2B5EF4-FFF2-40B4-BE49-F238E27FC236}">
                <a16:creationId xmlns:a16="http://schemas.microsoft.com/office/drawing/2014/main" id="{C5B468C4-F330-3130-123E-396880F8E762}"/>
              </a:ext>
            </a:extLst>
          </p:cNvPr>
          <p:cNvSpPr>
            <a:spLocks noChangeAspect="1" noEditPoints="1"/>
          </p:cNvSpPr>
          <p:nvPr/>
        </p:nvSpPr>
        <p:spPr bwMode="auto">
          <a:xfrm>
            <a:off x="4327485" y="53316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cxnSp>
        <p:nvCxnSpPr>
          <p:cNvPr id="9" name="Straight Connector 8">
            <a:extLst>
              <a:ext uri="{FF2B5EF4-FFF2-40B4-BE49-F238E27FC236}">
                <a16:creationId xmlns:a16="http://schemas.microsoft.com/office/drawing/2014/main" id="{EE9E2611-8594-4E49-FFF0-7722E1161CC7}"/>
              </a:ext>
            </a:extLst>
          </p:cNvPr>
          <p:cNvCxnSpPr>
            <a:cxnSpLocks/>
          </p:cNvCxnSpPr>
          <p:nvPr/>
        </p:nvCxnSpPr>
        <p:spPr>
          <a:xfrm>
            <a:off x="4300291" y="5094049"/>
            <a:ext cx="3021399" cy="3598"/>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12" name="TextBox 11">
            <a:extLst>
              <a:ext uri="{FF2B5EF4-FFF2-40B4-BE49-F238E27FC236}">
                <a16:creationId xmlns:a16="http://schemas.microsoft.com/office/drawing/2014/main" id="{E3A291AD-D711-1738-3F63-13DB0494981A}"/>
              </a:ext>
            </a:extLst>
          </p:cNvPr>
          <p:cNvSpPr txBox="1"/>
          <p:nvPr/>
        </p:nvSpPr>
        <p:spPr>
          <a:xfrm>
            <a:off x="4357422" y="6513984"/>
            <a:ext cx="4242568" cy="115416"/>
          </a:xfrm>
          <a:prstGeom prst="rect">
            <a:avLst/>
          </a:prstGeom>
          <a:noFill/>
        </p:spPr>
        <p:txBody>
          <a:bodyPr wrap="square" lIns="0" tIns="0" rIns="0" bIns="0" rtlCol="0">
            <a:spAutoFit/>
          </a:bodyPr>
          <a:lstStyle/>
          <a:p>
            <a:pPr>
              <a:lnSpc>
                <a:spcPct val="100000"/>
              </a:lnSpc>
              <a:spcAft>
                <a:spcPts val="600"/>
              </a:spcAft>
              <a:buSzPct val="100000"/>
            </a:pPr>
            <a:r>
              <a:rPr lang="lv-LV" sz="750"/>
              <a:t>*Pēc uzaicinājuma, neietilpst KVP pamatsastāvā</a:t>
            </a:r>
          </a:p>
        </p:txBody>
      </p:sp>
    </p:spTree>
    <p:extLst>
      <p:ext uri="{BB962C8B-B14F-4D97-AF65-F5344CB8AC3E}">
        <p14:creationId xmlns:p14="http://schemas.microsoft.com/office/powerpoint/2010/main" val="3374168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2;p22">
            <a:extLst>
              <a:ext uri="{FF2B5EF4-FFF2-40B4-BE49-F238E27FC236}">
                <a16:creationId xmlns:a16="http://schemas.microsoft.com/office/drawing/2014/main" id="{10A23057-A17D-B9E3-CC64-F47ADC905112}"/>
              </a:ext>
            </a:extLst>
          </p:cNvPr>
          <p:cNvSpPr/>
          <p:nvPr/>
        </p:nvSpPr>
        <p:spPr>
          <a:xfrm>
            <a:off x="3102015" y="3518557"/>
            <a:ext cx="2990565" cy="79375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Koordinē </a:t>
            </a:r>
            <a:r>
              <a:rPr lang="en-US" sz="1100" err="1"/>
              <a:t>valsts</a:t>
            </a:r>
            <a:r>
              <a:rPr lang="en-US" sz="1100"/>
              <a:t> </a:t>
            </a:r>
            <a:r>
              <a:rPr lang="en-US" sz="1100" err="1"/>
              <a:t>krīzes</a:t>
            </a:r>
            <a:r>
              <a:rPr lang="en-US" sz="1100"/>
              <a:t> </a:t>
            </a:r>
            <a:r>
              <a:rPr lang="en-US" sz="1100" err="1"/>
              <a:t>vadības</a:t>
            </a:r>
            <a:r>
              <a:rPr lang="en-US" sz="1100"/>
              <a:t> </a:t>
            </a:r>
            <a:r>
              <a:rPr lang="en-US" sz="1100" err="1"/>
              <a:t>pilnveidošanu</a:t>
            </a:r>
            <a:endParaRPr lang="en-US" sz="1100"/>
          </a:p>
        </p:txBody>
      </p:sp>
      <p:sp>
        <p:nvSpPr>
          <p:cNvPr id="13" name="Google Shape;112;p22">
            <a:extLst>
              <a:ext uri="{FF2B5EF4-FFF2-40B4-BE49-F238E27FC236}">
                <a16:creationId xmlns:a16="http://schemas.microsoft.com/office/drawing/2014/main" id="{C492D0CC-04C5-9905-FBE9-D988D4A3BDFB}"/>
              </a:ext>
            </a:extLst>
          </p:cNvPr>
          <p:cNvSpPr/>
          <p:nvPr/>
        </p:nvSpPr>
        <p:spPr>
          <a:xfrm>
            <a:off x="3102015" y="4439571"/>
            <a:ext cx="2990565" cy="79375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Izskata </a:t>
            </a:r>
            <a:r>
              <a:rPr lang="en-US" sz="1100" err="1"/>
              <a:t>ar</a:t>
            </a:r>
            <a:r>
              <a:rPr lang="en-US" sz="1100"/>
              <a:t> </a:t>
            </a:r>
            <a:r>
              <a:rPr lang="en-US" sz="1100" err="1"/>
              <a:t>ministriju</a:t>
            </a:r>
            <a:r>
              <a:rPr lang="en-US" sz="1100"/>
              <a:t> </a:t>
            </a:r>
            <a:r>
              <a:rPr lang="en-US" sz="1100" err="1"/>
              <a:t>nozarēm</a:t>
            </a:r>
            <a:r>
              <a:rPr lang="en-US" sz="1100"/>
              <a:t> </a:t>
            </a:r>
            <a:r>
              <a:rPr lang="en-US" sz="1100" err="1"/>
              <a:t>saistītos</a:t>
            </a:r>
            <a:r>
              <a:rPr lang="en-US" sz="1100"/>
              <a:t> </a:t>
            </a:r>
            <a:r>
              <a:rPr lang="en-US" sz="1100" err="1"/>
              <a:t>apdraudējumus</a:t>
            </a:r>
            <a:r>
              <a:rPr lang="en-US" sz="1100"/>
              <a:t> un </a:t>
            </a:r>
            <a:r>
              <a:rPr lang="en-US" sz="1100" err="1"/>
              <a:t>izvērtē</a:t>
            </a:r>
            <a:r>
              <a:rPr lang="en-US" sz="1100"/>
              <a:t> to </a:t>
            </a:r>
            <a:r>
              <a:rPr lang="en-US" sz="1100" err="1"/>
              <a:t>novēršanas</a:t>
            </a:r>
            <a:r>
              <a:rPr lang="en-US" sz="1100"/>
              <a:t>, </a:t>
            </a:r>
            <a:r>
              <a:rPr lang="en-US" sz="1100" err="1"/>
              <a:t>pārvarēšanas</a:t>
            </a:r>
            <a:r>
              <a:rPr lang="en-US" sz="1100"/>
              <a:t> un </a:t>
            </a:r>
            <a:r>
              <a:rPr lang="en-US" sz="1100" err="1"/>
              <a:t>seku</a:t>
            </a:r>
            <a:r>
              <a:rPr lang="en-US" sz="1100"/>
              <a:t> </a:t>
            </a:r>
            <a:r>
              <a:rPr lang="en-US" sz="1100" err="1"/>
              <a:t>likvidēšanas</a:t>
            </a:r>
            <a:r>
              <a:rPr lang="en-US" sz="1100"/>
              <a:t> </a:t>
            </a:r>
            <a:r>
              <a:rPr lang="en-US" sz="1100" err="1"/>
              <a:t>plānotos</a:t>
            </a:r>
            <a:r>
              <a:rPr lang="en-US" sz="1100"/>
              <a:t> </a:t>
            </a:r>
            <a:r>
              <a:rPr lang="en-US" sz="1100" err="1"/>
              <a:t>pasākumus</a:t>
            </a:r>
            <a:endParaRPr lang="en-US" sz="1100"/>
          </a:p>
        </p:txBody>
      </p:sp>
      <p:sp>
        <p:nvSpPr>
          <p:cNvPr id="65" name="Google Shape;112;p22">
            <a:extLst>
              <a:ext uri="{FF2B5EF4-FFF2-40B4-BE49-F238E27FC236}">
                <a16:creationId xmlns:a16="http://schemas.microsoft.com/office/drawing/2014/main" id="{F4CE7D74-451B-EB76-ACEB-00365CEB216F}"/>
              </a:ext>
            </a:extLst>
          </p:cNvPr>
          <p:cNvSpPr/>
          <p:nvPr/>
        </p:nvSpPr>
        <p:spPr>
          <a:xfrm>
            <a:off x="3102015" y="5360584"/>
            <a:ext cx="2990565" cy="79375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Sagatavo </a:t>
            </a:r>
            <a:r>
              <a:rPr lang="en-US" sz="1100" err="1"/>
              <a:t>vai</a:t>
            </a:r>
            <a:r>
              <a:rPr lang="en-US" sz="1100"/>
              <a:t> </a:t>
            </a:r>
            <a:r>
              <a:rPr lang="en-US" sz="1100" err="1"/>
              <a:t>izskata</a:t>
            </a:r>
            <a:r>
              <a:rPr lang="en-US" sz="1100"/>
              <a:t> </a:t>
            </a:r>
            <a:r>
              <a:rPr lang="en-US" sz="1100" err="1"/>
              <a:t>priekšlikumus</a:t>
            </a:r>
            <a:r>
              <a:rPr lang="en-US" sz="1100"/>
              <a:t> Ministru </a:t>
            </a:r>
            <a:r>
              <a:rPr lang="en-US" sz="1100" err="1"/>
              <a:t>kabinetam</a:t>
            </a:r>
            <a:r>
              <a:rPr lang="en-US" sz="1100"/>
              <a:t> par </a:t>
            </a:r>
            <a:r>
              <a:rPr lang="en-US" sz="1100" err="1"/>
              <a:t>finansējumu</a:t>
            </a:r>
            <a:r>
              <a:rPr lang="en-US" sz="1100"/>
              <a:t>, </a:t>
            </a:r>
            <a:r>
              <a:rPr lang="en-US" sz="1100" err="1"/>
              <a:t>resursu</a:t>
            </a:r>
            <a:r>
              <a:rPr lang="en-US" sz="1100"/>
              <a:t> </a:t>
            </a:r>
            <a:r>
              <a:rPr lang="en-US" sz="1100" err="1"/>
              <a:t>piesaistīšanu</a:t>
            </a:r>
            <a:r>
              <a:rPr lang="en-US" sz="1100"/>
              <a:t>, </a:t>
            </a:r>
            <a:r>
              <a:rPr lang="en-US" sz="1100" err="1"/>
              <a:t>palīdzības</a:t>
            </a:r>
            <a:r>
              <a:rPr lang="en-US" sz="1100"/>
              <a:t> </a:t>
            </a:r>
            <a:r>
              <a:rPr lang="en-US" sz="1100" err="1"/>
              <a:t>sniegšanu</a:t>
            </a:r>
            <a:r>
              <a:rPr lang="en-US" sz="1100"/>
              <a:t> </a:t>
            </a:r>
            <a:r>
              <a:rPr lang="en-US" sz="1100" err="1"/>
              <a:t>ārvalstij</a:t>
            </a:r>
            <a:r>
              <a:rPr lang="en-US" sz="1100"/>
              <a:t> </a:t>
            </a:r>
            <a:r>
              <a:rPr lang="en-US" sz="1100" err="1"/>
              <a:t>u.c.</a:t>
            </a:r>
            <a:r>
              <a:rPr lang="en-US" sz="1100"/>
              <a:t> </a:t>
            </a:r>
            <a:r>
              <a:rPr lang="en-US" sz="1100" err="1"/>
              <a:t>aspektiem</a:t>
            </a:r>
            <a:endParaRPr lang="en-US" sz="1100"/>
          </a:p>
        </p:txBody>
      </p:sp>
      <p:sp>
        <p:nvSpPr>
          <p:cNvPr id="12" name="Google Shape;112;p22">
            <a:extLst>
              <a:ext uri="{FF2B5EF4-FFF2-40B4-BE49-F238E27FC236}">
                <a16:creationId xmlns:a16="http://schemas.microsoft.com/office/drawing/2014/main" id="{348FDBDE-E60F-E1FD-94AE-D375AA47F6A3}"/>
              </a:ext>
            </a:extLst>
          </p:cNvPr>
          <p:cNvSpPr/>
          <p:nvPr/>
        </p:nvSpPr>
        <p:spPr>
          <a:xfrm>
            <a:off x="6217920" y="3518641"/>
            <a:ext cx="5531206" cy="793496"/>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Paredzēta Krīzes vadības padomes pārstrukturizācija un Krīzes vadības centra (KVC) izveidošana, lai nākotnē nodrošinātu centralizētu, un ātru lēmumu pieņemšanu, koordinējot iesaistīto valsts un pašvaldības iestāžu darbu</a:t>
            </a:r>
          </a:p>
        </p:txBody>
      </p:sp>
      <p:sp>
        <p:nvSpPr>
          <p:cNvPr id="18" name="Google Shape;112;p22">
            <a:extLst>
              <a:ext uri="{FF2B5EF4-FFF2-40B4-BE49-F238E27FC236}">
                <a16:creationId xmlns:a16="http://schemas.microsoft.com/office/drawing/2014/main" id="{F32E5E5F-888F-8771-F626-D39F1E350E3D}"/>
              </a:ext>
            </a:extLst>
          </p:cNvPr>
          <p:cNvSpPr/>
          <p:nvPr/>
        </p:nvSpPr>
        <p:spPr>
          <a:xfrm>
            <a:off x="6217920" y="4439485"/>
            <a:ext cx="5531206" cy="7937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Padome </a:t>
            </a:r>
            <a:r>
              <a:rPr lang="en-US" sz="1100" err="1"/>
              <a:t>ir</a:t>
            </a:r>
            <a:r>
              <a:rPr lang="en-US" sz="1100"/>
              <a:t> </a:t>
            </a:r>
            <a:r>
              <a:rPr lang="en-US" sz="1100" err="1"/>
              <a:t>iesaistījusies</a:t>
            </a:r>
            <a:r>
              <a:rPr lang="en-US" sz="1100"/>
              <a:t> </a:t>
            </a:r>
            <a:r>
              <a:rPr lang="en-US" sz="1100" err="1"/>
              <a:t>tādu</a:t>
            </a:r>
            <a:r>
              <a:rPr lang="en-US" sz="1100"/>
              <a:t> </a:t>
            </a:r>
            <a:r>
              <a:rPr lang="en-US" sz="1100" err="1"/>
              <a:t>gadījumu</a:t>
            </a:r>
            <a:r>
              <a:rPr lang="en-US" sz="1100"/>
              <a:t> </a:t>
            </a:r>
            <a:r>
              <a:rPr lang="en-US" sz="1100" err="1"/>
              <a:t>izskatīšanā</a:t>
            </a:r>
            <a:r>
              <a:rPr lang="en-US" sz="1100"/>
              <a:t> un </a:t>
            </a:r>
            <a:r>
              <a:rPr lang="en-US" sz="1100" err="1"/>
              <a:t>novēršanas</a:t>
            </a:r>
            <a:r>
              <a:rPr lang="en-US" sz="1100"/>
              <a:t> </a:t>
            </a:r>
            <a:r>
              <a:rPr lang="en-US" sz="1100" err="1"/>
              <a:t>pasākumu</a:t>
            </a:r>
            <a:r>
              <a:rPr lang="en-US" sz="1100"/>
              <a:t> </a:t>
            </a:r>
            <a:r>
              <a:rPr lang="en-US" sz="1100" err="1"/>
              <a:t>apzināšanā</a:t>
            </a:r>
            <a:r>
              <a:rPr lang="en-US" sz="1100"/>
              <a:t> </a:t>
            </a:r>
            <a:r>
              <a:rPr lang="en-US" sz="1100" err="1"/>
              <a:t>kā</a:t>
            </a:r>
            <a:r>
              <a:rPr lang="en-US" sz="1100"/>
              <a:t> 2017. gada </a:t>
            </a:r>
            <a:r>
              <a:rPr lang="en-US" sz="1100" err="1"/>
              <a:t>Āfrikas</a:t>
            </a:r>
            <a:r>
              <a:rPr lang="en-US" sz="1100"/>
              <a:t> </a:t>
            </a:r>
            <a:r>
              <a:rPr lang="en-US" sz="1100" err="1"/>
              <a:t>cūku</a:t>
            </a:r>
            <a:r>
              <a:rPr lang="en-US" sz="1100"/>
              <a:t> </a:t>
            </a:r>
            <a:r>
              <a:rPr lang="en-US" sz="1100" err="1"/>
              <a:t>mēra</a:t>
            </a:r>
            <a:r>
              <a:rPr lang="en-US" sz="1100"/>
              <a:t> </a:t>
            </a:r>
            <a:r>
              <a:rPr lang="en-US" sz="1100" err="1"/>
              <a:t>uzliesmojums</a:t>
            </a:r>
            <a:r>
              <a:rPr lang="en-US" sz="1100"/>
              <a:t> </a:t>
            </a:r>
            <a:r>
              <a:rPr lang="en-US" sz="1100" err="1"/>
              <a:t>Krimuldas</a:t>
            </a:r>
            <a:r>
              <a:rPr lang="en-US" sz="1100"/>
              <a:t> </a:t>
            </a:r>
            <a:r>
              <a:rPr lang="en-US" sz="1100" err="1"/>
              <a:t>novada</a:t>
            </a:r>
            <a:r>
              <a:rPr lang="en-US" sz="1100"/>
              <a:t> </a:t>
            </a:r>
            <a:r>
              <a:rPr lang="en-US" sz="1100" err="1"/>
              <a:t>Krimuldas</a:t>
            </a:r>
            <a:r>
              <a:rPr lang="en-US" sz="1100"/>
              <a:t> </a:t>
            </a:r>
            <a:r>
              <a:rPr lang="en-US" sz="1100" err="1"/>
              <a:t>pagastā</a:t>
            </a:r>
            <a:r>
              <a:rPr lang="en-US" sz="1100"/>
              <a:t> un 2023. gada </a:t>
            </a:r>
            <a:r>
              <a:rPr lang="en-US" sz="1100" err="1"/>
              <a:t>situācija</a:t>
            </a:r>
            <a:r>
              <a:rPr lang="en-US" sz="1100"/>
              <a:t> </a:t>
            </a:r>
            <a:r>
              <a:rPr lang="en-US" sz="1100" err="1"/>
              <a:t>saistībā</a:t>
            </a:r>
            <a:r>
              <a:rPr lang="en-US" sz="1100"/>
              <a:t> </a:t>
            </a:r>
            <a:r>
              <a:rPr lang="en-US" sz="1100" err="1"/>
              <a:t>ar</a:t>
            </a:r>
            <a:r>
              <a:rPr lang="en-US" sz="1100"/>
              <a:t> </a:t>
            </a:r>
            <a:r>
              <a:rPr lang="en-US" sz="1100" err="1"/>
              <a:t>paliem</a:t>
            </a:r>
            <a:r>
              <a:rPr lang="en-US" sz="1100"/>
              <a:t> (</a:t>
            </a:r>
            <a:r>
              <a:rPr lang="en-US" sz="1100" err="1"/>
              <a:t>plūdiem</a:t>
            </a:r>
            <a:r>
              <a:rPr lang="en-US" sz="1100"/>
              <a:t>) </a:t>
            </a:r>
            <a:r>
              <a:rPr lang="en-US" sz="1100" err="1"/>
              <a:t>Jēkabpils</a:t>
            </a:r>
            <a:r>
              <a:rPr lang="en-US" sz="1100"/>
              <a:t> </a:t>
            </a:r>
            <a:r>
              <a:rPr lang="en-US" sz="1100" err="1"/>
              <a:t>novadā</a:t>
            </a:r>
            <a:endParaRPr lang="en-US" sz="1100"/>
          </a:p>
        </p:txBody>
      </p:sp>
      <p:sp>
        <p:nvSpPr>
          <p:cNvPr id="57" name="Google Shape;112;p22">
            <a:extLst>
              <a:ext uri="{FF2B5EF4-FFF2-40B4-BE49-F238E27FC236}">
                <a16:creationId xmlns:a16="http://schemas.microsoft.com/office/drawing/2014/main" id="{242C9DB3-E82A-AD5A-7D1B-9C13FA7F8B3B}"/>
              </a:ext>
            </a:extLst>
          </p:cNvPr>
          <p:cNvSpPr/>
          <p:nvPr/>
        </p:nvSpPr>
        <p:spPr>
          <a:xfrm>
            <a:off x="6217920" y="5360584"/>
            <a:ext cx="5531206" cy="7937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Krīzes </a:t>
            </a:r>
            <a:r>
              <a:rPr lang="en-US" sz="1100" err="1"/>
              <a:t>vadības</a:t>
            </a:r>
            <a:r>
              <a:rPr lang="en-US" sz="1100"/>
              <a:t> </a:t>
            </a:r>
            <a:r>
              <a:rPr lang="en-US" sz="1100" err="1"/>
              <a:t>padomes</a:t>
            </a:r>
            <a:r>
              <a:rPr lang="en-US" sz="1100"/>
              <a:t> 2013. gada 20. </a:t>
            </a:r>
            <a:r>
              <a:rPr lang="en-US" sz="1100" err="1"/>
              <a:t>maija</a:t>
            </a:r>
            <a:r>
              <a:rPr lang="en-US" sz="1100"/>
              <a:t> </a:t>
            </a:r>
            <a:r>
              <a:rPr lang="en-US" sz="1100" err="1"/>
              <a:t>sēde</a:t>
            </a:r>
            <a:r>
              <a:rPr lang="en-US" sz="1100"/>
              <a:t> «</a:t>
            </a:r>
            <a:r>
              <a:rPr lang="en-US" sz="1100" err="1"/>
              <a:t>Priekšlikumi</a:t>
            </a:r>
            <a:r>
              <a:rPr lang="en-US" sz="1100"/>
              <a:t> par </a:t>
            </a:r>
            <a:r>
              <a:rPr lang="en-US" sz="1100" err="1"/>
              <a:t>veicamajiem</a:t>
            </a:r>
            <a:r>
              <a:rPr lang="en-US" sz="1100"/>
              <a:t> </a:t>
            </a:r>
            <a:r>
              <a:rPr lang="en-US" sz="1100" err="1"/>
              <a:t>pasākumiem</a:t>
            </a:r>
            <a:r>
              <a:rPr lang="en-US" sz="1100"/>
              <a:t>, </a:t>
            </a:r>
            <a:r>
              <a:rPr lang="en-US" sz="1100" err="1"/>
              <a:t>lai</a:t>
            </a:r>
            <a:r>
              <a:rPr lang="en-US" sz="1100"/>
              <a:t> </a:t>
            </a:r>
            <a:r>
              <a:rPr lang="en-US" sz="1100" err="1"/>
              <a:t>uzlabotu</a:t>
            </a:r>
            <a:r>
              <a:rPr lang="en-US" sz="1100"/>
              <a:t> </a:t>
            </a:r>
            <a:r>
              <a:rPr lang="en-US" sz="1100" err="1"/>
              <a:t>infrastruktūru</a:t>
            </a:r>
            <a:r>
              <a:rPr lang="en-US" sz="1100"/>
              <a:t> un </a:t>
            </a:r>
            <a:r>
              <a:rPr lang="en-US" sz="1100" err="1"/>
              <a:t>pilnveidotu</a:t>
            </a:r>
            <a:r>
              <a:rPr lang="en-US" sz="1100"/>
              <a:t> </a:t>
            </a:r>
            <a:r>
              <a:rPr lang="en-US" sz="1100" err="1"/>
              <a:t>valsts</a:t>
            </a:r>
            <a:r>
              <a:rPr lang="en-US" sz="1100"/>
              <a:t> un </a:t>
            </a:r>
            <a:r>
              <a:rPr lang="en-US" sz="1100" err="1"/>
              <a:t>pašvaldību</a:t>
            </a:r>
            <a:r>
              <a:rPr lang="en-US" sz="1100"/>
              <a:t> </a:t>
            </a:r>
            <a:r>
              <a:rPr lang="en-US" sz="1100" err="1"/>
              <a:t>institūciju</a:t>
            </a:r>
            <a:r>
              <a:rPr lang="en-US" sz="1100"/>
              <a:t> </a:t>
            </a:r>
            <a:r>
              <a:rPr lang="en-US" sz="1100" err="1"/>
              <a:t>spējas</a:t>
            </a:r>
            <a:r>
              <a:rPr lang="en-US" sz="1100"/>
              <a:t> </a:t>
            </a:r>
            <a:r>
              <a:rPr lang="en-US" sz="1100" err="1"/>
              <a:t>novērst</a:t>
            </a:r>
            <a:r>
              <a:rPr lang="en-US" sz="1100"/>
              <a:t> </a:t>
            </a:r>
            <a:r>
              <a:rPr lang="en-US" sz="1100" err="1"/>
              <a:t>vai</a:t>
            </a:r>
            <a:r>
              <a:rPr lang="en-US" sz="1100"/>
              <a:t> </a:t>
            </a:r>
            <a:r>
              <a:rPr lang="en-US" sz="1100" err="1"/>
              <a:t>mazināt</a:t>
            </a:r>
            <a:r>
              <a:rPr lang="en-US" sz="1100"/>
              <a:t> </a:t>
            </a:r>
            <a:r>
              <a:rPr lang="en-US" sz="1100" err="1"/>
              <a:t>iespējamos</a:t>
            </a:r>
            <a:r>
              <a:rPr lang="en-US" sz="1100"/>
              <a:t> </a:t>
            </a:r>
            <a:r>
              <a:rPr lang="en-US" sz="1100" err="1"/>
              <a:t>plūdu</a:t>
            </a:r>
            <a:r>
              <a:rPr lang="en-US" sz="1100"/>
              <a:t> un </a:t>
            </a:r>
            <a:r>
              <a:rPr lang="en-US" sz="1100" err="1"/>
              <a:t>palu</a:t>
            </a:r>
            <a:r>
              <a:rPr lang="en-US" sz="1100"/>
              <a:t> </a:t>
            </a:r>
            <a:r>
              <a:rPr lang="en-US" sz="1100" err="1"/>
              <a:t>draudus</a:t>
            </a:r>
            <a:r>
              <a:rPr lang="en-US" sz="1100"/>
              <a:t>, </a:t>
            </a:r>
            <a:r>
              <a:rPr lang="en-US" sz="1100" err="1"/>
              <a:t>kā</a:t>
            </a:r>
            <a:r>
              <a:rPr lang="en-US" sz="1100"/>
              <a:t> </a:t>
            </a:r>
            <a:r>
              <a:rPr lang="en-US" sz="1100" err="1"/>
              <a:t>arī</a:t>
            </a:r>
            <a:r>
              <a:rPr lang="en-US" sz="1100"/>
              <a:t> </a:t>
            </a:r>
            <a:r>
              <a:rPr lang="en-US" sz="1100" err="1"/>
              <a:t>likvidēt</a:t>
            </a:r>
            <a:r>
              <a:rPr lang="en-US" sz="1100"/>
              <a:t> to </a:t>
            </a:r>
            <a:r>
              <a:rPr lang="en-US" sz="1100" err="1"/>
              <a:t>sekas</a:t>
            </a:r>
            <a:r>
              <a:rPr lang="en-US" sz="1100"/>
              <a:t> </a:t>
            </a:r>
            <a:r>
              <a:rPr lang="en-US" sz="1100" err="1"/>
              <a:t>nākotnē</a:t>
            </a:r>
            <a:r>
              <a:rPr lang="en-US" sz="1100"/>
              <a:t>»</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dirty="0"/>
              <a:t>Krīzes vadības padomes loma civilās aizsardzības sistēmā</a:t>
            </a:r>
            <a:endParaRPr lang="en-US" dirty="0"/>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18</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B06CECB3-4F1D-D68C-1A75-37BF76CBD2CB}"/>
              </a:ext>
            </a:extLst>
          </p:cNvPr>
          <p:cNvGrpSpPr/>
          <p:nvPr/>
        </p:nvGrpSpPr>
        <p:grpSpPr>
          <a:xfrm>
            <a:off x="7349464" y="130795"/>
            <a:ext cx="4439711" cy="218077"/>
            <a:chOff x="6383783" y="132067"/>
            <a:chExt cx="4439711" cy="218077"/>
          </a:xfrm>
        </p:grpSpPr>
        <p:sp>
          <p:nvSpPr>
            <p:cNvPr id="14" name="Rectangle 13">
              <a:extLst>
                <a:ext uri="{FF2B5EF4-FFF2-40B4-BE49-F238E27FC236}">
                  <a16:creationId xmlns:a16="http://schemas.microsoft.com/office/drawing/2014/main" id="{B8F6EEB4-2BE6-A2D3-7680-A167CC0F96B9}"/>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7757A3E-E345-F7FC-F946-3AFCF0684A04}"/>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73019E87-1386-5D0F-BA8C-282302380F3B}"/>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C760A7B0-1A3E-8B80-DB52-FDBE1EE7A45E}"/>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5738454C-D371-DE64-F382-6B993D611E3F}"/>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0" name="Rectangle 19">
              <a:extLst>
                <a:ext uri="{FF2B5EF4-FFF2-40B4-BE49-F238E27FC236}">
                  <a16:creationId xmlns:a16="http://schemas.microsoft.com/office/drawing/2014/main" id="{EC72FB07-8BC4-7CFC-5CC3-DEF59C99493C}"/>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 name="Rectangle 20">
              <a:extLst>
                <a:ext uri="{FF2B5EF4-FFF2-40B4-BE49-F238E27FC236}">
                  <a16:creationId xmlns:a16="http://schemas.microsoft.com/office/drawing/2014/main" id="{49D0C20F-498E-0767-E159-2ED552741A57}"/>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pic>
        <p:nvPicPr>
          <p:cNvPr id="11" name="Picture 10">
            <a:extLst>
              <a:ext uri="{FF2B5EF4-FFF2-40B4-BE49-F238E27FC236}">
                <a16:creationId xmlns:a16="http://schemas.microsoft.com/office/drawing/2014/main" id="{56D5FDB4-A650-F373-B47A-F29996689B6D}"/>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26" name="Rectangle 25">
            <a:extLst>
              <a:ext uri="{FF2B5EF4-FFF2-40B4-BE49-F238E27FC236}">
                <a16:creationId xmlns:a16="http://schemas.microsoft.com/office/drawing/2014/main" id="{64A61DF5-C081-4A98-2149-456C55F03FEC}"/>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0B734AE0-6CAE-FC0E-A433-5171529B620B}"/>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C4D02ED-6F5A-C36B-4553-92D4382D18A6}"/>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1" name="Rectangle 30">
            <a:extLst>
              <a:ext uri="{FF2B5EF4-FFF2-40B4-BE49-F238E27FC236}">
                <a16:creationId xmlns:a16="http://schemas.microsoft.com/office/drawing/2014/main" id="{58B075DB-9584-08FC-C610-36B51222A4C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DE9A3863-E11D-3211-9DFF-95FDBDB60EEF}"/>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863AA9CF-DCDB-EA0E-C3D5-34FE4E0931A4}"/>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8" name="Rectangle 37">
            <a:extLst>
              <a:ext uri="{FF2B5EF4-FFF2-40B4-BE49-F238E27FC236}">
                <a16:creationId xmlns:a16="http://schemas.microsoft.com/office/drawing/2014/main" id="{682168EF-2BCA-CA43-AE20-EF17D69014D4}"/>
              </a:ext>
            </a:extLst>
          </p:cNvPr>
          <p:cNvSpPr/>
          <p:nvPr/>
        </p:nvSpPr>
        <p:spPr>
          <a:xfrm>
            <a:off x="0" y="350215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C0B8A2EE-9501-8BCD-1AA1-5EA6EC1E8352}"/>
              </a:ext>
            </a:extLst>
          </p:cNvPr>
          <p:cNvSpPr>
            <a:spLocks noChangeAspect="1"/>
          </p:cNvSpPr>
          <p:nvPr/>
        </p:nvSpPr>
        <p:spPr bwMode="auto">
          <a:xfrm>
            <a:off x="448735" y="375466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CE96A373-CBB6-8949-2DEF-66CF79F94E77}"/>
              </a:ext>
            </a:extLst>
          </p:cNvPr>
          <p:cNvSpPr txBox="1"/>
          <p:nvPr/>
        </p:nvSpPr>
        <p:spPr>
          <a:xfrm>
            <a:off x="874395" y="374392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Krīzes vadības padomes nolikums</a:t>
            </a:r>
            <a:endParaRPr lang="lv-LV" sz="1100">
              <a:latin typeface="Arial"/>
              <a:ea typeface="Arial"/>
              <a:cs typeface="Arial"/>
              <a:sym typeface="Arial"/>
            </a:endParaRPr>
          </a:p>
        </p:txBody>
      </p:sp>
      <p:sp>
        <p:nvSpPr>
          <p:cNvPr id="23" name="Google Shape;118;p22">
            <a:extLst>
              <a:ext uri="{FF2B5EF4-FFF2-40B4-BE49-F238E27FC236}">
                <a16:creationId xmlns:a16="http://schemas.microsoft.com/office/drawing/2014/main" id="{9A5CBAEF-A83C-8D76-DBAE-9FAD90A8C76F}"/>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4" name="Google Shape;118;p22">
            <a:extLst>
              <a:ext uri="{FF2B5EF4-FFF2-40B4-BE49-F238E27FC236}">
                <a16:creationId xmlns:a16="http://schemas.microsoft.com/office/drawing/2014/main" id="{C6B3C450-61EF-0476-4C56-8CA7AA267133}"/>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74F98184-72A2-2822-C80B-758AEF49DEEA}"/>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dirty="0">
                <a:solidFill>
                  <a:schemeClr val="bg1">
                    <a:lumMod val="65000"/>
                  </a:schemeClr>
                </a:solidFill>
              </a:rPr>
              <a:t>Lēmumu pieņemšana</a:t>
            </a:r>
            <a:r>
              <a:rPr lang="en-US" sz="1400" dirty="0">
                <a:solidFill>
                  <a:schemeClr val="bg1">
                    <a:lumMod val="65000"/>
                  </a:schemeClr>
                </a:solidFill>
              </a:rPr>
              <a:t> | </a:t>
            </a:r>
            <a:r>
              <a:rPr lang="lv-LV" sz="1400" b="1" dirty="0"/>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36" name="Google Shape;118;p22">
            <a:extLst>
              <a:ext uri="{FF2B5EF4-FFF2-40B4-BE49-F238E27FC236}">
                <a16:creationId xmlns:a16="http://schemas.microsoft.com/office/drawing/2014/main" id="{CD10DA92-7432-B0DF-22F3-5682DE195378}"/>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C480E623-CBDD-90FA-32FD-8BB70BCAFD63}"/>
              </a:ext>
            </a:extLst>
          </p:cNvPr>
          <p:cNvSpPr txBox="1"/>
          <p:nvPr/>
        </p:nvSpPr>
        <p:spPr>
          <a:xfrm>
            <a:off x="3102015" y="2959293"/>
            <a:ext cx="2993985"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42" name="Google Shape;118;p22">
            <a:extLst>
              <a:ext uri="{FF2B5EF4-FFF2-40B4-BE49-F238E27FC236}">
                <a16:creationId xmlns:a16="http://schemas.microsoft.com/office/drawing/2014/main" id="{7E0B7A89-92B7-E9AD-F5D1-57E073A38AC1}"/>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18;p22">
            <a:extLst>
              <a:ext uri="{FF2B5EF4-FFF2-40B4-BE49-F238E27FC236}">
                <a16:creationId xmlns:a16="http://schemas.microsoft.com/office/drawing/2014/main" id="{B4AB8947-FE60-EF32-26DC-F93889BC6E94}"/>
              </a:ext>
            </a:extLst>
          </p:cNvPr>
          <p:cNvSpPr txBox="1"/>
          <p:nvPr/>
        </p:nvSpPr>
        <p:spPr>
          <a:xfrm>
            <a:off x="6218831" y="2959293"/>
            <a:ext cx="5530295"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45" name="Freeform 17">
            <a:extLst>
              <a:ext uri="{FF2B5EF4-FFF2-40B4-BE49-F238E27FC236}">
                <a16:creationId xmlns:a16="http://schemas.microsoft.com/office/drawing/2014/main" id="{D53BA5BB-0D29-04F6-26DC-D4E20DEE4555}"/>
              </a:ext>
            </a:extLst>
          </p:cNvPr>
          <p:cNvSpPr/>
          <p:nvPr/>
        </p:nvSpPr>
        <p:spPr>
          <a:xfrm>
            <a:off x="3173089" y="377507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6C91DEDE-268C-B10D-B4C6-8A74E11B9A8F}"/>
              </a:ext>
            </a:extLst>
          </p:cNvPr>
          <p:cNvSpPr/>
          <p:nvPr/>
        </p:nvSpPr>
        <p:spPr>
          <a:xfrm>
            <a:off x="3173089" y="56129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17">
            <a:extLst>
              <a:ext uri="{FF2B5EF4-FFF2-40B4-BE49-F238E27FC236}">
                <a16:creationId xmlns:a16="http://schemas.microsoft.com/office/drawing/2014/main" id="{3FA50C03-76BC-FB7D-B241-6CB8B4A87199}"/>
              </a:ext>
            </a:extLst>
          </p:cNvPr>
          <p:cNvSpPr/>
          <p:nvPr/>
        </p:nvSpPr>
        <p:spPr>
          <a:xfrm>
            <a:off x="6326409" y="377092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8" name="Freeform 17">
            <a:extLst>
              <a:ext uri="{FF2B5EF4-FFF2-40B4-BE49-F238E27FC236}">
                <a16:creationId xmlns:a16="http://schemas.microsoft.com/office/drawing/2014/main" id="{31BCD6F7-F056-9FF3-A3E8-0292F8E2C90F}"/>
              </a:ext>
            </a:extLst>
          </p:cNvPr>
          <p:cNvSpPr/>
          <p:nvPr/>
        </p:nvSpPr>
        <p:spPr>
          <a:xfrm>
            <a:off x="6326409" y="4691898"/>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9" name="Freeform 45">
            <a:extLst>
              <a:ext uri="{FF2B5EF4-FFF2-40B4-BE49-F238E27FC236}">
                <a16:creationId xmlns:a16="http://schemas.microsoft.com/office/drawing/2014/main" id="{2524CA98-B32D-0112-3674-8BF07B465842}"/>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0" name="Graphic 47">
            <a:extLst>
              <a:ext uri="{FF2B5EF4-FFF2-40B4-BE49-F238E27FC236}">
                <a16:creationId xmlns:a16="http://schemas.microsoft.com/office/drawing/2014/main" id="{B0E0EA32-DD82-F03C-54FD-C65F67069326}"/>
              </a:ext>
            </a:extLst>
          </p:cNvPr>
          <p:cNvGrpSpPr/>
          <p:nvPr/>
        </p:nvGrpSpPr>
        <p:grpSpPr>
          <a:xfrm>
            <a:off x="3174014" y="2468509"/>
            <a:ext cx="288925" cy="287338"/>
            <a:chOff x="5489444" y="1867103"/>
            <a:chExt cx="457200" cy="457200"/>
          </a:xfrm>
          <a:solidFill>
            <a:srgbClr val="525A72"/>
          </a:solidFill>
        </p:grpSpPr>
        <p:sp>
          <p:nvSpPr>
            <p:cNvPr id="51" name="Freeform 158">
              <a:extLst>
                <a:ext uri="{FF2B5EF4-FFF2-40B4-BE49-F238E27FC236}">
                  <a16:creationId xmlns:a16="http://schemas.microsoft.com/office/drawing/2014/main" id="{3EC78A55-98C4-62C1-A144-15D3A236B401}"/>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2" name="Freeform 163">
              <a:extLst>
                <a:ext uri="{FF2B5EF4-FFF2-40B4-BE49-F238E27FC236}">
                  <a16:creationId xmlns:a16="http://schemas.microsoft.com/office/drawing/2014/main" id="{CC4F2060-2956-DFA9-DC77-076DE39EE13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4">
              <a:extLst>
                <a:ext uri="{FF2B5EF4-FFF2-40B4-BE49-F238E27FC236}">
                  <a16:creationId xmlns:a16="http://schemas.microsoft.com/office/drawing/2014/main" id="{9AB083EB-2A7B-C716-7373-1046ABCE52ED}"/>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4" name="Freeform 166">
              <a:extLst>
                <a:ext uri="{FF2B5EF4-FFF2-40B4-BE49-F238E27FC236}">
                  <a16:creationId xmlns:a16="http://schemas.microsoft.com/office/drawing/2014/main" id="{A7094032-256D-C91E-2D4B-5CB10BC42958}"/>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5" name="Freeform 73">
            <a:extLst>
              <a:ext uri="{FF2B5EF4-FFF2-40B4-BE49-F238E27FC236}">
                <a16:creationId xmlns:a16="http://schemas.microsoft.com/office/drawing/2014/main" id="{DFA2CE88-9943-0E91-9E56-DA51D052249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67" name="Group 66">
            <a:extLst>
              <a:ext uri="{FF2B5EF4-FFF2-40B4-BE49-F238E27FC236}">
                <a16:creationId xmlns:a16="http://schemas.microsoft.com/office/drawing/2014/main" id="{026AEF06-B206-87A8-4255-185D97F2D8C5}"/>
              </a:ext>
            </a:extLst>
          </p:cNvPr>
          <p:cNvGrpSpPr/>
          <p:nvPr/>
        </p:nvGrpSpPr>
        <p:grpSpPr>
          <a:xfrm>
            <a:off x="6281696" y="2959293"/>
            <a:ext cx="434521" cy="432000"/>
            <a:chOff x="7573675" y="2959293"/>
            <a:chExt cx="434521" cy="432000"/>
          </a:xfrm>
        </p:grpSpPr>
        <p:sp>
          <p:nvSpPr>
            <p:cNvPr id="44" name="Google Shape;118;p22">
              <a:extLst>
                <a:ext uri="{FF2B5EF4-FFF2-40B4-BE49-F238E27FC236}">
                  <a16:creationId xmlns:a16="http://schemas.microsoft.com/office/drawing/2014/main" id="{5986E17D-749A-007F-BD16-4D888864B195}"/>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Freeform 80">
              <a:extLst>
                <a:ext uri="{FF2B5EF4-FFF2-40B4-BE49-F238E27FC236}">
                  <a16:creationId xmlns:a16="http://schemas.microsoft.com/office/drawing/2014/main" id="{6F0EBEE0-3E02-DD7D-C385-EDBA81BE2FC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sp>
        <p:nvSpPr>
          <p:cNvPr id="58" name="Freeform 17">
            <a:extLst>
              <a:ext uri="{FF2B5EF4-FFF2-40B4-BE49-F238E27FC236}">
                <a16:creationId xmlns:a16="http://schemas.microsoft.com/office/drawing/2014/main" id="{04C2D0C9-53A1-E466-C138-6B52A09F4BE0}"/>
              </a:ext>
            </a:extLst>
          </p:cNvPr>
          <p:cNvSpPr/>
          <p:nvPr/>
        </p:nvSpPr>
        <p:spPr>
          <a:xfrm>
            <a:off x="6326409" y="56129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6" name="Freeform 17">
            <a:extLst>
              <a:ext uri="{FF2B5EF4-FFF2-40B4-BE49-F238E27FC236}">
                <a16:creationId xmlns:a16="http://schemas.microsoft.com/office/drawing/2014/main" id="{688A7651-86DA-EB78-844E-9D68BD4ED8F2}"/>
              </a:ext>
            </a:extLst>
          </p:cNvPr>
          <p:cNvSpPr/>
          <p:nvPr/>
        </p:nvSpPr>
        <p:spPr>
          <a:xfrm>
            <a:off x="3173089" y="471204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1488358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dirty="0">
                <a:solidFill>
                  <a:srgbClr val="A8192D"/>
                </a:solidFill>
              </a:rPr>
              <a:t>Piemēri vadītājiem</a:t>
            </a:r>
            <a:br>
              <a:rPr lang="lv-LV" dirty="0"/>
            </a:br>
            <a:r>
              <a:rPr lang="lv-LV" sz="2400" dirty="0">
                <a:solidFill>
                  <a:schemeClr val="tx2"/>
                </a:solidFill>
              </a:rPr>
              <a:t>Krīzes vadības padomes loma civilās aizsardzības sistēmā</a:t>
            </a:r>
            <a:endParaRPr lang="en-US" dirty="0">
              <a:solidFill>
                <a:schemeClr val="tx2"/>
              </a:solidFill>
            </a:endParaRPr>
          </a:p>
        </p:txBody>
      </p:sp>
      <p:sp>
        <p:nvSpPr>
          <p:cNvPr id="5" name="Rectangle 4">
            <a:extLst>
              <a:ext uri="{FF2B5EF4-FFF2-40B4-BE49-F238E27FC236}">
                <a16:creationId xmlns:a16="http://schemas.microsoft.com/office/drawing/2014/main" id="{B415B765-E3C7-F15F-53FA-38C3D80C462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19</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B06CECB3-4F1D-D68C-1A75-37BF76CBD2CB}"/>
              </a:ext>
            </a:extLst>
          </p:cNvPr>
          <p:cNvGrpSpPr/>
          <p:nvPr/>
        </p:nvGrpSpPr>
        <p:grpSpPr>
          <a:xfrm>
            <a:off x="7349464" y="130795"/>
            <a:ext cx="4439711" cy="218077"/>
            <a:chOff x="6383783" y="132067"/>
            <a:chExt cx="4439711" cy="218077"/>
          </a:xfrm>
        </p:grpSpPr>
        <p:sp>
          <p:nvSpPr>
            <p:cNvPr id="14" name="Rectangle 13">
              <a:extLst>
                <a:ext uri="{FF2B5EF4-FFF2-40B4-BE49-F238E27FC236}">
                  <a16:creationId xmlns:a16="http://schemas.microsoft.com/office/drawing/2014/main" id="{B8F6EEB4-2BE6-A2D3-7680-A167CC0F96B9}"/>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7757A3E-E345-F7FC-F946-3AFCF0684A04}"/>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73019E87-1386-5D0F-BA8C-282302380F3B}"/>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C760A7B0-1A3E-8B80-DB52-FDBE1EE7A45E}"/>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19" name="Rectangle 18">
              <a:extLst>
                <a:ext uri="{FF2B5EF4-FFF2-40B4-BE49-F238E27FC236}">
                  <a16:creationId xmlns:a16="http://schemas.microsoft.com/office/drawing/2014/main" id="{5738454C-D371-DE64-F382-6B993D611E3F}"/>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0" name="Rectangle 19">
              <a:extLst>
                <a:ext uri="{FF2B5EF4-FFF2-40B4-BE49-F238E27FC236}">
                  <a16:creationId xmlns:a16="http://schemas.microsoft.com/office/drawing/2014/main" id="{EC72FB07-8BC4-7CFC-5CC3-DEF59C99493C}"/>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 name="Rectangle 20">
              <a:extLst>
                <a:ext uri="{FF2B5EF4-FFF2-40B4-BE49-F238E27FC236}">
                  <a16:creationId xmlns:a16="http://schemas.microsoft.com/office/drawing/2014/main" id="{49D0C20F-498E-0767-E159-2ED552741A57}"/>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pic>
        <p:nvPicPr>
          <p:cNvPr id="11" name="Picture 10">
            <a:extLst>
              <a:ext uri="{FF2B5EF4-FFF2-40B4-BE49-F238E27FC236}">
                <a16:creationId xmlns:a16="http://schemas.microsoft.com/office/drawing/2014/main" id="{56D5FDB4-A650-F373-B47A-F29996689B6D}"/>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26" name="Rectangle 25">
            <a:extLst>
              <a:ext uri="{FF2B5EF4-FFF2-40B4-BE49-F238E27FC236}">
                <a16:creationId xmlns:a16="http://schemas.microsoft.com/office/drawing/2014/main" id="{64A61DF5-C081-4A98-2149-456C55F03FEC}"/>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0B734AE0-6CAE-FC0E-A433-5171529B620B}"/>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C4D02ED-6F5A-C36B-4553-92D4382D18A6}"/>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1" name="Rectangle 30">
            <a:extLst>
              <a:ext uri="{FF2B5EF4-FFF2-40B4-BE49-F238E27FC236}">
                <a16:creationId xmlns:a16="http://schemas.microsoft.com/office/drawing/2014/main" id="{58B075DB-9584-08FC-C610-36B51222A4C8}"/>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DE9A3863-E11D-3211-9DFF-95FDBDB60EEF}"/>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863AA9CF-DCDB-EA0E-C3D5-34FE4E0931A4}"/>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8" name="Rectangle 37">
            <a:extLst>
              <a:ext uri="{FF2B5EF4-FFF2-40B4-BE49-F238E27FC236}">
                <a16:creationId xmlns:a16="http://schemas.microsoft.com/office/drawing/2014/main" id="{682168EF-2BCA-CA43-AE20-EF17D69014D4}"/>
              </a:ext>
            </a:extLst>
          </p:cNvPr>
          <p:cNvSpPr/>
          <p:nvPr/>
        </p:nvSpPr>
        <p:spPr>
          <a:xfrm>
            <a:off x="0" y="350215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C0B8A2EE-9501-8BCD-1AA1-5EA6EC1E8352}"/>
              </a:ext>
            </a:extLst>
          </p:cNvPr>
          <p:cNvSpPr>
            <a:spLocks noChangeAspect="1"/>
          </p:cNvSpPr>
          <p:nvPr/>
        </p:nvSpPr>
        <p:spPr bwMode="auto">
          <a:xfrm>
            <a:off x="448735" y="375466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CE96A373-CBB6-8949-2DEF-66CF79F94E77}"/>
              </a:ext>
            </a:extLst>
          </p:cNvPr>
          <p:cNvSpPr txBox="1"/>
          <p:nvPr/>
        </p:nvSpPr>
        <p:spPr>
          <a:xfrm>
            <a:off x="874395" y="374392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Krīzes vadības padomes nolikums</a:t>
            </a:r>
            <a:endParaRPr lang="lv-LV" sz="1100">
              <a:latin typeface="Arial"/>
              <a:ea typeface="Arial"/>
              <a:cs typeface="Arial"/>
              <a:sym typeface="Arial"/>
            </a:endParaRPr>
          </a:p>
        </p:txBody>
      </p:sp>
      <p:sp>
        <p:nvSpPr>
          <p:cNvPr id="18" name="Google Shape;118;p22">
            <a:extLst>
              <a:ext uri="{FF2B5EF4-FFF2-40B4-BE49-F238E27FC236}">
                <a16:creationId xmlns:a16="http://schemas.microsoft.com/office/drawing/2014/main" id="{942FC3CC-4360-D0E0-D378-43344719D8D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Krīzes vadības padome ir iesaistījusies sekojošu krīzes gadījumu izskatīšanā, risināšanā vai palīdzības nodrošināšanā:</a:t>
            </a:r>
          </a:p>
        </p:txBody>
      </p:sp>
      <p:sp>
        <p:nvSpPr>
          <p:cNvPr id="4" name="Google Shape;112;p22">
            <a:extLst>
              <a:ext uri="{FF2B5EF4-FFF2-40B4-BE49-F238E27FC236}">
                <a16:creationId xmlns:a16="http://schemas.microsoft.com/office/drawing/2014/main" id="{DC014B1A-E880-9106-09A1-89E1F845E2D1}"/>
              </a:ext>
            </a:extLst>
          </p:cNvPr>
          <p:cNvSpPr/>
          <p:nvPr/>
        </p:nvSpPr>
        <p:spPr>
          <a:xfrm>
            <a:off x="3102014" y="2362200"/>
            <a:ext cx="891252" cy="6461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2012:</a:t>
            </a:r>
          </a:p>
        </p:txBody>
      </p:sp>
      <p:sp>
        <p:nvSpPr>
          <p:cNvPr id="22" name="TextBox 21">
            <a:extLst>
              <a:ext uri="{FF2B5EF4-FFF2-40B4-BE49-F238E27FC236}">
                <a16:creationId xmlns:a16="http://schemas.microsoft.com/office/drawing/2014/main" id="{FEC64244-E194-27DD-0B95-C51E3E8BDBCF}"/>
              </a:ext>
            </a:extLst>
          </p:cNvPr>
          <p:cNvSpPr txBox="1"/>
          <p:nvPr/>
        </p:nvSpPr>
        <p:spPr>
          <a:xfrm>
            <a:off x="4085863" y="2362200"/>
            <a:ext cx="7663225" cy="646331"/>
          </a:xfrm>
          <a:prstGeom prst="rect">
            <a:avLst/>
          </a:prstGeom>
          <a:solidFill>
            <a:schemeClr val="bg1">
              <a:lumMod val="95000"/>
            </a:schemeClr>
          </a:solidFill>
        </p:spPr>
        <p:txBody>
          <a:bodyPr wrap="square" lIns="72000" tIns="0" rIns="72000" bIns="0" rtlCol="0" anchor="ctr">
            <a:noAutofit/>
          </a:bodyPr>
          <a:lstStyle/>
          <a:p>
            <a:r>
              <a:rPr lang="lv-LV" sz="1100"/>
              <a:t>Plūdu draudu izraisoša situācija ar Lubānas ezera dienvidaustrumu dambi; palu un plūdu draudu izraisītajiem seku likvidēšanas pasākumi; situācija saistībā ar traģēdiju tirdzniecības centrā Priedaines ielā 20, Rīgā</a:t>
            </a:r>
          </a:p>
        </p:txBody>
      </p:sp>
      <p:sp>
        <p:nvSpPr>
          <p:cNvPr id="23" name="Google Shape;112;p22">
            <a:extLst>
              <a:ext uri="{FF2B5EF4-FFF2-40B4-BE49-F238E27FC236}">
                <a16:creationId xmlns:a16="http://schemas.microsoft.com/office/drawing/2014/main" id="{BACFC9DC-9BF0-B7FB-35C3-42F5639EBE1D}"/>
              </a:ext>
            </a:extLst>
          </p:cNvPr>
          <p:cNvSpPr/>
          <p:nvPr/>
        </p:nvSpPr>
        <p:spPr>
          <a:xfrm>
            <a:off x="3102014" y="3125098"/>
            <a:ext cx="891252" cy="860425"/>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a:t>
            </a:r>
            <a:r>
              <a:rPr lang="en-US" sz="1400" b="1"/>
              <a:t>7</a:t>
            </a:r>
            <a:r>
              <a:rPr lang="lv-LV" sz="1400" b="1"/>
              <a:t>:</a:t>
            </a:r>
          </a:p>
        </p:txBody>
      </p:sp>
      <p:sp>
        <p:nvSpPr>
          <p:cNvPr id="24" name="TextBox 23">
            <a:extLst>
              <a:ext uri="{FF2B5EF4-FFF2-40B4-BE49-F238E27FC236}">
                <a16:creationId xmlns:a16="http://schemas.microsoft.com/office/drawing/2014/main" id="{242A13C5-45C5-455E-DB51-85431857F936}"/>
              </a:ext>
            </a:extLst>
          </p:cNvPr>
          <p:cNvSpPr txBox="1"/>
          <p:nvPr/>
        </p:nvSpPr>
        <p:spPr>
          <a:xfrm>
            <a:off x="4085863" y="3125003"/>
            <a:ext cx="7663225" cy="861774"/>
          </a:xfrm>
          <a:prstGeom prst="rect">
            <a:avLst/>
          </a:prstGeom>
          <a:solidFill>
            <a:schemeClr val="bg1">
              <a:lumMod val="95000"/>
            </a:schemeClr>
          </a:solidFill>
        </p:spPr>
        <p:txBody>
          <a:bodyPr wrap="square" lIns="72000" tIns="0" rIns="72000" bIns="0" rtlCol="0" anchor="ctr">
            <a:noAutofit/>
          </a:bodyPr>
          <a:lstStyle/>
          <a:p>
            <a:r>
              <a:rPr lang="lv-LV" sz="1100"/>
              <a:t>Paaugstinātas bīstamības ugunsgrēks Jūrmalā; plūdu rezultātā nodarītie zaudējumi izbūvētajai robežas joslas daļai gar Latvijas Republikas – Krievijas federācijas valsts robežu; biedrības “Latvijas Mežizstrādātāju savienība” un Latvijas Meža īpašnieku biedrības lūgums izsludināt ārkārtējo situāciju meža nozarē</a:t>
            </a:r>
          </a:p>
        </p:txBody>
      </p:sp>
      <p:sp>
        <p:nvSpPr>
          <p:cNvPr id="29" name="Google Shape;112;p22">
            <a:extLst>
              <a:ext uri="{FF2B5EF4-FFF2-40B4-BE49-F238E27FC236}">
                <a16:creationId xmlns:a16="http://schemas.microsoft.com/office/drawing/2014/main" id="{07709DA3-B3C3-B7FE-AF00-B538A86FE35F}"/>
              </a:ext>
            </a:extLst>
          </p:cNvPr>
          <p:cNvSpPr/>
          <p:nvPr/>
        </p:nvSpPr>
        <p:spPr>
          <a:xfrm>
            <a:off x="3102014" y="4102308"/>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a:t>
            </a:r>
            <a:r>
              <a:rPr lang="en-US" sz="1400" b="1"/>
              <a:t>8</a:t>
            </a:r>
            <a:r>
              <a:rPr lang="lv-LV" sz="1400" b="1"/>
              <a:t>:</a:t>
            </a:r>
          </a:p>
        </p:txBody>
      </p:sp>
      <p:sp>
        <p:nvSpPr>
          <p:cNvPr id="30" name="TextBox 29">
            <a:extLst>
              <a:ext uri="{FF2B5EF4-FFF2-40B4-BE49-F238E27FC236}">
                <a16:creationId xmlns:a16="http://schemas.microsoft.com/office/drawing/2014/main" id="{07DABDF2-D61A-89E9-869E-FF7CCA23633D}"/>
              </a:ext>
            </a:extLst>
          </p:cNvPr>
          <p:cNvSpPr txBox="1"/>
          <p:nvPr/>
        </p:nvSpPr>
        <p:spPr>
          <a:xfrm>
            <a:off x="4085863" y="4103249"/>
            <a:ext cx="7663225" cy="430213"/>
          </a:xfrm>
          <a:prstGeom prst="rect">
            <a:avLst/>
          </a:prstGeom>
          <a:solidFill>
            <a:schemeClr val="bg1">
              <a:lumMod val="95000"/>
            </a:schemeClr>
          </a:solidFill>
        </p:spPr>
        <p:txBody>
          <a:bodyPr wrap="square" lIns="72000" tIns="0" rIns="72000" bIns="0" rtlCol="0" anchor="ctr">
            <a:noAutofit/>
          </a:bodyPr>
          <a:lstStyle/>
          <a:p>
            <a:r>
              <a:rPr lang="lv-LV" sz="1100"/>
              <a:t>Situācija lauksaimniecības nozarē, kuru izraisījis ilgstošais sausums; kūdras un meža ugunsgrēks Talsu novada Valdgales pagasta “</a:t>
            </a:r>
            <a:r>
              <a:rPr lang="lv-LV" sz="1100" err="1"/>
              <a:t>Lielsalās</a:t>
            </a:r>
            <a:r>
              <a:rPr lang="lv-LV" sz="1100"/>
              <a:t>”</a:t>
            </a:r>
          </a:p>
        </p:txBody>
      </p:sp>
      <p:sp>
        <p:nvSpPr>
          <p:cNvPr id="32" name="Google Shape;112;p22">
            <a:extLst>
              <a:ext uri="{FF2B5EF4-FFF2-40B4-BE49-F238E27FC236}">
                <a16:creationId xmlns:a16="http://schemas.microsoft.com/office/drawing/2014/main" id="{8FD4543E-6A34-E085-2999-6B19898EB5F0}"/>
              </a:ext>
            </a:extLst>
          </p:cNvPr>
          <p:cNvSpPr/>
          <p:nvPr/>
        </p:nvSpPr>
        <p:spPr>
          <a:xfrm>
            <a:off x="3102014" y="4649306"/>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201</a:t>
            </a:r>
            <a:r>
              <a:rPr lang="en-US" sz="1400" b="1"/>
              <a:t>9</a:t>
            </a:r>
            <a:r>
              <a:rPr lang="lv-LV" sz="1400" b="1"/>
              <a:t>:</a:t>
            </a:r>
          </a:p>
        </p:txBody>
      </p:sp>
      <p:sp>
        <p:nvSpPr>
          <p:cNvPr id="35" name="TextBox 34">
            <a:extLst>
              <a:ext uri="{FF2B5EF4-FFF2-40B4-BE49-F238E27FC236}">
                <a16:creationId xmlns:a16="http://schemas.microsoft.com/office/drawing/2014/main" id="{26404858-5AC6-FB19-40DC-CE8B7010D560}"/>
              </a:ext>
            </a:extLst>
          </p:cNvPr>
          <p:cNvSpPr txBox="1"/>
          <p:nvPr/>
        </p:nvSpPr>
        <p:spPr>
          <a:xfrm>
            <a:off x="4085863" y="4649934"/>
            <a:ext cx="7663225" cy="430213"/>
          </a:xfrm>
          <a:prstGeom prst="rect">
            <a:avLst/>
          </a:prstGeom>
          <a:solidFill>
            <a:schemeClr val="bg1">
              <a:lumMod val="95000"/>
            </a:schemeClr>
          </a:solidFill>
        </p:spPr>
        <p:txBody>
          <a:bodyPr wrap="square" lIns="72000" tIns="0" rIns="72000" bIns="0" rtlCol="0" anchor="ctr">
            <a:noAutofit/>
          </a:bodyPr>
          <a:lstStyle/>
          <a:p>
            <a:r>
              <a:rPr lang="lv-LV" sz="1100"/>
              <a:t>Humānās palīdzības sniegšana Albānijas Republikai</a:t>
            </a:r>
          </a:p>
        </p:txBody>
      </p:sp>
      <p:sp>
        <p:nvSpPr>
          <p:cNvPr id="36" name="Google Shape;112;p22">
            <a:extLst>
              <a:ext uri="{FF2B5EF4-FFF2-40B4-BE49-F238E27FC236}">
                <a16:creationId xmlns:a16="http://schemas.microsoft.com/office/drawing/2014/main" id="{54498810-DC9D-5261-A37E-9B435E87B4CA}"/>
              </a:ext>
            </a:extLst>
          </p:cNvPr>
          <p:cNvSpPr/>
          <p:nvPr/>
        </p:nvSpPr>
        <p:spPr>
          <a:xfrm>
            <a:off x="3102014" y="5196304"/>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a:t>
            </a:r>
            <a:r>
              <a:rPr lang="en-US" sz="1400" b="1"/>
              <a:t>20</a:t>
            </a:r>
            <a:r>
              <a:rPr lang="lv-LV" sz="1400" b="1"/>
              <a:t>:</a:t>
            </a:r>
          </a:p>
        </p:txBody>
      </p:sp>
      <p:sp>
        <p:nvSpPr>
          <p:cNvPr id="37" name="TextBox 36">
            <a:extLst>
              <a:ext uri="{FF2B5EF4-FFF2-40B4-BE49-F238E27FC236}">
                <a16:creationId xmlns:a16="http://schemas.microsoft.com/office/drawing/2014/main" id="{7C6E11F7-4FEA-70F7-B733-1073A1D9B19D}"/>
              </a:ext>
            </a:extLst>
          </p:cNvPr>
          <p:cNvSpPr txBox="1"/>
          <p:nvPr/>
        </p:nvSpPr>
        <p:spPr>
          <a:xfrm>
            <a:off x="4085863" y="5196619"/>
            <a:ext cx="7663225" cy="430213"/>
          </a:xfrm>
          <a:prstGeom prst="rect">
            <a:avLst/>
          </a:prstGeom>
          <a:solidFill>
            <a:schemeClr val="bg1">
              <a:lumMod val="95000"/>
            </a:schemeClr>
          </a:solidFill>
        </p:spPr>
        <p:txBody>
          <a:bodyPr wrap="square" lIns="72000" tIns="0" rIns="72000" bIns="0" rtlCol="0" anchor="ctr">
            <a:noAutofit/>
          </a:bodyPr>
          <a:lstStyle/>
          <a:p>
            <a:r>
              <a:rPr lang="lv-LV" sz="1100"/>
              <a:t>COVID-19 pandēmija</a:t>
            </a:r>
          </a:p>
        </p:txBody>
      </p:sp>
      <p:sp>
        <p:nvSpPr>
          <p:cNvPr id="39" name="Google Shape;112;p22">
            <a:extLst>
              <a:ext uri="{FF2B5EF4-FFF2-40B4-BE49-F238E27FC236}">
                <a16:creationId xmlns:a16="http://schemas.microsoft.com/office/drawing/2014/main" id="{0325F9DF-BF73-3056-4B40-65C5C95B302E}"/>
              </a:ext>
            </a:extLst>
          </p:cNvPr>
          <p:cNvSpPr/>
          <p:nvPr/>
        </p:nvSpPr>
        <p:spPr>
          <a:xfrm>
            <a:off x="3102014" y="5743302"/>
            <a:ext cx="891252" cy="430213"/>
          </a:xfrm>
          <a:prstGeom prst="rect">
            <a:avLst/>
          </a:prstGeom>
          <a:solidFill>
            <a:srgbClr val="D18D85"/>
          </a:solidFill>
          <a:ln>
            <a:noFill/>
          </a:ln>
        </p:spPr>
        <p:txBody>
          <a:bodyPr spcFirstLastPara="1" wrap="square" lIns="0" tIns="36000" rIns="0" bIns="36000" anchor="ctr" anchorCtr="0">
            <a:noAutofit/>
          </a:bodyPr>
          <a:lstStyle/>
          <a:p>
            <a:pPr marL="0" lvl="0" indent="0" algn="ctr" rtl="0">
              <a:spcBef>
                <a:spcPts val="0"/>
              </a:spcBef>
              <a:spcAft>
                <a:spcPts val="0"/>
              </a:spcAft>
              <a:buNone/>
            </a:pPr>
            <a:r>
              <a:rPr lang="lv-LV" sz="1400" b="1"/>
              <a:t>20</a:t>
            </a:r>
            <a:r>
              <a:rPr lang="en-US" sz="1400" b="1"/>
              <a:t>23</a:t>
            </a:r>
            <a:r>
              <a:rPr lang="lv-LV" sz="1400" b="1"/>
              <a:t>:</a:t>
            </a:r>
          </a:p>
        </p:txBody>
      </p:sp>
      <p:sp>
        <p:nvSpPr>
          <p:cNvPr id="42" name="TextBox 41">
            <a:extLst>
              <a:ext uri="{FF2B5EF4-FFF2-40B4-BE49-F238E27FC236}">
                <a16:creationId xmlns:a16="http://schemas.microsoft.com/office/drawing/2014/main" id="{E7D213ED-1308-F522-0BEC-63E0940ECE81}"/>
              </a:ext>
            </a:extLst>
          </p:cNvPr>
          <p:cNvSpPr txBox="1"/>
          <p:nvPr/>
        </p:nvSpPr>
        <p:spPr>
          <a:xfrm>
            <a:off x="4085863" y="5743302"/>
            <a:ext cx="7663225" cy="430887"/>
          </a:xfrm>
          <a:prstGeom prst="rect">
            <a:avLst/>
          </a:prstGeom>
          <a:solidFill>
            <a:schemeClr val="bg1">
              <a:lumMod val="95000"/>
            </a:schemeClr>
          </a:solidFill>
        </p:spPr>
        <p:txBody>
          <a:bodyPr wrap="square" lIns="72000" tIns="0" rIns="72000" bIns="0" rtlCol="0" anchor="ctr">
            <a:noAutofit/>
          </a:bodyPr>
          <a:lstStyle/>
          <a:p>
            <a:r>
              <a:rPr lang="lv-LV" sz="1100"/>
              <a:t>Situācija ar egļu </a:t>
            </a:r>
            <a:r>
              <a:rPr lang="lv-LV" sz="1100" err="1"/>
              <a:t>astoņzobu</a:t>
            </a:r>
            <a:r>
              <a:rPr lang="lv-LV" sz="1100"/>
              <a:t> mizgrauža izraisītajiem bojājumiem egļu mežaudzēs Latvijā; sausuma un salnu radītie zaudējumi Latvijas lauksaimniecībā</a:t>
            </a:r>
          </a:p>
        </p:txBody>
      </p:sp>
    </p:spTree>
    <p:extLst>
      <p:ext uri="{BB962C8B-B14F-4D97-AF65-F5344CB8AC3E}">
        <p14:creationId xmlns:p14="http://schemas.microsoft.com/office/powerpoint/2010/main" val="161134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en-GB" err="1"/>
              <a:t>Mērķi</a:t>
            </a:r>
            <a:r>
              <a:rPr lang="lv-LV"/>
              <a:t>s</a:t>
            </a:r>
            <a:endParaRPr lang="en-US"/>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2</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85032" y="1761402"/>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Apmācību dalībnieki:</a:t>
            </a:r>
          </a:p>
          <a:p>
            <a:pPr marL="285750" indent="-285750">
              <a:spcAft>
                <a:spcPts val="600"/>
              </a:spcAft>
              <a:buBlip>
                <a:blip r:embed="rId2"/>
              </a:buBlip>
            </a:pPr>
            <a:r>
              <a:rPr lang="en-GB" sz="1600">
                <a:cs typeface="Arial"/>
              </a:rPr>
              <a:t>var </a:t>
            </a:r>
            <a:r>
              <a:rPr lang="en-GB" sz="1600" err="1">
                <a:cs typeface="Arial"/>
              </a:rPr>
              <a:t>aprakstīt</a:t>
            </a:r>
            <a:r>
              <a:rPr lang="en-GB" sz="1600">
                <a:cs typeface="Arial"/>
              </a:rPr>
              <a:t> sav</a:t>
            </a:r>
            <a:r>
              <a:rPr lang="lv-LV" sz="1600" err="1">
                <a:cs typeface="Arial"/>
              </a:rPr>
              <a:t>us</a:t>
            </a:r>
            <a:r>
              <a:rPr lang="lv-LV" sz="1600">
                <a:cs typeface="Arial"/>
              </a:rPr>
              <a:t> uzdevumus,</a:t>
            </a:r>
            <a:r>
              <a:rPr lang="en-GB" sz="1600">
                <a:cs typeface="Arial"/>
              </a:rPr>
              <a:t> </a:t>
            </a:r>
            <a:r>
              <a:rPr lang="en-GB" sz="1600" err="1">
                <a:cs typeface="Arial"/>
              </a:rPr>
              <a:t>tiesības</a:t>
            </a:r>
            <a:r>
              <a:rPr lang="en-GB" sz="1600">
                <a:cs typeface="Arial"/>
              </a:rPr>
              <a:t> un </a:t>
            </a:r>
            <a:r>
              <a:rPr lang="en-GB" sz="1600" err="1">
                <a:cs typeface="Arial"/>
              </a:rPr>
              <a:t>pienākumus</a:t>
            </a:r>
            <a:r>
              <a:rPr lang="en-GB" sz="1600">
                <a:cs typeface="Arial"/>
              </a:rPr>
              <a:t> </a:t>
            </a:r>
            <a:r>
              <a:rPr lang="en-GB" sz="1600" err="1">
                <a:cs typeface="Arial"/>
              </a:rPr>
              <a:t>attiecībā</a:t>
            </a:r>
            <a:r>
              <a:rPr lang="en-GB" sz="1600">
                <a:cs typeface="Arial"/>
              </a:rPr>
              <a:t> </a:t>
            </a:r>
            <a:r>
              <a:rPr lang="en-GB" sz="1600" err="1">
                <a:cs typeface="Arial"/>
              </a:rPr>
              <a:t>uz</a:t>
            </a:r>
            <a:r>
              <a:rPr lang="en-GB" sz="1600">
                <a:cs typeface="Arial"/>
              </a:rPr>
              <a:t> </a:t>
            </a:r>
            <a:r>
              <a:rPr lang="lv-LV" sz="1600">
                <a:cs typeface="Arial"/>
              </a:rPr>
              <a:t>civilo aizsardzību</a:t>
            </a:r>
            <a:r>
              <a:rPr lang="en-GB" sz="1600">
                <a:cs typeface="Arial"/>
              </a:rPr>
              <a:t> un </a:t>
            </a:r>
            <a:r>
              <a:rPr lang="en-GB" sz="1600" err="1">
                <a:cs typeface="Arial"/>
              </a:rPr>
              <a:t>katastrof</a:t>
            </a:r>
            <a:r>
              <a:rPr lang="lv-LV" sz="1600" err="1">
                <a:cs typeface="Arial"/>
              </a:rPr>
              <a:t>as</a:t>
            </a:r>
            <a:r>
              <a:rPr lang="en-GB" sz="1600">
                <a:cs typeface="Arial"/>
              </a:rPr>
              <a:t> </a:t>
            </a:r>
            <a:r>
              <a:rPr lang="lv-LV" sz="1600">
                <a:cs typeface="Arial"/>
              </a:rPr>
              <a:t>pārvaldīšanu</a:t>
            </a:r>
            <a:r>
              <a:rPr lang="en-GB" sz="1600">
                <a:cs typeface="Arial"/>
              </a:rPr>
              <a:t>,</a:t>
            </a:r>
          </a:p>
          <a:p>
            <a:pPr marL="285750" indent="-285750">
              <a:spcAft>
                <a:spcPts val="600"/>
              </a:spcAft>
              <a:buBlip>
                <a:blip r:embed="rId2"/>
              </a:buBlip>
            </a:pPr>
            <a:r>
              <a:rPr lang="en-GB" sz="1600" err="1">
                <a:cs typeface="Arial"/>
              </a:rPr>
              <a:t>pārzina</a:t>
            </a:r>
            <a:r>
              <a:rPr lang="en-GB" sz="1600">
                <a:cs typeface="Arial"/>
              </a:rPr>
              <a:t> </a:t>
            </a:r>
            <a:r>
              <a:rPr lang="lv-LV" sz="1600">
                <a:cs typeface="Arial"/>
              </a:rPr>
              <a:t>citu civilās aizsardzības sistēmā iesaistīto pušu uzdevumus un pienākumus.</a:t>
            </a:r>
            <a:endParaRPr lang="en-GB" sz="1600">
              <a:cs typeface="Arial"/>
            </a:endParaRP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68782" y="438960"/>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kern="100">
                <a:solidFill>
                  <a:schemeClr val="tx1"/>
                </a:solidFill>
                <a:effectLst/>
                <a:cs typeface="Arial" panose="020B0604020202020204" pitchFamily="34" charset="0"/>
              </a:rPr>
              <a:t>Iepazīstināt dalībniekus ar:</a:t>
            </a:r>
            <a:endParaRPr lang="en-GB" sz="1600" kern="100">
              <a:solidFill>
                <a:schemeClr val="tx1"/>
              </a:solidFill>
              <a:effectLst/>
              <a:cs typeface="Arial" panose="020B0604020202020204" pitchFamily="34" charset="0"/>
            </a:endParaRPr>
          </a:p>
          <a:p>
            <a:pPr marL="342900" lvl="0" indent="-342900">
              <a:spcAft>
                <a:spcPts val="600"/>
              </a:spcAft>
              <a:buFont typeface="Symbol" panose="05050102010706020507" pitchFamily="18" charset="2"/>
              <a:buBlip>
                <a:blip r:embed="rId3"/>
              </a:buBlip>
            </a:pPr>
            <a:r>
              <a:rPr lang="lv-LV" sz="1600" kern="100">
                <a:solidFill>
                  <a:schemeClr val="tx1"/>
                </a:solidFill>
                <a:effectLst/>
                <a:cs typeface="Arial" panose="020B0604020202020204" pitchFamily="34" charset="0"/>
              </a:rPr>
              <a:t>galvenajiem pienākumiem CA un katastrofas pārvaldīšanā, kas noteikti normatīvajos aktos;</a:t>
            </a:r>
          </a:p>
          <a:p>
            <a:pPr marL="342900" lvl="0" indent="-342900">
              <a:spcAft>
                <a:spcPts val="600"/>
              </a:spcAft>
              <a:buFont typeface="Symbol" panose="05050102010706020507" pitchFamily="18" charset="2"/>
              <a:buBlip>
                <a:blip r:embed="rId3"/>
              </a:buBlip>
            </a:pPr>
            <a:r>
              <a:rPr lang="lv-LV" sz="1600" kern="100">
                <a:solidFill>
                  <a:schemeClr val="tx1"/>
                </a:solidFill>
                <a:effectLst/>
                <a:cs typeface="Arial" panose="020B0604020202020204" pitchFamily="34" charset="0"/>
              </a:rPr>
              <a:t>sadarbības un pakļautības iestāžu lomu CA un katastrofas pārvaldīšanā.</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892" b="30359"/>
          <a:stretch/>
        </p:blipFill>
        <p:spPr>
          <a:xfrm>
            <a:off x="442911" y="4402207"/>
            <a:ext cx="11309609" cy="1769992"/>
          </a:xfrm>
          <a:prstGeom prst="rect">
            <a:avLst/>
          </a:prstGeom>
        </p:spPr>
      </p:pic>
      <p:sp>
        <p:nvSpPr>
          <p:cNvPr id="5" name="Rectangle 4">
            <a:extLst>
              <a:ext uri="{FF2B5EF4-FFF2-40B4-BE49-F238E27FC236}">
                <a16:creationId xmlns:a16="http://schemas.microsoft.com/office/drawing/2014/main" id="{51FF591A-BE7D-9D08-07A8-C256796CC98A}"/>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a:t>
            </a:r>
            <a:r>
              <a:rPr lang="lv-LV" sz="800" kern="0" dirty="0">
                <a:solidFill>
                  <a:srgbClr val="A4A3B2"/>
                </a:solidFill>
                <a:ea typeface="Georgia"/>
                <a:cs typeface="Georgia"/>
                <a:sym typeface="Georgia"/>
              </a:rPr>
              <a:t> </a:t>
            </a:r>
            <a:endParaRPr kumimoji="0" lang="lv-LV" sz="800" i="0" u="none" strike="noStrike" kern="0" cap="none" spc="0" normalizeH="0" baseline="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417767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2;p22">
            <a:extLst>
              <a:ext uri="{FF2B5EF4-FFF2-40B4-BE49-F238E27FC236}">
                <a16:creationId xmlns:a16="http://schemas.microsoft.com/office/drawing/2014/main" id="{190D41E2-9787-B930-D04C-09A44B58718D}"/>
              </a:ext>
            </a:extLst>
          </p:cNvPr>
          <p:cNvSpPr/>
          <p:nvPr/>
        </p:nvSpPr>
        <p:spPr>
          <a:xfrm>
            <a:off x="3102015" y="2362104"/>
            <a:ext cx="4268508" cy="67562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a:t>
            </a:r>
            <a:r>
              <a:rPr lang="lv-LV" sz="1100" b="1"/>
              <a:t>valsts un pašvaldību institūciju sagatavoto informāciju </a:t>
            </a:r>
            <a:r>
              <a:rPr lang="lv-LV" sz="1100"/>
              <a:t>par valsts apdraudējumu un sagatavo priekšlikumus Ministru kabinetam par nepieciešamajiem pasākumiem</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Krīzes vadības padomes</a:t>
            </a:r>
            <a:r>
              <a:rPr lang="en-GB"/>
              <a:t> </a:t>
            </a:r>
            <a:r>
              <a:rPr lang="en-GB" err="1"/>
              <a:t>uzdevumi</a:t>
            </a:r>
            <a:r>
              <a:rPr lang="lv-LV"/>
              <a:t> </a:t>
            </a:r>
            <a:r>
              <a:rPr lang="en-GB" err="1"/>
              <a:t>civilās</a:t>
            </a:r>
            <a:r>
              <a:rPr lang="lv-LV"/>
              <a:t> </a:t>
            </a:r>
            <a:r>
              <a:rPr lang="en-GB" err="1"/>
              <a:t>aizsardzības</a:t>
            </a:r>
            <a:r>
              <a:rPr lang="en-GB"/>
              <a:t> </a:t>
            </a:r>
            <a:r>
              <a:rPr lang="en-GB" err="1"/>
              <a:t>jomā</a:t>
            </a:r>
            <a:endParaRPr lang="en-US"/>
          </a:p>
        </p:txBody>
      </p:sp>
      <p:sp>
        <p:nvSpPr>
          <p:cNvPr id="13" name="Rectangle 12">
            <a:extLst>
              <a:ext uri="{FF2B5EF4-FFF2-40B4-BE49-F238E27FC236}">
                <a16:creationId xmlns:a16="http://schemas.microsoft.com/office/drawing/2014/main" id="{7E7B90DC-B9BB-5676-FDF5-993487D5CC39}"/>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81DFB923-FB90-3787-2854-E1FFEE0C3ABA}"/>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Google Shape;118;p22">
            <a:extLst>
              <a:ext uri="{FF2B5EF4-FFF2-40B4-BE49-F238E27FC236}">
                <a16:creationId xmlns:a16="http://schemas.microsoft.com/office/drawing/2014/main" id="{FA0D5E3B-038C-6768-99CB-1C72915F02E3}"/>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5" name="Google Shape;118;p22">
            <a:extLst>
              <a:ext uri="{FF2B5EF4-FFF2-40B4-BE49-F238E27FC236}">
                <a16:creationId xmlns:a16="http://schemas.microsoft.com/office/drawing/2014/main" id="{4F1506DC-0CD2-BD41-DE12-B5EE76AD1EAC}"/>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0" name="Google Shape;118;p22">
            <a:extLst>
              <a:ext uri="{FF2B5EF4-FFF2-40B4-BE49-F238E27FC236}">
                <a16:creationId xmlns:a16="http://schemas.microsoft.com/office/drawing/2014/main" id="{B66C72E7-7AE5-88FE-4749-9F5F97235DCB}"/>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1" name="Freeform 68">
            <a:extLst>
              <a:ext uri="{FF2B5EF4-FFF2-40B4-BE49-F238E27FC236}">
                <a16:creationId xmlns:a16="http://schemas.microsoft.com/office/drawing/2014/main" id="{37C9BEC4-DC33-DFCE-A435-3130A8A02AE9}"/>
              </a:ext>
            </a:extLst>
          </p:cNvPr>
          <p:cNvSpPr>
            <a:spLocks noChangeAspect="1" noEditPoints="1"/>
          </p:cNvSpPr>
          <p:nvPr/>
        </p:nvSpPr>
        <p:spPr bwMode="auto">
          <a:xfrm>
            <a:off x="3185487" y="26132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4" name="Google Shape;112;p22">
            <a:extLst>
              <a:ext uri="{FF2B5EF4-FFF2-40B4-BE49-F238E27FC236}">
                <a16:creationId xmlns:a16="http://schemas.microsoft.com/office/drawing/2014/main" id="{F15D23FA-2BEF-546A-30A3-16E1EAC1DFDF}"/>
              </a:ext>
            </a:extLst>
          </p:cNvPr>
          <p:cNvSpPr/>
          <p:nvPr/>
        </p:nvSpPr>
        <p:spPr>
          <a:xfrm>
            <a:off x="3102015" y="3153199"/>
            <a:ext cx="4268508"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a:t>
            </a:r>
            <a:r>
              <a:rPr lang="lv-LV" sz="1100" b="1"/>
              <a:t>ministriju kompetencē esošo nozaru apdraudējumus </a:t>
            </a:r>
            <a:r>
              <a:rPr lang="lv-LV" sz="1100"/>
              <a:t>un izvērtē nozaru apdraudējumu novēršanas, pārvarēšanas un iespējamo seku likvidēšanas plānu projektus</a:t>
            </a:r>
          </a:p>
        </p:txBody>
      </p:sp>
      <p:sp>
        <p:nvSpPr>
          <p:cNvPr id="27" name="Google Shape;112;p22">
            <a:extLst>
              <a:ext uri="{FF2B5EF4-FFF2-40B4-BE49-F238E27FC236}">
                <a16:creationId xmlns:a16="http://schemas.microsoft.com/office/drawing/2014/main" id="{9AC0452A-746E-474C-E8B6-6B58AC7800C4}"/>
              </a:ext>
            </a:extLst>
          </p:cNvPr>
          <p:cNvSpPr/>
          <p:nvPr/>
        </p:nvSpPr>
        <p:spPr>
          <a:xfrm>
            <a:off x="3102015" y="3988673"/>
            <a:ext cx="4268508" cy="61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Ministru kabinetam </a:t>
            </a:r>
            <a:r>
              <a:rPr lang="lv-LV" sz="1100"/>
              <a:t>par ārkārtējās situācijas un mobilizācijas izsludināšanu</a:t>
            </a:r>
          </a:p>
        </p:txBody>
      </p:sp>
      <p:sp>
        <p:nvSpPr>
          <p:cNvPr id="30" name="Google Shape;112;p22">
            <a:extLst>
              <a:ext uri="{FF2B5EF4-FFF2-40B4-BE49-F238E27FC236}">
                <a16:creationId xmlns:a16="http://schemas.microsoft.com/office/drawing/2014/main" id="{CA9A468D-5E7D-1D5F-2791-8B435DCC73F3}"/>
              </a:ext>
            </a:extLst>
          </p:cNvPr>
          <p:cNvSpPr/>
          <p:nvPr/>
        </p:nvSpPr>
        <p:spPr>
          <a:xfrm>
            <a:off x="3102015" y="4713294"/>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a:t>
            </a:r>
            <a:r>
              <a:rPr lang="lv-LV" sz="1100" b="1"/>
              <a:t>priekšlikumus par normatīvo aktu un attīstības plānošanas dokumentu projektu izstrādi </a:t>
            </a:r>
            <a:r>
              <a:rPr lang="lv-LV" sz="1100"/>
              <a:t>valsts apdraudējuma novēršanai un pārvarēšanai</a:t>
            </a:r>
          </a:p>
        </p:txBody>
      </p:sp>
      <p:sp>
        <p:nvSpPr>
          <p:cNvPr id="33" name="Google Shape;112;p22">
            <a:extLst>
              <a:ext uri="{FF2B5EF4-FFF2-40B4-BE49-F238E27FC236}">
                <a16:creationId xmlns:a16="http://schemas.microsoft.com/office/drawing/2014/main" id="{1C3BB4ED-4D3D-A801-495D-5A156D05584E}"/>
              </a:ext>
            </a:extLst>
          </p:cNvPr>
          <p:cNvSpPr/>
          <p:nvPr/>
        </p:nvSpPr>
        <p:spPr>
          <a:xfrm>
            <a:off x="3102015" y="5497240"/>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Ministru kabinetam par iespējām sniegt palīdzību </a:t>
            </a:r>
            <a:r>
              <a:rPr lang="lv-LV" sz="1100"/>
              <a:t>krīzes situācijā nonākušai ārvalstij, kā arī par Latvijai krīzes situācijā nepieciešamo palīdzību no ārvalstīm</a:t>
            </a:r>
          </a:p>
        </p:txBody>
      </p:sp>
      <p:sp>
        <p:nvSpPr>
          <p:cNvPr id="36" name="Google Shape;112;p22">
            <a:extLst>
              <a:ext uri="{FF2B5EF4-FFF2-40B4-BE49-F238E27FC236}">
                <a16:creationId xmlns:a16="http://schemas.microsoft.com/office/drawing/2014/main" id="{ACA1F43F-3698-5402-8FE5-A505BC453AC2}"/>
              </a:ext>
            </a:extLst>
          </p:cNvPr>
          <p:cNvSpPr/>
          <p:nvPr/>
        </p:nvSpPr>
        <p:spPr>
          <a:xfrm>
            <a:off x="7480617" y="2362199"/>
            <a:ext cx="4268508"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par nepieciešamo valsts un pašvaldību institūciju rīcībā esošo resursu piesaistīšanu </a:t>
            </a:r>
            <a:r>
              <a:rPr lang="lv-LV" sz="1100"/>
              <a:t>un koordināciju valsts apdraudējuma novēršanai un pārvarēšanai</a:t>
            </a:r>
          </a:p>
        </p:txBody>
      </p:sp>
      <p:sp>
        <p:nvSpPr>
          <p:cNvPr id="40" name="Google Shape;112;p22">
            <a:extLst>
              <a:ext uri="{FF2B5EF4-FFF2-40B4-BE49-F238E27FC236}">
                <a16:creationId xmlns:a16="http://schemas.microsoft.com/office/drawing/2014/main" id="{CA6C49A8-B9BF-6C3E-0F51-1EBDCC4AF3AE}"/>
              </a:ext>
            </a:extLst>
          </p:cNvPr>
          <p:cNvSpPr/>
          <p:nvPr/>
        </p:nvSpPr>
        <p:spPr>
          <a:xfrm>
            <a:off x="7480617" y="3197486"/>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Sagatavo </a:t>
            </a:r>
            <a:r>
              <a:rPr lang="lv-LV" sz="1100" b="1"/>
              <a:t>priekšlikumus Ministru kabinetam par nepieciešamo papildu finansējumu </a:t>
            </a:r>
            <a:r>
              <a:rPr lang="lv-LV" sz="1100"/>
              <a:t>valsts apdraudējuma novēršanai un pārvarēšanai, kā arī tā radīto seku likvidēšanai</a:t>
            </a:r>
          </a:p>
        </p:txBody>
      </p:sp>
      <p:sp>
        <p:nvSpPr>
          <p:cNvPr id="43" name="Google Shape;112;p22">
            <a:extLst>
              <a:ext uri="{FF2B5EF4-FFF2-40B4-BE49-F238E27FC236}">
                <a16:creationId xmlns:a16="http://schemas.microsoft.com/office/drawing/2014/main" id="{B4832082-65CF-78B1-DE4C-691911AB39DB}"/>
              </a:ext>
            </a:extLst>
          </p:cNvPr>
          <p:cNvSpPr/>
          <p:nvPr/>
        </p:nvSpPr>
        <p:spPr>
          <a:xfrm>
            <a:off x="7480617" y="4713480"/>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Izskata ministriju sagatavotos krīzes vadības </a:t>
            </a:r>
            <a:r>
              <a:rPr lang="lv-LV" sz="1100" b="1"/>
              <a:t>mācību secinājumus</a:t>
            </a:r>
          </a:p>
        </p:txBody>
      </p:sp>
      <p:sp>
        <p:nvSpPr>
          <p:cNvPr id="46" name="Google Shape;112;p22">
            <a:extLst>
              <a:ext uri="{FF2B5EF4-FFF2-40B4-BE49-F238E27FC236}">
                <a16:creationId xmlns:a16="http://schemas.microsoft.com/office/drawing/2014/main" id="{A04E1936-0234-FB7F-59AF-BB40DAF16E3A}"/>
              </a:ext>
            </a:extLst>
          </p:cNvPr>
          <p:cNvSpPr/>
          <p:nvPr/>
        </p:nvSpPr>
        <p:spPr>
          <a:xfrm>
            <a:off x="7480617" y="3989047"/>
            <a:ext cx="4268508" cy="61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valsts krīzes vadības </a:t>
            </a:r>
            <a:r>
              <a:rPr lang="lv-LV" sz="1100" b="1"/>
              <a:t>pilnveidošanu</a:t>
            </a:r>
          </a:p>
        </p:txBody>
      </p:sp>
      <p:sp>
        <p:nvSpPr>
          <p:cNvPr id="49" name="Google Shape;112;p22">
            <a:extLst>
              <a:ext uri="{FF2B5EF4-FFF2-40B4-BE49-F238E27FC236}">
                <a16:creationId xmlns:a16="http://schemas.microsoft.com/office/drawing/2014/main" id="{666716F2-587A-D7A8-B03D-28FFDCA234C1}"/>
              </a:ext>
            </a:extLst>
          </p:cNvPr>
          <p:cNvSpPr/>
          <p:nvPr/>
        </p:nvSpPr>
        <p:spPr>
          <a:xfrm>
            <a:off x="7480617" y="5497240"/>
            <a:ext cx="4268508" cy="67627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Pēc </a:t>
            </a:r>
            <a:r>
              <a:rPr lang="lv-LV" sz="1100" err="1"/>
              <a:t>Iekšlietu</a:t>
            </a:r>
            <a:r>
              <a:rPr lang="lv-LV" sz="1100"/>
              <a:t> ministra priekšlikuma apstiprina </a:t>
            </a:r>
            <a:r>
              <a:rPr lang="lv-LV" sz="1100" b="1"/>
              <a:t>padomes sekretariāta </a:t>
            </a:r>
            <a:r>
              <a:rPr lang="lv-LV" sz="1100"/>
              <a:t>vadītāju un sekretariāta struktūru</a:t>
            </a:r>
          </a:p>
        </p:txBody>
      </p:sp>
      <p:sp>
        <p:nvSpPr>
          <p:cNvPr id="63" name="Freeform 68">
            <a:extLst>
              <a:ext uri="{FF2B5EF4-FFF2-40B4-BE49-F238E27FC236}">
                <a16:creationId xmlns:a16="http://schemas.microsoft.com/office/drawing/2014/main" id="{8531E7DE-8918-5255-E017-C927E5D41FD3}"/>
              </a:ext>
            </a:extLst>
          </p:cNvPr>
          <p:cNvSpPr>
            <a:spLocks noChangeAspect="1" noEditPoints="1"/>
          </p:cNvSpPr>
          <p:nvPr/>
        </p:nvSpPr>
        <p:spPr bwMode="auto">
          <a:xfrm>
            <a:off x="3185487" y="3426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4" name="Freeform 68">
            <a:extLst>
              <a:ext uri="{FF2B5EF4-FFF2-40B4-BE49-F238E27FC236}">
                <a16:creationId xmlns:a16="http://schemas.microsoft.com/office/drawing/2014/main" id="{DDF954EB-9269-7A72-4ADB-5D997E9320C2}"/>
              </a:ext>
            </a:extLst>
          </p:cNvPr>
          <p:cNvSpPr>
            <a:spLocks noChangeAspect="1" noEditPoints="1"/>
          </p:cNvSpPr>
          <p:nvPr/>
        </p:nvSpPr>
        <p:spPr bwMode="auto">
          <a:xfrm>
            <a:off x="3185487" y="4207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5" name="Freeform 68">
            <a:extLst>
              <a:ext uri="{FF2B5EF4-FFF2-40B4-BE49-F238E27FC236}">
                <a16:creationId xmlns:a16="http://schemas.microsoft.com/office/drawing/2014/main" id="{F01F93F0-59DA-ED21-CBDE-B40DE911AEFC}"/>
              </a:ext>
            </a:extLst>
          </p:cNvPr>
          <p:cNvSpPr>
            <a:spLocks noChangeAspect="1" noEditPoints="1"/>
          </p:cNvSpPr>
          <p:nvPr/>
        </p:nvSpPr>
        <p:spPr bwMode="auto">
          <a:xfrm>
            <a:off x="3185487" y="496472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6" name="Freeform 68">
            <a:extLst>
              <a:ext uri="{FF2B5EF4-FFF2-40B4-BE49-F238E27FC236}">
                <a16:creationId xmlns:a16="http://schemas.microsoft.com/office/drawing/2014/main" id="{6F5F172C-F339-611F-79BC-D7197D1C0BC5}"/>
              </a:ext>
            </a:extLst>
          </p:cNvPr>
          <p:cNvSpPr>
            <a:spLocks noChangeAspect="1" noEditPoints="1"/>
          </p:cNvSpPr>
          <p:nvPr/>
        </p:nvSpPr>
        <p:spPr bwMode="auto">
          <a:xfrm>
            <a:off x="3185487" y="574867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7" name="Freeform 68">
            <a:extLst>
              <a:ext uri="{FF2B5EF4-FFF2-40B4-BE49-F238E27FC236}">
                <a16:creationId xmlns:a16="http://schemas.microsoft.com/office/drawing/2014/main" id="{30BF38E3-CA25-1B8F-2900-EFD0120EDE16}"/>
              </a:ext>
            </a:extLst>
          </p:cNvPr>
          <p:cNvSpPr>
            <a:spLocks noChangeAspect="1" noEditPoints="1"/>
          </p:cNvSpPr>
          <p:nvPr/>
        </p:nvSpPr>
        <p:spPr bwMode="auto">
          <a:xfrm>
            <a:off x="7558154" y="2635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8" name="Freeform 68">
            <a:extLst>
              <a:ext uri="{FF2B5EF4-FFF2-40B4-BE49-F238E27FC236}">
                <a16:creationId xmlns:a16="http://schemas.microsoft.com/office/drawing/2014/main" id="{7C4809FF-EEE1-BEE4-9C57-61C662A02E28}"/>
              </a:ext>
            </a:extLst>
          </p:cNvPr>
          <p:cNvSpPr>
            <a:spLocks noChangeAspect="1" noEditPoints="1"/>
          </p:cNvSpPr>
          <p:nvPr/>
        </p:nvSpPr>
        <p:spPr bwMode="auto">
          <a:xfrm>
            <a:off x="7558154" y="34489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9" name="Freeform 68">
            <a:extLst>
              <a:ext uri="{FF2B5EF4-FFF2-40B4-BE49-F238E27FC236}">
                <a16:creationId xmlns:a16="http://schemas.microsoft.com/office/drawing/2014/main" id="{19845A91-64F5-BB06-7FC6-FEA20A5B09C3}"/>
              </a:ext>
            </a:extLst>
          </p:cNvPr>
          <p:cNvSpPr>
            <a:spLocks noChangeAspect="1" noEditPoints="1"/>
          </p:cNvSpPr>
          <p:nvPr/>
        </p:nvSpPr>
        <p:spPr bwMode="auto">
          <a:xfrm>
            <a:off x="7558154" y="4207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0" name="Freeform 68">
            <a:extLst>
              <a:ext uri="{FF2B5EF4-FFF2-40B4-BE49-F238E27FC236}">
                <a16:creationId xmlns:a16="http://schemas.microsoft.com/office/drawing/2014/main" id="{6B6C2692-0C07-D7F7-675C-4FD3DB722911}"/>
              </a:ext>
            </a:extLst>
          </p:cNvPr>
          <p:cNvSpPr>
            <a:spLocks noChangeAspect="1" noEditPoints="1"/>
          </p:cNvSpPr>
          <p:nvPr/>
        </p:nvSpPr>
        <p:spPr bwMode="auto">
          <a:xfrm>
            <a:off x="7558154" y="496472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1" name="Freeform 68">
            <a:extLst>
              <a:ext uri="{FF2B5EF4-FFF2-40B4-BE49-F238E27FC236}">
                <a16:creationId xmlns:a16="http://schemas.microsoft.com/office/drawing/2014/main" id="{F26F654C-174D-AA7C-64C5-958ACF7969E6}"/>
              </a:ext>
            </a:extLst>
          </p:cNvPr>
          <p:cNvSpPr>
            <a:spLocks noChangeAspect="1" noEditPoints="1"/>
          </p:cNvSpPr>
          <p:nvPr/>
        </p:nvSpPr>
        <p:spPr bwMode="auto">
          <a:xfrm>
            <a:off x="7558154" y="574867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4" name="Slide Number Placeholder 4">
            <a:extLst>
              <a:ext uri="{FF2B5EF4-FFF2-40B4-BE49-F238E27FC236}">
                <a16:creationId xmlns:a16="http://schemas.microsoft.com/office/drawing/2014/main" id="{1272360A-2758-1BA9-A7E8-EFB17859B53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20</a:t>
            </a:fld>
            <a:endParaRPr lang="en-GB"/>
          </a:p>
        </p:txBody>
      </p:sp>
      <p:sp>
        <p:nvSpPr>
          <p:cNvPr id="6" name="Google Shape;1982;p97">
            <a:extLst>
              <a:ext uri="{FF2B5EF4-FFF2-40B4-BE49-F238E27FC236}">
                <a16:creationId xmlns:a16="http://schemas.microsoft.com/office/drawing/2014/main" id="{14949478-69F2-26B1-C618-82728B2F7DBC}"/>
              </a:ext>
            </a:extLst>
          </p:cNvPr>
          <p:cNvSpPr/>
          <p:nvPr/>
        </p:nvSpPr>
        <p:spPr>
          <a:xfrm>
            <a:off x="11389087" y="1891275"/>
            <a:ext cx="288000" cy="288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pic>
        <p:nvPicPr>
          <p:cNvPr id="7" name="Picture 6">
            <a:extLst>
              <a:ext uri="{FF2B5EF4-FFF2-40B4-BE49-F238E27FC236}">
                <a16:creationId xmlns:a16="http://schemas.microsoft.com/office/drawing/2014/main" id="{903C7D1D-642D-688A-AA88-F081D1849F4C}"/>
              </a:ext>
            </a:extLst>
          </p:cNvPr>
          <p:cNvPicPr>
            <a:picLocks noChangeAspect="1"/>
          </p:cNvPicPr>
          <p:nvPr/>
        </p:nvPicPr>
        <p:blipFill rotWithShape="1">
          <a:blip r:embed="rId3"/>
          <a:srcRect b="14957"/>
          <a:stretch/>
        </p:blipFill>
        <p:spPr>
          <a:xfrm>
            <a:off x="637251" y="221615"/>
            <a:ext cx="1483014" cy="1232533"/>
          </a:xfrm>
          <a:prstGeom prst="rect">
            <a:avLst/>
          </a:prstGeom>
        </p:spPr>
      </p:pic>
      <p:sp>
        <p:nvSpPr>
          <p:cNvPr id="9" name="Rectangle 8">
            <a:extLst>
              <a:ext uri="{FF2B5EF4-FFF2-40B4-BE49-F238E27FC236}">
                <a16:creationId xmlns:a16="http://schemas.microsoft.com/office/drawing/2014/main" id="{B10200CC-E56B-D509-A04B-6F9B2ECC577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6" name="Group 25">
            <a:extLst>
              <a:ext uri="{FF2B5EF4-FFF2-40B4-BE49-F238E27FC236}">
                <a16:creationId xmlns:a16="http://schemas.microsoft.com/office/drawing/2014/main" id="{38805E54-B66D-2686-1BE7-206A1C57E280}"/>
              </a:ext>
            </a:extLst>
          </p:cNvPr>
          <p:cNvGrpSpPr/>
          <p:nvPr/>
        </p:nvGrpSpPr>
        <p:grpSpPr>
          <a:xfrm>
            <a:off x="7349464" y="130795"/>
            <a:ext cx="4439711" cy="218077"/>
            <a:chOff x="6383783" y="132067"/>
            <a:chExt cx="4439711" cy="218077"/>
          </a:xfrm>
        </p:grpSpPr>
        <p:sp>
          <p:nvSpPr>
            <p:cNvPr id="28" name="Rectangle 27">
              <a:extLst>
                <a:ext uri="{FF2B5EF4-FFF2-40B4-BE49-F238E27FC236}">
                  <a16:creationId xmlns:a16="http://schemas.microsoft.com/office/drawing/2014/main" id="{E201C334-4602-D72A-6E0B-F361D8BBAABC}"/>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252D9578-0F0F-165C-4990-40999D01732A}"/>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704B84EB-35E4-998A-CD3C-6AB210960B6C}"/>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D953B0FC-C223-2B32-B829-C231CC413DB1}"/>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4" name="Rectangle 33">
              <a:extLst>
                <a:ext uri="{FF2B5EF4-FFF2-40B4-BE49-F238E27FC236}">
                  <a16:creationId xmlns:a16="http://schemas.microsoft.com/office/drawing/2014/main" id="{BC21EF96-784D-22D9-3902-14768B51D496}"/>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5" name="Rectangle 34">
              <a:extLst>
                <a:ext uri="{FF2B5EF4-FFF2-40B4-BE49-F238E27FC236}">
                  <a16:creationId xmlns:a16="http://schemas.microsoft.com/office/drawing/2014/main" id="{A5CE4206-23C1-640B-61D8-3CD8661C3787}"/>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7" name="Rectangle 36">
              <a:extLst>
                <a:ext uri="{FF2B5EF4-FFF2-40B4-BE49-F238E27FC236}">
                  <a16:creationId xmlns:a16="http://schemas.microsoft.com/office/drawing/2014/main" id="{0E2AFB01-439D-9776-666F-B2364E605E3F}"/>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
        <p:nvSpPr>
          <p:cNvPr id="12" name="Rectangle 11">
            <a:extLst>
              <a:ext uri="{FF2B5EF4-FFF2-40B4-BE49-F238E27FC236}">
                <a16:creationId xmlns:a16="http://schemas.microsoft.com/office/drawing/2014/main" id="{4421A9D8-D257-5E18-D4E6-02C2E0815D0F}"/>
              </a:ext>
            </a:extLst>
          </p:cNvPr>
          <p:cNvSpPr/>
          <p:nvPr/>
        </p:nvSpPr>
        <p:spPr>
          <a:xfrm>
            <a:off x="0" y="450334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Freeform 50">
            <a:extLst>
              <a:ext uri="{FF2B5EF4-FFF2-40B4-BE49-F238E27FC236}">
                <a16:creationId xmlns:a16="http://schemas.microsoft.com/office/drawing/2014/main" id="{C9FF4ADD-A173-B3DF-CBBD-A00EA1C1C8A3}"/>
              </a:ext>
            </a:extLst>
          </p:cNvPr>
          <p:cNvSpPr>
            <a:spLocks noChangeAspect="1"/>
          </p:cNvSpPr>
          <p:nvPr/>
        </p:nvSpPr>
        <p:spPr bwMode="auto">
          <a:xfrm>
            <a:off x="448735" y="478533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6" name="Google Shape;2685;p25">
            <a:extLst>
              <a:ext uri="{FF2B5EF4-FFF2-40B4-BE49-F238E27FC236}">
                <a16:creationId xmlns:a16="http://schemas.microsoft.com/office/drawing/2014/main" id="{8DF53E6C-4C98-5D8B-E880-12981527ACFF}"/>
              </a:ext>
            </a:extLst>
          </p:cNvPr>
          <p:cNvSpPr txBox="1"/>
          <p:nvPr/>
        </p:nvSpPr>
        <p:spPr>
          <a:xfrm>
            <a:off x="874395" y="469841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0" name="Rectangle 19">
            <a:extLst>
              <a:ext uri="{FF2B5EF4-FFF2-40B4-BE49-F238E27FC236}">
                <a16:creationId xmlns:a16="http://schemas.microsoft.com/office/drawing/2014/main" id="{4EB7CF46-B964-99E9-BF26-22185A8A72BC}"/>
              </a:ext>
            </a:extLst>
          </p:cNvPr>
          <p:cNvSpPr/>
          <p:nvPr/>
        </p:nvSpPr>
        <p:spPr>
          <a:xfrm>
            <a:off x="0" y="5589315"/>
            <a:ext cx="2499360" cy="584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10103508-9B7D-68B7-2E43-B59107DCACFD}"/>
              </a:ext>
            </a:extLst>
          </p:cNvPr>
          <p:cNvSpPr>
            <a:spLocks noChangeAspect="1"/>
          </p:cNvSpPr>
          <p:nvPr/>
        </p:nvSpPr>
        <p:spPr bwMode="auto">
          <a:xfrm>
            <a:off x="448735" y="573980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2" name="Google Shape;2685;p25">
            <a:extLst>
              <a:ext uri="{FF2B5EF4-FFF2-40B4-BE49-F238E27FC236}">
                <a16:creationId xmlns:a16="http://schemas.microsoft.com/office/drawing/2014/main" id="{704CD9E5-CBC1-E1AF-941C-EAA1CA6A0BAD}"/>
              </a:ext>
            </a:extLst>
          </p:cNvPr>
          <p:cNvSpPr txBox="1"/>
          <p:nvPr/>
        </p:nvSpPr>
        <p:spPr>
          <a:xfrm>
            <a:off x="874395" y="572906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23" name="Rectangle 22">
            <a:extLst>
              <a:ext uri="{FF2B5EF4-FFF2-40B4-BE49-F238E27FC236}">
                <a16:creationId xmlns:a16="http://schemas.microsoft.com/office/drawing/2014/main" id="{5D5F86CA-EE91-B56F-9376-41471FAF438B}"/>
              </a:ext>
            </a:extLst>
          </p:cNvPr>
          <p:cNvSpPr/>
          <p:nvPr/>
        </p:nvSpPr>
        <p:spPr>
          <a:xfrm>
            <a:off x="0" y="350215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Freeform 50">
            <a:extLst>
              <a:ext uri="{FF2B5EF4-FFF2-40B4-BE49-F238E27FC236}">
                <a16:creationId xmlns:a16="http://schemas.microsoft.com/office/drawing/2014/main" id="{153F16F5-6D5B-B648-731B-D50A1B28FF11}"/>
              </a:ext>
            </a:extLst>
          </p:cNvPr>
          <p:cNvSpPr>
            <a:spLocks noChangeAspect="1"/>
          </p:cNvSpPr>
          <p:nvPr/>
        </p:nvSpPr>
        <p:spPr bwMode="auto">
          <a:xfrm>
            <a:off x="448735" y="375466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8" name="Google Shape;2685;p25">
            <a:extLst>
              <a:ext uri="{FF2B5EF4-FFF2-40B4-BE49-F238E27FC236}">
                <a16:creationId xmlns:a16="http://schemas.microsoft.com/office/drawing/2014/main" id="{D804F010-1182-01B3-B058-07E86B0C2205}"/>
              </a:ext>
            </a:extLst>
          </p:cNvPr>
          <p:cNvSpPr txBox="1"/>
          <p:nvPr/>
        </p:nvSpPr>
        <p:spPr>
          <a:xfrm>
            <a:off x="874395" y="374392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Krīzes vadības padomes nolikums</a:t>
            </a:r>
            <a:endParaRPr lang="lv-LV" sz="1100">
              <a:latin typeface="Arial"/>
              <a:ea typeface="Arial"/>
              <a:cs typeface="Arial"/>
              <a:sym typeface="Arial"/>
            </a:endParaRPr>
          </a:p>
        </p:txBody>
      </p:sp>
    </p:spTree>
    <p:extLst>
      <p:ext uri="{BB962C8B-B14F-4D97-AF65-F5344CB8AC3E}">
        <p14:creationId xmlns:p14="http://schemas.microsoft.com/office/powerpoint/2010/main" val="3411669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1539DF7-9266-C90B-2560-EFA1BA0191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4779" b="34837"/>
          <a:stretch/>
        </p:blipFill>
        <p:spPr>
          <a:xfrm>
            <a:off x="441326" y="4648444"/>
            <a:ext cx="11306175" cy="1523756"/>
          </a:xfrm>
          <a:prstGeom prst="rect">
            <a:avLst/>
          </a:prstGeom>
        </p:spPr>
      </p:pic>
      <p:sp>
        <p:nvSpPr>
          <p:cNvPr id="5" name="Title 1">
            <a:extLst>
              <a:ext uri="{FF2B5EF4-FFF2-40B4-BE49-F238E27FC236}">
                <a16:creationId xmlns:a16="http://schemas.microsoft.com/office/drawing/2014/main" id="{DA56ABBE-808E-2B50-2746-01A9549F0243}"/>
              </a:ext>
            </a:extLst>
          </p:cNvPr>
          <p:cNvSpPr>
            <a:spLocks noGrp="1"/>
          </p:cNvSpPr>
          <p:nvPr>
            <p:ph type="title"/>
          </p:nvPr>
        </p:nvSpPr>
        <p:spPr/>
        <p:txBody>
          <a:bodyPr vert="horz" lIns="0" tIns="0" rIns="0" bIns="0" rtlCol="0" anchor="t" anchorCtr="0">
            <a:noAutofit/>
          </a:bodyPr>
          <a:lstStyle/>
          <a:p>
            <a:r>
              <a:rPr lang="en-GB" err="1"/>
              <a:t>Kārtība</a:t>
            </a:r>
            <a:r>
              <a:rPr lang="en-GB"/>
              <a:t>, </a:t>
            </a:r>
            <a:r>
              <a:rPr lang="en-GB" err="1"/>
              <a:t>kādā</a:t>
            </a:r>
            <a:r>
              <a:rPr lang="en-GB"/>
              <a:t> </a:t>
            </a:r>
            <a:r>
              <a:rPr lang="en-GB" err="1"/>
              <a:t>valsts</a:t>
            </a:r>
            <a:r>
              <a:rPr lang="en-GB"/>
              <a:t> </a:t>
            </a:r>
            <a:r>
              <a:rPr lang="en-GB" err="1"/>
              <a:t>augstākās</a:t>
            </a:r>
            <a:r>
              <a:rPr lang="en-GB"/>
              <a:t> </a:t>
            </a:r>
            <a:r>
              <a:rPr lang="en-GB" err="1"/>
              <a:t>amatpersonas</a:t>
            </a:r>
            <a:r>
              <a:rPr lang="en-GB"/>
              <a:t> </a:t>
            </a:r>
            <a:r>
              <a:rPr lang="en-GB" err="1"/>
              <a:t>apziņojamas</a:t>
            </a:r>
            <a:r>
              <a:rPr lang="en-GB"/>
              <a:t> </a:t>
            </a:r>
            <a:r>
              <a:rPr lang="en-GB" err="1"/>
              <a:t>valsts</a:t>
            </a:r>
            <a:r>
              <a:rPr lang="en-GB"/>
              <a:t> </a:t>
            </a:r>
            <a:r>
              <a:rPr lang="en-GB" err="1"/>
              <a:t>apdraudējuma</a:t>
            </a:r>
            <a:r>
              <a:rPr lang="en-GB"/>
              <a:t> </a:t>
            </a:r>
            <a:r>
              <a:rPr lang="en-GB" err="1"/>
              <a:t>gadījumā</a:t>
            </a:r>
            <a:r>
              <a:rPr lang="en-GB"/>
              <a:t> un par </a:t>
            </a:r>
            <a:r>
              <a:rPr lang="en-GB" err="1"/>
              <a:t>ārkārtas</a:t>
            </a:r>
            <a:r>
              <a:rPr lang="en-GB"/>
              <a:t> </a:t>
            </a:r>
            <a:r>
              <a:rPr lang="en-GB" err="1"/>
              <a:t>notikumiem</a:t>
            </a:r>
            <a:r>
              <a:rPr lang="en-GB"/>
              <a:t> </a:t>
            </a:r>
            <a:r>
              <a:rPr lang="en-GB" err="1"/>
              <a:t>valstī</a:t>
            </a:r>
            <a:r>
              <a:rPr lang="en-GB"/>
              <a:t> </a:t>
            </a:r>
            <a:r>
              <a:rPr lang="en-GB">
                <a:solidFill>
                  <a:srgbClr val="9D2235"/>
                </a:solidFill>
              </a:rPr>
              <a:t>(</a:t>
            </a:r>
            <a:r>
              <a:rPr lang="en-GB" err="1">
                <a:solidFill>
                  <a:srgbClr val="9D2235"/>
                </a:solidFill>
              </a:rPr>
              <a:t>neattiecas</a:t>
            </a:r>
            <a:r>
              <a:rPr lang="en-GB">
                <a:solidFill>
                  <a:srgbClr val="9D2235"/>
                </a:solidFill>
              </a:rPr>
              <a:t> </a:t>
            </a:r>
            <a:r>
              <a:rPr lang="en-GB" err="1">
                <a:solidFill>
                  <a:srgbClr val="9D2235"/>
                </a:solidFill>
              </a:rPr>
              <a:t>uz</a:t>
            </a:r>
            <a:r>
              <a:rPr lang="en-GB">
                <a:solidFill>
                  <a:srgbClr val="9D2235"/>
                </a:solidFill>
              </a:rPr>
              <a:t> </a:t>
            </a:r>
            <a:r>
              <a:rPr lang="en-GB" err="1">
                <a:solidFill>
                  <a:srgbClr val="9D2235"/>
                </a:solidFill>
              </a:rPr>
              <a:t>militāru</a:t>
            </a:r>
            <a:r>
              <a:rPr lang="en-GB">
                <a:solidFill>
                  <a:srgbClr val="9D2235"/>
                </a:solidFill>
              </a:rPr>
              <a:t> </a:t>
            </a:r>
            <a:r>
              <a:rPr lang="en-GB" err="1">
                <a:solidFill>
                  <a:srgbClr val="9D2235"/>
                </a:solidFill>
              </a:rPr>
              <a:t>draudu</a:t>
            </a:r>
            <a:r>
              <a:rPr lang="en-GB">
                <a:solidFill>
                  <a:srgbClr val="9D2235"/>
                </a:solidFill>
              </a:rPr>
              <a:t> </a:t>
            </a:r>
            <a:r>
              <a:rPr lang="en-GB" err="1">
                <a:solidFill>
                  <a:srgbClr val="9D2235"/>
                </a:solidFill>
              </a:rPr>
              <a:t>gadījumiem</a:t>
            </a:r>
            <a:r>
              <a:rPr lang="en-GB">
                <a:solidFill>
                  <a:srgbClr val="9D2235"/>
                </a:solidFill>
              </a:rPr>
              <a:t>)</a:t>
            </a:r>
            <a:endParaRPr lang="en-US">
              <a:solidFill>
                <a:srgbClr val="9D2235"/>
              </a:solidFill>
            </a:endParaRPr>
          </a:p>
          <a:p>
            <a:br>
              <a:rPr lang="en-US"/>
            </a:br>
            <a:endParaRPr lang="en-US"/>
          </a:p>
        </p:txBody>
      </p:sp>
      <p:sp>
        <p:nvSpPr>
          <p:cNvPr id="29" name="Slide Number Placeholder 4">
            <a:extLst>
              <a:ext uri="{FF2B5EF4-FFF2-40B4-BE49-F238E27FC236}">
                <a16:creationId xmlns:a16="http://schemas.microsoft.com/office/drawing/2014/main" id="{1265AB5D-DB88-7B04-7B40-7F1DC4F75EF0}"/>
              </a:ext>
            </a:extLst>
          </p:cNvPr>
          <p:cNvSpPr>
            <a:spLocks noGrp="1"/>
          </p:cNvSpPr>
          <p:nvPr>
            <p:ph type="sldNum" sz="quarter" idx="11"/>
          </p:nvPr>
        </p:nvSpPr>
        <p:spPr/>
        <p:txBody>
          <a:bodyPr/>
          <a:lstStyle/>
          <a:p>
            <a:fld id="{7870704B-CE94-48CC-AF30-84932A1262A7}" type="slidenum">
              <a:rPr lang="en-GB" smtClean="0"/>
              <a:pPr/>
              <a:t>21</a:t>
            </a:fld>
            <a:endParaRPr lang="en-GB"/>
          </a:p>
        </p:txBody>
      </p:sp>
      <p:sp>
        <p:nvSpPr>
          <p:cNvPr id="7" name="Rectangle 6">
            <a:extLst>
              <a:ext uri="{FF2B5EF4-FFF2-40B4-BE49-F238E27FC236}">
                <a16:creationId xmlns:a16="http://schemas.microsoft.com/office/drawing/2014/main" id="{A90E05AD-B89B-5513-FDE2-DBCA69DF5870}"/>
              </a:ext>
            </a:extLst>
          </p:cNvPr>
          <p:cNvSpPr/>
          <p:nvPr/>
        </p:nvSpPr>
        <p:spPr>
          <a:xfrm>
            <a:off x="441326" y="1819275"/>
            <a:ext cx="576000" cy="108699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8" name="L-Shape 7">
            <a:extLst>
              <a:ext uri="{FF2B5EF4-FFF2-40B4-BE49-F238E27FC236}">
                <a16:creationId xmlns:a16="http://schemas.microsoft.com/office/drawing/2014/main" id="{67E12659-89E0-A43E-7A36-DEF6680E880A}"/>
              </a:ext>
            </a:extLst>
          </p:cNvPr>
          <p:cNvSpPr/>
          <p:nvPr/>
        </p:nvSpPr>
        <p:spPr>
          <a:xfrm rot="13500000">
            <a:off x="580626" y="2242225"/>
            <a:ext cx="241090" cy="241090"/>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9FAA8499-A8EB-2CF0-F688-1C29320796F8}"/>
              </a:ext>
            </a:extLst>
          </p:cNvPr>
          <p:cNvSpPr/>
          <p:nvPr/>
        </p:nvSpPr>
        <p:spPr>
          <a:xfrm>
            <a:off x="1120775" y="1819527"/>
            <a:ext cx="4895850" cy="10864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tx1"/>
                </a:solidFill>
              </a:rPr>
              <a:t>Krīzes vadības padomes sekretariāts izveido</a:t>
            </a:r>
            <a:r>
              <a:rPr lang="lv-LV" sz="1400">
                <a:solidFill>
                  <a:schemeClr val="tx1"/>
                </a:solidFill>
              </a:rPr>
              <a:t>, uztur un nodod glabāšanai Ministru prezidenta birojam, VUGD, Valsts policijai, Valsts drošības dienestam un Nacionālajiem bruņotajiem spēkiem </a:t>
            </a:r>
            <a:r>
              <a:rPr lang="lv-LV" sz="1400" b="1">
                <a:solidFill>
                  <a:schemeClr val="tx1"/>
                </a:solidFill>
              </a:rPr>
              <a:t>apziņojamo amatpersonu sarakstu</a:t>
            </a:r>
            <a:endParaRPr lang="lv-LV" sz="1400">
              <a:solidFill>
                <a:schemeClr val="tx1"/>
              </a:solidFill>
            </a:endParaRPr>
          </a:p>
        </p:txBody>
      </p:sp>
      <p:sp>
        <p:nvSpPr>
          <p:cNvPr id="18" name="Rectangle 17">
            <a:extLst>
              <a:ext uri="{FF2B5EF4-FFF2-40B4-BE49-F238E27FC236}">
                <a16:creationId xmlns:a16="http://schemas.microsoft.com/office/drawing/2014/main" id="{DE738094-EA9C-03DF-7395-9BD2CA7BF3E2}"/>
              </a:ext>
            </a:extLst>
          </p:cNvPr>
          <p:cNvSpPr/>
          <p:nvPr/>
        </p:nvSpPr>
        <p:spPr>
          <a:xfrm>
            <a:off x="441326" y="3032952"/>
            <a:ext cx="576000" cy="148880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0" name="L-Shape 19">
            <a:extLst>
              <a:ext uri="{FF2B5EF4-FFF2-40B4-BE49-F238E27FC236}">
                <a16:creationId xmlns:a16="http://schemas.microsoft.com/office/drawing/2014/main" id="{083B4A4B-2C70-BB87-E899-53A3181860D1}"/>
              </a:ext>
            </a:extLst>
          </p:cNvPr>
          <p:cNvSpPr/>
          <p:nvPr/>
        </p:nvSpPr>
        <p:spPr>
          <a:xfrm rot="13500000">
            <a:off x="580626" y="3656809"/>
            <a:ext cx="241090" cy="241090"/>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Rectangle 20">
            <a:extLst>
              <a:ext uri="{FF2B5EF4-FFF2-40B4-BE49-F238E27FC236}">
                <a16:creationId xmlns:a16="http://schemas.microsoft.com/office/drawing/2014/main" id="{F2FA8FDF-14BC-738B-6D0D-7B79DC12ACA3}"/>
              </a:ext>
            </a:extLst>
          </p:cNvPr>
          <p:cNvSpPr/>
          <p:nvPr/>
        </p:nvSpPr>
        <p:spPr>
          <a:xfrm>
            <a:off x="1120775" y="3033297"/>
            <a:ext cx="4895850" cy="148811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Valsts apdraudējuma gadījumā </a:t>
            </a:r>
            <a:r>
              <a:rPr lang="lv-LV" sz="1400" b="1">
                <a:solidFill>
                  <a:schemeClr val="tx1"/>
                </a:solidFill>
              </a:rPr>
              <a:t>lēmumu par amatpersonu apziņošanu un apziņojamo amatpersonu loku atbilstoši apdraudējuma veidam pieņem Ministru prezidents </a:t>
            </a:r>
            <a:r>
              <a:rPr lang="lv-LV" sz="1400">
                <a:solidFill>
                  <a:schemeClr val="tx1"/>
                </a:solidFill>
              </a:rPr>
              <a:t>un dod uzdevumu Ministru prezidenta biroja vadītājam vai Krīzes vadības padomes sekretariāta vadītājam nodrošināt amatpersonu apziņošanu</a:t>
            </a:r>
          </a:p>
        </p:txBody>
      </p:sp>
      <p:sp>
        <p:nvSpPr>
          <p:cNvPr id="23" name="Rectangle 22">
            <a:extLst>
              <a:ext uri="{FF2B5EF4-FFF2-40B4-BE49-F238E27FC236}">
                <a16:creationId xmlns:a16="http://schemas.microsoft.com/office/drawing/2014/main" id="{F24893BF-2ACD-5C6D-5C10-64E54C903C07}"/>
              </a:ext>
            </a:extLst>
          </p:cNvPr>
          <p:cNvSpPr/>
          <p:nvPr/>
        </p:nvSpPr>
        <p:spPr>
          <a:xfrm>
            <a:off x="6173789" y="1819275"/>
            <a:ext cx="576000" cy="108699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4" name="L-Shape 23">
            <a:extLst>
              <a:ext uri="{FF2B5EF4-FFF2-40B4-BE49-F238E27FC236}">
                <a16:creationId xmlns:a16="http://schemas.microsoft.com/office/drawing/2014/main" id="{2B769AB5-4F32-999E-3C3D-F7240772C1D8}"/>
              </a:ext>
            </a:extLst>
          </p:cNvPr>
          <p:cNvSpPr/>
          <p:nvPr/>
        </p:nvSpPr>
        <p:spPr>
          <a:xfrm rot="13500000">
            <a:off x="6313089" y="2242225"/>
            <a:ext cx="241090" cy="241090"/>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Rectangle 24">
            <a:extLst>
              <a:ext uri="{FF2B5EF4-FFF2-40B4-BE49-F238E27FC236}">
                <a16:creationId xmlns:a16="http://schemas.microsoft.com/office/drawing/2014/main" id="{CBBC0D43-5956-E000-80F5-B40FF73DB48A}"/>
              </a:ext>
            </a:extLst>
          </p:cNvPr>
          <p:cNvSpPr/>
          <p:nvPr/>
        </p:nvSpPr>
        <p:spPr>
          <a:xfrm>
            <a:off x="6853238" y="1819527"/>
            <a:ext cx="4895850" cy="1086486"/>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a:solidFill>
                  <a:schemeClr val="tx1"/>
                </a:solidFill>
              </a:rPr>
              <a:t>Amatpersonu </a:t>
            </a:r>
            <a:r>
              <a:rPr lang="lv-LV" sz="1400" b="1">
                <a:solidFill>
                  <a:schemeClr val="tx1"/>
                </a:solidFill>
              </a:rPr>
              <a:t>apziņošanu veic Valsts ugunsdzēsības un glābšanas dienests</a:t>
            </a:r>
          </a:p>
        </p:txBody>
      </p:sp>
      <p:sp>
        <p:nvSpPr>
          <p:cNvPr id="27" name="Rectangle 26">
            <a:extLst>
              <a:ext uri="{FF2B5EF4-FFF2-40B4-BE49-F238E27FC236}">
                <a16:creationId xmlns:a16="http://schemas.microsoft.com/office/drawing/2014/main" id="{2D9482AD-661F-D5CA-DE8F-14C8D5DE2A68}"/>
              </a:ext>
            </a:extLst>
          </p:cNvPr>
          <p:cNvSpPr/>
          <p:nvPr/>
        </p:nvSpPr>
        <p:spPr>
          <a:xfrm>
            <a:off x="6173789" y="3032952"/>
            <a:ext cx="576000" cy="148880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30" name="L-Shape 29">
            <a:extLst>
              <a:ext uri="{FF2B5EF4-FFF2-40B4-BE49-F238E27FC236}">
                <a16:creationId xmlns:a16="http://schemas.microsoft.com/office/drawing/2014/main" id="{9DBEABB0-DBF7-4655-69F0-51378B6F4ACF}"/>
              </a:ext>
            </a:extLst>
          </p:cNvPr>
          <p:cNvSpPr/>
          <p:nvPr/>
        </p:nvSpPr>
        <p:spPr>
          <a:xfrm rot="13500000">
            <a:off x="6313089" y="3656809"/>
            <a:ext cx="241090" cy="241090"/>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Rectangle 30">
            <a:extLst>
              <a:ext uri="{FF2B5EF4-FFF2-40B4-BE49-F238E27FC236}">
                <a16:creationId xmlns:a16="http://schemas.microsoft.com/office/drawing/2014/main" id="{C89F2BFD-402A-EE5F-3AB0-12154727E2A2}"/>
              </a:ext>
            </a:extLst>
          </p:cNvPr>
          <p:cNvSpPr/>
          <p:nvPr/>
        </p:nvSpPr>
        <p:spPr>
          <a:xfrm>
            <a:off x="6853238" y="3033297"/>
            <a:ext cx="4895850" cy="148811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nSpc>
                <a:spcPct val="100000"/>
              </a:lnSpc>
            </a:pPr>
            <a:r>
              <a:rPr lang="lv-LV" sz="1400" b="1">
                <a:solidFill>
                  <a:schemeClr val="tx1"/>
                </a:solidFill>
              </a:rPr>
              <a:t>Amatpersonām jāievēro šādas pamatprasības:</a:t>
            </a:r>
          </a:p>
          <a:p>
            <a:pPr marL="285750" indent="-285750">
              <a:lnSpc>
                <a:spcPct val="100000"/>
              </a:lnSpc>
              <a:buFont typeface="Arial" panose="020B0604020202020204" pitchFamily="34" charset="0"/>
              <a:buChar char="•"/>
            </a:pPr>
            <a:r>
              <a:rPr lang="lv-LV" sz="1400">
                <a:solidFill>
                  <a:schemeClr val="tx1"/>
                </a:solidFill>
              </a:rPr>
              <a:t>nodrošināt, lai, izmantojot sakaru līdzekļus, ar amatpersonu būtu iespējams sazināties 24 stundas diennaktī</a:t>
            </a:r>
          </a:p>
          <a:p>
            <a:pPr marL="285750" indent="-285750">
              <a:lnSpc>
                <a:spcPct val="100000"/>
              </a:lnSpc>
              <a:buFont typeface="Arial" panose="020B0604020202020204" pitchFamily="34" charset="0"/>
              <a:buChar char="•"/>
            </a:pPr>
            <a:r>
              <a:rPr lang="lv-LV" sz="1400">
                <a:solidFill>
                  <a:schemeClr val="tx1"/>
                </a:solidFill>
              </a:rPr>
              <a:t>atbildēt uz apziņotāja tālruņa zvanu vai ar atbildes īsziņu paziņot par īsziņas saņemšanu</a:t>
            </a:r>
          </a:p>
        </p:txBody>
      </p:sp>
      <p:sp>
        <p:nvSpPr>
          <p:cNvPr id="34" name="Rectangle 33">
            <a:extLst>
              <a:ext uri="{FF2B5EF4-FFF2-40B4-BE49-F238E27FC236}">
                <a16:creationId xmlns:a16="http://schemas.microsoft.com/office/drawing/2014/main" id="{E97CC6BC-1E77-27BC-4074-480F29406831}"/>
              </a:ext>
            </a:extLst>
          </p:cNvPr>
          <p:cNvSpPr/>
          <p:nvPr/>
        </p:nvSpPr>
        <p:spPr>
          <a:xfrm>
            <a:off x="441325" y="6100200"/>
            <a:ext cx="11306175"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nSpc>
                <a:spcPct val="100000"/>
              </a:lnSpc>
            </a:pPr>
            <a:endParaRPr lang="lv-LV" sz="1400" b="1"/>
          </a:p>
        </p:txBody>
      </p:sp>
      <p:sp>
        <p:nvSpPr>
          <p:cNvPr id="2" name="Rectangle 1">
            <a:extLst>
              <a:ext uri="{FF2B5EF4-FFF2-40B4-BE49-F238E27FC236}">
                <a16:creationId xmlns:a16="http://schemas.microsoft.com/office/drawing/2014/main" id="{ED865B6D-F53C-8DA3-BACE-EB1E8A0A8927}"/>
              </a:ext>
            </a:extLst>
          </p:cNvPr>
          <p:cNvSpPr/>
          <p:nvPr/>
        </p:nvSpPr>
        <p:spPr>
          <a:xfrm>
            <a:off x="441325" y="132066"/>
            <a:ext cx="8002881" cy="299345"/>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14" name="Group 13">
            <a:extLst>
              <a:ext uri="{FF2B5EF4-FFF2-40B4-BE49-F238E27FC236}">
                <a16:creationId xmlns:a16="http://schemas.microsoft.com/office/drawing/2014/main" id="{56212F54-8A00-7EA6-7A4A-5DEBC505FCC9}"/>
              </a:ext>
            </a:extLst>
          </p:cNvPr>
          <p:cNvGrpSpPr/>
          <p:nvPr/>
        </p:nvGrpSpPr>
        <p:grpSpPr>
          <a:xfrm>
            <a:off x="7349464" y="130795"/>
            <a:ext cx="4439711" cy="218077"/>
            <a:chOff x="6383783" y="132067"/>
            <a:chExt cx="4439711" cy="218077"/>
          </a:xfrm>
        </p:grpSpPr>
        <p:sp>
          <p:nvSpPr>
            <p:cNvPr id="16" name="Rectangle 15">
              <a:extLst>
                <a:ext uri="{FF2B5EF4-FFF2-40B4-BE49-F238E27FC236}">
                  <a16:creationId xmlns:a16="http://schemas.microsoft.com/office/drawing/2014/main" id="{2130F7F3-A6D4-9117-B439-E32547221A72}"/>
                </a:ext>
              </a:extLst>
            </p:cNvPr>
            <p:cNvSpPr/>
            <p:nvPr/>
          </p:nvSpPr>
          <p:spPr>
            <a:xfrm>
              <a:off x="638378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D625B9E5-2CC8-9EC2-5E84-D7AB5E5F6D9B}"/>
                </a:ext>
              </a:extLst>
            </p:cNvPr>
            <p:cNvSpPr/>
            <p:nvPr/>
          </p:nvSpPr>
          <p:spPr>
            <a:xfrm>
              <a:off x="6625610"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A23E5D20-5794-7EBD-7F3A-2E0795438180}"/>
                </a:ext>
              </a:extLst>
            </p:cNvPr>
            <p:cNvSpPr/>
            <p:nvPr/>
          </p:nvSpPr>
          <p:spPr>
            <a:xfrm>
              <a:off x="6867437" y="132656"/>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prezidenta</a:t>
              </a:r>
              <a:r>
                <a:rPr kumimoji="0" lang="en-US" sz="800" b="1" i="0" u="none" strike="noStrike" kern="0" cap="none" spc="0" normalizeH="0" baseline="0">
                  <a:ln>
                    <a:noFill/>
                  </a:ln>
                  <a:effectLst/>
                  <a:uLnTx/>
                  <a:uFillTx/>
                  <a:ea typeface="Georgia"/>
                  <a:cs typeface="Georgia"/>
                  <a:sym typeface="Georgia"/>
                </a:rPr>
                <a:t> un </a:t>
              </a:r>
              <a:r>
                <a:rPr kumimoji="0" lang="en-US" sz="800" b="1" i="0" u="none" strike="noStrike" kern="0" cap="none" spc="0" normalizeH="0" baseline="0" err="1">
                  <a:ln>
                    <a:noFill/>
                  </a:ln>
                  <a:effectLst/>
                  <a:uLnTx/>
                  <a:uFillTx/>
                  <a:ea typeface="Georgia"/>
                  <a:cs typeface="Georgia"/>
                  <a:sym typeface="Georgia"/>
                </a:rPr>
                <a:t>Ministru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kabineta</a:t>
              </a:r>
              <a:r>
                <a:rPr kumimoji="0" lang="en-US" sz="800" b="1" i="0" u="none" strike="noStrike" kern="0" cap="none" spc="0" normalizeH="0" baseline="0">
                  <a:ln>
                    <a:noFill/>
                  </a:ln>
                  <a:effectLst/>
                  <a:uLnTx/>
                  <a:uFillTx/>
                  <a:ea typeface="Georgia"/>
                  <a:cs typeface="Georgia"/>
                  <a:sym typeface="Georgia"/>
                </a:rPr>
                <a:t> </a:t>
              </a:r>
              <a:br>
                <a:rPr kumimoji="0" lang="lv-LV"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830B64B9-AC64-F1B9-0BDA-47F238CCAD70}"/>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8" name="Rectangle 27">
              <a:extLst>
                <a:ext uri="{FF2B5EF4-FFF2-40B4-BE49-F238E27FC236}">
                  <a16:creationId xmlns:a16="http://schemas.microsoft.com/office/drawing/2014/main" id="{01EB2EE0-156B-8305-3CFE-ADE83AC29DA0}"/>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2" name="Rectangle 31">
              <a:extLst>
                <a:ext uri="{FF2B5EF4-FFF2-40B4-BE49-F238E27FC236}">
                  <a16:creationId xmlns:a16="http://schemas.microsoft.com/office/drawing/2014/main" id="{5B8BB160-598C-6B89-D7C3-E8FC65704943}"/>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5" name="Rectangle 34">
              <a:extLst>
                <a:ext uri="{FF2B5EF4-FFF2-40B4-BE49-F238E27FC236}">
                  <a16:creationId xmlns:a16="http://schemas.microsoft.com/office/drawing/2014/main" id="{6AA41DAD-81B9-B876-2E85-F19C24894F05}"/>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Tree>
    <p:extLst>
      <p:ext uri="{BB962C8B-B14F-4D97-AF65-F5344CB8AC3E}">
        <p14:creationId xmlns:p14="http://schemas.microsoft.com/office/powerpoint/2010/main" val="1767028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1771" r="11771"/>
          <a:stretch>
            <a:fillRect/>
          </a:stretch>
        </p:blipFill>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lstStyle/>
          <a:p>
            <a:r>
              <a:rPr lang="lv-LV"/>
              <a:t>5.3. Ministriju pienākumi civilās aizsardzības jomā</a:t>
            </a:r>
            <a:endParaRPr lang="en-GB"/>
          </a:p>
        </p:txBody>
      </p:sp>
    </p:spTree>
    <p:extLst>
      <p:ext uri="{BB962C8B-B14F-4D97-AF65-F5344CB8AC3E}">
        <p14:creationId xmlns:p14="http://schemas.microsoft.com/office/powerpoint/2010/main" val="3862942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2;p22">
            <a:extLst>
              <a:ext uri="{FF2B5EF4-FFF2-40B4-BE49-F238E27FC236}">
                <a16:creationId xmlns:a16="http://schemas.microsoft.com/office/drawing/2014/main" id="{6D539260-E054-4125-9E66-C55709D9D916}"/>
              </a:ext>
            </a:extLst>
          </p:cNvPr>
          <p:cNvSpPr/>
          <p:nvPr/>
        </p:nvSpPr>
        <p:spPr>
          <a:xfrm>
            <a:off x="3102015" y="3510849"/>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Nodrošināt</a:t>
            </a:r>
            <a:r>
              <a:rPr lang="en-US" sz="1100"/>
              <a:t> </a:t>
            </a:r>
            <a:r>
              <a:rPr lang="en-US" sz="1100" err="1"/>
              <a:t>civilās</a:t>
            </a:r>
            <a:r>
              <a:rPr lang="en-US" sz="1100"/>
              <a:t> </a:t>
            </a:r>
            <a:r>
              <a:rPr lang="en-US" sz="1100" err="1"/>
              <a:t>aizsardzības</a:t>
            </a:r>
            <a:r>
              <a:rPr lang="en-US" sz="1100"/>
              <a:t> </a:t>
            </a:r>
            <a:r>
              <a:rPr lang="en-US" sz="1100" err="1"/>
              <a:t>uzdevumu</a:t>
            </a:r>
            <a:r>
              <a:rPr lang="en-US" sz="1100"/>
              <a:t> </a:t>
            </a:r>
            <a:r>
              <a:rPr lang="en-US" sz="1100" err="1"/>
              <a:t>izpildi</a:t>
            </a:r>
            <a:r>
              <a:rPr lang="en-US" sz="1100"/>
              <a:t> un </a:t>
            </a:r>
            <a:r>
              <a:rPr lang="en-US" sz="1100" err="1"/>
              <a:t>koordinēt</a:t>
            </a:r>
            <a:r>
              <a:rPr lang="en-US" sz="1100"/>
              <a:t> </a:t>
            </a:r>
            <a:r>
              <a:rPr lang="en-US" sz="1100" err="1"/>
              <a:t>katastrofas</a:t>
            </a:r>
            <a:r>
              <a:rPr lang="en-US" sz="1100"/>
              <a:t> </a:t>
            </a:r>
            <a:r>
              <a:rPr lang="en-US" sz="1100" err="1"/>
              <a:t>pārvaldīšanu</a:t>
            </a:r>
            <a:r>
              <a:rPr lang="en-US" sz="1100"/>
              <a:t> </a:t>
            </a:r>
          </a:p>
        </p:txBody>
      </p:sp>
      <p:sp>
        <p:nvSpPr>
          <p:cNvPr id="13" name="Google Shape;112;p22">
            <a:extLst>
              <a:ext uri="{FF2B5EF4-FFF2-40B4-BE49-F238E27FC236}">
                <a16:creationId xmlns:a16="http://schemas.microsoft.com/office/drawing/2014/main" id="{0399B784-D203-F3AD-83AC-772C029DDBB8}"/>
              </a:ext>
            </a:extLst>
          </p:cNvPr>
          <p:cNvSpPr/>
          <p:nvPr/>
        </p:nvSpPr>
        <p:spPr>
          <a:xfrm>
            <a:off x="3102015" y="4206405"/>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Izstrādāt</a:t>
            </a:r>
            <a:r>
              <a:rPr lang="en-US" sz="1100"/>
              <a:t> </a:t>
            </a:r>
            <a:r>
              <a:rPr lang="en-US" sz="1100" err="1"/>
              <a:t>tiesību</a:t>
            </a:r>
            <a:r>
              <a:rPr lang="en-US" sz="1100"/>
              <a:t> </a:t>
            </a:r>
            <a:r>
              <a:rPr lang="en-US" sz="1100" err="1"/>
              <a:t>aktu</a:t>
            </a:r>
            <a:r>
              <a:rPr lang="en-US" sz="1100"/>
              <a:t> </a:t>
            </a:r>
            <a:r>
              <a:rPr lang="en-US" sz="1100" err="1"/>
              <a:t>projektus</a:t>
            </a:r>
            <a:endParaRPr lang="en-US" sz="1100"/>
          </a:p>
        </p:txBody>
      </p:sp>
      <p:sp>
        <p:nvSpPr>
          <p:cNvPr id="15" name="Google Shape;112;p22">
            <a:extLst>
              <a:ext uri="{FF2B5EF4-FFF2-40B4-BE49-F238E27FC236}">
                <a16:creationId xmlns:a16="http://schemas.microsoft.com/office/drawing/2014/main" id="{4236E978-2CB2-4A79-894A-A4739900A7E6}"/>
              </a:ext>
            </a:extLst>
          </p:cNvPr>
          <p:cNvSpPr/>
          <p:nvPr/>
        </p:nvSpPr>
        <p:spPr>
          <a:xfrm>
            <a:off x="3102015" y="4901961"/>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Sniegt</a:t>
            </a:r>
            <a:r>
              <a:rPr lang="en-US" sz="1100"/>
              <a:t> </a:t>
            </a:r>
            <a:r>
              <a:rPr lang="en-US" sz="1100" err="1"/>
              <a:t>rekomendācijas</a:t>
            </a:r>
            <a:r>
              <a:rPr lang="en-US" sz="1100"/>
              <a:t> par </a:t>
            </a:r>
            <a:r>
              <a:rPr lang="en-US" sz="1100" err="1"/>
              <a:t>rīcību</a:t>
            </a:r>
            <a:r>
              <a:rPr lang="en-US" sz="1100"/>
              <a:t> </a:t>
            </a:r>
            <a:r>
              <a:rPr lang="en-US" sz="1100" err="1"/>
              <a:t>katastrofas</a:t>
            </a:r>
            <a:r>
              <a:rPr lang="en-US" sz="1100"/>
              <a:t> (</a:t>
            </a:r>
            <a:r>
              <a:rPr lang="en-US" sz="1100" err="1"/>
              <a:t>vai</a:t>
            </a:r>
            <a:r>
              <a:rPr lang="en-US" sz="1100"/>
              <a:t> </a:t>
            </a:r>
            <a:r>
              <a:rPr lang="en-US" sz="1100" err="1"/>
              <a:t>draudu</a:t>
            </a:r>
            <a:r>
              <a:rPr lang="en-US" sz="1100"/>
              <a:t>) </a:t>
            </a:r>
            <a:r>
              <a:rPr lang="en-US" sz="1100" err="1"/>
              <a:t>gadījumā</a:t>
            </a:r>
            <a:r>
              <a:rPr lang="en-US" sz="1100"/>
              <a:t> </a:t>
            </a:r>
          </a:p>
        </p:txBody>
      </p:sp>
      <p:sp>
        <p:nvSpPr>
          <p:cNvPr id="61" name="Google Shape;112;p22">
            <a:extLst>
              <a:ext uri="{FF2B5EF4-FFF2-40B4-BE49-F238E27FC236}">
                <a16:creationId xmlns:a16="http://schemas.microsoft.com/office/drawing/2014/main" id="{6AF3B05A-FDA0-EC81-7439-ED2404045066}"/>
              </a:ext>
            </a:extLst>
          </p:cNvPr>
          <p:cNvSpPr/>
          <p:nvPr/>
        </p:nvSpPr>
        <p:spPr>
          <a:xfrm>
            <a:off x="3102015" y="5597515"/>
            <a:ext cx="31884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Iekšlietu ministrija koordinē civilās aizsardzības sistēmas attīstības plānošanu un darbību</a:t>
            </a:r>
            <a:endParaRPr lang="lv-LV" sz="1100" b="1"/>
          </a:p>
        </p:txBody>
      </p:sp>
      <p:sp>
        <p:nvSpPr>
          <p:cNvPr id="17" name="Google Shape;112;p22">
            <a:extLst>
              <a:ext uri="{FF2B5EF4-FFF2-40B4-BE49-F238E27FC236}">
                <a16:creationId xmlns:a16="http://schemas.microsoft.com/office/drawing/2014/main" id="{F177A32E-8AA0-660D-D238-1BE87230FC29}"/>
              </a:ext>
            </a:extLst>
          </p:cNvPr>
          <p:cNvSpPr/>
          <p:nvPr/>
        </p:nvSpPr>
        <p:spPr>
          <a:xfrm>
            <a:off x="6432843" y="3510849"/>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Vides aizsardzības un reģionālās attīstības ministrija februārī sasauc starpinstitūciju plūdu koordinācijas sanāksmi</a:t>
            </a:r>
          </a:p>
        </p:txBody>
      </p:sp>
      <p:sp>
        <p:nvSpPr>
          <p:cNvPr id="18" name="Google Shape;112;p22">
            <a:extLst>
              <a:ext uri="{FF2B5EF4-FFF2-40B4-BE49-F238E27FC236}">
                <a16:creationId xmlns:a16="http://schemas.microsoft.com/office/drawing/2014/main" id="{CB501208-6F57-F254-1A3F-BC2288C8E701}"/>
              </a:ext>
            </a:extLst>
          </p:cNvPr>
          <p:cNvSpPr/>
          <p:nvPr/>
        </p:nvSpPr>
        <p:spPr>
          <a:xfrm>
            <a:off x="6432843" y="4206405"/>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Noteikumu projekts «Enerģijas lietotāju apgādes kārtība izsludinātas enerģētiskās krīzes laikā un valsts apdraudējuma gadījumā»</a:t>
            </a:r>
          </a:p>
        </p:txBody>
      </p:sp>
      <p:sp>
        <p:nvSpPr>
          <p:cNvPr id="19" name="Google Shape;112;p22">
            <a:extLst>
              <a:ext uri="{FF2B5EF4-FFF2-40B4-BE49-F238E27FC236}">
                <a16:creationId xmlns:a16="http://schemas.microsoft.com/office/drawing/2014/main" id="{E55FBCA7-C266-9540-3379-25106CD50A04}"/>
              </a:ext>
            </a:extLst>
          </p:cNvPr>
          <p:cNvSpPr/>
          <p:nvPr/>
        </p:nvSpPr>
        <p:spPr>
          <a:xfrm>
            <a:off x="6432843" y="4901961"/>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Katra </a:t>
            </a:r>
            <a:r>
              <a:rPr lang="en-US" sz="1100" err="1"/>
              <a:t>ministrija</a:t>
            </a:r>
            <a:r>
              <a:rPr lang="en-US" sz="1100"/>
              <a:t> </a:t>
            </a:r>
            <a:r>
              <a:rPr lang="en-US" sz="1100" err="1"/>
              <a:t>sagatavo</a:t>
            </a:r>
            <a:r>
              <a:rPr lang="en-US" sz="1100"/>
              <a:t> </a:t>
            </a:r>
            <a:r>
              <a:rPr lang="en-US" sz="1100" err="1"/>
              <a:t>konkrētās</a:t>
            </a:r>
            <a:r>
              <a:rPr lang="en-US" sz="1100"/>
              <a:t> </a:t>
            </a:r>
            <a:r>
              <a:rPr lang="en-US" sz="1100" err="1"/>
              <a:t>nozares</a:t>
            </a:r>
            <a:r>
              <a:rPr lang="en-US" sz="1100"/>
              <a:t> </a:t>
            </a:r>
            <a:r>
              <a:rPr lang="en-US" sz="1100" err="1"/>
              <a:t>apdraudējuma</a:t>
            </a:r>
            <a:r>
              <a:rPr lang="en-US" sz="1100"/>
              <a:t> </a:t>
            </a:r>
            <a:r>
              <a:rPr lang="en-US" sz="1100" err="1"/>
              <a:t>novēršanas</a:t>
            </a:r>
            <a:r>
              <a:rPr lang="en-US" sz="1100"/>
              <a:t> </a:t>
            </a:r>
            <a:r>
              <a:rPr lang="en-US" sz="1100" err="1"/>
              <a:t>plānu</a:t>
            </a:r>
            <a:endParaRPr lang="en-US" sz="1100"/>
          </a:p>
        </p:txBody>
      </p:sp>
      <p:sp>
        <p:nvSpPr>
          <p:cNvPr id="66" name="Google Shape;112;p22">
            <a:extLst>
              <a:ext uri="{FF2B5EF4-FFF2-40B4-BE49-F238E27FC236}">
                <a16:creationId xmlns:a16="http://schemas.microsoft.com/office/drawing/2014/main" id="{114491D1-E390-4E7A-CAEF-2DFFF09C7879}"/>
              </a:ext>
            </a:extLst>
          </p:cNvPr>
          <p:cNvSpPr/>
          <p:nvPr/>
        </p:nvSpPr>
        <p:spPr>
          <a:xfrm>
            <a:off x="6432843" y="5597515"/>
            <a:ext cx="5310422"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Metodiskā</a:t>
            </a:r>
            <a:r>
              <a:rPr lang="en-US" sz="1100"/>
              <a:t> </a:t>
            </a:r>
            <a:r>
              <a:rPr lang="en-US" sz="1100" err="1"/>
              <a:t>materiāla</a:t>
            </a:r>
            <a:r>
              <a:rPr lang="en-US" sz="1100"/>
              <a:t> «</a:t>
            </a:r>
            <a:r>
              <a:rPr lang="en-US" sz="1100" err="1"/>
              <a:t>Minimālās</a:t>
            </a:r>
            <a:r>
              <a:rPr lang="en-US" sz="1100"/>
              <a:t> </a:t>
            </a:r>
            <a:r>
              <a:rPr lang="en-US" sz="1100" err="1"/>
              <a:t>prasības</a:t>
            </a:r>
            <a:r>
              <a:rPr lang="en-US" sz="1100"/>
              <a:t> civilās </a:t>
            </a:r>
            <a:r>
              <a:rPr lang="en-US" sz="1100" err="1"/>
              <a:t>aizsardzības</a:t>
            </a:r>
            <a:r>
              <a:rPr lang="en-US" sz="1100"/>
              <a:t> </a:t>
            </a:r>
            <a:r>
              <a:rPr lang="en-US" sz="1100" err="1"/>
              <a:t>kursa</a:t>
            </a:r>
            <a:r>
              <a:rPr lang="en-US" sz="1100"/>
              <a:t> </a:t>
            </a:r>
            <a:r>
              <a:rPr lang="en-US" sz="1100" err="1"/>
              <a:t>saturam</a:t>
            </a:r>
            <a:r>
              <a:rPr lang="en-US" sz="1100"/>
              <a:t> </a:t>
            </a:r>
            <a:r>
              <a:rPr lang="en-US" sz="1100" err="1"/>
              <a:t>vispārējā</a:t>
            </a:r>
            <a:r>
              <a:rPr lang="en-US" sz="1100"/>
              <a:t> un </a:t>
            </a:r>
            <a:r>
              <a:rPr lang="en-US" sz="1100" err="1"/>
              <a:t>profesionālajā</a:t>
            </a:r>
            <a:r>
              <a:rPr lang="en-US" sz="1100"/>
              <a:t> </a:t>
            </a:r>
            <a:r>
              <a:rPr lang="en-US" sz="1100" err="1"/>
              <a:t>izglītībā</a:t>
            </a:r>
            <a:r>
              <a:rPr lang="en-US" sz="1100"/>
              <a:t>» </a:t>
            </a:r>
            <a:r>
              <a:rPr lang="en-US" sz="1100" err="1"/>
              <a:t>sastādīšana</a:t>
            </a:r>
            <a:endParaRPr lang="en-US" sz="1100"/>
          </a:p>
        </p:txBody>
      </p:sp>
      <p:sp>
        <p:nvSpPr>
          <p:cNvPr id="6" name="Rectangle 5">
            <a:extLst>
              <a:ext uri="{FF2B5EF4-FFF2-40B4-BE49-F238E27FC236}">
                <a16:creationId xmlns:a16="http://schemas.microsoft.com/office/drawing/2014/main" id="{CD0683BB-EEF0-12AC-C619-863D26B52918}"/>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Ministriju loma civilās aizsardzības sistēmā</a:t>
            </a:r>
            <a:endParaRPr lang="en-US" dirty="0"/>
          </a:p>
        </p:txBody>
      </p:sp>
      <p:sp>
        <p:nvSpPr>
          <p:cNvPr id="51" name="Google Shape;1001;p78">
            <a:extLst>
              <a:ext uri="{FF2B5EF4-FFF2-40B4-BE49-F238E27FC236}">
                <a16:creationId xmlns:a16="http://schemas.microsoft.com/office/drawing/2014/main" id="{A8794B9F-19FA-B071-57DB-A5DC2A664B8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23</a:t>
            </a:fld>
            <a:endParaRPr lang="en-GB"/>
          </a:p>
        </p:txBody>
      </p:sp>
      <p:grpSp>
        <p:nvGrpSpPr>
          <p:cNvPr id="55" name="Group 54">
            <a:extLst>
              <a:ext uri="{FF2B5EF4-FFF2-40B4-BE49-F238E27FC236}">
                <a16:creationId xmlns:a16="http://schemas.microsoft.com/office/drawing/2014/main" id="{73C41B83-7C59-CB87-DCAD-833504920C05}"/>
              </a:ext>
            </a:extLst>
          </p:cNvPr>
          <p:cNvGrpSpPr/>
          <p:nvPr/>
        </p:nvGrpSpPr>
        <p:grpSpPr>
          <a:xfrm>
            <a:off x="7511473" y="130795"/>
            <a:ext cx="4237615" cy="217488"/>
            <a:chOff x="7511473" y="130795"/>
            <a:chExt cx="4237615" cy="217488"/>
          </a:xfrm>
        </p:grpSpPr>
        <p:sp>
          <p:nvSpPr>
            <p:cNvPr id="36" name="Rectangle 35">
              <a:extLst>
                <a:ext uri="{FF2B5EF4-FFF2-40B4-BE49-F238E27FC236}">
                  <a16:creationId xmlns:a16="http://schemas.microsoft.com/office/drawing/2014/main" id="{CA5A57E5-EBFD-CCB1-5AB1-FC45DE5513D1}"/>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465DB608-C238-DAE8-AF28-5A16B29F13AC}"/>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D93E7DB2-852F-795D-37B2-02DBDF6AF3B3}"/>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61514CCA-332F-29C1-D0C9-53242E4249CE}"/>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879D4B8E-DA3F-5D45-9A78-535D65DC9661}"/>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8" name="Rectangle 37">
              <a:extLst>
                <a:ext uri="{FF2B5EF4-FFF2-40B4-BE49-F238E27FC236}">
                  <a16:creationId xmlns:a16="http://schemas.microsoft.com/office/drawing/2014/main" id="{4F3DAE66-D640-C5B8-D229-F8E0C92E98C4}"/>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9" name="Rectangle 38">
              <a:extLst>
                <a:ext uri="{FF2B5EF4-FFF2-40B4-BE49-F238E27FC236}">
                  <a16:creationId xmlns:a16="http://schemas.microsoft.com/office/drawing/2014/main" id="{B1AF77CB-AC4B-C4D2-C2CF-90D85EBFDA52}"/>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0" name="Rectangle 39">
              <a:extLst>
                <a:ext uri="{FF2B5EF4-FFF2-40B4-BE49-F238E27FC236}">
                  <a16:creationId xmlns:a16="http://schemas.microsoft.com/office/drawing/2014/main" id="{1569BF2B-E5CB-46C0-8A96-40782C72FFC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3" name="Rectangle 52">
              <a:extLst>
                <a:ext uri="{FF2B5EF4-FFF2-40B4-BE49-F238E27FC236}">
                  <a16:creationId xmlns:a16="http://schemas.microsoft.com/office/drawing/2014/main" id="{31635293-CE16-66DC-E8C2-3E11BDE8D665}"/>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23" name="Rectangle 22">
            <a:extLst>
              <a:ext uri="{FF2B5EF4-FFF2-40B4-BE49-F238E27FC236}">
                <a16:creationId xmlns:a16="http://schemas.microsoft.com/office/drawing/2014/main" id="{CF3899B0-7ED8-40AA-E82E-31DFAF245448}"/>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7A78BC46-AACD-BF89-745A-FCDC849721AC}"/>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DE380C35-9D72-0229-7FE8-CD807043736E}"/>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43BF9965-7A22-A43B-9408-B4BB55B1B09C}"/>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DF82FB6E-1786-446D-6E98-FCC404016393}"/>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8DF35C3-00CD-009C-7C85-23D30706BFD1}"/>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9" name="TextBox 28">
            <a:extLst>
              <a:ext uri="{FF2B5EF4-FFF2-40B4-BE49-F238E27FC236}">
                <a16:creationId xmlns:a16="http://schemas.microsoft.com/office/drawing/2014/main" id="{2511CE27-C24B-4EB6-3962-DEE995AF0A59}"/>
              </a:ext>
            </a:extLst>
          </p:cNvPr>
          <p:cNvSpPr txBox="1"/>
          <p:nvPr/>
        </p:nvSpPr>
        <p:spPr>
          <a:xfrm>
            <a:off x="3102014" y="6513984"/>
            <a:ext cx="8796177" cy="115416"/>
          </a:xfrm>
          <a:prstGeom prst="rect">
            <a:avLst/>
          </a:prstGeom>
          <a:noFill/>
        </p:spPr>
        <p:txBody>
          <a:bodyPr wrap="square" lIns="0" tIns="0" rIns="0" bIns="0" rtlCol="0">
            <a:spAutoFit/>
          </a:bodyPr>
          <a:lstStyle/>
          <a:p>
            <a:pPr>
              <a:lnSpc>
                <a:spcPct val="100000"/>
              </a:lnSpc>
              <a:spcAft>
                <a:spcPts val="600"/>
              </a:spcAft>
              <a:buSzPct val="100000"/>
            </a:pPr>
            <a:r>
              <a:rPr lang="lv-LV" sz="750"/>
              <a:t>*Attiecas uz 8 katastrofas pārvaldīšanā iesaistītajām ministrijām</a:t>
            </a:r>
          </a:p>
        </p:txBody>
      </p:sp>
      <p:sp>
        <p:nvSpPr>
          <p:cNvPr id="20" name="Google Shape;118;p22">
            <a:extLst>
              <a:ext uri="{FF2B5EF4-FFF2-40B4-BE49-F238E27FC236}">
                <a16:creationId xmlns:a16="http://schemas.microsoft.com/office/drawing/2014/main" id="{6881BA64-E877-500B-D6A9-75EFDB557991}"/>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1" name="Google Shape;118;p22">
            <a:extLst>
              <a:ext uri="{FF2B5EF4-FFF2-40B4-BE49-F238E27FC236}">
                <a16:creationId xmlns:a16="http://schemas.microsoft.com/office/drawing/2014/main" id="{A04C5C23-D82E-FC0A-456E-E44C68A8CF5C}"/>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2" name="Google Shape;118;p22">
            <a:extLst>
              <a:ext uri="{FF2B5EF4-FFF2-40B4-BE49-F238E27FC236}">
                <a16:creationId xmlns:a16="http://schemas.microsoft.com/office/drawing/2014/main" id="{34484FF3-8F5B-25A2-3501-B38543A78DD0}"/>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b="1" dirty="0"/>
              <a:t>Lēmumu pieņemšana</a:t>
            </a:r>
            <a:r>
              <a:rPr lang="en-US" sz="1400" b="1" dirty="0"/>
              <a:t> </a:t>
            </a:r>
            <a:r>
              <a:rPr lang="en-US" sz="1400" dirty="0">
                <a:solidFill>
                  <a:schemeClr val="bg1">
                    <a:lumMod val="65000"/>
                  </a:schemeClr>
                </a:solidFill>
              </a:rPr>
              <a:t>| </a:t>
            </a:r>
            <a:r>
              <a:rPr lang="lv-LV" sz="1400" dirty="0">
                <a:solidFill>
                  <a:schemeClr val="bg1">
                    <a:lumMod val="65000"/>
                  </a:schemeClr>
                </a:solidFill>
              </a:rPr>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30" name="Google Shape;118;p22">
            <a:extLst>
              <a:ext uri="{FF2B5EF4-FFF2-40B4-BE49-F238E27FC236}">
                <a16:creationId xmlns:a16="http://schemas.microsoft.com/office/drawing/2014/main" id="{2DD830D6-0D7A-1ECF-3726-30A2E0BC8F24}"/>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1" name="Google Shape;118;p22">
            <a:extLst>
              <a:ext uri="{FF2B5EF4-FFF2-40B4-BE49-F238E27FC236}">
                <a16:creationId xmlns:a16="http://schemas.microsoft.com/office/drawing/2014/main" id="{A38EC01D-0048-22B5-C539-3D8ECF461AA5}"/>
              </a:ext>
            </a:extLst>
          </p:cNvPr>
          <p:cNvSpPr txBox="1"/>
          <p:nvPr/>
        </p:nvSpPr>
        <p:spPr>
          <a:xfrm>
            <a:off x="3102015" y="2959293"/>
            <a:ext cx="3192061"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a:t>
            </a:r>
          </a:p>
        </p:txBody>
      </p:sp>
      <p:sp>
        <p:nvSpPr>
          <p:cNvPr id="32" name="Google Shape;118;p22">
            <a:extLst>
              <a:ext uri="{FF2B5EF4-FFF2-40B4-BE49-F238E27FC236}">
                <a16:creationId xmlns:a16="http://schemas.microsoft.com/office/drawing/2014/main" id="{2F57D759-D379-F43D-FCDA-ABA46CAF5BC8}"/>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02976387-F174-C775-ECA5-5010D05CC24C}"/>
              </a:ext>
            </a:extLst>
          </p:cNvPr>
          <p:cNvSpPr txBox="1"/>
          <p:nvPr/>
        </p:nvSpPr>
        <p:spPr>
          <a:xfrm>
            <a:off x="6433716" y="2959293"/>
            <a:ext cx="5309547"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35" name="Freeform 17">
            <a:extLst>
              <a:ext uri="{FF2B5EF4-FFF2-40B4-BE49-F238E27FC236}">
                <a16:creationId xmlns:a16="http://schemas.microsoft.com/office/drawing/2014/main" id="{B30D6264-0A0B-CD02-9AA1-126AACC6B1D7}"/>
              </a:ext>
            </a:extLst>
          </p:cNvPr>
          <p:cNvSpPr/>
          <p:nvPr/>
        </p:nvSpPr>
        <p:spPr>
          <a:xfrm>
            <a:off x="3173089"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1" name="Freeform 17">
            <a:extLst>
              <a:ext uri="{FF2B5EF4-FFF2-40B4-BE49-F238E27FC236}">
                <a16:creationId xmlns:a16="http://schemas.microsoft.com/office/drawing/2014/main" id="{C11840F9-4506-2EF2-D478-83AF4F57460C}"/>
              </a:ext>
            </a:extLst>
          </p:cNvPr>
          <p:cNvSpPr/>
          <p:nvPr/>
        </p:nvSpPr>
        <p:spPr>
          <a:xfrm>
            <a:off x="3173089"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2" name="Freeform 17">
            <a:extLst>
              <a:ext uri="{FF2B5EF4-FFF2-40B4-BE49-F238E27FC236}">
                <a16:creationId xmlns:a16="http://schemas.microsoft.com/office/drawing/2014/main" id="{1CCC7A8D-0039-781D-1930-7433D1886BE5}"/>
              </a:ext>
            </a:extLst>
          </p:cNvPr>
          <p:cNvSpPr/>
          <p:nvPr/>
        </p:nvSpPr>
        <p:spPr>
          <a:xfrm>
            <a:off x="6541332"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3" name="Freeform 17">
            <a:extLst>
              <a:ext uri="{FF2B5EF4-FFF2-40B4-BE49-F238E27FC236}">
                <a16:creationId xmlns:a16="http://schemas.microsoft.com/office/drawing/2014/main" id="{27FF5DA1-1558-7AB7-FFF4-BA08CE372159}"/>
              </a:ext>
            </a:extLst>
          </p:cNvPr>
          <p:cNvSpPr/>
          <p:nvPr/>
        </p:nvSpPr>
        <p:spPr>
          <a:xfrm>
            <a:off x="6541332"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4" name="Freeform 45">
            <a:extLst>
              <a:ext uri="{FF2B5EF4-FFF2-40B4-BE49-F238E27FC236}">
                <a16:creationId xmlns:a16="http://schemas.microsoft.com/office/drawing/2014/main" id="{348A0877-A773-3340-1770-A443F33AEFA8}"/>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5" name="Graphic 47">
            <a:extLst>
              <a:ext uri="{FF2B5EF4-FFF2-40B4-BE49-F238E27FC236}">
                <a16:creationId xmlns:a16="http://schemas.microsoft.com/office/drawing/2014/main" id="{C45E7C1C-7648-BAD3-8B13-E1C888BF4F51}"/>
              </a:ext>
            </a:extLst>
          </p:cNvPr>
          <p:cNvGrpSpPr/>
          <p:nvPr/>
        </p:nvGrpSpPr>
        <p:grpSpPr>
          <a:xfrm>
            <a:off x="3174014" y="2468509"/>
            <a:ext cx="288925" cy="287338"/>
            <a:chOff x="5489444" y="1867103"/>
            <a:chExt cx="457200" cy="457200"/>
          </a:xfrm>
          <a:solidFill>
            <a:srgbClr val="525A72"/>
          </a:solidFill>
        </p:grpSpPr>
        <p:sp>
          <p:nvSpPr>
            <p:cNvPr id="46" name="Freeform 158">
              <a:extLst>
                <a:ext uri="{FF2B5EF4-FFF2-40B4-BE49-F238E27FC236}">
                  <a16:creationId xmlns:a16="http://schemas.microsoft.com/office/drawing/2014/main" id="{A538993A-BF54-7579-9478-5093FF4724C5}"/>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7" name="Freeform 163">
              <a:extLst>
                <a:ext uri="{FF2B5EF4-FFF2-40B4-BE49-F238E27FC236}">
                  <a16:creationId xmlns:a16="http://schemas.microsoft.com/office/drawing/2014/main" id="{6E26E061-615C-4FA6-65DA-690FAEFA8B82}"/>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8" name="Freeform 164">
              <a:extLst>
                <a:ext uri="{FF2B5EF4-FFF2-40B4-BE49-F238E27FC236}">
                  <a16:creationId xmlns:a16="http://schemas.microsoft.com/office/drawing/2014/main" id="{B7467BE4-3437-77D5-7A88-5794DE5E284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9" name="Freeform 166">
              <a:extLst>
                <a:ext uri="{FF2B5EF4-FFF2-40B4-BE49-F238E27FC236}">
                  <a16:creationId xmlns:a16="http://schemas.microsoft.com/office/drawing/2014/main" id="{B774B5DA-B26B-B8BB-0941-AAF249B59CCF}"/>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0" name="Freeform 73">
            <a:extLst>
              <a:ext uri="{FF2B5EF4-FFF2-40B4-BE49-F238E27FC236}">
                <a16:creationId xmlns:a16="http://schemas.microsoft.com/office/drawing/2014/main" id="{B312AC1D-155C-F577-E3DE-1F44BE82618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6" name="Group 55">
            <a:extLst>
              <a:ext uri="{FF2B5EF4-FFF2-40B4-BE49-F238E27FC236}">
                <a16:creationId xmlns:a16="http://schemas.microsoft.com/office/drawing/2014/main" id="{3F9972EB-2F99-F305-C93A-84A211F53575}"/>
              </a:ext>
            </a:extLst>
          </p:cNvPr>
          <p:cNvGrpSpPr/>
          <p:nvPr/>
        </p:nvGrpSpPr>
        <p:grpSpPr>
          <a:xfrm>
            <a:off x="6496619" y="2959293"/>
            <a:ext cx="434521" cy="432000"/>
            <a:chOff x="7573675" y="2959293"/>
            <a:chExt cx="434521" cy="432000"/>
          </a:xfrm>
        </p:grpSpPr>
        <p:sp>
          <p:nvSpPr>
            <p:cNvPr id="57" name="Google Shape;118;p22">
              <a:extLst>
                <a:ext uri="{FF2B5EF4-FFF2-40B4-BE49-F238E27FC236}">
                  <a16:creationId xmlns:a16="http://schemas.microsoft.com/office/drawing/2014/main" id="{00ABDCF8-8D24-C470-0255-C50F7ACC7C61}"/>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8" name="Freeform 80">
              <a:extLst>
                <a:ext uri="{FF2B5EF4-FFF2-40B4-BE49-F238E27FC236}">
                  <a16:creationId xmlns:a16="http://schemas.microsoft.com/office/drawing/2014/main" id="{9F3CDD14-76FA-76A2-AF15-7A41E00DEE65}"/>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sp>
        <p:nvSpPr>
          <p:cNvPr id="59" name="Freeform 17">
            <a:extLst>
              <a:ext uri="{FF2B5EF4-FFF2-40B4-BE49-F238E27FC236}">
                <a16:creationId xmlns:a16="http://schemas.microsoft.com/office/drawing/2014/main" id="{336A40E6-4F58-7B0D-1A38-2F80230D5829}"/>
              </a:ext>
            </a:extLst>
          </p:cNvPr>
          <p:cNvSpPr/>
          <p:nvPr/>
        </p:nvSpPr>
        <p:spPr>
          <a:xfrm>
            <a:off x="6541332"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0" name="Freeform 17">
            <a:extLst>
              <a:ext uri="{FF2B5EF4-FFF2-40B4-BE49-F238E27FC236}">
                <a16:creationId xmlns:a16="http://schemas.microsoft.com/office/drawing/2014/main" id="{34A451A1-6205-271E-3847-692BC26810A3}"/>
              </a:ext>
            </a:extLst>
          </p:cNvPr>
          <p:cNvSpPr/>
          <p:nvPr/>
        </p:nvSpPr>
        <p:spPr>
          <a:xfrm>
            <a:off x="3173089"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7" name="Freeform 17">
            <a:extLst>
              <a:ext uri="{FF2B5EF4-FFF2-40B4-BE49-F238E27FC236}">
                <a16:creationId xmlns:a16="http://schemas.microsoft.com/office/drawing/2014/main" id="{E886FA6B-41E3-09F9-CF26-B9775A18C4EC}"/>
              </a:ext>
            </a:extLst>
          </p:cNvPr>
          <p:cNvSpPr/>
          <p:nvPr/>
        </p:nvSpPr>
        <p:spPr>
          <a:xfrm>
            <a:off x="3173089" y="504593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8" name="Freeform 17">
            <a:extLst>
              <a:ext uri="{FF2B5EF4-FFF2-40B4-BE49-F238E27FC236}">
                <a16:creationId xmlns:a16="http://schemas.microsoft.com/office/drawing/2014/main" id="{EE20F022-D443-5825-56BB-40A3C9197A71}"/>
              </a:ext>
            </a:extLst>
          </p:cNvPr>
          <p:cNvSpPr/>
          <p:nvPr/>
        </p:nvSpPr>
        <p:spPr>
          <a:xfrm>
            <a:off x="6541332" y="504593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2" name="Rectangle 61">
            <a:extLst>
              <a:ext uri="{FF2B5EF4-FFF2-40B4-BE49-F238E27FC236}">
                <a16:creationId xmlns:a16="http://schemas.microsoft.com/office/drawing/2014/main" id="{62ECA191-F461-C022-7FFE-736A8EF9651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Freeform 50">
            <a:extLst>
              <a:ext uri="{FF2B5EF4-FFF2-40B4-BE49-F238E27FC236}">
                <a16:creationId xmlns:a16="http://schemas.microsoft.com/office/drawing/2014/main" id="{3FD9A0F9-7BEC-074C-97A5-BEE5CFD7CF5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5" name="Google Shape;2685;p25">
            <a:extLst>
              <a:ext uri="{FF2B5EF4-FFF2-40B4-BE49-F238E27FC236}">
                <a16:creationId xmlns:a16="http://schemas.microsoft.com/office/drawing/2014/main" id="{55097749-CD70-75AF-49D7-9A6154CF0D7C}"/>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919903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0683BB-EEF0-12AC-C619-863D26B52918}"/>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Ministriju </a:t>
            </a:r>
            <a:r>
              <a:rPr lang="en-GB" err="1"/>
              <a:t>uzdevumi</a:t>
            </a:r>
            <a:r>
              <a:rPr lang="lv-LV"/>
              <a:t> </a:t>
            </a:r>
            <a:r>
              <a:rPr lang="en-GB"/>
              <a:t>civil</a:t>
            </a:r>
            <a:r>
              <a:rPr lang="lv-LV" err="1"/>
              <a:t>ajā</a:t>
            </a:r>
            <a:r>
              <a:rPr lang="lv-LV"/>
              <a:t> </a:t>
            </a:r>
            <a:r>
              <a:rPr lang="en-GB" err="1"/>
              <a:t>aizsardzīb</a:t>
            </a:r>
            <a:r>
              <a:rPr lang="lv-LV"/>
              <a:t>ā</a:t>
            </a:r>
            <a:r>
              <a:rPr lang="en-GB"/>
              <a:t> </a:t>
            </a:r>
            <a:r>
              <a:rPr lang="lv-LV"/>
              <a:t>un katastrofas pārvaldīšanā</a:t>
            </a:r>
            <a:endParaRPr lang="en-US"/>
          </a:p>
        </p:txBody>
      </p:sp>
      <p:sp>
        <p:nvSpPr>
          <p:cNvPr id="24" name="Google Shape;112;p22">
            <a:extLst>
              <a:ext uri="{FF2B5EF4-FFF2-40B4-BE49-F238E27FC236}">
                <a16:creationId xmlns:a16="http://schemas.microsoft.com/office/drawing/2014/main" id="{F7662E1F-6A91-64C9-464D-096BC35FCD49}"/>
              </a:ext>
            </a:extLst>
          </p:cNvPr>
          <p:cNvSpPr/>
          <p:nvPr/>
        </p:nvSpPr>
        <p:spPr>
          <a:xfrm>
            <a:off x="3102015" y="2362104"/>
            <a:ext cx="8647072" cy="33855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lv-LV" sz="1100" b="1"/>
              <a:t>Ministrija, iesaistot tās padotībā esošās institūcijas, sadarbībā ar citām ministrijām, valsts un pašvaldību institūcijām veic šādus katastrofas pārvaldīšanas koordinēšanas uzdevumus:</a:t>
            </a:r>
          </a:p>
        </p:txBody>
      </p:sp>
      <p:sp>
        <p:nvSpPr>
          <p:cNvPr id="25" name="Google Shape;118;p22">
            <a:extLst>
              <a:ext uri="{FF2B5EF4-FFF2-40B4-BE49-F238E27FC236}">
                <a16:creationId xmlns:a16="http://schemas.microsoft.com/office/drawing/2014/main" id="{257D9124-96CE-4B54-41F2-D8772BF1F707}"/>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26" name="Google Shape;118;p22">
            <a:extLst>
              <a:ext uri="{FF2B5EF4-FFF2-40B4-BE49-F238E27FC236}">
                <a16:creationId xmlns:a16="http://schemas.microsoft.com/office/drawing/2014/main" id="{A0F6C107-2832-5B4D-8AC0-3C61553623DC}"/>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7" name="Google Shape;118;p22">
            <a:extLst>
              <a:ext uri="{FF2B5EF4-FFF2-40B4-BE49-F238E27FC236}">
                <a16:creationId xmlns:a16="http://schemas.microsoft.com/office/drawing/2014/main" id="{DF62FFA6-89C5-0E17-5403-52ADB51B61DA}"/>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0" name="Google Shape;112;p22">
            <a:extLst>
              <a:ext uri="{FF2B5EF4-FFF2-40B4-BE49-F238E27FC236}">
                <a16:creationId xmlns:a16="http://schemas.microsoft.com/office/drawing/2014/main" id="{FACFEDE1-5DB8-B948-A957-4D3126DDA527}"/>
              </a:ext>
            </a:extLst>
          </p:cNvPr>
          <p:cNvSpPr/>
          <p:nvPr/>
        </p:nvSpPr>
        <p:spPr>
          <a:xfrm>
            <a:off x="3102015" y="2777891"/>
            <a:ext cx="8641250" cy="468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Novērtē </a:t>
            </a:r>
            <a:r>
              <a:rPr lang="lv-LV" sz="1100" b="1"/>
              <a:t>risku</a:t>
            </a:r>
          </a:p>
        </p:txBody>
      </p:sp>
      <p:sp>
        <p:nvSpPr>
          <p:cNvPr id="31" name="Freeform 68">
            <a:extLst>
              <a:ext uri="{FF2B5EF4-FFF2-40B4-BE49-F238E27FC236}">
                <a16:creationId xmlns:a16="http://schemas.microsoft.com/office/drawing/2014/main" id="{4E8E857E-67B1-0B35-552E-59D1FDCD327B}"/>
              </a:ext>
            </a:extLst>
          </p:cNvPr>
          <p:cNvSpPr>
            <a:spLocks noChangeAspect="1" noEditPoints="1"/>
          </p:cNvSpPr>
          <p:nvPr/>
        </p:nvSpPr>
        <p:spPr bwMode="auto">
          <a:xfrm>
            <a:off x="3185487" y="292518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1" name="Google Shape;112;p22">
            <a:extLst>
              <a:ext uri="{FF2B5EF4-FFF2-40B4-BE49-F238E27FC236}">
                <a16:creationId xmlns:a16="http://schemas.microsoft.com/office/drawing/2014/main" id="{DC5C0B10-B2E3-A213-63C4-7880A1ABADC4}"/>
              </a:ext>
            </a:extLst>
          </p:cNvPr>
          <p:cNvSpPr/>
          <p:nvPr/>
        </p:nvSpPr>
        <p:spPr>
          <a:xfrm>
            <a:off x="3102015" y="3363467"/>
            <a:ext cx="8641250" cy="720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Pamatojoties uz risku novērtējumu, nosaka </a:t>
            </a:r>
            <a:r>
              <a:rPr lang="lv-LV" sz="1100" b="1"/>
              <a:t>preventīvos, gatavības, reaģēšanas un seku likvidēšanas pasākumus</a:t>
            </a:r>
            <a:r>
              <a:rPr lang="lv-LV" sz="1100"/>
              <a:t>, izstrādā attiecīgās jomas attīstības plānošanas dokumentus, tiesību aktus un citus dokumentus</a:t>
            </a:r>
          </a:p>
        </p:txBody>
      </p:sp>
      <p:sp>
        <p:nvSpPr>
          <p:cNvPr id="42" name="Google Shape;112;p22">
            <a:extLst>
              <a:ext uri="{FF2B5EF4-FFF2-40B4-BE49-F238E27FC236}">
                <a16:creationId xmlns:a16="http://schemas.microsoft.com/office/drawing/2014/main" id="{69E0EC41-8FFA-BCEB-0C52-17DC00BEB96C}"/>
              </a:ext>
            </a:extLst>
          </p:cNvPr>
          <p:cNvSpPr/>
          <p:nvPr/>
        </p:nvSpPr>
        <p:spPr>
          <a:xfrm>
            <a:off x="3102015" y="4204153"/>
            <a:ext cx="8641250" cy="468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Pamatojoties uz risku novērtējumu, </a:t>
            </a:r>
            <a:r>
              <a:rPr lang="lv-LV" sz="1100" b="1"/>
              <a:t>apzina un plāno resursus </a:t>
            </a:r>
            <a:r>
              <a:rPr lang="lv-LV" sz="1100"/>
              <a:t>katastrofas pārvaldīšanai</a:t>
            </a:r>
          </a:p>
        </p:txBody>
      </p:sp>
      <p:sp>
        <p:nvSpPr>
          <p:cNvPr id="43" name="Google Shape;112;p22">
            <a:extLst>
              <a:ext uri="{FF2B5EF4-FFF2-40B4-BE49-F238E27FC236}">
                <a16:creationId xmlns:a16="http://schemas.microsoft.com/office/drawing/2014/main" id="{B41944EF-0F20-CDF7-245F-5C04B85EA294}"/>
              </a:ext>
            </a:extLst>
          </p:cNvPr>
          <p:cNvSpPr/>
          <p:nvPr/>
        </p:nvSpPr>
        <p:spPr>
          <a:xfrm>
            <a:off x="3102015" y="4768732"/>
            <a:ext cx="8641250" cy="64864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Katastrofas pārvaldīšanas subjekts pēc katastrofas sadarbībā ar citām ministrijām, valsts un pašvaldību institūcijām prioritāšu secībā </a:t>
            </a:r>
            <a:r>
              <a:rPr lang="lv-LV" sz="1100" b="1"/>
              <a:t>nosaka un veic atjaunošanas pasākumus</a:t>
            </a:r>
          </a:p>
        </p:txBody>
      </p:sp>
      <p:sp>
        <p:nvSpPr>
          <p:cNvPr id="44" name="Google Shape;112;p22">
            <a:extLst>
              <a:ext uri="{FF2B5EF4-FFF2-40B4-BE49-F238E27FC236}">
                <a16:creationId xmlns:a16="http://schemas.microsoft.com/office/drawing/2014/main" id="{B2781B90-A68F-4E15-165C-C276FF061242}"/>
              </a:ext>
            </a:extLst>
          </p:cNvPr>
          <p:cNvSpPr/>
          <p:nvPr/>
        </p:nvSpPr>
        <p:spPr>
          <a:xfrm>
            <a:off x="3102015" y="5525242"/>
            <a:ext cx="8641250" cy="64864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Sniedz katastrofas pārvaldīšanas subjektam katastrofas pārvaldīšanas koordinēšanas uzdevumu izpildei </a:t>
            </a:r>
            <a:r>
              <a:rPr lang="lv-LV" sz="1100" b="1"/>
              <a:t>nepieciešamo atbalstu</a:t>
            </a:r>
          </a:p>
        </p:txBody>
      </p:sp>
      <p:sp>
        <p:nvSpPr>
          <p:cNvPr id="46" name="Freeform 68">
            <a:extLst>
              <a:ext uri="{FF2B5EF4-FFF2-40B4-BE49-F238E27FC236}">
                <a16:creationId xmlns:a16="http://schemas.microsoft.com/office/drawing/2014/main" id="{77DF63D3-C73D-8EBF-AB2F-8E135AA6E70E}"/>
              </a:ext>
            </a:extLst>
          </p:cNvPr>
          <p:cNvSpPr>
            <a:spLocks noChangeAspect="1" noEditPoints="1"/>
          </p:cNvSpPr>
          <p:nvPr/>
        </p:nvSpPr>
        <p:spPr bwMode="auto">
          <a:xfrm>
            <a:off x="3185487" y="363676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7" name="Freeform 68">
            <a:extLst>
              <a:ext uri="{FF2B5EF4-FFF2-40B4-BE49-F238E27FC236}">
                <a16:creationId xmlns:a16="http://schemas.microsoft.com/office/drawing/2014/main" id="{C2EBDEF7-80F3-5641-1F7F-09D69A7EBEB5}"/>
              </a:ext>
            </a:extLst>
          </p:cNvPr>
          <p:cNvSpPr>
            <a:spLocks noChangeAspect="1" noEditPoints="1"/>
          </p:cNvSpPr>
          <p:nvPr/>
        </p:nvSpPr>
        <p:spPr bwMode="auto">
          <a:xfrm>
            <a:off x="3185487" y="435145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8" name="Freeform 68">
            <a:extLst>
              <a:ext uri="{FF2B5EF4-FFF2-40B4-BE49-F238E27FC236}">
                <a16:creationId xmlns:a16="http://schemas.microsoft.com/office/drawing/2014/main" id="{FAD07A2A-1A2C-552C-1712-B50CDC88AAF0}"/>
              </a:ext>
            </a:extLst>
          </p:cNvPr>
          <p:cNvSpPr>
            <a:spLocks noChangeAspect="1" noEditPoints="1"/>
          </p:cNvSpPr>
          <p:nvPr/>
        </p:nvSpPr>
        <p:spPr bwMode="auto">
          <a:xfrm>
            <a:off x="3185487" y="50063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9" name="Freeform 68">
            <a:extLst>
              <a:ext uri="{FF2B5EF4-FFF2-40B4-BE49-F238E27FC236}">
                <a16:creationId xmlns:a16="http://schemas.microsoft.com/office/drawing/2014/main" id="{316CEEE6-43AB-06DF-FFF6-A50E21B99F20}"/>
              </a:ext>
            </a:extLst>
          </p:cNvPr>
          <p:cNvSpPr>
            <a:spLocks noChangeAspect="1" noEditPoints="1"/>
          </p:cNvSpPr>
          <p:nvPr/>
        </p:nvSpPr>
        <p:spPr bwMode="auto">
          <a:xfrm>
            <a:off x="3185487" y="576285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0" name="Google Shape;1001;p85">
            <a:extLst>
              <a:ext uri="{FF2B5EF4-FFF2-40B4-BE49-F238E27FC236}">
                <a16:creationId xmlns:a16="http://schemas.microsoft.com/office/drawing/2014/main" id="{105DCB75-9593-0657-8EA9-81910C4F0829}"/>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 name="Google Shape;1001;p78">
            <a:extLst>
              <a:ext uri="{FF2B5EF4-FFF2-40B4-BE49-F238E27FC236}">
                <a16:creationId xmlns:a16="http://schemas.microsoft.com/office/drawing/2014/main" id="{A8794B9F-19FA-B071-57DB-A5DC2A664B8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24</a:t>
            </a:fld>
            <a:endParaRPr lang="en-GB"/>
          </a:p>
        </p:txBody>
      </p:sp>
      <p:grpSp>
        <p:nvGrpSpPr>
          <p:cNvPr id="55" name="Group 54">
            <a:extLst>
              <a:ext uri="{FF2B5EF4-FFF2-40B4-BE49-F238E27FC236}">
                <a16:creationId xmlns:a16="http://schemas.microsoft.com/office/drawing/2014/main" id="{73C41B83-7C59-CB87-DCAD-833504920C05}"/>
              </a:ext>
            </a:extLst>
          </p:cNvPr>
          <p:cNvGrpSpPr/>
          <p:nvPr/>
        </p:nvGrpSpPr>
        <p:grpSpPr>
          <a:xfrm>
            <a:off x="7511473" y="130795"/>
            <a:ext cx="4237615" cy="217488"/>
            <a:chOff x="7511473" y="130795"/>
            <a:chExt cx="4237615" cy="217488"/>
          </a:xfrm>
        </p:grpSpPr>
        <p:sp>
          <p:nvSpPr>
            <p:cNvPr id="36" name="Rectangle 35">
              <a:extLst>
                <a:ext uri="{FF2B5EF4-FFF2-40B4-BE49-F238E27FC236}">
                  <a16:creationId xmlns:a16="http://schemas.microsoft.com/office/drawing/2014/main" id="{CA5A57E5-EBFD-CCB1-5AB1-FC45DE5513D1}"/>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465DB608-C238-DAE8-AF28-5A16B29F13AC}"/>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D93E7DB2-852F-795D-37B2-02DBDF6AF3B3}"/>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61514CCA-332F-29C1-D0C9-53242E4249CE}"/>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879D4B8E-DA3F-5D45-9A78-535D65DC9661}"/>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8" name="Rectangle 37">
              <a:extLst>
                <a:ext uri="{FF2B5EF4-FFF2-40B4-BE49-F238E27FC236}">
                  <a16:creationId xmlns:a16="http://schemas.microsoft.com/office/drawing/2014/main" id="{4F3DAE66-D640-C5B8-D229-F8E0C92E98C4}"/>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9" name="Rectangle 38">
              <a:extLst>
                <a:ext uri="{FF2B5EF4-FFF2-40B4-BE49-F238E27FC236}">
                  <a16:creationId xmlns:a16="http://schemas.microsoft.com/office/drawing/2014/main" id="{B1AF77CB-AC4B-C4D2-C2CF-90D85EBFDA52}"/>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0" name="Rectangle 39">
              <a:extLst>
                <a:ext uri="{FF2B5EF4-FFF2-40B4-BE49-F238E27FC236}">
                  <a16:creationId xmlns:a16="http://schemas.microsoft.com/office/drawing/2014/main" id="{1569BF2B-E5CB-46C0-8A96-40782C72FFC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3" name="Rectangle 52">
              <a:extLst>
                <a:ext uri="{FF2B5EF4-FFF2-40B4-BE49-F238E27FC236}">
                  <a16:creationId xmlns:a16="http://schemas.microsoft.com/office/drawing/2014/main" id="{31635293-CE16-66DC-E8C2-3E11BDE8D665}"/>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4" name="Rectangle 3">
            <a:extLst>
              <a:ext uri="{FF2B5EF4-FFF2-40B4-BE49-F238E27FC236}">
                <a16:creationId xmlns:a16="http://schemas.microsoft.com/office/drawing/2014/main" id="{0F378907-E77B-B01C-9CB7-F43E647BB01B}"/>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Freeform 50">
            <a:extLst>
              <a:ext uri="{FF2B5EF4-FFF2-40B4-BE49-F238E27FC236}">
                <a16:creationId xmlns:a16="http://schemas.microsoft.com/office/drawing/2014/main" id="{5B3E8D4D-E249-1319-1DAD-BD2B0B64A936}"/>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Google Shape;2685;p25">
            <a:extLst>
              <a:ext uri="{FF2B5EF4-FFF2-40B4-BE49-F238E27FC236}">
                <a16:creationId xmlns:a16="http://schemas.microsoft.com/office/drawing/2014/main" id="{7B34F86E-2B27-CCCB-EECF-0D3D1E9CF5A0}"/>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9" name="Rectangle 8">
            <a:extLst>
              <a:ext uri="{FF2B5EF4-FFF2-40B4-BE49-F238E27FC236}">
                <a16:creationId xmlns:a16="http://schemas.microsoft.com/office/drawing/2014/main" id="{59BB1330-133F-98F3-A9E8-5C12569244D6}"/>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6C44D18D-4D19-27EC-8FD8-17A48CA0ACD8}"/>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F37489EC-1D61-C910-B84B-69DDF51AE001}"/>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2" name="Rectangle 11">
            <a:extLst>
              <a:ext uri="{FF2B5EF4-FFF2-40B4-BE49-F238E27FC236}">
                <a16:creationId xmlns:a16="http://schemas.microsoft.com/office/drawing/2014/main" id="{5AE6E868-E0A6-F64B-4181-42E68CA68C6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Freeform 50">
            <a:extLst>
              <a:ext uri="{FF2B5EF4-FFF2-40B4-BE49-F238E27FC236}">
                <a16:creationId xmlns:a16="http://schemas.microsoft.com/office/drawing/2014/main" id="{FC350BB5-705E-E229-3EAF-37322BCE1876}"/>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 name="Google Shape;2685;p25">
            <a:extLst>
              <a:ext uri="{FF2B5EF4-FFF2-40B4-BE49-F238E27FC236}">
                <a16:creationId xmlns:a16="http://schemas.microsoft.com/office/drawing/2014/main" id="{0FB4A4CA-AAF2-20DF-6576-6CC31D8EFB69}"/>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875599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Ministriju uzdevumi un tiesības civilajā aizsardzībā un katastrofas pārvaldīšanā </a:t>
            </a:r>
            <a:endParaRPr lang="en-US"/>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Google Shape;1001;p78">
            <a:extLst>
              <a:ext uri="{FF2B5EF4-FFF2-40B4-BE49-F238E27FC236}">
                <a16:creationId xmlns:a16="http://schemas.microsoft.com/office/drawing/2014/main" id="{170D9A94-5526-C493-4F97-9E9916E7056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118;p22">
            <a:extLst>
              <a:ext uri="{FF2B5EF4-FFF2-40B4-BE49-F238E27FC236}">
                <a16:creationId xmlns:a16="http://schemas.microsoft.com/office/drawing/2014/main" id="{96640E54-C441-E23E-F8C0-C951A033F63F}"/>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5" name="Google Shape;118;p22">
            <a:extLst>
              <a:ext uri="{FF2B5EF4-FFF2-40B4-BE49-F238E27FC236}">
                <a16:creationId xmlns:a16="http://schemas.microsoft.com/office/drawing/2014/main" id="{785FFC85-D998-8E2E-E152-0BFBBA90CE7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514554EC-C9E4-A543-C147-F94ECF2095EF}"/>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8" name="Google Shape;112;p22">
            <a:extLst>
              <a:ext uri="{FF2B5EF4-FFF2-40B4-BE49-F238E27FC236}">
                <a16:creationId xmlns:a16="http://schemas.microsoft.com/office/drawing/2014/main" id="{7F6BC45C-5A94-C1E2-6758-A5A6ED0CF398}"/>
              </a:ext>
            </a:extLst>
          </p:cNvPr>
          <p:cNvSpPr/>
          <p:nvPr/>
        </p:nvSpPr>
        <p:spPr>
          <a:xfrm>
            <a:off x="3102015" y="2362104"/>
            <a:ext cx="4268508" cy="1066896"/>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Ministrija nodrošina </a:t>
            </a:r>
          </a:p>
          <a:p>
            <a:pPr marL="171450" lvl="0" indent="-171450" algn="l" rtl="0">
              <a:spcBef>
                <a:spcPts val="0"/>
              </a:spcBef>
              <a:spcAft>
                <a:spcPts val="0"/>
              </a:spcAft>
              <a:buFont typeface="Arial" panose="020B0604020202020204" pitchFamily="34" charset="0"/>
              <a:buChar char="•"/>
            </a:pPr>
            <a:r>
              <a:rPr lang="lv-LV" sz="1100"/>
              <a:t>civilās aizsardzības uzdevumu izpildi, </a:t>
            </a:r>
          </a:p>
          <a:p>
            <a:pPr marL="171450" lvl="0" indent="-171450" algn="l" rtl="0">
              <a:spcBef>
                <a:spcPts val="0"/>
              </a:spcBef>
              <a:spcAft>
                <a:spcPts val="0"/>
              </a:spcAft>
              <a:buFont typeface="Arial" panose="020B0604020202020204" pitchFamily="34" charset="0"/>
              <a:buChar char="•"/>
            </a:pPr>
            <a:r>
              <a:rPr lang="lv-LV" sz="1100"/>
              <a:t>nozarei nepieciešamo tiesību aktu projektu izstrādi un </a:t>
            </a:r>
          </a:p>
          <a:p>
            <a:pPr marL="171450" lvl="0" indent="-171450" algn="l" rtl="0">
              <a:spcBef>
                <a:spcPts val="0"/>
              </a:spcBef>
              <a:spcAft>
                <a:spcPts val="0"/>
              </a:spcAft>
              <a:buFont typeface="Arial" panose="020B0604020202020204" pitchFamily="34" charset="0"/>
              <a:buChar char="•"/>
            </a:pPr>
            <a:r>
              <a:rPr lang="lv-LV" sz="1100"/>
              <a:t>katastrofas pārvaldīšanas koordinēšanu valsts, reģionālā un vietējā mērogā</a:t>
            </a:r>
          </a:p>
        </p:txBody>
      </p:sp>
      <p:sp>
        <p:nvSpPr>
          <p:cNvPr id="29" name="Freeform 68">
            <a:extLst>
              <a:ext uri="{FF2B5EF4-FFF2-40B4-BE49-F238E27FC236}">
                <a16:creationId xmlns:a16="http://schemas.microsoft.com/office/drawing/2014/main" id="{A73CCCA4-CE50-1FCA-6D8D-40C188CDCAB9}"/>
              </a:ext>
            </a:extLst>
          </p:cNvPr>
          <p:cNvSpPr>
            <a:spLocks noChangeAspect="1" noEditPoints="1"/>
          </p:cNvSpPr>
          <p:nvPr/>
        </p:nvSpPr>
        <p:spPr bwMode="auto">
          <a:xfrm>
            <a:off x="3185487" y="28088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0" name="Google Shape;112;p22">
            <a:extLst>
              <a:ext uri="{FF2B5EF4-FFF2-40B4-BE49-F238E27FC236}">
                <a16:creationId xmlns:a16="http://schemas.microsoft.com/office/drawing/2014/main" id="{873EA133-CB76-F62C-96DA-ADC6AAF59369}"/>
              </a:ext>
            </a:extLst>
          </p:cNvPr>
          <p:cNvSpPr/>
          <p:nvPr/>
        </p:nvSpPr>
        <p:spPr>
          <a:xfrm>
            <a:off x="7480797" y="2362104"/>
            <a:ext cx="4268508" cy="1066896"/>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Ministrija atbilstoši savai darbības jomai </a:t>
            </a:r>
            <a:r>
              <a:rPr lang="lv-LV" sz="1100" b="1"/>
              <a:t>izstrādā un sniedz rekomendācijas </a:t>
            </a:r>
            <a:r>
              <a:rPr lang="lv-LV" sz="1100"/>
              <a:t>valsts un pašvaldību institūcijām, objektu un paaugstinātas bīstamības objektu īpašniekiem un tiesiskajiem valdītājiem, kā arī sniedz iedzīvotājiem ieteikumus par rīcību katastrofas vai katastrofas draudu gadījumā</a:t>
            </a:r>
          </a:p>
        </p:txBody>
      </p:sp>
      <p:sp>
        <p:nvSpPr>
          <p:cNvPr id="31" name="Freeform 68">
            <a:extLst>
              <a:ext uri="{FF2B5EF4-FFF2-40B4-BE49-F238E27FC236}">
                <a16:creationId xmlns:a16="http://schemas.microsoft.com/office/drawing/2014/main" id="{C7E0B82A-F610-21C3-7107-07309791E283}"/>
              </a:ext>
            </a:extLst>
          </p:cNvPr>
          <p:cNvSpPr>
            <a:spLocks noChangeAspect="1" noEditPoints="1"/>
          </p:cNvSpPr>
          <p:nvPr/>
        </p:nvSpPr>
        <p:spPr bwMode="auto">
          <a:xfrm>
            <a:off x="7562716" y="28088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2" name="Google Shape;118;p22">
            <a:extLst>
              <a:ext uri="{FF2B5EF4-FFF2-40B4-BE49-F238E27FC236}">
                <a16:creationId xmlns:a16="http://schemas.microsoft.com/office/drawing/2014/main" id="{6F744F66-E750-C73E-8224-76DD7B09D628}"/>
              </a:ext>
            </a:extLst>
          </p:cNvPr>
          <p:cNvSpPr txBox="1"/>
          <p:nvPr/>
        </p:nvSpPr>
        <p:spPr>
          <a:xfrm>
            <a:off x="3102014" y="369100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33" name="Google Shape;118;p22">
            <a:extLst>
              <a:ext uri="{FF2B5EF4-FFF2-40B4-BE49-F238E27FC236}">
                <a16:creationId xmlns:a16="http://schemas.microsoft.com/office/drawing/2014/main" id="{56B90F27-B006-EBFA-E55F-BB9E969BA5BB}"/>
              </a:ext>
            </a:extLst>
          </p:cNvPr>
          <p:cNvSpPr txBox="1"/>
          <p:nvPr/>
        </p:nvSpPr>
        <p:spPr>
          <a:xfrm>
            <a:off x="11317087" y="369100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118;p22">
            <a:extLst>
              <a:ext uri="{FF2B5EF4-FFF2-40B4-BE49-F238E27FC236}">
                <a16:creationId xmlns:a16="http://schemas.microsoft.com/office/drawing/2014/main" id="{39AB4C5D-21D3-3B41-2604-E43C6F9A003A}"/>
              </a:ext>
            </a:extLst>
          </p:cNvPr>
          <p:cNvSpPr txBox="1"/>
          <p:nvPr/>
        </p:nvSpPr>
        <p:spPr>
          <a:xfrm>
            <a:off x="11245086" y="369100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2;p22">
            <a:extLst>
              <a:ext uri="{FF2B5EF4-FFF2-40B4-BE49-F238E27FC236}">
                <a16:creationId xmlns:a16="http://schemas.microsoft.com/office/drawing/2014/main" id="{E86FF66A-DFE5-DBBE-DD1F-612AEAFA0520}"/>
              </a:ext>
            </a:extLst>
          </p:cNvPr>
          <p:cNvSpPr/>
          <p:nvPr/>
        </p:nvSpPr>
        <p:spPr>
          <a:xfrm>
            <a:off x="3102015" y="4233834"/>
            <a:ext cx="8647072" cy="57518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Pieprasīt un bez maksas saņemt no valsts un pašvaldību institūcijām, juridiskajām un fiziskajām personām civilajai aizsardzībai un katastrofas pārvaldīšanai </a:t>
            </a:r>
            <a:r>
              <a:rPr lang="lv-LV" sz="1100" b="1"/>
              <a:t>nepieciešamo informāciju</a:t>
            </a:r>
          </a:p>
        </p:txBody>
      </p:sp>
      <p:sp>
        <p:nvSpPr>
          <p:cNvPr id="36" name="Freeform 68">
            <a:extLst>
              <a:ext uri="{FF2B5EF4-FFF2-40B4-BE49-F238E27FC236}">
                <a16:creationId xmlns:a16="http://schemas.microsoft.com/office/drawing/2014/main" id="{8F6B8F06-5BF9-0E42-5CF9-D55C0FBF7C45}"/>
              </a:ext>
            </a:extLst>
          </p:cNvPr>
          <p:cNvSpPr>
            <a:spLocks noChangeAspect="1" noEditPoints="1"/>
          </p:cNvSpPr>
          <p:nvPr/>
        </p:nvSpPr>
        <p:spPr bwMode="auto">
          <a:xfrm>
            <a:off x="3185487" y="443472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3" name="Google Shape;112;p22">
            <a:extLst>
              <a:ext uri="{FF2B5EF4-FFF2-40B4-BE49-F238E27FC236}">
                <a16:creationId xmlns:a16="http://schemas.microsoft.com/office/drawing/2014/main" id="{5B0F06FE-C2FD-B760-6DA4-9E04615D74BC}"/>
              </a:ext>
            </a:extLst>
          </p:cNvPr>
          <p:cNvSpPr/>
          <p:nvPr/>
        </p:nvSpPr>
        <p:spPr>
          <a:xfrm>
            <a:off x="3102015" y="4923258"/>
            <a:ext cx="8647072" cy="57518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err="1"/>
              <a:t>Rakstveidā</a:t>
            </a:r>
            <a:r>
              <a:rPr lang="lv-LV" sz="1100"/>
              <a:t> </a:t>
            </a:r>
            <a:r>
              <a:rPr lang="lv-LV" sz="1100" b="1"/>
              <a:t>slēgt pakalpojumu un sadarbības līgumus vai vienošanās </a:t>
            </a:r>
            <a:r>
              <a:rPr lang="lv-LV" sz="1100"/>
              <a:t>civilās aizsardzības un katastrofas pārvaldīšanas jomā ar citām valsts vai pašvaldību institūcijām, juridiskajām un fiziskajām personām</a:t>
            </a:r>
          </a:p>
        </p:txBody>
      </p:sp>
      <p:sp>
        <p:nvSpPr>
          <p:cNvPr id="44" name="Freeform 68">
            <a:extLst>
              <a:ext uri="{FF2B5EF4-FFF2-40B4-BE49-F238E27FC236}">
                <a16:creationId xmlns:a16="http://schemas.microsoft.com/office/drawing/2014/main" id="{CF640172-1BA8-5CE6-9DD5-6C2082A8E61E}"/>
              </a:ext>
            </a:extLst>
          </p:cNvPr>
          <p:cNvSpPr>
            <a:spLocks noChangeAspect="1" noEditPoints="1"/>
          </p:cNvSpPr>
          <p:nvPr/>
        </p:nvSpPr>
        <p:spPr bwMode="auto">
          <a:xfrm>
            <a:off x="3185487" y="51241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Google Shape;112;p22">
            <a:extLst>
              <a:ext uri="{FF2B5EF4-FFF2-40B4-BE49-F238E27FC236}">
                <a16:creationId xmlns:a16="http://schemas.microsoft.com/office/drawing/2014/main" id="{DBF32A7C-3683-51DF-3C2D-19B39E201EB7}"/>
              </a:ext>
            </a:extLst>
          </p:cNvPr>
          <p:cNvSpPr/>
          <p:nvPr/>
        </p:nvSpPr>
        <p:spPr>
          <a:xfrm>
            <a:off x="3102015" y="5597250"/>
            <a:ext cx="8647072" cy="57518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Uzlikt tās </a:t>
            </a:r>
            <a:r>
              <a:rPr lang="lv-LV" sz="1100" b="1"/>
              <a:t>padotībā esošai institūcijai pienākumu izstrādāt attiecīga objekta civilās aizsardzības plānu</a:t>
            </a:r>
            <a:r>
              <a:rPr lang="lv-LV" sz="1100"/>
              <a:t>, kas saskaņojams ar Valsts ugunsdzēsības un glābšanas dienestu</a:t>
            </a:r>
          </a:p>
        </p:txBody>
      </p:sp>
      <p:sp>
        <p:nvSpPr>
          <p:cNvPr id="46" name="Freeform 68">
            <a:extLst>
              <a:ext uri="{FF2B5EF4-FFF2-40B4-BE49-F238E27FC236}">
                <a16:creationId xmlns:a16="http://schemas.microsoft.com/office/drawing/2014/main" id="{15F013F7-9BEB-58EA-08C6-4B2071733964}"/>
              </a:ext>
            </a:extLst>
          </p:cNvPr>
          <p:cNvSpPr>
            <a:spLocks noChangeAspect="1" noEditPoints="1"/>
          </p:cNvSpPr>
          <p:nvPr/>
        </p:nvSpPr>
        <p:spPr bwMode="auto">
          <a:xfrm>
            <a:off x="3185487" y="57981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25</a:t>
            </a:fld>
            <a:endParaRPr lang="en-GB"/>
          </a:p>
        </p:txBody>
      </p:sp>
      <p:sp>
        <p:nvSpPr>
          <p:cNvPr id="3" name="Google Shape;760;p79">
            <a:extLst>
              <a:ext uri="{FF2B5EF4-FFF2-40B4-BE49-F238E27FC236}">
                <a16:creationId xmlns:a16="http://schemas.microsoft.com/office/drawing/2014/main" id="{027606F2-C755-D362-A27C-7D552E5D5294}"/>
              </a:ext>
            </a:extLst>
          </p:cNvPr>
          <p:cNvSpPr/>
          <p:nvPr/>
        </p:nvSpPr>
        <p:spPr>
          <a:xfrm>
            <a:off x="11389087" y="1891275"/>
            <a:ext cx="288000" cy="288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 name="Google Shape;1973;p97">
            <a:extLst>
              <a:ext uri="{FF2B5EF4-FFF2-40B4-BE49-F238E27FC236}">
                <a16:creationId xmlns:a16="http://schemas.microsoft.com/office/drawing/2014/main" id="{16550BBD-5437-1C1F-62A1-7CE7FED9D3D0}"/>
              </a:ext>
            </a:extLst>
          </p:cNvPr>
          <p:cNvSpPr/>
          <p:nvPr/>
        </p:nvSpPr>
        <p:spPr>
          <a:xfrm>
            <a:off x="11389087" y="3763005"/>
            <a:ext cx="288000" cy="288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17" name="Rectangle 16">
            <a:extLst>
              <a:ext uri="{FF2B5EF4-FFF2-40B4-BE49-F238E27FC236}">
                <a16:creationId xmlns:a16="http://schemas.microsoft.com/office/drawing/2014/main" id="{DD25EBAF-9B35-5483-CC5F-885031C4C5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8" name="Group 17">
            <a:extLst>
              <a:ext uri="{FF2B5EF4-FFF2-40B4-BE49-F238E27FC236}">
                <a16:creationId xmlns:a16="http://schemas.microsoft.com/office/drawing/2014/main" id="{A9773ECB-FE89-63CD-C8BF-B37172CFBB05}"/>
              </a:ext>
            </a:extLst>
          </p:cNvPr>
          <p:cNvGrpSpPr/>
          <p:nvPr/>
        </p:nvGrpSpPr>
        <p:grpSpPr>
          <a:xfrm>
            <a:off x="7511473" y="130795"/>
            <a:ext cx="4237615" cy="217488"/>
            <a:chOff x="7511473" y="130795"/>
            <a:chExt cx="4237615" cy="217488"/>
          </a:xfrm>
        </p:grpSpPr>
        <p:sp>
          <p:nvSpPr>
            <p:cNvPr id="27" name="Rectangle 26">
              <a:extLst>
                <a:ext uri="{FF2B5EF4-FFF2-40B4-BE49-F238E27FC236}">
                  <a16:creationId xmlns:a16="http://schemas.microsoft.com/office/drawing/2014/main" id="{AD569394-028B-A0AA-E26B-882E186A17E0}"/>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1CCFE1EE-C91C-3F3A-7B74-C717CABD2729}"/>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183A94C2-9888-51CD-E2D8-57FE98FC4DB5}"/>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77E0564A-66E7-340D-E697-B60F73D2546E}"/>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0" name="Rectangle 39">
              <a:extLst>
                <a:ext uri="{FF2B5EF4-FFF2-40B4-BE49-F238E27FC236}">
                  <a16:creationId xmlns:a16="http://schemas.microsoft.com/office/drawing/2014/main" id="{32D7B7C4-C34B-188B-8A72-57DECC03CE93}"/>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1" name="Rectangle 40">
              <a:extLst>
                <a:ext uri="{FF2B5EF4-FFF2-40B4-BE49-F238E27FC236}">
                  <a16:creationId xmlns:a16="http://schemas.microsoft.com/office/drawing/2014/main" id="{0ADA3C86-77BD-65EC-A3BE-1E5CD7EEE5C9}"/>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2" name="Rectangle 41">
              <a:extLst>
                <a:ext uri="{FF2B5EF4-FFF2-40B4-BE49-F238E27FC236}">
                  <a16:creationId xmlns:a16="http://schemas.microsoft.com/office/drawing/2014/main" id="{F3492DEF-3EB2-977F-BD56-03CC4E8CA4E8}"/>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8" name="Rectangle 47">
              <a:extLst>
                <a:ext uri="{FF2B5EF4-FFF2-40B4-BE49-F238E27FC236}">
                  <a16:creationId xmlns:a16="http://schemas.microsoft.com/office/drawing/2014/main" id="{BE92AF94-D82A-37CE-4DF4-40B773FCEFE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7CDED861-8C08-DF80-F72F-4BE3E4668AE2}"/>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C4A90918-801D-F333-1306-AB8298E14EC9}"/>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FE9C4ED6-8ABC-329A-14B8-9E886EE98385}"/>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A80541A4-40EC-D1EC-3009-BC7EE82B71CA}"/>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D22EC63E-1CFE-B8C0-6A36-147A4928ED31}"/>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4BD1E7F0-5D2E-95AE-94BE-ED318E462491}"/>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9051C554-C0D4-994E-FEB7-A7B608A2EBC5}"/>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3" name="Rectangle 12">
            <a:extLst>
              <a:ext uri="{FF2B5EF4-FFF2-40B4-BE49-F238E27FC236}">
                <a16:creationId xmlns:a16="http://schemas.microsoft.com/office/drawing/2014/main" id="{C576D894-785B-18C8-B2CD-29CB188C4B99}"/>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Freeform 50">
            <a:extLst>
              <a:ext uri="{FF2B5EF4-FFF2-40B4-BE49-F238E27FC236}">
                <a16:creationId xmlns:a16="http://schemas.microsoft.com/office/drawing/2014/main" id="{820C01E4-B09E-CE3E-E1FC-BD50DCB5AAD8}"/>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2685;p25">
            <a:extLst>
              <a:ext uri="{FF2B5EF4-FFF2-40B4-BE49-F238E27FC236}">
                <a16:creationId xmlns:a16="http://schemas.microsoft.com/office/drawing/2014/main" id="{B20ACD41-320A-0D0C-18FC-72DDE1440D0D}"/>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76513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958885"/>
          </a:xfrm>
        </p:spPr>
        <p:txBody>
          <a:bodyPr vert="horz">
            <a:normAutofit/>
          </a:bodyPr>
          <a:lstStyle/>
          <a:p>
            <a:r>
              <a:rPr lang="lv-LV"/>
              <a:t>Apdraudējumu katastrofas pārvaldīšanas institūcijas</a:t>
            </a:r>
            <a:endParaRPr lang="en-US"/>
          </a:p>
        </p:txBody>
      </p:sp>
      <p:sp>
        <p:nvSpPr>
          <p:cNvPr id="10" name="Rectangle 9">
            <a:extLst>
              <a:ext uri="{FF2B5EF4-FFF2-40B4-BE49-F238E27FC236}">
                <a16:creationId xmlns:a16="http://schemas.microsoft.com/office/drawing/2014/main" id="{424A33C5-69FA-C04C-1903-B619EB2C3AC2}"/>
              </a:ext>
            </a:extLst>
          </p:cNvPr>
          <p:cNvSpPr/>
          <p:nvPr/>
        </p:nvSpPr>
        <p:spPr>
          <a:xfrm>
            <a:off x="0" y="1809614"/>
            <a:ext cx="2754313" cy="5048385"/>
          </a:xfrm>
          <a:prstGeom prst="rect">
            <a:avLst/>
          </a:prstGeom>
          <a:solidFill>
            <a:srgbClr val="9D223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A5CB255E-D617-5415-87ED-6F3F0FC71C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Google Shape;1001;p78">
            <a:extLst>
              <a:ext uri="{FF2B5EF4-FFF2-40B4-BE49-F238E27FC236}">
                <a16:creationId xmlns:a16="http://schemas.microsoft.com/office/drawing/2014/main" id="{170D9A94-5526-C493-4F97-9E9916E7056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Slide Number Placeholder 4">
            <a:extLst>
              <a:ext uri="{FF2B5EF4-FFF2-40B4-BE49-F238E27FC236}">
                <a16:creationId xmlns:a16="http://schemas.microsoft.com/office/drawing/2014/main" id="{D8281C85-F096-67DC-C4CC-9E71567B23F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26</a:t>
            </a:fld>
            <a:endParaRPr lang="en-GB"/>
          </a:p>
        </p:txBody>
      </p:sp>
      <p:sp>
        <p:nvSpPr>
          <p:cNvPr id="17" name="Rectangle 16">
            <a:extLst>
              <a:ext uri="{FF2B5EF4-FFF2-40B4-BE49-F238E27FC236}">
                <a16:creationId xmlns:a16="http://schemas.microsoft.com/office/drawing/2014/main" id="{DD25EBAF-9B35-5483-CC5F-885031C4C5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8" name="Group 17">
            <a:extLst>
              <a:ext uri="{FF2B5EF4-FFF2-40B4-BE49-F238E27FC236}">
                <a16:creationId xmlns:a16="http://schemas.microsoft.com/office/drawing/2014/main" id="{A9773ECB-FE89-63CD-C8BF-B37172CFBB05}"/>
              </a:ext>
            </a:extLst>
          </p:cNvPr>
          <p:cNvGrpSpPr/>
          <p:nvPr/>
        </p:nvGrpSpPr>
        <p:grpSpPr>
          <a:xfrm>
            <a:off x="7511473" y="130795"/>
            <a:ext cx="4237615" cy="217488"/>
            <a:chOff x="7511473" y="130795"/>
            <a:chExt cx="4237615" cy="217488"/>
          </a:xfrm>
        </p:grpSpPr>
        <p:sp>
          <p:nvSpPr>
            <p:cNvPr id="27" name="Rectangle 26">
              <a:extLst>
                <a:ext uri="{FF2B5EF4-FFF2-40B4-BE49-F238E27FC236}">
                  <a16:creationId xmlns:a16="http://schemas.microsoft.com/office/drawing/2014/main" id="{AD569394-028B-A0AA-E26B-882E186A17E0}"/>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1CCFE1EE-C91C-3F3A-7B74-C717CABD2729}"/>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183A94C2-9888-51CD-E2D8-57FE98FC4DB5}"/>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77E0564A-66E7-340D-E697-B60F73D2546E}"/>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0" name="Rectangle 39">
              <a:extLst>
                <a:ext uri="{FF2B5EF4-FFF2-40B4-BE49-F238E27FC236}">
                  <a16:creationId xmlns:a16="http://schemas.microsoft.com/office/drawing/2014/main" id="{32D7B7C4-C34B-188B-8A72-57DECC03CE93}"/>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1" name="Rectangle 40">
              <a:extLst>
                <a:ext uri="{FF2B5EF4-FFF2-40B4-BE49-F238E27FC236}">
                  <a16:creationId xmlns:a16="http://schemas.microsoft.com/office/drawing/2014/main" id="{0ADA3C86-77BD-65EC-A3BE-1E5CD7EEE5C9}"/>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2" name="Rectangle 41">
              <a:extLst>
                <a:ext uri="{FF2B5EF4-FFF2-40B4-BE49-F238E27FC236}">
                  <a16:creationId xmlns:a16="http://schemas.microsoft.com/office/drawing/2014/main" id="{F3492DEF-3EB2-977F-BD56-03CC4E8CA4E8}"/>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8" name="Rectangle 47">
              <a:extLst>
                <a:ext uri="{FF2B5EF4-FFF2-40B4-BE49-F238E27FC236}">
                  <a16:creationId xmlns:a16="http://schemas.microsoft.com/office/drawing/2014/main" id="{BE92AF94-D82A-37CE-4DF4-40B773FCEFE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7CDED861-8C08-DF80-F72F-4BE3E4668AE2}"/>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aphicFrame>
        <p:nvGraphicFramePr>
          <p:cNvPr id="5" name="Table 5">
            <a:extLst>
              <a:ext uri="{FF2B5EF4-FFF2-40B4-BE49-F238E27FC236}">
                <a16:creationId xmlns:a16="http://schemas.microsoft.com/office/drawing/2014/main" id="{42C35F8D-276B-69D3-C1F9-62F1F895FB12}"/>
              </a:ext>
            </a:extLst>
          </p:cNvPr>
          <p:cNvGraphicFramePr>
            <a:graphicFrameLocks noGrp="1"/>
          </p:cNvGraphicFramePr>
          <p:nvPr>
            <p:extLst>
              <p:ext uri="{D42A27DB-BD31-4B8C-83A1-F6EECF244321}">
                <p14:modId xmlns:p14="http://schemas.microsoft.com/office/powerpoint/2010/main" val="3449836807"/>
              </p:ext>
            </p:extLst>
          </p:nvPr>
        </p:nvGraphicFramePr>
        <p:xfrm>
          <a:off x="3259307" y="1819275"/>
          <a:ext cx="8504332" cy="4354240"/>
        </p:xfrm>
        <a:graphic>
          <a:graphicData uri="http://schemas.openxmlformats.org/drawingml/2006/table">
            <a:tbl>
              <a:tblPr bandRow="1">
                <a:tableStyleId>{5C22544A-7EE6-4342-B048-85BDC9FD1C3A}</a:tableStyleId>
              </a:tblPr>
              <a:tblGrid>
                <a:gridCol w="1889636">
                  <a:extLst>
                    <a:ext uri="{9D8B030D-6E8A-4147-A177-3AD203B41FA5}">
                      <a16:colId xmlns:a16="http://schemas.microsoft.com/office/drawing/2014/main" val="3927820420"/>
                    </a:ext>
                  </a:extLst>
                </a:gridCol>
                <a:gridCol w="6614696">
                  <a:extLst>
                    <a:ext uri="{9D8B030D-6E8A-4147-A177-3AD203B41FA5}">
                      <a16:colId xmlns:a16="http://schemas.microsoft.com/office/drawing/2014/main" val="2579736590"/>
                    </a:ext>
                  </a:extLst>
                </a:gridCol>
              </a:tblGrid>
              <a:tr h="518803">
                <a:tc>
                  <a:txBody>
                    <a:bodyPr/>
                    <a:lstStyle/>
                    <a:p>
                      <a:r>
                        <a:rPr lang="lv-LV" sz="1100" b="1"/>
                        <a:t>Iekšlietu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en-GB" sz="1100" b="0" i="0" kern="1200">
                          <a:solidFill>
                            <a:schemeClr val="dk1"/>
                          </a:solidFill>
                          <a:effectLst/>
                          <a:latin typeface="+mn-lt"/>
                          <a:ea typeface="+mn-ea"/>
                          <a:cs typeface="+mn-cs"/>
                        </a:rPr>
                        <a:t>Zemestrīces</a:t>
                      </a:r>
                      <a:r>
                        <a:rPr lang="lv-LV" sz="1100" b="0" i="0" kern="1200">
                          <a:solidFill>
                            <a:schemeClr val="dk1"/>
                          </a:solidFill>
                          <a:effectLst/>
                          <a:latin typeface="+mn-lt"/>
                          <a:ea typeface="+mn-ea"/>
                          <a:cs typeface="+mn-cs"/>
                        </a:rPr>
                        <a:t>, z</a:t>
                      </a:r>
                      <a:r>
                        <a:rPr lang="en-GB" sz="1100" b="0" i="0" kern="1200">
                          <a:solidFill>
                            <a:schemeClr val="dk1"/>
                          </a:solidFill>
                          <a:effectLst/>
                          <a:latin typeface="+mn-lt"/>
                          <a:ea typeface="+mn-ea"/>
                          <a:cs typeface="+mn-cs"/>
                        </a:rPr>
                        <a:t>emes nogruvumi</a:t>
                      </a:r>
                      <a:r>
                        <a:rPr lang="lv-LV" sz="1100" b="0" i="0" kern="1200">
                          <a:solidFill>
                            <a:schemeClr val="dk1"/>
                          </a:solidFill>
                          <a:effectLst/>
                          <a:latin typeface="+mn-lt"/>
                          <a:ea typeface="+mn-ea"/>
                          <a:cs typeface="+mn-cs"/>
                        </a:rPr>
                        <a:t>, ugunsgrēki būvēs, būvju sabrukums, sabiedriskās nekārtības, terora akti, iekšējie nemieri</a:t>
                      </a:r>
                      <a:endParaRPr lang="lv-LV" sz="1100"/>
                    </a:p>
                  </a:txBody>
                  <a:tcPr marL="72000" marR="72000" marT="0" marB="0"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8539393"/>
                  </a:ext>
                </a:extLst>
              </a:tr>
              <a:tr h="722618">
                <a:tc>
                  <a:txBody>
                    <a:bodyPr/>
                    <a:lstStyle/>
                    <a:p>
                      <a:r>
                        <a:rPr lang="lv-LV" sz="1100" b="1"/>
                        <a:t>Vides aizsardzības un reģionālās attīstības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Pali un plūdi, vējuzplūdi, lietusgāzes (ilgstošas lietavas, pērkona negaiss) un krusa, vētras (vēja brāzmas), krasas vēja brāzmas, viesuļi, stiprs sals, sniegs, putenis, apledojums, slapja sniega nogulums, karstums, bīstamo ķīmisko vielu noplūde objektā, radioaktīvo vielu avārija objektā</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37930440"/>
                  </a:ext>
                </a:extLst>
              </a:tr>
              <a:tr h="450865">
                <a:tc>
                  <a:txBody>
                    <a:bodyPr/>
                    <a:lstStyle/>
                    <a:p>
                      <a:r>
                        <a:rPr lang="en-GB" sz="1100" b="1" i="0" kern="1200">
                          <a:solidFill>
                            <a:schemeClr val="dk1"/>
                          </a:solidFill>
                          <a:effectLst/>
                          <a:latin typeface="+mn-lt"/>
                          <a:ea typeface="+mn-ea"/>
                          <a:cs typeface="+mn-cs"/>
                        </a:rPr>
                        <a:t>Zemkopības ministrija</a:t>
                      </a:r>
                      <a:endParaRPr lang="lv-LV" sz="1100" b="1"/>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Sausums, meža un kūdras purvu ugunsgrēki, epizootijas, epifitotijas,  </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6614524"/>
                  </a:ext>
                </a:extLst>
              </a:tr>
              <a:tr h="450865">
                <a:tc>
                  <a:txBody>
                    <a:bodyPr/>
                    <a:lstStyle/>
                    <a:p>
                      <a:r>
                        <a:rPr lang="lv-LV" sz="1100" b="1"/>
                        <a:t>Veselības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Epidēmijas, pandēmijas, bioloģisko vielu negadījumi, </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397194"/>
                  </a:ext>
                </a:extLst>
              </a:tr>
              <a:tr h="722618">
                <a:tc>
                  <a:txBody>
                    <a:bodyPr/>
                    <a:lstStyle/>
                    <a:p>
                      <a:r>
                        <a:rPr lang="lv-LV" sz="1100" b="1"/>
                        <a:t>Satiksmes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pt-BR" sz="1100"/>
                        <a:t>Avārijas naftas produktu cauruļvada transporta infrastruktūrā</a:t>
                      </a:r>
                      <a:r>
                        <a:rPr lang="lv-LV" sz="1100"/>
                        <a:t>, avārijas vai negadījumi ostu un jūras hidrotehniskajās inženierbūvēs, autotransporta avārija, a</a:t>
                      </a:r>
                      <a:r>
                        <a:rPr lang="pt-BR" sz="1100"/>
                        <a:t>viācijas nelaimes gadījums ar gaisa kuģi</a:t>
                      </a:r>
                      <a:r>
                        <a:rPr lang="lv-LV" sz="1100"/>
                        <a:t>, dzelzceļa transporta katastrofa</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73789145"/>
                  </a:ext>
                </a:extLst>
              </a:tr>
              <a:tr h="518803">
                <a:tc>
                  <a:txBody>
                    <a:bodyPr/>
                    <a:lstStyle/>
                    <a:p>
                      <a:r>
                        <a:rPr lang="lv-LV" sz="1100" b="1"/>
                        <a:t>Klimata un enerģētikas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Avārija dabasgāzes apgādes sistēmā, dambju un citu hidrotehnisko būvju pārrāvumi – Daugavas hidroelektrostaciju kaskādes hidrobūve, sadales elektrotīklu bojājumi un pārvades elektrotīklu bojājumi</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72462255"/>
                  </a:ext>
                </a:extLst>
              </a:tr>
              <a:tr h="518803">
                <a:tc>
                  <a:txBody>
                    <a:bodyPr/>
                    <a:lstStyle/>
                    <a:p>
                      <a:r>
                        <a:rPr lang="lv-LV" sz="1100" b="1"/>
                        <a:t>Aizsardzības ministrija</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18D85"/>
                    </a:solidFill>
                  </a:tcPr>
                </a:tc>
                <a:tc>
                  <a:txBody>
                    <a:bodyPr/>
                    <a:lstStyle/>
                    <a:p>
                      <a:r>
                        <a:rPr lang="lv-LV" sz="1100"/>
                        <a:t>Bīstamo ķīmisko vielu noplūde no kuģiem, kuģa uzskriešanas uz sēkļa, kuģu sadursme, pasažieru kuģu katastrofa, a</a:t>
                      </a:r>
                      <a:r>
                        <a:rPr lang="pt-BR" sz="1100"/>
                        <a:t>viācijas nelaimes gadījums ar gaisa kuģi</a:t>
                      </a:r>
                      <a:endParaRPr lang="lv-LV" sz="1100"/>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42248"/>
                  </a:ext>
                </a:extLst>
              </a:tr>
              <a:tr h="450865">
                <a:tc>
                  <a:txBody>
                    <a:bodyPr/>
                    <a:lstStyle/>
                    <a:p>
                      <a:r>
                        <a:rPr lang="lv-LV" sz="1100" b="1">
                          <a:solidFill>
                            <a:schemeClr val="bg1"/>
                          </a:solidFill>
                        </a:rPr>
                        <a:t>Pašvaldības</a:t>
                      </a:r>
                    </a:p>
                  </a:txBody>
                  <a:tcPr marL="72000" marR="72000" marT="0" marB="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0CFD7"/>
                    </a:solidFill>
                  </a:tcPr>
                </a:tc>
                <a:tc>
                  <a:txBody>
                    <a:bodyPr/>
                    <a:lstStyle/>
                    <a:p>
                      <a:r>
                        <a:rPr lang="lv-LV" sz="1100" dirty="0">
                          <a:solidFill>
                            <a:schemeClr val="tx2"/>
                          </a:solidFill>
                        </a:rPr>
                        <a:t>Katastrofas pārvaldīšana pašvaldības administratīvajā teritorijā</a:t>
                      </a:r>
                    </a:p>
                  </a:txBody>
                  <a:tcPr marL="72000" marR="72000" marT="0" marB="0"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93122139"/>
                  </a:ext>
                </a:extLst>
              </a:tr>
            </a:tbl>
          </a:graphicData>
        </a:graphic>
      </p:graphicFrame>
      <p:sp>
        <p:nvSpPr>
          <p:cNvPr id="3" name="Rectangle 2">
            <a:extLst>
              <a:ext uri="{FF2B5EF4-FFF2-40B4-BE49-F238E27FC236}">
                <a16:creationId xmlns:a16="http://schemas.microsoft.com/office/drawing/2014/main" id="{FC98E99F-ACE1-617A-495A-7D8E10DBEBD5}"/>
              </a:ext>
            </a:extLst>
          </p:cNvPr>
          <p:cNvSpPr/>
          <p:nvPr/>
        </p:nvSpPr>
        <p:spPr>
          <a:xfrm>
            <a:off x="0" y="345108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7DA48929-2BFA-F37A-C48D-AD5FD45BCD8D}"/>
              </a:ext>
            </a:extLst>
          </p:cNvPr>
          <p:cNvSpPr>
            <a:spLocks noChangeAspect="1"/>
          </p:cNvSpPr>
          <p:nvPr/>
        </p:nvSpPr>
        <p:spPr bwMode="auto">
          <a:xfrm>
            <a:off x="448735" y="370359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B0E2E9C6-3B73-F303-0A2C-51429E1831ED}"/>
              </a:ext>
            </a:extLst>
          </p:cNvPr>
          <p:cNvSpPr txBox="1"/>
          <p:nvPr/>
        </p:nvSpPr>
        <p:spPr>
          <a:xfrm>
            <a:off x="874395" y="361667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8" name="Rectangle 7">
            <a:extLst>
              <a:ext uri="{FF2B5EF4-FFF2-40B4-BE49-F238E27FC236}">
                <a16:creationId xmlns:a16="http://schemas.microsoft.com/office/drawing/2014/main" id="{C8D840A2-901B-B428-935B-4FDE675CB26B}"/>
              </a:ext>
            </a:extLst>
          </p:cNvPr>
          <p:cNvSpPr/>
          <p:nvPr/>
        </p:nvSpPr>
        <p:spPr>
          <a:xfrm>
            <a:off x="0" y="442841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81D624E2-7D60-2652-F29B-019FDB08526C}"/>
              </a:ext>
            </a:extLst>
          </p:cNvPr>
          <p:cNvSpPr>
            <a:spLocks noChangeAspect="1"/>
          </p:cNvSpPr>
          <p:nvPr/>
        </p:nvSpPr>
        <p:spPr bwMode="auto">
          <a:xfrm>
            <a:off x="448735" y="46809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9" name="Google Shape;2685;p25">
            <a:extLst>
              <a:ext uri="{FF2B5EF4-FFF2-40B4-BE49-F238E27FC236}">
                <a16:creationId xmlns:a16="http://schemas.microsoft.com/office/drawing/2014/main" id="{85DB90FF-BF24-34FC-B016-B02AEF2A6CC9}"/>
              </a:ext>
            </a:extLst>
          </p:cNvPr>
          <p:cNvSpPr txBox="1"/>
          <p:nvPr/>
        </p:nvSpPr>
        <p:spPr>
          <a:xfrm>
            <a:off x="874395" y="467018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0" name="Rectangle 19">
            <a:extLst>
              <a:ext uri="{FF2B5EF4-FFF2-40B4-BE49-F238E27FC236}">
                <a16:creationId xmlns:a16="http://schemas.microsoft.com/office/drawing/2014/main" id="{A9FBC282-087A-13EC-DE19-1BBB9260A23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B117DB5B-67A0-DF51-AA31-BEFCA66AFEF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31F7578C-717A-9805-2EF1-4989B61B9F32}"/>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3407849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18;p22">
            <a:extLst>
              <a:ext uri="{FF2B5EF4-FFF2-40B4-BE49-F238E27FC236}">
                <a16:creationId xmlns:a16="http://schemas.microsoft.com/office/drawing/2014/main" id="{17AD531D-A927-15D3-1E09-691C89726C40}"/>
              </a:ext>
            </a:extLst>
          </p:cNvPr>
          <p:cNvSpPr txBox="1"/>
          <p:nvPr/>
        </p:nvSpPr>
        <p:spPr>
          <a:xfrm>
            <a:off x="3101973" y="276523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34" name="Google Shape;118;p22">
            <a:extLst>
              <a:ext uri="{FF2B5EF4-FFF2-40B4-BE49-F238E27FC236}">
                <a16:creationId xmlns:a16="http://schemas.microsoft.com/office/drawing/2014/main" id="{A9372C31-755F-07DF-122B-50FFF43F82BC}"/>
              </a:ext>
            </a:extLst>
          </p:cNvPr>
          <p:cNvSpPr txBox="1"/>
          <p:nvPr/>
        </p:nvSpPr>
        <p:spPr>
          <a:xfrm>
            <a:off x="11317046" y="2764176"/>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45" name="Graphic 44">
            <a:extLst>
              <a:ext uri="{FF2B5EF4-FFF2-40B4-BE49-F238E27FC236}">
                <a16:creationId xmlns:a16="http://schemas.microsoft.com/office/drawing/2014/main" id="{D994BC95-50FD-E688-4936-85DB88E7205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21" y="2836773"/>
            <a:ext cx="288925" cy="288925"/>
          </a:xfrm>
          <a:prstGeom prst="rect">
            <a:avLst/>
          </a:prstGeom>
        </p:spPr>
      </p:pic>
      <p:sp>
        <p:nvSpPr>
          <p:cNvPr id="16" name="Google Shape;118;p22">
            <a:extLst>
              <a:ext uri="{FF2B5EF4-FFF2-40B4-BE49-F238E27FC236}">
                <a16:creationId xmlns:a16="http://schemas.microsoft.com/office/drawing/2014/main" id="{F03A6259-0298-7271-2897-CCEF9FB2947D}"/>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5" name="Google Shape;118;p22">
            <a:extLst>
              <a:ext uri="{FF2B5EF4-FFF2-40B4-BE49-F238E27FC236}">
                <a16:creationId xmlns:a16="http://schemas.microsoft.com/office/drawing/2014/main" id="{7BCA6AAE-992E-D819-96B4-C3F144A6820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31" name="Graphic 30">
            <a:extLst>
              <a:ext uri="{FF2B5EF4-FFF2-40B4-BE49-F238E27FC236}">
                <a16:creationId xmlns:a16="http://schemas.microsoft.com/office/drawing/2014/main" id="{8E6D6083-03B1-3DA6-BB69-E0F3AF472D7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8" name="Rectangle 7">
            <a:extLst>
              <a:ext uri="{FF2B5EF4-FFF2-40B4-BE49-F238E27FC236}">
                <a16:creationId xmlns:a16="http://schemas.microsoft.com/office/drawing/2014/main" id="{B881700B-2ECA-CE36-D69E-DC4697539BA2}"/>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CFA81D68-18CA-51C6-BB2C-35768F1E526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Veselības ministrijas uzdevumi civilajā aizsardzībā un katastrofas pārvaldīšanā </a:t>
            </a:r>
            <a:endParaRPr lang="en-US"/>
          </a:p>
        </p:txBody>
      </p:sp>
      <p:sp>
        <p:nvSpPr>
          <p:cNvPr id="54" name="Google Shape;2685;p25">
            <a:extLst>
              <a:ext uri="{FF2B5EF4-FFF2-40B4-BE49-F238E27FC236}">
                <a16:creationId xmlns:a16="http://schemas.microsoft.com/office/drawing/2014/main" id="{32F8655E-C8A3-041E-B253-270756088AF3}"/>
              </a:ext>
            </a:extLst>
          </p:cNvPr>
          <p:cNvSpPr txBox="1"/>
          <p:nvPr/>
        </p:nvSpPr>
        <p:spPr>
          <a:xfrm>
            <a:off x="547708" y="4907544"/>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grpSp>
        <p:nvGrpSpPr>
          <p:cNvPr id="65" name="Group 64">
            <a:extLst>
              <a:ext uri="{FF2B5EF4-FFF2-40B4-BE49-F238E27FC236}">
                <a16:creationId xmlns:a16="http://schemas.microsoft.com/office/drawing/2014/main" id="{7AD54D93-0E43-8D86-6E74-4C531EE43D3B}"/>
              </a:ext>
            </a:extLst>
          </p:cNvPr>
          <p:cNvGrpSpPr/>
          <p:nvPr/>
        </p:nvGrpSpPr>
        <p:grpSpPr>
          <a:xfrm>
            <a:off x="3102014" y="2382888"/>
            <a:ext cx="8647113" cy="241980"/>
            <a:chOff x="3102014" y="2382888"/>
            <a:chExt cx="8647113" cy="241980"/>
          </a:xfrm>
        </p:grpSpPr>
        <p:sp>
          <p:nvSpPr>
            <p:cNvPr id="27" name="Google Shape;112;p22">
              <a:extLst>
                <a:ext uri="{FF2B5EF4-FFF2-40B4-BE49-F238E27FC236}">
                  <a16:creationId xmlns:a16="http://schemas.microsoft.com/office/drawing/2014/main" id="{0C6C821E-0A78-50E2-18EB-AB6AA008ADBC}"/>
                </a:ext>
              </a:extLst>
            </p:cNvPr>
            <p:cNvSpPr/>
            <p:nvPr/>
          </p:nvSpPr>
          <p:spPr>
            <a:xfrm>
              <a:off x="3102014" y="2382888"/>
              <a:ext cx="8647113" cy="241980"/>
            </a:xfrm>
            <a:prstGeom prst="rect">
              <a:avLst/>
            </a:prstGeom>
            <a:solidFill>
              <a:schemeClr val="bg1">
                <a:lumMod val="95000"/>
              </a:schemeClr>
            </a:solidFill>
            <a:ln>
              <a:noFill/>
            </a:ln>
          </p:spPr>
          <p:txBody>
            <a:bodyPr spcFirstLastPara="1" wrap="square" lIns="360000" tIns="36000" rIns="72000" bIns="36000" anchor="t" anchorCtr="0">
              <a:spAutoFit/>
            </a:bodyPr>
            <a:lstStyle/>
            <a:p>
              <a:pPr marL="0" lvl="0" indent="0" algn="l" rtl="0">
                <a:spcBef>
                  <a:spcPts val="0"/>
                </a:spcBef>
                <a:spcAft>
                  <a:spcPts val="0"/>
                </a:spcAft>
                <a:buNone/>
              </a:pPr>
              <a:r>
                <a:rPr lang="lv-LV" sz="1100"/>
                <a:t>Koordinē katastrofu pārvaldīšanu, kuras saistītas ar </a:t>
              </a:r>
              <a:r>
                <a:rPr lang="lv-LV" sz="1100" b="1"/>
                <a:t>cilvēku infekcijas slimību epidēmijām</a:t>
              </a:r>
            </a:p>
          </p:txBody>
        </p:sp>
        <p:sp>
          <p:nvSpPr>
            <p:cNvPr id="28" name="Freeform 68">
              <a:extLst>
                <a:ext uri="{FF2B5EF4-FFF2-40B4-BE49-F238E27FC236}">
                  <a16:creationId xmlns:a16="http://schemas.microsoft.com/office/drawing/2014/main" id="{D6676B21-9C3E-101C-985D-FB71798C0700}"/>
                </a:ext>
              </a:extLst>
            </p:cNvPr>
            <p:cNvSpPr>
              <a:spLocks noChangeAspect="1" noEditPoints="1"/>
            </p:cNvSpPr>
            <p:nvPr/>
          </p:nvSpPr>
          <p:spPr bwMode="auto">
            <a:xfrm>
              <a:off x="3185487" y="241940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sp>
        <p:nvSpPr>
          <p:cNvPr id="33" name="Google Shape;118;p22">
            <a:extLst>
              <a:ext uri="{FF2B5EF4-FFF2-40B4-BE49-F238E27FC236}">
                <a16:creationId xmlns:a16="http://schemas.microsoft.com/office/drawing/2014/main" id="{587DD5FF-EDE6-FBCB-D7AB-79786D9AF020}"/>
              </a:ext>
            </a:extLst>
          </p:cNvPr>
          <p:cNvSpPr txBox="1"/>
          <p:nvPr/>
        </p:nvSpPr>
        <p:spPr>
          <a:xfrm>
            <a:off x="11245045" y="276523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 name="Group 3">
            <a:extLst>
              <a:ext uri="{FF2B5EF4-FFF2-40B4-BE49-F238E27FC236}">
                <a16:creationId xmlns:a16="http://schemas.microsoft.com/office/drawing/2014/main" id="{52B36B44-97D9-716B-8165-E5A2F080893E}"/>
              </a:ext>
            </a:extLst>
          </p:cNvPr>
          <p:cNvGrpSpPr/>
          <p:nvPr/>
        </p:nvGrpSpPr>
        <p:grpSpPr>
          <a:xfrm>
            <a:off x="3113712" y="3708146"/>
            <a:ext cx="8647113" cy="288000"/>
            <a:chOff x="3113712" y="3708146"/>
            <a:chExt cx="8647113" cy="288000"/>
          </a:xfrm>
        </p:grpSpPr>
        <p:sp>
          <p:nvSpPr>
            <p:cNvPr id="55" name="Google Shape;112;p22">
              <a:extLst>
                <a:ext uri="{FF2B5EF4-FFF2-40B4-BE49-F238E27FC236}">
                  <a16:creationId xmlns:a16="http://schemas.microsoft.com/office/drawing/2014/main" id="{199A5325-1333-1FE3-79AE-43B564C51BDD}"/>
                </a:ext>
              </a:extLst>
            </p:cNvPr>
            <p:cNvSpPr/>
            <p:nvPr/>
          </p:nvSpPr>
          <p:spPr>
            <a:xfrm>
              <a:off x="3113712" y="3708146"/>
              <a:ext cx="8647113" cy="288000"/>
            </a:xfrm>
            <a:prstGeom prst="rect">
              <a:avLst/>
            </a:prstGeom>
            <a:solidFill>
              <a:schemeClr val="bg1">
                <a:lumMod val="95000"/>
              </a:schemeClr>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100"/>
                <a:t>Bioloģisko vielu negadījumi</a:t>
              </a:r>
            </a:p>
          </p:txBody>
        </p:sp>
        <p:sp>
          <p:nvSpPr>
            <p:cNvPr id="56" name="Freeform 68">
              <a:extLst>
                <a:ext uri="{FF2B5EF4-FFF2-40B4-BE49-F238E27FC236}">
                  <a16:creationId xmlns:a16="http://schemas.microsoft.com/office/drawing/2014/main" id="{2E4B10E3-9C3E-EA57-2D6C-9EAB18C182AC}"/>
                </a:ext>
              </a:extLst>
            </p:cNvPr>
            <p:cNvSpPr>
              <a:spLocks noChangeAspect="1" noEditPoints="1"/>
            </p:cNvSpPr>
            <p:nvPr/>
          </p:nvSpPr>
          <p:spPr bwMode="auto">
            <a:xfrm>
              <a:off x="3197185" y="376544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grpSp>
      <p:grpSp>
        <p:nvGrpSpPr>
          <p:cNvPr id="6" name="Group 5">
            <a:extLst>
              <a:ext uri="{FF2B5EF4-FFF2-40B4-BE49-F238E27FC236}">
                <a16:creationId xmlns:a16="http://schemas.microsoft.com/office/drawing/2014/main" id="{9ACC1CA5-9E18-56B4-AAFE-8422BAEC40EC}"/>
              </a:ext>
            </a:extLst>
          </p:cNvPr>
          <p:cNvGrpSpPr/>
          <p:nvPr/>
        </p:nvGrpSpPr>
        <p:grpSpPr>
          <a:xfrm>
            <a:off x="3101932" y="3307552"/>
            <a:ext cx="8647113" cy="288000"/>
            <a:chOff x="3101932" y="3307552"/>
            <a:chExt cx="8647113" cy="288000"/>
          </a:xfrm>
        </p:grpSpPr>
        <p:sp>
          <p:nvSpPr>
            <p:cNvPr id="48" name="Google Shape;112;p22">
              <a:extLst>
                <a:ext uri="{FF2B5EF4-FFF2-40B4-BE49-F238E27FC236}">
                  <a16:creationId xmlns:a16="http://schemas.microsoft.com/office/drawing/2014/main" id="{8BE1F05F-9BC8-2D06-6AB7-6F34EEED4B03}"/>
                </a:ext>
              </a:extLst>
            </p:cNvPr>
            <p:cNvSpPr/>
            <p:nvPr/>
          </p:nvSpPr>
          <p:spPr>
            <a:xfrm>
              <a:off x="3101932" y="3307552"/>
              <a:ext cx="8647113" cy="288000"/>
            </a:xfrm>
            <a:prstGeom prst="rect">
              <a:avLst/>
            </a:prstGeom>
            <a:solidFill>
              <a:schemeClr val="bg1">
                <a:lumMod val="95000"/>
              </a:schemeClr>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100"/>
                <a:t>Epidēmija, pandēmija</a:t>
              </a:r>
            </a:p>
          </p:txBody>
        </p:sp>
        <p:sp>
          <p:nvSpPr>
            <p:cNvPr id="3" name="Freeform 68">
              <a:extLst>
                <a:ext uri="{FF2B5EF4-FFF2-40B4-BE49-F238E27FC236}">
                  <a16:creationId xmlns:a16="http://schemas.microsoft.com/office/drawing/2014/main" id="{BDA5F4D6-B940-B7A8-CD9F-AFF4D5E0FD6E}"/>
                </a:ext>
              </a:extLst>
            </p:cNvPr>
            <p:cNvSpPr>
              <a:spLocks noChangeAspect="1" noEditPoints="1"/>
            </p:cNvSpPr>
            <p:nvPr/>
          </p:nvSpPr>
          <p:spPr bwMode="auto">
            <a:xfrm>
              <a:off x="3197185" y="33612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grpSp>
      <p:pic>
        <p:nvPicPr>
          <p:cNvPr id="60" name="Picture 59">
            <a:extLst>
              <a:ext uri="{FF2B5EF4-FFF2-40B4-BE49-F238E27FC236}">
                <a16:creationId xmlns:a16="http://schemas.microsoft.com/office/drawing/2014/main" id="{03B5CBE8-2569-CAB2-8816-0D33A2D473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726" r="4531" b="6723"/>
          <a:stretch/>
        </p:blipFill>
        <p:spPr>
          <a:xfrm>
            <a:off x="3096153" y="4106463"/>
            <a:ext cx="8664672" cy="2067052"/>
          </a:xfrm>
          <a:prstGeom prst="rect">
            <a:avLst/>
          </a:prstGeom>
        </p:spPr>
      </p:pic>
      <p:sp>
        <p:nvSpPr>
          <p:cNvPr id="7" name="Slide Number Placeholder 4">
            <a:extLst>
              <a:ext uri="{FF2B5EF4-FFF2-40B4-BE49-F238E27FC236}">
                <a16:creationId xmlns:a16="http://schemas.microsoft.com/office/drawing/2014/main" id="{2D53EC49-5A6F-5D1E-E4B3-30055654442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27</a:t>
            </a:fld>
            <a:endParaRPr lang="en-GB"/>
          </a:p>
        </p:txBody>
      </p:sp>
      <p:pic>
        <p:nvPicPr>
          <p:cNvPr id="9" name="Picture 8">
            <a:extLst>
              <a:ext uri="{FF2B5EF4-FFF2-40B4-BE49-F238E27FC236}">
                <a16:creationId xmlns:a16="http://schemas.microsoft.com/office/drawing/2014/main" id="{947F171E-6519-243B-872C-DE877E72918F}"/>
              </a:ext>
            </a:extLst>
          </p:cNvPr>
          <p:cNvPicPr>
            <a:picLocks noChangeAspect="1"/>
          </p:cNvPicPr>
          <p:nvPr/>
        </p:nvPicPr>
        <p:blipFill rotWithShape="1">
          <a:blip r:embed="rId8"/>
          <a:srcRect t="83733"/>
          <a:stretch/>
        </p:blipFill>
        <p:spPr>
          <a:xfrm>
            <a:off x="589412" y="1396671"/>
            <a:ext cx="1642107" cy="235209"/>
          </a:xfrm>
          <a:prstGeom prst="rect">
            <a:avLst/>
          </a:prstGeom>
        </p:spPr>
      </p:pic>
      <p:pic>
        <p:nvPicPr>
          <p:cNvPr id="10" name="Picture 9">
            <a:extLst>
              <a:ext uri="{FF2B5EF4-FFF2-40B4-BE49-F238E27FC236}">
                <a16:creationId xmlns:a16="http://schemas.microsoft.com/office/drawing/2014/main" id="{E5F329BC-FA4C-D9B7-48B6-0A9BEDF12110}"/>
              </a:ext>
            </a:extLst>
          </p:cNvPr>
          <p:cNvPicPr>
            <a:picLocks noChangeAspect="1"/>
          </p:cNvPicPr>
          <p:nvPr/>
        </p:nvPicPr>
        <p:blipFill rotWithShape="1">
          <a:blip r:embed="rId9"/>
          <a:srcRect b="14957"/>
          <a:stretch/>
        </p:blipFill>
        <p:spPr>
          <a:xfrm>
            <a:off x="637251" y="221615"/>
            <a:ext cx="1483014" cy="1232533"/>
          </a:xfrm>
          <a:prstGeom prst="rect">
            <a:avLst/>
          </a:prstGeom>
        </p:spPr>
      </p:pic>
      <p:sp>
        <p:nvSpPr>
          <p:cNvPr id="14" name="Google Shape;118;p22">
            <a:extLst>
              <a:ext uri="{FF2B5EF4-FFF2-40B4-BE49-F238E27FC236}">
                <a16:creationId xmlns:a16="http://schemas.microsoft.com/office/drawing/2014/main" id="{9F4658EA-2453-AB88-0F03-25C9ABA12518}"/>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36" name="Rectangle 35">
            <a:extLst>
              <a:ext uri="{FF2B5EF4-FFF2-40B4-BE49-F238E27FC236}">
                <a16:creationId xmlns:a16="http://schemas.microsoft.com/office/drawing/2014/main" id="{B4114262-0CA0-3840-F6BA-F79C69738D1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37" name="Google Shape;118;p22">
            <a:extLst>
              <a:ext uri="{FF2B5EF4-FFF2-40B4-BE49-F238E27FC236}">
                <a16:creationId xmlns:a16="http://schemas.microsoft.com/office/drawing/2014/main" id="{4C37C41E-5C49-CC19-E7AA-89B4DFFADE59}"/>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8" name="Google Shape;118;p22">
            <a:extLst>
              <a:ext uri="{FF2B5EF4-FFF2-40B4-BE49-F238E27FC236}">
                <a16:creationId xmlns:a16="http://schemas.microsoft.com/office/drawing/2014/main" id="{CCE2C5B9-8731-CEAD-A0CA-DD0CCC8532FC}"/>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001;p85">
            <a:extLst>
              <a:ext uri="{FF2B5EF4-FFF2-40B4-BE49-F238E27FC236}">
                <a16:creationId xmlns:a16="http://schemas.microsoft.com/office/drawing/2014/main" id="{68388134-E295-0798-A717-12AE0C255260}"/>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 name="Group 39">
            <a:extLst>
              <a:ext uri="{FF2B5EF4-FFF2-40B4-BE49-F238E27FC236}">
                <a16:creationId xmlns:a16="http://schemas.microsoft.com/office/drawing/2014/main" id="{397A1AF0-358C-81C8-E003-8EF2A118CB70}"/>
              </a:ext>
            </a:extLst>
          </p:cNvPr>
          <p:cNvGrpSpPr/>
          <p:nvPr/>
        </p:nvGrpSpPr>
        <p:grpSpPr>
          <a:xfrm>
            <a:off x="7511473" y="130795"/>
            <a:ext cx="4237615" cy="217488"/>
            <a:chOff x="7511473" y="130795"/>
            <a:chExt cx="4237615" cy="217488"/>
          </a:xfrm>
        </p:grpSpPr>
        <p:sp>
          <p:nvSpPr>
            <p:cNvPr id="41" name="Rectangle 40">
              <a:extLst>
                <a:ext uri="{FF2B5EF4-FFF2-40B4-BE49-F238E27FC236}">
                  <a16:creationId xmlns:a16="http://schemas.microsoft.com/office/drawing/2014/main" id="{93D82B81-0B4A-04DC-28EF-868040746D90}"/>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B2181C28-0EC6-D861-4D9E-80F3D114A8DC}"/>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5499901D-0880-1954-C222-6E7482489378}"/>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8745E80A-EEF3-DAC1-9492-9BF04324785A}"/>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6" name="Rectangle 45">
              <a:extLst>
                <a:ext uri="{FF2B5EF4-FFF2-40B4-BE49-F238E27FC236}">
                  <a16:creationId xmlns:a16="http://schemas.microsoft.com/office/drawing/2014/main" id="{07F1EEDE-F6BE-6DC7-11E3-D178A12DD552}"/>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7" name="Rectangle 46">
              <a:extLst>
                <a:ext uri="{FF2B5EF4-FFF2-40B4-BE49-F238E27FC236}">
                  <a16:creationId xmlns:a16="http://schemas.microsoft.com/office/drawing/2014/main" id="{204DDAFD-91C8-CBBD-225D-E8D325F7ABCC}"/>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9" name="Rectangle 48">
              <a:extLst>
                <a:ext uri="{FF2B5EF4-FFF2-40B4-BE49-F238E27FC236}">
                  <a16:creationId xmlns:a16="http://schemas.microsoft.com/office/drawing/2014/main" id="{13244915-4A41-6468-7DED-24EB49EB88B7}"/>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1" name="Rectangle 50">
              <a:extLst>
                <a:ext uri="{FF2B5EF4-FFF2-40B4-BE49-F238E27FC236}">
                  <a16:creationId xmlns:a16="http://schemas.microsoft.com/office/drawing/2014/main" id="{5121AD79-27BE-0FB9-840E-F5CA9CCE7BBC}"/>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7184DED3-267D-8ABA-6772-63C6624AFD9D}"/>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0" name="Rectangle 19">
            <a:extLst>
              <a:ext uri="{FF2B5EF4-FFF2-40B4-BE49-F238E27FC236}">
                <a16:creationId xmlns:a16="http://schemas.microsoft.com/office/drawing/2014/main" id="{8D796E1B-52BE-C93B-53F6-84E41AEEFDC1}"/>
              </a:ext>
            </a:extLst>
          </p:cNvPr>
          <p:cNvSpPr/>
          <p:nvPr/>
        </p:nvSpPr>
        <p:spPr>
          <a:xfrm>
            <a:off x="40" y="342374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Freeform 50">
            <a:extLst>
              <a:ext uri="{FF2B5EF4-FFF2-40B4-BE49-F238E27FC236}">
                <a16:creationId xmlns:a16="http://schemas.microsoft.com/office/drawing/2014/main" id="{C2EF4DA6-7597-19F0-2829-7BFF109CC919}"/>
              </a:ext>
            </a:extLst>
          </p:cNvPr>
          <p:cNvSpPr>
            <a:spLocks noChangeAspect="1"/>
          </p:cNvSpPr>
          <p:nvPr/>
        </p:nvSpPr>
        <p:spPr bwMode="auto">
          <a:xfrm>
            <a:off x="448775" y="367625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CD1E72D5-4733-9FD2-3D2C-D09C6BADF532}"/>
              </a:ext>
            </a:extLst>
          </p:cNvPr>
          <p:cNvSpPr txBox="1"/>
          <p:nvPr/>
        </p:nvSpPr>
        <p:spPr>
          <a:xfrm>
            <a:off x="874435" y="3589342"/>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978E80C5-61FC-9A91-4A13-330508F753C2}"/>
              </a:ext>
            </a:extLst>
          </p:cNvPr>
          <p:cNvSpPr/>
          <p:nvPr/>
        </p:nvSpPr>
        <p:spPr>
          <a:xfrm>
            <a:off x="0" y="244480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Freeform 50">
            <a:extLst>
              <a:ext uri="{FF2B5EF4-FFF2-40B4-BE49-F238E27FC236}">
                <a16:creationId xmlns:a16="http://schemas.microsoft.com/office/drawing/2014/main" id="{F2860C53-7E42-9BE9-F6BC-D89A1077A1AB}"/>
              </a:ext>
            </a:extLst>
          </p:cNvPr>
          <p:cNvSpPr>
            <a:spLocks noChangeAspect="1"/>
          </p:cNvSpPr>
          <p:nvPr/>
        </p:nvSpPr>
        <p:spPr bwMode="auto">
          <a:xfrm>
            <a:off x="448735" y="269731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0FF0F67C-F6A2-BCE8-EAC5-4C82D53DBD57}"/>
              </a:ext>
            </a:extLst>
          </p:cNvPr>
          <p:cNvSpPr txBox="1"/>
          <p:nvPr/>
        </p:nvSpPr>
        <p:spPr>
          <a:xfrm>
            <a:off x="874395" y="268657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Veselības ministrijas nolikums</a:t>
            </a:r>
            <a:r>
              <a:rPr lang="lv-LV" sz="1100">
                <a:latin typeface="Arial"/>
                <a:ea typeface="Arial"/>
                <a:cs typeface="Arial"/>
                <a:sym typeface="Arial"/>
              </a:rPr>
              <a:t> </a:t>
            </a:r>
          </a:p>
        </p:txBody>
      </p:sp>
      <p:sp>
        <p:nvSpPr>
          <p:cNvPr id="35" name="Rectangle 34">
            <a:extLst>
              <a:ext uri="{FF2B5EF4-FFF2-40B4-BE49-F238E27FC236}">
                <a16:creationId xmlns:a16="http://schemas.microsoft.com/office/drawing/2014/main" id="{1CD12810-0334-4F4B-29C7-81CA91D8D2AD}"/>
              </a:ext>
            </a:extLst>
          </p:cNvPr>
          <p:cNvSpPr/>
          <p:nvPr/>
        </p:nvSpPr>
        <p:spPr>
          <a:xfrm>
            <a:off x="40" y="4401081"/>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Freeform 50">
            <a:extLst>
              <a:ext uri="{FF2B5EF4-FFF2-40B4-BE49-F238E27FC236}">
                <a16:creationId xmlns:a16="http://schemas.microsoft.com/office/drawing/2014/main" id="{78FEAEB1-DFA4-C6A6-8F06-A24FC779E237}"/>
              </a:ext>
            </a:extLst>
          </p:cNvPr>
          <p:cNvSpPr>
            <a:spLocks noChangeAspect="1"/>
          </p:cNvSpPr>
          <p:nvPr/>
        </p:nvSpPr>
        <p:spPr bwMode="auto">
          <a:xfrm>
            <a:off x="448775" y="465359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EE1653DB-7143-02D9-9D81-42B28F26F5C6}"/>
              </a:ext>
            </a:extLst>
          </p:cNvPr>
          <p:cNvSpPr txBox="1"/>
          <p:nvPr/>
        </p:nvSpPr>
        <p:spPr>
          <a:xfrm>
            <a:off x="874435" y="46428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2">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2" name="Rectangle 11">
            <a:extLst>
              <a:ext uri="{FF2B5EF4-FFF2-40B4-BE49-F238E27FC236}">
                <a16:creationId xmlns:a16="http://schemas.microsoft.com/office/drawing/2014/main" id="{437F7161-224D-1B1F-459C-2A77BB9C13EE}"/>
              </a:ext>
            </a:extLst>
          </p:cNvPr>
          <p:cNvSpPr/>
          <p:nvPr/>
        </p:nvSpPr>
        <p:spPr>
          <a:xfrm>
            <a:off x="40" y="537917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55EF6A0F-CA5D-FCCC-AA80-B6F23626FB45}"/>
              </a:ext>
            </a:extLst>
          </p:cNvPr>
          <p:cNvSpPr>
            <a:spLocks noChangeAspect="1"/>
          </p:cNvSpPr>
          <p:nvPr/>
        </p:nvSpPr>
        <p:spPr bwMode="auto">
          <a:xfrm>
            <a:off x="448775" y="56316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7" name="Google Shape;2685;p25">
            <a:extLst>
              <a:ext uri="{FF2B5EF4-FFF2-40B4-BE49-F238E27FC236}">
                <a16:creationId xmlns:a16="http://schemas.microsoft.com/office/drawing/2014/main" id="{BA23E919-D9FB-5CD6-418D-78D2C8061D32}"/>
              </a:ext>
            </a:extLst>
          </p:cNvPr>
          <p:cNvSpPr txBox="1"/>
          <p:nvPr/>
        </p:nvSpPr>
        <p:spPr>
          <a:xfrm>
            <a:off x="874435" y="554476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596071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28" name="Graphic 27">
            <a:extLst>
              <a:ext uri="{FF2B5EF4-FFF2-40B4-BE49-F238E27FC236}">
                <a16:creationId xmlns:a16="http://schemas.microsoft.com/office/drawing/2014/main" id="{86D69ED4-9700-9849-C82B-27459E095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12" name="Google Shape;112;p22">
            <a:extLst>
              <a:ext uri="{FF2B5EF4-FFF2-40B4-BE49-F238E27FC236}">
                <a16:creationId xmlns:a16="http://schemas.microsoft.com/office/drawing/2014/main" id="{581B7FA1-8062-86CE-B044-7992635C204C}"/>
              </a:ext>
            </a:extLst>
          </p:cNvPr>
          <p:cNvSpPr/>
          <p:nvPr/>
        </p:nvSpPr>
        <p:spPr>
          <a:xfrm>
            <a:off x="6604655" y="2362773"/>
            <a:ext cx="5144433" cy="868118"/>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Zemes</a:t>
            </a:r>
          </a:p>
          <a:p>
            <a:r>
              <a:rPr lang="lv-LV" sz="1100"/>
              <a:t>nogruvums</a:t>
            </a:r>
          </a:p>
        </p:txBody>
      </p:sp>
      <p:sp>
        <p:nvSpPr>
          <p:cNvPr id="13" name="Google Shape;112;p22">
            <a:extLst>
              <a:ext uri="{FF2B5EF4-FFF2-40B4-BE49-F238E27FC236}">
                <a16:creationId xmlns:a16="http://schemas.microsoft.com/office/drawing/2014/main" id="{A733F41A-ED09-9318-9C00-180B5EED779E}"/>
              </a:ext>
            </a:extLst>
          </p:cNvPr>
          <p:cNvSpPr/>
          <p:nvPr/>
        </p:nvSpPr>
        <p:spPr>
          <a:xfrm>
            <a:off x="4853156" y="3343403"/>
            <a:ext cx="6895932" cy="868363"/>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Pali, plūdi un vējuzplūdi</a:t>
            </a:r>
          </a:p>
        </p:txBody>
      </p:sp>
      <p:sp>
        <p:nvSpPr>
          <p:cNvPr id="16" name="Google Shape;112;p22">
            <a:extLst>
              <a:ext uri="{FF2B5EF4-FFF2-40B4-BE49-F238E27FC236}">
                <a16:creationId xmlns:a16="http://schemas.microsoft.com/office/drawing/2014/main" id="{7B8A7274-743E-973E-911F-56F6DD67A755}"/>
              </a:ext>
            </a:extLst>
          </p:cNvPr>
          <p:cNvSpPr/>
          <p:nvPr/>
        </p:nvSpPr>
        <p:spPr>
          <a:xfrm>
            <a:off x="4853156" y="4324278"/>
            <a:ext cx="3392973" cy="8683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stiprs sals, karstums, sausums</a:t>
            </a:r>
          </a:p>
        </p:txBody>
      </p:sp>
      <p:sp>
        <p:nvSpPr>
          <p:cNvPr id="17" name="Google Shape;112;p22">
            <a:extLst>
              <a:ext uri="{FF2B5EF4-FFF2-40B4-BE49-F238E27FC236}">
                <a16:creationId xmlns:a16="http://schemas.microsoft.com/office/drawing/2014/main" id="{9B690316-E7A5-C59F-C268-2D2329572151}"/>
              </a:ext>
            </a:extLst>
          </p:cNvPr>
          <p:cNvSpPr/>
          <p:nvPr/>
        </p:nvSpPr>
        <p:spPr>
          <a:xfrm>
            <a:off x="8356154" y="4324278"/>
            <a:ext cx="1641475" cy="8683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Vētras (vēja brāzmas), viesuļi, krasas vēja brāzmas</a:t>
            </a:r>
          </a:p>
        </p:txBody>
      </p:sp>
      <p:sp>
        <p:nvSpPr>
          <p:cNvPr id="19" name="Google Shape;112;p22">
            <a:extLst>
              <a:ext uri="{FF2B5EF4-FFF2-40B4-BE49-F238E27FC236}">
                <a16:creationId xmlns:a16="http://schemas.microsoft.com/office/drawing/2014/main" id="{56A9F669-2566-705D-A91A-BBAA3A5726C3}"/>
              </a:ext>
            </a:extLst>
          </p:cNvPr>
          <p:cNvSpPr/>
          <p:nvPr/>
        </p:nvSpPr>
        <p:spPr>
          <a:xfrm>
            <a:off x="10107652" y="4324278"/>
            <a:ext cx="1641475" cy="8683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Meža un kūdras purvu ugunsgrēki</a:t>
            </a:r>
          </a:p>
        </p:txBody>
      </p:sp>
      <p:sp>
        <p:nvSpPr>
          <p:cNvPr id="11" name="Google Shape;112;p22">
            <a:extLst>
              <a:ext uri="{FF2B5EF4-FFF2-40B4-BE49-F238E27FC236}">
                <a16:creationId xmlns:a16="http://schemas.microsoft.com/office/drawing/2014/main" id="{42A2A04A-8DDF-7DA1-AE59-15A91F6992A9}"/>
              </a:ext>
            </a:extLst>
          </p:cNvPr>
          <p:cNvSpPr/>
          <p:nvPr/>
        </p:nvSpPr>
        <p:spPr>
          <a:xfrm>
            <a:off x="4853156" y="2362106"/>
            <a:ext cx="1641157" cy="868785"/>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Zemestrīce</a:t>
            </a:r>
          </a:p>
        </p:txBody>
      </p:sp>
      <p:sp>
        <p:nvSpPr>
          <p:cNvPr id="55" name="Google Shape;112;p22">
            <a:extLst>
              <a:ext uri="{FF2B5EF4-FFF2-40B4-BE49-F238E27FC236}">
                <a16:creationId xmlns:a16="http://schemas.microsoft.com/office/drawing/2014/main" id="{32CAC580-25EC-B751-7898-78770D03E78C}"/>
              </a:ext>
            </a:extLst>
          </p:cNvPr>
          <p:cNvSpPr/>
          <p:nvPr/>
        </p:nvSpPr>
        <p:spPr>
          <a:xfrm>
            <a:off x="6604655" y="5305152"/>
            <a:ext cx="5144433" cy="8683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Epizootijas</a:t>
            </a:r>
          </a:p>
        </p:txBody>
      </p:sp>
      <p:sp>
        <p:nvSpPr>
          <p:cNvPr id="14" name="Google Shape;112;p22">
            <a:extLst>
              <a:ext uri="{FF2B5EF4-FFF2-40B4-BE49-F238E27FC236}">
                <a16:creationId xmlns:a16="http://schemas.microsoft.com/office/drawing/2014/main" id="{D7600114-9B95-554A-2F00-ECBC2FE102FE}"/>
              </a:ext>
            </a:extLst>
          </p:cNvPr>
          <p:cNvSpPr/>
          <p:nvPr/>
        </p:nvSpPr>
        <p:spPr>
          <a:xfrm>
            <a:off x="4853156" y="5305152"/>
            <a:ext cx="1641475" cy="868363"/>
          </a:xfrm>
          <a:prstGeom prst="rect">
            <a:avLst/>
          </a:prstGeom>
          <a:solidFill>
            <a:schemeClr val="bg1">
              <a:lumMod val="95000"/>
            </a:schemeClr>
          </a:solidFill>
          <a:ln>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Epidēmija, pandēmija</a:t>
            </a:r>
          </a:p>
        </p:txBody>
      </p:sp>
      <p:sp>
        <p:nvSpPr>
          <p:cNvPr id="124" name="Rectangle 123">
            <a:extLst>
              <a:ext uri="{FF2B5EF4-FFF2-40B4-BE49-F238E27FC236}">
                <a16:creationId xmlns:a16="http://schemas.microsoft.com/office/drawing/2014/main" id="{A5EE9D4C-499C-E880-3D23-9985A2B8A1A5}"/>
              </a:ext>
            </a:extLst>
          </p:cNvPr>
          <p:cNvSpPr>
            <a:spLocks/>
          </p:cNvSpPr>
          <p:nvPr/>
        </p:nvSpPr>
        <p:spPr>
          <a:xfrm>
            <a:off x="6278631" y="301489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5" name="Rectangle 124">
            <a:extLst>
              <a:ext uri="{FF2B5EF4-FFF2-40B4-BE49-F238E27FC236}">
                <a16:creationId xmlns:a16="http://schemas.microsoft.com/office/drawing/2014/main" id="{7D7126F0-0500-BDEE-841F-5B50990E98A8}"/>
              </a:ext>
            </a:extLst>
          </p:cNvPr>
          <p:cNvSpPr>
            <a:spLocks/>
          </p:cNvSpPr>
          <p:nvPr/>
        </p:nvSpPr>
        <p:spPr>
          <a:xfrm>
            <a:off x="11533088" y="301489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6" name="Rectangle 125">
            <a:extLst>
              <a:ext uri="{FF2B5EF4-FFF2-40B4-BE49-F238E27FC236}">
                <a16:creationId xmlns:a16="http://schemas.microsoft.com/office/drawing/2014/main" id="{066D7D94-4705-9262-21DE-7D314BDDAB86}"/>
              </a:ext>
            </a:extLst>
          </p:cNvPr>
          <p:cNvSpPr>
            <a:spLocks/>
          </p:cNvSpPr>
          <p:nvPr/>
        </p:nvSpPr>
        <p:spPr>
          <a:xfrm>
            <a:off x="11533088" y="399576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7" name="Rectangle 126">
            <a:extLst>
              <a:ext uri="{FF2B5EF4-FFF2-40B4-BE49-F238E27FC236}">
                <a16:creationId xmlns:a16="http://schemas.microsoft.com/office/drawing/2014/main" id="{60004AE6-6EB7-46A5-D704-769428DC4657}"/>
              </a:ext>
            </a:extLst>
          </p:cNvPr>
          <p:cNvSpPr>
            <a:spLocks/>
          </p:cNvSpPr>
          <p:nvPr/>
        </p:nvSpPr>
        <p:spPr>
          <a:xfrm>
            <a:off x="8030129" y="497664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8" name="Rectangle 127">
            <a:extLst>
              <a:ext uri="{FF2B5EF4-FFF2-40B4-BE49-F238E27FC236}">
                <a16:creationId xmlns:a16="http://schemas.microsoft.com/office/drawing/2014/main" id="{CA4DB96A-0194-3DF0-20FF-5153B24AC6D1}"/>
              </a:ext>
            </a:extLst>
          </p:cNvPr>
          <p:cNvSpPr>
            <a:spLocks/>
          </p:cNvSpPr>
          <p:nvPr/>
        </p:nvSpPr>
        <p:spPr>
          <a:xfrm>
            <a:off x="11533127" y="497664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9" name="Rectangle 128">
            <a:extLst>
              <a:ext uri="{FF2B5EF4-FFF2-40B4-BE49-F238E27FC236}">
                <a16:creationId xmlns:a16="http://schemas.microsoft.com/office/drawing/2014/main" id="{984D69C4-B514-9DEA-9D20-47D5E15207A5}"/>
              </a:ext>
            </a:extLst>
          </p:cNvPr>
          <p:cNvSpPr>
            <a:spLocks/>
          </p:cNvSpPr>
          <p:nvPr/>
        </p:nvSpPr>
        <p:spPr>
          <a:xfrm>
            <a:off x="6278631"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grpSp>
        <p:nvGrpSpPr>
          <p:cNvPr id="30" name="Group 29">
            <a:extLst>
              <a:ext uri="{FF2B5EF4-FFF2-40B4-BE49-F238E27FC236}">
                <a16:creationId xmlns:a16="http://schemas.microsoft.com/office/drawing/2014/main" id="{2970101A-E32C-2AC3-6809-4F9A126C1F71}"/>
              </a:ext>
            </a:extLst>
          </p:cNvPr>
          <p:cNvGrpSpPr/>
          <p:nvPr/>
        </p:nvGrpSpPr>
        <p:grpSpPr>
          <a:xfrm>
            <a:off x="11533088" y="5442873"/>
            <a:ext cx="216000" cy="730642"/>
            <a:chOff x="8029812" y="5442873"/>
            <a:chExt cx="216000" cy="730642"/>
          </a:xfrm>
        </p:grpSpPr>
        <p:sp>
          <p:nvSpPr>
            <p:cNvPr id="130" name="Rectangle 129">
              <a:extLst>
                <a:ext uri="{FF2B5EF4-FFF2-40B4-BE49-F238E27FC236}">
                  <a16:creationId xmlns:a16="http://schemas.microsoft.com/office/drawing/2014/main" id="{94A1591B-33EC-2FF1-13D2-DC13C587E463}"/>
                </a:ext>
              </a:extLst>
            </p:cNvPr>
            <p:cNvSpPr>
              <a:spLocks/>
            </p:cNvSpPr>
            <p:nvPr/>
          </p:nvSpPr>
          <p:spPr>
            <a:xfrm>
              <a:off x="8029812" y="544287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1" name="Rectangle 130">
              <a:extLst>
                <a:ext uri="{FF2B5EF4-FFF2-40B4-BE49-F238E27FC236}">
                  <a16:creationId xmlns:a16="http://schemas.microsoft.com/office/drawing/2014/main" id="{1671CBC0-A3C2-2E4E-444C-A294F59188AD}"/>
                </a:ext>
              </a:extLst>
            </p:cNvPr>
            <p:cNvSpPr>
              <a:spLocks/>
            </p:cNvSpPr>
            <p:nvPr/>
          </p:nvSpPr>
          <p:spPr>
            <a:xfrm>
              <a:off x="8029812" y="570019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32" name="Rectangle 131">
              <a:extLst>
                <a:ext uri="{FF2B5EF4-FFF2-40B4-BE49-F238E27FC236}">
                  <a16:creationId xmlns:a16="http://schemas.microsoft.com/office/drawing/2014/main" id="{7B905311-7076-C63B-07F4-3FA96CCEE63E}"/>
                </a:ext>
              </a:extLst>
            </p:cNvPr>
            <p:cNvSpPr>
              <a:spLocks/>
            </p:cNvSpPr>
            <p:nvPr/>
          </p:nvSpPr>
          <p:spPr>
            <a:xfrm>
              <a:off x="8029812"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grpSp>
      <p:sp>
        <p:nvSpPr>
          <p:cNvPr id="134" name="Rectangle 133">
            <a:extLst>
              <a:ext uri="{FF2B5EF4-FFF2-40B4-BE49-F238E27FC236}">
                <a16:creationId xmlns:a16="http://schemas.microsoft.com/office/drawing/2014/main" id="{82E03B43-D31A-DBB5-701D-D42F9A9DD1FB}"/>
              </a:ext>
            </a:extLst>
          </p:cNvPr>
          <p:cNvSpPr>
            <a:spLocks/>
          </p:cNvSpPr>
          <p:nvPr/>
        </p:nvSpPr>
        <p:spPr>
          <a:xfrm>
            <a:off x="9781629" y="497664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Veselības ministrijas pienākumi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 name="Group 3">
            <a:extLst>
              <a:ext uri="{FF2B5EF4-FFF2-40B4-BE49-F238E27FC236}">
                <a16:creationId xmlns:a16="http://schemas.microsoft.com/office/drawing/2014/main" id="{A0471D59-0101-6466-97AC-564BA87EB0F8}"/>
              </a:ext>
            </a:extLst>
          </p:cNvPr>
          <p:cNvGrpSpPr/>
          <p:nvPr/>
        </p:nvGrpSpPr>
        <p:grpSpPr>
          <a:xfrm>
            <a:off x="3101975" y="6413400"/>
            <a:ext cx="5572016" cy="216000"/>
            <a:chOff x="3101975" y="6318475"/>
            <a:chExt cx="5572016" cy="216000"/>
          </a:xfrm>
        </p:grpSpPr>
        <p:sp>
          <p:nvSpPr>
            <p:cNvPr id="47" name="Rectangle 46">
              <a:extLst>
                <a:ext uri="{FF2B5EF4-FFF2-40B4-BE49-F238E27FC236}">
                  <a16:creationId xmlns:a16="http://schemas.microsoft.com/office/drawing/2014/main" id="{38783FEC-857A-93E4-20CE-B3710512DBB3}"/>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8" name="TextBox 47">
              <a:extLst>
                <a:ext uri="{FF2B5EF4-FFF2-40B4-BE49-F238E27FC236}">
                  <a16:creationId xmlns:a16="http://schemas.microsoft.com/office/drawing/2014/main" id="{AB0D84CB-4B61-9785-B74B-97DEFBCEA140}"/>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49" name="Rectangle 48">
              <a:extLst>
                <a:ext uri="{FF2B5EF4-FFF2-40B4-BE49-F238E27FC236}">
                  <a16:creationId xmlns:a16="http://schemas.microsoft.com/office/drawing/2014/main" id="{6DC39D8D-5940-AEF7-F55A-8FF33F7499C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0" name="TextBox 49">
              <a:extLst>
                <a:ext uri="{FF2B5EF4-FFF2-40B4-BE49-F238E27FC236}">
                  <a16:creationId xmlns:a16="http://schemas.microsoft.com/office/drawing/2014/main" id="{9FC7146D-AED5-5782-CBF0-6488F7602978}"/>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51" name="Rectangle 50">
              <a:extLst>
                <a:ext uri="{FF2B5EF4-FFF2-40B4-BE49-F238E27FC236}">
                  <a16:creationId xmlns:a16="http://schemas.microsoft.com/office/drawing/2014/main" id="{26445A25-9F24-A15E-091F-72CCDC2C080A}"/>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2" name="TextBox 51">
              <a:extLst>
                <a:ext uri="{FF2B5EF4-FFF2-40B4-BE49-F238E27FC236}">
                  <a16:creationId xmlns:a16="http://schemas.microsoft.com/office/drawing/2014/main" id="{5340F399-A385-2B66-CB35-73B255179BC0}"/>
                </a:ext>
              </a:extLst>
            </p:cNvPr>
            <p:cNvSpPr txBox="1"/>
            <p:nvPr/>
          </p:nvSpPr>
          <p:spPr>
            <a:xfrm>
              <a:off x="6903099"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28</a:t>
            </a:fld>
            <a:endParaRPr lang="en-GB"/>
          </a:p>
        </p:txBody>
      </p:sp>
      <p:pic>
        <p:nvPicPr>
          <p:cNvPr id="9" name="Picture 8">
            <a:extLst>
              <a:ext uri="{FF2B5EF4-FFF2-40B4-BE49-F238E27FC236}">
                <a16:creationId xmlns:a16="http://schemas.microsoft.com/office/drawing/2014/main" id="{C299B812-E061-0EBF-B306-00E1D285597E}"/>
              </a:ext>
            </a:extLst>
          </p:cNvPr>
          <p:cNvPicPr>
            <a:picLocks noChangeAspect="1"/>
          </p:cNvPicPr>
          <p:nvPr/>
        </p:nvPicPr>
        <p:blipFill rotWithShape="1">
          <a:blip r:embed="rId5"/>
          <a:srcRect t="83733"/>
          <a:stretch/>
        </p:blipFill>
        <p:spPr>
          <a:xfrm>
            <a:off x="589412" y="1396671"/>
            <a:ext cx="1642107" cy="235209"/>
          </a:xfrm>
          <a:prstGeom prst="rect">
            <a:avLst/>
          </a:prstGeom>
        </p:spPr>
      </p:pic>
      <p:pic>
        <p:nvPicPr>
          <p:cNvPr id="21" name="Picture 20">
            <a:extLst>
              <a:ext uri="{FF2B5EF4-FFF2-40B4-BE49-F238E27FC236}">
                <a16:creationId xmlns:a16="http://schemas.microsoft.com/office/drawing/2014/main" id="{3112A42A-92BF-21CD-D5AC-9C4D2866EEC8}"/>
              </a:ext>
            </a:extLst>
          </p:cNvPr>
          <p:cNvPicPr>
            <a:picLocks noChangeAspect="1"/>
          </p:cNvPicPr>
          <p:nvPr/>
        </p:nvPicPr>
        <p:blipFill rotWithShape="1">
          <a:blip r:embed="rId6"/>
          <a:srcRect b="14957"/>
          <a:stretch/>
        </p:blipFill>
        <p:spPr>
          <a:xfrm>
            <a:off x="637251" y="221615"/>
            <a:ext cx="1483014" cy="1232533"/>
          </a:xfrm>
          <a:prstGeom prst="rect">
            <a:avLst/>
          </a:prstGeom>
        </p:spPr>
      </p:pic>
      <p:sp>
        <p:nvSpPr>
          <p:cNvPr id="7" name="Google Shape;112;p22">
            <a:extLst>
              <a:ext uri="{FF2B5EF4-FFF2-40B4-BE49-F238E27FC236}">
                <a16:creationId xmlns:a16="http://schemas.microsoft.com/office/drawing/2014/main" id="{8DFC9087-AEEB-36A3-4E85-846C4A04FD08}"/>
              </a:ext>
            </a:extLst>
          </p:cNvPr>
          <p:cNvSpPr/>
          <p:nvPr/>
        </p:nvSpPr>
        <p:spPr>
          <a:xfrm>
            <a:off x="3101975" y="2362106"/>
            <a:ext cx="1641157" cy="868785"/>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8" name="Google Shape;112;p22">
            <a:extLst>
              <a:ext uri="{FF2B5EF4-FFF2-40B4-BE49-F238E27FC236}">
                <a16:creationId xmlns:a16="http://schemas.microsoft.com/office/drawing/2014/main" id="{C30AB321-5D21-AB76-1147-316C322BA5C2}"/>
              </a:ext>
            </a:extLst>
          </p:cNvPr>
          <p:cNvSpPr/>
          <p:nvPr/>
        </p:nvSpPr>
        <p:spPr>
          <a:xfrm>
            <a:off x="3101975" y="3343403"/>
            <a:ext cx="1641157" cy="868363"/>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23" name="Google Shape;112;p22">
            <a:extLst>
              <a:ext uri="{FF2B5EF4-FFF2-40B4-BE49-F238E27FC236}">
                <a16:creationId xmlns:a16="http://schemas.microsoft.com/office/drawing/2014/main" id="{B3C8DA3A-ED6B-A20F-D8AB-383A819C939A}"/>
              </a:ext>
            </a:extLst>
          </p:cNvPr>
          <p:cNvSpPr/>
          <p:nvPr/>
        </p:nvSpPr>
        <p:spPr>
          <a:xfrm>
            <a:off x="3101975" y="4324278"/>
            <a:ext cx="1641157" cy="868363"/>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24" name="Google Shape;112;p22">
            <a:extLst>
              <a:ext uri="{FF2B5EF4-FFF2-40B4-BE49-F238E27FC236}">
                <a16:creationId xmlns:a16="http://schemas.microsoft.com/office/drawing/2014/main" id="{675FA6B2-7FFB-F1D7-4D54-58DFC1F20A10}"/>
              </a:ext>
            </a:extLst>
          </p:cNvPr>
          <p:cNvSpPr/>
          <p:nvPr/>
        </p:nvSpPr>
        <p:spPr>
          <a:xfrm>
            <a:off x="3101975" y="5305152"/>
            <a:ext cx="1641157" cy="868363"/>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Bioloģiskās:</a:t>
            </a:r>
          </a:p>
        </p:txBody>
      </p:sp>
      <p:sp>
        <p:nvSpPr>
          <p:cNvPr id="38" name="Rectangle 37">
            <a:extLst>
              <a:ext uri="{FF2B5EF4-FFF2-40B4-BE49-F238E27FC236}">
                <a16:creationId xmlns:a16="http://schemas.microsoft.com/office/drawing/2014/main" id="{51944573-E240-2357-E31C-65429F733B7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9" name="Group 38">
            <a:extLst>
              <a:ext uri="{FF2B5EF4-FFF2-40B4-BE49-F238E27FC236}">
                <a16:creationId xmlns:a16="http://schemas.microsoft.com/office/drawing/2014/main" id="{4636D9DB-9CCE-A7B7-C9E2-977BBD2E8CCC}"/>
              </a:ext>
            </a:extLst>
          </p:cNvPr>
          <p:cNvGrpSpPr/>
          <p:nvPr/>
        </p:nvGrpSpPr>
        <p:grpSpPr>
          <a:xfrm>
            <a:off x="7511473" y="130795"/>
            <a:ext cx="4237615" cy="217488"/>
            <a:chOff x="7511473" y="130795"/>
            <a:chExt cx="4237615" cy="217488"/>
          </a:xfrm>
        </p:grpSpPr>
        <p:sp>
          <p:nvSpPr>
            <p:cNvPr id="40" name="Rectangle 39">
              <a:extLst>
                <a:ext uri="{FF2B5EF4-FFF2-40B4-BE49-F238E27FC236}">
                  <a16:creationId xmlns:a16="http://schemas.microsoft.com/office/drawing/2014/main" id="{EA2D1B3E-363C-C33C-D191-A5B8BF9EEC82}"/>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0C4A5792-72BA-CE38-6EE9-6F19F683C5E2}"/>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B36E6163-B558-D254-D342-9908E772A2AC}"/>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07849A26-3907-6410-F028-719B11FD694C}"/>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CBD5744B-8F97-B36E-9221-7F77CB0BABC8}"/>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5" name="Rectangle 44">
              <a:extLst>
                <a:ext uri="{FF2B5EF4-FFF2-40B4-BE49-F238E27FC236}">
                  <a16:creationId xmlns:a16="http://schemas.microsoft.com/office/drawing/2014/main" id="{085B6001-EFBB-6581-8C49-580A56D1DA03}"/>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6" name="Rectangle 45">
              <a:extLst>
                <a:ext uri="{FF2B5EF4-FFF2-40B4-BE49-F238E27FC236}">
                  <a16:creationId xmlns:a16="http://schemas.microsoft.com/office/drawing/2014/main" id="{D9D9BE6B-FFF6-A365-04DF-6B614DCECF60}"/>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3" name="Rectangle 52">
              <a:extLst>
                <a:ext uri="{FF2B5EF4-FFF2-40B4-BE49-F238E27FC236}">
                  <a16:creationId xmlns:a16="http://schemas.microsoft.com/office/drawing/2014/main" id="{FE7D0F5A-C207-8D06-08FD-F0FA000C7E2C}"/>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897060B8-06E0-7AB0-CA2D-082B90F2CC11}"/>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 name="Google Shape;2685;p25">
            <a:extLst>
              <a:ext uri="{FF2B5EF4-FFF2-40B4-BE49-F238E27FC236}">
                <a16:creationId xmlns:a16="http://schemas.microsoft.com/office/drawing/2014/main" id="{D4EEFB30-F2AB-A8E0-5C05-6D9E9ACE1805}"/>
              </a:ext>
            </a:extLst>
          </p:cNvPr>
          <p:cNvSpPr txBox="1"/>
          <p:nvPr/>
        </p:nvSpPr>
        <p:spPr>
          <a:xfrm>
            <a:off x="547708" y="4907544"/>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10" name="Rectangle 9">
            <a:extLst>
              <a:ext uri="{FF2B5EF4-FFF2-40B4-BE49-F238E27FC236}">
                <a16:creationId xmlns:a16="http://schemas.microsoft.com/office/drawing/2014/main" id="{2CB9EA6C-03BB-4B76-E8A1-FD7E09E319EA}"/>
              </a:ext>
            </a:extLst>
          </p:cNvPr>
          <p:cNvSpPr/>
          <p:nvPr/>
        </p:nvSpPr>
        <p:spPr>
          <a:xfrm>
            <a:off x="40" y="342374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Freeform 50">
            <a:extLst>
              <a:ext uri="{FF2B5EF4-FFF2-40B4-BE49-F238E27FC236}">
                <a16:creationId xmlns:a16="http://schemas.microsoft.com/office/drawing/2014/main" id="{712E595B-AF2F-09FF-1765-A98B3DD27D2A}"/>
              </a:ext>
            </a:extLst>
          </p:cNvPr>
          <p:cNvSpPr>
            <a:spLocks noChangeAspect="1"/>
          </p:cNvSpPr>
          <p:nvPr/>
        </p:nvSpPr>
        <p:spPr bwMode="auto">
          <a:xfrm>
            <a:off x="448775" y="367625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4B8D5BBA-BEC7-17A8-D6E9-6DF1F6690250}"/>
              </a:ext>
            </a:extLst>
          </p:cNvPr>
          <p:cNvSpPr txBox="1"/>
          <p:nvPr/>
        </p:nvSpPr>
        <p:spPr>
          <a:xfrm>
            <a:off x="874435" y="3589342"/>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0" name="Rectangle 19">
            <a:extLst>
              <a:ext uri="{FF2B5EF4-FFF2-40B4-BE49-F238E27FC236}">
                <a16:creationId xmlns:a16="http://schemas.microsoft.com/office/drawing/2014/main" id="{6A5EDFE6-1A20-9F36-5186-97A1C545A941}"/>
              </a:ext>
            </a:extLst>
          </p:cNvPr>
          <p:cNvSpPr/>
          <p:nvPr/>
        </p:nvSpPr>
        <p:spPr>
          <a:xfrm>
            <a:off x="0" y="244480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Freeform 50">
            <a:extLst>
              <a:ext uri="{FF2B5EF4-FFF2-40B4-BE49-F238E27FC236}">
                <a16:creationId xmlns:a16="http://schemas.microsoft.com/office/drawing/2014/main" id="{B18A06A9-3F6F-278F-522C-3A6B95E629BC}"/>
              </a:ext>
            </a:extLst>
          </p:cNvPr>
          <p:cNvSpPr>
            <a:spLocks noChangeAspect="1"/>
          </p:cNvSpPr>
          <p:nvPr/>
        </p:nvSpPr>
        <p:spPr bwMode="auto">
          <a:xfrm>
            <a:off x="448735" y="269731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7" name="Google Shape;2685;p25">
            <a:extLst>
              <a:ext uri="{FF2B5EF4-FFF2-40B4-BE49-F238E27FC236}">
                <a16:creationId xmlns:a16="http://schemas.microsoft.com/office/drawing/2014/main" id="{08F010AD-7089-2696-12A1-6AA4183A657A}"/>
              </a:ext>
            </a:extLst>
          </p:cNvPr>
          <p:cNvSpPr txBox="1"/>
          <p:nvPr/>
        </p:nvSpPr>
        <p:spPr>
          <a:xfrm>
            <a:off x="874395" y="268657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Veselības ministrijas nolikums</a:t>
            </a:r>
            <a:r>
              <a:rPr lang="lv-LV" sz="1100">
                <a:latin typeface="Arial"/>
                <a:ea typeface="Arial"/>
                <a:cs typeface="Arial"/>
                <a:sym typeface="Arial"/>
              </a:rPr>
              <a:t> </a:t>
            </a:r>
          </a:p>
        </p:txBody>
      </p:sp>
      <p:sp>
        <p:nvSpPr>
          <p:cNvPr id="31" name="Rectangle 30">
            <a:extLst>
              <a:ext uri="{FF2B5EF4-FFF2-40B4-BE49-F238E27FC236}">
                <a16:creationId xmlns:a16="http://schemas.microsoft.com/office/drawing/2014/main" id="{E5413B3C-5D58-3207-EB68-8EF6AF8B11E9}"/>
              </a:ext>
            </a:extLst>
          </p:cNvPr>
          <p:cNvSpPr/>
          <p:nvPr/>
        </p:nvSpPr>
        <p:spPr>
          <a:xfrm>
            <a:off x="40" y="4401081"/>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0C50B33B-1C6A-4793-E06F-AD538BED6915}"/>
              </a:ext>
            </a:extLst>
          </p:cNvPr>
          <p:cNvSpPr>
            <a:spLocks noChangeAspect="1"/>
          </p:cNvSpPr>
          <p:nvPr/>
        </p:nvSpPr>
        <p:spPr bwMode="auto">
          <a:xfrm>
            <a:off x="448775" y="465359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583B6E36-2F97-B087-E7B3-B6CD88F7FD74}"/>
              </a:ext>
            </a:extLst>
          </p:cNvPr>
          <p:cNvSpPr txBox="1"/>
          <p:nvPr/>
        </p:nvSpPr>
        <p:spPr>
          <a:xfrm>
            <a:off x="874435" y="46428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5" name="Rectangle 34">
            <a:extLst>
              <a:ext uri="{FF2B5EF4-FFF2-40B4-BE49-F238E27FC236}">
                <a16:creationId xmlns:a16="http://schemas.microsoft.com/office/drawing/2014/main" id="{D763B919-C98C-5A47-FB35-44A6099341FC}"/>
              </a:ext>
            </a:extLst>
          </p:cNvPr>
          <p:cNvSpPr/>
          <p:nvPr/>
        </p:nvSpPr>
        <p:spPr>
          <a:xfrm>
            <a:off x="40" y="537917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B47EB123-4668-C837-CE01-8C99B80B59F7}"/>
              </a:ext>
            </a:extLst>
          </p:cNvPr>
          <p:cNvSpPr>
            <a:spLocks noChangeAspect="1"/>
          </p:cNvSpPr>
          <p:nvPr/>
        </p:nvSpPr>
        <p:spPr bwMode="auto">
          <a:xfrm>
            <a:off x="448775" y="56316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7" name="Google Shape;2685;p25">
            <a:extLst>
              <a:ext uri="{FF2B5EF4-FFF2-40B4-BE49-F238E27FC236}">
                <a16:creationId xmlns:a16="http://schemas.microsoft.com/office/drawing/2014/main" id="{D0086C24-5B97-0FBE-6714-265831F505AF}"/>
              </a:ext>
            </a:extLst>
          </p:cNvPr>
          <p:cNvSpPr txBox="1"/>
          <p:nvPr/>
        </p:nvSpPr>
        <p:spPr>
          <a:xfrm>
            <a:off x="874435" y="554476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517222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Veselības ministrijas pienākumi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 name="Group 3">
            <a:extLst>
              <a:ext uri="{FF2B5EF4-FFF2-40B4-BE49-F238E27FC236}">
                <a16:creationId xmlns:a16="http://schemas.microsoft.com/office/drawing/2014/main" id="{A0471D59-0101-6466-97AC-564BA87EB0F8}"/>
              </a:ext>
            </a:extLst>
          </p:cNvPr>
          <p:cNvGrpSpPr/>
          <p:nvPr/>
        </p:nvGrpSpPr>
        <p:grpSpPr>
          <a:xfrm>
            <a:off x="3101975" y="6413400"/>
            <a:ext cx="5572016" cy="216000"/>
            <a:chOff x="3101975" y="6318475"/>
            <a:chExt cx="5572016" cy="216000"/>
          </a:xfrm>
        </p:grpSpPr>
        <p:sp>
          <p:nvSpPr>
            <p:cNvPr id="47" name="Rectangle 46">
              <a:extLst>
                <a:ext uri="{FF2B5EF4-FFF2-40B4-BE49-F238E27FC236}">
                  <a16:creationId xmlns:a16="http://schemas.microsoft.com/office/drawing/2014/main" id="{38783FEC-857A-93E4-20CE-B3710512DBB3}"/>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8" name="TextBox 47">
              <a:extLst>
                <a:ext uri="{FF2B5EF4-FFF2-40B4-BE49-F238E27FC236}">
                  <a16:creationId xmlns:a16="http://schemas.microsoft.com/office/drawing/2014/main" id="{AB0D84CB-4B61-9785-B74B-97DEFBCEA140}"/>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49" name="Rectangle 48">
              <a:extLst>
                <a:ext uri="{FF2B5EF4-FFF2-40B4-BE49-F238E27FC236}">
                  <a16:creationId xmlns:a16="http://schemas.microsoft.com/office/drawing/2014/main" id="{6DC39D8D-5940-AEF7-F55A-8FF33F7499C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0" name="TextBox 49">
              <a:extLst>
                <a:ext uri="{FF2B5EF4-FFF2-40B4-BE49-F238E27FC236}">
                  <a16:creationId xmlns:a16="http://schemas.microsoft.com/office/drawing/2014/main" id="{9FC7146D-AED5-5782-CBF0-6488F7602978}"/>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51" name="Rectangle 50">
              <a:extLst>
                <a:ext uri="{FF2B5EF4-FFF2-40B4-BE49-F238E27FC236}">
                  <a16:creationId xmlns:a16="http://schemas.microsoft.com/office/drawing/2014/main" id="{26445A25-9F24-A15E-091F-72CCDC2C080A}"/>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2" name="TextBox 51">
              <a:extLst>
                <a:ext uri="{FF2B5EF4-FFF2-40B4-BE49-F238E27FC236}">
                  <a16:creationId xmlns:a16="http://schemas.microsoft.com/office/drawing/2014/main" id="{5340F399-A385-2B66-CB35-73B255179BC0}"/>
                </a:ext>
              </a:extLst>
            </p:cNvPr>
            <p:cNvSpPr txBox="1"/>
            <p:nvPr/>
          </p:nvSpPr>
          <p:spPr>
            <a:xfrm>
              <a:off x="6903099"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21515" name="Google Shape;1024;p85">
            <a:extLst>
              <a:ext uri="{FF2B5EF4-FFF2-40B4-BE49-F238E27FC236}">
                <a16:creationId xmlns:a16="http://schemas.microsoft.com/office/drawing/2014/main" id="{562E5BDC-1867-A37B-9674-5B69F17C3477}"/>
              </a:ext>
            </a:extLst>
          </p:cNvPr>
          <p:cNvSpPr/>
          <p:nvPr/>
        </p:nvSpPr>
        <p:spPr>
          <a:xfrm>
            <a:off x="1138908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29</a:t>
            </a:fld>
            <a:endParaRPr lang="en-GB"/>
          </a:p>
        </p:txBody>
      </p:sp>
      <p:pic>
        <p:nvPicPr>
          <p:cNvPr id="9" name="Picture 8">
            <a:extLst>
              <a:ext uri="{FF2B5EF4-FFF2-40B4-BE49-F238E27FC236}">
                <a16:creationId xmlns:a16="http://schemas.microsoft.com/office/drawing/2014/main" id="{C299B812-E061-0EBF-B306-00E1D285597E}"/>
              </a:ext>
            </a:extLst>
          </p:cNvPr>
          <p:cNvPicPr>
            <a:picLocks noChangeAspect="1"/>
          </p:cNvPicPr>
          <p:nvPr/>
        </p:nvPicPr>
        <p:blipFill rotWithShape="1">
          <a:blip r:embed="rId3"/>
          <a:srcRect t="83733"/>
          <a:stretch/>
        </p:blipFill>
        <p:spPr>
          <a:xfrm>
            <a:off x="589412" y="1396671"/>
            <a:ext cx="1642107" cy="235209"/>
          </a:xfrm>
          <a:prstGeom prst="rect">
            <a:avLst/>
          </a:prstGeom>
        </p:spPr>
      </p:pic>
      <p:pic>
        <p:nvPicPr>
          <p:cNvPr id="21" name="Picture 20">
            <a:extLst>
              <a:ext uri="{FF2B5EF4-FFF2-40B4-BE49-F238E27FC236}">
                <a16:creationId xmlns:a16="http://schemas.microsoft.com/office/drawing/2014/main" id="{3112A42A-92BF-21CD-D5AC-9C4D2866EEC8}"/>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7" name="Google Shape;112;p22">
            <a:extLst>
              <a:ext uri="{FF2B5EF4-FFF2-40B4-BE49-F238E27FC236}">
                <a16:creationId xmlns:a16="http://schemas.microsoft.com/office/drawing/2014/main" id="{8DFC9087-AEEB-36A3-4E85-846C4A04FD08}"/>
              </a:ext>
            </a:extLst>
          </p:cNvPr>
          <p:cNvSpPr/>
          <p:nvPr/>
        </p:nvSpPr>
        <p:spPr>
          <a:xfrm>
            <a:off x="3102014" y="2362106"/>
            <a:ext cx="1641157" cy="2829555"/>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8" name="Google Shape;112;p22">
            <a:extLst>
              <a:ext uri="{FF2B5EF4-FFF2-40B4-BE49-F238E27FC236}">
                <a16:creationId xmlns:a16="http://schemas.microsoft.com/office/drawing/2014/main" id="{C30AB321-5D21-AB76-1147-316C322BA5C2}"/>
              </a:ext>
            </a:extLst>
          </p:cNvPr>
          <p:cNvSpPr/>
          <p:nvPr/>
        </p:nvSpPr>
        <p:spPr>
          <a:xfrm>
            <a:off x="3102014" y="5305152"/>
            <a:ext cx="1641157" cy="868363"/>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sp>
        <p:nvSpPr>
          <p:cNvPr id="5" name="Google Shape;112;p22">
            <a:extLst>
              <a:ext uri="{FF2B5EF4-FFF2-40B4-BE49-F238E27FC236}">
                <a16:creationId xmlns:a16="http://schemas.microsoft.com/office/drawing/2014/main" id="{9180221E-2835-7217-E42C-54012596E1D1}"/>
              </a:ext>
            </a:extLst>
          </p:cNvPr>
          <p:cNvSpPr/>
          <p:nvPr/>
        </p:nvSpPr>
        <p:spPr>
          <a:xfrm>
            <a:off x="4853185" y="4046538"/>
            <a:ext cx="1641475" cy="516901"/>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Pārvades</a:t>
            </a:r>
            <a:r>
              <a:rPr lang="en-GB" sz="1100" i="0">
                <a:effectLst/>
              </a:rPr>
              <a:t> un </a:t>
            </a:r>
            <a:r>
              <a:rPr lang="en-GB" sz="1100" i="0" err="1">
                <a:effectLst/>
              </a:rPr>
              <a:t>sadales</a:t>
            </a:r>
            <a:r>
              <a:rPr lang="en-GB" sz="1100" i="0">
                <a:effectLst/>
              </a:rPr>
              <a:t> </a:t>
            </a:r>
            <a:r>
              <a:rPr lang="en-GB" sz="1100" i="0" err="1">
                <a:effectLst/>
              </a:rPr>
              <a:t>elektrotīklu</a:t>
            </a:r>
            <a:r>
              <a:rPr lang="en-GB" sz="1100" i="0">
                <a:effectLst/>
              </a:rPr>
              <a:t> </a:t>
            </a:r>
            <a:r>
              <a:rPr lang="en-GB" sz="1100" i="0" err="1">
                <a:effectLst/>
              </a:rPr>
              <a:t>bojājumi</a:t>
            </a:r>
            <a:endParaRPr lang="lv-LV" sz="1100"/>
          </a:p>
        </p:txBody>
      </p:sp>
      <p:sp>
        <p:nvSpPr>
          <p:cNvPr id="15" name="Google Shape;112;p22">
            <a:extLst>
              <a:ext uri="{FF2B5EF4-FFF2-40B4-BE49-F238E27FC236}">
                <a16:creationId xmlns:a16="http://schemas.microsoft.com/office/drawing/2014/main" id="{75E5C52F-7E70-BB70-5E58-E423ABC2C7B5}"/>
              </a:ext>
            </a:extLst>
          </p:cNvPr>
          <p:cNvSpPr/>
          <p:nvPr/>
        </p:nvSpPr>
        <p:spPr>
          <a:xfrm>
            <a:off x="4853185" y="4674135"/>
            <a:ext cx="1641475" cy="517525"/>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Būvju sabrukums</a:t>
            </a:r>
            <a:endParaRPr lang="lv-LV" sz="1100"/>
          </a:p>
        </p:txBody>
      </p:sp>
      <p:sp>
        <p:nvSpPr>
          <p:cNvPr id="25" name="Google Shape;112;p22">
            <a:extLst>
              <a:ext uri="{FF2B5EF4-FFF2-40B4-BE49-F238E27FC236}">
                <a16:creationId xmlns:a16="http://schemas.microsoft.com/office/drawing/2014/main" id="{8A44AEAD-EC7B-4515-BBA7-C23C92B5F380}"/>
              </a:ext>
            </a:extLst>
          </p:cNvPr>
          <p:cNvSpPr/>
          <p:nvPr/>
        </p:nvSpPr>
        <p:spPr>
          <a:xfrm>
            <a:off x="6604674" y="4046819"/>
            <a:ext cx="1641475" cy="1144841"/>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Bīstamo</a:t>
            </a:r>
            <a:r>
              <a:rPr lang="en-GB" sz="1100" i="0">
                <a:effectLst/>
              </a:rPr>
              <a:t> </a:t>
            </a:r>
            <a:r>
              <a:rPr lang="en-GB" sz="1100" i="0" err="1">
                <a:effectLst/>
              </a:rPr>
              <a:t>ķīmisko</a:t>
            </a:r>
            <a:r>
              <a:rPr lang="en-GB" sz="1100" i="0">
                <a:effectLst/>
              </a:rPr>
              <a:t> </a:t>
            </a:r>
            <a:r>
              <a:rPr lang="en-GB" sz="1100" i="0" err="1">
                <a:effectLst/>
              </a:rPr>
              <a:t>vielu</a:t>
            </a:r>
            <a:r>
              <a:rPr lang="en-GB" sz="1100" i="0">
                <a:effectLst/>
              </a:rPr>
              <a:t> </a:t>
            </a:r>
            <a:r>
              <a:rPr lang="en-GB" sz="1100" i="0" err="1">
                <a:effectLst/>
              </a:rPr>
              <a:t>noplūde</a:t>
            </a:r>
            <a:r>
              <a:rPr lang="en-GB" sz="1100" i="0">
                <a:effectLst/>
              </a:rPr>
              <a:t> no </a:t>
            </a:r>
            <a:r>
              <a:rPr lang="en-GB" sz="1100" i="0" err="1">
                <a:effectLst/>
              </a:rPr>
              <a:t>kuģiem</a:t>
            </a:r>
            <a:r>
              <a:rPr lang="en-GB" sz="1100" i="0">
                <a:effectLst/>
              </a:rPr>
              <a:t>, </a:t>
            </a:r>
            <a:r>
              <a:rPr lang="en-GB" sz="1100" i="0" err="1">
                <a:effectLst/>
              </a:rPr>
              <a:t>kuģa</a:t>
            </a:r>
            <a:r>
              <a:rPr lang="en-GB" sz="1100" i="0">
                <a:effectLst/>
              </a:rPr>
              <a:t> </a:t>
            </a:r>
            <a:r>
              <a:rPr lang="en-GB" sz="1100" i="0" err="1">
                <a:effectLst/>
              </a:rPr>
              <a:t>uzskriešana</a:t>
            </a:r>
            <a:r>
              <a:rPr lang="en-GB" sz="1100" i="0">
                <a:effectLst/>
              </a:rPr>
              <a:t> </a:t>
            </a:r>
            <a:r>
              <a:rPr lang="en-GB" sz="1100" i="0" err="1">
                <a:effectLst/>
              </a:rPr>
              <a:t>uz</a:t>
            </a:r>
            <a:r>
              <a:rPr lang="en-GB" sz="1100" i="0">
                <a:effectLst/>
              </a:rPr>
              <a:t> </a:t>
            </a:r>
            <a:r>
              <a:rPr lang="en-GB" sz="1100" i="0" err="1">
                <a:effectLst/>
              </a:rPr>
              <a:t>sēkļa</a:t>
            </a:r>
            <a:r>
              <a:rPr lang="en-GB" sz="1100" i="0">
                <a:effectLst/>
              </a:rPr>
              <a:t>, </a:t>
            </a:r>
            <a:r>
              <a:rPr lang="en-GB" sz="1100" i="0" err="1">
                <a:effectLst/>
              </a:rPr>
              <a:t>kuģu</a:t>
            </a:r>
            <a:r>
              <a:rPr lang="en-GB" sz="1100" i="0">
                <a:effectLst/>
              </a:rPr>
              <a:t> </a:t>
            </a:r>
            <a:r>
              <a:rPr lang="en-GB" sz="1100" i="0" err="1">
                <a:effectLst/>
              </a:rPr>
              <a:t>sadursme</a:t>
            </a:r>
            <a:r>
              <a:rPr lang="en-GB" sz="1100" i="0">
                <a:effectLst/>
              </a:rPr>
              <a:t>, </a:t>
            </a:r>
            <a:r>
              <a:rPr lang="en-GB" sz="1100" i="0" err="1">
                <a:effectLst/>
              </a:rPr>
              <a:t>pasažieru</a:t>
            </a:r>
            <a:r>
              <a:rPr lang="en-GB" sz="1100" i="0">
                <a:effectLst/>
              </a:rPr>
              <a:t> </a:t>
            </a:r>
            <a:r>
              <a:rPr lang="en-GB" sz="1100" i="0" err="1">
                <a:effectLst/>
              </a:rPr>
              <a:t>kuģa</a:t>
            </a:r>
            <a:r>
              <a:rPr lang="en-GB" sz="1100" i="0">
                <a:effectLst/>
              </a:rPr>
              <a:t> </a:t>
            </a:r>
            <a:r>
              <a:rPr lang="en-GB" sz="1100" i="0" err="1">
                <a:effectLst/>
              </a:rPr>
              <a:t>katastrofa</a:t>
            </a:r>
            <a:endParaRPr lang="lv-LV" sz="1100"/>
          </a:p>
        </p:txBody>
      </p:sp>
      <p:sp>
        <p:nvSpPr>
          <p:cNvPr id="27" name="Google Shape;112;p22">
            <a:extLst>
              <a:ext uri="{FF2B5EF4-FFF2-40B4-BE49-F238E27FC236}">
                <a16:creationId xmlns:a16="http://schemas.microsoft.com/office/drawing/2014/main" id="{C03017C2-B2A6-CB14-1DAD-D171268BD398}"/>
              </a:ext>
            </a:extLst>
          </p:cNvPr>
          <p:cNvSpPr/>
          <p:nvPr/>
        </p:nvSpPr>
        <p:spPr>
          <a:xfrm>
            <a:off x="8356163" y="4046539"/>
            <a:ext cx="1641475" cy="517525"/>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Autotransporta </a:t>
            </a:r>
            <a:endParaRPr lang="en-US" sz="1100" i="0">
              <a:effectLst/>
            </a:endParaRPr>
          </a:p>
          <a:p>
            <a:pPr marL="0" lvl="0" indent="0" algn="l" rtl="0">
              <a:spcBef>
                <a:spcPts val="0"/>
              </a:spcBef>
              <a:spcAft>
                <a:spcPts val="0"/>
              </a:spcAft>
              <a:buNone/>
            </a:pPr>
            <a:r>
              <a:rPr lang="lv-LV" sz="1100" i="0">
                <a:effectLst/>
              </a:rPr>
              <a:t>avārija</a:t>
            </a:r>
            <a:endParaRPr lang="lv-LV" sz="1100"/>
          </a:p>
        </p:txBody>
      </p:sp>
      <p:sp>
        <p:nvSpPr>
          <p:cNvPr id="28" name="Google Shape;112;p22">
            <a:extLst>
              <a:ext uri="{FF2B5EF4-FFF2-40B4-BE49-F238E27FC236}">
                <a16:creationId xmlns:a16="http://schemas.microsoft.com/office/drawing/2014/main" id="{8B87A8B3-43E8-9BB2-F23B-E77DE20F40DC}"/>
              </a:ext>
            </a:extLst>
          </p:cNvPr>
          <p:cNvSpPr/>
          <p:nvPr/>
        </p:nvSpPr>
        <p:spPr>
          <a:xfrm>
            <a:off x="8356163" y="4674135"/>
            <a:ext cx="1641475" cy="517525"/>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pt-BR" sz="1100" i="0">
                <a:effectLst/>
              </a:rPr>
              <a:t>Aviācijas nelaimes gadījums ar </a:t>
            </a:r>
          </a:p>
          <a:p>
            <a:pPr marL="0" lvl="0" indent="0" algn="l" rtl="0">
              <a:spcBef>
                <a:spcPts val="0"/>
              </a:spcBef>
              <a:spcAft>
                <a:spcPts val="0"/>
              </a:spcAft>
              <a:buNone/>
            </a:pPr>
            <a:r>
              <a:rPr lang="pt-BR" sz="1100" i="0">
                <a:effectLst/>
              </a:rPr>
              <a:t>gaisa kuģi</a:t>
            </a:r>
            <a:endParaRPr lang="lv-LV" sz="1100"/>
          </a:p>
        </p:txBody>
      </p:sp>
      <p:sp>
        <p:nvSpPr>
          <p:cNvPr id="30" name="Google Shape;112;p22">
            <a:extLst>
              <a:ext uri="{FF2B5EF4-FFF2-40B4-BE49-F238E27FC236}">
                <a16:creationId xmlns:a16="http://schemas.microsoft.com/office/drawing/2014/main" id="{4894F513-55AF-AF0E-0947-E5972DBDB234}"/>
              </a:ext>
            </a:extLst>
          </p:cNvPr>
          <p:cNvSpPr/>
          <p:nvPr/>
        </p:nvSpPr>
        <p:spPr>
          <a:xfrm>
            <a:off x="10107652" y="4674135"/>
            <a:ext cx="1641475" cy="517525"/>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Dzelzceļa transporta katastrofa</a:t>
            </a:r>
            <a:endParaRPr lang="lv-LV" sz="1100"/>
          </a:p>
        </p:txBody>
      </p:sp>
      <p:sp>
        <p:nvSpPr>
          <p:cNvPr id="31" name="Google Shape;112;p22">
            <a:extLst>
              <a:ext uri="{FF2B5EF4-FFF2-40B4-BE49-F238E27FC236}">
                <a16:creationId xmlns:a16="http://schemas.microsoft.com/office/drawing/2014/main" id="{6250F313-012B-87BF-0FC4-2B36D34EA24E}"/>
              </a:ext>
            </a:extLst>
          </p:cNvPr>
          <p:cNvSpPr/>
          <p:nvPr/>
        </p:nvSpPr>
        <p:spPr>
          <a:xfrm>
            <a:off x="4853185" y="2362200"/>
            <a:ext cx="1641475" cy="64800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Bīstamo ķīmisko vielu noplūde objektā</a:t>
            </a:r>
          </a:p>
        </p:txBody>
      </p:sp>
      <p:sp>
        <p:nvSpPr>
          <p:cNvPr id="33" name="Google Shape;112;p22">
            <a:extLst>
              <a:ext uri="{FF2B5EF4-FFF2-40B4-BE49-F238E27FC236}">
                <a16:creationId xmlns:a16="http://schemas.microsoft.com/office/drawing/2014/main" id="{021389A0-A3E3-F307-062B-12FCD25F5930}"/>
              </a:ext>
            </a:extLst>
          </p:cNvPr>
          <p:cNvSpPr/>
          <p:nvPr/>
        </p:nvSpPr>
        <p:spPr>
          <a:xfrm>
            <a:off x="6604674" y="2362200"/>
            <a:ext cx="1641475" cy="64800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Avārija</a:t>
            </a:r>
            <a:r>
              <a:rPr lang="en-GB" sz="1100" i="0">
                <a:effectLst/>
              </a:rPr>
              <a:t> </a:t>
            </a:r>
            <a:r>
              <a:rPr lang="en-GB" sz="1100" i="0" err="1">
                <a:effectLst/>
              </a:rPr>
              <a:t>naftas</a:t>
            </a:r>
            <a:r>
              <a:rPr lang="en-GB" sz="1100" i="0">
                <a:effectLst/>
              </a:rPr>
              <a:t> </a:t>
            </a:r>
            <a:r>
              <a:rPr lang="en-GB" sz="1100" i="0" err="1">
                <a:effectLst/>
              </a:rPr>
              <a:t>produktu</a:t>
            </a:r>
            <a:r>
              <a:rPr lang="en-GB" sz="1100" i="0">
                <a:effectLst/>
              </a:rPr>
              <a:t> </a:t>
            </a:r>
            <a:r>
              <a:rPr lang="en-GB" sz="1100" i="0" err="1">
                <a:effectLst/>
              </a:rPr>
              <a:t>cauruļvada</a:t>
            </a:r>
            <a:r>
              <a:rPr lang="en-GB" sz="1100" i="0">
                <a:effectLst/>
              </a:rPr>
              <a:t> </a:t>
            </a:r>
            <a:r>
              <a:rPr lang="en-GB" sz="1100" i="0" err="1">
                <a:effectLst/>
              </a:rPr>
              <a:t>transporta</a:t>
            </a:r>
            <a:r>
              <a:rPr lang="en-GB" sz="1100" i="0">
                <a:effectLst/>
              </a:rPr>
              <a:t> </a:t>
            </a:r>
            <a:r>
              <a:rPr lang="en-GB" sz="1100" i="0" err="1">
                <a:effectLst/>
              </a:rPr>
              <a:t>infrastruktūrā</a:t>
            </a:r>
            <a:endParaRPr lang="lv-LV" sz="1100"/>
          </a:p>
        </p:txBody>
      </p:sp>
      <p:sp>
        <p:nvSpPr>
          <p:cNvPr id="34" name="Google Shape;112;p22">
            <a:extLst>
              <a:ext uri="{FF2B5EF4-FFF2-40B4-BE49-F238E27FC236}">
                <a16:creationId xmlns:a16="http://schemas.microsoft.com/office/drawing/2014/main" id="{E8E2BD3F-DC09-E636-1622-2D0A261F282B}"/>
              </a:ext>
            </a:extLst>
          </p:cNvPr>
          <p:cNvSpPr/>
          <p:nvPr/>
        </p:nvSpPr>
        <p:spPr>
          <a:xfrm>
            <a:off x="8356163" y="2362200"/>
            <a:ext cx="1641475" cy="64800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Avārija</a:t>
            </a:r>
            <a:r>
              <a:rPr lang="en-GB" sz="1100" i="0">
                <a:effectLst/>
              </a:rPr>
              <a:t> </a:t>
            </a:r>
            <a:r>
              <a:rPr lang="en-GB" sz="1100" i="0" err="1">
                <a:effectLst/>
              </a:rPr>
              <a:t>dabasgāzes</a:t>
            </a:r>
            <a:r>
              <a:rPr lang="en-GB" sz="1100" i="0">
                <a:effectLst/>
              </a:rPr>
              <a:t> </a:t>
            </a:r>
            <a:r>
              <a:rPr lang="en-GB" sz="1100" i="0" err="1">
                <a:effectLst/>
              </a:rPr>
              <a:t>apgādes</a:t>
            </a:r>
            <a:r>
              <a:rPr lang="en-GB" sz="1100" i="0">
                <a:effectLst/>
              </a:rPr>
              <a:t> </a:t>
            </a:r>
            <a:r>
              <a:rPr lang="en-GB" sz="1100" i="0" err="1">
                <a:effectLst/>
              </a:rPr>
              <a:t>sistēmā</a:t>
            </a:r>
            <a:endParaRPr lang="lv-LV" sz="1100"/>
          </a:p>
        </p:txBody>
      </p:sp>
      <p:sp>
        <p:nvSpPr>
          <p:cNvPr id="35" name="Google Shape;112;p22">
            <a:extLst>
              <a:ext uri="{FF2B5EF4-FFF2-40B4-BE49-F238E27FC236}">
                <a16:creationId xmlns:a16="http://schemas.microsoft.com/office/drawing/2014/main" id="{6D49270F-4F2A-2107-FD44-0A4A5A245F3C}"/>
              </a:ext>
            </a:extLst>
          </p:cNvPr>
          <p:cNvSpPr/>
          <p:nvPr/>
        </p:nvSpPr>
        <p:spPr>
          <a:xfrm>
            <a:off x="10107652" y="2362200"/>
            <a:ext cx="1641475" cy="64800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Radiācijas avārijas</a:t>
            </a:r>
          </a:p>
        </p:txBody>
      </p:sp>
      <p:sp>
        <p:nvSpPr>
          <p:cNvPr id="36" name="Google Shape;112;p22">
            <a:extLst>
              <a:ext uri="{FF2B5EF4-FFF2-40B4-BE49-F238E27FC236}">
                <a16:creationId xmlns:a16="http://schemas.microsoft.com/office/drawing/2014/main" id="{4EE218B2-A5FA-DEEC-FF8F-00276AC16665}"/>
              </a:ext>
            </a:extLst>
          </p:cNvPr>
          <p:cNvSpPr/>
          <p:nvPr/>
        </p:nvSpPr>
        <p:spPr>
          <a:xfrm>
            <a:off x="4853185" y="3129993"/>
            <a:ext cx="1641475" cy="81012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Bioloģisko vielu negadījumi</a:t>
            </a:r>
            <a:endParaRPr lang="lv-LV" sz="1100"/>
          </a:p>
        </p:txBody>
      </p:sp>
      <p:sp>
        <p:nvSpPr>
          <p:cNvPr id="37" name="Google Shape;112;p22">
            <a:extLst>
              <a:ext uri="{FF2B5EF4-FFF2-40B4-BE49-F238E27FC236}">
                <a16:creationId xmlns:a16="http://schemas.microsoft.com/office/drawing/2014/main" id="{DC6BF101-F2A1-0C64-CD73-5CC901FDAFE2}"/>
              </a:ext>
            </a:extLst>
          </p:cNvPr>
          <p:cNvSpPr/>
          <p:nvPr/>
        </p:nvSpPr>
        <p:spPr>
          <a:xfrm>
            <a:off x="6604674" y="3129993"/>
            <a:ext cx="1641475" cy="81012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Ugunsgrēki</a:t>
            </a:r>
          </a:p>
        </p:txBody>
      </p:sp>
      <p:sp>
        <p:nvSpPr>
          <p:cNvPr id="38" name="Google Shape;112;p22">
            <a:extLst>
              <a:ext uri="{FF2B5EF4-FFF2-40B4-BE49-F238E27FC236}">
                <a16:creationId xmlns:a16="http://schemas.microsoft.com/office/drawing/2014/main" id="{FF6A35B9-AE60-79A4-93CD-4CF53C9F6E95}"/>
              </a:ext>
            </a:extLst>
          </p:cNvPr>
          <p:cNvSpPr/>
          <p:nvPr/>
        </p:nvSpPr>
        <p:spPr>
          <a:xfrm>
            <a:off x="8356163" y="3129993"/>
            <a:ext cx="1641475" cy="81012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rtl="0">
              <a:spcBef>
                <a:spcPts val="0"/>
              </a:spcBef>
              <a:spcAft>
                <a:spcPts val="0"/>
              </a:spcAft>
              <a:buNone/>
            </a:pPr>
            <a:r>
              <a:rPr lang="en-GB" sz="1100" i="0" err="1">
                <a:effectLst/>
              </a:rPr>
              <a:t>Avārijas</a:t>
            </a:r>
            <a:r>
              <a:rPr lang="en-GB" sz="1100" i="0">
                <a:effectLst/>
              </a:rPr>
              <a:t> </a:t>
            </a:r>
            <a:r>
              <a:rPr lang="en-GB" sz="1100" i="0" err="1">
                <a:effectLst/>
              </a:rPr>
              <a:t>vai</a:t>
            </a:r>
            <a:r>
              <a:rPr lang="en-GB" sz="1100" i="0">
                <a:effectLst/>
              </a:rPr>
              <a:t> </a:t>
            </a:r>
            <a:endParaRPr lang="lv-LV" sz="1100" i="0">
              <a:effectLst/>
            </a:endParaRPr>
          </a:p>
          <a:p>
            <a:pPr marL="0" lvl="0" indent="0" rtl="0">
              <a:spcBef>
                <a:spcPts val="0"/>
              </a:spcBef>
              <a:spcAft>
                <a:spcPts val="0"/>
              </a:spcAft>
              <a:buNone/>
            </a:pPr>
            <a:r>
              <a:rPr lang="en-GB" sz="1100" i="0" err="1">
                <a:effectLst/>
              </a:rPr>
              <a:t>negadījumi</a:t>
            </a:r>
            <a:r>
              <a:rPr lang="en-GB" sz="1100" i="0">
                <a:effectLst/>
              </a:rPr>
              <a:t> </a:t>
            </a:r>
            <a:r>
              <a:rPr lang="en-GB" sz="1100" i="0" err="1">
                <a:effectLst/>
              </a:rPr>
              <a:t>ostu</a:t>
            </a:r>
            <a:r>
              <a:rPr lang="en-GB" sz="1100" i="0">
                <a:effectLst/>
              </a:rPr>
              <a:t> un </a:t>
            </a:r>
            <a:r>
              <a:rPr lang="en-GB" sz="1100" i="0" err="1">
                <a:effectLst/>
              </a:rPr>
              <a:t>jūras</a:t>
            </a:r>
            <a:r>
              <a:rPr lang="en-GB" sz="1100" i="0">
                <a:effectLst/>
              </a:rPr>
              <a:t> </a:t>
            </a:r>
            <a:r>
              <a:rPr lang="en-GB" sz="1100" i="0" err="1">
                <a:effectLst/>
              </a:rPr>
              <a:t>hidrotehniskajās</a:t>
            </a:r>
            <a:r>
              <a:rPr lang="en-GB" sz="1100" i="0">
                <a:effectLst/>
              </a:rPr>
              <a:t> </a:t>
            </a:r>
            <a:r>
              <a:rPr lang="en-GB" sz="1100" i="0" err="1">
                <a:effectLst/>
              </a:rPr>
              <a:t>inženierbūvēs</a:t>
            </a:r>
            <a:endParaRPr lang="lv-LV" sz="1100"/>
          </a:p>
        </p:txBody>
      </p:sp>
      <p:sp>
        <p:nvSpPr>
          <p:cNvPr id="39" name="Google Shape;112;p22">
            <a:extLst>
              <a:ext uri="{FF2B5EF4-FFF2-40B4-BE49-F238E27FC236}">
                <a16:creationId xmlns:a16="http://schemas.microsoft.com/office/drawing/2014/main" id="{83BB7E47-1694-F2CB-72D1-E0D4E77A61B1}"/>
              </a:ext>
            </a:extLst>
          </p:cNvPr>
          <p:cNvSpPr/>
          <p:nvPr/>
        </p:nvSpPr>
        <p:spPr>
          <a:xfrm>
            <a:off x="10107652" y="3129993"/>
            <a:ext cx="1641475" cy="143065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Dambju</a:t>
            </a:r>
            <a:r>
              <a:rPr lang="en-GB" sz="1100" i="0">
                <a:effectLst/>
              </a:rPr>
              <a:t> un </a:t>
            </a:r>
            <a:r>
              <a:rPr lang="en-GB" sz="1100" i="0" err="1">
                <a:effectLst/>
              </a:rPr>
              <a:t>citu</a:t>
            </a:r>
            <a:r>
              <a:rPr lang="en-GB" sz="1100" i="0">
                <a:effectLst/>
              </a:rPr>
              <a:t> </a:t>
            </a:r>
            <a:r>
              <a:rPr lang="en-GB" sz="1100" i="0" err="1">
                <a:effectLst/>
              </a:rPr>
              <a:t>hidrotehnisko</a:t>
            </a:r>
            <a:r>
              <a:rPr lang="en-GB" sz="1100" i="0">
                <a:effectLst/>
              </a:rPr>
              <a:t> </a:t>
            </a:r>
            <a:r>
              <a:rPr lang="en-GB" sz="1100" i="0" err="1">
                <a:effectLst/>
              </a:rPr>
              <a:t>būvju</a:t>
            </a:r>
            <a:r>
              <a:rPr lang="en-GB" sz="1100" i="0">
                <a:effectLst/>
              </a:rPr>
              <a:t> </a:t>
            </a:r>
            <a:r>
              <a:rPr lang="en-GB" sz="1100" i="0" err="1">
                <a:effectLst/>
              </a:rPr>
              <a:t>pārrāvumi</a:t>
            </a:r>
            <a:r>
              <a:rPr lang="en-GB" sz="1100" i="0">
                <a:effectLst/>
              </a:rPr>
              <a:t> – </a:t>
            </a:r>
            <a:r>
              <a:rPr lang="en-GB" sz="1100" i="0" err="1">
                <a:effectLst/>
              </a:rPr>
              <a:t>Daugavas</a:t>
            </a:r>
            <a:r>
              <a:rPr lang="en-GB" sz="1100" i="0">
                <a:effectLst/>
              </a:rPr>
              <a:t> </a:t>
            </a:r>
            <a:r>
              <a:rPr lang="en-GB" sz="1100" i="0" err="1">
                <a:effectLst/>
              </a:rPr>
              <a:t>hidroelektrostaciju</a:t>
            </a:r>
            <a:r>
              <a:rPr lang="en-GB" sz="1100" i="0">
                <a:effectLst/>
              </a:rPr>
              <a:t> </a:t>
            </a:r>
            <a:r>
              <a:rPr lang="en-GB" sz="1100" i="0" err="1">
                <a:effectLst/>
              </a:rPr>
              <a:t>kaskādes</a:t>
            </a:r>
            <a:r>
              <a:rPr lang="en-GB" sz="1100" i="0">
                <a:effectLst/>
              </a:rPr>
              <a:t> </a:t>
            </a:r>
            <a:r>
              <a:rPr lang="en-GB" sz="1100" i="0" err="1">
                <a:effectLst/>
              </a:rPr>
              <a:t>hidrobūve</a:t>
            </a:r>
            <a:endParaRPr lang="lv-LV" sz="1100"/>
          </a:p>
        </p:txBody>
      </p:sp>
      <p:sp>
        <p:nvSpPr>
          <p:cNvPr id="40" name="Rectangle 39">
            <a:extLst>
              <a:ext uri="{FF2B5EF4-FFF2-40B4-BE49-F238E27FC236}">
                <a16:creationId xmlns:a16="http://schemas.microsoft.com/office/drawing/2014/main" id="{7EB48196-5860-CFDC-122C-971042C94CF5}"/>
              </a:ext>
            </a:extLst>
          </p:cNvPr>
          <p:cNvSpPr>
            <a:spLocks/>
          </p:cNvSpPr>
          <p:nvPr/>
        </p:nvSpPr>
        <p:spPr>
          <a:xfrm>
            <a:off x="6278660" y="2794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1" name="Rectangle 40">
            <a:extLst>
              <a:ext uri="{FF2B5EF4-FFF2-40B4-BE49-F238E27FC236}">
                <a16:creationId xmlns:a16="http://schemas.microsoft.com/office/drawing/2014/main" id="{5F4B6D4A-A5A1-616A-E8B0-679F731C21AE}"/>
              </a:ext>
            </a:extLst>
          </p:cNvPr>
          <p:cNvSpPr>
            <a:spLocks/>
          </p:cNvSpPr>
          <p:nvPr/>
        </p:nvSpPr>
        <p:spPr>
          <a:xfrm>
            <a:off x="8030149" y="2794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2" name="Rectangle 41">
            <a:extLst>
              <a:ext uri="{FF2B5EF4-FFF2-40B4-BE49-F238E27FC236}">
                <a16:creationId xmlns:a16="http://schemas.microsoft.com/office/drawing/2014/main" id="{A0AD58FD-2444-3848-ED33-20276CEF7328}"/>
              </a:ext>
            </a:extLst>
          </p:cNvPr>
          <p:cNvSpPr>
            <a:spLocks/>
          </p:cNvSpPr>
          <p:nvPr/>
        </p:nvSpPr>
        <p:spPr>
          <a:xfrm>
            <a:off x="9781638" y="2794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3" name="Rectangle 42">
            <a:extLst>
              <a:ext uri="{FF2B5EF4-FFF2-40B4-BE49-F238E27FC236}">
                <a16:creationId xmlns:a16="http://schemas.microsoft.com/office/drawing/2014/main" id="{41D1460C-2C1D-87C7-4079-E53F9BB98776}"/>
              </a:ext>
            </a:extLst>
          </p:cNvPr>
          <p:cNvSpPr>
            <a:spLocks/>
          </p:cNvSpPr>
          <p:nvPr/>
        </p:nvSpPr>
        <p:spPr>
          <a:xfrm>
            <a:off x="11533127" y="2794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4" name="Rectangle 43">
            <a:extLst>
              <a:ext uri="{FF2B5EF4-FFF2-40B4-BE49-F238E27FC236}">
                <a16:creationId xmlns:a16="http://schemas.microsoft.com/office/drawing/2014/main" id="{C1824874-B0FD-B663-8F4F-9072E62C2D51}"/>
              </a:ext>
            </a:extLst>
          </p:cNvPr>
          <p:cNvSpPr>
            <a:spLocks/>
          </p:cNvSpPr>
          <p:nvPr/>
        </p:nvSpPr>
        <p:spPr>
          <a:xfrm>
            <a:off x="6278660" y="368433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5" name="Rectangle 44">
            <a:extLst>
              <a:ext uri="{FF2B5EF4-FFF2-40B4-BE49-F238E27FC236}">
                <a16:creationId xmlns:a16="http://schemas.microsoft.com/office/drawing/2014/main" id="{ABFA547B-FD71-506D-B741-30A7F80684D9}"/>
              </a:ext>
            </a:extLst>
          </p:cNvPr>
          <p:cNvSpPr>
            <a:spLocks/>
          </p:cNvSpPr>
          <p:nvPr/>
        </p:nvSpPr>
        <p:spPr>
          <a:xfrm>
            <a:off x="8030149" y="372411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6" name="Rectangle 45">
            <a:extLst>
              <a:ext uri="{FF2B5EF4-FFF2-40B4-BE49-F238E27FC236}">
                <a16:creationId xmlns:a16="http://schemas.microsoft.com/office/drawing/2014/main" id="{62F22B2C-0D20-50A7-CFAA-D53EA7D23088}"/>
              </a:ext>
            </a:extLst>
          </p:cNvPr>
          <p:cNvSpPr>
            <a:spLocks/>
          </p:cNvSpPr>
          <p:nvPr/>
        </p:nvSpPr>
        <p:spPr>
          <a:xfrm>
            <a:off x="9781638" y="372411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3" name="Rectangle 52">
            <a:extLst>
              <a:ext uri="{FF2B5EF4-FFF2-40B4-BE49-F238E27FC236}">
                <a16:creationId xmlns:a16="http://schemas.microsoft.com/office/drawing/2014/main" id="{5E862D1A-6BDA-DAC8-0A55-19BC741540B3}"/>
              </a:ext>
            </a:extLst>
          </p:cNvPr>
          <p:cNvSpPr>
            <a:spLocks/>
          </p:cNvSpPr>
          <p:nvPr/>
        </p:nvSpPr>
        <p:spPr>
          <a:xfrm>
            <a:off x="11533127" y="434464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4" name="Rectangle 53">
            <a:extLst>
              <a:ext uri="{FF2B5EF4-FFF2-40B4-BE49-F238E27FC236}">
                <a16:creationId xmlns:a16="http://schemas.microsoft.com/office/drawing/2014/main" id="{73EED03D-A393-6B54-2027-168625AEB2C3}"/>
              </a:ext>
            </a:extLst>
          </p:cNvPr>
          <p:cNvSpPr>
            <a:spLocks/>
          </p:cNvSpPr>
          <p:nvPr/>
        </p:nvSpPr>
        <p:spPr>
          <a:xfrm>
            <a:off x="6278660" y="433319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6" name="Rectangle 55">
            <a:extLst>
              <a:ext uri="{FF2B5EF4-FFF2-40B4-BE49-F238E27FC236}">
                <a16:creationId xmlns:a16="http://schemas.microsoft.com/office/drawing/2014/main" id="{7FF32181-7F59-F592-02D6-FEDB4B464451}"/>
              </a:ext>
            </a:extLst>
          </p:cNvPr>
          <p:cNvSpPr>
            <a:spLocks/>
          </p:cNvSpPr>
          <p:nvPr/>
        </p:nvSpPr>
        <p:spPr>
          <a:xfrm>
            <a:off x="6278660" y="497566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7" name="Rectangle 56">
            <a:extLst>
              <a:ext uri="{FF2B5EF4-FFF2-40B4-BE49-F238E27FC236}">
                <a16:creationId xmlns:a16="http://schemas.microsoft.com/office/drawing/2014/main" id="{0B4BF0B1-07F9-13F8-C7B1-4DF233C7D6D1}"/>
              </a:ext>
            </a:extLst>
          </p:cNvPr>
          <p:cNvSpPr>
            <a:spLocks/>
          </p:cNvSpPr>
          <p:nvPr/>
        </p:nvSpPr>
        <p:spPr>
          <a:xfrm>
            <a:off x="8030149" y="497566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8" name="Rectangle 57">
            <a:extLst>
              <a:ext uri="{FF2B5EF4-FFF2-40B4-BE49-F238E27FC236}">
                <a16:creationId xmlns:a16="http://schemas.microsoft.com/office/drawing/2014/main" id="{EB14626C-94F8-F837-8110-D9CFD3464162}"/>
              </a:ext>
            </a:extLst>
          </p:cNvPr>
          <p:cNvSpPr>
            <a:spLocks/>
          </p:cNvSpPr>
          <p:nvPr/>
        </p:nvSpPr>
        <p:spPr>
          <a:xfrm>
            <a:off x="9781638" y="497566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9" name="Rectangle 58">
            <a:extLst>
              <a:ext uri="{FF2B5EF4-FFF2-40B4-BE49-F238E27FC236}">
                <a16:creationId xmlns:a16="http://schemas.microsoft.com/office/drawing/2014/main" id="{FDDC8F9F-9222-7F66-C80F-8C0DE4AA80AF}"/>
              </a:ext>
            </a:extLst>
          </p:cNvPr>
          <p:cNvSpPr>
            <a:spLocks/>
          </p:cNvSpPr>
          <p:nvPr/>
        </p:nvSpPr>
        <p:spPr>
          <a:xfrm>
            <a:off x="9781638" y="434464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0" name="Rectangle 59">
            <a:extLst>
              <a:ext uri="{FF2B5EF4-FFF2-40B4-BE49-F238E27FC236}">
                <a16:creationId xmlns:a16="http://schemas.microsoft.com/office/drawing/2014/main" id="{35FCFD6C-5413-CF9B-D4E5-276E3961FC06}"/>
              </a:ext>
            </a:extLst>
          </p:cNvPr>
          <p:cNvSpPr>
            <a:spLocks/>
          </p:cNvSpPr>
          <p:nvPr/>
        </p:nvSpPr>
        <p:spPr>
          <a:xfrm>
            <a:off x="11533127" y="497566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1507" name="Google Shape;112;p22">
            <a:extLst>
              <a:ext uri="{FF2B5EF4-FFF2-40B4-BE49-F238E27FC236}">
                <a16:creationId xmlns:a16="http://schemas.microsoft.com/office/drawing/2014/main" id="{C0515B08-7799-944A-BF81-56DFA41A6F59}"/>
              </a:ext>
            </a:extLst>
          </p:cNvPr>
          <p:cNvSpPr/>
          <p:nvPr/>
        </p:nvSpPr>
        <p:spPr>
          <a:xfrm>
            <a:off x="4853185" y="5305152"/>
            <a:ext cx="3392964" cy="8683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Sabiedriskās nekārtības, iekšējie nemieri</a:t>
            </a:r>
            <a:endParaRPr lang="lv-LV" sz="1100"/>
          </a:p>
        </p:txBody>
      </p:sp>
      <p:sp>
        <p:nvSpPr>
          <p:cNvPr id="21508" name="Google Shape;112;p22">
            <a:extLst>
              <a:ext uri="{FF2B5EF4-FFF2-40B4-BE49-F238E27FC236}">
                <a16:creationId xmlns:a16="http://schemas.microsoft.com/office/drawing/2014/main" id="{6944376C-DC4B-7617-3A6D-73CAFD28B909}"/>
              </a:ext>
            </a:extLst>
          </p:cNvPr>
          <p:cNvSpPr/>
          <p:nvPr/>
        </p:nvSpPr>
        <p:spPr>
          <a:xfrm>
            <a:off x="8356164" y="5305152"/>
            <a:ext cx="3392964" cy="8683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Terora akti</a:t>
            </a:r>
            <a:endParaRPr lang="lv-LV" sz="1100"/>
          </a:p>
        </p:txBody>
      </p:sp>
      <p:sp>
        <p:nvSpPr>
          <p:cNvPr id="21510" name="Rectangle 21509">
            <a:extLst>
              <a:ext uri="{FF2B5EF4-FFF2-40B4-BE49-F238E27FC236}">
                <a16:creationId xmlns:a16="http://schemas.microsoft.com/office/drawing/2014/main" id="{E96CEA60-D6D6-080A-34A1-D17CB8C0CE2D}"/>
              </a:ext>
            </a:extLst>
          </p:cNvPr>
          <p:cNvSpPr>
            <a:spLocks/>
          </p:cNvSpPr>
          <p:nvPr/>
        </p:nvSpPr>
        <p:spPr>
          <a:xfrm>
            <a:off x="8030149"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1512" name="Rectangle 21511">
            <a:extLst>
              <a:ext uri="{FF2B5EF4-FFF2-40B4-BE49-F238E27FC236}">
                <a16:creationId xmlns:a16="http://schemas.microsoft.com/office/drawing/2014/main" id="{83D36F84-7EFB-093F-913E-7008A564EB7A}"/>
              </a:ext>
            </a:extLst>
          </p:cNvPr>
          <p:cNvSpPr>
            <a:spLocks/>
          </p:cNvSpPr>
          <p:nvPr/>
        </p:nvSpPr>
        <p:spPr>
          <a:xfrm>
            <a:off x="11533127"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6" name="Google Shape;118;p22">
            <a:extLst>
              <a:ext uri="{FF2B5EF4-FFF2-40B4-BE49-F238E27FC236}">
                <a16:creationId xmlns:a16="http://schemas.microsoft.com/office/drawing/2014/main" id="{181A6522-2DAD-B5CD-A322-59D0D3760445}"/>
              </a:ext>
            </a:extLst>
          </p:cNvPr>
          <p:cNvSpPr txBox="1"/>
          <p:nvPr/>
        </p:nvSpPr>
        <p:spPr>
          <a:xfrm>
            <a:off x="1131712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7" name="Google Shape;118;p22">
            <a:extLst>
              <a:ext uri="{FF2B5EF4-FFF2-40B4-BE49-F238E27FC236}">
                <a16:creationId xmlns:a16="http://schemas.microsoft.com/office/drawing/2014/main" id="{9E36E1A3-7790-C2FF-EC40-C53DB3EE2D3A}"/>
              </a:ext>
            </a:extLst>
          </p:cNvPr>
          <p:cNvSpPr txBox="1"/>
          <p:nvPr/>
        </p:nvSpPr>
        <p:spPr>
          <a:xfrm>
            <a:off x="1124512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9" name="Google Shape;1024;p85">
            <a:extLst>
              <a:ext uri="{FF2B5EF4-FFF2-40B4-BE49-F238E27FC236}">
                <a16:creationId xmlns:a16="http://schemas.microsoft.com/office/drawing/2014/main" id="{AC5C48C5-60BC-D92C-EA09-2164FDB2A8C9}"/>
              </a:ext>
            </a:extLst>
          </p:cNvPr>
          <p:cNvSpPr/>
          <p:nvPr/>
        </p:nvSpPr>
        <p:spPr>
          <a:xfrm>
            <a:off x="1138912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504" name="Rectangle 21503">
            <a:extLst>
              <a:ext uri="{FF2B5EF4-FFF2-40B4-BE49-F238E27FC236}">
                <a16:creationId xmlns:a16="http://schemas.microsoft.com/office/drawing/2014/main" id="{B3FD35C2-A83C-5B62-7F5A-0E663966FC4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1505" name="Group 21504">
            <a:extLst>
              <a:ext uri="{FF2B5EF4-FFF2-40B4-BE49-F238E27FC236}">
                <a16:creationId xmlns:a16="http://schemas.microsoft.com/office/drawing/2014/main" id="{20692445-9575-CB77-CBF5-D616F9356662}"/>
              </a:ext>
            </a:extLst>
          </p:cNvPr>
          <p:cNvGrpSpPr/>
          <p:nvPr/>
        </p:nvGrpSpPr>
        <p:grpSpPr>
          <a:xfrm>
            <a:off x="7511473" y="130795"/>
            <a:ext cx="4237615" cy="217488"/>
            <a:chOff x="7511473" y="130795"/>
            <a:chExt cx="4237615" cy="217488"/>
          </a:xfrm>
        </p:grpSpPr>
        <p:sp>
          <p:nvSpPr>
            <p:cNvPr id="21506" name="Rectangle 21505">
              <a:extLst>
                <a:ext uri="{FF2B5EF4-FFF2-40B4-BE49-F238E27FC236}">
                  <a16:creationId xmlns:a16="http://schemas.microsoft.com/office/drawing/2014/main" id="{8CF8808D-612B-81D4-7F18-471755F74AF6}"/>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509" name="Rectangle 21508">
              <a:extLst>
                <a:ext uri="{FF2B5EF4-FFF2-40B4-BE49-F238E27FC236}">
                  <a16:creationId xmlns:a16="http://schemas.microsoft.com/office/drawing/2014/main" id="{465202DD-7F99-51CF-8E98-DEA545CEB6B0}"/>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511" name="Rectangle 21510">
              <a:extLst>
                <a:ext uri="{FF2B5EF4-FFF2-40B4-BE49-F238E27FC236}">
                  <a16:creationId xmlns:a16="http://schemas.microsoft.com/office/drawing/2014/main" id="{8E090136-7B20-BC2F-0EBD-B107D0B308F1}"/>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1513" name="Rectangle 21512">
              <a:extLst>
                <a:ext uri="{FF2B5EF4-FFF2-40B4-BE49-F238E27FC236}">
                  <a16:creationId xmlns:a16="http://schemas.microsoft.com/office/drawing/2014/main" id="{848C5475-692E-F79E-E14C-13BA83FDC87F}"/>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1514" name="Rectangle 21513">
              <a:extLst>
                <a:ext uri="{FF2B5EF4-FFF2-40B4-BE49-F238E27FC236}">
                  <a16:creationId xmlns:a16="http://schemas.microsoft.com/office/drawing/2014/main" id="{CF22E2EA-1C6B-D65B-BF05-ED75D5E0A094}"/>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1517" name="Rectangle 21516">
              <a:extLst>
                <a:ext uri="{FF2B5EF4-FFF2-40B4-BE49-F238E27FC236}">
                  <a16:creationId xmlns:a16="http://schemas.microsoft.com/office/drawing/2014/main" id="{9FC5CA42-ACF1-3160-48A9-CC5C9A46AD0A}"/>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518" name="Rectangle 21517">
              <a:extLst>
                <a:ext uri="{FF2B5EF4-FFF2-40B4-BE49-F238E27FC236}">
                  <a16:creationId xmlns:a16="http://schemas.microsoft.com/office/drawing/2014/main" id="{2EBAFBA4-A4B5-66FC-2609-6F4191FD2A41}"/>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1519" name="Rectangle 21518">
              <a:extLst>
                <a:ext uri="{FF2B5EF4-FFF2-40B4-BE49-F238E27FC236}">
                  <a16:creationId xmlns:a16="http://schemas.microsoft.com/office/drawing/2014/main" id="{AFE0E33C-376C-69B7-60E1-F60A615D2140}"/>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520" name="Rectangle 21519">
              <a:extLst>
                <a:ext uri="{FF2B5EF4-FFF2-40B4-BE49-F238E27FC236}">
                  <a16:creationId xmlns:a16="http://schemas.microsoft.com/office/drawing/2014/main" id="{23EC7E65-EB26-74FE-F0A4-452C6BAF26B1}"/>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0" name="Google Shape;2685;p25">
            <a:extLst>
              <a:ext uri="{FF2B5EF4-FFF2-40B4-BE49-F238E27FC236}">
                <a16:creationId xmlns:a16="http://schemas.microsoft.com/office/drawing/2014/main" id="{408AAFE3-3037-59C1-C7AB-63906B255693}"/>
              </a:ext>
            </a:extLst>
          </p:cNvPr>
          <p:cNvSpPr txBox="1"/>
          <p:nvPr/>
        </p:nvSpPr>
        <p:spPr>
          <a:xfrm>
            <a:off x="547708" y="4907544"/>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11" name="Rectangle 10">
            <a:extLst>
              <a:ext uri="{FF2B5EF4-FFF2-40B4-BE49-F238E27FC236}">
                <a16:creationId xmlns:a16="http://schemas.microsoft.com/office/drawing/2014/main" id="{B9609ACA-A54C-0BFE-E00E-97F1C5DDD1BF}"/>
              </a:ext>
            </a:extLst>
          </p:cNvPr>
          <p:cNvSpPr/>
          <p:nvPr/>
        </p:nvSpPr>
        <p:spPr>
          <a:xfrm>
            <a:off x="40" y="342374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6390AEBB-95EE-3ED2-387A-5385A70295A4}"/>
              </a:ext>
            </a:extLst>
          </p:cNvPr>
          <p:cNvSpPr>
            <a:spLocks noChangeAspect="1"/>
          </p:cNvSpPr>
          <p:nvPr/>
        </p:nvSpPr>
        <p:spPr bwMode="auto">
          <a:xfrm>
            <a:off x="448775" y="367625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2C966716-EE16-5566-0CC8-D91527ED799E}"/>
              </a:ext>
            </a:extLst>
          </p:cNvPr>
          <p:cNvSpPr txBox="1"/>
          <p:nvPr/>
        </p:nvSpPr>
        <p:spPr>
          <a:xfrm>
            <a:off x="874435" y="3589342"/>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4" name="Rectangle 13">
            <a:extLst>
              <a:ext uri="{FF2B5EF4-FFF2-40B4-BE49-F238E27FC236}">
                <a16:creationId xmlns:a16="http://schemas.microsoft.com/office/drawing/2014/main" id="{F7FB471A-E67E-4E7C-E4A8-BFADD1DB14C6}"/>
              </a:ext>
            </a:extLst>
          </p:cNvPr>
          <p:cNvSpPr/>
          <p:nvPr/>
        </p:nvSpPr>
        <p:spPr>
          <a:xfrm>
            <a:off x="0" y="244480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Freeform 50">
            <a:extLst>
              <a:ext uri="{FF2B5EF4-FFF2-40B4-BE49-F238E27FC236}">
                <a16:creationId xmlns:a16="http://schemas.microsoft.com/office/drawing/2014/main" id="{1FC50A54-3C48-3A08-5405-1038690E0816}"/>
              </a:ext>
            </a:extLst>
          </p:cNvPr>
          <p:cNvSpPr>
            <a:spLocks noChangeAspect="1"/>
          </p:cNvSpPr>
          <p:nvPr/>
        </p:nvSpPr>
        <p:spPr bwMode="auto">
          <a:xfrm>
            <a:off x="448735" y="269731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2685;p25">
            <a:extLst>
              <a:ext uri="{FF2B5EF4-FFF2-40B4-BE49-F238E27FC236}">
                <a16:creationId xmlns:a16="http://schemas.microsoft.com/office/drawing/2014/main" id="{3FFC9BAE-EB3F-C7DE-1C20-2221D5FF575E}"/>
              </a:ext>
            </a:extLst>
          </p:cNvPr>
          <p:cNvSpPr txBox="1"/>
          <p:nvPr/>
        </p:nvSpPr>
        <p:spPr>
          <a:xfrm>
            <a:off x="874395" y="268657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Veselības ministrijas nolikums</a:t>
            </a:r>
            <a:r>
              <a:rPr lang="lv-LV" sz="1100">
                <a:latin typeface="Arial"/>
                <a:ea typeface="Arial"/>
                <a:cs typeface="Arial"/>
                <a:sym typeface="Arial"/>
              </a:rPr>
              <a:t> </a:t>
            </a:r>
          </a:p>
        </p:txBody>
      </p:sp>
      <p:sp>
        <p:nvSpPr>
          <p:cNvPr id="23" name="Rectangle 22">
            <a:extLst>
              <a:ext uri="{FF2B5EF4-FFF2-40B4-BE49-F238E27FC236}">
                <a16:creationId xmlns:a16="http://schemas.microsoft.com/office/drawing/2014/main" id="{59694590-F7B1-6486-C36A-3A85A7F74CA0}"/>
              </a:ext>
            </a:extLst>
          </p:cNvPr>
          <p:cNvSpPr/>
          <p:nvPr/>
        </p:nvSpPr>
        <p:spPr>
          <a:xfrm>
            <a:off x="40" y="4401081"/>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2AC86B25-48EA-71A5-BACA-D8CAE1A3DFAA}"/>
              </a:ext>
            </a:extLst>
          </p:cNvPr>
          <p:cNvSpPr>
            <a:spLocks noChangeAspect="1"/>
          </p:cNvSpPr>
          <p:nvPr/>
        </p:nvSpPr>
        <p:spPr bwMode="auto">
          <a:xfrm>
            <a:off x="448775" y="465359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5" name="Google Shape;2685;p25">
            <a:extLst>
              <a:ext uri="{FF2B5EF4-FFF2-40B4-BE49-F238E27FC236}">
                <a16:creationId xmlns:a16="http://schemas.microsoft.com/office/drawing/2014/main" id="{0D22BEC4-39E3-2B83-54CC-60849FD8A902}"/>
              </a:ext>
            </a:extLst>
          </p:cNvPr>
          <p:cNvSpPr txBox="1"/>
          <p:nvPr/>
        </p:nvSpPr>
        <p:spPr>
          <a:xfrm>
            <a:off x="874435" y="46428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61" name="Rectangle 60">
            <a:extLst>
              <a:ext uri="{FF2B5EF4-FFF2-40B4-BE49-F238E27FC236}">
                <a16:creationId xmlns:a16="http://schemas.microsoft.com/office/drawing/2014/main" id="{CD9C597E-CEE3-A0A7-07F4-D2D0FABAB105}"/>
              </a:ext>
            </a:extLst>
          </p:cNvPr>
          <p:cNvSpPr/>
          <p:nvPr/>
        </p:nvSpPr>
        <p:spPr>
          <a:xfrm>
            <a:off x="40" y="537917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2" name="Freeform 50">
            <a:extLst>
              <a:ext uri="{FF2B5EF4-FFF2-40B4-BE49-F238E27FC236}">
                <a16:creationId xmlns:a16="http://schemas.microsoft.com/office/drawing/2014/main" id="{285272E0-68DD-566A-2508-70C73280E822}"/>
              </a:ext>
            </a:extLst>
          </p:cNvPr>
          <p:cNvSpPr>
            <a:spLocks noChangeAspect="1"/>
          </p:cNvSpPr>
          <p:nvPr/>
        </p:nvSpPr>
        <p:spPr bwMode="auto">
          <a:xfrm>
            <a:off x="448775" y="56316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3" name="Google Shape;2685;p25">
            <a:extLst>
              <a:ext uri="{FF2B5EF4-FFF2-40B4-BE49-F238E27FC236}">
                <a16:creationId xmlns:a16="http://schemas.microsoft.com/office/drawing/2014/main" id="{2DB82374-1F3C-2C9B-E09D-78657FE9DF8F}"/>
              </a:ext>
            </a:extLst>
          </p:cNvPr>
          <p:cNvSpPr txBox="1"/>
          <p:nvPr/>
        </p:nvSpPr>
        <p:spPr>
          <a:xfrm>
            <a:off x="874435" y="554476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8360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8320" b="34648"/>
          <a:stretch/>
        </p:blipFill>
        <p:spPr>
          <a:xfrm>
            <a:off x="442911" y="4887686"/>
            <a:ext cx="11312524" cy="1284513"/>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a:normAutofit/>
          </a:bodyPr>
          <a:lstStyle/>
          <a:p>
            <a:r>
              <a:rPr lang="en-GB" err="1"/>
              <a:t>Satur</a:t>
            </a:r>
            <a:r>
              <a:rPr lang="lv-LV"/>
              <a:t>a </a:t>
            </a:r>
            <a:r>
              <a:rPr lang="en-GB" err="1"/>
              <a:t>rādītājs</a:t>
            </a:r>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en-GB" smtClean="0"/>
              <a:pPr/>
              <a:t>3</a:t>
            </a:fld>
            <a:endParaRPr lang="en-GB"/>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3"/>
            <a:ext cx="11312124" cy="2865510"/>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5.1. Civilās aizsardzības sistēmas dalībnieku pienākumi</a:t>
            </a:r>
          </a:p>
          <a:p>
            <a:pPr>
              <a:spcAft>
                <a:spcPts val="600"/>
              </a:spcAft>
            </a:pPr>
            <a:r>
              <a:rPr lang="lv-LV" sz="1600">
                <a:cs typeface="Arial"/>
              </a:rPr>
              <a:t>5.2. </a:t>
            </a:r>
            <a:r>
              <a:rPr lang="it-IT" sz="1600"/>
              <a:t>Ministru prezidenta un Ministru kabineta </a:t>
            </a:r>
            <a:r>
              <a:rPr lang="lv-LV" sz="1600"/>
              <a:t>pienākumi</a:t>
            </a:r>
            <a:r>
              <a:rPr lang="it-IT" sz="1600"/>
              <a:t> </a:t>
            </a:r>
            <a:r>
              <a:rPr lang="lv-LV" sz="1600"/>
              <a:t>civilās aizsardzības</a:t>
            </a:r>
            <a:r>
              <a:rPr lang="it-IT" sz="1600"/>
              <a:t> jomā</a:t>
            </a:r>
            <a:endParaRPr lang="lv-LV" sz="1600"/>
          </a:p>
          <a:p>
            <a:pPr>
              <a:spcAft>
                <a:spcPts val="600"/>
              </a:spcAft>
            </a:pPr>
            <a:r>
              <a:rPr lang="lv-LV" sz="1600"/>
              <a:t>5.3. Ministriju pienākumi civilās aizsardzības jomā</a:t>
            </a:r>
          </a:p>
          <a:p>
            <a:pPr>
              <a:spcAft>
                <a:spcPts val="600"/>
              </a:spcAft>
            </a:pPr>
            <a:r>
              <a:rPr lang="lv-LV" sz="1600">
                <a:cs typeface="Arial"/>
              </a:rPr>
              <a:t>5.4. Valsts institūciju </a:t>
            </a:r>
            <a:r>
              <a:rPr lang="lv-LV" sz="1600"/>
              <a:t>pienākumi</a:t>
            </a:r>
            <a:r>
              <a:rPr lang="it-IT" sz="1600"/>
              <a:t> </a:t>
            </a:r>
            <a:r>
              <a:rPr lang="lv-LV" sz="1600"/>
              <a:t>civilās aizsardzības</a:t>
            </a:r>
            <a:r>
              <a:rPr lang="it-IT" sz="1600"/>
              <a:t> jomā</a:t>
            </a:r>
            <a:endParaRPr lang="lv-LV" sz="1600"/>
          </a:p>
          <a:p>
            <a:pPr>
              <a:spcAft>
                <a:spcPts val="600"/>
              </a:spcAft>
            </a:pPr>
            <a:r>
              <a:rPr lang="lv-LV" sz="1600">
                <a:cs typeface="Arial"/>
              </a:rPr>
              <a:t>5.5. VUGD </a:t>
            </a:r>
            <a:r>
              <a:rPr lang="lv-LV" sz="1600"/>
              <a:t>pienākumi</a:t>
            </a:r>
            <a:r>
              <a:rPr lang="it-IT" sz="1600"/>
              <a:t> </a:t>
            </a:r>
            <a:r>
              <a:rPr lang="lv-LV" sz="1600"/>
              <a:t>civilās aizsardzības</a:t>
            </a:r>
            <a:r>
              <a:rPr lang="it-IT" sz="1600"/>
              <a:t> jomā</a:t>
            </a:r>
            <a:endParaRPr lang="lv-LV" sz="1600"/>
          </a:p>
          <a:p>
            <a:pPr>
              <a:spcAft>
                <a:spcPts val="600"/>
              </a:spcAft>
            </a:pPr>
            <a:r>
              <a:rPr lang="lv-LV" sz="1600">
                <a:cs typeface="Arial"/>
              </a:rPr>
              <a:t>5.6. Pašvaldību, PCAK un PSTCAK </a:t>
            </a:r>
            <a:r>
              <a:rPr lang="lv-LV" sz="1600"/>
              <a:t>pienākumi</a:t>
            </a:r>
            <a:r>
              <a:rPr lang="it-IT" sz="1600"/>
              <a:t> </a:t>
            </a:r>
            <a:r>
              <a:rPr lang="lv-LV" sz="1600"/>
              <a:t>civilās aizsardzības</a:t>
            </a:r>
            <a:r>
              <a:rPr lang="it-IT" sz="1600"/>
              <a:t> jomā</a:t>
            </a:r>
            <a:endParaRPr lang="lv-LV" sz="1600"/>
          </a:p>
          <a:p>
            <a:pPr>
              <a:spcAft>
                <a:spcPts val="600"/>
              </a:spcAft>
            </a:pPr>
            <a:r>
              <a:rPr lang="lv-LV" sz="1600">
                <a:cs typeface="Arial"/>
              </a:rPr>
              <a:t>5.7. Juridisko personu, objektu, paaugstinātas bīstamības objektu un kritiskās infrastruktūras objektu </a:t>
            </a:r>
            <a:r>
              <a:rPr lang="lv-LV" sz="1600"/>
              <a:t>pienākumi</a:t>
            </a:r>
            <a:r>
              <a:rPr lang="it-IT" sz="1600"/>
              <a:t> </a:t>
            </a:r>
            <a:r>
              <a:rPr lang="lv-LV" sz="1600"/>
              <a:t>civilās aizsardzības</a:t>
            </a:r>
            <a:r>
              <a:rPr lang="it-IT" sz="1600"/>
              <a:t> jomā</a:t>
            </a:r>
            <a:endParaRPr lang="lv-LV" sz="1600"/>
          </a:p>
          <a:p>
            <a:pPr>
              <a:spcAft>
                <a:spcPts val="600"/>
              </a:spcAft>
            </a:pPr>
            <a:r>
              <a:rPr lang="lv-LV" sz="1600">
                <a:cs typeface="Arial"/>
              </a:rPr>
              <a:t>5.8. Fizisko personu pienākumi </a:t>
            </a:r>
            <a:r>
              <a:rPr lang="lv-LV" sz="1600"/>
              <a:t>civilās aizsardzības</a:t>
            </a:r>
            <a:r>
              <a:rPr lang="it-IT" sz="1600"/>
              <a:t> jomā</a:t>
            </a:r>
            <a:endParaRPr lang="lv-LV" sz="1600">
              <a:cs typeface="Arial"/>
            </a:endParaRPr>
          </a:p>
          <a:p>
            <a:pPr>
              <a:spcAft>
                <a:spcPts val="600"/>
              </a:spcAft>
            </a:pPr>
            <a:endParaRPr lang="en-US" sz="1600">
              <a:cs typeface="Aria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sp>
        <p:nvSpPr>
          <p:cNvPr id="3" name="Rectangle 2">
            <a:extLst>
              <a:ext uri="{FF2B5EF4-FFF2-40B4-BE49-F238E27FC236}">
                <a16:creationId xmlns:a16="http://schemas.microsoft.com/office/drawing/2014/main" id="{E11E6D84-83BD-45DA-E493-C55949D39767}"/>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a:t>
            </a:r>
            <a:r>
              <a:rPr lang="lv-LV" sz="800" kern="0" dirty="0">
                <a:solidFill>
                  <a:srgbClr val="A4A3B2"/>
                </a:solidFill>
                <a:ea typeface="Georgia"/>
                <a:cs typeface="Georgia"/>
                <a:sym typeface="Georgia"/>
              </a:rPr>
              <a:t> </a:t>
            </a:r>
            <a:endParaRPr kumimoji="0" lang="lv-LV" sz="800" i="0" u="none" strike="noStrike" kern="0" cap="none" spc="0" normalizeH="0" baseline="0" dirty="0">
              <a:ln>
                <a:noFill/>
              </a:ln>
              <a:solidFill>
                <a:srgbClr val="A4A3B2"/>
              </a:solidFill>
              <a:effectLst/>
              <a:uLnTx/>
              <a:uFillTx/>
              <a:ea typeface="Georgia"/>
              <a:cs typeface="Georgia"/>
              <a:sym typeface="Georgia"/>
            </a:endParaRPr>
          </a:p>
        </p:txBody>
      </p:sp>
    </p:spTree>
    <p:extLst>
      <p:ext uri="{BB962C8B-B14F-4D97-AF65-F5344CB8AC3E}">
        <p14:creationId xmlns:p14="http://schemas.microsoft.com/office/powerpoint/2010/main" val="3151915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FBB35D3-7489-6F7C-E501-967956347DD4}"/>
              </a:ext>
            </a:extLst>
          </p:cNvPr>
          <p:cNvPicPr>
            <a:picLocks noChangeAspect="1"/>
          </p:cNvPicPr>
          <p:nvPr/>
        </p:nvPicPr>
        <p:blipFill rotWithShape="1">
          <a:blip r:embed="rId3"/>
          <a:srcRect t="27315" b="21218"/>
          <a:stretch/>
        </p:blipFill>
        <p:spPr>
          <a:xfrm>
            <a:off x="3101972" y="3206549"/>
            <a:ext cx="8647115" cy="296696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Veselības ministrijas pienākumi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4" name="Group 3">
            <a:extLst>
              <a:ext uri="{FF2B5EF4-FFF2-40B4-BE49-F238E27FC236}">
                <a16:creationId xmlns:a16="http://schemas.microsoft.com/office/drawing/2014/main" id="{A0471D59-0101-6466-97AC-564BA87EB0F8}"/>
              </a:ext>
            </a:extLst>
          </p:cNvPr>
          <p:cNvGrpSpPr/>
          <p:nvPr/>
        </p:nvGrpSpPr>
        <p:grpSpPr>
          <a:xfrm>
            <a:off x="3101975" y="6413400"/>
            <a:ext cx="5572016" cy="216000"/>
            <a:chOff x="3101975" y="6318475"/>
            <a:chExt cx="5572016" cy="216000"/>
          </a:xfrm>
        </p:grpSpPr>
        <p:sp>
          <p:nvSpPr>
            <p:cNvPr id="47" name="Rectangle 46">
              <a:extLst>
                <a:ext uri="{FF2B5EF4-FFF2-40B4-BE49-F238E27FC236}">
                  <a16:creationId xmlns:a16="http://schemas.microsoft.com/office/drawing/2014/main" id="{38783FEC-857A-93E4-20CE-B3710512DBB3}"/>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8" name="TextBox 47">
              <a:extLst>
                <a:ext uri="{FF2B5EF4-FFF2-40B4-BE49-F238E27FC236}">
                  <a16:creationId xmlns:a16="http://schemas.microsoft.com/office/drawing/2014/main" id="{AB0D84CB-4B61-9785-B74B-97DEFBCEA140}"/>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49" name="Rectangle 48">
              <a:extLst>
                <a:ext uri="{FF2B5EF4-FFF2-40B4-BE49-F238E27FC236}">
                  <a16:creationId xmlns:a16="http://schemas.microsoft.com/office/drawing/2014/main" id="{6DC39D8D-5940-AEF7-F55A-8FF33F7499C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0" name="TextBox 49">
              <a:extLst>
                <a:ext uri="{FF2B5EF4-FFF2-40B4-BE49-F238E27FC236}">
                  <a16:creationId xmlns:a16="http://schemas.microsoft.com/office/drawing/2014/main" id="{9FC7146D-AED5-5782-CBF0-6488F7602978}"/>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51" name="Rectangle 50">
              <a:extLst>
                <a:ext uri="{FF2B5EF4-FFF2-40B4-BE49-F238E27FC236}">
                  <a16:creationId xmlns:a16="http://schemas.microsoft.com/office/drawing/2014/main" id="{26445A25-9F24-A15E-091F-72CCDC2C080A}"/>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2" name="TextBox 51">
              <a:extLst>
                <a:ext uri="{FF2B5EF4-FFF2-40B4-BE49-F238E27FC236}">
                  <a16:creationId xmlns:a16="http://schemas.microsoft.com/office/drawing/2014/main" id="{5340F399-A385-2B66-CB35-73B255179BC0}"/>
                </a:ext>
              </a:extLst>
            </p:cNvPr>
            <p:cNvSpPr txBox="1"/>
            <p:nvPr/>
          </p:nvSpPr>
          <p:spPr>
            <a:xfrm>
              <a:off x="6903099"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30</a:t>
            </a:fld>
            <a:endParaRPr lang="en-GB"/>
          </a:p>
        </p:txBody>
      </p:sp>
      <p:pic>
        <p:nvPicPr>
          <p:cNvPr id="9" name="Picture 8">
            <a:extLst>
              <a:ext uri="{FF2B5EF4-FFF2-40B4-BE49-F238E27FC236}">
                <a16:creationId xmlns:a16="http://schemas.microsoft.com/office/drawing/2014/main" id="{C299B812-E061-0EBF-B306-00E1D285597E}"/>
              </a:ext>
            </a:extLst>
          </p:cNvPr>
          <p:cNvPicPr>
            <a:picLocks noChangeAspect="1"/>
          </p:cNvPicPr>
          <p:nvPr/>
        </p:nvPicPr>
        <p:blipFill rotWithShape="1">
          <a:blip r:embed="rId4"/>
          <a:srcRect t="83733"/>
          <a:stretch/>
        </p:blipFill>
        <p:spPr>
          <a:xfrm>
            <a:off x="589412" y="1396671"/>
            <a:ext cx="1642107" cy="235209"/>
          </a:xfrm>
          <a:prstGeom prst="rect">
            <a:avLst/>
          </a:prstGeom>
        </p:spPr>
      </p:pic>
      <p:pic>
        <p:nvPicPr>
          <p:cNvPr id="21" name="Picture 20">
            <a:extLst>
              <a:ext uri="{FF2B5EF4-FFF2-40B4-BE49-F238E27FC236}">
                <a16:creationId xmlns:a16="http://schemas.microsoft.com/office/drawing/2014/main" id="{3112A42A-92BF-21CD-D5AC-9C4D2866EEC8}"/>
              </a:ext>
            </a:extLst>
          </p:cNvPr>
          <p:cNvPicPr>
            <a:picLocks noChangeAspect="1"/>
          </p:cNvPicPr>
          <p:nvPr/>
        </p:nvPicPr>
        <p:blipFill rotWithShape="1">
          <a:blip r:embed="rId5"/>
          <a:srcRect b="14957"/>
          <a:stretch/>
        </p:blipFill>
        <p:spPr>
          <a:xfrm>
            <a:off x="637251" y="221615"/>
            <a:ext cx="1483014" cy="1232533"/>
          </a:xfrm>
          <a:prstGeom prst="rect">
            <a:avLst/>
          </a:prstGeom>
        </p:spPr>
      </p:pic>
      <p:sp>
        <p:nvSpPr>
          <p:cNvPr id="12" name="Google Shape;118;p22">
            <a:extLst>
              <a:ext uri="{FF2B5EF4-FFF2-40B4-BE49-F238E27FC236}">
                <a16:creationId xmlns:a16="http://schemas.microsoft.com/office/drawing/2014/main" id="{36912A89-912E-1781-4639-3A9352D76E71}"/>
              </a:ext>
            </a:extLst>
          </p:cNvPr>
          <p:cNvSpPr txBox="1"/>
          <p:nvPr/>
        </p:nvSpPr>
        <p:spPr>
          <a:xfrm>
            <a:off x="310197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13" name="Google Shape;118;p22">
            <a:extLst>
              <a:ext uri="{FF2B5EF4-FFF2-40B4-BE49-F238E27FC236}">
                <a16:creationId xmlns:a16="http://schemas.microsoft.com/office/drawing/2014/main" id="{7849B2A0-5E80-3C21-31D4-AADFD7655CD9}"/>
              </a:ext>
            </a:extLst>
          </p:cNvPr>
          <p:cNvSpPr txBox="1"/>
          <p:nvPr/>
        </p:nvSpPr>
        <p:spPr>
          <a:xfrm>
            <a:off x="1131704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4" name="Google Shape;118;p22">
            <a:extLst>
              <a:ext uri="{FF2B5EF4-FFF2-40B4-BE49-F238E27FC236}">
                <a16:creationId xmlns:a16="http://schemas.microsoft.com/office/drawing/2014/main" id="{B3A1A1AE-30BA-34E2-5BC8-A6CFEAA43B64}"/>
              </a:ext>
            </a:extLst>
          </p:cNvPr>
          <p:cNvSpPr txBox="1"/>
          <p:nvPr/>
        </p:nvSpPr>
        <p:spPr>
          <a:xfrm>
            <a:off x="1124504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6" name="Google Shape;112;p22">
            <a:extLst>
              <a:ext uri="{FF2B5EF4-FFF2-40B4-BE49-F238E27FC236}">
                <a16:creationId xmlns:a16="http://schemas.microsoft.com/office/drawing/2014/main" id="{713F7748-9737-7AF5-E577-35257C9FCFC6}"/>
              </a:ext>
            </a:extLst>
          </p:cNvPr>
          <p:cNvSpPr/>
          <p:nvPr/>
        </p:nvSpPr>
        <p:spPr>
          <a:xfrm>
            <a:off x="3101974" y="2357249"/>
            <a:ext cx="8647114" cy="720000"/>
          </a:xfrm>
          <a:prstGeom prst="rect">
            <a:avLst/>
          </a:prstGeom>
          <a:solidFill>
            <a:schemeClr val="bg1">
              <a:lumMod val="95000"/>
            </a:schemeClr>
          </a:solidFill>
          <a:ln w="19050">
            <a:noFill/>
          </a:ln>
        </p:spPr>
        <p:txBody>
          <a:bodyPr spcFirstLastPara="1" wrap="square" lIns="72000" tIns="91425" rIns="91425" bIns="91425"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sp>
        <p:nvSpPr>
          <p:cNvPr id="17" name="Rectangle 16">
            <a:extLst>
              <a:ext uri="{FF2B5EF4-FFF2-40B4-BE49-F238E27FC236}">
                <a16:creationId xmlns:a16="http://schemas.microsoft.com/office/drawing/2014/main" id="{BE357641-EFD4-5E96-741D-817C398B7922}"/>
              </a:ext>
            </a:extLst>
          </p:cNvPr>
          <p:cNvSpPr>
            <a:spLocks noChangeAspect="1"/>
          </p:cNvSpPr>
          <p:nvPr/>
        </p:nvSpPr>
        <p:spPr>
          <a:xfrm>
            <a:off x="11533087" y="286124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9" name="Google Shape;1318;p88">
            <a:extLst>
              <a:ext uri="{FF2B5EF4-FFF2-40B4-BE49-F238E27FC236}">
                <a16:creationId xmlns:a16="http://schemas.microsoft.com/office/drawing/2014/main" id="{A3CE1586-D781-C545-F0CE-D847ECEBF126}"/>
              </a:ext>
            </a:extLst>
          </p:cNvPr>
          <p:cNvSpPr/>
          <p:nvPr/>
        </p:nvSpPr>
        <p:spPr>
          <a:xfrm>
            <a:off x="11389047" y="189127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 name="Rectangle 28">
            <a:extLst>
              <a:ext uri="{FF2B5EF4-FFF2-40B4-BE49-F238E27FC236}">
                <a16:creationId xmlns:a16="http://schemas.microsoft.com/office/drawing/2014/main" id="{CED96A64-6857-8B0D-5A41-6491261587B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0" name="Group 29">
            <a:extLst>
              <a:ext uri="{FF2B5EF4-FFF2-40B4-BE49-F238E27FC236}">
                <a16:creationId xmlns:a16="http://schemas.microsoft.com/office/drawing/2014/main" id="{8FE4CA34-2C98-D9F4-41FF-EF6CA71380A6}"/>
              </a:ext>
            </a:extLst>
          </p:cNvPr>
          <p:cNvGrpSpPr/>
          <p:nvPr/>
        </p:nvGrpSpPr>
        <p:grpSpPr>
          <a:xfrm>
            <a:off x="7511473" y="130795"/>
            <a:ext cx="4237615" cy="217488"/>
            <a:chOff x="7511473" y="130795"/>
            <a:chExt cx="4237615" cy="217488"/>
          </a:xfrm>
        </p:grpSpPr>
        <p:sp>
          <p:nvSpPr>
            <p:cNvPr id="31" name="Rectangle 30">
              <a:extLst>
                <a:ext uri="{FF2B5EF4-FFF2-40B4-BE49-F238E27FC236}">
                  <a16:creationId xmlns:a16="http://schemas.microsoft.com/office/drawing/2014/main" id="{108BBD40-39A6-24AE-9B03-8A91B4AACC5E}"/>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F211FD7B-08C4-341D-0D07-C90FEEE3AEFC}"/>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11343855-B4CF-69F2-2642-4181C9E3B606}"/>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6569530F-DD86-88A2-DE93-5818697F1715}"/>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9C561DF3-048D-A1EB-FCC5-F9FCB416D45F}"/>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6" name="Rectangle 35">
              <a:extLst>
                <a:ext uri="{FF2B5EF4-FFF2-40B4-BE49-F238E27FC236}">
                  <a16:creationId xmlns:a16="http://schemas.microsoft.com/office/drawing/2014/main" id="{95061A94-EF91-E534-A171-AB717952BB0D}"/>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7" name="Rectangle 36">
              <a:extLst>
                <a:ext uri="{FF2B5EF4-FFF2-40B4-BE49-F238E27FC236}">
                  <a16:creationId xmlns:a16="http://schemas.microsoft.com/office/drawing/2014/main" id="{E24E938B-9ABC-3566-6956-E0C0970131CA}"/>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38" name="Rectangle 37">
              <a:extLst>
                <a:ext uri="{FF2B5EF4-FFF2-40B4-BE49-F238E27FC236}">
                  <a16:creationId xmlns:a16="http://schemas.microsoft.com/office/drawing/2014/main" id="{D0DC7B96-68DA-6740-75F8-E2209C78D71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5C067478-B5EE-807A-4FC9-AE7941B9B393}"/>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5" name="Google Shape;2685;p25">
            <a:extLst>
              <a:ext uri="{FF2B5EF4-FFF2-40B4-BE49-F238E27FC236}">
                <a16:creationId xmlns:a16="http://schemas.microsoft.com/office/drawing/2014/main" id="{0F91D414-B369-A338-91EA-1AEBF69BBF48}"/>
              </a:ext>
            </a:extLst>
          </p:cNvPr>
          <p:cNvSpPr txBox="1"/>
          <p:nvPr/>
        </p:nvSpPr>
        <p:spPr>
          <a:xfrm>
            <a:off x="547708" y="4907544"/>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56" name="Rectangle 55">
            <a:extLst>
              <a:ext uri="{FF2B5EF4-FFF2-40B4-BE49-F238E27FC236}">
                <a16:creationId xmlns:a16="http://schemas.microsoft.com/office/drawing/2014/main" id="{24A9653C-218E-BD35-B289-98FFC07BF3EB}"/>
              </a:ext>
            </a:extLst>
          </p:cNvPr>
          <p:cNvSpPr/>
          <p:nvPr/>
        </p:nvSpPr>
        <p:spPr>
          <a:xfrm>
            <a:off x="40" y="342374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7" name="Freeform 50">
            <a:extLst>
              <a:ext uri="{FF2B5EF4-FFF2-40B4-BE49-F238E27FC236}">
                <a16:creationId xmlns:a16="http://schemas.microsoft.com/office/drawing/2014/main" id="{E089CABC-6A75-A736-5571-55D6844A7932}"/>
              </a:ext>
            </a:extLst>
          </p:cNvPr>
          <p:cNvSpPr>
            <a:spLocks noChangeAspect="1"/>
          </p:cNvSpPr>
          <p:nvPr/>
        </p:nvSpPr>
        <p:spPr bwMode="auto">
          <a:xfrm>
            <a:off x="448775" y="367625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8" name="Google Shape;2685;p25">
            <a:extLst>
              <a:ext uri="{FF2B5EF4-FFF2-40B4-BE49-F238E27FC236}">
                <a16:creationId xmlns:a16="http://schemas.microsoft.com/office/drawing/2014/main" id="{837AD220-B347-DD8B-F71B-C42B6C828313}"/>
              </a:ext>
            </a:extLst>
          </p:cNvPr>
          <p:cNvSpPr txBox="1"/>
          <p:nvPr/>
        </p:nvSpPr>
        <p:spPr>
          <a:xfrm>
            <a:off x="874435" y="3589342"/>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9" name="Rectangle 58">
            <a:extLst>
              <a:ext uri="{FF2B5EF4-FFF2-40B4-BE49-F238E27FC236}">
                <a16:creationId xmlns:a16="http://schemas.microsoft.com/office/drawing/2014/main" id="{405B97BD-A81F-6374-978A-431D6AC175FA}"/>
              </a:ext>
            </a:extLst>
          </p:cNvPr>
          <p:cNvSpPr/>
          <p:nvPr/>
        </p:nvSpPr>
        <p:spPr>
          <a:xfrm>
            <a:off x="0" y="244480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Freeform 50">
            <a:extLst>
              <a:ext uri="{FF2B5EF4-FFF2-40B4-BE49-F238E27FC236}">
                <a16:creationId xmlns:a16="http://schemas.microsoft.com/office/drawing/2014/main" id="{8A7C0C6B-8256-0D9C-06D7-7BF76F78F0E8}"/>
              </a:ext>
            </a:extLst>
          </p:cNvPr>
          <p:cNvSpPr>
            <a:spLocks noChangeAspect="1"/>
          </p:cNvSpPr>
          <p:nvPr/>
        </p:nvSpPr>
        <p:spPr bwMode="auto">
          <a:xfrm>
            <a:off x="448735" y="269731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1" name="Google Shape;2685;p25">
            <a:extLst>
              <a:ext uri="{FF2B5EF4-FFF2-40B4-BE49-F238E27FC236}">
                <a16:creationId xmlns:a16="http://schemas.microsoft.com/office/drawing/2014/main" id="{05099712-4593-CC52-AA50-0524018BA633}"/>
              </a:ext>
            </a:extLst>
          </p:cNvPr>
          <p:cNvSpPr txBox="1"/>
          <p:nvPr/>
        </p:nvSpPr>
        <p:spPr>
          <a:xfrm>
            <a:off x="874395" y="2686570"/>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Veselības ministrijas nolikums</a:t>
            </a:r>
            <a:r>
              <a:rPr lang="lv-LV" sz="1100">
                <a:latin typeface="Arial"/>
                <a:ea typeface="Arial"/>
                <a:cs typeface="Arial"/>
                <a:sym typeface="Arial"/>
              </a:rPr>
              <a:t> </a:t>
            </a:r>
          </a:p>
        </p:txBody>
      </p:sp>
      <p:sp>
        <p:nvSpPr>
          <p:cNvPr id="62" name="Rectangle 61">
            <a:extLst>
              <a:ext uri="{FF2B5EF4-FFF2-40B4-BE49-F238E27FC236}">
                <a16:creationId xmlns:a16="http://schemas.microsoft.com/office/drawing/2014/main" id="{834C312E-0D6F-C99A-F6AC-42C57E721600}"/>
              </a:ext>
            </a:extLst>
          </p:cNvPr>
          <p:cNvSpPr/>
          <p:nvPr/>
        </p:nvSpPr>
        <p:spPr>
          <a:xfrm>
            <a:off x="40" y="4401081"/>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3" name="Freeform 50">
            <a:extLst>
              <a:ext uri="{FF2B5EF4-FFF2-40B4-BE49-F238E27FC236}">
                <a16:creationId xmlns:a16="http://schemas.microsoft.com/office/drawing/2014/main" id="{BBE54A76-9072-1481-8CE6-32F966A8304D}"/>
              </a:ext>
            </a:extLst>
          </p:cNvPr>
          <p:cNvSpPr>
            <a:spLocks noChangeAspect="1"/>
          </p:cNvSpPr>
          <p:nvPr/>
        </p:nvSpPr>
        <p:spPr bwMode="auto">
          <a:xfrm>
            <a:off x="448775" y="465359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04" name="Google Shape;2685;p25">
            <a:extLst>
              <a:ext uri="{FF2B5EF4-FFF2-40B4-BE49-F238E27FC236}">
                <a16:creationId xmlns:a16="http://schemas.microsoft.com/office/drawing/2014/main" id="{020E877D-9780-4909-480F-B496945C7AF5}"/>
              </a:ext>
            </a:extLst>
          </p:cNvPr>
          <p:cNvSpPr txBox="1"/>
          <p:nvPr/>
        </p:nvSpPr>
        <p:spPr>
          <a:xfrm>
            <a:off x="874435" y="464284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1505" name="Rectangle 21504">
            <a:extLst>
              <a:ext uri="{FF2B5EF4-FFF2-40B4-BE49-F238E27FC236}">
                <a16:creationId xmlns:a16="http://schemas.microsoft.com/office/drawing/2014/main" id="{A09DEDDB-7250-5EBA-012B-EFCA7B0EC39E}"/>
              </a:ext>
            </a:extLst>
          </p:cNvPr>
          <p:cNvSpPr/>
          <p:nvPr/>
        </p:nvSpPr>
        <p:spPr>
          <a:xfrm>
            <a:off x="40" y="537917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06" name="Freeform 50">
            <a:extLst>
              <a:ext uri="{FF2B5EF4-FFF2-40B4-BE49-F238E27FC236}">
                <a16:creationId xmlns:a16="http://schemas.microsoft.com/office/drawing/2014/main" id="{A7E8E070-CDBF-5BCA-16A9-1AA31923FEFE}"/>
              </a:ext>
            </a:extLst>
          </p:cNvPr>
          <p:cNvSpPr>
            <a:spLocks noChangeAspect="1"/>
          </p:cNvSpPr>
          <p:nvPr/>
        </p:nvSpPr>
        <p:spPr bwMode="auto">
          <a:xfrm>
            <a:off x="448775" y="563168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07" name="Google Shape;2685;p25">
            <a:extLst>
              <a:ext uri="{FF2B5EF4-FFF2-40B4-BE49-F238E27FC236}">
                <a16:creationId xmlns:a16="http://schemas.microsoft.com/office/drawing/2014/main" id="{C233717D-3642-D53B-D0C7-E7A14F977A0C}"/>
              </a:ext>
            </a:extLst>
          </p:cNvPr>
          <p:cNvSpPr txBox="1"/>
          <p:nvPr/>
        </p:nvSpPr>
        <p:spPr>
          <a:xfrm>
            <a:off x="874435" y="554476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867342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118;p22">
            <a:extLst>
              <a:ext uri="{FF2B5EF4-FFF2-40B4-BE49-F238E27FC236}">
                <a16:creationId xmlns:a16="http://schemas.microsoft.com/office/drawing/2014/main" id="{17AD531D-A927-15D3-1E09-691C89726C40}"/>
              </a:ext>
            </a:extLst>
          </p:cNvPr>
          <p:cNvSpPr txBox="1"/>
          <p:nvPr/>
        </p:nvSpPr>
        <p:spPr>
          <a:xfrm>
            <a:off x="3101975" y="2777171"/>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34" name="Google Shape;118;p22">
            <a:extLst>
              <a:ext uri="{FF2B5EF4-FFF2-40B4-BE49-F238E27FC236}">
                <a16:creationId xmlns:a16="http://schemas.microsoft.com/office/drawing/2014/main" id="{A9372C31-755F-07DF-122B-50FFF43F82BC}"/>
              </a:ext>
            </a:extLst>
          </p:cNvPr>
          <p:cNvSpPr txBox="1"/>
          <p:nvPr/>
        </p:nvSpPr>
        <p:spPr>
          <a:xfrm>
            <a:off x="11317048" y="2777171"/>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45" name="Graphic 44">
            <a:extLst>
              <a:ext uri="{FF2B5EF4-FFF2-40B4-BE49-F238E27FC236}">
                <a16:creationId xmlns:a16="http://schemas.microsoft.com/office/drawing/2014/main" id="{D994BC95-50FD-E688-4936-85DB88E7205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23" y="2848709"/>
            <a:ext cx="288925" cy="288925"/>
          </a:xfrm>
          <a:prstGeom prst="rect">
            <a:avLst/>
          </a:prstGeom>
        </p:spPr>
      </p:pic>
      <p:sp>
        <p:nvSpPr>
          <p:cNvPr id="14" name="Google Shape;118;p22">
            <a:extLst>
              <a:ext uri="{FF2B5EF4-FFF2-40B4-BE49-F238E27FC236}">
                <a16:creationId xmlns:a16="http://schemas.microsoft.com/office/drawing/2014/main" id="{9F4658EA-2453-AB88-0F03-25C9ABA12518}"/>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16" name="Google Shape;118;p22">
            <a:extLst>
              <a:ext uri="{FF2B5EF4-FFF2-40B4-BE49-F238E27FC236}">
                <a16:creationId xmlns:a16="http://schemas.microsoft.com/office/drawing/2014/main" id="{F03A6259-0298-7271-2897-CCEF9FB2947D}"/>
              </a:ext>
            </a:extLst>
          </p:cNvPr>
          <p:cNvSpPr txBox="1"/>
          <p:nvPr/>
        </p:nvSpPr>
        <p:spPr>
          <a:xfrm>
            <a:off x="11245086" y="1819275"/>
            <a:ext cx="72000" cy="432000"/>
          </a:xfrm>
          <a:prstGeom prst="rect">
            <a:avLst/>
          </a:prstGeom>
          <a:solidFill>
            <a:srgbClr val="585C3B"/>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5" name="Google Shape;118;p22">
            <a:extLst>
              <a:ext uri="{FF2B5EF4-FFF2-40B4-BE49-F238E27FC236}">
                <a16:creationId xmlns:a16="http://schemas.microsoft.com/office/drawing/2014/main" id="{7BCA6AAE-992E-D819-96B4-C3F144A6820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31" name="Graphic 30">
            <a:extLst>
              <a:ext uri="{FF2B5EF4-FFF2-40B4-BE49-F238E27FC236}">
                <a16:creationId xmlns:a16="http://schemas.microsoft.com/office/drawing/2014/main" id="{8E6D6083-03B1-3DA6-BB69-E0F3AF472D7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8" name="Rectangle 7">
            <a:extLst>
              <a:ext uri="{FF2B5EF4-FFF2-40B4-BE49-F238E27FC236}">
                <a16:creationId xmlns:a16="http://schemas.microsoft.com/office/drawing/2014/main" id="{B881700B-2ECA-CE36-D69E-DC4697539BA2}"/>
              </a:ext>
            </a:extLst>
          </p:cNvPr>
          <p:cNvSpPr/>
          <p:nvPr/>
        </p:nvSpPr>
        <p:spPr>
          <a:xfrm>
            <a:off x="0" y="1809614"/>
            <a:ext cx="2754313" cy="5048385"/>
          </a:xfrm>
          <a:prstGeom prst="rect">
            <a:avLst/>
          </a:prstGeom>
          <a:solidFill>
            <a:srgbClr val="585C3B"/>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Rectangle 10">
            <a:extLst>
              <a:ext uri="{FF2B5EF4-FFF2-40B4-BE49-F238E27FC236}">
                <a16:creationId xmlns:a16="http://schemas.microsoft.com/office/drawing/2014/main" id="{CFA81D68-18CA-51C6-BB2C-35768F1E526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Aizsardzības ministrijas uzdevumi civilajā aizsardzībā un katastrofas pārvaldīšanā</a:t>
            </a:r>
            <a:endParaRPr lang="en-US"/>
          </a:p>
        </p:txBody>
      </p:sp>
      <p:sp>
        <p:nvSpPr>
          <p:cNvPr id="54" name="Google Shape;2685;p25">
            <a:extLst>
              <a:ext uri="{FF2B5EF4-FFF2-40B4-BE49-F238E27FC236}">
                <a16:creationId xmlns:a16="http://schemas.microsoft.com/office/drawing/2014/main" id="{32F8655E-C8A3-041E-B253-270756088AF3}"/>
              </a:ext>
            </a:extLst>
          </p:cNvPr>
          <p:cNvSpPr txBox="1"/>
          <p:nvPr/>
        </p:nvSpPr>
        <p:spPr>
          <a:xfrm>
            <a:off x="547708" y="4914410"/>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grpSp>
        <p:nvGrpSpPr>
          <p:cNvPr id="42" name="Group 41">
            <a:extLst>
              <a:ext uri="{FF2B5EF4-FFF2-40B4-BE49-F238E27FC236}">
                <a16:creationId xmlns:a16="http://schemas.microsoft.com/office/drawing/2014/main" id="{96D3561A-73FE-FDA4-A22D-3F72FEE05C97}"/>
              </a:ext>
            </a:extLst>
          </p:cNvPr>
          <p:cNvGrpSpPr/>
          <p:nvPr/>
        </p:nvGrpSpPr>
        <p:grpSpPr>
          <a:xfrm>
            <a:off x="3102014" y="2270036"/>
            <a:ext cx="8647113" cy="483960"/>
            <a:chOff x="3102014" y="2250786"/>
            <a:chExt cx="8647113" cy="483960"/>
          </a:xfrm>
        </p:grpSpPr>
        <p:sp>
          <p:nvSpPr>
            <p:cNvPr id="27" name="Google Shape;112;p22">
              <a:extLst>
                <a:ext uri="{FF2B5EF4-FFF2-40B4-BE49-F238E27FC236}">
                  <a16:creationId xmlns:a16="http://schemas.microsoft.com/office/drawing/2014/main" id="{0C6C821E-0A78-50E2-18EB-AB6AA008ADBC}"/>
                </a:ext>
              </a:extLst>
            </p:cNvPr>
            <p:cNvSpPr/>
            <p:nvPr/>
          </p:nvSpPr>
          <p:spPr>
            <a:xfrm>
              <a:off x="3102014" y="2250786"/>
              <a:ext cx="8647113" cy="48396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Koordinē katastrofas pārvaldīšanu </a:t>
              </a:r>
              <a:r>
                <a:rPr lang="lv-LV" sz="1100" b="1"/>
                <a:t>jūrā, kā arī savā īpašumā vai valdījumā esošajās militārajās ēkās un inženierbūvēs uz sauszemes</a:t>
              </a:r>
            </a:p>
          </p:txBody>
        </p:sp>
        <p:sp>
          <p:nvSpPr>
            <p:cNvPr id="28" name="Freeform 68">
              <a:extLst>
                <a:ext uri="{FF2B5EF4-FFF2-40B4-BE49-F238E27FC236}">
                  <a16:creationId xmlns:a16="http://schemas.microsoft.com/office/drawing/2014/main" id="{D6676B21-9C3E-101C-985D-FB71798C0700}"/>
                </a:ext>
              </a:extLst>
            </p:cNvPr>
            <p:cNvSpPr>
              <a:spLocks noChangeAspect="1" noEditPoints="1"/>
            </p:cNvSpPr>
            <p:nvPr/>
          </p:nvSpPr>
          <p:spPr bwMode="auto">
            <a:xfrm>
              <a:off x="3185487" y="24060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sp>
        <p:nvSpPr>
          <p:cNvPr id="33" name="Google Shape;118;p22">
            <a:extLst>
              <a:ext uri="{FF2B5EF4-FFF2-40B4-BE49-F238E27FC236}">
                <a16:creationId xmlns:a16="http://schemas.microsoft.com/office/drawing/2014/main" id="{587DD5FF-EDE6-FBCB-D7AB-79786D9AF020}"/>
              </a:ext>
            </a:extLst>
          </p:cNvPr>
          <p:cNvSpPr txBox="1"/>
          <p:nvPr/>
        </p:nvSpPr>
        <p:spPr>
          <a:xfrm>
            <a:off x="11245047" y="2777171"/>
            <a:ext cx="72000" cy="432000"/>
          </a:xfrm>
          <a:prstGeom prst="rect">
            <a:avLst/>
          </a:prstGeom>
          <a:solidFill>
            <a:srgbClr val="585C3B"/>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37" name="Group 36">
            <a:extLst>
              <a:ext uri="{FF2B5EF4-FFF2-40B4-BE49-F238E27FC236}">
                <a16:creationId xmlns:a16="http://schemas.microsoft.com/office/drawing/2014/main" id="{206404C1-C68A-4F21-058E-46155074E455}"/>
              </a:ext>
            </a:extLst>
          </p:cNvPr>
          <p:cNvGrpSpPr/>
          <p:nvPr/>
        </p:nvGrpSpPr>
        <p:grpSpPr>
          <a:xfrm>
            <a:off x="3101975" y="3329856"/>
            <a:ext cx="8647113" cy="288000"/>
            <a:chOff x="3101975" y="3278622"/>
            <a:chExt cx="8647113" cy="288000"/>
          </a:xfrm>
        </p:grpSpPr>
        <p:sp>
          <p:nvSpPr>
            <p:cNvPr id="48" name="Google Shape;112;p22">
              <a:extLst>
                <a:ext uri="{FF2B5EF4-FFF2-40B4-BE49-F238E27FC236}">
                  <a16:creationId xmlns:a16="http://schemas.microsoft.com/office/drawing/2014/main" id="{8BE1F05F-9BC8-2D06-6AB7-6F34EEED4B03}"/>
                </a:ext>
              </a:extLst>
            </p:cNvPr>
            <p:cNvSpPr/>
            <p:nvPr/>
          </p:nvSpPr>
          <p:spPr>
            <a:xfrm>
              <a:off x="3101975" y="3278622"/>
              <a:ext cx="8647113" cy="28800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Bīstamo ķīmisko vielu noplūde no kuģiem</a:t>
              </a:r>
            </a:p>
          </p:txBody>
        </p:sp>
        <p:sp>
          <p:nvSpPr>
            <p:cNvPr id="49" name="Freeform 68">
              <a:extLst>
                <a:ext uri="{FF2B5EF4-FFF2-40B4-BE49-F238E27FC236}">
                  <a16:creationId xmlns:a16="http://schemas.microsoft.com/office/drawing/2014/main" id="{827D0AC0-B295-E0BF-14C2-D6AAE766C47C}"/>
                </a:ext>
              </a:extLst>
            </p:cNvPr>
            <p:cNvSpPr>
              <a:spLocks noChangeAspect="1" noEditPoints="1"/>
            </p:cNvSpPr>
            <p:nvPr/>
          </p:nvSpPr>
          <p:spPr bwMode="auto">
            <a:xfrm>
              <a:off x="3185448" y="333591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grpSp>
      <p:grpSp>
        <p:nvGrpSpPr>
          <p:cNvPr id="38" name="Group 37">
            <a:extLst>
              <a:ext uri="{FF2B5EF4-FFF2-40B4-BE49-F238E27FC236}">
                <a16:creationId xmlns:a16="http://schemas.microsoft.com/office/drawing/2014/main" id="{ACFDE5E4-C646-8AB2-FE7D-C0CFE10D18B8}"/>
              </a:ext>
            </a:extLst>
          </p:cNvPr>
          <p:cNvGrpSpPr/>
          <p:nvPr/>
        </p:nvGrpSpPr>
        <p:grpSpPr>
          <a:xfrm>
            <a:off x="3096151" y="3736272"/>
            <a:ext cx="8647113" cy="288000"/>
            <a:chOff x="3101934" y="3658104"/>
            <a:chExt cx="8647113" cy="288000"/>
          </a:xfrm>
        </p:grpSpPr>
        <p:sp>
          <p:nvSpPr>
            <p:cNvPr id="55" name="Google Shape;112;p22">
              <a:extLst>
                <a:ext uri="{FF2B5EF4-FFF2-40B4-BE49-F238E27FC236}">
                  <a16:creationId xmlns:a16="http://schemas.microsoft.com/office/drawing/2014/main" id="{199A5325-1333-1FE3-79AE-43B564C51BDD}"/>
                </a:ext>
              </a:extLst>
            </p:cNvPr>
            <p:cNvSpPr/>
            <p:nvPr/>
          </p:nvSpPr>
          <p:spPr>
            <a:xfrm>
              <a:off x="3101934" y="3658104"/>
              <a:ext cx="8647113" cy="28800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Kuģa uzskriešanas uz sēkļa</a:t>
              </a:r>
            </a:p>
          </p:txBody>
        </p:sp>
        <p:sp>
          <p:nvSpPr>
            <p:cNvPr id="56" name="Freeform 68">
              <a:extLst>
                <a:ext uri="{FF2B5EF4-FFF2-40B4-BE49-F238E27FC236}">
                  <a16:creationId xmlns:a16="http://schemas.microsoft.com/office/drawing/2014/main" id="{2E4B10E3-9C3E-EA57-2D6C-9EAB18C182AC}"/>
                </a:ext>
              </a:extLst>
            </p:cNvPr>
            <p:cNvSpPr>
              <a:spLocks noChangeAspect="1" noEditPoints="1"/>
            </p:cNvSpPr>
            <p:nvPr/>
          </p:nvSpPr>
          <p:spPr bwMode="auto">
            <a:xfrm>
              <a:off x="3185407" y="3715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grpSp>
      <p:grpSp>
        <p:nvGrpSpPr>
          <p:cNvPr id="39" name="Group 38">
            <a:extLst>
              <a:ext uri="{FF2B5EF4-FFF2-40B4-BE49-F238E27FC236}">
                <a16:creationId xmlns:a16="http://schemas.microsoft.com/office/drawing/2014/main" id="{B4ED470A-AFB7-D02E-CEAD-64DD843572EE}"/>
              </a:ext>
            </a:extLst>
          </p:cNvPr>
          <p:cNvGrpSpPr/>
          <p:nvPr/>
        </p:nvGrpSpPr>
        <p:grpSpPr>
          <a:xfrm>
            <a:off x="3101975" y="4142688"/>
            <a:ext cx="8647113" cy="288000"/>
            <a:chOff x="3101975" y="3987905"/>
            <a:chExt cx="8647113" cy="288000"/>
          </a:xfrm>
        </p:grpSpPr>
        <p:sp>
          <p:nvSpPr>
            <p:cNvPr id="4" name="Google Shape;112;p22">
              <a:extLst>
                <a:ext uri="{FF2B5EF4-FFF2-40B4-BE49-F238E27FC236}">
                  <a16:creationId xmlns:a16="http://schemas.microsoft.com/office/drawing/2014/main" id="{6E84BA2A-9872-1DC3-F60E-A66FA6151CA4}"/>
                </a:ext>
              </a:extLst>
            </p:cNvPr>
            <p:cNvSpPr/>
            <p:nvPr/>
          </p:nvSpPr>
          <p:spPr>
            <a:xfrm>
              <a:off x="3101975" y="3987905"/>
              <a:ext cx="8647113" cy="28800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Kuģu sadursme</a:t>
              </a:r>
            </a:p>
          </p:txBody>
        </p:sp>
        <p:sp>
          <p:nvSpPr>
            <p:cNvPr id="6" name="Freeform 68">
              <a:extLst>
                <a:ext uri="{FF2B5EF4-FFF2-40B4-BE49-F238E27FC236}">
                  <a16:creationId xmlns:a16="http://schemas.microsoft.com/office/drawing/2014/main" id="{A8A8B416-138E-1919-0360-2D61489D6869}"/>
                </a:ext>
              </a:extLst>
            </p:cNvPr>
            <p:cNvSpPr>
              <a:spLocks noChangeAspect="1" noEditPoints="1"/>
            </p:cNvSpPr>
            <p:nvPr/>
          </p:nvSpPr>
          <p:spPr bwMode="auto">
            <a:xfrm>
              <a:off x="3185448" y="404520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grpSp>
      <p:grpSp>
        <p:nvGrpSpPr>
          <p:cNvPr id="36" name="Group 35">
            <a:extLst>
              <a:ext uri="{FF2B5EF4-FFF2-40B4-BE49-F238E27FC236}">
                <a16:creationId xmlns:a16="http://schemas.microsoft.com/office/drawing/2014/main" id="{F6666A13-0FBF-52D1-FDEB-1707A3E9DA07}"/>
              </a:ext>
            </a:extLst>
          </p:cNvPr>
          <p:cNvGrpSpPr/>
          <p:nvPr/>
        </p:nvGrpSpPr>
        <p:grpSpPr>
          <a:xfrm>
            <a:off x="3101934" y="4549104"/>
            <a:ext cx="8647113" cy="288000"/>
            <a:chOff x="3101934" y="4341871"/>
            <a:chExt cx="8647113" cy="288000"/>
          </a:xfrm>
        </p:grpSpPr>
        <p:sp>
          <p:nvSpPr>
            <p:cNvPr id="17" name="Google Shape;112;p22">
              <a:extLst>
                <a:ext uri="{FF2B5EF4-FFF2-40B4-BE49-F238E27FC236}">
                  <a16:creationId xmlns:a16="http://schemas.microsoft.com/office/drawing/2014/main" id="{8B6780CE-1D8B-059D-1CB1-15E517C6A67C}"/>
                </a:ext>
              </a:extLst>
            </p:cNvPr>
            <p:cNvSpPr/>
            <p:nvPr/>
          </p:nvSpPr>
          <p:spPr>
            <a:xfrm>
              <a:off x="3101934" y="4341871"/>
              <a:ext cx="8647113" cy="28800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Pasažieru kuģu katastrofa</a:t>
              </a:r>
            </a:p>
          </p:txBody>
        </p:sp>
        <p:sp>
          <p:nvSpPr>
            <p:cNvPr id="20" name="Freeform 68">
              <a:extLst>
                <a:ext uri="{FF2B5EF4-FFF2-40B4-BE49-F238E27FC236}">
                  <a16:creationId xmlns:a16="http://schemas.microsoft.com/office/drawing/2014/main" id="{D09B9FB6-2BAB-F1B2-F393-9E7F35DAAF2B}"/>
                </a:ext>
              </a:extLst>
            </p:cNvPr>
            <p:cNvSpPr>
              <a:spLocks noChangeAspect="1" noEditPoints="1"/>
            </p:cNvSpPr>
            <p:nvPr/>
          </p:nvSpPr>
          <p:spPr bwMode="auto">
            <a:xfrm>
              <a:off x="3185407" y="439916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grpSp>
      <p:grpSp>
        <p:nvGrpSpPr>
          <p:cNvPr id="35" name="Group 34">
            <a:extLst>
              <a:ext uri="{FF2B5EF4-FFF2-40B4-BE49-F238E27FC236}">
                <a16:creationId xmlns:a16="http://schemas.microsoft.com/office/drawing/2014/main" id="{20801C8E-42D5-C614-EAB0-8DC3C3E5A30D}"/>
              </a:ext>
            </a:extLst>
          </p:cNvPr>
          <p:cNvGrpSpPr/>
          <p:nvPr/>
        </p:nvGrpSpPr>
        <p:grpSpPr>
          <a:xfrm>
            <a:off x="3096152" y="4955518"/>
            <a:ext cx="8647113" cy="288000"/>
            <a:chOff x="3096152" y="4760923"/>
            <a:chExt cx="8647113" cy="288000"/>
          </a:xfrm>
        </p:grpSpPr>
        <p:sp>
          <p:nvSpPr>
            <p:cNvPr id="23" name="Google Shape;112;p22">
              <a:extLst>
                <a:ext uri="{FF2B5EF4-FFF2-40B4-BE49-F238E27FC236}">
                  <a16:creationId xmlns:a16="http://schemas.microsoft.com/office/drawing/2014/main" id="{5402D483-E958-DD7C-F2A5-1213EB1EA617}"/>
                </a:ext>
              </a:extLst>
            </p:cNvPr>
            <p:cNvSpPr/>
            <p:nvPr/>
          </p:nvSpPr>
          <p:spPr>
            <a:xfrm>
              <a:off x="3096152" y="4760923"/>
              <a:ext cx="8647113" cy="28800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pt-BR" sz="1100"/>
                <a:t>Aviācijas nelaimes gadījums ar gaisa kuģi</a:t>
              </a:r>
            </a:p>
          </p:txBody>
        </p:sp>
        <p:sp>
          <p:nvSpPr>
            <p:cNvPr id="25" name="Freeform 68">
              <a:extLst>
                <a:ext uri="{FF2B5EF4-FFF2-40B4-BE49-F238E27FC236}">
                  <a16:creationId xmlns:a16="http://schemas.microsoft.com/office/drawing/2014/main" id="{24163BE5-5D73-5FB1-3F1B-E61CACC317BF}"/>
                </a:ext>
              </a:extLst>
            </p:cNvPr>
            <p:cNvSpPr>
              <a:spLocks noChangeAspect="1" noEditPoints="1"/>
            </p:cNvSpPr>
            <p:nvPr/>
          </p:nvSpPr>
          <p:spPr bwMode="auto">
            <a:xfrm>
              <a:off x="3179625" y="4818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grpSp>
      <p:pic>
        <p:nvPicPr>
          <p:cNvPr id="29" name="Picture 28">
            <a:extLst>
              <a:ext uri="{FF2B5EF4-FFF2-40B4-BE49-F238E27FC236}">
                <a16:creationId xmlns:a16="http://schemas.microsoft.com/office/drawing/2014/main" id="{84656E44-AC8B-9AC4-1A31-575610CFA4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5" r="-93" b="32789"/>
          <a:stretch/>
        </p:blipFill>
        <p:spPr>
          <a:xfrm>
            <a:off x="3096151" y="5361932"/>
            <a:ext cx="8661031" cy="811584"/>
          </a:xfrm>
          <a:prstGeom prst="rect">
            <a:avLst/>
          </a:prstGeom>
        </p:spPr>
      </p:pic>
      <p:sp>
        <p:nvSpPr>
          <p:cNvPr id="3" name="Slide Number Placeholder 4">
            <a:extLst>
              <a:ext uri="{FF2B5EF4-FFF2-40B4-BE49-F238E27FC236}">
                <a16:creationId xmlns:a16="http://schemas.microsoft.com/office/drawing/2014/main" id="{04801F39-6A66-EF5C-3021-DD45E5B0D23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31</a:t>
            </a:fld>
            <a:endParaRPr lang="en-GB"/>
          </a:p>
        </p:txBody>
      </p:sp>
      <p:pic>
        <p:nvPicPr>
          <p:cNvPr id="7" name="Picture 6">
            <a:extLst>
              <a:ext uri="{FF2B5EF4-FFF2-40B4-BE49-F238E27FC236}">
                <a16:creationId xmlns:a16="http://schemas.microsoft.com/office/drawing/2014/main" id="{A81F43BB-B497-4945-15CA-64B78DA9C4FA}"/>
              </a:ext>
            </a:extLst>
          </p:cNvPr>
          <p:cNvPicPr>
            <a:picLocks noChangeAspect="1"/>
          </p:cNvPicPr>
          <p:nvPr/>
        </p:nvPicPr>
        <p:blipFill rotWithShape="1">
          <a:blip r:embed="rId8"/>
          <a:srcRect t="87237"/>
          <a:stretch/>
        </p:blipFill>
        <p:spPr>
          <a:xfrm>
            <a:off x="299398" y="1369903"/>
            <a:ext cx="2155517" cy="275108"/>
          </a:xfrm>
          <a:prstGeom prst="rect">
            <a:avLst/>
          </a:prstGeom>
        </p:spPr>
      </p:pic>
      <p:pic>
        <p:nvPicPr>
          <p:cNvPr id="10" name="Picture 9">
            <a:extLst>
              <a:ext uri="{FF2B5EF4-FFF2-40B4-BE49-F238E27FC236}">
                <a16:creationId xmlns:a16="http://schemas.microsoft.com/office/drawing/2014/main" id="{00D93FB6-825A-9308-B1F8-C15304275D89}"/>
              </a:ext>
            </a:extLst>
          </p:cNvPr>
          <p:cNvPicPr>
            <a:picLocks noChangeAspect="1"/>
          </p:cNvPicPr>
          <p:nvPr/>
        </p:nvPicPr>
        <p:blipFill rotWithShape="1">
          <a:blip r:embed="rId9"/>
          <a:srcRect b="14957"/>
          <a:stretch/>
        </p:blipFill>
        <p:spPr>
          <a:xfrm>
            <a:off x="637251" y="221615"/>
            <a:ext cx="1483014" cy="1232533"/>
          </a:xfrm>
          <a:prstGeom prst="rect">
            <a:avLst/>
          </a:prstGeom>
        </p:spPr>
      </p:pic>
      <p:sp>
        <p:nvSpPr>
          <p:cNvPr id="44" name="Rectangle 43">
            <a:extLst>
              <a:ext uri="{FF2B5EF4-FFF2-40B4-BE49-F238E27FC236}">
                <a16:creationId xmlns:a16="http://schemas.microsoft.com/office/drawing/2014/main" id="{B423E512-D5D2-FE8F-1679-F2436AE1B030}"/>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6" name="Group 45">
            <a:extLst>
              <a:ext uri="{FF2B5EF4-FFF2-40B4-BE49-F238E27FC236}">
                <a16:creationId xmlns:a16="http://schemas.microsoft.com/office/drawing/2014/main" id="{EB7C1CAC-86A1-8EB1-17CF-FBC6648148BA}"/>
              </a:ext>
            </a:extLst>
          </p:cNvPr>
          <p:cNvGrpSpPr/>
          <p:nvPr/>
        </p:nvGrpSpPr>
        <p:grpSpPr>
          <a:xfrm>
            <a:off x="7511473" y="130795"/>
            <a:ext cx="4237615" cy="217488"/>
            <a:chOff x="7511473" y="130795"/>
            <a:chExt cx="4237615" cy="217488"/>
          </a:xfrm>
        </p:grpSpPr>
        <p:sp>
          <p:nvSpPr>
            <p:cNvPr id="47" name="Rectangle 46">
              <a:extLst>
                <a:ext uri="{FF2B5EF4-FFF2-40B4-BE49-F238E27FC236}">
                  <a16:creationId xmlns:a16="http://schemas.microsoft.com/office/drawing/2014/main" id="{ABB0AA78-2ED5-2A61-2067-C72B8D271743}"/>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0" name="Rectangle 49">
              <a:extLst>
                <a:ext uri="{FF2B5EF4-FFF2-40B4-BE49-F238E27FC236}">
                  <a16:creationId xmlns:a16="http://schemas.microsoft.com/office/drawing/2014/main" id="{D68B1678-BF10-5490-7077-B097FFFB216D}"/>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410D8207-F7A4-6F7A-67FC-7144B161466D}"/>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52" name="Rectangle 51">
              <a:extLst>
                <a:ext uri="{FF2B5EF4-FFF2-40B4-BE49-F238E27FC236}">
                  <a16:creationId xmlns:a16="http://schemas.microsoft.com/office/drawing/2014/main" id="{9C59D754-EA20-B5B3-0C47-90ACB6B77D36}"/>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45668C3A-2CC4-9BC9-99CC-6A6D85E00A0F}"/>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57" name="Rectangle 56">
              <a:extLst>
                <a:ext uri="{FF2B5EF4-FFF2-40B4-BE49-F238E27FC236}">
                  <a16:creationId xmlns:a16="http://schemas.microsoft.com/office/drawing/2014/main" id="{7BA6BB1D-6B08-BFEB-07F4-A0065F5B6470}"/>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58" name="Rectangle 57">
              <a:extLst>
                <a:ext uri="{FF2B5EF4-FFF2-40B4-BE49-F238E27FC236}">
                  <a16:creationId xmlns:a16="http://schemas.microsoft.com/office/drawing/2014/main" id="{C3013762-8E62-C182-72AF-A45E82EA9883}"/>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9" name="Rectangle 58">
              <a:extLst>
                <a:ext uri="{FF2B5EF4-FFF2-40B4-BE49-F238E27FC236}">
                  <a16:creationId xmlns:a16="http://schemas.microsoft.com/office/drawing/2014/main" id="{6AF14F04-1D85-D39C-CC16-07CCE4B66F09}"/>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0" name="Rectangle 59">
              <a:extLst>
                <a:ext uri="{FF2B5EF4-FFF2-40B4-BE49-F238E27FC236}">
                  <a16:creationId xmlns:a16="http://schemas.microsoft.com/office/drawing/2014/main" id="{0F33E277-2008-49C6-CCBB-1DD943E29FD3}"/>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64" name="Rectangle 63">
            <a:extLst>
              <a:ext uri="{FF2B5EF4-FFF2-40B4-BE49-F238E27FC236}">
                <a16:creationId xmlns:a16="http://schemas.microsoft.com/office/drawing/2014/main" id="{6F6AC862-2588-E22B-F580-C0235A8893AC}"/>
              </a:ext>
            </a:extLst>
          </p:cNvPr>
          <p:cNvSpPr/>
          <p:nvPr/>
        </p:nvSpPr>
        <p:spPr>
          <a:xfrm>
            <a:off x="40" y="343061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Freeform 50">
            <a:extLst>
              <a:ext uri="{FF2B5EF4-FFF2-40B4-BE49-F238E27FC236}">
                <a16:creationId xmlns:a16="http://schemas.microsoft.com/office/drawing/2014/main" id="{73B5E5D4-3083-86D0-89D7-006EAC1D3AE0}"/>
              </a:ext>
            </a:extLst>
          </p:cNvPr>
          <p:cNvSpPr>
            <a:spLocks noChangeAspect="1"/>
          </p:cNvSpPr>
          <p:nvPr/>
        </p:nvSpPr>
        <p:spPr bwMode="auto">
          <a:xfrm>
            <a:off x="448775" y="36831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6" name="Google Shape;2685;p25">
            <a:extLst>
              <a:ext uri="{FF2B5EF4-FFF2-40B4-BE49-F238E27FC236}">
                <a16:creationId xmlns:a16="http://schemas.microsoft.com/office/drawing/2014/main" id="{C8739B93-4602-7CFC-66DF-7A23ABE598D3}"/>
              </a:ext>
            </a:extLst>
          </p:cNvPr>
          <p:cNvSpPr txBox="1"/>
          <p:nvPr/>
        </p:nvSpPr>
        <p:spPr>
          <a:xfrm>
            <a:off x="874435" y="359620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7" name="Rectangle 66">
            <a:extLst>
              <a:ext uri="{FF2B5EF4-FFF2-40B4-BE49-F238E27FC236}">
                <a16:creationId xmlns:a16="http://schemas.microsoft.com/office/drawing/2014/main" id="{E366AD4F-4384-2B23-C4D6-23B669F40217}"/>
              </a:ext>
            </a:extLst>
          </p:cNvPr>
          <p:cNvSpPr/>
          <p:nvPr/>
        </p:nvSpPr>
        <p:spPr>
          <a:xfrm>
            <a:off x="0" y="245166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8" name="Freeform 50">
            <a:extLst>
              <a:ext uri="{FF2B5EF4-FFF2-40B4-BE49-F238E27FC236}">
                <a16:creationId xmlns:a16="http://schemas.microsoft.com/office/drawing/2014/main" id="{BB71CCD6-FC10-DCC7-A62A-37D327DE0869}"/>
              </a:ext>
            </a:extLst>
          </p:cNvPr>
          <p:cNvSpPr>
            <a:spLocks noChangeAspect="1"/>
          </p:cNvSpPr>
          <p:nvPr/>
        </p:nvSpPr>
        <p:spPr bwMode="auto">
          <a:xfrm>
            <a:off x="448735" y="270417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9" name="Google Shape;2685;p25">
            <a:extLst>
              <a:ext uri="{FF2B5EF4-FFF2-40B4-BE49-F238E27FC236}">
                <a16:creationId xmlns:a16="http://schemas.microsoft.com/office/drawing/2014/main" id="{0AB4F0B2-2CB5-F337-3ED0-52CD5D61267B}"/>
              </a:ext>
            </a:extLst>
          </p:cNvPr>
          <p:cNvSpPr txBox="1"/>
          <p:nvPr/>
        </p:nvSpPr>
        <p:spPr>
          <a:xfrm>
            <a:off x="874395" y="2693436"/>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Aizsardzības ministrijas nolikums</a:t>
            </a:r>
            <a:r>
              <a:rPr lang="lv-LV" sz="1100">
                <a:latin typeface="Arial"/>
                <a:ea typeface="Arial"/>
                <a:cs typeface="Arial"/>
                <a:sym typeface="Arial"/>
              </a:rPr>
              <a:t> </a:t>
            </a:r>
          </a:p>
        </p:txBody>
      </p:sp>
      <p:sp>
        <p:nvSpPr>
          <p:cNvPr id="70" name="Rectangle 69">
            <a:extLst>
              <a:ext uri="{FF2B5EF4-FFF2-40B4-BE49-F238E27FC236}">
                <a16:creationId xmlns:a16="http://schemas.microsoft.com/office/drawing/2014/main" id="{0EDF80BA-6D23-549F-5153-1E5D5262500D}"/>
              </a:ext>
            </a:extLst>
          </p:cNvPr>
          <p:cNvSpPr/>
          <p:nvPr/>
        </p:nvSpPr>
        <p:spPr>
          <a:xfrm>
            <a:off x="40" y="440794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1" name="Freeform 50">
            <a:extLst>
              <a:ext uri="{FF2B5EF4-FFF2-40B4-BE49-F238E27FC236}">
                <a16:creationId xmlns:a16="http://schemas.microsoft.com/office/drawing/2014/main" id="{8C3BC97E-0CEF-8B17-49FD-5A81C6B87148}"/>
              </a:ext>
            </a:extLst>
          </p:cNvPr>
          <p:cNvSpPr>
            <a:spLocks noChangeAspect="1"/>
          </p:cNvSpPr>
          <p:nvPr/>
        </p:nvSpPr>
        <p:spPr bwMode="auto">
          <a:xfrm>
            <a:off x="448775" y="466045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2" name="Google Shape;2685;p25">
            <a:extLst>
              <a:ext uri="{FF2B5EF4-FFF2-40B4-BE49-F238E27FC236}">
                <a16:creationId xmlns:a16="http://schemas.microsoft.com/office/drawing/2014/main" id="{457F133A-6437-7E49-7D8B-C8F7042D21D3}"/>
              </a:ext>
            </a:extLst>
          </p:cNvPr>
          <p:cNvSpPr txBox="1"/>
          <p:nvPr/>
        </p:nvSpPr>
        <p:spPr>
          <a:xfrm>
            <a:off x="874435" y="464971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2">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9" name="Rectangle 8">
            <a:extLst>
              <a:ext uri="{FF2B5EF4-FFF2-40B4-BE49-F238E27FC236}">
                <a16:creationId xmlns:a16="http://schemas.microsoft.com/office/drawing/2014/main" id="{FE3D1137-4A60-DD23-1D21-774DDD32E1B3}"/>
              </a:ext>
            </a:extLst>
          </p:cNvPr>
          <p:cNvSpPr/>
          <p:nvPr/>
        </p:nvSpPr>
        <p:spPr>
          <a:xfrm>
            <a:off x="40" y="538528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DA2EF13A-9D3D-E4F2-96D3-263C563BDD22}"/>
              </a:ext>
            </a:extLst>
          </p:cNvPr>
          <p:cNvSpPr>
            <a:spLocks noChangeAspect="1"/>
          </p:cNvSpPr>
          <p:nvPr/>
        </p:nvSpPr>
        <p:spPr bwMode="auto">
          <a:xfrm>
            <a:off x="448775" y="56377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26B1364D-E102-7DA3-824F-709C03BB4E35}"/>
              </a:ext>
            </a:extLst>
          </p:cNvPr>
          <p:cNvSpPr txBox="1"/>
          <p:nvPr/>
        </p:nvSpPr>
        <p:spPr>
          <a:xfrm>
            <a:off x="874435" y="5550874"/>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517378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118;p22">
            <a:extLst>
              <a:ext uri="{FF2B5EF4-FFF2-40B4-BE49-F238E27FC236}">
                <a16:creationId xmlns:a16="http://schemas.microsoft.com/office/drawing/2014/main" id="{7BD23045-FB47-41AD-28E0-AF54CEA96244}"/>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69" name="Google Shape;118;p22">
            <a:extLst>
              <a:ext uri="{FF2B5EF4-FFF2-40B4-BE49-F238E27FC236}">
                <a16:creationId xmlns:a16="http://schemas.microsoft.com/office/drawing/2014/main" id="{752B185F-AB91-CFBA-022F-50AA25309A5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3" name="Graphic 12">
            <a:extLst>
              <a:ext uri="{FF2B5EF4-FFF2-40B4-BE49-F238E27FC236}">
                <a16:creationId xmlns:a16="http://schemas.microsoft.com/office/drawing/2014/main" id="{F7BC9124-ECAB-4706-AC32-7E687E94EE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6" name="Rectangle 5">
            <a:extLst>
              <a:ext uri="{FF2B5EF4-FFF2-40B4-BE49-F238E27FC236}">
                <a16:creationId xmlns:a16="http://schemas.microsoft.com/office/drawing/2014/main" id="{398B1BB9-288E-F3E0-8E01-FDE717BBF9BA}"/>
              </a:ext>
            </a:extLst>
          </p:cNvPr>
          <p:cNvSpPr/>
          <p:nvPr/>
        </p:nvSpPr>
        <p:spPr>
          <a:xfrm>
            <a:off x="0" y="1809614"/>
            <a:ext cx="2754313" cy="5048385"/>
          </a:xfrm>
          <a:prstGeom prst="rect">
            <a:avLst/>
          </a:prstGeom>
          <a:solidFill>
            <a:srgbClr val="585C3B"/>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EFDB96E9-6120-2833-0E90-FF2B41F354C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1975" y="431800"/>
            <a:ext cx="8647113" cy="1387475"/>
          </a:xfrm>
        </p:spPr>
        <p:txBody>
          <a:bodyPr vert="horz">
            <a:normAutofit/>
          </a:bodyPr>
          <a:lstStyle/>
          <a:p>
            <a:r>
              <a:rPr lang="lv-LV"/>
              <a:t>Aizsardzības ministrijas pienākumi civilajā aizsardzībā un katastrofas pārvaldīšanā </a:t>
            </a:r>
            <a:endParaRPr lang="en-US"/>
          </a:p>
        </p:txBody>
      </p:sp>
      <p:sp>
        <p:nvSpPr>
          <p:cNvPr id="84" name="Slide Number Placeholder 4">
            <a:extLst>
              <a:ext uri="{FF2B5EF4-FFF2-40B4-BE49-F238E27FC236}">
                <a16:creationId xmlns:a16="http://schemas.microsoft.com/office/drawing/2014/main" id="{7FC619C8-7F0E-18C0-0C4B-9A74DD68B68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32</a:t>
            </a:fld>
            <a:endParaRPr lang="en-GB"/>
          </a:p>
        </p:txBody>
      </p:sp>
      <p:grpSp>
        <p:nvGrpSpPr>
          <p:cNvPr id="77" name="Group 76">
            <a:extLst>
              <a:ext uri="{FF2B5EF4-FFF2-40B4-BE49-F238E27FC236}">
                <a16:creationId xmlns:a16="http://schemas.microsoft.com/office/drawing/2014/main" id="{CCDC487F-6197-6E61-8B3B-9829AFA734DC}"/>
              </a:ext>
            </a:extLst>
          </p:cNvPr>
          <p:cNvGrpSpPr/>
          <p:nvPr/>
        </p:nvGrpSpPr>
        <p:grpSpPr>
          <a:xfrm>
            <a:off x="3101975" y="6413400"/>
            <a:ext cx="5572016" cy="216000"/>
            <a:chOff x="3101975" y="6318475"/>
            <a:chExt cx="5572016" cy="216000"/>
          </a:xfrm>
        </p:grpSpPr>
        <p:sp>
          <p:nvSpPr>
            <p:cNvPr id="78" name="Rectangle 77">
              <a:extLst>
                <a:ext uri="{FF2B5EF4-FFF2-40B4-BE49-F238E27FC236}">
                  <a16:creationId xmlns:a16="http://schemas.microsoft.com/office/drawing/2014/main" id="{A3361C49-200B-EEFE-9EC5-57EE9AA4DC24}"/>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9" name="TextBox 78">
              <a:extLst>
                <a:ext uri="{FF2B5EF4-FFF2-40B4-BE49-F238E27FC236}">
                  <a16:creationId xmlns:a16="http://schemas.microsoft.com/office/drawing/2014/main" id="{DEF65026-19B8-67CE-9150-F041D9DB5E9E}"/>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80" name="Rectangle 79">
              <a:extLst>
                <a:ext uri="{FF2B5EF4-FFF2-40B4-BE49-F238E27FC236}">
                  <a16:creationId xmlns:a16="http://schemas.microsoft.com/office/drawing/2014/main" id="{44946820-D8D3-7307-15E5-9934103F62C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1" name="TextBox 80">
              <a:extLst>
                <a:ext uri="{FF2B5EF4-FFF2-40B4-BE49-F238E27FC236}">
                  <a16:creationId xmlns:a16="http://schemas.microsoft.com/office/drawing/2014/main" id="{6A55A66A-AE66-60D8-D409-50689CE4A861}"/>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2" name="Rectangle 81">
              <a:extLst>
                <a:ext uri="{FF2B5EF4-FFF2-40B4-BE49-F238E27FC236}">
                  <a16:creationId xmlns:a16="http://schemas.microsoft.com/office/drawing/2014/main" id="{D5506E0D-05DC-2DC8-FFE3-51E80CCF2B7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83" name="TextBox 82">
              <a:extLst>
                <a:ext uri="{FF2B5EF4-FFF2-40B4-BE49-F238E27FC236}">
                  <a16:creationId xmlns:a16="http://schemas.microsoft.com/office/drawing/2014/main" id="{C9955DF8-5AFE-5A56-D8B4-EB4454F08E72}"/>
                </a:ext>
              </a:extLst>
            </p:cNvPr>
            <p:cNvSpPr txBox="1"/>
            <p:nvPr/>
          </p:nvSpPr>
          <p:spPr>
            <a:xfrm>
              <a:off x="6903099"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pic>
        <p:nvPicPr>
          <p:cNvPr id="3" name="Picture 2">
            <a:extLst>
              <a:ext uri="{FF2B5EF4-FFF2-40B4-BE49-F238E27FC236}">
                <a16:creationId xmlns:a16="http://schemas.microsoft.com/office/drawing/2014/main" id="{6EE92E84-C367-D885-7B57-B9CB3F54CFC8}"/>
              </a:ext>
            </a:extLst>
          </p:cNvPr>
          <p:cNvPicPr>
            <a:picLocks noChangeAspect="1"/>
          </p:cNvPicPr>
          <p:nvPr/>
        </p:nvPicPr>
        <p:blipFill rotWithShape="1">
          <a:blip r:embed="rId5"/>
          <a:srcRect t="87237"/>
          <a:stretch/>
        </p:blipFill>
        <p:spPr>
          <a:xfrm>
            <a:off x="299398" y="1369903"/>
            <a:ext cx="2155517" cy="275108"/>
          </a:xfrm>
          <a:prstGeom prst="rect">
            <a:avLst/>
          </a:prstGeom>
        </p:spPr>
      </p:pic>
      <p:pic>
        <p:nvPicPr>
          <p:cNvPr id="4" name="Picture 3">
            <a:extLst>
              <a:ext uri="{FF2B5EF4-FFF2-40B4-BE49-F238E27FC236}">
                <a16:creationId xmlns:a16="http://schemas.microsoft.com/office/drawing/2014/main" id="{84BF6C7E-BF85-098C-25C1-3FA9D8C07BDA}"/>
              </a:ext>
            </a:extLst>
          </p:cNvPr>
          <p:cNvPicPr>
            <a:picLocks noChangeAspect="1"/>
          </p:cNvPicPr>
          <p:nvPr/>
        </p:nvPicPr>
        <p:blipFill rotWithShape="1">
          <a:blip r:embed="rId6"/>
          <a:srcRect b="14957"/>
          <a:stretch/>
        </p:blipFill>
        <p:spPr>
          <a:xfrm>
            <a:off x="637251" y="221615"/>
            <a:ext cx="1483014" cy="1232533"/>
          </a:xfrm>
          <a:prstGeom prst="rect">
            <a:avLst/>
          </a:prstGeom>
        </p:spPr>
      </p:pic>
      <p:sp>
        <p:nvSpPr>
          <p:cNvPr id="7" name="Google Shape;112;p22">
            <a:extLst>
              <a:ext uri="{FF2B5EF4-FFF2-40B4-BE49-F238E27FC236}">
                <a16:creationId xmlns:a16="http://schemas.microsoft.com/office/drawing/2014/main" id="{7DC349A8-580C-A15B-FB0A-AE9FF84813CA}"/>
              </a:ext>
            </a:extLst>
          </p:cNvPr>
          <p:cNvSpPr/>
          <p:nvPr/>
        </p:nvSpPr>
        <p:spPr>
          <a:xfrm>
            <a:off x="8355505" y="2362200"/>
            <a:ext cx="3390671" cy="118745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Zemes</a:t>
            </a:r>
          </a:p>
          <a:p>
            <a:r>
              <a:rPr lang="lv-LV" sz="1100"/>
              <a:t>nogruvums</a:t>
            </a:r>
          </a:p>
        </p:txBody>
      </p:sp>
      <p:sp>
        <p:nvSpPr>
          <p:cNvPr id="9" name="Google Shape;112;p22">
            <a:extLst>
              <a:ext uri="{FF2B5EF4-FFF2-40B4-BE49-F238E27FC236}">
                <a16:creationId xmlns:a16="http://schemas.microsoft.com/office/drawing/2014/main" id="{DBB11E77-D2BB-D496-2F77-F9DF2A2ED574}"/>
              </a:ext>
            </a:extLst>
          </p:cNvPr>
          <p:cNvSpPr/>
          <p:nvPr/>
        </p:nvSpPr>
        <p:spPr>
          <a:xfrm>
            <a:off x="4853156" y="3673703"/>
            <a:ext cx="6893020" cy="118745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Pali, plūdi un vējuzplūdi</a:t>
            </a:r>
          </a:p>
        </p:txBody>
      </p:sp>
      <p:sp>
        <p:nvSpPr>
          <p:cNvPr id="15" name="Google Shape;112;p22">
            <a:extLst>
              <a:ext uri="{FF2B5EF4-FFF2-40B4-BE49-F238E27FC236}">
                <a16:creationId xmlns:a16="http://schemas.microsoft.com/office/drawing/2014/main" id="{EC89B17E-2D37-7CD2-5111-029F5782C695}"/>
              </a:ext>
            </a:extLst>
          </p:cNvPr>
          <p:cNvSpPr/>
          <p:nvPr/>
        </p:nvSpPr>
        <p:spPr>
          <a:xfrm>
            <a:off x="4852987" y="4984750"/>
            <a:ext cx="3390900" cy="118745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Vētras (vēja brāzmas), viesuļi, krasas vēja brāzmas</a:t>
            </a:r>
          </a:p>
        </p:txBody>
      </p:sp>
      <p:sp>
        <p:nvSpPr>
          <p:cNvPr id="22" name="Google Shape;112;p22">
            <a:extLst>
              <a:ext uri="{FF2B5EF4-FFF2-40B4-BE49-F238E27FC236}">
                <a16:creationId xmlns:a16="http://schemas.microsoft.com/office/drawing/2014/main" id="{50FA6D0A-17EF-B4C6-EDE1-A33B0ADABC22}"/>
              </a:ext>
            </a:extLst>
          </p:cNvPr>
          <p:cNvSpPr/>
          <p:nvPr/>
        </p:nvSpPr>
        <p:spPr>
          <a:xfrm>
            <a:off x="8355276" y="4984750"/>
            <a:ext cx="3390900" cy="118745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Meža un kūdras purvu ugunsgrēki</a:t>
            </a:r>
          </a:p>
        </p:txBody>
      </p:sp>
      <p:sp>
        <p:nvSpPr>
          <p:cNvPr id="26" name="Google Shape;112;p22">
            <a:extLst>
              <a:ext uri="{FF2B5EF4-FFF2-40B4-BE49-F238E27FC236}">
                <a16:creationId xmlns:a16="http://schemas.microsoft.com/office/drawing/2014/main" id="{0FFD8ACE-A198-E566-7FF0-69C29FC4EAAB}"/>
              </a:ext>
            </a:extLst>
          </p:cNvPr>
          <p:cNvSpPr/>
          <p:nvPr/>
        </p:nvSpPr>
        <p:spPr>
          <a:xfrm>
            <a:off x="4853156" y="2362199"/>
            <a:ext cx="3390671" cy="118745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Zemestrīce</a:t>
            </a:r>
          </a:p>
        </p:txBody>
      </p:sp>
      <p:sp>
        <p:nvSpPr>
          <p:cNvPr id="38" name="Rectangle 37">
            <a:extLst>
              <a:ext uri="{FF2B5EF4-FFF2-40B4-BE49-F238E27FC236}">
                <a16:creationId xmlns:a16="http://schemas.microsoft.com/office/drawing/2014/main" id="{57BA2305-6091-5807-0D25-C3D13512EE2A}"/>
              </a:ext>
            </a:extLst>
          </p:cNvPr>
          <p:cNvSpPr>
            <a:spLocks/>
          </p:cNvSpPr>
          <p:nvPr/>
        </p:nvSpPr>
        <p:spPr>
          <a:xfrm>
            <a:off x="8027827" y="333364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4" name="Rectangle 53">
            <a:extLst>
              <a:ext uri="{FF2B5EF4-FFF2-40B4-BE49-F238E27FC236}">
                <a16:creationId xmlns:a16="http://schemas.microsoft.com/office/drawing/2014/main" id="{2DD0F164-C1F5-306D-846B-B7A238BB7883}"/>
              </a:ext>
            </a:extLst>
          </p:cNvPr>
          <p:cNvSpPr>
            <a:spLocks/>
          </p:cNvSpPr>
          <p:nvPr/>
        </p:nvSpPr>
        <p:spPr>
          <a:xfrm>
            <a:off x="11533088" y="333364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5" name="Rectangle 54">
            <a:extLst>
              <a:ext uri="{FF2B5EF4-FFF2-40B4-BE49-F238E27FC236}">
                <a16:creationId xmlns:a16="http://schemas.microsoft.com/office/drawing/2014/main" id="{3305DF00-C43D-264B-9BC0-59184D0D4F4E}"/>
              </a:ext>
            </a:extLst>
          </p:cNvPr>
          <p:cNvSpPr>
            <a:spLocks/>
          </p:cNvSpPr>
          <p:nvPr/>
        </p:nvSpPr>
        <p:spPr>
          <a:xfrm>
            <a:off x="11533088" y="464515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2" name="Rectangle 61">
            <a:extLst>
              <a:ext uri="{FF2B5EF4-FFF2-40B4-BE49-F238E27FC236}">
                <a16:creationId xmlns:a16="http://schemas.microsoft.com/office/drawing/2014/main" id="{AB8A8687-D147-D931-7696-AB74C9A8AD4A}"/>
              </a:ext>
            </a:extLst>
          </p:cNvPr>
          <p:cNvSpPr>
            <a:spLocks/>
          </p:cNvSpPr>
          <p:nvPr/>
        </p:nvSpPr>
        <p:spPr>
          <a:xfrm>
            <a:off x="11533088" y="5956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7" name="Rectangle 66">
            <a:extLst>
              <a:ext uri="{FF2B5EF4-FFF2-40B4-BE49-F238E27FC236}">
                <a16:creationId xmlns:a16="http://schemas.microsoft.com/office/drawing/2014/main" id="{4847B201-B25A-A612-ACF8-1F5B43BC4761}"/>
              </a:ext>
            </a:extLst>
          </p:cNvPr>
          <p:cNvSpPr>
            <a:spLocks/>
          </p:cNvSpPr>
          <p:nvPr/>
        </p:nvSpPr>
        <p:spPr>
          <a:xfrm>
            <a:off x="8027887" y="5956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0" name="Google Shape;118;p22">
            <a:extLst>
              <a:ext uri="{FF2B5EF4-FFF2-40B4-BE49-F238E27FC236}">
                <a16:creationId xmlns:a16="http://schemas.microsoft.com/office/drawing/2014/main" id="{91004E52-78DB-B4FD-0918-75E9624BBD69}"/>
              </a:ext>
            </a:extLst>
          </p:cNvPr>
          <p:cNvSpPr txBox="1"/>
          <p:nvPr/>
        </p:nvSpPr>
        <p:spPr>
          <a:xfrm>
            <a:off x="11245086" y="1819275"/>
            <a:ext cx="72000" cy="432000"/>
          </a:xfrm>
          <a:prstGeom prst="rect">
            <a:avLst/>
          </a:prstGeom>
          <a:solidFill>
            <a:srgbClr val="585C3B"/>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2" name="Google Shape;112;p22">
            <a:extLst>
              <a:ext uri="{FF2B5EF4-FFF2-40B4-BE49-F238E27FC236}">
                <a16:creationId xmlns:a16="http://schemas.microsoft.com/office/drawing/2014/main" id="{9EBFFC03-FE09-52BB-3141-6F9A6B659D34}"/>
              </a:ext>
            </a:extLst>
          </p:cNvPr>
          <p:cNvSpPr/>
          <p:nvPr/>
        </p:nvSpPr>
        <p:spPr>
          <a:xfrm>
            <a:off x="3101975" y="2362106"/>
            <a:ext cx="1641157" cy="11880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73" name="Google Shape;112;p22">
            <a:extLst>
              <a:ext uri="{FF2B5EF4-FFF2-40B4-BE49-F238E27FC236}">
                <a16:creationId xmlns:a16="http://schemas.microsoft.com/office/drawing/2014/main" id="{46DBDBC3-5DBA-48A5-177A-AB87AE507632}"/>
              </a:ext>
            </a:extLst>
          </p:cNvPr>
          <p:cNvSpPr/>
          <p:nvPr/>
        </p:nvSpPr>
        <p:spPr>
          <a:xfrm>
            <a:off x="3101975" y="3673153"/>
            <a:ext cx="1641157" cy="11880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74" name="Google Shape;112;p22">
            <a:extLst>
              <a:ext uri="{FF2B5EF4-FFF2-40B4-BE49-F238E27FC236}">
                <a16:creationId xmlns:a16="http://schemas.microsoft.com/office/drawing/2014/main" id="{AEBF6F3D-9064-2EB5-74E3-45A1CE3980F0}"/>
              </a:ext>
            </a:extLst>
          </p:cNvPr>
          <p:cNvSpPr/>
          <p:nvPr/>
        </p:nvSpPr>
        <p:spPr>
          <a:xfrm>
            <a:off x="3101975" y="4984200"/>
            <a:ext cx="1641157" cy="11880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27" name="Rectangle 26">
            <a:extLst>
              <a:ext uri="{FF2B5EF4-FFF2-40B4-BE49-F238E27FC236}">
                <a16:creationId xmlns:a16="http://schemas.microsoft.com/office/drawing/2014/main" id="{80D2BDB0-F587-53A4-BF89-56EBEEFF577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8" name="Group 27">
            <a:extLst>
              <a:ext uri="{FF2B5EF4-FFF2-40B4-BE49-F238E27FC236}">
                <a16:creationId xmlns:a16="http://schemas.microsoft.com/office/drawing/2014/main" id="{7B6B9180-69AD-83F0-22F0-7166059B7FB8}"/>
              </a:ext>
            </a:extLst>
          </p:cNvPr>
          <p:cNvGrpSpPr/>
          <p:nvPr/>
        </p:nvGrpSpPr>
        <p:grpSpPr>
          <a:xfrm>
            <a:off x="7511473" y="130795"/>
            <a:ext cx="4237615" cy="217488"/>
            <a:chOff x="7511473" y="130795"/>
            <a:chExt cx="4237615" cy="217488"/>
          </a:xfrm>
        </p:grpSpPr>
        <p:sp>
          <p:nvSpPr>
            <p:cNvPr id="29" name="Rectangle 28">
              <a:extLst>
                <a:ext uri="{FF2B5EF4-FFF2-40B4-BE49-F238E27FC236}">
                  <a16:creationId xmlns:a16="http://schemas.microsoft.com/office/drawing/2014/main" id="{7969C25C-3993-C79C-4A18-F315E9478408}"/>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7A7DE96D-E29C-2DE7-5E8C-23EBCF3D3837}"/>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D0931379-BA0D-6524-AFC5-2AF78819BCD4}"/>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49D741FA-6AE9-E3B9-E9A4-1628AE811979}"/>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36974F8F-20FC-652B-1F07-E8F910A8EA8D}"/>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4" name="Rectangle 33">
              <a:extLst>
                <a:ext uri="{FF2B5EF4-FFF2-40B4-BE49-F238E27FC236}">
                  <a16:creationId xmlns:a16="http://schemas.microsoft.com/office/drawing/2014/main" id="{780F9BF5-925E-3FDE-64F8-259A7C3E4C90}"/>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5" name="Rectangle 34">
              <a:extLst>
                <a:ext uri="{FF2B5EF4-FFF2-40B4-BE49-F238E27FC236}">
                  <a16:creationId xmlns:a16="http://schemas.microsoft.com/office/drawing/2014/main" id="{4A0F80B2-58D7-6B2E-F0BC-59C672C9E1F1}"/>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36" name="Rectangle 35">
              <a:extLst>
                <a:ext uri="{FF2B5EF4-FFF2-40B4-BE49-F238E27FC236}">
                  <a16:creationId xmlns:a16="http://schemas.microsoft.com/office/drawing/2014/main" id="{89E326DE-7138-1917-1693-8C79B6CA2541}"/>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F499295D-6836-9E43-BB05-4F2758C61A93}"/>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0" name="Google Shape;2685;p25">
            <a:extLst>
              <a:ext uri="{FF2B5EF4-FFF2-40B4-BE49-F238E27FC236}">
                <a16:creationId xmlns:a16="http://schemas.microsoft.com/office/drawing/2014/main" id="{8C715696-176D-9227-E764-5055E1B5CF3E}"/>
              </a:ext>
            </a:extLst>
          </p:cNvPr>
          <p:cNvSpPr txBox="1"/>
          <p:nvPr/>
        </p:nvSpPr>
        <p:spPr>
          <a:xfrm>
            <a:off x="547668" y="4914410"/>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11" name="Rectangle 10">
            <a:extLst>
              <a:ext uri="{FF2B5EF4-FFF2-40B4-BE49-F238E27FC236}">
                <a16:creationId xmlns:a16="http://schemas.microsoft.com/office/drawing/2014/main" id="{A2388434-2C45-2BD8-7B0D-10DC4F9BE83B}"/>
              </a:ext>
            </a:extLst>
          </p:cNvPr>
          <p:cNvSpPr/>
          <p:nvPr/>
        </p:nvSpPr>
        <p:spPr>
          <a:xfrm>
            <a:off x="0" y="343061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B4E584BF-77E0-934A-E02C-A72C72009140}"/>
              </a:ext>
            </a:extLst>
          </p:cNvPr>
          <p:cNvSpPr>
            <a:spLocks noChangeAspect="1"/>
          </p:cNvSpPr>
          <p:nvPr/>
        </p:nvSpPr>
        <p:spPr bwMode="auto">
          <a:xfrm>
            <a:off x="448735" y="36831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4" name="Google Shape;2685;p25">
            <a:extLst>
              <a:ext uri="{FF2B5EF4-FFF2-40B4-BE49-F238E27FC236}">
                <a16:creationId xmlns:a16="http://schemas.microsoft.com/office/drawing/2014/main" id="{A4BF8F40-D700-C74C-B237-53CD0BFF0458}"/>
              </a:ext>
            </a:extLst>
          </p:cNvPr>
          <p:cNvSpPr txBox="1"/>
          <p:nvPr/>
        </p:nvSpPr>
        <p:spPr>
          <a:xfrm>
            <a:off x="874395" y="359620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6" name="Rectangle 15">
            <a:extLst>
              <a:ext uri="{FF2B5EF4-FFF2-40B4-BE49-F238E27FC236}">
                <a16:creationId xmlns:a16="http://schemas.microsoft.com/office/drawing/2014/main" id="{EB07DC2D-3F1E-C8A9-FD00-B66A5DBF7918}"/>
              </a:ext>
            </a:extLst>
          </p:cNvPr>
          <p:cNvSpPr/>
          <p:nvPr/>
        </p:nvSpPr>
        <p:spPr>
          <a:xfrm>
            <a:off x="-40" y="245166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Freeform 50">
            <a:extLst>
              <a:ext uri="{FF2B5EF4-FFF2-40B4-BE49-F238E27FC236}">
                <a16:creationId xmlns:a16="http://schemas.microsoft.com/office/drawing/2014/main" id="{563B7EF7-085D-48AE-39EF-95B40B341C90}"/>
              </a:ext>
            </a:extLst>
          </p:cNvPr>
          <p:cNvSpPr>
            <a:spLocks noChangeAspect="1"/>
          </p:cNvSpPr>
          <p:nvPr/>
        </p:nvSpPr>
        <p:spPr bwMode="auto">
          <a:xfrm>
            <a:off x="448695" y="270417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C45D1888-1688-A524-9DB9-7993231BA79B}"/>
              </a:ext>
            </a:extLst>
          </p:cNvPr>
          <p:cNvSpPr txBox="1"/>
          <p:nvPr/>
        </p:nvSpPr>
        <p:spPr>
          <a:xfrm>
            <a:off x="874355" y="2693436"/>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Aizsardzības ministrijas nolikums</a:t>
            </a:r>
            <a:r>
              <a:rPr lang="lv-LV" sz="1100">
                <a:latin typeface="Arial"/>
                <a:ea typeface="Arial"/>
                <a:cs typeface="Arial"/>
                <a:sym typeface="Arial"/>
              </a:rPr>
              <a:t> </a:t>
            </a:r>
          </a:p>
        </p:txBody>
      </p:sp>
      <p:sp>
        <p:nvSpPr>
          <p:cNvPr id="19" name="Rectangle 18">
            <a:extLst>
              <a:ext uri="{FF2B5EF4-FFF2-40B4-BE49-F238E27FC236}">
                <a16:creationId xmlns:a16="http://schemas.microsoft.com/office/drawing/2014/main" id="{51303B45-0164-5AE2-81C8-668D845C26FF}"/>
              </a:ext>
            </a:extLst>
          </p:cNvPr>
          <p:cNvSpPr/>
          <p:nvPr/>
        </p:nvSpPr>
        <p:spPr>
          <a:xfrm>
            <a:off x="0" y="440794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Freeform 50">
            <a:extLst>
              <a:ext uri="{FF2B5EF4-FFF2-40B4-BE49-F238E27FC236}">
                <a16:creationId xmlns:a16="http://schemas.microsoft.com/office/drawing/2014/main" id="{A0A4F270-CD99-89F2-2E15-997FD6D18560}"/>
              </a:ext>
            </a:extLst>
          </p:cNvPr>
          <p:cNvSpPr>
            <a:spLocks noChangeAspect="1"/>
          </p:cNvSpPr>
          <p:nvPr/>
        </p:nvSpPr>
        <p:spPr bwMode="auto">
          <a:xfrm>
            <a:off x="448735" y="466045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 name="Google Shape;2685;p25">
            <a:extLst>
              <a:ext uri="{FF2B5EF4-FFF2-40B4-BE49-F238E27FC236}">
                <a16:creationId xmlns:a16="http://schemas.microsoft.com/office/drawing/2014/main" id="{EF96CD62-EDAA-7B4C-4A44-C14ECE3C1D1F}"/>
              </a:ext>
            </a:extLst>
          </p:cNvPr>
          <p:cNvSpPr txBox="1"/>
          <p:nvPr/>
        </p:nvSpPr>
        <p:spPr>
          <a:xfrm>
            <a:off x="874395" y="464971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3" name="Rectangle 22">
            <a:extLst>
              <a:ext uri="{FF2B5EF4-FFF2-40B4-BE49-F238E27FC236}">
                <a16:creationId xmlns:a16="http://schemas.microsoft.com/office/drawing/2014/main" id="{73DAF4D1-36F0-20C3-9455-038B6AA85CC3}"/>
              </a:ext>
            </a:extLst>
          </p:cNvPr>
          <p:cNvSpPr/>
          <p:nvPr/>
        </p:nvSpPr>
        <p:spPr>
          <a:xfrm>
            <a:off x="0" y="538528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8227F841-FF38-87DD-FE37-4A33D0A13ABC}"/>
              </a:ext>
            </a:extLst>
          </p:cNvPr>
          <p:cNvSpPr>
            <a:spLocks noChangeAspect="1"/>
          </p:cNvSpPr>
          <p:nvPr/>
        </p:nvSpPr>
        <p:spPr bwMode="auto">
          <a:xfrm>
            <a:off x="448735" y="56377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222C7CEB-5DEF-2A56-68DB-0D72C0844B86}"/>
              </a:ext>
            </a:extLst>
          </p:cNvPr>
          <p:cNvSpPr txBox="1"/>
          <p:nvPr/>
        </p:nvSpPr>
        <p:spPr>
          <a:xfrm>
            <a:off x="874395" y="5550874"/>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133500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8B1BB9-288E-F3E0-8E01-FDE717BBF9BA}"/>
              </a:ext>
            </a:extLst>
          </p:cNvPr>
          <p:cNvSpPr/>
          <p:nvPr/>
        </p:nvSpPr>
        <p:spPr>
          <a:xfrm>
            <a:off x="0" y="1809614"/>
            <a:ext cx="2754313" cy="5048385"/>
          </a:xfrm>
          <a:prstGeom prst="rect">
            <a:avLst/>
          </a:prstGeom>
          <a:solidFill>
            <a:srgbClr val="585C3B"/>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EFDB96E9-6120-2833-0E90-FF2B41F354C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Aizsardzības ministrijas pienākumi civilajā aizsardzībā un katastrofas pārvaldīšanā </a:t>
            </a:r>
            <a:endParaRPr lang="en-US"/>
          </a:p>
        </p:txBody>
      </p:sp>
      <p:grpSp>
        <p:nvGrpSpPr>
          <p:cNvPr id="77" name="Group 76">
            <a:extLst>
              <a:ext uri="{FF2B5EF4-FFF2-40B4-BE49-F238E27FC236}">
                <a16:creationId xmlns:a16="http://schemas.microsoft.com/office/drawing/2014/main" id="{CCDC487F-6197-6E61-8B3B-9829AFA734DC}"/>
              </a:ext>
            </a:extLst>
          </p:cNvPr>
          <p:cNvGrpSpPr/>
          <p:nvPr/>
        </p:nvGrpSpPr>
        <p:grpSpPr>
          <a:xfrm>
            <a:off x="3101975" y="6413400"/>
            <a:ext cx="5572016" cy="216000"/>
            <a:chOff x="3101975" y="6318475"/>
            <a:chExt cx="5572016" cy="216000"/>
          </a:xfrm>
        </p:grpSpPr>
        <p:sp>
          <p:nvSpPr>
            <p:cNvPr id="78" name="Rectangle 77">
              <a:extLst>
                <a:ext uri="{FF2B5EF4-FFF2-40B4-BE49-F238E27FC236}">
                  <a16:creationId xmlns:a16="http://schemas.microsoft.com/office/drawing/2014/main" id="{A3361C49-200B-EEFE-9EC5-57EE9AA4DC24}"/>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9" name="TextBox 78">
              <a:extLst>
                <a:ext uri="{FF2B5EF4-FFF2-40B4-BE49-F238E27FC236}">
                  <a16:creationId xmlns:a16="http://schemas.microsoft.com/office/drawing/2014/main" id="{DEF65026-19B8-67CE-9150-F041D9DB5E9E}"/>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80" name="Rectangle 79">
              <a:extLst>
                <a:ext uri="{FF2B5EF4-FFF2-40B4-BE49-F238E27FC236}">
                  <a16:creationId xmlns:a16="http://schemas.microsoft.com/office/drawing/2014/main" id="{44946820-D8D3-7307-15E5-9934103F62C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1" name="TextBox 80">
              <a:extLst>
                <a:ext uri="{FF2B5EF4-FFF2-40B4-BE49-F238E27FC236}">
                  <a16:creationId xmlns:a16="http://schemas.microsoft.com/office/drawing/2014/main" id="{6A55A66A-AE66-60D8-D409-50689CE4A861}"/>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2" name="Rectangle 81">
              <a:extLst>
                <a:ext uri="{FF2B5EF4-FFF2-40B4-BE49-F238E27FC236}">
                  <a16:creationId xmlns:a16="http://schemas.microsoft.com/office/drawing/2014/main" id="{D5506E0D-05DC-2DC8-FFE3-51E80CCF2B7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83" name="TextBox 82">
              <a:extLst>
                <a:ext uri="{FF2B5EF4-FFF2-40B4-BE49-F238E27FC236}">
                  <a16:creationId xmlns:a16="http://schemas.microsoft.com/office/drawing/2014/main" id="{C9955DF8-5AFE-5A56-D8B4-EB4454F08E72}"/>
                </a:ext>
              </a:extLst>
            </p:cNvPr>
            <p:cNvSpPr txBox="1"/>
            <p:nvPr/>
          </p:nvSpPr>
          <p:spPr>
            <a:xfrm>
              <a:off x="6903099"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84" name="Slide Number Placeholder 4">
            <a:extLst>
              <a:ext uri="{FF2B5EF4-FFF2-40B4-BE49-F238E27FC236}">
                <a16:creationId xmlns:a16="http://schemas.microsoft.com/office/drawing/2014/main" id="{7FC619C8-7F0E-18C0-0C4B-9A74DD68B68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33</a:t>
            </a:fld>
            <a:endParaRPr lang="en-GB"/>
          </a:p>
        </p:txBody>
      </p:sp>
      <p:pic>
        <p:nvPicPr>
          <p:cNvPr id="3" name="Picture 2">
            <a:extLst>
              <a:ext uri="{FF2B5EF4-FFF2-40B4-BE49-F238E27FC236}">
                <a16:creationId xmlns:a16="http://schemas.microsoft.com/office/drawing/2014/main" id="{6EE92E84-C367-D885-7B57-B9CB3F54CFC8}"/>
              </a:ext>
            </a:extLst>
          </p:cNvPr>
          <p:cNvPicPr>
            <a:picLocks noChangeAspect="1"/>
          </p:cNvPicPr>
          <p:nvPr/>
        </p:nvPicPr>
        <p:blipFill rotWithShape="1">
          <a:blip r:embed="rId3"/>
          <a:srcRect t="87237"/>
          <a:stretch/>
        </p:blipFill>
        <p:spPr>
          <a:xfrm>
            <a:off x="299398" y="1369903"/>
            <a:ext cx="2155517" cy="275108"/>
          </a:xfrm>
          <a:prstGeom prst="rect">
            <a:avLst/>
          </a:prstGeom>
        </p:spPr>
      </p:pic>
      <p:pic>
        <p:nvPicPr>
          <p:cNvPr id="4" name="Picture 3">
            <a:extLst>
              <a:ext uri="{FF2B5EF4-FFF2-40B4-BE49-F238E27FC236}">
                <a16:creationId xmlns:a16="http://schemas.microsoft.com/office/drawing/2014/main" id="{84BF6C7E-BF85-098C-25C1-3FA9D8C07BDA}"/>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11" name="Google Shape;118;p22">
            <a:extLst>
              <a:ext uri="{FF2B5EF4-FFF2-40B4-BE49-F238E27FC236}">
                <a16:creationId xmlns:a16="http://schemas.microsoft.com/office/drawing/2014/main" id="{946205B2-6E31-D02B-233E-4888BE7FB819}"/>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3" name="Google Shape;118;p22">
            <a:extLst>
              <a:ext uri="{FF2B5EF4-FFF2-40B4-BE49-F238E27FC236}">
                <a16:creationId xmlns:a16="http://schemas.microsoft.com/office/drawing/2014/main" id="{998E7730-1C8A-6AAD-EDA2-8A2F86D662C9}"/>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6" name="Google Shape;118;p22">
            <a:extLst>
              <a:ext uri="{FF2B5EF4-FFF2-40B4-BE49-F238E27FC236}">
                <a16:creationId xmlns:a16="http://schemas.microsoft.com/office/drawing/2014/main" id="{AB40913D-658E-DE66-019E-85451E3AE639}"/>
              </a:ext>
            </a:extLst>
          </p:cNvPr>
          <p:cNvSpPr txBox="1"/>
          <p:nvPr/>
        </p:nvSpPr>
        <p:spPr>
          <a:xfrm>
            <a:off x="11245086" y="1819275"/>
            <a:ext cx="72000" cy="432000"/>
          </a:xfrm>
          <a:prstGeom prst="rect">
            <a:avLst/>
          </a:prstGeom>
          <a:solidFill>
            <a:srgbClr val="585C3B"/>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7" name="Google Shape;1024;p85">
            <a:extLst>
              <a:ext uri="{FF2B5EF4-FFF2-40B4-BE49-F238E27FC236}">
                <a16:creationId xmlns:a16="http://schemas.microsoft.com/office/drawing/2014/main" id="{12FCA3D3-E233-884C-0544-0F3D4D331B9B}"/>
              </a:ext>
            </a:extLst>
          </p:cNvPr>
          <p:cNvSpPr/>
          <p:nvPr/>
        </p:nvSpPr>
        <p:spPr>
          <a:xfrm>
            <a:off x="1138908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8" name="Google Shape;112;p22">
            <a:extLst>
              <a:ext uri="{FF2B5EF4-FFF2-40B4-BE49-F238E27FC236}">
                <a16:creationId xmlns:a16="http://schemas.microsoft.com/office/drawing/2014/main" id="{1907C8E9-5629-5778-C60C-A6C13A72689A}"/>
              </a:ext>
            </a:extLst>
          </p:cNvPr>
          <p:cNvSpPr/>
          <p:nvPr/>
        </p:nvSpPr>
        <p:spPr>
          <a:xfrm>
            <a:off x="3102014" y="2362107"/>
            <a:ext cx="1641157" cy="2170089"/>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9" name="Google Shape;112;p22">
            <a:extLst>
              <a:ext uri="{FF2B5EF4-FFF2-40B4-BE49-F238E27FC236}">
                <a16:creationId xmlns:a16="http://schemas.microsoft.com/office/drawing/2014/main" id="{6E7127B9-A0B2-4236-2182-9DDAD6EB5B35}"/>
              </a:ext>
            </a:extLst>
          </p:cNvPr>
          <p:cNvSpPr/>
          <p:nvPr/>
        </p:nvSpPr>
        <p:spPr>
          <a:xfrm>
            <a:off x="3102014" y="4655459"/>
            <a:ext cx="1641157" cy="6477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sp>
        <p:nvSpPr>
          <p:cNvPr id="20" name="Google Shape;112;p22">
            <a:extLst>
              <a:ext uri="{FF2B5EF4-FFF2-40B4-BE49-F238E27FC236}">
                <a16:creationId xmlns:a16="http://schemas.microsoft.com/office/drawing/2014/main" id="{90F92AF2-02B1-EAE9-E177-833F578E9ECC}"/>
              </a:ext>
            </a:extLst>
          </p:cNvPr>
          <p:cNvSpPr/>
          <p:nvPr/>
        </p:nvSpPr>
        <p:spPr>
          <a:xfrm>
            <a:off x="4852987" y="2873318"/>
            <a:ext cx="2224088" cy="64770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Pārvades</a:t>
            </a:r>
            <a:r>
              <a:rPr lang="en-GB" sz="1100" i="0">
                <a:effectLst/>
              </a:rPr>
              <a:t> un </a:t>
            </a:r>
            <a:r>
              <a:rPr lang="en-GB" sz="1100" i="0" err="1">
                <a:effectLst/>
              </a:rPr>
              <a:t>sadales</a:t>
            </a:r>
            <a:r>
              <a:rPr lang="en-GB" sz="1100" i="0">
                <a:effectLst/>
              </a:rPr>
              <a:t> </a:t>
            </a:r>
            <a:r>
              <a:rPr lang="en-GB" sz="1100" i="0" err="1">
                <a:effectLst/>
              </a:rPr>
              <a:t>elektrotīklu</a:t>
            </a:r>
            <a:r>
              <a:rPr lang="en-GB" sz="1100" i="0">
                <a:effectLst/>
              </a:rPr>
              <a:t> </a:t>
            </a:r>
            <a:r>
              <a:rPr lang="en-GB" sz="1100" i="0" err="1">
                <a:effectLst/>
              </a:rPr>
              <a:t>bojājumi</a:t>
            </a:r>
            <a:endParaRPr lang="lv-LV" sz="1100"/>
          </a:p>
        </p:txBody>
      </p:sp>
      <p:sp>
        <p:nvSpPr>
          <p:cNvPr id="21" name="Google Shape;112;p22">
            <a:extLst>
              <a:ext uri="{FF2B5EF4-FFF2-40B4-BE49-F238E27FC236}">
                <a16:creationId xmlns:a16="http://schemas.microsoft.com/office/drawing/2014/main" id="{427EBC7B-F378-68C7-84D4-352335C21E43}"/>
              </a:ext>
            </a:extLst>
          </p:cNvPr>
          <p:cNvSpPr/>
          <p:nvPr/>
        </p:nvSpPr>
        <p:spPr>
          <a:xfrm>
            <a:off x="4853185" y="3613093"/>
            <a:ext cx="1641475" cy="919163"/>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Būvju sabrukums</a:t>
            </a:r>
            <a:endParaRPr lang="lv-LV" sz="1100"/>
          </a:p>
        </p:txBody>
      </p:sp>
      <p:sp>
        <p:nvSpPr>
          <p:cNvPr id="23" name="Google Shape;112;p22">
            <a:extLst>
              <a:ext uri="{FF2B5EF4-FFF2-40B4-BE49-F238E27FC236}">
                <a16:creationId xmlns:a16="http://schemas.microsoft.com/office/drawing/2014/main" id="{155FD2B0-C512-1DDB-B97C-A7FEB3197461}"/>
              </a:ext>
            </a:extLst>
          </p:cNvPr>
          <p:cNvSpPr/>
          <p:nvPr/>
        </p:nvSpPr>
        <p:spPr>
          <a:xfrm>
            <a:off x="6604673" y="3613711"/>
            <a:ext cx="3088043" cy="918486"/>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Bīstamo</a:t>
            </a:r>
            <a:r>
              <a:rPr lang="en-GB" sz="1100" i="0">
                <a:effectLst/>
              </a:rPr>
              <a:t> </a:t>
            </a:r>
            <a:r>
              <a:rPr lang="en-GB" sz="1100" i="0" err="1">
                <a:effectLst/>
              </a:rPr>
              <a:t>ķīmisko</a:t>
            </a:r>
            <a:r>
              <a:rPr lang="en-GB" sz="1100" i="0">
                <a:effectLst/>
              </a:rPr>
              <a:t> </a:t>
            </a:r>
            <a:r>
              <a:rPr lang="en-GB" sz="1100" i="0" err="1">
                <a:effectLst/>
              </a:rPr>
              <a:t>vielu</a:t>
            </a:r>
            <a:r>
              <a:rPr lang="en-GB" sz="1100" i="0">
                <a:effectLst/>
              </a:rPr>
              <a:t> </a:t>
            </a:r>
            <a:r>
              <a:rPr lang="en-GB" sz="1100" i="0" err="1">
                <a:effectLst/>
              </a:rPr>
              <a:t>noplūde</a:t>
            </a:r>
            <a:r>
              <a:rPr lang="en-GB" sz="1100" i="0">
                <a:effectLst/>
              </a:rPr>
              <a:t> no </a:t>
            </a:r>
            <a:r>
              <a:rPr lang="en-GB" sz="1100" i="0" err="1">
                <a:effectLst/>
              </a:rPr>
              <a:t>kuģiem</a:t>
            </a:r>
            <a:r>
              <a:rPr lang="en-GB" sz="1100" i="0">
                <a:effectLst/>
              </a:rPr>
              <a:t>, </a:t>
            </a:r>
            <a:r>
              <a:rPr lang="en-GB" sz="1100" i="0" err="1">
                <a:effectLst/>
              </a:rPr>
              <a:t>kuģa</a:t>
            </a:r>
            <a:r>
              <a:rPr lang="en-GB" sz="1100" i="0">
                <a:effectLst/>
              </a:rPr>
              <a:t> </a:t>
            </a:r>
            <a:r>
              <a:rPr lang="en-GB" sz="1100" i="0" err="1">
                <a:effectLst/>
              </a:rPr>
              <a:t>uzskriešana</a:t>
            </a:r>
            <a:r>
              <a:rPr lang="en-GB" sz="1100" i="0">
                <a:effectLst/>
              </a:rPr>
              <a:t> </a:t>
            </a:r>
            <a:r>
              <a:rPr lang="en-GB" sz="1100" i="0" err="1">
                <a:effectLst/>
              </a:rPr>
              <a:t>uz</a:t>
            </a:r>
            <a:r>
              <a:rPr lang="en-GB" sz="1100" i="0">
                <a:effectLst/>
              </a:rPr>
              <a:t> </a:t>
            </a:r>
            <a:r>
              <a:rPr lang="en-GB" sz="1100" i="0" err="1">
                <a:effectLst/>
              </a:rPr>
              <a:t>sēkļa</a:t>
            </a:r>
            <a:r>
              <a:rPr lang="en-GB" sz="1100" i="0">
                <a:effectLst/>
              </a:rPr>
              <a:t>, </a:t>
            </a:r>
            <a:r>
              <a:rPr lang="en-GB" sz="1100" i="0" err="1">
                <a:effectLst/>
              </a:rPr>
              <a:t>kuģu</a:t>
            </a:r>
            <a:r>
              <a:rPr lang="en-GB" sz="1100" i="0">
                <a:effectLst/>
              </a:rPr>
              <a:t> </a:t>
            </a:r>
            <a:r>
              <a:rPr lang="en-GB" sz="1100" i="0" err="1">
                <a:effectLst/>
              </a:rPr>
              <a:t>sadursme</a:t>
            </a:r>
            <a:r>
              <a:rPr lang="en-GB" sz="1100" i="0">
                <a:effectLst/>
              </a:rPr>
              <a:t>, </a:t>
            </a:r>
            <a:r>
              <a:rPr lang="en-GB" sz="1100" i="0" err="1">
                <a:effectLst/>
              </a:rPr>
              <a:t>pasažieru</a:t>
            </a:r>
            <a:r>
              <a:rPr lang="en-GB" sz="1100" i="0">
                <a:effectLst/>
              </a:rPr>
              <a:t> </a:t>
            </a:r>
            <a:r>
              <a:rPr lang="en-GB" sz="1100" i="0" err="1">
                <a:effectLst/>
              </a:rPr>
              <a:t>kuģa</a:t>
            </a:r>
            <a:r>
              <a:rPr lang="en-GB" sz="1100" i="0">
                <a:effectLst/>
              </a:rPr>
              <a:t> </a:t>
            </a:r>
            <a:r>
              <a:rPr lang="en-GB" sz="1100" i="0" err="1">
                <a:effectLst/>
              </a:rPr>
              <a:t>katastrofa</a:t>
            </a:r>
            <a:endParaRPr lang="lv-LV" sz="1100"/>
          </a:p>
        </p:txBody>
      </p:sp>
      <p:sp>
        <p:nvSpPr>
          <p:cNvPr id="25" name="Google Shape;112;p22">
            <a:extLst>
              <a:ext uri="{FF2B5EF4-FFF2-40B4-BE49-F238E27FC236}">
                <a16:creationId xmlns:a16="http://schemas.microsoft.com/office/drawing/2014/main" id="{DE1CE7B8-3CDE-305A-39F9-1D85658CCEE8}"/>
              </a:ext>
            </a:extLst>
          </p:cNvPr>
          <p:cNvSpPr/>
          <p:nvPr/>
        </p:nvSpPr>
        <p:spPr>
          <a:xfrm>
            <a:off x="9804399" y="3637568"/>
            <a:ext cx="1944687" cy="395007"/>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pt-BR" sz="1100" i="0">
                <a:effectLst/>
              </a:rPr>
              <a:t>Aviācijas nelaimes </a:t>
            </a:r>
          </a:p>
          <a:p>
            <a:pPr marL="0" lvl="0" indent="0" algn="l" rtl="0">
              <a:spcBef>
                <a:spcPts val="0"/>
              </a:spcBef>
              <a:spcAft>
                <a:spcPts val="0"/>
              </a:spcAft>
              <a:buNone/>
            </a:pPr>
            <a:r>
              <a:rPr lang="pt-BR" sz="1100" i="0">
                <a:effectLst/>
              </a:rPr>
              <a:t>gadījums ar gaisa kuģi</a:t>
            </a:r>
            <a:endParaRPr lang="lv-LV" sz="1100"/>
          </a:p>
        </p:txBody>
      </p:sp>
      <p:sp>
        <p:nvSpPr>
          <p:cNvPr id="27" name="Google Shape;112;p22">
            <a:extLst>
              <a:ext uri="{FF2B5EF4-FFF2-40B4-BE49-F238E27FC236}">
                <a16:creationId xmlns:a16="http://schemas.microsoft.com/office/drawing/2014/main" id="{0D62F0EB-B869-1820-B1F8-1237E46C4E18}"/>
              </a:ext>
            </a:extLst>
          </p:cNvPr>
          <p:cNvSpPr/>
          <p:nvPr/>
        </p:nvSpPr>
        <p:spPr>
          <a:xfrm>
            <a:off x="9804399" y="4137189"/>
            <a:ext cx="1944687" cy="395007"/>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Dzelzceļa transporta katastrofa</a:t>
            </a:r>
            <a:endParaRPr lang="lv-LV" sz="1100"/>
          </a:p>
        </p:txBody>
      </p:sp>
      <p:sp>
        <p:nvSpPr>
          <p:cNvPr id="28" name="Google Shape;112;p22">
            <a:extLst>
              <a:ext uri="{FF2B5EF4-FFF2-40B4-BE49-F238E27FC236}">
                <a16:creationId xmlns:a16="http://schemas.microsoft.com/office/drawing/2014/main" id="{F580F10D-DC3E-26E7-123A-CB93F08CDECB}"/>
              </a:ext>
            </a:extLst>
          </p:cNvPr>
          <p:cNvSpPr/>
          <p:nvPr/>
        </p:nvSpPr>
        <p:spPr>
          <a:xfrm>
            <a:off x="4853185" y="2362200"/>
            <a:ext cx="2224003" cy="395288"/>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Bīstamo ķīmisko vielu noplūde objektā</a:t>
            </a:r>
          </a:p>
        </p:txBody>
      </p:sp>
      <p:sp>
        <p:nvSpPr>
          <p:cNvPr id="29" name="Google Shape;112;p22">
            <a:extLst>
              <a:ext uri="{FF2B5EF4-FFF2-40B4-BE49-F238E27FC236}">
                <a16:creationId xmlns:a16="http://schemas.microsoft.com/office/drawing/2014/main" id="{EDEE7063-D814-56FF-5E2A-CA5C46926F7F}"/>
              </a:ext>
            </a:extLst>
          </p:cNvPr>
          <p:cNvSpPr/>
          <p:nvPr/>
        </p:nvSpPr>
        <p:spPr>
          <a:xfrm>
            <a:off x="7189070" y="2362200"/>
            <a:ext cx="2503646" cy="395288"/>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Avārija</a:t>
            </a:r>
            <a:r>
              <a:rPr lang="en-GB" sz="1100" i="0">
                <a:effectLst/>
              </a:rPr>
              <a:t> </a:t>
            </a:r>
            <a:r>
              <a:rPr lang="en-GB" sz="1100" i="0" err="1">
                <a:effectLst/>
              </a:rPr>
              <a:t>naftas</a:t>
            </a:r>
            <a:r>
              <a:rPr lang="en-GB" sz="1100" i="0">
                <a:effectLst/>
              </a:rPr>
              <a:t> </a:t>
            </a:r>
            <a:r>
              <a:rPr lang="en-GB" sz="1100" i="0" err="1">
                <a:effectLst/>
              </a:rPr>
              <a:t>produktu</a:t>
            </a:r>
            <a:r>
              <a:rPr lang="en-GB" sz="1100" i="0">
                <a:effectLst/>
              </a:rPr>
              <a:t> </a:t>
            </a:r>
            <a:r>
              <a:rPr lang="en-GB" sz="1100" i="0" err="1">
                <a:effectLst/>
              </a:rPr>
              <a:t>cauruļvada</a:t>
            </a:r>
            <a:r>
              <a:rPr lang="en-GB" sz="1100" i="0">
                <a:effectLst/>
              </a:rPr>
              <a:t> </a:t>
            </a:r>
            <a:r>
              <a:rPr lang="en-GB" sz="1100" i="0" err="1">
                <a:effectLst/>
              </a:rPr>
              <a:t>transporta</a:t>
            </a:r>
            <a:r>
              <a:rPr lang="en-GB" sz="1100" i="0">
                <a:effectLst/>
              </a:rPr>
              <a:t> </a:t>
            </a:r>
            <a:r>
              <a:rPr lang="en-GB" sz="1100" i="0" err="1">
                <a:effectLst/>
              </a:rPr>
              <a:t>infrastruktūrā</a:t>
            </a:r>
            <a:endParaRPr lang="lv-LV" sz="1100"/>
          </a:p>
        </p:txBody>
      </p:sp>
      <p:sp>
        <p:nvSpPr>
          <p:cNvPr id="31" name="Google Shape;112;p22">
            <a:extLst>
              <a:ext uri="{FF2B5EF4-FFF2-40B4-BE49-F238E27FC236}">
                <a16:creationId xmlns:a16="http://schemas.microsoft.com/office/drawing/2014/main" id="{0286A2C8-71C7-ADD7-3923-FBD096F3D4FB}"/>
              </a:ext>
            </a:extLst>
          </p:cNvPr>
          <p:cNvSpPr/>
          <p:nvPr/>
        </p:nvSpPr>
        <p:spPr>
          <a:xfrm>
            <a:off x="9804399" y="2362200"/>
            <a:ext cx="1944727" cy="395288"/>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Radiācijas avārijas</a:t>
            </a:r>
          </a:p>
        </p:txBody>
      </p:sp>
      <p:sp>
        <p:nvSpPr>
          <p:cNvPr id="33" name="Google Shape;112;p22">
            <a:extLst>
              <a:ext uri="{FF2B5EF4-FFF2-40B4-BE49-F238E27FC236}">
                <a16:creationId xmlns:a16="http://schemas.microsoft.com/office/drawing/2014/main" id="{E9245226-DA6B-31BC-C6EC-18F7C44F447C}"/>
              </a:ext>
            </a:extLst>
          </p:cNvPr>
          <p:cNvSpPr/>
          <p:nvPr/>
        </p:nvSpPr>
        <p:spPr>
          <a:xfrm>
            <a:off x="7189070" y="2873318"/>
            <a:ext cx="1558690" cy="647700"/>
          </a:xfrm>
          <a:prstGeom prst="rect">
            <a:avLst/>
          </a:prstGeom>
          <a:solidFill>
            <a:schemeClr val="bg1">
              <a:lumMod val="95000"/>
            </a:schemeClr>
          </a:solidFill>
          <a:ln>
            <a:noFill/>
          </a:ln>
        </p:spPr>
        <p:txBody>
          <a:bodyPr spcFirstLastPara="1" wrap="square" lIns="72000" tIns="91425" rIns="72000" bIns="91425" anchor="ctr" anchorCtr="0">
            <a:noAutofit/>
          </a:bodyPr>
          <a:lstStyle/>
          <a:p>
            <a:r>
              <a:rPr lang="lv-LV" sz="1100"/>
              <a:t>Ugunsgrēki</a:t>
            </a:r>
          </a:p>
        </p:txBody>
      </p:sp>
      <p:sp>
        <p:nvSpPr>
          <p:cNvPr id="35" name="Google Shape;112;p22">
            <a:extLst>
              <a:ext uri="{FF2B5EF4-FFF2-40B4-BE49-F238E27FC236}">
                <a16:creationId xmlns:a16="http://schemas.microsoft.com/office/drawing/2014/main" id="{FB44E48E-7676-172E-A4E0-70FC3B946162}"/>
              </a:ext>
            </a:extLst>
          </p:cNvPr>
          <p:cNvSpPr/>
          <p:nvPr/>
        </p:nvSpPr>
        <p:spPr>
          <a:xfrm>
            <a:off x="8859755" y="2873318"/>
            <a:ext cx="2889372" cy="64770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i="0" err="1">
                <a:effectLst/>
              </a:rPr>
              <a:t>Dambju</a:t>
            </a:r>
            <a:r>
              <a:rPr lang="en-GB" sz="1100" i="0">
                <a:effectLst/>
              </a:rPr>
              <a:t> un </a:t>
            </a:r>
            <a:r>
              <a:rPr lang="en-GB" sz="1100" i="0" err="1">
                <a:effectLst/>
              </a:rPr>
              <a:t>citu</a:t>
            </a:r>
            <a:r>
              <a:rPr lang="en-GB" sz="1100" i="0">
                <a:effectLst/>
              </a:rPr>
              <a:t> </a:t>
            </a:r>
            <a:r>
              <a:rPr lang="en-GB" sz="1100" i="0" err="1">
                <a:effectLst/>
              </a:rPr>
              <a:t>hidrotehnisko</a:t>
            </a:r>
            <a:r>
              <a:rPr lang="en-GB" sz="1100" i="0">
                <a:effectLst/>
              </a:rPr>
              <a:t> </a:t>
            </a:r>
            <a:r>
              <a:rPr lang="en-GB" sz="1100" i="0" err="1">
                <a:effectLst/>
              </a:rPr>
              <a:t>būvju</a:t>
            </a:r>
            <a:r>
              <a:rPr lang="en-GB" sz="1100" i="0">
                <a:effectLst/>
              </a:rPr>
              <a:t> </a:t>
            </a:r>
            <a:r>
              <a:rPr lang="en-GB" sz="1100" i="0" err="1">
                <a:effectLst/>
              </a:rPr>
              <a:t>pārrāvumi</a:t>
            </a:r>
            <a:r>
              <a:rPr lang="en-GB" sz="1100" i="0">
                <a:effectLst/>
              </a:rPr>
              <a:t> – </a:t>
            </a:r>
            <a:r>
              <a:rPr lang="en-GB" sz="1100" i="0" err="1">
                <a:effectLst/>
              </a:rPr>
              <a:t>Daugavas</a:t>
            </a:r>
            <a:r>
              <a:rPr lang="en-GB" sz="1100" i="0">
                <a:effectLst/>
              </a:rPr>
              <a:t> </a:t>
            </a:r>
            <a:r>
              <a:rPr lang="en-GB" sz="1100" i="0" err="1">
                <a:effectLst/>
              </a:rPr>
              <a:t>hidroelektrostaciju</a:t>
            </a:r>
            <a:r>
              <a:rPr lang="en-GB" sz="1100" i="0">
                <a:effectLst/>
              </a:rPr>
              <a:t> </a:t>
            </a:r>
            <a:r>
              <a:rPr lang="en-GB" sz="1100" i="0" err="1">
                <a:effectLst/>
              </a:rPr>
              <a:t>kaskādes</a:t>
            </a:r>
            <a:r>
              <a:rPr lang="en-GB" sz="1100" i="0">
                <a:effectLst/>
              </a:rPr>
              <a:t> </a:t>
            </a:r>
            <a:r>
              <a:rPr lang="en-GB" sz="1100" i="0" err="1">
                <a:effectLst/>
              </a:rPr>
              <a:t>hidrobūve</a:t>
            </a:r>
            <a:endParaRPr lang="lv-LV" sz="1100"/>
          </a:p>
        </p:txBody>
      </p:sp>
      <p:sp>
        <p:nvSpPr>
          <p:cNvPr id="36" name="Rectangle 35">
            <a:extLst>
              <a:ext uri="{FF2B5EF4-FFF2-40B4-BE49-F238E27FC236}">
                <a16:creationId xmlns:a16="http://schemas.microsoft.com/office/drawing/2014/main" id="{CD49407A-F45E-5F3F-8E68-5CECD42C41BB}"/>
              </a:ext>
            </a:extLst>
          </p:cNvPr>
          <p:cNvSpPr>
            <a:spLocks/>
          </p:cNvSpPr>
          <p:nvPr/>
        </p:nvSpPr>
        <p:spPr>
          <a:xfrm>
            <a:off x="6861188" y="25414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7" name="Rectangle 36">
            <a:extLst>
              <a:ext uri="{FF2B5EF4-FFF2-40B4-BE49-F238E27FC236}">
                <a16:creationId xmlns:a16="http://schemas.microsoft.com/office/drawing/2014/main" id="{AB159C94-F828-A4A9-8298-4F5D79663A63}"/>
              </a:ext>
            </a:extLst>
          </p:cNvPr>
          <p:cNvSpPr>
            <a:spLocks/>
          </p:cNvSpPr>
          <p:nvPr/>
        </p:nvSpPr>
        <p:spPr>
          <a:xfrm>
            <a:off x="9476716" y="25414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0" name="Rectangle 39">
            <a:extLst>
              <a:ext uri="{FF2B5EF4-FFF2-40B4-BE49-F238E27FC236}">
                <a16:creationId xmlns:a16="http://schemas.microsoft.com/office/drawing/2014/main" id="{01E34D87-76E4-DBB7-326F-AA7E11646EB5}"/>
              </a:ext>
            </a:extLst>
          </p:cNvPr>
          <p:cNvSpPr>
            <a:spLocks/>
          </p:cNvSpPr>
          <p:nvPr/>
        </p:nvSpPr>
        <p:spPr>
          <a:xfrm>
            <a:off x="11533088" y="25414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2" name="Rectangle 41">
            <a:extLst>
              <a:ext uri="{FF2B5EF4-FFF2-40B4-BE49-F238E27FC236}">
                <a16:creationId xmlns:a16="http://schemas.microsoft.com/office/drawing/2014/main" id="{6966C31B-4CE3-9294-BFE8-A90E5A36D105}"/>
              </a:ext>
            </a:extLst>
          </p:cNvPr>
          <p:cNvSpPr>
            <a:spLocks/>
          </p:cNvSpPr>
          <p:nvPr/>
        </p:nvSpPr>
        <p:spPr>
          <a:xfrm>
            <a:off x="8531760" y="330501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4" name="Rectangle 43">
            <a:extLst>
              <a:ext uri="{FF2B5EF4-FFF2-40B4-BE49-F238E27FC236}">
                <a16:creationId xmlns:a16="http://schemas.microsoft.com/office/drawing/2014/main" id="{5E0BB5DE-EFB2-9D05-CFCF-B712639682FD}"/>
              </a:ext>
            </a:extLst>
          </p:cNvPr>
          <p:cNvSpPr>
            <a:spLocks/>
          </p:cNvSpPr>
          <p:nvPr/>
        </p:nvSpPr>
        <p:spPr>
          <a:xfrm>
            <a:off x="11533088" y="330501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5" name="Rectangle 44">
            <a:extLst>
              <a:ext uri="{FF2B5EF4-FFF2-40B4-BE49-F238E27FC236}">
                <a16:creationId xmlns:a16="http://schemas.microsoft.com/office/drawing/2014/main" id="{D7EC9678-77F5-D0C4-CEB4-E3FAA1AA25D1}"/>
              </a:ext>
            </a:extLst>
          </p:cNvPr>
          <p:cNvSpPr>
            <a:spLocks/>
          </p:cNvSpPr>
          <p:nvPr/>
        </p:nvSpPr>
        <p:spPr>
          <a:xfrm>
            <a:off x="6861188" y="330501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6" name="Rectangle 45">
            <a:extLst>
              <a:ext uri="{FF2B5EF4-FFF2-40B4-BE49-F238E27FC236}">
                <a16:creationId xmlns:a16="http://schemas.microsoft.com/office/drawing/2014/main" id="{409941E7-3923-AB5F-C1C1-70971D7FC3B2}"/>
              </a:ext>
            </a:extLst>
          </p:cNvPr>
          <p:cNvSpPr>
            <a:spLocks/>
          </p:cNvSpPr>
          <p:nvPr/>
        </p:nvSpPr>
        <p:spPr>
          <a:xfrm>
            <a:off x="6278660" y="431625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7" name="Rectangle 46">
            <a:extLst>
              <a:ext uri="{FF2B5EF4-FFF2-40B4-BE49-F238E27FC236}">
                <a16:creationId xmlns:a16="http://schemas.microsoft.com/office/drawing/2014/main" id="{30182389-F4E0-8369-24D6-54294575E892}"/>
              </a:ext>
            </a:extLst>
          </p:cNvPr>
          <p:cNvSpPr>
            <a:spLocks/>
          </p:cNvSpPr>
          <p:nvPr/>
        </p:nvSpPr>
        <p:spPr>
          <a:xfrm>
            <a:off x="9476716" y="431625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8" name="Rectangle 47">
            <a:extLst>
              <a:ext uri="{FF2B5EF4-FFF2-40B4-BE49-F238E27FC236}">
                <a16:creationId xmlns:a16="http://schemas.microsoft.com/office/drawing/2014/main" id="{69E6E583-476B-66C3-104C-5F93B06BF96C}"/>
              </a:ext>
            </a:extLst>
          </p:cNvPr>
          <p:cNvSpPr>
            <a:spLocks/>
          </p:cNvSpPr>
          <p:nvPr/>
        </p:nvSpPr>
        <p:spPr>
          <a:xfrm>
            <a:off x="11533088" y="38165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0" name="Rectangle 49">
            <a:extLst>
              <a:ext uri="{FF2B5EF4-FFF2-40B4-BE49-F238E27FC236}">
                <a16:creationId xmlns:a16="http://schemas.microsoft.com/office/drawing/2014/main" id="{FA7A17A8-6259-6CBF-7DA5-B755A59D0B5A}"/>
              </a:ext>
            </a:extLst>
          </p:cNvPr>
          <p:cNvSpPr>
            <a:spLocks/>
          </p:cNvSpPr>
          <p:nvPr/>
        </p:nvSpPr>
        <p:spPr>
          <a:xfrm>
            <a:off x="11533088" y="431619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1" name="Google Shape;112;p22">
            <a:extLst>
              <a:ext uri="{FF2B5EF4-FFF2-40B4-BE49-F238E27FC236}">
                <a16:creationId xmlns:a16="http://schemas.microsoft.com/office/drawing/2014/main" id="{C6E8ECC6-FA47-D599-B526-73092A68944C}"/>
              </a:ext>
            </a:extLst>
          </p:cNvPr>
          <p:cNvSpPr/>
          <p:nvPr/>
        </p:nvSpPr>
        <p:spPr>
          <a:xfrm>
            <a:off x="4853184" y="4655459"/>
            <a:ext cx="6895901" cy="647700"/>
          </a:xfrm>
          <a:prstGeom prst="rect">
            <a:avLst/>
          </a:prstGeom>
          <a:solidFill>
            <a:schemeClr val="bg1">
              <a:lumMod val="95000"/>
            </a:schemeClr>
          </a:solidFill>
          <a:ln w="19050">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i="0">
                <a:effectLst/>
              </a:rPr>
              <a:t>Sabiedriskās nekārtības, iekšējie nemieri</a:t>
            </a:r>
            <a:endParaRPr lang="lv-LV" sz="1100"/>
          </a:p>
        </p:txBody>
      </p:sp>
      <p:sp>
        <p:nvSpPr>
          <p:cNvPr id="53" name="Rectangle 52">
            <a:extLst>
              <a:ext uri="{FF2B5EF4-FFF2-40B4-BE49-F238E27FC236}">
                <a16:creationId xmlns:a16="http://schemas.microsoft.com/office/drawing/2014/main" id="{9AE602E3-556A-CCF3-668E-7351ACE94E0D}"/>
              </a:ext>
            </a:extLst>
          </p:cNvPr>
          <p:cNvSpPr>
            <a:spLocks/>
          </p:cNvSpPr>
          <p:nvPr/>
        </p:nvSpPr>
        <p:spPr>
          <a:xfrm>
            <a:off x="11533088" y="508715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7" name="Google Shape;118;p22">
            <a:extLst>
              <a:ext uri="{FF2B5EF4-FFF2-40B4-BE49-F238E27FC236}">
                <a16:creationId xmlns:a16="http://schemas.microsoft.com/office/drawing/2014/main" id="{97E0E648-7E3B-2968-3C95-17FCBCA1C901}"/>
              </a:ext>
            </a:extLst>
          </p:cNvPr>
          <p:cNvSpPr txBox="1"/>
          <p:nvPr/>
        </p:nvSpPr>
        <p:spPr>
          <a:xfrm>
            <a:off x="3102014" y="5419397"/>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60" name="Google Shape;112;p22">
            <a:extLst>
              <a:ext uri="{FF2B5EF4-FFF2-40B4-BE49-F238E27FC236}">
                <a16:creationId xmlns:a16="http://schemas.microsoft.com/office/drawing/2014/main" id="{3662B499-220F-E2DC-9918-A82E5D3443C7}"/>
              </a:ext>
            </a:extLst>
          </p:cNvPr>
          <p:cNvSpPr/>
          <p:nvPr/>
        </p:nvSpPr>
        <p:spPr>
          <a:xfrm>
            <a:off x="3102014" y="5957515"/>
            <a:ext cx="8647114" cy="215900"/>
          </a:xfrm>
          <a:prstGeom prst="rect">
            <a:avLst/>
          </a:prstGeom>
          <a:solidFill>
            <a:schemeClr val="bg1">
              <a:lumMod val="95000"/>
            </a:schemeClr>
          </a:solidFill>
          <a:ln w="19050">
            <a:noFill/>
          </a:ln>
        </p:spPr>
        <p:txBody>
          <a:bodyPr spcFirstLastPara="1" wrap="square" lIns="72000" tIns="91425" rIns="91425" bIns="91425"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sp>
        <p:nvSpPr>
          <p:cNvPr id="61" name="Rectangle 60">
            <a:extLst>
              <a:ext uri="{FF2B5EF4-FFF2-40B4-BE49-F238E27FC236}">
                <a16:creationId xmlns:a16="http://schemas.microsoft.com/office/drawing/2014/main" id="{A5F8708E-89A9-1A12-FEA6-D5FC1CBD131F}"/>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grpSp>
        <p:nvGrpSpPr>
          <p:cNvPr id="34" name="Group 33">
            <a:extLst>
              <a:ext uri="{FF2B5EF4-FFF2-40B4-BE49-F238E27FC236}">
                <a16:creationId xmlns:a16="http://schemas.microsoft.com/office/drawing/2014/main" id="{A11F383A-EB4A-B054-74D2-38312A7A1C53}"/>
              </a:ext>
            </a:extLst>
          </p:cNvPr>
          <p:cNvGrpSpPr/>
          <p:nvPr/>
        </p:nvGrpSpPr>
        <p:grpSpPr>
          <a:xfrm>
            <a:off x="11245126" y="5419397"/>
            <a:ext cx="504001" cy="432000"/>
            <a:chOff x="11264746" y="5419397"/>
            <a:chExt cx="504001" cy="432000"/>
          </a:xfrm>
        </p:grpSpPr>
        <p:sp>
          <p:nvSpPr>
            <p:cNvPr id="58" name="Google Shape;118;p22">
              <a:extLst>
                <a:ext uri="{FF2B5EF4-FFF2-40B4-BE49-F238E27FC236}">
                  <a16:creationId xmlns:a16="http://schemas.microsoft.com/office/drawing/2014/main" id="{3EF4D2C9-0BFB-5A6F-3AC1-A8E967B76A07}"/>
                </a:ext>
              </a:extLst>
            </p:cNvPr>
            <p:cNvSpPr txBox="1"/>
            <p:nvPr/>
          </p:nvSpPr>
          <p:spPr>
            <a:xfrm>
              <a:off x="11336747" y="541939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800" b="1">
                <a:solidFill>
                  <a:schemeClr val="lt1"/>
                </a:solidFill>
              </a:endParaRPr>
            </a:p>
          </p:txBody>
        </p:sp>
        <p:sp>
          <p:nvSpPr>
            <p:cNvPr id="59" name="Google Shape;118;p22">
              <a:extLst>
                <a:ext uri="{FF2B5EF4-FFF2-40B4-BE49-F238E27FC236}">
                  <a16:creationId xmlns:a16="http://schemas.microsoft.com/office/drawing/2014/main" id="{363A42C8-C9E9-C7E6-EDF3-C42236154E2F}"/>
                </a:ext>
              </a:extLst>
            </p:cNvPr>
            <p:cNvSpPr txBox="1"/>
            <p:nvPr/>
          </p:nvSpPr>
          <p:spPr>
            <a:xfrm>
              <a:off x="11264746" y="5419397"/>
              <a:ext cx="72000" cy="432000"/>
            </a:xfrm>
            <a:prstGeom prst="rect">
              <a:avLst/>
            </a:prstGeom>
            <a:solidFill>
              <a:srgbClr val="585C3B"/>
            </a:solidFill>
            <a:ln>
              <a:noFill/>
            </a:ln>
          </p:spPr>
          <p:txBody>
            <a:bodyPr spcFirstLastPara="1" wrap="square" lIns="72000" tIns="72000" rIns="72000" bIns="72000" anchor="ctr" anchorCtr="0">
              <a:noAutofit/>
            </a:bodyPr>
            <a:lstStyle/>
            <a:p>
              <a:endParaRPr sz="800" b="1">
                <a:solidFill>
                  <a:schemeClr val="lt1"/>
                </a:solidFill>
              </a:endParaRPr>
            </a:p>
          </p:txBody>
        </p:sp>
        <p:sp>
          <p:nvSpPr>
            <p:cNvPr id="63" name="Google Shape;1318;p88">
              <a:extLst>
                <a:ext uri="{FF2B5EF4-FFF2-40B4-BE49-F238E27FC236}">
                  <a16:creationId xmlns:a16="http://schemas.microsoft.com/office/drawing/2014/main" id="{A26B561A-9499-D288-EED3-3E31FDA2457A}"/>
                </a:ext>
              </a:extLst>
            </p:cNvPr>
            <p:cNvSpPr/>
            <p:nvPr/>
          </p:nvSpPr>
          <p:spPr>
            <a:xfrm>
              <a:off x="11408747" y="5491397"/>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Arial"/>
                <a:ea typeface="Arial"/>
                <a:cs typeface="Arial"/>
                <a:sym typeface="Arial"/>
              </a:endParaRPr>
            </a:p>
          </p:txBody>
        </p:sp>
      </p:grpSp>
      <p:sp>
        <p:nvSpPr>
          <p:cNvPr id="41" name="Rectangle 40">
            <a:extLst>
              <a:ext uri="{FF2B5EF4-FFF2-40B4-BE49-F238E27FC236}">
                <a16:creationId xmlns:a16="http://schemas.microsoft.com/office/drawing/2014/main" id="{885BF899-8334-2BEA-D666-D1C028EFDE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3" name="Group 42">
            <a:extLst>
              <a:ext uri="{FF2B5EF4-FFF2-40B4-BE49-F238E27FC236}">
                <a16:creationId xmlns:a16="http://schemas.microsoft.com/office/drawing/2014/main" id="{0C88ABED-28DF-89FA-8826-84517337459C}"/>
              </a:ext>
            </a:extLst>
          </p:cNvPr>
          <p:cNvGrpSpPr/>
          <p:nvPr/>
        </p:nvGrpSpPr>
        <p:grpSpPr>
          <a:xfrm>
            <a:off x="7511473" y="130795"/>
            <a:ext cx="4237615" cy="217488"/>
            <a:chOff x="7511473" y="130795"/>
            <a:chExt cx="4237615" cy="217488"/>
          </a:xfrm>
        </p:grpSpPr>
        <p:sp>
          <p:nvSpPr>
            <p:cNvPr id="49" name="Rectangle 48">
              <a:extLst>
                <a:ext uri="{FF2B5EF4-FFF2-40B4-BE49-F238E27FC236}">
                  <a16:creationId xmlns:a16="http://schemas.microsoft.com/office/drawing/2014/main" id="{3FBD65B4-614F-305F-3F3C-8741C9BBE01D}"/>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0ADA2FEE-0910-5D75-F804-84BC9BD39CED}"/>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5001BBBA-04D2-CAE8-98B9-D6475D8874AB}"/>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55" name="Rectangle 54">
              <a:extLst>
                <a:ext uri="{FF2B5EF4-FFF2-40B4-BE49-F238E27FC236}">
                  <a16:creationId xmlns:a16="http://schemas.microsoft.com/office/drawing/2014/main" id="{26AD53AC-F9ED-F226-0780-BFE76A12F0DB}"/>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56" name="Rectangle 55">
              <a:extLst>
                <a:ext uri="{FF2B5EF4-FFF2-40B4-BE49-F238E27FC236}">
                  <a16:creationId xmlns:a16="http://schemas.microsoft.com/office/drawing/2014/main" id="{AC685CFB-012D-3661-5D1B-F4303DD5FE0B}"/>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62" name="Rectangle 61">
              <a:extLst>
                <a:ext uri="{FF2B5EF4-FFF2-40B4-BE49-F238E27FC236}">
                  <a16:creationId xmlns:a16="http://schemas.microsoft.com/office/drawing/2014/main" id="{79109084-A333-8609-3CA4-4FBCE487AB87}"/>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64" name="Rectangle 63">
              <a:extLst>
                <a:ext uri="{FF2B5EF4-FFF2-40B4-BE49-F238E27FC236}">
                  <a16:creationId xmlns:a16="http://schemas.microsoft.com/office/drawing/2014/main" id="{AD811A40-C191-B5C0-803B-089357A240B7}"/>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65" name="Rectangle 64">
              <a:extLst>
                <a:ext uri="{FF2B5EF4-FFF2-40B4-BE49-F238E27FC236}">
                  <a16:creationId xmlns:a16="http://schemas.microsoft.com/office/drawing/2014/main" id="{A3CC3612-EAFC-C526-5C15-FC937B3FCC95}"/>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6" name="Rectangle 65">
              <a:extLst>
                <a:ext uri="{FF2B5EF4-FFF2-40B4-BE49-F238E27FC236}">
                  <a16:creationId xmlns:a16="http://schemas.microsoft.com/office/drawing/2014/main" id="{FFA76C49-1F82-35EC-FA64-051F49081F63}"/>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7" name="Google Shape;2685;p25">
            <a:extLst>
              <a:ext uri="{FF2B5EF4-FFF2-40B4-BE49-F238E27FC236}">
                <a16:creationId xmlns:a16="http://schemas.microsoft.com/office/drawing/2014/main" id="{6A3EE768-1E0C-E92F-421F-9042CD896D29}"/>
              </a:ext>
            </a:extLst>
          </p:cNvPr>
          <p:cNvSpPr txBox="1"/>
          <p:nvPr/>
        </p:nvSpPr>
        <p:spPr>
          <a:xfrm>
            <a:off x="547668" y="4914410"/>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9" name="Rectangle 8">
            <a:extLst>
              <a:ext uri="{FF2B5EF4-FFF2-40B4-BE49-F238E27FC236}">
                <a16:creationId xmlns:a16="http://schemas.microsoft.com/office/drawing/2014/main" id="{3356FEA2-BFBE-C862-8A2C-B1879B97E449}"/>
              </a:ext>
            </a:extLst>
          </p:cNvPr>
          <p:cNvSpPr/>
          <p:nvPr/>
        </p:nvSpPr>
        <p:spPr>
          <a:xfrm>
            <a:off x="0" y="3430614"/>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DF80587D-4D9D-6183-26E9-D753F2A760C4}"/>
              </a:ext>
            </a:extLst>
          </p:cNvPr>
          <p:cNvSpPr>
            <a:spLocks noChangeAspect="1"/>
          </p:cNvSpPr>
          <p:nvPr/>
        </p:nvSpPr>
        <p:spPr bwMode="auto">
          <a:xfrm>
            <a:off x="448735" y="36831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53267A9B-8875-E7FE-57DE-4CEA8A9380A5}"/>
              </a:ext>
            </a:extLst>
          </p:cNvPr>
          <p:cNvSpPr txBox="1"/>
          <p:nvPr/>
        </p:nvSpPr>
        <p:spPr>
          <a:xfrm>
            <a:off x="874395" y="3596208"/>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4" name="Rectangle 13">
            <a:extLst>
              <a:ext uri="{FF2B5EF4-FFF2-40B4-BE49-F238E27FC236}">
                <a16:creationId xmlns:a16="http://schemas.microsoft.com/office/drawing/2014/main" id="{6866D250-CF46-2FEA-7F23-2AF0049684A4}"/>
              </a:ext>
            </a:extLst>
          </p:cNvPr>
          <p:cNvSpPr/>
          <p:nvPr/>
        </p:nvSpPr>
        <p:spPr>
          <a:xfrm>
            <a:off x="-40" y="2451668"/>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Freeform 50">
            <a:extLst>
              <a:ext uri="{FF2B5EF4-FFF2-40B4-BE49-F238E27FC236}">
                <a16:creationId xmlns:a16="http://schemas.microsoft.com/office/drawing/2014/main" id="{2A29C6D9-FD6C-AB6A-9120-730C6A059DC8}"/>
              </a:ext>
            </a:extLst>
          </p:cNvPr>
          <p:cNvSpPr>
            <a:spLocks noChangeAspect="1"/>
          </p:cNvSpPr>
          <p:nvPr/>
        </p:nvSpPr>
        <p:spPr bwMode="auto">
          <a:xfrm>
            <a:off x="448695" y="270417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2" name="Google Shape;2685;p25">
            <a:extLst>
              <a:ext uri="{FF2B5EF4-FFF2-40B4-BE49-F238E27FC236}">
                <a16:creationId xmlns:a16="http://schemas.microsoft.com/office/drawing/2014/main" id="{C4617E2E-BE8E-3241-427F-3B1C7BD29914}"/>
              </a:ext>
            </a:extLst>
          </p:cNvPr>
          <p:cNvSpPr txBox="1"/>
          <p:nvPr/>
        </p:nvSpPr>
        <p:spPr>
          <a:xfrm>
            <a:off x="874355" y="2693436"/>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Aizsardzības ministrijas nolikums</a:t>
            </a:r>
            <a:r>
              <a:rPr lang="lv-LV" sz="1100">
                <a:latin typeface="Arial"/>
                <a:ea typeface="Arial"/>
                <a:cs typeface="Arial"/>
                <a:sym typeface="Arial"/>
              </a:rPr>
              <a:t> </a:t>
            </a:r>
          </a:p>
        </p:txBody>
      </p:sp>
      <p:sp>
        <p:nvSpPr>
          <p:cNvPr id="24" name="Rectangle 23">
            <a:extLst>
              <a:ext uri="{FF2B5EF4-FFF2-40B4-BE49-F238E27FC236}">
                <a16:creationId xmlns:a16="http://schemas.microsoft.com/office/drawing/2014/main" id="{B438D95F-7013-FABE-19E9-2097EBCC18FB}"/>
              </a:ext>
            </a:extLst>
          </p:cNvPr>
          <p:cNvSpPr/>
          <p:nvPr/>
        </p:nvSpPr>
        <p:spPr>
          <a:xfrm>
            <a:off x="0" y="440794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Freeform 50">
            <a:extLst>
              <a:ext uri="{FF2B5EF4-FFF2-40B4-BE49-F238E27FC236}">
                <a16:creationId xmlns:a16="http://schemas.microsoft.com/office/drawing/2014/main" id="{7B9FD4C2-66CF-B0FA-B72E-354F9E4CFA63}"/>
              </a:ext>
            </a:extLst>
          </p:cNvPr>
          <p:cNvSpPr>
            <a:spLocks noChangeAspect="1"/>
          </p:cNvSpPr>
          <p:nvPr/>
        </p:nvSpPr>
        <p:spPr bwMode="auto">
          <a:xfrm>
            <a:off x="448735" y="466045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E235ED21-93C4-421F-8D42-138CAD005D3D}"/>
              </a:ext>
            </a:extLst>
          </p:cNvPr>
          <p:cNvSpPr txBox="1"/>
          <p:nvPr/>
        </p:nvSpPr>
        <p:spPr>
          <a:xfrm>
            <a:off x="874395" y="464971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2" name="Rectangle 31">
            <a:extLst>
              <a:ext uri="{FF2B5EF4-FFF2-40B4-BE49-F238E27FC236}">
                <a16:creationId xmlns:a16="http://schemas.microsoft.com/office/drawing/2014/main" id="{FB4D4C1A-6512-7C42-119C-0C6269B91300}"/>
              </a:ext>
            </a:extLst>
          </p:cNvPr>
          <p:cNvSpPr/>
          <p:nvPr/>
        </p:nvSpPr>
        <p:spPr>
          <a:xfrm>
            <a:off x="0" y="538528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50">
            <a:extLst>
              <a:ext uri="{FF2B5EF4-FFF2-40B4-BE49-F238E27FC236}">
                <a16:creationId xmlns:a16="http://schemas.microsoft.com/office/drawing/2014/main" id="{21FE9DD0-61A5-A066-2F94-272505C59592}"/>
              </a:ext>
            </a:extLst>
          </p:cNvPr>
          <p:cNvSpPr>
            <a:spLocks noChangeAspect="1"/>
          </p:cNvSpPr>
          <p:nvPr/>
        </p:nvSpPr>
        <p:spPr bwMode="auto">
          <a:xfrm>
            <a:off x="448735" y="56377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5" name="Google Shape;2685;p25">
            <a:extLst>
              <a:ext uri="{FF2B5EF4-FFF2-40B4-BE49-F238E27FC236}">
                <a16:creationId xmlns:a16="http://schemas.microsoft.com/office/drawing/2014/main" id="{42E3D2CB-EC46-D41A-23AD-A598EEDF43B1}"/>
              </a:ext>
            </a:extLst>
          </p:cNvPr>
          <p:cNvSpPr txBox="1"/>
          <p:nvPr/>
        </p:nvSpPr>
        <p:spPr>
          <a:xfrm>
            <a:off x="874395" y="5550874"/>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218405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6CF2A65-2F0A-31F2-EA3C-2992A941A30C}"/>
              </a:ext>
            </a:extLst>
          </p:cNvPr>
          <p:cNvSpPr/>
          <p:nvPr/>
        </p:nvSpPr>
        <p:spPr>
          <a:xfrm>
            <a:off x="0" y="1809614"/>
            <a:ext cx="2754313" cy="5048385"/>
          </a:xfrm>
          <a:prstGeom prst="rect">
            <a:avLst/>
          </a:prstGeom>
          <a:solidFill>
            <a:srgbClr val="0057B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Rectangle 48">
            <a:extLst>
              <a:ext uri="{FF2B5EF4-FFF2-40B4-BE49-F238E27FC236}">
                <a16:creationId xmlns:a16="http://schemas.microsoft.com/office/drawing/2014/main" id="{5C43DA51-4E39-FA51-FA7C-3D7B837C21D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53" name="Picture 52">
            <a:extLst>
              <a:ext uri="{FF2B5EF4-FFF2-40B4-BE49-F238E27FC236}">
                <a16:creationId xmlns:a16="http://schemas.microsoft.com/office/drawing/2014/main" id="{B13C1C74-1FEA-F9E9-D485-6A401566D0FF}"/>
              </a:ext>
            </a:extLst>
          </p:cNvPr>
          <p:cNvPicPr>
            <a:picLocks noChangeAspect="1"/>
          </p:cNvPicPr>
          <p:nvPr/>
        </p:nvPicPr>
        <p:blipFill rotWithShape="1">
          <a:blip r:embed="rId3"/>
          <a:srcRect b="14957"/>
          <a:stretch/>
        </p:blipFill>
        <p:spPr>
          <a:xfrm>
            <a:off x="637251" y="221615"/>
            <a:ext cx="1483014" cy="1232533"/>
          </a:xfrm>
          <a:prstGeom prst="rect">
            <a:avLst/>
          </a:prstGeom>
        </p:spPr>
      </p:pic>
      <p:pic>
        <p:nvPicPr>
          <p:cNvPr id="45" name="Picture 44">
            <a:extLst>
              <a:ext uri="{FF2B5EF4-FFF2-40B4-BE49-F238E27FC236}">
                <a16:creationId xmlns:a16="http://schemas.microsoft.com/office/drawing/2014/main" id="{3F234E9A-16A5-61D5-9DBC-E379E75613BE}"/>
              </a:ext>
            </a:extLst>
          </p:cNvPr>
          <p:cNvPicPr>
            <a:picLocks noChangeAspect="1"/>
          </p:cNvPicPr>
          <p:nvPr/>
        </p:nvPicPr>
        <p:blipFill rotWithShape="1">
          <a:blip r:embed="rId4"/>
          <a:srcRect t="81852"/>
          <a:stretch/>
        </p:blipFill>
        <p:spPr>
          <a:xfrm>
            <a:off x="732071" y="1377863"/>
            <a:ext cx="1290170" cy="239711"/>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Ārlietu ministrijas uzdevumi un pienākumi civilajā aizsardzībā un katastrofas pārvaldīšanā </a:t>
            </a:r>
            <a:endParaRPr lang="en-US"/>
          </a:p>
        </p:txBody>
      </p:sp>
      <p:sp>
        <p:nvSpPr>
          <p:cNvPr id="14" name="Google Shape;118;p22">
            <a:extLst>
              <a:ext uri="{FF2B5EF4-FFF2-40B4-BE49-F238E27FC236}">
                <a16:creationId xmlns:a16="http://schemas.microsoft.com/office/drawing/2014/main" id="{9077DA7A-0C75-6182-FF6B-51314635B5A8}"/>
              </a:ext>
            </a:extLst>
          </p:cNvPr>
          <p:cNvSpPr txBox="1"/>
          <p:nvPr/>
        </p:nvSpPr>
        <p:spPr>
          <a:xfrm>
            <a:off x="3101975" y="2777171"/>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Starptautiskās palīdzības lūgšana un sniegšana</a:t>
            </a:r>
          </a:p>
        </p:txBody>
      </p:sp>
      <p:sp>
        <p:nvSpPr>
          <p:cNvPr id="16" name="Google Shape;118;p22">
            <a:extLst>
              <a:ext uri="{FF2B5EF4-FFF2-40B4-BE49-F238E27FC236}">
                <a16:creationId xmlns:a16="http://schemas.microsoft.com/office/drawing/2014/main" id="{A3B96A03-182F-3092-1F2F-9D439A88B963}"/>
              </a:ext>
            </a:extLst>
          </p:cNvPr>
          <p:cNvSpPr txBox="1"/>
          <p:nvPr/>
        </p:nvSpPr>
        <p:spPr>
          <a:xfrm>
            <a:off x="11317048" y="2777171"/>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8" name="Google Shape;118;p22">
            <a:extLst>
              <a:ext uri="{FF2B5EF4-FFF2-40B4-BE49-F238E27FC236}">
                <a16:creationId xmlns:a16="http://schemas.microsoft.com/office/drawing/2014/main" id="{8535CEC9-57A1-4428-78C5-2C65A1DEFF59}"/>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19" name="Google Shape;118;p22">
            <a:extLst>
              <a:ext uri="{FF2B5EF4-FFF2-40B4-BE49-F238E27FC236}">
                <a16:creationId xmlns:a16="http://schemas.microsoft.com/office/drawing/2014/main" id="{619E3565-CD1C-28C3-898D-73BDFE46CF42}"/>
              </a:ext>
            </a:extLst>
          </p:cNvPr>
          <p:cNvSpPr txBox="1"/>
          <p:nvPr/>
        </p:nvSpPr>
        <p:spPr>
          <a:xfrm>
            <a:off x="11245086" y="1819275"/>
            <a:ext cx="72000" cy="432000"/>
          </a:xfrm>
          <a:prstGeom prst="rect">
            <a:avLst/>
          </a:prstGeom>
          <a:solidFill>
            <a:srgbClr val="0057B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18;p22">
            <a:extLst>
              <a:ext uri="{FF2B5EF4-FFF2-40B4-BE49-F238E27FC236}">
                <a16:creationId xmlns:a16="http://schemas.microsoft.com/office/drawing/2014/main" id="{B6F4FE59-57AA-F8D6-6CED-C930CB34896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21" name="Graphic 20">
            <a:extLst>
              <a:ext uri="{FF2B5EF4-FFF2-40B4-BE49-F238E27FC236}">
                <a16:creationId xmlns:a16="http://schemas.microsoft.com/office/drawing/2014/main" id="{FB5D609A-3682-9F09-8862-DFAD62D34A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23" name="Google Shape;112;p22">
            <a:extLst>
              <a:ext uri="{FF2B5EF4-FFF2-40B4-BE49-F238E27FC236}">
                <a16:creationId xmlns:a16="http://schemas.microsoft.com/office/drawing/2014/main" id="{B3F5C2A0-DD34-0064-2D77-B29581885959}"/>
              </a:ext>
            </a:extLst>
          </p:cNvPr>
          <p:cNvSpPr/>
          <p:nvPr/>
        </p:nvSpPr>
        <p:spPr>
          <a:xfrm>
            <a:off x="3102014" y="2354674"/>
            <a:ext cx="8647113" cy="314683"/>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Koordinē katastrofas pārvaldīšanu </a:t>
            </a:r>
            <a:r>
              <a:rPr lang="lv-LV" sz="1100" b="1"/>
              <a:t>Latvijas Republikas pārstāvniecību un vēstniecību ēkās un inženierbūvēs ārvalstīs</a:t>
            </a:r>
          </a:p>
        </p:txBody>
      </p:sp>
      <p:sp>
        <p:nvSpPr>
          <p:cNvPr id="24" name="Freeform 68">
            <a:extLst>
              <a:ext uri="{FF2B5EF4-FFF2-40B4-BE49-F238E27FC236}">
                <a16:creationId xmlns:a16="http://schemas.microsoft.com/office/drawing/2014/main" id="{270A55B0-F8EA-660C-A92D-7943434D13FD}"/>
              </a:ext>
            </a:extLst>
          </p:cNvPr>
          <p:cNvSpPr>
            <a:spLocks noChangeAspect="1" noEditPoints="1"/>
          </p:cNvSpPr>
          <p:nvPr/>
        </p:nvSpPr>
        <p:spPr bwMode="auto">
          <a:xfrm>
            <a:off x="3185487" y="242531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7" name="Google Shape;118;p22">
            <a:extLst>
              <a:ext uri="{FF2B5EF4-FFF2-40B4-BE49-F238E27FC236}">
                <a16:creationId xmlns:a16="http://schemas.microsoft.com/office/drawing/2014/main" id="{071A096F-4350-E8CC-6B04-3E7489AB6214}"/>
              </a:ext>
            </a:extLst>
          </p:cNvPr>
          <p:cNvSpPr txBox="1"/>
          <p:nvPr/>
        </p:nvSpPr>
        <p:spPr>
          <a:xfrm>
            <a:off x="11245047" y="2777171"/>
            <a:ext cx="72000" cy="432000"/>
          </a:xfrm>
          <a:prstGeom prst="rect">
            <a:avLst/>
          </a:prstGeom>
          <a:solidFill>
            <a:srgbClr val="0057B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9" name="Google Shape;112;p22">
            <a:extLst>
              <a:ext uri="{FF2B5EF4-FFF2-40B4-BE49-F238E27FC236}">
                <a16:creationId xmlns:a16="http://schemas.microsoft.com/office/drawing/2014/main" id="{501D9757-3799-E783-19A2-634D69F6BACC}"/>
              </a:ext>
            </a:extLst>
          </p:cNvPr>
          <p:cNvSpPr/>
          <p:nvPr/>
        </p:nvSpPr>
        <p:spPr>
          <a:xfrm>
            <a:off x="3101975" y="3329856"/>
            <a:ext cx="8647113" cy="917576"/>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Ja no katastrofas skartas vai krīzes situācijā nonākušas valsts vai no starptautiskas organizācijas ir saņemta informācija ar lūgumu sniegt starptautisko palīdzību, katastrofas pārvaldīšanas subjekts</a:t>
            </a:r>
            <a:r>
              <a:rPr lang="lv-LV" sz="1100" b="1"/>
              <a:t>, saskaņojot ar Ārlietu ministriju,</a:t>
            </a:r>
            <a:r>
              <a:rPr lang="lv-LV" sz="1100"/>
              <a:t> ierosina, lai Ministru kabinets izvērtē minēto informāciju un pieņem lēmumu par starptautiskās palīdzības sniegšanu, un norāda starptautiskās palīdzības lūdzēju, palīdzības nepieciešamības pamatojumu, veidu, apjomu un provizoriskās izmaksas</a:t>
            </a:r>
          </a:p>
        </p:txBody>
      </p:sp>
      <p:sp>
        <p:nvSpPr>
          <p:cNvPr id="30" name="Freeform 68">
            <a:extLst>
              <a:ext uri="{FF2B5EF4-FFF2-40B4-BE49-F238E27FC236}">
                <a16:creationId xmlns:a16="http://schemas.microsoft.com/office/drawing/2014/main" id="{9FE4E028-6704-1FFB-F4AB-837A1C751572}"/>
              </a:ext>
            </a:extLst>
          </p:cNvPr>
          <p:cNvSpPr>
            <a:spLocks noChangeAspect="1" noEditPoints="1"/>
          </p:cNvSpPr>
          <p:nvPr/>
        </p:nvSpPr>
        <p:spPr bwMode="auto">
          <a:xfrm>
            <a:off x="3185448" y="37019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sp>
        <p:nvSpPr>
          <p:cNvPr id="33" name="Google Shape;118;p22">
            <a:extLst>
              <a:ext uri="{FF2B5EF4-FFF2-40B4-BE49-F238E27FC236}">
                <a16:creationId xmlns:a16="http://schemas.microsoft.com/office/drawing/2014/main" id="{7993D190-5591-33C5-2645-E910B82BD5BE}"/>
              </a:ext>
            </a:extLst>
          </p:cNvPr>
          <p:cNvSpPr txBox="1"/>
          <p:nvPr/>
        </p:nvSpPr>
        <p:spPr>
          <a:xfrm>
            <a:off x="3101975" y="4366457"/>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Vispārīgi Valsts civilās aizsardzības plānā iekļautie pienākumi</a:t>
            </a:r>
          </a:p>
        </p:txBody>
      </p:sp>
      <p:sp>
        <p:nvSpPr>
          <p:cNvPr id="34" name="Google Shape;118;p22">
            <a:extLst>
              <a:ext uri="{FF2B5EF4-FFF2-40B4-BE49-F238E27FC236}">
                <a16:creationId xmlns:a16="http://schemas.microsoft.com/office/drawing/2014/main" id="{83DC2557-E200-CF38-B3AF-DE269C739DBF}"/>
              </a:ext>
            </a:extLst>
          </p:cNvPr>
          <p:cNvSpPr txBox="1"/>
          <p:nvPr/>
        </p:nvSpPr>
        <p:spPr>
          <a:xfrm>
            <a:off x="11317048" y="436645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6" name="Google Shape;118;p22">
            <a:extLst>
              <a:ext uri="{FF2B5EF4-FFF2-40B4-BE49-F238E27FC236}">
                <a16:creationId xmlns:a16="http://schemas.microsoft.com/office/drawing/2014/main" id="{464DF73C-5820-9C91-FD4B-DC7999552EC3}"/>
              </a:ext>
            </a:extLst>
          </p:cNvPr>
          <p:cNvSpPr txBox="1"/>
          <p:nvPr/>
        </p:nvSpPr>
        <p:spPr>
          <a:xfrm>
            <a:off x="11245047" y="4366457"/>
            <a:ext cx="72000" cy="432000"/>
          </a:xfrm>
          <a:prstGeom prst="rect">
            <a:avLst/>
          </a:prstGeom>
          <a:solidFill>
            <a:srgbClr val="0057B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2;p22">
            <a:extLst>
              <a:ext uri="{FF2B5EF4-FFF2-40B4-BE49-F238E27FC236}">
                <a16:creationId xmlns:a16="http://schemas.microsoft.com/office/drawing/2014/main" id="{118C75BF-AA90-DE25-9230-EFFAF7FA01D7}"/>
              </a:ext>
            </a:extLst>
          </p:cNvPr>
          <p:cNvSpPr/>
          <p:nvPr/>
        </p:nvSpPr>
        <p:spPr>
          <a:xfrm>
            <a:off x="3101975" y="4917482"/>
            <a:ext cx="8647113" cy="82232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Valsts civilās aizsardzības plānā iekļauto katastrofas, ārkārtējās situācijas un izņēmuma stāvokļa gadījumā Latvijas teritorijā </a:t>
            </a:r>
            <a:r>
              <a:rPr lang="lv-LV" sz="1100" b="1"/>
              <a:t>nodrošina komunikāciju ar diplomātiskajām pārstāvniecībām </a:t>
            </a:r>
            <a:r>
              <a:rPr lang="lv-LV" sz="1100"/>
              <a:t>par situāciju, kā arī nodrošina konsulāro sadarbību nepieciešamības gadījumā pēc atbildīgo iestāžu veikta pieprasījuma</a:t>
            </a:r>
          </a:p>
        </p:txBody>
      </p:sp>
      <p:sp>
        <p:nvSpPr>
          <p:cNvPr id="39" name="Freeform 68">
            <a:extLst>
              <a:ext uri="{FF2B5EF4-FFF2-40B4-BE49-F238E27FC236}">
                <a16:creationId xmlns:a16="http://schemas.microsoft.com/office/drawing/2014/main" id="{4F033FE7-BD38-5014-A162-8BC643D26556}"/>
              </a:ext>
            </a:extLst>
          </p:cNvPr>
          <p:cNvSpPr>
            <a:spLocks noChangeAspect="1" noEditPoints="1"/>
          </p:cNvSpPr>
          <p:nvPr/>
        </p:nvSpPr>
        <p:spPr bwMode="auto">
          <a:xfrm>
            <a:off x="3185448" y="52419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sp>
        <p:nvSpPr>
          <p:cNvPr id="40" name="Google Shape;112;p22">
            <a:extLst>
              <a:ext uri="{FF2B5EF4-FFF2-40B4-BE49-F238E27FC236}">
                <a16:creationId xmlns:a16="http://schemas.microsoft.com/office/drawing/2014/main" id="{5A3D3012-DC57-41B2-3B66-466D1CD1D278}"/>
              </a:ext>
            </a:extLst>
          </p:cNvPr>
          <p:cNvSpPr/>
          <p:nvPr/>
        </p:nvSpPr>
        <p:spPr>
          <a:xfrm>
            <a:off x="3101975" y="5858832"/>
            <a:ext cx="8647113" cy="314683"/>
          </a:xfrm>
          <a:prstGeom prst="rect">
            <a:avLst/>
          </a:prstGeom>
          <a:solidFill>
            <a:schemeClr val="bg1">
              <a:lumMod val="95000"/>
            </a:schemeClr>
          </a:solidFill>
          <a:ln>
            <a:noFill/>
          </a:ln>
        </p:spPr>
        <p:txBody>
          <a:bodyPr spcFirstLastPara="1" wrap="square" lIns="360000" tIns="72000" rIns="72000" bIns="72000" anchor="t" anchorCtr="0">
            <a:noAutofit/>
          </a:bodyPr>
          <a:lstStyle/>
          <a:p>
            <a:pPr marL="0" lvl="0" indent="0" algn="l" rtl="0">
              <a:spcBef>
                <a:spcPts val="0"/>
              </a:spcBef>
              <a:spcAft>
                <a:spcPts val="0"/>
              </a:spcAft>
              <a:buNone/>
            </a:pPr>
            <a:r>
              <a:rPr lang="lv-LV" sz="1100"/>
              <a:t>Veic vairākus pienākumus saistībā ar </a:t>
            </a:r>
            <a:r>
              <a:rPr lang="lv-LV" sz="1100" b="1"/>
              <a:t>Latvijas </a:t>
            </a:r>
            <a:r>
              <a:rPr lang="lv-LV" sz="1100" b="1" err="1"/>
              <a:t>valstspiederīgo</a:t>
            </a:r>
            <a:r>
              <a:rPr lang="lv-LV" sz="1100" b="1"/>
              <a:t> evakuāciju </a:t>
            </a:r>
            <a:r>
              <a:rPr lang="lv-LV" sz="1100"/>
              <a:t>no katastrofas skartās ārvalsts</a:t>
            </a:r>
          </a:p>
        </p:txBody>
      </p:sp>
      <p:sp>
        <p:nvSpPr>
          <p:cNvPr id="42" name="Freeform 68">
            <a:extLst>
              <a:ext uri="{FF2B5EF4-FFF2-40B4-BE49-F238E27FC236}">
                <a16:creationId xmlns:a16="http://schemas.microsoft.com/office/drawing/2014/main" id="{F438B274-A40E-19CE-F37A-B46A549A0B03}"/>
              </a:ext>
            </a:extLst>
          </p:cNvPr>
          <p:cNvSpPr>
            <a:spLocks noChangeAspect="1" noEditPoints="1"/>
          </p:cNvSpPr>
          <p:nvPr/>
        </p:nvSpPr>
        <p:spPr bwMode="auto">
          <a:xfrm>
            <a:off x="3185448" y="59294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ctr" anchorCtr="0" compatLnSpc="1">
            <a:prstTxWarp prst="textNoShape">
              <a:avLst/>
            </a:prstTxWarp>
          </a:bodyPr>
          <a:lstStyle/>
          <a:p>
            <a:endParaRPr lang="en-US" sz="983"/>
          </a:p>
        </p:txBody>
      </p:sp>
      <p:sp>
        <p:nvSpPr>
          <p:cNvPr id="43" name="Slide Number Placeholder 4">
            <a:extLst>
              <a:ext uri="{FF2B5EF4-FFF2-40B4-BE49-F238E27FC236}">
                <a16:creationId xmlns:a16="http://schemas.microsoft.com/office/drawing/2014/main" id="{0579179B-87D2-4199-B9E0-A4E3B5C447E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34</a:t>
            </a:fld>
            <a:endParaRPr lang="en-GB"/>
          </a:p>
        </p:txBody>
      </p:sp>
      <p:sp>
        <p:nvSpPr>
          <p:cNvPr id="52" name="Google Shape;774;p79">
            <a:extLst>
              <a:ext uri="{FF2B5EF4-FFF2-40B4-BE49-F238E27FC236}">
                <a16:creationId xmlns:a16="http://schemas.microsoft.com/office/drawing/2014/main" id="{53190D69-5B5E-698C-FA1D-902DE2109A5E}"/>
              </a:ext>
            </a:extLst>
          </p:cNvPr>
          <p:cNvSpPr/>
          <p:nvPr/>
        </p:nvSpPr>
        <p:spPr>
          <a:xfrm>
            <a:off x="11389048" y="2849171"/>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05" y="449"/>
                </a:moveTo>
                <a:cubicBezTo>
                  <a:pt x="197" y="475"/>
                  <a:pt x="197" y="475"/>
                  <a:pt x="197" y="475"/>
                </a:cubicBezTo>
                <a:cubicBezTo>
                  <a:pt x="128" y="442"/>
                  <a:pt x="80" y="370"/>
                  <a:pt x="80" y="288"/>
                </a:cubicBezTo>
                <a:cubicBezTo>
                  <a:pt x="80" y="176"/>
                  <a:pt x="168" y="85"/>
                  <a:pt x="278" y="79"/>
                </a:cubicBezTo>
                <a:cubicBezTo>
                  <a:pt x="263" y="64"/>
                  <a:pt x="263" y="64"/>
                  <a:pt x="263" y="64"/>
                </a:cubicBezTo>
                <a:cubicBezTo>
                  <a:pt x="282" y="45"/>
                  <a:pt x="282" y="45"/>
                  <a:pt x="282" y="45"/>
                </a:cubicBezTo>
                <a:cubicBezTo>
                  <a:pt x="331" y="94"/>
                  <a:pt x="331" y="94"/>
                  <a:pt x="331" y="94"/>
                </a:cubicBezTo>
                <a:cubicBezTo>
                  <a:pt x="282" y="143"/>
                  <a:pt x="282" y="143"/>
                  <a:pt x="282" y="143"/>
                </a:cubicBezTo>
                <a:cubicBezTo>
                  <a:pt x="263" y="124"/>
                  <a:pt x="263" y="124"/>
                  <a:pt x="263" y="124"/>
                </a:cubicBezTo>
                <a:cubicBezTo>
                  <a:pt x="281" y="106"/>
                  <a:pt x="281" y="106"/>
                  <a:pt x="281" y="106"/>
                </a:cubicBezTo>
                <a:cubicBezTo>
                  <a:pt x="184" y="110"/>
                  <a:pt x="107" y="190"/>
                  <a:pt x="107" y="288"/>
                </a:cubicBezTo>
                <a:cubicBezTo>
                  <a:pt x="107" y="358"/>
                  <a:pt x="147" y="419"/>
                  <a:pt x="205" y="449"/>
                </a:cubicBezTo>
                <a:close/>
                <a:moveTo>
                  <a:pt x="295" y="496"/>
                </a:moveTo>
                <a:cubicBezTo>
                  <a:pt x="310" y="511"/>
                  <a:pt x="310" y="511"/>
                  <a:pt x="310" y="511"/>
                </a:cubicBezTo>
                <a:cubicBezTo>
                  <a:pt x="291" y="530"/>
                  <a:pt x="291" y="530"/>
                  <a:pt x="291" y="530"/>
                </a:cubicBezTo>
                <a:cubicBezTo>
                  <a:pt x="242" y="481"/>
                  <a:pt x="242" y="481"/>
                  <a:pt x="242" y="481"/>
                </a:cubicBezTo>
                <a:cubicBezTo>
                  <a:pt x="291" y="432"/>
                  <a:pt x="291" y="432"/>
                  <a:pt x="291" y="432"/>
                </a:cubicBezTo>
                <a:cubicBezTo>
                  <a:pt x="310" y="451"/>
                  <a:pt x="310" y="451"/>
                  <a:pt x="310" y="451"/>
                </a:cubicBezTo>
                <a:cubicBezTo>
                  <a:pt x="292" y="469"/>
                  <a:pt x="292" y="469"/>
                  <a:pt x="292" y="469"/>
                </a:cubicBezTo>
                <a:cubicBezTo>
                  <a:pt x="391" y="468"/>
                  <a:pt x="470" y="387"/>
                  <a:pt x="470" y="288"/>
                </a:cubicBezTo>
                <a:cubicBezTo>
                  <a:pt x="470" y="214"/>
                  <a:pt x="426" y="151"/>
                  <a:pt x="363" y="122"/>
                </a:cubicBezTo>
                <a:cubicBezTo>
                  <a:pt x="371" y="96"/>
                  <a:pt x="371" y="96"/>
                  <a:pt x="371" y="96"/>
                </a:cubicBezTo>
                <a:cubicBezTo>
                  <a:pt x="445" y="128"/>
                  <a:pt x="497" y="202"/>
                  <a:pt x="497" y="288"/>
                </a:cubicBezTo>
                <a:cubicBezTo>
                  <a:pt x="497" y="401"/>
                  <a:pt x="407" y="493"/>
                  <a:pt x="295" y="496"/>
                </a:cubicBezTo>
                <a:close/>
                <a:moveTo>
                  <a:pt x="289" y="157"/>
                </a:moveTo>
                <a:cubicBezTo>
                  <a:pt x="217" y="157"/>
                  <a:pt x="158" y="216"/>
                  <a:pt x="158" y="288"/>
                </a:cubicBezTo>
                <a:cubicBezTo>
                  <a:pt x="158" y="360"/>
                  <a:pt x="217" y="418"/>
                  <a:pt x="289" y="418"/>
                </a:cubicBezTo>
                <a:cubicBezTo>
                  <a:pt x="360" y="418"/>
                  <a:pt x="419" y="360"/>
                  <a:pt x="419" y="288"/>
                </a:cubicBezTo>
                <a:cubicBezTo>
                  <a:pt x="419" y="216"/>
                  <a:pt x="360" y="157"/>
                  <a:pt x="289" y="157"/>
                </a:cubicBezTo>
                <a:close/>
                <a:moveTo>
                  <a:pt x="183" y="300"/>
                </a:moveTo>
                <a:cubicBezTo>
                  <a:pt x="211" y="300"/>
                  <a:pt x="211" y="300"/>
                  <a:pt x="211" y="300"/>
                </a:cubicBezTo>
                <a:cubicBezTo>
                  <a:pt x="212" y="311"/>
                  <a:pt x="214" y="320"/>
                  <a:pt x="216" y="330"/>
                </a:cubicBezTo>
                <a:cubicBezTo>
                  <a:pt x="191" y="330"/>
                  <a:pt x="191" y="330"/>
                  <a:pt x="191" y="330"/>
                </a:cubicBezTo>
                <a:cubicBezTo>
                  <a:pt x="187" y="320"/>
                  <a:pt x="185" y="310"/>
                  <a:pt x="183" y="300"/>
                </a:cubicBezTo>
                <a:close/>
                <a:moveTo>
                  <a:pt x="301" y="221"/>
                </a:moveTo>
                <a:cubicBezTo>
                  <a:pt x="301" y="193"/>
                  <a:pt x="301" y="193"/>
                  <a:pt x="301" y="193"/>
                </a:cubicBezTo>
                <a:cubicBezTo>
                  <a:pt x="308" y="200"/>
                  <a:pt x="317" y="209"/>
                  <a:pt x="326" y="221"/>
                </a:cubicBezTo>
                <a:lnTo>
                  <a:pt x="301" y="221"/>
                </a:lnTo>
                <a:close/>
                <a:moveTo>
                  <a:pt x="338" y="246"/>
                </a:moveTo>
                <a:cubicBezTo>
                  <a:pt x="342" y="255"/>
                  <a:pt x="344" y="265"/>
                  <a:pt x="345" y="275"/>
                </a:cubicBezTo>
                <a:cubicBezTo>
                  <a:pt x="301" y="275"/>
                  <a:pt x="301" y="275"/>
                  <a:pt x="301" y="275"/>
                </a:cubicBezTo>
                <a:cubicBezTo>
                  <a:pt x="301" y="246"/>
                  <a:pt x="301" y="246"/>
                  <a:pt x="301" y="246"/>
                </a:cubicBezTo>
                <a:lnTo>
                  <a:pt x="338" y="246"/>
                </a:lnTo>
                <a:close/>
                <a:moveTo>
                  <a:pt x="276" y="194"/>
                </a:moveTo>
                <a:cubicBezTo>
                  <a:pt x="276" y="221"/>
                  <a:pt x="276" y="221"/>
                  <a:pt x="276" y="221"/>
                </a:cubicBezTo>
                <a:cubicBezTo>
                  <a:pt x="254" y="221"/>
                  <a:pt x="254" y="221"/>
                  <a:pt x="254" y="221"/>
                </a:cubicBezTo>
                <a:cubicBezTo>
                  <a:pt x="261" y="209"/>
                  <a:pt x="269" y="200"/>
                  <a:pt x="276" y="194"/>
                </a:cubicBezTo>
                <a:close/>
                <a:moveTo>
                  <a:pt x="276" y="246"/>
                </a:moveTo>
                <a:cubicBezTo>
                  <a:pt x="276" y="275"/>
                  <a:pt x="276" y="275"/>
                  <a:pt x="276" y="275"/>
                </a:cubicBezTo>
                <a:cubicBezTo>
                  <a:pt x="236" y="275"/>
                  <a:pt x="236" y="275"/>
                  <a:pt x="236" y="275"/>
                </a:cubicBezTo>
                <a:cubicBezTo>
                  <a:pt x="237" y="265"/>
                  <a:pt x="239" y="255"/>
                  <a:pt x="242" y="246"/>
                </a:cubicBezTo>
                <a:lnTo>
                  <a:pt x="276" y="246"/>
                </a:lnTo>
                <a:close/>
                <a:moveTo>
                  <a:pt x="211" y="275"/>
                </a:moveTo>
                <a:cubicBezTo>
                  <a:pt x="183" y="275"/>
                  <a:pt x="183" y="275"/>
                  <a:pt x="183" y="275"/>
                </a:cubicBezTo>
                <a:cubicBezTo>
                  <a:pt x="185" y="265"/>
                  <a:pt x="187" y="255"/>
                  <a:pt x="191" y="246"/>
                </a:cubicBezTo>
                <a:cubicBezTo>
                  <a:pt x="216" y="246"/>
                  <a:pt x="216" y="246"/>
                  <a:pt x="216" y="246"/>
                </a:cubicBezTo>
                <a:cubicBezTo>
                  <a:pt x="214" y="255"/>
                  <a:pt x="212" y="265"/>
                  <a:pt x="211" y="275"/>
                </a:cubicBezTo>
                <a:close/>
                <a:moveTo>
                  <a:pt x="236" y="300"/>
                </a:moveTo>
                <a:cubicBezTo>
                  <a:pt x="276" y="300"/>
                  <a:pt x="276" y="300"/>
                  <a:pt x="276" y="300"/>
                </a:cubicBezTo>
                <a:cubicBezTo>
                  <a:pt x="276" y="330"/>
                  <a:pt x="276" y="330"/>
                  <a:pt x="276" y="330"/>
                </a:cubicBezTo>
                <a:cubicBezTo>
                  <a:pt x="242" y="330"/>
                  <a:pt x="242" y="330"/>
                  <a:pt x="242" y="330"/>
                </a:cubicBezTo>
                <a:cubicBezTo>
                  <a:pt x="239" y="321"/>
                  <a:pt x="237" y="311"/>
                  <a:pt x="236" y="300"/>
                </a:cubicBezTo>
                <a:close/>
                <a:moveTo>
                  <a:pt x="276" y="354"/>
                </a:moveTo>
                <a:cubicBezTo>
                  <a:pt x="276" y="382"/>
                  <a:pt x="276" y="382"/>
                  <a:pt x="276" y="382"/>
                </a:cubicBezTo>
                <a:cubicBezTo>
                  <a:pt x="269" y="375"/>
                  <a:pt x="261" y="366"/>
                  <a:pt x="254" y="354"/>
                </a:cubicBezTo>
                <a:lnTo>
                  <a:pt x="276" y="354"/>
                </a:lnTo>
                <a:close/>
                <a:moveTo>
                  <a:pt x="301" y="383"/>
                </a:moveTo>
                <a:cubicBezTo>
                  <a:pt x="301" y="354"/>
                  <a:pt x="301" y="354"/>
                  <a:pt x="301" y="354"/>
                </a:cubicBezTo>
                <a:cubicBezTo>
                  <a:pt x="325" y="354"/>
                  <a:pt x="325" y="354"/>
                  <a:pt x="325" y="354"/>
                </a:cubicBezTo>
                <a:cubicBezTo>
                  <a:pt x="317" y="366"/>
                  <a:pt x="308" y="376"/>
                  <a:pt x="301" y="383"/>
                </a:cubicBezTo>
                <a:close/>
                <a:moveTo>
                  <a:pt x="301" y="330"/>
                </a:moveTo>
                <a:cubicBezTo>
                  <a:pt x="301" y="300"/>
                  <a:pt x="301" y="300"/>
                  <a:pt x="301" y="300"/>
                </a:cubicBezTo>
                <a:cubicBezTo>
                  <a:pt x="345" y="300"/>
                  <a:pt x="345" y="300"/>
                  <a:pt x="345" y="300"/>
                </a:cubicBezTo>
                <a:cubicBezTo>
                  <a:pt x="344" y="311"/>
                  <a:pt x="342" y="321"/>
                  <a:pt x="338" y="330"/>
                </a:cubicBezTo>
                <a:lnTo>
                  <a:pt x="301" y="330"/>
                </a:lnTo>
                <a:close/>
                <a:moveTo>
                  <a:pt x="370" y="300"/>
                </a:moveTo>
                <a:cubicBezTo>
                  <a:pt x="394" y="300"/>
                  <a:pt x="394" y="300"/>
                  <a:pt x="394" y="300"/>
                </a:cubicBezTo>
                <a:cubicBezTo>
                  <a:pt x="392" y="310"/>
                  <a:pt x="390" y="320"/>
                  <a:pt x="386" y="330"/>
                </a:cubicBezTo>
                <a:cubicBezTo>
                  <a:pt x="364" y="330"/>
                  <a:pt x="364" y="330"/>
                  <a:pt x="364" y="330"/>
                </a:cubicBezTo>
                <a:cubicBezTo>
                  <a:pt x="367" y="320"/>
                  <a:pt x="369" y="311"/>
                  <a:pt x="370" y="300"/>
                </a:cubicBezTo>
                <a:close/>
                <a:moveTo>
                  <a:pt x="370" y="275"/>
                </a:moveTo>
                <a:cubicBezTo>
                  <a:pt x="369" y="265"/>
                  <a:pt x="367" y="255"/>
                  <a:pt x="364" y="246"/>
                </a:cubicBezTo>
                <a:cubicBezTo>
                  <a:pt x="386" y="246"/>
                  <a:pt x="386" y="246"/>
                  <a:pt x="386" y="246"/>
                </a:cubicBezTo>
                <a:cubicBezTo>
                  <a:pt x="390" y="255"/>
                  <a:pt x="392" y="265"/>
                  <a:pt x="394" y="275"/>
                </a:cubicBezTo>
                <a:lnTo>
                  <a:pt x="370" y="275"/>
                </a:lnTo>
                <a:close/>
                <a:moveTo>
                  <a:pt x="371" y="221"/>
                </a:moveTo>
                <a:cubicBezTo>
                  <a:pt x="354" y="221"/>
                  <a:pt x="354" y="221"/>
                  <a:pt x="354" y="221"/>
                </a:cubicBezTo>
                <a:cubicBezTo>
                  <a:pt x="348" y="210"/>
                  <a:pt x="342" y="201"/>
                  <a:pt x="335" y="192"/>
                </a:cubicBezTo>
                <a:cubicBezTo>
                  <a:pt x="349" y="199"/>
                  <a:pt x="361" y="209"/>
                  <a:pt x="371" y="221"/>
                </a:cubicBezTo>
                <a:close/>
                <a:moveTo>
                  <a:pt x="245" y="191"/>
                </a:moveTo>
                <a:cubicBezTo>
                  <a:pt x="239" y="199"/>
                  <a:pt x="232" y="210"/>
                  <a:pt x="226" y="221"/>
                </a:cubicBezTo>
                <a:cubicBezTo>
                  <a:pt x="206" y="221"/>
                  <a:pt x="206" y="221"/>
                  <a:pt x="206" y="221"/>
                </a:cubicBezTo>
                <a:cubicBezTo>
                  <a:pt x="217" y="208"/>
                  <a:pt x="230" y="198"/>
                  <a:pt x="245" y="191"/>
                </a:cubicBezTo>
                <a:close/>
                <a:moveTo>
                  <a:pt x="206" y="354"/>
                </a:moveTo>
                <a:cubicBezTo>
                  <a:pt x="226" y="354"/>
                  <a:pt x="226" y="354"/>
                  <a:pt x="226" y="354"/>
                </a:cubicBezTo>
                <a:cubicBezTo>
                  <a:pt x="232" y="366"/>
                  <a:pt x="239" y="376"/>
                  <a:pt x="245" y="385"/>
                </a:cubicBezTo>
                <a:cubicBezTo>
                  <a:pt x="230" y="378"/>
                  <a:pt x="217" y="367"/>
                  <a:pt x="206" y="354"/>
                </a:cubicBezTo>
                <a:close/>
                <a:moveTo>
                  <a:pt x="335" y="383"/>
                </a:moveTo>
                <a:cubicBezTo>
                  <a:pt x="342" y="375"/>
                  <a:pt x="348" y="365"/>
                  <a:pt x="354" y="354"/>
                </a:cubicBezTo>
                <a:cubicBezTo>
                  <a:pt x="371" y="354"/>
                  <a:pt x="371" y="354"/>
                  <a:pt x="371" y="354"/>
                </a:cubicBezTo>
                <a:cubicBezTo>
                  <a:pt x="361" y="366"/>
                  <a:pt x="349" y="376"/>
                  <a:pt x="335" y="38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4" name="Google Shape;811;p80">
            <a:extLst>
              <a:ext uri="{FF2B5EF4-FFF2-40B4-BE49-F238E27FC236}">
                <a16:creationId xmlns:a16="http://schemas.microsoft.com/office/drawing/2014/main" id="{368188C2-F0C0-5FF0-5342-45F9FFEE1A14}"/>
              </a:ext>
            </a:extLst>
          </p:cNvPr>
          <p:cNvSpPr/>
          <p:nvPr/>
        </p:nvSpPr>
        <p:spPr>
          <a:xfrm>
            <a:off x="11389048" y="4438457"/>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5" name="Rectangle 14">
            <a:extLst>
              <a:ext uri="{FF2B5EF4-FFF2-40B4-BE49-F238E27FC236}">
                <a16:creationId xmlns:a16="http://schemas.microsoft.com/office/drawing/2014/main" id="{442703CA-07C8-0E5F-8223-AA1C0CB152B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7" name="Group 16">
            <a:extLst>
              <a:ext uri="{FF2B5EF4-FFF2-40B4-BE49-F238E27FC236}">
                <a16:creationId xmlns:a16="http://schemas.microsoft.com/office/drawing/2014/main" id="{BA71E491-5580-CEFD-11D6-CDBECDDB6DFE}"/>
              </a:ext>
            </a:extLst>
          </p:cNvPr>
          <p:cNvGrpSpPr/>
          <p:nvPr/>
        </p:nvGrpSpPr>
        <p:grpSpPr>
          <a:xfrm>
            <a:off x="7511473" y="130795"/>
            <a:ext cx="4237615" cy="217488"/>
            <a:chOff x="7511473" y="130795"/>
            <a:chExt cx="4237615" cy="217488"/>
          </a:xfrm>
        </p:grpSpPr>
        <p:sp>
          <p:nvSpPr>
            <p:cNvPr id="22" name="Rectangle 21">
              <a:extLst>
                <a:ext uri="{FF2B5EF4-FFF2-40B4-BE49-F238E27FC236}">
                  <a16:creationId xmlns:a16="http://schemas.microsoft.com/office/drawing/2014/main" id="{322C238C-CE99-E7C3-DAE1-171D1F17C344}"/>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9B7B0DE2-7E2B-CAE4-0EAD-CC341AB1A7E7}"/>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2A5A2F39-890F-CB96-33D4-14A81060F984}"/>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E285D4B6-D589-229F-0E2E-25E203C57EAA}"/>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932D9B24-01A9-31B0-0F0F-3F2B672DB7E7}"/>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8" name="Rectangle 37">
              <a:extLst>
                <a:ext uri="{FF2B5EF4-FFF2-40B4-BE49-F238E27FC236}">
                  <a16:creationId xmlns:a16="http://schemas.microsoft.com/office/drawing/2014/main" id="{F362EDE6-EAAB-55B1-F578-0E032E9116EF}"/>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1" name="Rectangle 40">
              <a:extLst>
                <a:ext uri="{FF2B5EF4-FFF2-40B4-BE49-F238E27FC236}">
                  <a16:creationId xmlns:a16="http://schemas.microsoft.com/office/drawing/2014/main" id="{A9F27240-9D18-ECB4-2508-6ADFA03E024F}"/>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0" name="Rectangle 49">
              <a:extLst>
                <a:ext uri="{FF2B5EF4-FFF2-40B4-BE49-F238E27FC236}">
                  <a16:creationId xmlns:a16="http://schemas.microsoft.com/office/drawing/2014/main" id="{5A68B284-D1C1-CF9B-A232-00768F0DBF63}"/>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5" name="Rectangle 54">
              <a:extLst>
                <a:ext uri="{FF2B5EF4-FFF2-40B4-BE49-F238E27FC236}">
                  <a16:creationId xmlns:a16="http://schemas.microsoft.com/office/drawing/2014/main" id="{637951EC-1E64-5677-128A-F5840ABFDE94}"/>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7" name="Rectangle 6">
            <a:extLst>
              <a:ext uri="{FF2B5EF4-FFF2-40B4-BE49-F238E27FC236}">
                <a16:creationId xmlns:a16="http://schemas.microsoft.com/office/drawing/2014/main" id="{FD416238-811A-198C-E175-EF5A9093719E}"/>
              </a:ext>
            </a:extLst>
          </p:cNvPr>
          <p:cNvSpPr/>
          <p:nvPr/>
        </p:nvSpPr>
        <p:spPr>
          <a:xfrm>
            <a:off x="40" y="342718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Freeform 50">
            <a:extLst>
              <a:ext uri="{FF2B5EF4-FFF2-40B4-BE49-F238E27FC236}">
                <a16:creationId xmlns:a16="http://schemas.microsoft.com/office/drawing/2014/main" id="{462E507D-5B50-F7F5-0D9F-807127847125}"/>
              </a:ext>
            </a:extLst>
          </p:cNvPr>
          <p:cNvSpPr>
            <a:spLocks noChangeAspect="1"/>
          </p:cNvSpPr>
          <p:nvPr/>
        </p:nvSpPr>
        <p:spPr bwMode="auto">
          <a:xfrm>
            <a:off x="448775" y="367969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 name="Google Shape;2685;p25">
            <a:extLst>
              <a:ext uri="{FF2B5EF4-FFF2-40B4-BE49-F238E27FC236}">
                <a16:creationId xmlns:a16="http://schemas.microsoft.com/office/drawing/2014/main" id="{FD8CFC8E-56A7-98AE-4A6F-84FD0FC00189}"/>
              </a:ext>
            </a:extLst>
          </p:cNvPr>
          <p:cNvSpPr txBox="1"/>
          <p:nvPr/>
        </p:nvSpPr>
        <p:spPr>
          <a:xfrm>
            <a:off x="874435" y="359278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0" name="Rectangle 9">
            <a:extLst>
              <a:ext uri="{FF2B5EF4-FFF2-40B4-BE49-F238E27FC236}">
                <a16:creationId xmlns:a16="http://schemas.microsoft.com/office/drawing/2014/main" id="{7513F4AF-0D04-8710-C2AB-22B7F6E238B2}"/>
              </a:ext>
            </a:extLst>
          </p:cNvPr>
          <p:cNvSpPr/>
          <p:nvPr/>
        </p:nvSpPr>
        <p:spPr>
          <a:xfrm>
            <a:off x="0" y="2448241"/>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14396228-FD60-3BE0-D597-7352B96E17C8}"/>
              </a:ext>
            </a:extLst>
          </p:cNvPr>
          <p:cNvSpPr>
            <a:spLocks noChangeAspect="1"/>
          </p:cNvSpPr>
          <p:nvPr/>
        </p:nvSpPr>
        <p:spPr bwMode="auto">
          <a:xfrm>
            <a:off x="448735" y="27007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ABC92D79-5284-B7D6-A1E5-59652EB641EC}"/>
              </a:ext>
            </a:extLst>
          </p:cNvPr>
          <p:cNvSpPr txBox="1"/>
          <p:nvPr/>
        </p:nvSpPr>
        <p:spPr>
          <a:xfrm>
            <a:off x="874395" y="269000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Ārlietu ministrijas nolikums</a:t>
            </a:r>
            <a:r>
              <a:rPr lang="lv-LV" sz="1100">
                <a:latin typeface="Arial"/>
                <a:ea typeface="Arial"/>
                <a:cs typeface="Arial"/>
                <a:sym typeface="Arial"/>
              </a:rPr>
              <a:t> </a:t>
            </a:r>
          </a:p>
        </p:txBody>
      </p:sp>
      <p:sp>
        <p:nvSpPr>
          <p:cNvPr id="13" name="Rectangle 12">
            <a:extLst>
              <a:ext uri="{FF2B5EF4-FFF2-40B4-BE49-F238E27FC236}">
                <a16:creationId xmlns:a16="http://schemas.microsoft.com/office/drawing/2014/main" id="{38C189ED-9DCD-D26B-AA33-D5634BAA0EC0}"/>
              </a:ext>
            </a:extLst>
          </p:cNvPr>
          <p:cNvSpPr/>
          <p:nvPr/>
        </p:nvSpPr>
        <p:spPr>
          <a:xfrm>
            <a:off x="40" y="440452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6" name="Freeform 50">
            <a:extLst>
              <a:ext uri="{FF2B5EF4-FFF2-40B4-BE49-F238E27FC236}">
                <a16:creationId xmlns:a16="http://schemas.microsoft.com/office/drawing/2014/main" id="{AE078C00-A829-29B1-8070-BC682CC9DE2F}"/>
              </a:ext>
            </a:extLst>
          </p:cNvPr>
          <p:cNvSpPr>
            <a:spLocks noChangeAspect="1"/>
          </p:cNvSpPr>
          <p:nvPr/>
        </p:nvSpPr>
        <p:spPr bwMode="auto">
          <a:xfrm>
            <a:off x="448775" y="465702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EF77D60D-050B-5FFF-9BEC-B8057D770F73}"/>
              </a:ext>
            </a:extLst>
          </p:cNvPr>
          <p:cNvSpPr txBox="1"/>
          <p:nvPr/>
        </p:nvSpPr>
        <p:spPr>
          <a:xfrm>
            <a:off x="874435" y="464628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 name="Rectangle 2">
            <a:extLst>
              <a:ext uri="{FF2B5EF4-FFF2-40B4-BE49-F238E27FC236}">
                <a16:creationId xmlns:a16="http://schemas.microsoft.com/office/drawing/2014/main" id="{1B76AB44-87EB-3A55-EAE5-EA1299BE6082}"/>
              </a:ext>
            </a:extLst>
          </p:cNvPr>
          <p:cNvSpPr/>
          <p:nvPr/>
        </p:nvSpPr>
        <p:spPr>
          <a:xfrm>
            <a:off x="40" y="53818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7BF883AA-BD03-002B-7DCD-D8184F9A506F}"/>
              </a:ext>
            </a:extLst>
          </p:cNvPr>
          <p:cNvSpPr>
            <a:spLocks noChangeAspect="1"/>
          </p:cNvSpPr>
          <p:nvPr/>
        </p:nvSpPr>
        <p:spPr bwMode="auto">
          <a:xfrm>
            <a:off x="448775" y="56343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 name="Google Shape;2685;p25">
            <a:extLst>
              <a:ext uri="{FF2B5EF4-FFF2-40B4-BE49-F238E27FC236}">
                <a16:creationId xmlns:a16="http://schemas.microsoft.com/office/drawing/2014/main" id="{AD20E66D-197F-3A17-A144-587D7BFDFE7C}"/>
              </a:ext>
            </a:extLst>
          </p:cNvPr>
          <p:cNvSpPr txBox="1"/>
          <p:nvPr/>
        </p:nvSpPr>
        <p:spPr>
          <a:xfrm>
            <a:off x="874435" y="55474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751707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8;p22">
            <a:extLst>
              <a:ext uri="{FF2B5EF4-FFF2-40B4-BE49-F238E27FC236}">
                <a16:creationId xmlns:a16="http://schemas.microsoft.com/office/drawing/2014/main" id="{B1FA2588-9A90-4649-77D0-E33BB2B055FD}"/>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15" name="Google Shape;118;p22">
            <a:extLst>
              <a:ext uri="{FF2B5EF4-FFF2-40B4-BE49-F238E27FC236}">
                <a16:creationId xmlns:a16="http://schemas.microsoft.com/office/drawing/2014/main" id="{7565C900-23C4-6DAB-8698-1C4E1C6370C8}"/>
              </a:ext>
            </a:extLst>
          </p:cNvPr>
          <p:cNvSpPr txBox="1"/>
          <p:nvPr/>
        </p:nvSpPr>
        <p:spPr>
          <a:xfrm>
            <a:off x="11317088"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4" name="Graphic 3">
            <a:extLst>
              <a:ext uri="{FF2B5EF4-FFF2-40B4-BE49-F238E27FC236}">
                <a16:creationId xmlns:a16="http://schemas.microsoft.com/office/drawing/2014/main" id="{F3A83169-92D0-18F6-DDE1-7FA43E72FE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626" y="1890813"/>
            <a:ext cx="288925" cy="288925"/>
          </a:xfrm>
          <a:prstGeom prst="rect">
            <a:avLst/>
          </a:prstGeom>
        </p:spPr>
      </p:pic>
      <p:sp>
        <p:nvSpPr>
          <p:cNvPr id="17" name="Google Shape;112;p22">
            <a:extLst>
              <a:ext uri="{FF2B5EF4-FFF2-40B4-BE49-F238E27FC236}">
                <a16:creationId xmlns:a16="http://schemas.microsoft.com/office/drawing/2014/main" id="{6D5CEFCA-D073-0DC7-E511-CF2632AA9BE2}"/>
              </a:ext>
            </a:extLst>
          </p:cNvPr>
          <p:cNvSpPr/>
          <p:nvPr/>
        </p:nvSpPr>
        <p:spPr>
          <a:xfrm>
            <a:off x="4854732" y="3880628"/>
            <a:ext cx="1641157" cy="819150"/>
          </a:xfrm>
          <a:prstGeom prst="rect">
            <a:avLst/>
          </a:prstGeom>
          <a:solidFill>
            <a:schemeClr val="bg1">
              <a:lumMod val="95000"/>
            </a:schemeClr>
          </a:solidFill>
          <a:ln>
            <a:noFill/>
          </a:ln>
        </p:spPr>
        <p:txBody>
          <a:bodyPr spcFirstLastPara="1" wrap="square" lIns="72000" tIns="72000" rIns="108000" bIns="72000" anchor="ctr" anchorCtr="0">
            <a:noAutofit/>
          </a:bodyPr>
          <a:lstStyle/>
          <a:p>
            <a:pPr marL="0" lvl="0" indent="0" algn="l" rtl="0">
              <a:spcBef>
                <a:spcPts val="0"/>
              </a:spcBef>
              <a:spcAft>
                <a:spcPts val="0"/>
              </a:spcAft>
              <a:buNone/>
            </a:pPr>
            <a:r>
              <a:rPr lang="lv-LV" sz="1100"/>
              <a:t>Radiācijas avārijas</a:t>
            </a:r>
          </a:p>
        </p:txBody>
      </p:sp>
      <p:sp>
        <p:nvSpPr>
          <p:cNvPr id="20" name="Google Shape;112;p22">
            <a:extLst>
              <a:ext uri="{FF2B5EF4-FFF2-40B4-BE49-F238E27FC236}">
                <a16:creationId xmlns:a16="http://schemas.microsoft.com/office/drawing/2014/main" id="{3140AAAA-92FC-F20B-2095-23849B8EF79A}"/>
              </a:ext>
            </a:extLst>
          </p:cNvPr>
          <p:cNvSpPr/>
          <p:nvPr/>
        </p:nvSpPr>
        <p:spPr>
          <a:xfrm>
            <a:off x="6605480" y="3880628"/>
            <a:ext cx="1641475" cy="819150"/>
          </a:xfrm>
          <a:prstGeom prst="rect">
            <a:avLst/>
          </a:prstGeom>
          <a:solidFill>
            <a:schemeClr val="bg1">
              <a:lumMod val="95000"/>
            </a:schemeClr>
          </a:solidFill>
          <a:ln>
            <a:noFill/>
          </a:ln>
        </p:spPr>
        <p:txBody>
          <a:bodyPr spcFirstLastPara="1" wrap="square" lIns="72000" tIns="72000" rIns="108000" bIns="72000" anchor="ctr" anchorCtr="0">
            <a:noAutofit/>
          </a:bodyPr>
          <a:lstStyle/>
          <a:p>
            <a:pPr marL="0" lvl="0" indent="0" algn="l" rtl="0">
              <a:spcBef>
                <a:spcPts val="0"/>
              </a:spcBef>
              <a:spcAft>
                <a:spcPts val="0"/>
              </a:spcAft>
              <a:buNone/>
            </a:pPr>
            <a:r>
              <a:rPr lang="lv-LV" sz="1100"/>
              <a:t>Būvju sabrukums</a:t>
            </a:r>
          </a:p>
        </p:txBody>
      </p:sp>
      <p:sp>
        <p:nvSpPr>
          <p:cNvPr id="28" name="Google Shape;112;p22">
            <a:extLst>
              <a:ext uri="{FF2B5EF4-FFF2-40B4-BE49-F238E27FC236}">
                <a16:creationId xmlns:a16="http://schemas.microsoft.com/office/drawing/2014/main" id="{284ADE20-AF68-D564-95AB-155FAA379A6C}"/>
              </a:ext>
            </a:extLst>
          </p:cNvPr>
          <p:cNvSpPr/>
          <p:nvPr/>
        </p:nvSpPr>
        <p:spPr>
          <a:xfrm>
            <a:off x="8356546" y="3880628"/>
            <a:ext cx="1641475" cy="819150"/>
          </a:xfrm>
          <a:prstGeom prst="rect">
            <a:avLst/>
          </a:prstGeom>
          <a:solidFill>
            <a:schemeClr val="bg1">
              <a:lumMod val="95000"/>
            </a:schemeClr>
          </a:solidFill>
          <a:ln>
            <a:noFill/>
          </a:ln>
        </p:spPr>
        <p:txBody>
          <a:bodyPr spcFirstLastPara="1" wrap="square" lIns="72000" tIns="72000" rIns="108000" bIns="72000" anchor="ctr" anchorCtr="0">
            <a:noAutofit/>
          </a:bodyPr>
          <a:lstStyle/>
          <a:p>
            <a:pPr marL="0" lvl="0" indent="0" algn="l" rtl="0">
              <a:spcBef>
                <a:spcPts val="0"/>
              </a:spcBef>
              <a:spcAft>
                <a:spcPts val="0"/>
              </a:spcAft>
              <a:buNone/>
            </a:pPr>
            <a:r>
              <a:rPr lang="pt-BR" sz="1100"/>
              <a:t>Aviācijas nelaimes gadījums ar </a:t>
            </a:r>
          </a:p>
          <a:p>
            <a:pPr marL="0" lvl="0" indent="0" algn="l" rtl="0">
              <a:spcBef>
                <a:spcPts val="0"/>
              </a:spcBef>
              <a:spcAft>
                <a:spcPts val="0"/>
              </a:spcAft>
              <a:buNone/>
            </a:pPr>
            <a:r>
              <a:rPr lang="pt-BR" sz="1100"/>
              <a:t>gaisa kuģi</a:t>
            </a:r>
            <a:endParaRPr lang="lv-LV" sz="1100"/>
          </a:p>
        </p:txBody>
      </p:sp>
      <p:sp>
        <p:nvSpPr>
          <p:cNvPr id="32" name="Google Shape;112;p22">
            <a:extLst>
              <a:ext uri="{FF2B5EF4-FFF2-40B4-BE49-F238E27FC236}">
                <a16:creationId xmlns:a16="http://schemas.microsoft.com/office/drawing/2014/main" id="{A476BF78-5989-ACB0-5BAE-713E8395CDC8}"/>
              </a:ext>
            </a:extLst>
          </p:cNvPr>
          <p:cNvSpPr/>
          <p:nvPr/>
        </p:nvSpPr>
        <p:spPr>
          <a:xfrm>
            <a:off x="10107613" y="3880628"/>
            <a:ext cx="1641475" cy="819150"/>
          </a:xfrm>
          <a:prstGeom prst="rect">
            <a:avLst/>
          </a:prstGeom>
          <a:solidFill>
            <a:schemeClr val="bg1">
              <a:lumMod val="95000"/>
            </a:schemeClr>
          </a:solidFill>
          <a:ln>
            <a:noFill/>
          </a:ln>
        </p:spPr>
        <p:txBody>
          <a:bodyPr spcFirstLastPara="1" wrap="square" lIns="72000" tIns="72000" rIns="108000" bIns="72000" anchor="ctr" anchorCtr="0">
            <a:noAutofit/>
          </a:bodyPr>
          <a:lstStyle/>
          <a:p>
            <a:pPr marL="0" lvl="0" indent="0" algn="l" rtl="0">
              <a:spcBef>
                <a:spcPts val="0"/>
              </a:spcBef>
              <a:spcAft>
                <a:spcPts val="0"/>
              </a:spcAft>
              <a:buNone/>
            </a:pPr>
            <a:r>
              <a:rPr lang="pt-BR" sz="1100"/>
              <a:t>Dzelzceļa </a:t>
            </a:r>
          </a:p>
          <a:p>
            <a:pPr marL="0" lvl="0" indent="0" algn="l" rtl="0">
              <a:spcBef>
                <a:spcPts val="0"/>
              </a:spcBef>
              <a:spcAft>
                <a:spcPts val="0"/>
              </a:spcAft>
              <a:buNone/>
            </a:pPr>
            <a:r>
              <a:rPr lang="pt-BR" sz="1100"/>
              <a:t>transporta </a:t>
            </a:r>
          </a:p>
          <a:p>
            <a:pPr marL="0" lvl="0" indent="0" algn="l" rtl="0">
              <a:spcBef>
                <a:spcPts val="0"/>
              </a:spcBef>
              <a:spcAft>
                <a:spcPts val="0"/>
              </a:spcAft>
              <a:buNone/>
            </a:pPr>
            <a:r>
              <a:rPr lang="pt-BR" sz="1100"/>
              <a:t>katastrofa</a:t>
            </a:r>
            <a:endParaRPr lang="lv-LV" sz="1100"/>
          </a:p>
        </p:txBody>
      </p:sp>
      <p:sp>
        <p:nvSpPr>
          <p:cNvPr id="55" name="Google Shape;118;p22">
            <a:extLst>
              <a:ext uri="{FF2B5EF4-FFF2-40B4-BE49-F238E27FC236}">
                <a16:creationId xmlns:a16="http://schemas.microsoft.com/office/drawing/2014/main" id="{8488F174-392C-D8A6-2FC5-A831108B754E}"/>
              </a:ext>
            </a:extLst>
          </p:cNvPr>
          <p:cNvSpPr txBox="1"/>
          <p:nvPr/>
        </p:nvSpPr>
        <p:spPr>
          <a:xfrm>
            <a:off x="3101975" y="331447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66" name="Google Shape;118;p22">
            <a:extLst>
              <a:ext uri="{FF2B5EF4-FFF2-40B4-BE49-F238E27FC236}">
                <a16:creationId xmlns:a16="http://schemas.microsoft.com/office/drawing/2014/main" id="{79AED393-C393-E5F5-3E2F-83707A578DCE}"/>
              </a:ext>
            </a:extLst>
          </p:cNvPr>
          <p:cNvSpPr txBox="1"/>
          <p:nvPr/>
        </p:nvSpPr>
        <p:spPr>
          <a:xfrm>
            <a:off x="3101975" y="4800904"/>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25" name="Rectangle 24">
            <a:extLst>
              <a:ext uri="{FF2B5EF4-FFF2-40B4-BE49-F238E27FC236}">
                <a16:creationId xmlns:a16="http://schemas.microsoft.com/office/drawing/2014/main" id="{B6CF2A65-2F0A-31F2-EA3C-2992A941A30C}"/>
              </a:ext>
            </a:extLst>
          </p:cNvPr>
          <p:cNvSpPr/>
          <p:nvPr/>
        </p:nvSpPr>
        <p:spPr>
          <a:xfrm>
            <a:off x="0" y="1809614"/>
            <a:ext cx="2754313" cy="5048385"/>
          </a:xfrm>
          <a:prstGeom prst="rect">
            <a:avLst/>
          </a:prstGeom>
          <a:solidFill>
            <a:srgbClr val="0057B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Rectangle 48">
            <a:extLst>
              <a:ext uri="{FF2B5EF4-FFF2-40B4-BE49-F238E27FC236}">
                <a16:creationId xmlns:a16="http://schemas.microsoft.com/office/drawing/2014/main" id="{5C43DA51-4E39-FA51-FA7C-3D7B837C21D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Google Shape;2685;p25">
            <a:extLst>
              <a:ext uri="{FF2B5EF4-FFF2-40B4-BE49-F238E27FC236}">
                <a16:creationId xmlns:a16="http://schemas.microsoft.com/office/drawing/2014/main" id="{79C0B163-4B6A-2AE8-B87B-7779D24B175A}"/>
              </a:ext>
            </a:extLst>
          </p:cNvPr>
          <p:cNvSpPr txBox="1"/>
          <p:nvPr/>
        </p:nvSpPr>
        <p:spPr>
          <a:xfrm>
            <a:off x="547668" y="5891742"/>
            <a:ext cx="1532322" cy="728309"/>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pic>
        <p:nvPicPr>
          <p:cNvPr id="53" name="Picture 52">
            <a:extLst>
              <a:ext uri="{FF2B5EF4-FFF2-40B4-BE49-F238E27FC236}">
                <a16:creationId xmlns:a16="http://schemas.microsoft.com/office/drawing/2014/main" id="{B13C1C74-1FEA-F9E9-D485-6A401566D0FF}"/>
              </a:ext>
            </a:extLst>
          </p:cNvPr>
          <p:cNvPicPr>
            <a:picLocks noChangeAspect="1"/>
          </p:cNvPicPr>
          <p:nvPr/>
        </p:nvPicPr>
        <p:blipFill rotWithShape="1">
          <a:blip r:embed="rId5"/>
          <a:srcRect b="14957"/>
          <a:stretch/>
        </p:blipFill>
        <p:spPr>
          <a:xfrm>
            <a:off x="637251" y="221615"/>
            <a:ext cx="1483014" cy="1232533"/>
          </a:xfrm>
          <a:prstGeom prst="rect">
            <a:avLst/>
          </a:prstGeom>
        </p:spPr>
      </p:pic>
      <p:pic>
        <p:nvPicPr>
          <p:cNvPr id="45" name="Picture 44">
            <a:extLst>
              <a:ext uri="{FF2B5EF4-FFF2-40B4-BE49-F238E27FC236}">
                <a16:creationId xmlns:a16="http://schemas.microsoft.com/office/drawing/2014/main" id="{3F234E9A-16A5-61D5-9DBC-E379E75613BE}"/>
              </a:ext>
            </a:extLst>
          </p:cNvPr>
          <p:cNvPicPr>
            <a:picLocks noChangeAspect="1"/>
          </p:cNvPicPr>
          <p:nvPr/>
        </p:nvPicPr>
        <p:blipFill rotWithShape="1">
          <a:blip r:embed="rId6"/>
          <a:srcRect t="81852"/>
          <a:stretch/>
        </p:blipFill>
        <p:spPr>
          <a:xfrm>
            <a:off x="732071" y="1377863"/>
            <a:ext cx="1290170" cy="239711"/>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Ārlietu ministrijas pienākumi civilajā aizsardzībā un katastrofas pārvaldīšanā </a:t>
            </a:r>
            <a:endParaRPr lang="en-US"/>
          </a:p>
        </p:txBody>
      </p:sp>
      <p:sp>
        <p:nvSpPr>
          <p:cNvPr id="36" name="Google Shape;112;p22">
            <a:extLst>
              <a:ext uri="{FF2B5EF4-FFF2-40B4-BE49-F238E27FC236}">
                <a16:creationId xmlns:a16="http://schemas.microsoft.com/office/drawing/2014/main" id="{C04E6306-2CA2-772E-C721-720BFD2DA40E}"/>
              </a:ext>
            </a:extLst>
          </p:cNvPr>
          <p:cNvSpPr/>
          <p:nvPr/>
        </p:nvSpPr>
        <p:spPr>
          <a:xfrm>
            <a:off x="3101975" y="5354365"/>
            <a:ext cx="8647113" cy="819150"/>
          </a:xfrm>
          <a:prstGeom prst="rect">
            <a:avLst/>
          </a:prstGeom>
          <a:solidFill>
            <a:schemeClr val="bg1">
              <a:lumMod val="95000"/>
            </a:schemeClr>
          </a:solidFill>
          <a:ln>
            <a:noFill/>
          </a:ln>
        </p:spPr>
        <p:txBody>
          <a:bodyPr spcFirstLastPara="1" wrap="square" lIns="72000" tIns="72000" rIns="108000" bIns="72000" anchor="ctr" anchorCtr="0">
            <a:noAutofit/>
          </a:bodyPr>
          <a:lstStyle/>
          <a:p>
            <a:pPr marL="0" lvl="0" indent="0" algn="l" rtl="0">
              <a:spcBef>
                <a:spcPts val="0"/>
              </a:spcBef>
              <a:spcAft>
                <a:spcPts val="0"/>
              </a:spcAft>
              <a:buNone/>
            </a:pPr>
            <a:r>
              <a:rPr lang="pt-BR" sz="1100"/>
              <a:t>Katastrofas pārvaldīšanas pasākumi kara, militāra iebrukuma vai to draudu gadījumā</a:t>
            </a:r>
            <a:endParaRPr lang="lv-LV" sz="1100"/>
          </a:p>
        </p:txBody>
      </p:sp>
      <p:grpSp>
        <p:nvGrpSpPr>
          <p:cNvPr id="61" name="Group 60">
            <a:extLst>
              <a:ext uri="{FF2B5EF4-FFF2-40B4-BE49-F238E27FC236}">
                <a16:creationId xmlns:a16="http://schemas.microsoft.com/office/drawing/2014/main" id="{A8A3733C-D81F-135D-B205-0B0B588B781F}"/>
              </a:ext>
            </a:extLst>
          </p:cNvPr>
          <p:cNvGrpSpPr/>
          <p:nvPr/>
        </p:nvGrpSpPr>
        <p:grpSpPr>
          <a:xfrm>
            <a:off x="11533088" y="5456895"/>
            <a:ext cx="216000" cy="716620"/>
            <a:chOff x="11533088" y="5456895"/>
            <a:chExt cx="216000" cy="716620"/>
          </a:xfrm>
        </p:grpSpPr>
        <p:sp>
          <p:nvSpPr>
            <p:cNvPr id="39" name="Rectangle 38">
              <a:extLst>
                <a:ext uri="{FF2B5EF4-FFF2-40B4-BE49-F238E27FC236}">
                  <a16:creationId xmlns:a16="http://schemas.microsoft.com/office/drawing/2014/main" id="{AD439A8D-8340-4F5B-AEA8-711C1FBABE15}"/>
                </a:ext>
              </a:extLst>
            </p:cNvPr>
            <p:cNvSpPr>
              <a:spLocks noChangeAspect="1"/>
            </p:cNvSpPr>
            <p:nvPr/>
          </p:nvSpPr>
          <p:spPr>
            <a:xfrm>
              <a:off x="11533088" y="54568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0" name="Rectangle 39">
              <a:extLst>
                <a:ext uri="{FF2B5EF4-FFF2-40B4-BE49-F238E27FC236}">
                  <a16:creationId xmlns:a16="http://schemas.microsoft.com/office/drawing/2014/main" id="{E32DADAF-433D-EAE4-AD86-489CBF65AC66}"/>
                </a:ext>
              </a:extLst>
            </p:cNvPr>
            <p:cNvSpPr>
              <a:spLocks noChangeAspect="1"/>
            </p:cNvSpPr>
            <p:nvPr/>
          </p:nvSpPr>
          <p:spPr>
            <a:xfrm>
              <a:off x="11533088" y="57072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1" name="Rectangle 40">
              <a:extLst>
                <a:ext uri="{FF2B5EF4-FFF2-40B4-BE49-F238E27FC236}">
                  <a16:creationId xmlns:a16="http://schemas.microsoft.com/office/drawing/2014/main" id="{70E35535-32CD-E09D-E866-5E1C717409C8}"/>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37" name="Google Shape;112;p22">
            <a:extLst>
              <a:ext uri="{FF2B5EF4-FFF2-40B4-BE49-F238E27FC236}">
                <a16:creationId xmlns:a16="http://schemas.microsoft.com/office/drawing/2014/main" id="{1AD54D20-E011-56CC-76ED-868AC0B7D5D5}"/>
              </a:ext>
            </a:extLst>
          </p:cNvPr>
          <p:cNvSpPr/>
          <p:nvPr/>
        </p:nvSpPr>
        <p:spPr>
          <a:xfrm>
            <a:off x="3101975" y="2375843"/>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42" name="Google Shape;112;p22">
            <a:extLst>
              <a:ext uri="{FF2B5EF4-FFF2-40B4-BE49-F238E27FC236}">
                <a16:creationId xmlns:a16="http://schemas.microsoft.com/office/drawing/2014/main" id="{619F0892-E694-3DCD-1E3A-1EBB9CDF9751}"/>
              </a:ext>
            </a:extLst>
          </p:cNvPr>
          <p:cNvSpPr/>
          <p:nvPr/>
        </p:nvSpPr>
        <p:spPr>
          <a:xfrm>
            <a:off x="4883427" y="2375383"/>
            <a:ext cx="6858298" cy="821327"/>
          </a:xfrm>
          <a:prstGeom prst="rect">
            <a:avLst/>
          </a:prstGeom>
          <a:solidFill>
            <a:schemeClr val="bg1">
              <a:lumMod val="95000"/>
            </a:schemeClr>
          </a:solidFill>
          <a:ln>
            <a:noFill/>
          </a:ln>
        </p:spPr>
        <p:txBody>
          <a:bodyPr spcFirstLastPara="1" wrap="square" lIns="72000" tIns="72000" rIns="108000" bIns="72000" anchor="ctr" anchorCtr="0">
            <a:noAutofit/>
          </a:bodyPr>
          <a:lstStyle/>
          <a:p>
            <a:pPr marL="0" lvl="0" indent="0" algn="l" rtl="0">
              <a:spcBef>
                <a:spcPts val="0"/>
              </a:spcBef>
              <a:spcAft>
                <a:spcPts val="0"/>
              </a:spcAft>
              <a:buNone/>
            </a:pPr>
            <a:r>
              <a:rPr lang="lv-LV" sz="1100"/>
              <a:t>Zemestrīces</a:t>
            </a:r>
          </a:p>
        </p:txBody>
      </p:sp>
      <p:sp>
        <p:nvSpPr>
          <p:cNvPr id="59" name="Google Shape;112;p22">
            <a:extLst>
              <a:ext uri="{FF2B5EF4-FFF2-40B4-BE49-F238E27FC236}">
                <a16:creationId xmlns:a16="http://schemas.microsoft.com/office/drawing/2014/main" id="{368ACF38-EB57-7938-DEC1-33040E4850E6}"/>
              </a:ext>
            </a:extLst>
          </p:cNvPr>
          <p:cNvSpPr/>
          <p:nvPr/>
        </p:nvSpPr>
        <p:spPr>
          <a:xfrm>
            <a:off x="3101975" y="3880628"/>
            <a:ext cx="1641157" cy="81915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6" name="Google Shape;118;p22">
            <a:extLst>
              <a:ext uri="{FF2B5EF4-FFF2-40B4-BE49-F238E27FC236}">
                <a16:creationId xmlns:a16="http://schemas.microsoft.com/office/drawing/2014/main" id="{F496EDA3-E7EB-C405-2C83-119FF4B66611}"/>
              </a:ext>
            </a:extLst>
          </p:cNvPr>
          <p:cNvSpPr txBox="1"/>
          <p:nvPr/>
        </p:nvSpPr>
        <p:spPr>
          <a:xfrm>
            <a:off x="11247629" y="1819275"/>
            <a:ext cx="72000" cy="432000"/>
          </a:xfrm>
          <a:prstGeom prst="rect">
            <a:avLst/>
          </a:prstGeom>
          <a:solidFill>
            <a:srgbClr val="0057B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Google Shape;118;p22">
            <a:extLst>
              <a:ext uri="{FF2B5EF4-FFF2-40B4-BE49-F238E27FC236}">
                <a16:creationId xmlns:a16="http://schemas.microsoft.com/office/drawing/2014/main" id="{D96DEA9B-374D-0AD5-59B1-F99E53F1060E}"/>
              </a:ext>
            </a:extLst>
          </p:cNvPr>
          <p:cNvSpPr txBox="1"/>
          <p:nvPr/>
        </p:nvSpPr>
        <p:spPr>
          <a:xfrm>
            <a:off x="11317088" y="3321852"/>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7" name="Google Shape;118;p22">
            <a:extLst>
              <a:ext uri="{FF2B5EF4-FFF2-40B4-BE49-F238E27FC236}">
                <a16:creationId xmlns:a16="http://schemas.microsoft.com/office/drawing/2014/main" id="{3E6AB08B-E722-1C97-E513-550AC420F6E4}"/>
              </a:ext>
            </a:extLst>
          </p:cNvPr>
          <p:cNvSpPr txBox="1"/>
          <p:nvPr/>
        </p:nvSpPr>
        <p:spPr>
          <a:xfrm>
            <a:off x="11247629" y="3314478"/>
            <a:ext cx="72000" cy="432000"/>
          </a:xfrm>
          <a:prstGeom prst="rect">
            <a:avLst/>
          </a:prstGeom>
          <a:solidFill>
            <a:srgbClr val="0057B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8" name="Google Shape;1024;p85">
            <a:extLst>
              <a:ext uri="{FF2B5EF4-FFF2-40B4-BE49-F238E27FC236}">
                <a16:creationId xmlns:a16="http://schemas.microsoft.com/office/drawing/2014/main" id="{9E763363-FFC6-C857-E906-4A1B06A5269D}"/>
              </a:ext>
            </a:extLst>
          </p:cNvPr>
          <p:cNvSpPr/>
          <p:nvPr/>
        </p:nvSpPr>
        <p:spPr>
          <a:xfrm>
            <a:off x="11389088" y="3393852"/>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7" name="Google Shape;118;p22">
            <a:extLst>
              <a:ext uri="{FF2B5EF4-FFF2-40B4-BE49-F238E27FC236}">
                <a16:creationId xmlns:a16="http://schemas.microsoft.com/office/drawing/2014/main" id="{7FCE9176-7413-A564-7D34-6926266D6CF0}"/>
              </a:ext>
            </a:extLst>
          </p:cNvPr>
          <p:cNvSpPr txBox="1"/>
          <p:nvPr/>
        </p:nvSpPr>
        <p:spPr>
          <a:xfrm>
            <a:off x="11317088" y="480090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8" name="Google Shape;118;p22">
            <a:extLst>
              <a:ext uri="{FF2B5EF4-FFF2-40B4-BE49-F238E27FC236}">
                <a16:creationId xmlns:a16="http://schemas.microsoft.com/office/drawing/2014/main" id="{46CB0541-E4B5-95DE-902D-1E65AA5CF26A}"/>
              </a:ext>
            </a:extLst>
          </p:cNvPr>
          <p:cNvSpPr txBox="1"/>
          <p:nvPr/>
        </p:nvSpPr>
        <p:spPr>
          <a:xfrm>
            <a:off x="11247629" y="4799641"/>
            <a:ext cx="72000" cy="432000"/>
          </a:xfrm>
          <a:prstGeom prst="rect">
            <a:avLst/>
          </a:prstGeom>
          <a:solidFill>
            <a:srgbClr val="0057B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1" name="Google Shape;1318;p88">
            <a:extLst>
              <a:ext uri="{FF2B5EF4-FFF2-40B4-BE49-F238E27FC236}">
                <a16:creationId xmlns:a16="http://schemas.microsoft.com/office/drawing/2014/main" id="{FA94B033-5B3C-082F-8369-B23588E1493C}"/>
              </a:ext>
            </a:extLst>
          </p:cNvPr>
          <p:cNvSpPr/>
          <p:nvPr/>
        </p:nvSpPr>
        <p:spPr>
          <a:xfrm>
            <a:off x="11389088" y="4872904"/>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62" name="Group 61">
            <a:extLst>
              <a:ext uri="{FF2B5EF4-FFF2-40B4-BE49-F238E27FC236}">
                <a16:creationId xmlns:a16="http://schemas.microsoft.com/office/drawing/2014/main" id="{67A12307-B03D-EDDC-76C0-25057C2E7367}"/>
              </a:ext>
            </a:extLst>
          </p:cNvPr>
          <p:cNvGrpSpPr/>
          <p:nvPr/>
        </p:nvGrpSpPr>
        <p:grpSpPr>
          <a:xfrm>
            <a:off x="11533088" y="3983158"/>
            <a:ext cx="216000" cy="716620"/>
            <a:chOff x="11533088" y="5456895"/>
            <a:chExt cx="216000" cy="716620"/>
          </a:xfrm>
        </p:grpSpPr>
        <p:sp>
          <p:nvSpPr>
            <p:cNvPr id="63" name="Rectangle 62">
              <a:extLst>
                <a:ext uri="{FF2B5EF4-FFF2-40B4-BE49-F238E27FC236}">
                  <a16:creationId xmlns:a16="http://schemas.microsoft.com/office/drawing/2014/main" id="{DA3C33C3-D420-453B-A133-53FCAF8CA3A0}"/>
                </a:ext>
              </a:extLst>
            </p:cNvPr>
            <p:cNvSpPr>
              <a:spLocks noChangeAspect="1"/>
            </p:cNvSpPr>
            <p:nvPr/>
          </p:nvSpPr>
          <p:spPr>
            <a:xfrm>
              <a:off x="11533088" y="54568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4" name="Rectangle 63">
              <a:extLst>
                <a:ext uri="{FF2B5EF4-FFF2-40B4-BE49-F238E27FC236}">
                  <a16:creationId xmlns:a16="http://schemas.microsoft.com/office/drawing/2014/main" id="{946D4D5D-ACB0-4BD9-BC56-654AE5DE29CD}"/>
                </a:ext>
              </a:extLst>
            </p:cNvPr>
            <p:cNvSpPr>
              <a:spLocks noChangeAspect="1"/>
            </p:cNvSpPr>
            <p:nvPr/>
          </p:nvSpPr>
          <p:spPr>
            <a:xfrm>
              <a:off x="11533088" y="57072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5" name="Rectangle 64">
              <a:extLst>
                <a:ext uri="{FF2B5EF4-FFF2-40B4-BE49-F238E27FC236}">
                  <a16:creationId xmlns:a16="http://schemas.microsoft.com/office/drawing/2014/main" id="{F407413A-3D80-F611-F15E-9E2F0E8282AB}"/>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8" name="Group 77">
            <a:extLst>
              <a:ext uri="{FF2B5EF4-FFF2-40B4-BE49-F238E27FC236}">
                <a16:creationId xmlns:a16="http://schemas.microsoft.com/office/drawing/2014/main" id="{1BA364EA-8649-4EFA-436C-96F6A59859D6}"/>
              </a:ext>
            </a:extLst>
          </p:cNvPr>
          <p:cNvGrpSpPr/>
          <p:nvPr/>
        </p:nvGrpSpPr>
        <p:grpSpPr>
          <a:xfrm>
            <a:off x="9782021" y="3983158"/>
            <a:ext cx="216000" cy="716620"/>
            <a:chOff x="11533088" y="5456895"/>
            <a:chExt cx="216000" cy="716620"/>
          </a:xfrm>
        </p:grpSpPr>
        <p:sp>
          <p:nvSpPr>
            <p:cNvPr id="79" name="Rectangle 78">
              <a:extLst>
                <a:ext uri="{FF2B5EF4-FFF2-40B4-BE49-F238E27FC236}">
                  <a16:creationId xmlns:a16="http://schemas.microsoft.com/office/drawing/2014/main" id="{F38A5CE9-88C4-ADA7-AEBB-A367FA3CC39C}"/>
                </a:ext>
              </a:extLst>
            </p:cNvPr>
            <p:cNvSpPr>
              <a:spLocks noChangeAspect="1"/>
            </p:cNvSpPr>
            <p:nvPr/>
          </p:nvSpPr>
          <p:spPr>
            <a:xfrm>
              <a:off x="11533088" y="54568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0" name="Rectangle 79">
              <a:extLst>
                <a:ext uri="{FF2B5EF4-FFF2-40B4-BE49-F238E27FC236}">
                  <a16:creationId xmlns:a16="http://schemas.microsoft.com/office/drawing/2014/main" id="{3E4912D1-BD4C-A657-12A1-7F1ADAF64017}"/>
                </a:ext>
              </a:extLst>
            </p:cNvPr>
            <p:cNvSpPr>
              <a:spLocks noChangeAspect="1"/>
            </p:cNvSpPr>
            <p:nvPr/>
          </p:nvSpPr>
          <p:spPr>
            <a:xfrm>
              <a:off x="11533088" y="57072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1" name="Rectangle 80">
              <a:extLst>
                <a:ext uri="{FF2B5EF4-FFF2-40B4-BE49-F238E27FC236}">
                  <a16:creationId xmlns:a16="http://schemas.microsoft.com/office/drawing/2014/main" id="{BFC45032-B7F5-8789-1C02-DB0B3670DB7B}"/>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2" name="Group 81">
            <a:extLst>
              <a:ext uri="{FF2B5EF4-FFF2-40B4-BE49-F238E27FC236}">
                <a16:creationId xmlns:a16="http://schemas.microsoft.com/office/drawing/2014/main" id="{0B063CF6-6E88-0C76-25F5-FD22A015FE86}"/>
              </a:ext>
            </a:extLst>
          </p:cNvPr>
          <p:cNvGrpSpPr/>
          <p:nvPr/>
        </p:nvGrpSpPr>
        <p:grpSpPr>
          <a:xfrm>
            <a:off x="8030955" y="3983158"/>
            <a:ext cx="216000" cy="716620"/>
            <a:chOff x="11533088" y="5456895"/>
            <a:chExt cx="216000" cy="716620"/>
          </a:xfrm>
        </p:grpSpPr>
        <p:sp>
          <p:nvSpPr>
            <p:cNvPr id="83" name="Rectangle 82">
              <a:extLst>
                <a:ext uri="{FF2B5EF4-FFF2-40B4-BE49-F238E27FC236}">
                  <a16:creationId xmlns:a16="http://schemas.microsoft.com/office/drawing/2014/main" id="{AB2987E9-7ACD-79ED-0C71-4C308B8AFA9B}"/>
                </a:ext>
              </a:extLst>
            </p:cNvPr>
            <p:cNvSpPr>
              <a:spLocks noChangeAspect="1"/>
            </p:cNvSpPr>
            <p:nvPr/>
          </p:nvSpPr>
          <p:spPr>
            <a:xfrm>
              <a:off x="11533088" y="54568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4" name="Rectangle 83">
              <a:extLst>
                <a:ext uri="{FF2B5EF4-FFF2-40B4-BE49-F238E27FC236}">
                  <a16:creationId xmlns:a16="http://schemas.microsoft.com/office/drawing/2014/main" id="{FEA64830-EE59-AE3A-58CD-22EE601FC172}"/>
                </a:ext>
              </a:extLst>
            </p:cNvPr>
            <p:cNvSpPr>
              <a:spLocks noChangeAspect="1"/>
            </p:cNvSpPr>
            <p:nvPr/>
          </p:nvSpPr>
          <p:spPr>
            <a:xfrm>
              <a:off x="11533088" y="57072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5" name="Rectangle 84">
              <a:extLst>
                <a:ext uri="{FF2B5EF4-FFF2-40B4-BE49-F238E27FC236}">
                  <a16:creationId xmlns:a16="http://schemas.microsoft.com/office/drawing/2014/main" id="{82D111CC-D4DC-80A6-87C5-2DA99FF0C620}"/>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6" name="Group 85">
            <a:extLst>
              <a:ext uri="{FF2B5EF4-FFF2-40B4-BE49-F238E27FC236}">
                <a16:creationId xmlns:a16="http://schemas.microsoft.com/office/drawing/2014/main" id="{60F0F8E6-04A1-624F-6404-A6B5FD456745}"/>
              </a:ext>
            </a:extLst>
          </p:cNvPr>
          <p:cNvGrpSpPr/>
          <p:nvPr/>
        </p:nvGrpSpPr>
        <p:grpSpPr>
          <a:xfrm>
            <a:off x="6279889" y="4233468"/>
            <a:ext cx="216000" cy="466310"/>
            <a:chOff x="11533088" y="5707205"/>
            <a:chExt cx="216000" cy="466310"/>
          </a:xfrm>
        </p:grpSpPr>
        <p:sp>
          <p:nvSpPr>
            <p:cNvPr id="88" name="Rectangle 87">
              <a:extLst>
                <a:ext uri="{FF2B5EF4-FFF2-40B4-BE49-F238E27FC236}">
                  <a16:creationId xmlns:a16="http://schemas.microsoft.com/office/drawing/2014/main" id="{6E81A702-36FD-BD6A-CA31-A178B9EEC263}"/>
                </a:ext>
              </a:extLst>
            </p:cNvPr>
            <p:cNvSpPr>
              <a:spLocks noChangeAspect="1"/>
            </p:cNvSpPr>
            <p:nvPr/>
          </p:nvSpPr>
          <p:spPr>
            <a:xfrm>
              <a:off x="11533088" y="57072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9" name="Rectangle 88">
              <a:extLst>
                <a:ext uri="{FF2B5EF4-FFF2-40B4-BE49-F238E27FC236}">
                  <a16:creationId xmlns:a16="http://schemas.microsoft.com/office/drawing/2014/main" id="{9118CCB4-7805-1C00-1176-5B881945EB72}"/>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0" name="Group 89">
            <a:extLst>
              <a:ext uri="{FF2B5EF4-FFF2-40B4-BE49-F238E27FC236}">
                <a16:creationId xmlns:a16="http://schemas.microsoft.com/office/drawing/2014/main" id="{354D7B0A-6763-8987-E84A-29790B525917}"/>
              </a:ext>
            </a:extLst>
          </p:cNvPr>
          <p:cNvGrpSpPr/>
          <p:nvPr/>
        </p:nvGrpSpPr>
        <p:grpSpPr>
          <a:xfrm>
            <a:off x="11533088" y="2480090"/>
            <a:ext cx="216000" cy="716620"/>
            <a:chOff x="11533088" y="5456895"/>
            <a:chExt cx="216000" cy="716620"/>
          </a:xfrm>
        </p:grpSpPr>
        <p:sp>
          <p:nvSpPr>
            <p:cNvPr id="91" name="Rectangle 90">
              <a:extLst>
                <a:ext uri="{FF2B5EF4-FFF2-40B4-BE49-F238E27FC236}">
                  <a16:creationId xmlns:a16="http://schemas.microsoft.com/office/drawing/2014/main" id="{F975E204-6C7F-CFFE-10BA-F2C9E82807FC}"/>
                </a:ext>
              </a:extLst>
            </p:cNvPr>
            <p:cNvSpPr>
              <a:spLocks noChangeAspect="1"/>
            </p:cNvSpPr>
            <p:nvPr/>
          </p:nvSpPr>
          <p:spPr>
            <a:xfrm>
              <a:off x="11533088" y="54568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2" name="Rectangle 91">
              <a:extLst>
                <a:ext uri="{FF2B5EF4-FFF2-40B4-BE49-F238E27FC236}">
                  <a16:creationId xmlns:a16="http://schemas.microsoft.com/office/drawing/2014/main" id="{F883739B-94D0-305B-46B1-3CCEEE7EE99A}"/>
                </a:ext>
              </a:extLst>
            </p:cNvPr>
            <p:cNvSpPr>
              <a:spLocks noChangeAspect="1"/>
            </p:cNvSpPr>
            <p:nvPr/>
          </p:nvSpPr>
          <p:spPr>
            <a:xfrm>
              <a:off x="11533088" y="57072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3" name="Rectangle 92">
              <a:extLst>
                <a:ext uri="{FF2B5EF4-FFF2-40B4-BE49-F238E27FC236}">
                  <a16:creationId xmlns:a16="http://schemas.microsoft.com/office/drawing/2014/main" id="{7B419D2B-32DA-86FE-FEBB-E3E32BE14D45}"/>
                </a:ext>
              </a:extLst>
            </p:cNvPr>
            <p:cNvSpPr>
              <a:spLocks noChangeAspect="1"/>
            </p:cNvSpPr>
            <p:nvPr/>
          </p:nvSpPr>
          <p:spPr>
            <a:xfrm>
              <a:off x="11533088" y="595751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94" name="Slide Number Placeholder 4">
            <a:extLst>
              <a:ext uri="{FF2B5EF4-FFF2-40B4-BE49-F238E27FC236}">
                <a16:creationId xmlns:a16="http://schemas.microsoft.com/office/drawing/2014/main" id="{8E2C3BA9-CC40-06A9-9507-DE7CCD5EEE6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35</a:t>
            </a:fld>
            <a:endParaRPr lang="en-GB"/>
          </a:p>
        </p:txBody>
      </p:sp>
      <p:grpSp>
        <p:nvGrpSpPr>
          <p:cNvPr id="7" name="Group 6">
            <a:extLst>
              <a:ext uri="{FF2B5EF4-FFF2-40B4-BE49-F238E27FC236}">
                <a16:creationId xmlns:a16="http://schemas.microsoft.com/office/drawing/2014/main" id="{5CCD00D6-8A71-E4D0-9F7F-C2A43C6B9D90}"/>
              </a:ext>
            </a:extLst>
          </p:cNvPr>
          <p:cNvGrpSpPr/>
          <p:nvPr/>
        </p:nvGrpSpPr>
        <p:grpSpPr>
          <a:xfrm>
            <a:off x="3101975" y="6413400"/>
            <a:ext cx="4293235" cy="216000"/>
            <a:chOff x="3101975" y="6318475"/>
            <a:chExt cx="4293235" cy="216000"/>
          </a:xfrm>
        </p:grpSpPr>
        <p:sp>
          <p:nvSpPr>
            <p:cNvPr id="8" name="Rectangle 7">
              <a:extLst>
                <a:ext uri="{FF2B5EF4-FFF2-40B4-BE49-F238E27FC236}">
                  <a16:creationId xmlns:a16="http://schemas.microsoft.com/office/drawing/2014/main" id="{EBF49B55-4A04-C50D-086C-5D05A3FFB0CD}"/>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 name="TextBox 8">
              <a:extLst>
                <a:ext uri="{FF2B5EF4-FFF2-40B4-BE49-F238E27FC236}">
                  <a16:creationId xmlns:a16="http://schemas.microsoft.com/office/drawing/2014/main" id="{5A6FF94F-AFCD-10DC-EB68-974591C66DA3}"/>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1" name="Rectangle 10">
              <a:extLst>
                <a:ext uri="{FF2B5EF4-FFF2-40B4-BE49-F238E27FC236}">
                  <a16:creationId xmlns:a16="http://schemas.microsoft.com/office/drawing/2014/main" id="{94F9590A-BFCC-E5AE-97E0-D3C88AE3232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2" name="TextBox 11">
              <a:extLst>
                <a:ext uri="{FF2B5EF4-FFF2-40B4-BE49-F238E27FC236}">
                  <a16:creationId xmlns:a16="http://schemas.microsoft.com/office/drawing/2014/main" id="{CB7336B3-3447-77B6-61AB-F1D61F535F00}"/>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3" name="Rectangle 12">
              <a:extLst>
                <a:ext uri="{FF2B5EF4-FFF2-40B4-BE49-F238E27FC236}">
                  <a16:creationId xmlns:a16="http://schemas.microsoft.com/office/drawing/2014/main" id="{C35FA80B-3854-A4C3-811C-55FB9A7D70C9}"/>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4" name="TextBox 13">
              <a:extLst>
                <a:ext uri="{FF2B5EF4-FFF2-40B4-BE49-F238E27FC236}">
                  <a16:creationId xmlns:a16="http://schemas.microsoft.com/office/drawing/2014/main" id="{D4DB1602-C9EA-4226-EF71-F625583DC98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0" name="Rectangle 29">
            <a:extLst>
              <a:ext uri="{FF2B5EF4-FFF2-40B4-BE49-F238E27FC236}">
                <a16:creationId xmlns:a16="http://schemas.microsoft.com/office/drawing/2014/main" id="{98956B42-01BB-CB25-F7EA-FB2B4079D2AB}"/>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6" name="Group 25">
            <a:extLst>
              <a:ext uri="{FF2B5EF4-FFF2-40B4-BE49-F238E27FC236}">
                <a16:creationId xmlns:a16="http://schemas.microsoft.com/office/drawing/2014/main" id="{BB7976EB-C8CE-F015-9F66-3AD0D9F0146A}"/>
              </a:ext>
            </a:extLst>
          </p:cNvPr>
          <p:cNvGrpSpPr/>
          <p:nvPr/>
        </p:nvGrpSpPr>
        <p:grpSpPr>
          <a:xfrm>
            <a:off x="7511473" y="130795"/>
            <a:ext cx="4237615" cy="217488"/>
            <a:chOff x="7511473" y="130795"/>
            <a:chExt cx="4237615" cy="217488"/>
          </a:xfrm>
        </p:grpSpPr>
        <p:sp>
          <p:nvSpPr>
            <p:cNvPr id="35" name="Rectangle 34">
              <a:extLst>
                <a:ext uri="{FF2B5EF4-FFF2-40B4-BE49-F238E27FC236}">
                  <a16:creationId xmlns:a16="http://schemas.microsoft.com/office/drawing/2014/main" id="{375195E9-FA83-73FA-236B-1BD972CC05F1}"/>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CEBE362F-2434-96C6-D8DC-4E7076B03C4F}"/>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305CE515-B8E9-84B7-FD2B-1556649865EF}"/>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79A219D4-C759-777E-C7F6-7F0A832917CF}"/>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6" name="Rectangle 45">
              <a:extLst>
                <a:ext uri="{FF2B5EF4-FFF2-40B4-BE49-F238E27FC236}">
                  <a16:creationId xmlns:a16="http://schemas.microsoft.com/office/drawing/2014/main" id="{25DBA96C-A28A-F738-AA67-40AF47501642}"/>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7" name="Rectangle 46">
              <a:extLst>
                <a:ext uri="{FF2B5EF4-FFF2-40B4-BE49-F238E27FC236}">
                  <a16:creationId xmlns:a16="http://schemas.microsoft.com/office/drawing/2014/main" id="{0266599F-EEA1-6A7A-8258-DEC5123230F7}"/>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8" name="Rectangle 47">
              <a:extLst>
                <a:ext uri="{FF2B5EF4-FFF2-40B4-BE49-F238E27FC236}">
                  <a16:creationId xmlns:a16="http://schemas.microsoft.com/office/drawing/2014/main" id="{D5F29E95-C83C-E9ED-C074-24EFC480223F}"/>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1" name="Rectangle 50">
              <a:extLst>
                <a:ext uri="{FF2B5EF4-FFF2-40B4-BE49-F238E27FC236}">
                  <a16:creationId xmlns:a16="http://schemas.microsoft.com/office/drawing/2014/main" id="{6F8AD28C-19F6-5238-7059-8B4C29500F08}"/>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AD3FF207-5B8C-31A6-750D-43B6D40C69D5}"/>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1F508E56-4492-EEFF-B8B3-52D80CDE627A}"/>
              </a:ext>
            </a:extLst>
          </p:cNvPr>
          <p:cNvSpPr/>
          <p:nvPr/>
        </p:nvSpPr>
        <p:spPr>
          <a:xfrm>
            <a:off x="40" y="342718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83EDC011-9C79-7E37-FDB6-A7D902C7476A}"/>
              </a:ext>
            </a:extLst>
          </p:cNvPr>
          <p:cNvSpPr>
            <a:spLocks noChangeAspect="1"/>
          </p:cNvSpPr>
          <p:nvPr/>
        </p:nvSpPr>
        <p:spPr bwMode="auto">
          <a:xfrm>
            <a:off x="448775" y="367969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47842C8F-F562-9A0C-31A1-F803580D197F}"/>
              </a:ext>
            </a:extLst>
          </p:cNvPr>
          <p:cNvSpPr txBox="1"/>
          <p:nvPr/>
        </p:nvSpPr>
        <p:spPr>
          <a:xfrm>
            <a:off x="874435" y="359278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9" name="Rectangle 18">
            <a:extLst>
              <a:ext uri="{FF2B5EF4-FFF2-40B4-BE49-F238E27FC236}">
                <a16:creationId xmlns:a16="http://schemas.microsoft.com/office/drawing/2014/main" id="{1EFA332F-553C-65A3-467C-94385977C47F}"/>
              </a:ext>
            </a:extLst>
          </p:cNvPr>
          <p:cNvSpPr/>
          <p:nvPr/>
        </p:nvSpPr>
        <p:spPr>
          <a:xfrm>
            <a:off x="0" y="2448241"/>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520A264A-2531-8042-B9EC-4F7D2EA44872}"/>
              </a:ext>
            </a:extLst>
          </p:cNvPr>
          <p:cNvSpPr>
            <a:spLocks noChangeAspect="1"/>
          </p:cNvSpPr>
          <p:nvPr/>
        </p:nvSpPr>
        <p:spPr bwMode="auto">
          <a:xfrm>
            <a:off x="448735" y="27007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2" name="Google Shape;2685;p25">
            <a:extLst>
              <a:ext uri="{FF2B5EF4-FFF2-40B4-BE49-F238E27FC236}">
                <a16:creationId xmlns:a16="http://schemas.microsoft.com/office/drawing/2014/main" id="{47EB4E79-2379-3E18-7DF7-02FA8113A345}"/>
              </a:ext>
            </a:extLst>
          </p:cNvPr>
          <p:cNvSpPr txBox="1"/>
          <p:nvPr/>
        </p:nvSpPr>
        <p:spPr>
          <a:xfrm>
            <a:off x="874395" y="2690009"/>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Ārlietu ministrijas nolikums</a:t>
            </a:r>
            <a:r>
              <a:rPr lang="lv-LV" sz="1100">
                <a:latin typeface="Arial"/>
                <a:ea typeface="Arial"/>
                <a:cs typeface="Arial"/>
                <a:sym typeface="Arial"/>
              </a:rPr>
              <a:t> </a:t>
            </a:r>
          </a:p>
        </p:txBody>
      </p:sp>
      <p:sp>
        <p:nvSpPr>
          <p:cNvPr id="23" name="Rectangle 22">
            <a:extLst>
              <a:ext uri="{FF2B5EF4-FFF2-40B4-BE49-F238E27FC236}">
                <a16:creationId xmlns:a16="http://schemas.microsoft.com/office/drawing/2014/main" id="{EA8D7A7B-60B5-B816-4C6F-C76417258A62}"/>
              </a:ext>
            </a:extLst>
          </p:cNvPr>
          <p:cNvSpPr/>
          <p:nvPr/>
        </p:nvSpPr>
        <p:spPr>
          <a:xfrm>
            <a:off x="40" y="440452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621B9C1B-CB6B-A158-0382-A66BB8EC151B}"/>
              </a:ext>
            </a:extLst>
          </p:cNvPr>
          <p:cNvSpPr>
            <a:spLocks noChangeAspect="1"/>
          </p:cNvSpPr>
          <p:nvPr/>
        </p:nvSpPr>
        <p:spPr bwMode="auto">
          <a:xfrm>
            <a:off x="448775" y="465702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7" name="Google Shape;2685;p25">
            <a:extLst>
              <a:ext uri="{FF2B5EF4-FFF2-40B4-BE49-F238E27FC236}">
                <a16:creationId xmlns:a16="http://schemas.microsoft.com/office/drawing/2014/main" id="{617575C5-ED05-5ABE-1DA9-3EB0E3B613D8}"/>
              </a:ext>
            </a:extLst>
          </p:cNvPr>
          <p:cNvSpPr txBox="1"/>
          <p:nvPr/>
        </p:nvSpPr>
        <p:spPr>
          <a:xfrm>
            <a:off x="874435" y="464628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1" name="Rectangle 30">
            <a:extLst>
              <a:ext uri="{FF2B5EF4-FFF2-40B4-BE49-F238E27FC236}">
                <a16:creationId xmlns:a16="http://schemas.microsoft.com/office/drawing/2014/main" id="{BCD3720A-6672-E329-786F-272E89807348}"/>
              </a:ext>
            </a:extLst>
          </p:cNvPr>
          <p:cNvSpPr/>
          <p:nvPr/>
        </p:nvSpPr>
        <p:spPr>
          <a:xfrm>
            <a:off x="40" y="53818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E9E236DE-D0EE-A4EF-F365-6FFA3C1A40A6}"/>
              </a:ext>
            </a:extLst>
          </p:cNvPr>
          <p:cNvSpPr>
            <a:spLocks noChangeAspect="1"/>
          </p:cNvSpPr>
          <p:nvPr/>
        </p:nvSpPr>
        <p:spPr bwMode="auto">
          <a:xfrm>
            <a:off x="448775" y="56343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9FBAE767-F8CB-4F44-52DB-202F1E18B43C}"/>
              </a:ext>
            </a:extLst>
          </p:cNvPr>
          <p:cNvSpPr txBox="1"/>
          <p:nvPr/>
        </p:nvSpPr>
        <p:spPr>
          <a:xfrm>
            <a:off x="874435" y="55474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3028317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637D44E-BC16-5579-0678-99E073F98C96}"/>
              </a:ext>
            </a:extLst>
          </p:cNvPr>
          <p:cNvSpPr/>
          <p:nvPr/>
        </p:nvSpPr>
        <p:spPr>
          <a:xfrm>
            <a:off x="0" y="1809614"/>
            <a:ext cx="2754313" cy="5048385"/>
          </a:xfrm>
          <a:prstGeom prst="rect">
            <a:avLst/>
          </a:prstGeom>
          <a:solidFill>
            <a:srgbClr val="15545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8" name="Rectangle 47">
            <a:extLst>
              <a:ext uri="{FF2B5EF4-FFF2-40B4-BE49-F238E27FC236}">
                <a16:creationId xmlns:a16="http://schemas.microsoft.com/office/drawing/2014/main" id="{35E62317-A887-58F9-ABCA-60083E83CAE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Klimata un enerģētikas ministrijas uzdevumi civilajā aizsardzībā un katastrofas pārvaldīšanā </a:t>
            </a:r>
            <a:endParaRPr lang="en-US"/>
          </a:p>
        </p:txBody>
      </p:sp>
      <p:sp>
        <p:nvSpPr>
          <p:cNvPr id="56" name="Rectangle 55">
            <a:extLst>
              <a:ext uri="{FF2B5EF4-FFF2-40B4-BE49-F238E27FC236}">
                <a16:creationId xmlns:a16="http://schemas.microsoft.com/office/drawing/2014/main" id="{A91B4B62-FDFC-D23D-C24A-8660E320AB22}"/>
              </a:ext>
            </a:extLst>
          </p:cNvPr>
          <p:cNvSpPr/>
          <p:nvPr/>
        </p:nvSpPr>
        <p:spPr>
          <a:xfrm>
            <a:off x="2172" y="34492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7" name="Freeform 50">
            <a:extLst>
              <a:ext uri="{FF2B5EF4-FFF2-40B4-BE49-F238E27FC236}">
                <a16:creationId xmlns:a16="http://schemas.microsoft.com/office/drawing/2014/main" id="{D7F8A7B8-56FA-E031-2348-27C699577326}"/>
              </a:ext>
            </a:extLst>
          </p:cNvPr>
          <p:cNvSpPr>
            <a:spLocks noChangeAspect="1"/>
          </p:cNvSpPr>
          <p:nvPr/>
        </p:nvSpPr>
        <p:spPr bwMode="auto">
          <a:xfrm>
            <a:off x="450907" y="37017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8" name="Google Shape;2685;p25">
            <a:extLst>
              <a:ext uri="{FF2B5EF4-FFF2-40B4-BE49-F238E27FC236}">
                <a16:creationId xmlns:a16="http://schemas.microsoft.com/office/drawing/2014/main" id="{939620DA-3E4A-D896-F5B3-D05F05824F42}"/>
              </a:ext>
            </a:extLst>
          </p:cNvPr>
          <p:cNvSpPr txBox="1"/>
          <p:nvPr/>
        </p:nvSpPr>
        <p:spPr>
          <a:xfrm>
            <a:off x="876567" y="361484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9" name="Google Shape;118;p22">
            <a:extLst>
              <a:ext uri="{FF2B5EF4-FFF2-40B4-BE49-F238E27FC236}">
                <a16:creationId xmlns:a16="http://schemas.microsoft.com/office/drawing/2014/main" id="{D176AE6F-5988-A215-485D-B5F039C40B62}"/>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60" name="Google Shape;118;p22">
            <a:extLst>
              <a:ext uri="{FF2B5EF4-FFF2-40B4-BE49-F238E27FC236}">
                <a16:creationId xmlns:a16="http://schemas.microsoft.com/office/drawing/2014/main" id="{2EC3E3D9-1CE9-C7A0-4F9F-9AEFB953EAC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1" name="Google Shape;118;p22">
            <a:extLst>
              <a:ext uri="{FF2B5EF4-FFF2-40B4-BE49-F238E27FC236}">
                <a16:creationId xmlns:a16="http://schemas.microsoft.com/office/drawing/2014/main" id="{04269C2E-7BC1-0618-BA3B-0F5B3F908060}"/>
              </a:ext>
            </a:extLst>
          </p:cNvPr>
          <p:cNvSpPr txBox="1"/>
          <p:nvPr/>
        </p:nvSpPr>
        <p:spPr>
          <a:xfrm>
            <a:off x="11245086" y="1819275"/>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3" name="Google Shape;112;p22">
            <a:extLst>
              <a:ext uri="{FF2B5EF4-FFF2-40B4-BE49-F238E27FC236}">
                <a16:creationId xmlns:a16="http://schemas.microsoft.com/office/drawing/2014/main" id="{2BBDB6EF-5CBC-82C3-53A9-D58D032CBE4A}"/>
              </a:ext>
            </a:extLst>
          </p:cNvPr>
          <p:cNvSpPr/>
          <p:nvPr/>
        </p:nvSpPr>
        <p:spPr>
          <a:xfrm>
            <a:off x="3101975" y="2362104"/>
            <a:ext cx="8647113" cy="67562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katastrofu pārvaldīšanu, kuras </a:t>
            </a:r>
            <a:r>
              <a:rPr lang="lv-LV" sz="1100" b="1"/>
              <a:t>saistītas ar enerģijas ražošanas vai enerģijas un energoresursu transportēšanas infrastruktūru </a:t>
            </a:r>
            <a:r>
              <a:rPr lang="lv-LV" sz="1100"/>
              <a:t>(gāzes noplūde maģistrālajos gāzes vados, avārija gāzes un degvielas apgādes sistēmās, enerģijas ražošanas iekārtu, hidroelektrostaciju hidrotehnisko būvju infrastruktūras avārija, elektrotīklu bojājumi)</a:t>
            </a:r>
          </a:p>
        </p:txBody>
      </p:sp>
      <p:sp>
        <p:nvSpPr>
          <p:cNvPr id="64" name="Freeform 68">
            <a:extLst>
              <a:ext uri="{FF2B5EF4-FFF2-40B4-BE49-F238E27FC236}">
                <a16:creationId xmlns:a16="http://schemas.microsoft.com/office/drawing/2014/main" id="{B747BA51-BF60-497B-444A-F896286F7CB0}"/>
              </a:ext>
            </a:extLst>
          </p:cNvPr>
          <p:cNvSpPr>
            <a:spLocks noChangeAspect="1" noEditPoints="1"/>
          </p:cNvSpPr>
          <p:nvPr/>
        </p:nvSpPr>
        <p:spPr bwMode="auto">
          <a:xfrm>
            <a:off x="3185487" y="26132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5" name="Google Shape;118;p22">
            <a:extLst>
              <a:ext uri="{FF2B5EF4-FFF2-40B4-BE49-F238E27FC236}">
                <a16:creationId xmlns:a16="http://schemas.microsoft.com/office/drawing/2014/main" id="{4D515554-37D0-5CBA-185B-A51EDE62161D}"/>
              </a:ext>
            </a:extLst>
          </p:cNvPr>
          <p:cNvSpPr txBox="1"/>
          <p:nvPr/>
        </p:nvSpPr>
        <p:spPr>
          <a:xfrm>
            <a:off x="3102014" y="3148554"/>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66" name="Google Shape;118;p22">
            <a:extLst>
              <a:ext uri="{FF2B5EF4-FFF2-40B4-BE49-F238E27FC236}">
                <a16:creationId xmlns:a16="http://schemas.microsoft.com/office/drawing/2014/main" id="{467C4939-7E22-C4E6-B5F2-459C8AD2FE16}"/>
              </a:ext>
            </a:extLst>
          </p:cNvPr>
          <p:cNvSpPr txBox="1"/>
          <p:nvPr/>
        </p:nvSpPr>
        <p:spPr>
          <a:xfrm>
            <a:off x="11317087" y="314855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7" name="Google Shape;118;p22">
            <a:extLst>
              <a:ext uri="{FF2B5EF4-FFF2-40B4-BE49-F238E27FC236}">
                <a16:creationId xmlns:a16="http://schemas.microsoft.com/office/drawing/2014/main" id="{D23691A5-15B1-F64D-8FB3-B2A6AF9537A3}"/>
              </a:ext>
            </a:extLst>
          </p:cNvPr>
          <p:cNvSpPr txBox="1"/>
          <p:nvPr/>
        </p:nvSpPr>
        <p:spPr>
          <a:xfrm>
            <a:off x="11245086" y="3148554"/>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4" name="Google Shape;112;p22">
            <a:extLst>
              <a:ext uri="{FF2B5EF4-FFF2-40B4-BE49-F238E27FC236}">
                <a16:creationId xmlns:a16="http://schemas.microsoft.com/office/drawing/2014/main" id="{F447CFE4-4779-840A-E548-E3018A7BD705}"/>
              </a:ext>
            </a:extLst>
          </p:cNvPr>
          <p:cNvSpPr/>
          <p:nvPr/>
        </p:nvSpPr>
        <p:spPr>
          <a:xfrm>
            <a:off x="3101976" y="3691383"/>
            <a:ext cx="1699775"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Avārija dabasgāzes apgādes sistēmā</a:t>
            </a:r>
          </a:p>
        </p:txBody>
      </p:sp>
      <p:sp>
        <p:nvSpPr>
          <p:cNvPr id="76" name="Freeform 68">
            <a:extLst>
              <a:ext uri="{FF2B5EF4-FFF2-40B4-BE49-F238E27FC236}">
                <a16:creationId xmlns:a16="http://schemas.microsoft.com/office/drawing/2014/main" id="{FE22B5D5-0B1C-8B98-1DF1-EEF45C46B263}"/>
              </a:ext>
            </a:extLst>
          </p:cNvPr>
          <p:cNvSpPr>
            <a:spLocks noChangeAspect="1" noEditPoints="1"/>
          </p:cNvSpPr>
          <p:nvPr/>
        </p:nvSpPr>
        <p:spPr bwMode="auto">
          <a:xfrm>
            <a:off x="3185487" y="3820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8" name="Google Shape;112;p22">
            <a:extLst>
              <a:ext uri="{FF2B5EF4-FFF2-40B4-BE49-F238E27FC236}">
                <a16:creationId xmlns:a16="http://schemas.microsoft.com/office/drawing/2014/main" id="{90DED21D-B632-02B9-C095-7C1934309943}"/>
              </a:ext>
            </a:extLst>
          </p:cNvPr>
          <p:cNvSpPr/>
          <p:nvPr/>
        </p:nvSpPr>
        <p:spPr>
          <a:xfrm>
            <a:off x="4913351" y="3691383"/>
            <a:ext cx="3610889"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Dambju un citu hidrotehnisko būvju pārrāvumi – Daugavas hidroelektrostaciju kaskādes hidrobūve</a:t>
            </a:r>
          </a:p>
        </p:txBody>
      </p:sp>
      <p:sp>
        <p:nvSpPr>
          <p:cNvPr id="79" name="Freeform 68">
            <a:extLst>
              <a:ext uri="{FF2B5EF4-FFF2-40B4-BE49-F238E27FC236}">
                <a16:creationId xmlns:a16="http://schemas.microsoft.com/office/drawing/2014/main" id="{D7910C1B-BE10-A8E9-E926-04AEDD51CCF5}"/>
              </a:ext>
            </a:extLst>
          </p:cNvPr>
          <p:cNvSpPr>
            <a:spLocks noChangeAspect="1" noEditPoints="1"/>
          </p:cNvSpPr>
          <p:nvPr/>
        </p:nvSpPr>
        <p:spPr bwMode="auto">
          <a:xfrm>
            <a:off x="4996863" y="3820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0" name="Google Shape;112;p22">
            <a:extLst>
              <a:ext uri="{FF2B5EF4-FFF2-40B4-BE49-F238E27FC236}">
                <a16:creationId xmlns:a16="http://schemas.microsoft.com/office/drawing/2014/main" id="{142028B5-4CE1-A1A3-352C-5A8D9D43D5C9}"/>
              </a:ext>
            </a:extLst>
          </p:cNvPr>
          <p:cNvSpPr/>
          <p:nvPr/>
        </p:nvSpPr>
        <p:spPr>
          <a:xfrm>
            <a:off x="8635839" y="3691383"/>
            <a:ext cx="3110073"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Sadales elektrotīklu bojājumi un pārvades elektrotīklu bojājumi</a:t>
            </a:r>
          </a:p>
        </p:txBody>
      </p:sp>
      <p:sp>
        <p:nvSpPr>
          <p:cNvPr id="81" name="Freeform 68">
            <a:extLst>
              <a:ext uri="{FF2B5EF4-FFF2-40B4-BE49-F238E27FC236}">
                <a16:creationId xmlns:a16="http://schemas.microsoft.com/office/drawing/2014/main" id="{26B4F6FD-3F66-30C1-6C1F-7C8478599FBE}"/>
              </a:ext>
            </a:extLst>
          </p:cNvPr>
          <p:cNvSpPr>
            <a:spLocks noChangeAspect="1" noEditPoints="1"/>
          </p:cNvSpPr>
          <p:nvPr/>
        </p:nvSpPr>
        <p:spPr bwMode="auto">
          <a:xfrm>
            <a:off x="8719351" y="3820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Slide Number Placeholder 4">
            <a:extLst>
              <a:ext uri="{FF2B5EF4-FFF2-40B4-BE49-F238E27FC236}">
                <a16:creationId xmlns:a16="http://schemas.microsoft.com/office/drawing/2014/main" id="{5FDF332F-2C59-1A1E-B4ED-065BF2EB322C}"/>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36</a:t>
            </a:fld>
            <a:endParaRPr lang="en-GB"/>
          </a:p>
        </p:txBody>
      </p:sp>
      <p:sp>
        <p:nvSpPr>
          <p:cNvPr id="4" name="Google Shape;1000;p85">
            <a:extLst>
              <a:ext uri="{FF2B5EF4-FFF2-40B4-BE49-F238E27FC236}">
                <a16:creationId xmlns:a16="http://schemas.microsoft.com/office/drawing/2014/main" id="{A395613A-47CE-7E27-0945-BE36A64C0033}"/>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1800;p93">
            <a:extLst>
              <a:ext uri="{FF2B5EF4-FFF2-40B4-BE49-F238E27FC236}">
                <a16:creationId xmlns:a16="http://schemas.microsoft.com/office/drawing/2014/main" id="{70559A99-1262-5C8F-EA9B-ADE45900F484}"/>
              </a:ext>
            </a:extLst>
          </p:cNvPr>
          <p:cNvSpPr/>
          <p:nvPr/>
        </p:nvSpPr>
        <p:spPr>
          <a:xfrm>
            <a:off x="11389087" y="3220554"/>
            <a:ext cx="288000" cy="288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3" name="Picture 52">
            <a:extLst>
              <a:ext uri="{FF2B5EF4-FFF2-40B4-BE49-F238E27FC236}">
                <a16:creationId xmlns:a16="http://schemas.microsoft.com/office/drawing/2014/main" id="{D30181C3-03E6-8EC6-C3CD-6671B62B2A17}"/>
              </a:ext>
            </a:extLst>
          </p:cNvPr>
          <p:cNvPicPr>
            <a:picLocks noChangeAspect="1"/>
          </p:cNvPicPr>
          <p:nvPr/>
        </p:nvPicPr>
        <p:blipFill rotWithShape="1">
          <a:blip r:embed="rId4"/>
          <a:srcRect t="73492"/>
          <a:stretch/>
        </p:blipFill>
        <p:spPr>
          <a:xfrm>
            <a:off x="464398" y="1361842"/>
            <a:ext cx="1825517" cy="410846"/>
          </a:xfrm>
          <a:prstGeom prst="rect">
            <a:avLst/>
          </a:prstGeom>
        </p:spPr>
      </p:pic>
      <p:pic>
        <p:nvPicPr>
          <p:cNvPr id="9" name="Picture 8">
            <a:extLst>
              <a:ext uri="{FF2B5EF4-FFF2-40B4-BE49-F238E27FC236}">
                <a16:creationId xmlns:a16="http://schemas.microsoft.com/office/drawing/2014/main" id="{E66E11DE-CEDD-C487-F41F-4622D593F1F4}"/>
              </a:ext>
            </a:extLst>
          </p:cNvPr>
          <p:cNvPicPr>
            <a:picLocks noChangeAspect="1"/>
          </p:cNvPicPr>
          <p:nvPr/>
        </p:nvPicPr>
        <p:blipFill rotWithShape="1">
          <a:blip r:embed="rId5"/>
          <a:srcRect b="14957"/>
          <a:stretch/>
        </p:blipFill>
        <p:spPr>
          <a:xfrm>
            <a:off x="637251" y="221615"/>
            <a:ext cx="1483014" cy="1232533"/>
          </a:xfrm>
          <a:prstGeom prst="rect">
            <a:avLst/>
          </a:prstGeom>
        </p:spPr>
      </p:pic>
      <p:pic>
        <p:nvPicPr>
          <p:cNvPr id="10" name="Picture 9">
            <a:extLst>
              <a:ext uri="{FF2B5EF4-FFF2-40B4-BE49-F238E27FC236}">
                <a16:creationId xmlns:a16="http://schemas.microsoft.com/office/drawing/2014/main" id="{FA161A6E-BDCC-BA52-7485-5C4C921DE553}"/>
              </a:ext>
            </a:extLst>
          </p:cNvPr>
          <p:cNvPicPr>
            <a:picLocks noChangeAspect="1"/>
          </p:cNvPicPr>
          <p:nvPr/>
        </p:nvPicPr>
        <p:blipFill rotWithShape="1">
          <a:blip r:embed="rId6"/>
          <a:srcRect l="158" t="42507" r="292" b="23682"/>
          <a:stretch/>
        </p:blipFill>
        <p:spPr>
          <a:xfrm>
            <a:off x="3096151" y="4234212"/>
            <a:ext cx="8647114" cy="1957936"/>
          </a:xfrm>
          <a:prstGeom prst="rect">
            <a:avLst/>
          </a:prstGeom>
        </p:spPr>
      </p:pic>
      <p:sp>
        <p:nvSpPr>
          <p:cNvPr id="19" name="Rectangle 18">
            <a:extLst>
              <a:ext uri="{FF2B5EF4-FFF2-40B4-BE49-F238E27FC236}">
                <a16:creationId xmlns:a16="http://schemas.microsoft.com/office/drawing/2014/main" id="{B23DF913-FE01-8C8C-8433-5253C406C1C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0" name="Group 19">
            <a:extLst>
              <a:ext uri="{FF2B5EF4-FFF2-40B4-BE49-F238E27FC236}">
                <a16:creationId xmlns:a16="http://schemas.microsoft.com/office/drawing/2014/main" id="{8D89A4BA-8528-4110-2DE7-EAB1D2A7A160}"/>
              </a:ext>
            </a:extLst>
          </p:cNvPr>
          <p:cNvGrpSpPr/>
          <p:nvPr/>
        </p:nvGrpSpPr>
        <p:grpSpPr>
          <a:xfrm>
            <a:off x="7511473" y="130795"/>
            <a:ext cx="4237615" cy="217488"/>
            <a:chOff x="7511473" y="130795"/>
            <a:chExt cx="4237615" cy="217488"/>
          </a:xfrm>
        </p:grpSpPr>
        <p:sp>
          <p:nvSpPr>
            <p:cNvPr id="21" name="Rectangle 20">
              <a:extLst>
                <a:ext uri="{FF2B5EF4-FFF2-40B4-BE49-F238E27FC236}">
                  <a16:creationId xmlns:a16="http://schemas.microsoft.com/office/drawing/2014/main" id="{44BE46AD-8769-C3D6-78CF-52CFF9FD5BC1}"/>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9A47D232-D5BB-9B8A-66AB-D3B24BA5A000}"/>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45B2B6C2-99D5-C798-601F-41BE8657F38D}"/>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2D0A2685-4090-BAD8-4B96-0494C505AC1C}"/>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873E8AD7-E8E5-E1BF-4FF5-3F4B72ABA277}"/>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6" name="Rectangle 25">
              <a:extLst>
                <a:ext uri="{FF2B5EF4-FFF2-40B4-BE49-F238E27FC236}">
                  <a16:creationId xmlns:a16="http://schemas.microsoft.com/office/drawing/2014/main" id="{B83D19B2-4655-1A14-E2B9-A213C0CB5403}"/>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7" name="Rectangle 26">
              <a:extLst>
                <a:ext uri="{FF2B5EF4-FFF2-40B4-BE49-F238E27FC236}">
                  <a16:creationId xmlns:a16="http://schemas.microsoft.com/office/drawing/2014/main" id="{B52556CF-B92E-B468-7FC8-D2B70680FE20}"/>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8" name="Rectangle 27">
              <a:extLst>
                <a:ext uri="{FF2B5EF4-FFF2-40B4-BE49-F238E27FC236}">
                  <a16:creationId xmlns:a16="http://schemas.microsoft.com/office/drawing/2014/main" id="{0BA85146-85D2-C74F-E195-DEF46C9406E6}"/>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D6474D48-FE47-94CC-1EF1-5A6747E9BC32}"/>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6" name="Rectangle 5">
            <a:extLst>
              <a:ext uri="{FF2B5EF4-FFF2-40B4-BE49-F238E27FC236}">
                <a16:creationId xmlns:a16="http://schemas.microsoft.com/office/drawing/2014/main" id="{52725A40-AE2E-7CD5-3865-FB6DAF13A5EA}"/>
              </a:ext>
            </a:extLst>
          </p:cNvPr>
          <p:cNvSpPr/>
          <p:nvPr/>
        </p:nvSpPr>
        <p:spPr>
          <a:xfrm>
            <a:off x="2132" y="247030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Freeform 50">
            <a:extLst>
              <a:ext uri="{FF2B5EF4-FFF2-40B4-BE49-F238E27FC236}">
                <a16:creationId xmlns:a16="http://schemas.microsoft.com/office/drawing/2014/main" id="{5AA8EE66-97D7-A81D-12BE-7792B61AE459}"/>
              </a:ext>
            </a:extLst>
          </p:cNvPr>
          <p:cNvSpPr>
            <a:spLocks noChangeAspect="1"/>
          </p:cNvSpPr>
          <p:nvPr/>
        </p:nvSpPr>
        <p:spPr bwMode="auto">
          <a:xfrm>
            <a:off x="450867" y="272280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22A2D4F3-2F4C-3973-FF47-E9BF4C58F42D}"/>
              </a:ext>
            </a:extLst>
          </p:cNvPr>
          <p:cNvSpPr txBox="1"/>
          <p:nvPr/>
        </p:nvSpPr>
        <p:spPr>
          <a:xfrm>
            <a:off x="876527" y="271206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Klimata un enerģētikas ministrijas nolikums</a:t>
            </a:r>
            <a:r>
              <a:rPr lang="lv-LV" sz="1100">
                <a:latin typeface="Arial"/>
                <a:ea typeface="Arial"/>
                <a:cs typeface="Arial"/>
                <a:sym typeface="Arial"/>
              </a:rPr>
              <a:t> </a:t>
            </a:r>
          </a:p>
        </p:txBody>
      </p:sp>
      <p:sp>
        <p:nvSpPr>
          <p:cNvPr id="12" name="Rectangle 11">
            <a:extLst>
              <a:ext uri="{FF2B5EF4-FFF2-40B4-BE49-F238E27FC236}">
                <a16:creationId xmlns:a16="http://schemas.microsoft.com/office/drawing/2014/main" id="{7BB97A41-52FD-9477-952D-5659F84F7F31}"/>
              </a:ext>
            </a:extLst>
          </p:cNvPr>
          <p:cNvSpPr/>
          <p:nvPr/>
        </p:nvSpPr>
        <p:spPr>
          <a:xfrm>
            <a:off x="2172" y="44265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B22DD610-0BD3-3811-59F6-A6929AB58E58}"/>
              </a:ext>
            </a:extLst>
          </p:cNvPr>
          <p:cNvSpPr>
            <a:spLocks noChangeAspect="1"/>
          </p:cNvSpPr>
          <p:nvPr/>
        </p:nvSpPr>
        <p:spPr bwMode="auto">
          <a:xfrm>
            <a:off x="450907" y="46790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4" name="Google Shape;2685;p25">
            <a:extLst>
              <a:ext uri="{FF2B5EF4-FFF2-40B4-BE49-F238E27FC236}">
                <a16:creationId xmlns:a16="http://schemas.microsoft.com/office/drawing/2014/main" id="{7A07FF57-08FF-A478-A275-68F7DB393B06}"/>
              </a:ext>
            </a:extLst>
          </p:cNvPr>
          <p:cNvSpPr txBox="1"/>
          <p:nvPr/>
        </p:nvSpPr>
        <p:spPr>
          <a:xfrm>
            <a:off x="876567" y="46683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5" name="Rectangle 14">
            <a:extLst>
              <a:ext uri="{FF2B5EF4-FFF2-40B4-BE49-F238E27FC236}">
                <a16:creationId xmlns:a16="http://schemas.microsoft.com/office/drawing/2014/main" id="{FA73ED5D-C070-8662-C405-8309853DC0D2}"/>
              </a:ext>
            </a:extLst>
          </p:cNvPr>
          <p:cNvSpPr/>
          <p:nvPr/>
        </p:nvSpPr>
        <p:spPr>
          <a:xfrm>
            <a:off x="2172" y="540391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Freeform 50">
            <a:extLst>
              <a:ext uri="{FF2B5EF4-FFF2-40B4-BE49-F238E27FC236}">
                <a16:creationId xmlns:a16="http://schemas.microsoft.com/office/drawing/2014/main" id="{722C4F1F-C3AE-B21F-8DE4-8F61D16349B9}"/>
              </a:ext>
            </a:extLst>
          </p:cNvPr>
          <p:cNvSpPr>
            <a:spLocks noChangeAspect="1"/>
          </p:cNvSpPr>
          <p:nvPr/>
        </p:nvSpPr>
        <p:spPr bwMode="auto">
          <a:xfrm>
            <a:off x="450907" y="565642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7" name="Google Shape;2685;p25">
            <a:extLst>
              <a:ext uri="{FF2B5EF4-FFF2-40B4-BE49-F238E27FC236}">
                <a16:creationId xmlns:a16="http://schemas.microsoft.com/office/drawing/2014/main" id="{00A6CAF1-8EB4-AD69-EF94-56D4B63765D4}"/>
              </a:ext>
            </a:extLst>
          </p:cNvPr>
          <p:cNvSpPr txBox="1"/>
          <p:nvPr/>
        </p:nvSpPr>
        <p:spPr>
          <a:xfrm>
            <a:off x="876567" y="556950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3382003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Google Shape;118;p22">
            <a:extLst>
              <a:ext uri="{FF2B5EF4-FFF2-40B4-BE49-F238E27FC236}">
                <a16:creationId xmlns:a16="http://schemas.microsoft.com/office/drawing/2014/main" id="{F0BCC61E-10C0-F1B0-164D-27DC5E9F87F3}"/>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83" name="Google Shape;118;p22">
            <a:extLst>
              <a:ext uri="{FF2B5EF4-FFF2-40B4-BE49-F238E27FC236}">
                <a16:creationId xmlns:a16="http://schemas.microsoft.com/office/drawing/2014/main" id="{7789FBD7-E8F3-AAF0-6D8C-7EE8754C7BAA}"/>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59" name="Graphic 58">
            <a:extLst>
              <a:ext uri="{FF2B5EF4-FFF2-40B4-BE49-F238E27FC236}">
                <a16:creationId xmlns:a16="http://schemas.microsoft.com/office/drawing/2014/main" id="{2ACB15DF-0422-73FB-18A2-8BC94709AB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626" y="1890813"/>
            <a:ext cx="288925" cy="288925"/>
          </a:xfrm>
          <a:prstGeom prst="rect">
            <a:avLst/>
          </a:prstGeom>
        </p:spPr>
      </p:pic>
      <p:sp>
        <p:nvSpPr>
          <p:cNvPr id="46" name="Rectangle 45">
            <a:extLst>
              <a:ext uri="{FF2B5EF4-FFF2-40B4-BE49-F238E27FC236}">
                <a16:creationId xmlns:a16="http://schemas.microsoft.com/office/drawing/2014/main" id="{6637D44E-BC16-5579-0678-99E073F98C96}"/>
              </a:ext>
            </a:extLst>
          </p:cNvPr>
          <p:cNvSpPr/>
          <p:nvPr/>
        </p:nvSpPr>
        <p:spPr>
          <a:xfrm>
            <a:off x="0" y="1809614"/>
            <a:ext cx="2754313" cy="5048385"/>
          </a:xfrm>
          <a:prstGeom prst="rect">
            <a:avLst/>
          </a:prstGeom>
          <a:solidFill>
            <a:srgbClr val="15545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8" name="Rectangle 47">
            <a:extLst>
              <a:ext uri="{FF2B5EF4-FFF2-40B4-BE49-F238E27FC236}">
                <a16:creationId xmlns:a16="http://schemas.microsoft.com/office/drawing/2014/main" id="{35E62317-A887-58F9-ABCA-60083E83CAE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Klimata un enerģētikas ministrijas pienākumi civilajā aizsardzībā un katastrofas pārvaldīšanā </a:t>
            </a:r>
            <a:endParaRPr lang="en-US"/>
          </a:p>
        </p:txBody>
      </p:sp>
      <p:sp>
        <p:nvSpPr>
          <p:cNvPr id="12" name="Google Shape;112;p22">
            <a:extLst>
              <a:ext uri="{FF2B5EF4-FFF2-40B4-BE49-F238E27FC236}">
                <a16:creationId xmlns:a16="http://schemas.microsoft.com/office/drawing/2014/main" id="{1F654506-494B-1318-088F-480BEA2E1F98}"/>
              </a:ext>
            </a:extLst>
          </p:cNvPr>
          <p:cNvSpPr/>
          <p:nvPr/>
        </p:nvSpPr>
        <p:spPr>
          <a:xfrm>
            <a:off x="4849687" y="2358884"/>
            <a:ext cx="3407301" cy="820227"/>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Lietusgāzes</a:t>
            </a:r>
            <a:r>
              <a:rPr lang="en-GB" sz="1100" b="0" i="0">
                <a:effectLst/>
              </a:rPr>
              <a:t>, </a:t>
            </a:r>
            <a:r>
              <a:rPr lang="en-GB" sz="1100" b="0" i="0" err="1">
                <a:effectLst/>
              </a:rPr>
              <a:t>ilgstošas</a:t>
            </a:r>
            <a:r>
              <a:rPr lang="en-GB" sz="1100" b="0" i="0">
                <a:effectLst/>
              </a:rPr>
              <a:t> </a:t>
            </a:r>
            <a:r>
              <a:rPr lang="en-GB" sz="1100" b="0" i="0" err="1">
                <a:effectLst/>
              </a:rPr>
              <a:t>lietavas</a:t>
            </a:r>
            <a:r>
              <a:rPr lang="en-GB" sz="1100" b="0" i="0">
                <a:effectLst/>
              </a:rPr>
              <a:t>, </a:t>
            </a:r>
            <a:r>
              <a:rPr lang="en-GB" sz="1100" b="0" i="0" err="1">
                <a:effectLst/>
              </a:rPr>
              <a:t>pērkona</a:t>
            </a:r>
            <a:r>
              <a:rPr lang="en-GB" sz="1100" b="0" i="0">
                <a:effectLst/>
              </a:rPr>
              <a:t> </a:t>
            </a:r>
            <a:br>
              <a:rPr lang="en-GB" sz="1100" b="0" i="0">
                <a:effectLst/>
              </a:rPr>
            </a:br>
            <a:r>
              <a:rPr lang="en-GB" sz="1100" b="0" i="0" err="1">
                <a:effectLst/>
              </a:rPr>
              <a:t>negaiss</a:t>
            </a:r>
            <a:r>
              <a:rPr lang="en-GB" sz="1100" b="0" i="0">
                <a:effectLst/>
              </a:rPr>
              <a:t> un </a:t>
            </a:r>
            <a:r>
              <a:rPr lang="en-GB" sz="1100" b="0" i="0" err="1">
                <a:effectLst/>
              </a:rPr>
              <a:t>krusa</a:t>
            </a:r>
            <a:r>
              <a:rPr lang="en-GB" sz="1100" b="0" i="0">
                <a:effectLst/>
              </a:rPr>
              <a:t>, </a:t>
            </a:r>
            <a:r>
              <a:rPr lang="en-GB" sz="1100" b="0" i="0" err="1">
                <a:effectLst/>
              </a:rPr>
              <a:t>sniegs</a:t>
            </a:r>
            <a:r>
              <a:rPr lang="en-GB" sz="1100" b="0" i="0">
                <a:effectLst/>
              </a:rPr>
              <a:t> un </a:t>
            </a:r>
            <a:r>
              <a:rPr lang="en-GB" sz="1100" b="0" i="0" err="1">
                <a:effectLst/>
              </a:rPr>
              <a:t>putenis</a:t>
            </a:r>
            <a:r>
              <a:rPr lang="en-GB" sz="1100" b="0" i="0">
                <a:effectLst/>
              </a:rPr>
              <a:t>, </a:t>
            </a:r>
            <a:br>
              <a:rPr lang="en-GB" sz="1100" b="0" i="0">
                <a:effectLst/>
              </a:rPr>
            </a:br>
            <a:r>
              <a:rPr lang="en-GB" sz="1100" b="0" i="0" err="1">
                <a:effectLst/>
              </a:rPr>
              <a:t>apledojums</a:t>
            </a:r>
            <a:r>
              <a:rPr lang="en-GB" sz="1100" b="0" i="0">
                <a:effectLst/>
              </a:rPr>
              <a:t> un </a:t>
            </a:r>
            <a:r>
              <a:rPr lang="en-GB" sz="1100" b="0" i="0" err="1">
                <a:effectLst/>
              </a:rPr>
              <a:t>slapja</a:t>
            </a:r>
            <a:r>
              <a:rPr lang="en-GB" sz="1100" b="0" i="0">
                <a:effectLst/>
              </a:rPr>
              <a:t> </a:t>
            </a:r>
            <a:r>
              <a:rPr lang="en-GB" sz="1100" b="0" i="0" err="1">
                <a:effectLst/>
              </a:rPr>
              <a:t>sniega</a:t>
            </a:r>
            <a:r>
              <a:rPr lang="en-GB" sz="1100" b="0" i="0">
                <a:effectLst/>
              </a:rPr>
              <a:t> </a:t>
            </a:r>
            <a:r>
              <a:rPr lang="en-GB" sz="1100" b="0" i="0" err="1">
                <a:effectLst/>
              </a:rPr>
              <a:t>nogulums</a:t>
            </a:r>
            <a:r>
              <a:rPr lang="en-GB" sz="1100" b="0" i="0">
                <a:effectLst/>
              </a:rPr>
              <a:t>, </a:t>
            </a:r>
            <a:br>
              <a:rPr lang="en-GB" sz="1100" b="0" i="0">
                <a:effectLst/>
              </a:rPr>
            </a:br>
            <a:r>
              <a:rPr lang="en-GB" sz="1100" b="0" i="0" err="1">
                <a:effectLst/>
              </a:rPr>
              <a:t>stiprs</a:t>
            </a:r>
            <a:r>
              <a:rPr lang="en-GB" sz="1100" b="0" i="0">
                <a:effectLst/>
              </a:rPr>
              <a:t> </a:t>
            </a:r>
            <a:r>
              <a:rPr lang="en-GB" sz="1100" b="0" i="0" err="1">
                <a:effectLst/>
              </a:rPr>
              <a:t>sals</a:t>
            </a:r>
            <a:r>
              <a:rPr lang="en-GB" sz="1100" b="0" i="0">
                <a:effectLst/>
              </a:rPr>
              <a:t>, </a:t>
            </a:r>
            <a:r>
              <a:rPr lang="en-GB" sz="1100" b="0" i="0" err="1">
                <a:effectLst/>
              </a:rPr>
              <a:t>karstums</a:t>
            </a:r>
            <a:r>
              <a:rPr lang="en-GB" sz="1100" b="0" i="0">
                <a:effectLst/>
              </a:rPr>
              <a:t>, </a:t>
            </a:r>
            <a:r>
              <a:rPr lang="en-GB" sz="1100" b="0" i="0" err="1">
                <a:effectLst/>
              </a:rPr>
              <a:t>sausums</a:t>
            </a:r>
            <a:endParaRPr lang="lv-LV" sz="1100"/>
          </a:p>
        </p:txBody>
      </p:sp>
      <p:sp>
        <p:nvSpPr>
          <p:cNvPr id="14" name="Rectangle 13">
            <a:extLst>
              <a:ext uri="{FF2B5EF4-FFF2-40B4-BE49-F238E27FC236}">
                <a16:creationId xmlns:a16="http://schemas.microsoft.com/office/drawing/2014/main" id="{EF83EA35-CF38-13AE-3016-0D203EA09C35}"/>
              </a:ext>
            </a:extLst>
          </p:cNvPr>
          <p:cNvSpPr>
            <a:spLocks/>
          </p:cNvSpPr>
          <p:nvPr/>
        </p:nvSpPr>
        <p:spPr>
          <a:xfrm>
            <a:off x="8033534" y="27235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6" name="Rectangle 15">
            <a:extLst>
              <a:ext uri="{FF2B5EF4-FFF2-40B4-BE49-F238E27FC236}">
                <a16:creationId xmlns:a16="http://schemas.microsoft.com/office/drawing/2014/main" id="{8E6C65EF-9DBC-3F75-0508-1DC64EAAE46E}"/>
              </a:ext>
            </a:extLst>
          </p:cNvPr>
          <p:cNvSpPr>
            <a:spLocks/>
          </p:cNvSpPr>
          <p:nvPr/>
        </p:nvSpPr>
        <p:spPr>
          <a:xfrm>
            <a:off x="8033534" y="29449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7" name="Google Shape;112;p22">
            <a:extLst>
              <a:ext uri="{FF2B5EF4-FFF2-40B4-BE49-F238E27FC236}">
                <a16:creationId xmlns:a16="http://schemas.microsoft.com/office/drawing/2014/main" id="{70B20484-19BC-65D3-24BF-362E88DBD861}"/>
              </a:ext>
            </a:extLst>
          </p:cNvPr>
          <p:cNvSpPr/>
          <p:nvPr/>
        </p:nvSpPr>
        <p:spPr>
          <a:xfrm>
            <a:off x="8363973" y="2363058"/>
            <a:ext cx="1726769" cy="797852"/>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Vētras</a:t>
            </a:r>
            <a:r>
              <a:rPr lang="en-GB" sz="1100" b="0" i="0">
                <a:effectLst/>
              </a:rPr>
              <a:t> (</a:t>
            </a:r>
            <a:r>
              <a:rPr lang="en-GB" sz="1100" b="0" i="0" err="1">
                <a:effectLst/>
              </a:rPr>
              <a:t>vēja</a:t>
            </a:r>
            <a:r>
              <a:rPr lang="en-GB" sz="1100" b="0" i="0">
                <a:effectLst/>
              </a:rPr>
              <a:t> </a:t>
            </a:r>
            <a:r>
              <a:rPr lang="en-GB" sz="1100" b="0" i="0" err="1">
                <a:effectLst/>
              </a:rPr>
              <a:t>brāzmas</a:t>
            </a:r>
            <a:r>
              <a:rPr lang="en-GB" sz="1100" b="0" i="0">
                <a:effectLst/>
              </a:rPr>
              <a:t>), </a:t>
            </a:r>
            <a:br>
              <a:rPr lang="en-GB" sz="1100" b="0" i="0">
                <a:effectLst/>
              </a:rPr>
            </a:br>
            <a:r>
              <a:rPr lang="en-GB" sz="1100" b="0" i="0" err="1">
                <a:effectLst/>
              </a:rPr>
              <a:t>viesuļi</a:t>
            </a:r>
            <a:r>
              <a:rPr lang="en-GB" sz="1100" b="0" i="0">
                <a:effectLst/>
              </a:rPr>
              <a:t>, </a:t>
            </a:r>
            <a:br>
              <a:rPr lang="en-GB" sz="1100" b="0" i="0">
                <a:effectLst/>
              </a:rPr>
            </a:br>
            <a:r>
              <a:rPr lang="en-GB" sz="1100" b="0" i="0" err="1">
                <a:effectLst/>
              </a:rPr>
              <a:t>krasas</a:t>
            </a:r>
            <a:r>
              <a:rPr lang="en-GB" sz="1100" b="0" i="0">
                <a:effectLst/>
              </a:rPr>
              <a:t> </a:t>
            </a:r>
            <a:r>
              <a:rPr lang="en-GB" sz="1100" b="0" i="0" err="1">
                <a:effectLst/>
              </a:rPr>
              <a:t>vēja</a:t>
            </a:r>
            <a:r>
              <a:rPr lang="en-GB" sz="1100" b="0" i="0">
                <a:effectLst/>
              </a:rPr>
              <a:t> </a:t>
            </a:r>
            <a:r>
              <a:rPr lang="en-GB" sz="1100" b="0" i="0" err="1">
                <a:effectLst/>
              </a:rPr>
              <a:t>brāzmas</a:t>
            </a:r>
            <a:endParaRPr lang="lv-LV" sz="1100"/>
          </a:p>
        </p:txBody>
      </p:sp>
      <p:sp>
        <p:nvSpPr>
          <p:cNvPr id="18" name="Rectangle 17">
            <a:extLst>
              <a:ext uri="{FF2B5EF4-FFF2-40B4-BE49-F238E27FC236}">
                <a16:creationId xmlns:a16="http://schemas.microsoft.com/office/drawing/2014/main" id="{77DB53DF-1FBF-2636-C852-510904AA3DBC}"/>
              </a:ext>
            </a:extLst>
          </p:cNvPr>
          <p:cNvSpPr>
            <a:spLocks/>
          </p:cNvSpPr>
          <p:nvPr/>
        </p:nvSpPr>
        <p:spPr>
          <a:xfrm>
            <a:off x="9870753" y="250218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9" name="Rectangle 18">
            <a:extLst>
              <a:ext uri="{FF2B5EF4-FFF2-40B4-BE49-F238E27FC236}">
                <a16:creationId xmlns:a16="http://schemas.microsoft.com/office/drawing/2014/main" id="{AEC50D1E-EDAC-938A-481D-386AEF3D61EF}"/>
              </a:ext>
            </a:extLst>
          </p:cNvPr>
          <p:cNvSpPr>
            <a:spLocks/>
          </p:cNvSpPr>
          <p:nvPr/>
        </p:nvSpPr>
        <p:spPr>
          <a:xfrm>
            <a:off x="9870753" y="27235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0" name="Rectangle 19">
            <a:extLst>
              <a:ext uri="{FF2B5EF4-FFF2-40B4-BE49-F238E27FC236}">
                <a16:creationId xmlns:a16="http://schemas.microsoft.com/office/drawing/2014/main" id="{873C67DD-1C0C-2591-5606-76803A2D8E86}"/>
              </a:ext>
            </a:extLst>
          </p:cNvPr>
          <p:cNvSpPr>
            <a:spLocks/>
          </p:cNvSpPr>
          <p:nvPr/>
        </p:nvSpPr>
        <p:spPr>
          <a:xfrm>
            <a:off x="9870753" y="29449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23" name="Google Shape;112;p22">
            <a:extLst>
              <a:ext uri="{FF2B5EF4-FFF2-40B4-BE49-F238E27FC236}">
                <a16:creationId xmlns:a16="http://schemas.microsoft.com/office/drawing/2014/main" id="{BF634B90-1926-EBF8-CF5F-4E0751971984}"/>
              </a:ext>
            </a:extLst>
          </p:cNvPr>
          <p:cNvSpPr/>
          <p:nvPr/>
        </p:nvSpPr>
        <p:spPr>
          <a:xfrm>
            <a:off x="10197297" y="2363985"/>
            <a:ext cx="1551751" cy="79692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Meža</a:t>
            </a:r>
            <a:r>
              <a:rPr lang="en-GB" sz="1100" b="0" i="0">
                <a:effectLst/>
              </a:rPr>
              <a:t> un </a:t>
            </a:r>
            <a:r>
              <a:rPr lang="en-GB" sz="1100" b="0" i="0" err="1">
                <a:effectLst/>
              </a:rPr>
              <a:t>kūdras</a:t>
            </a:r>
            <a:r>
              <a:rPr lang="en-GB" sz="1100" b="0" i="0">
                <a:effectLst/>
              </a:rPr>
              <a:t> </a:t>
            </a:r>
            <a:r>
              <a:rPr lang="en-GB" sz="1100" b="0" i="0" err="1">
                <a:effectLst/>
              </a:rPr>
              <a:t>purvu</a:t>
            </a:r>
            <a:r>
              <a:rPr lang="en-GB" sz="1100" b="0" i="0">
                <a:effectLst/>
              </a:rPr>
              <a:t> </a:t>
            </a:r>
            <a:r>
              <a:rPr lang="en-GB" sz="1100" b="0" i="0" err="1">
                <a:effectLst/>
              </a:rPr>
              <a:t>ugunsgrēki</a:t>
            </a:r>
            <a:endParaRPr lang="lv-LV" sz="1100"/>
          </a:p>
        </p:txBody>
      </p:sp>
      <p:sp>
        <p:nvSpPr>
          <p:cNvPr id="24" name="Rectangle 23">
            <a:extLst>
              <a:ext uri="{FF2B5EF4-FFF2-40B4-BE49-F238E27FC236}">
                <a16:creationId xmlns:a16="http://schemas.microsoft.com/office/drawing/2014/main" id="{40CF6404-D4EE-35CD-F1D6-32187506DF95}"/>
              </a:ext>
            </a:extLst>
          </p:cNvPr>
          <p:cNvSpPr>
            <a:spLocks/>
          </p:cNvSpPr>
          <p:nvPr/>
        </p:nvSpPr>
        <p:spPr>
          <a:xfrm>
            <a:off x="11533048" y="27235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5" name="Rectangle 24">
            <a:extLst>
              <a:ext uri="{FF2B5EF4-FFF2-40B4-BE49-F238E27FC236}">
                <a16:creationId xmlns:a16="http://schemas.microsoft.com/office/drawing/2014/main" id="{2050739F-B491-B0CC-7FF4-69D6B60464F2}"/>
              </a:ext>
            </a:extLst>
          </p:cNvPr>
          <p:cNvSpPr>
            <a:spLocks/>
          </p:cNvSpPr>
          <p:nvPr/>
        </p:nvSpPr>
        <p:spPr>
          <a:xfrm>
            <a:off x="11533048" y="294499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6" name="Google Shape;112;p22">
            <a:extLst>
              <a:ext uri="{FF2B5EF4-FFF2-40B4-BE49-F238E27FC236}">
                <a16:creationId xmlns:a16="http://schemas.microsoft.com/office/drawing/2014/main" id="{7FAC318C-132B-F693-33D3-A68107ADC972}"/>
              </a:ext>
            </a:extLst>
          </p:cNvPr>
          <p:cNvSpPr/>
          <p:nvPr/>
        </p:nvSpPr>
        <p:spPr>
          <a:xfrm>
            <a:off x="4852031" y="3811587"/>
            <a:ext cx="1694093" cy="820739"/>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Avārija</a:t>
            </a:r>
            <a:r>
              <a:rPr lang="en-GB" sz="1100" b="0" i="0">
                <a:effectLst/>
              </a:rPr>
              <a:t> </a:t>
            </a:r>
            <a:r>
              <a:rPr lang="en-GB" sz="1100" b="0" i="0" err="1">
                <a:effectLst/>
              </a:rPr>
              <a:t>dabasgāzes</a:t>
            </a:r>
            <a:r>
              <a:rPr lang="en-GB" sz="1100" b="0" i="0">
                <a:effectLst/>
              </a:rPr>
              <a:t> </a:t>
            </a:r>
            <a:r>
              <a:rPr lang="en-GB" sz="1100" b="0" i="0" err="1">
                <a:effectLst/>
              </a:rPr>
              <a:t>apgādes</a:t>
            </a:r>
            <a:r>
              <a:rPr lang="en-GB" sz="1100" b="0" i="0">
                <a:effectLst/>
              </a:rPr>
              <a:t> </a:t>
            </a:r>
            <a:r>
              <a:rPr lang="en-GB" sz="1100" b="0" i="0" err="1">
                <a:effectLst/>
              </a:rPr>
              <a:t>sistēmā</a:t>
            </a:r>
            <a:endParaRPr lang="lv-LV" sz="1100"/>
          </a:p>
        </p:txBody>
      </p:sp>
      <p:sp>
        <p:nvSpPr>
          <p:cNvPr id="27" name="Rectangle 26">
            <a:extLst>
              <a:ext uri="{FF2B5EF4-FFF2-40B4-BE49-F238E27FC236}">
                <a16:creationId xmlns:a16="http://schemas.microsoft.com/office/drawing/2014/main" id="{A7FA9A7A-B7A6-F7A2-EA6C-AF7929489AC4}"/>
              </a:ext>
            </a:extLst>
          </p:cNvPr>
          <p:cNvSpPr>
            <a:spLocks/>
          </p:cNvSpPr>
          <p:nvPr/>
        </p:nvSpPr>
        <p:spPr>
          <a:xfrm>
            <a:off x="6330124" y="3962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8" name="Rectangle 27">
            <a:extLst>
              <a:ext uri="{FF2B5EF4-FFF2-40B4-BE49-F238E27FC236}">
                <a16:creationId xmlns:a16="http://schemas.microsoft.com/office/drawing/2014/main" id="{673232D1-F020-920E-CB33-E34A3562100B}"/>
              </a:ext>
            </a:extLst>
          </p:cNvPr>
          <p:cNvSpPr>
            <a:spLocks/>
          </p:cNvSpPr>
          <p:nvPr/>
        </p:nvSpPr>
        <p:spPr>
          <a:xfrm>
            <a:off x="6330124" y="419353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9" name="Rectangle 28">
            <a:extLst>
              <a:ext uri="{FF2B5EF4-FFF2-40B4-BE49-F238E27FC236}">
                <a16:creationId xmlns:a16="http://schemas.microsoft.com/office/drawing/2014/main" id="{D38176FC-88F4-D259-3B5A-3BC6807691BA}"/>
              </a:ext>
            </a:extLst>
          </p:cNvPr>
          <p:cNvSpPr>
            <a:spLocks/>
          </p:cNvSpPr>
          <p:nvPr/>
        </p:nvSpPr>
        <p:spPr>
          <a:xfrm>
            <a:off x="6330124" y="441632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30" name="Google Shape;112;p22">
            <a:extLst>
              <a:ext uri="{FF2B5EF4-FFF2-40B4-BE49-F238E27FC236}">
                <a16:creationId xmlns:a16="http://schemas.microsoft.com/office/drawing/2014/main" id="{76BCFC51-9000-D60C-22DA-E2E37BF0555A}"/>
              </a:ext>
            </a:extLst>
          </p:cNvPr>
          <p:cNvSpPr/>
          <p:nvPr/>
        </p:nvSpPr>
        <p:spPr>
          <a:xfrm>
            <a:off x="8744924" y="3811588"/>
            <a:ext cx="3004164" cy="82073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Dambju</a:t>
            </a:r>
            <a:r>
              <a:rPr lang="en-GB" sz="1100" b="0" i="0">
                <a:effectLst/>
              </a:rPr>
              <a:t> un </a:t>
            </a:r>
            <a:r>
              <a:rPr lang="en-GB" sz="1100" b="0" i="0" err="1">
                <a:effectLst/>
              </a:rPr>
              <a:t>citu</a:t>
            </a:r>
            <a:r>
              <a:rPr lang="en-GB" sz="1100" b="0" i="0">
                <a:effectLst/>
              </a:rPr>
              <a:t> </a:t>
            </a:r>
            <a:r>
              <a:rPr lang="en-GB" sz="1100" b="0" i="0" err="1">
                <a:effectLst/>
              </a:rPr>
              <a:t>hidrotehnisko</a:t>
            </a:r>
            <a:r>
              <a:rPr lang="en-GB" sz="1100" b="0" i="0">
                <a:effectLst/>
              </a:rPr>
              <a:t> </a:t>
            </a:r>
            <a:r>
              <a:rPr lang="en-GB" sz="1100" b="0" i="0" err="1">
                <a:effectLst/>
              </a:rPr>
              <a:t>būvju</a:t>
            </a:r>
            <a:r>
              <a:rPr lang="en-GB" sz="1100" b="0" i="0">
                <a:effectLst/>
              </a:rPr>
              <a:t> </a:t>
            </a:r>
          </a:p>
          <a:p>
            <a:pPr marL="0" lvl="0" indent="0" algn="l" rtl="0">
              <a:spcBef>
                <a:spcPts val="0"/>
              </a:spcBef>
              <a:spcAft>
                <a:spcPts val="0"/>
              </a:spcAft>
              <a:buNone/>
            </a:pPr>
            <a:r>
              <a:rPr lang="en-GB" sz="1100" b="0" i="0" err="1">
                <a:effectLst/>
              </a:rPr>
              <a:t>pārrāvumi</a:t>
            </a:r>
            <a:r>
              <a:rPr lang="en-GB" sz="1100" b="0" i="0">
                <a:effectLst/>
              </a:rPr>
              <a:t> – </a:t>
            </a:r>
            <a:r>
              <a:rPr lang="en-GB" sz="1100" b="0" i="0" err="1">
                <a:effectLst/>
              </a:rPr>
              <a:t>Daugavas</a:t>
            </a:r>
            <a:r>
              <a:rPr lang="en-GB" sz="1100" b="0" i="0">
                <a:effectLst/>
              </a:rPr>
              <a:t> </a:t>
            </a:r>
            <a:r>
              <a:rPr lang="en-GB" sz="1100" b="0" i="0" err="1">
                <a:effectLst/>
              </a:rPr>
              <a:t>hidroelektrostaciju</a:t>
            </a:r>
            <a:r>
              <a:rPr lang="en-GB" sz="1100" b="0" i="0">
                <a:effectLst/>
              </a:rPr>
              <a:t> </a:t>
            </a:r>
            <a:r>
              <a:rPr lang="en-GB" sz="1100" b="0" i="0" err="1">
                <a:effectLst/>
              </a:rPr>
              <a:t>kaskādes</a:t>
            </a:r>
            <a:r>
              <a:rPr lang="en-GB" sz="1100" b="0" i="0">
                <a:effectLst/>
              </a:rPr>
              <a:t> </a:t>
            </a:r>
            <a:r>
              <a:rPr lang="en-GB" sz="1100" b="0" i="0" err="1">
                <a:effectLst/>
              </a:rPr>
              <a:t>hidrobūve</a:t>
            </a:r>
            <a:endParaRPr lang="lv-LV" sz="1100"/>
          </a:p>
        </p:txBody>
      </p:sp>
      <p:grpSp>
        <p:nvGrpSpPr>
          <p:cNvPr id="69" name="Group 68">
            <a:extLst>
              <a:ext uri="{FF2B5EF4-FFF2-40B4-BE49-F238E27FC236}">
                <a16:creationId xmlns:a16="http://schemas.microsoft.com/office/drawing/2014/main" id="{73C23B02-AD22-C79D-5BD8-8144C5B5DF5B}"/>
              </a:ext>
            </a:extLst>
          </p:cNvPr>
          <p:cNvGrpSpPr/>
          <p:nvPr/>
        </p:nvGrpSpPr>
        <p:grpSpPr>
          <a:xfrm>
            <a:off x="11533088" y="3962601"/>
            <a:ext cx="216000" cy="669724"/>
            <a:chOff x="11533088" y="3962601"/>
            <a:chExt cx="216000" cy="669724"/>
          </a:xfrm>
        </p:grpSpPr>
        <p:sp>
          <p:nvSpPr>
            <p:cNvPr id="31" name="Rectangle 30">
              <a:extLst>
                <a:ext uri="{FF2B5EF4-FFF2-40B4-BE49-F238E27FC236}">
                  <a16:creationId xmlns:a16="http://schemas.microsoft.com/office/drawing/2014/main" id="{A7CC0DA6-68D7-3ECA-6093-CBD1157E85B5}"/>
                </a:ext>
              </a:extLst>
            </p:cNvPr>
            <p:cNvSpPr>
              <a:spLocks/>
            </p:cNvSpPr>
            <p:nvPr/>
          </p:nvSpPr>
          <p:spPr>
            <a:xfrm>
              <a:off x="11533088" y="3962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2" name="Rectangle 31">
              <a:extLst>
                <a:ext uri="{FF2B5EF4-FFF2-40B4-BE49-F238E27FC236}">
                  <a16:creationId xmlns:a16="http://schemas.microsoft.com/office/drawing/2014/main" id="{1E11CCE0-1DC9-8E1D-8E11-E78B05410A04}"/>
                </a:ext>
              </a:extLst>
            </p:cNvPr>
            <p:cNvSpPr>
              <a:spLocks/>
            </p:cNvSpPr>
            <p:nvPr/>
          </p:nvSpPr>
          <p:spPr>
            <a:xfrm>
              <a:off x="11533088" y="419353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3" name="Rectangle 32">
              <a:extLst>
                <a:ext uri="{FF2B5EF4-FFF2-40B4-BE49-F238E27FC236}">
                  <a16:creationId xmlns:a16="http://schemas.microsoft.com/office/drawing/2014/main" id="{50024D67-F94D-4371-1E1B-1A6F9B63A3B7}"/>
                </a:ext>
              </a:extLst>
            </p:cNvPr>
            <p:cNvSpPr>
              <a:spLocks/>
            </p:cNvSpPr>
            <p:nvPr/>
          </p:nvSpPr>
          <p:spPr>
            <a:xfrm>
              <a:off x="11533088" y="441632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34" name="Google Shape;112;p22">
            <a:extLst>
              <a:ext uri="{FF2B5EF4-FFF2-40B4-BE49-F238E27FC236}">
                <a16:creationId xmlns:a16="http://schemas.microsoft.com/office/drawing/2014/main" id="{549656EE-FE1E-F83C-E287-9F8075BFC630}"/>
              </a:ext>
            </a:extLst>
          </p:cNvPr>
          <p:cNvSpPr/>
          <p:nvPr/>
        </p:nvSpPr>
        <p:spPr>
          <a:xfrm>
            <a:off x="6660708" y="3811588"/>
            <a:ext cx="1969631" cy="82073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Pārvades</a:t>
            </a:r>
            <a:r>
              <a:rPr lang="en-GB" sz="1100" b="0" i="0">
                <a:effectLst/>
              </a:rPr>
              <a:t> un </a:t>
            </a:r>
            <a:r>
              <a:rPr lang="en-GB" sz="1100" b="0" i="0" err="1">
                <a:effectLst/>
              </a:rPr>
              <a:t>sadales</a:t>
            </a:r>
            <a:r>
              <a:rPr lang="en-GB" sz="1100" b="0" i="0">
                <a:effectLst/>
              </a:rPr>
              <a:t> </a:t>
            </a:r>
            <a:r>
              <a:rPr lang="en-GB" sz="1100" b="0" i="0" err="1">
                <a:effectLst/>
              </a:rPr>
              <a:t>elektrotīklu</a:t>
            </a:r>
            <a:r>
              <a:rPr lang="en-GB" sz="1100" b="0" i="0">
                <a:effectLst/>
              </a:rPr>
              <a:t> </a:t>
            </a:r>
            <a:r>
              <a:rPr lang="en-GB" sz="1100" b="0" i="0" err="1">
                <a:effectLst/>
              </a:rPr>
              <a:t>bojājumi</a:t>
            </a:r>
            <a:endParaRPr lang="lv-LV" sz="1100"/>
          </a:p>
        </p:txBody>
      </p:sp>
      <p:sp>
        <p:nvSpPr>
          <p:cNvPr id="35" name="Rectangle 34">
            <a:extLst>
              <a:ext uri="{FF2B5EF4-FFF2-40B4-BE49-F238E27FC236}">
                <a16:creationId xmlns:a16="http://schemas.microsoft.com/office/drawing/2014/main" id="{A5D4812F-FB89-8BB8-0014-8FCCD6119814}"/>
              </a:ext>
            </a:extLst>
          </p:cNvPr>
          <p:cNvSpPr>
            <a:spLocks/>
          </p:cNvSpPr>
          <p:nvPr/>
        </p:nvSpPr>
        <p:spPr>
          <a:xfrm>
            <a:off x="8414339" y="3962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6" name="Rectangle 35">
            <a:extLst>
              <a:ext uri="{FF2B5EF4-FFF2-40B4-BE49-F238E27FC236}">
                <a16:creationId xmlns:a16="http://schemas.microsoft.com/office/drawing/2014/main" id="{1BE83825-5150-29C5-AEAF-923343A2F2D0}"/>
              </a:ext>
            </a:extLst>
          </p:cNvPr>
          <p:cNvSpPr>
            <a:spLocks/>
          </p:cNvSpPr>
          <p:nvPr/>
        </p:nvSpPr>
        <p:spPr>
          <a:xfrm>
            <a:off x="8414339" y="419353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9" name="Rectangle 38">
            <a:extLst>
              <a:ext uri="{FF2B5EF4-FFF2-40B4-BE49-F238E27FC236}">
                <a16:creationId xmlns:a16="http://schemas.microsoft.com/office/drawing/2014/main" id="{9C32D3E5-48DD-699E-281F-E5324F82E125}"/>
              </a:ext>
            </a:extLst>
          </p:cNvPr>
          <p:cNvSpPr>
            <a:spLocks/>
          </p:cNvSpPr>
          <p:nvPr/>
        </p:nvSpPr>
        <p:spPr>
          <a:xfrm>
            <a:off x="8414339" y="441599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40" name="Google Shape;112;p22">
            <a:extLst>
              <a:ext uri="{FF2B5EF4-FFF2-40B4-BE49-F238E27FC236}">
                <a16:creationId xmlns:a16="http://schemas.microsoft.com/office/drawing/2014/main" id="{8317E1BD-DAA9-7F7D-CA00-3DB79849A2AB}"/>
              </a:ext>
            </a:extLst>
          </p:cNvPr>
          <p:cNvSpPr/>
          <p:nvPr/>
        </p:nvSpPr>
        <p:spPr>
          <a:xfrm>
            <a:off x="3066692" y="5288397"/>
            <a:ext cx="8682395" cy="883803"/>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b="0" i="0" err="1">
                <a:effectLst/>
              </a:rPr>
              <a:t>Katastrofas</a:t>
            </a:r>
            <a:r>
              <a:rPr lang="en-GB" sz="1100" b="0" i="0">
                <a:effectLst/>
              </a:rPr>
              <a:t> </a:t>
            </a:r>
            <a:r>
              <a:rPr lang="en-GB" sz="1100" b="0" i="0" err="1">
                <a:effectLst/>
              </a:rPr>
              <a:t>pārvaldīšanas</a:t>
            </a:r>
            <a:r>
              <a:rPr lang="en-GB" sz="1100" b="0" i="0">
                <a:effectLst/>
              </a:rPr>
              <a:t> </a:t>
            </a:r>
            <a:r>
              <a:rPr lang="en-GB" sz="1100" b="0" i="0" err="1">
                <a:effectLst/>
              </a:rPr>
              <a:t>pasākumi</a:t>
            </a:r>
            <a:r>
              <a:rPr lang="en-GB" sz="1100" b="0" i="0">
                <a:effectLst/>
              </a:rPr>
              <a:t> kara, </a:t>
            </a:r>
            <a:r>
              <a:rPr lang="en-GB" sz="1100" b="0" i="0" err="1">
                <a:effectLst/>
              </a:rPr>
              <a:t>militāra</a:t>
            </a:r>
            <a:r>
              <a:rPr lang="en-GB" sz="1100" b="0" i="0">
                <a:effectLst/>
              </a:rPr>
              <a:t> </a:t>
            </a:r>
            <a:r>
              <a:rPr lang="en-GB" sz="1100" b="0" i="0" err="1">
                <a:effectLst/>
              </a:rPr>
              <a:t>iebrukuma</a:t>
            </a:r>
            <a:r>
              <a:rPr lang="en-GB" sz="1100" b="0" i="0">
                <a:effectLst/>
              </a:rPr>
              <a:t> </a:t>
            </a:r>
            <a:r>
              <a:rPr lang="en-GB" sz="1100" b="0" i="0" err="1">
                <a:effectLst/>
              </a:rPr>
              <a:t>vai</a:t>
            </a:r>
            <a:r>
              <a:rPr lang="en-GB" sz="1100" b="0" i="0">
                <a:effectLst/>
              </a:rPr>
              <a:t> to </a:t>
            </a:r>
            <a:r>
              <a:rPr lang="en-GB" sz="1100" b="0" i="0" err="1">
                <a:effectLst/>
              </a:rPr>
              <a:t>draudu</a:t>
            </a:r>
            <a:r>
              <a:rPr lang="en-GB" sz="1100" b="0" i="0">
                <a:effectLst/>
              </a:rPr>
              <a:t> </a:t>
            </a:r>
            <a:r>
              <a:rPr lang="en-GB" sz="1100" b="0" i="0" err="1">
                <a:effectLst/>
              </a:rPr>
              <a:t>gadījumā</a:t>
            </a:r>
            <a:endParaRPr lang="lv-LV" sz="1100"/>
          </a:p>
        </p:txBody>
      </p:sp>
      <p:sp>
        <p:nvSpPr>
          <p:cNvPr id="84" name="Google Shape;118;p22">
            <a:extLst>
              <a:ext uri="{FF2B5EF4-FFF2-40B4-BE49-F238E27FC236}">
                <a16:creationId xmlns:a16="http://schemas.microsoft.com/office/drawing/2014/main" id="{1CF0713F-F5D2-013E-C3A1-42FB5C4FFA01}"/>
              </a:ext>
            </a:extLst>
          </p:cNvPr>
          <p:cNvSpPr txBox="1"/>
          <p:nvPr/>
        </p:nvSpPr>
        <p:spPr>
          <a:xfrm>
            <a:off x="11245086" y="1819275"/>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102" name="Group 101">
            <a:extLst>
              <a:ext uri="{FF2B5EF4-FFF2-40B4-BE49-F238E27FC236}">
                <a16:creationId xmlns:a16="http://schemas.microsoft.com/office/drawing/2014/main" id="{338B159D-71EB-F230-4DB9-E114E386C77D}"/>
              </a:ext>
            </a:extLst>
          </p:cNvPr>
          <p:cNvGrpSpPr/>
          <p:nvPr/>
        </p:nvGrpSpPr>
        <p:grpSpPr>
          <a:xfrm>
            <a:off x="3101975" y="6413400"/>
            <a:ext cx="4293235" cy="216000"/>
            <a:chOff x="3101975" y="6318475"/>
            <a:chExt cx="4293235" cy="216000"/>
          </a:xfrm>
        </p:grpSpPr>
        <p:sp>
          <p:nvSpPr>
            <p:cNvPr id="103" name="Rectangle 102">
              <a:extLst>
                <a:ext uri="{FF2B5EF4-FFF2-40B4-BE49-F238E27FC236}">
                  <a16:creationId xmlns:a16="http://schemas.microsoft.com/office/drawing/2014/main" id="{F64CDDA7-52A0-ED2D-8632-FF19D6179704}"/>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4" name="TextBox 103">
              <a:extLst>
                <a:ext uri="{FF2B5EF4-FFF2-40B4-BE49-F238E27FC236}">
                  <a16:creationId xmlns:a16="http://schemas.microsoft.com/office/drawing/2014/main" id="{D75FF0F4-CC67-9409-583D-40A71E082C31}"/>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05" name="Rectangle 104">
              <a:extLst>
                <a:ext uri="{FF2B5EF4-FFF2-40B4-BE49-F238E27FC236}">
                  <a16:creationId xmlns:a16="http://schemas.microsoft.com/office/drawing/2014/main" id="{76C1B281-4CC9-36C3-AB57-412E52726B00}"/>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6" name="TextBox 105">
              <a:extLst>
                <a:ext uri="{FF2B5EF4-FFF2-40B4-BE49-F238E27FC236}">
                  <a16:creationId xmlns:a16="http://schemas.microsoft.com/office/drawing/2014/main" id="{92EF3CF6-777D-DD61-DBF9-3A86C183A080}"/>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07" name="Rectangle 106">
              <a:extLst>
                <a:ext uri="{FF2B5EF4-FFF2-40B4-BE49-F238E27FC236}">
                  <a16:creationId xmlns:a16="http://schemas.microsoft.com/office/drawing/2014/main" id="{262B6160-6A9F-96C0-AD1F-5EF5047BE0AF}"/>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08" name="TextBox 107">
              <a:extLst>
                <a:ext uri="{FF2B5EF4-FFF2-40B4-BE49-F238E27FC236}">
                  <a16:creationId xmlns:a16="http://schemas.microsoft.com/office/drawing/2014/main" id="{9CAE7DBE-ECC5-64BD-5716-087B809C6CA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 name="Slide Number Placeholder 4">
            <a:extLst>
              <a:ext uri="{FF2B5EF4-FFF2-40B4-BE49-F238E27FC236}">
                <a16:creationId xmlns:a16="http://schemas.microsoft.com/office/drawing/2014/main" id="{5FDF332F-2C59-1A1E-B4ED-065BF2EB322C}"/>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37</a:t>
            </a:fld>
            <a:endParaRPr lang="en-GB"/>
          </a:p>
        </p:txBody>
      </p:sp>
      <p:pic>
        <p:nvPicPr>
          <p:cNvPr id="53" name="Picture 52">
            <a:extLst>
              <a:ext uri="{FF2B5EF4-FFF2-40B4-BE49-F238E27FC236}">
                <a16:creationId xmlns:a16="http://schemas.microsoft.com/office/drawing/2014/main" id="{D30181C3-03E6-8EC6-C3CD-6671B62B2A17}"/>
              </a:ext>
            </a:extLst>
          </p:cNvPr>
          <p:cNvPicPr>
            <a:picLocks noChangeAspect="1"/>
          </p:cNvPicPr>
          <p:nvPr/>
        </p:nvPicPr>
        <p:blipFill rotWithShape="1">
          <a:blip r:embed="rId5"/>
          <a:srcRect t="73492"/>
          <a:stretch/>
        </p:blipFill>
        <p:spPr>
          <a:xfrm>
            <a:off x="464398" y="1361842"/>
            <a:ext cx="1825517" cy="410846"/>
          </a:xfrm>
          <a:prstGeom prst="rect">
            <a:avLst/>
          </a:prstGeom>
        </p:spPr>
      </p:pic>
      <p:pic>
        <p:nvPicPr>
          <p:cNvPr id="9" name="Picture 8">
            <a:extLst>
              <a:ext uri="{FF2B5EF4-FFF2-40B4-BE49-F238E27FC236}">
                <a16:creationId xmlns:a16="http://schemas.microsoft.com/office/drawing/2014/main" id="{E66E11DE-CEDD-C487-F41F-4622D593F1F4}"/>
              </a:ext>
            </a:extLst>
          </p:cNvPr>
          <p:cNvPicPr>
            <a:picLocks noChangeAspect="1"/>
          </p:cNvPicPr>
          <p:nvPr/>
        </p:nvPicPr>
        <p:blipFill rotWithShape="1">
          <a:blip r:embed="rId6"/>
          <a:srcRect b="14957"/>
          <a:stretch/>
        </p:blipFill>
        <p:spPr>
          <a:xfrm>
            <a:off x="637251" y="221615"/>
            <a:ext cx="1483014" cy="1232533"/>
          </a:xfrm>
          <a:prstGeom prst="rect">
            <a:avLst/>
          </a:prstGeom>
        </p:spPr>
      </p:pic>
      <p:sp>
        <p:nvSpPr>
          <p:cNvPr id="6" name="Google Shape;112;p22">
            <a:extLst>
              <a:ext uri="{FF2B5EF4-FFF2-40B4-BE49-F238E27FC236}">
                <a16:creationId xmlns:a16="http://schemas.microsoft.com/office/drawing/2014/main" id="{B3F422D9-0C54-4087-F5D6-5DC76BC8449B}"/>
              </a:ext>
            </a:extLst>
          </p:cNvPr>
          <p:cNvSpPr/>
          <p:nvPr/>
        </p:nvSpPr>
        <p:spPr>
          <a:xfrm>
            <a:off x="3101975" y="2362943"/>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11" name="Google Shape;118;p22">
            <a:extLst>
              <a:ext uri="{FF2B5EF4-FFF2-40B4-BE49-F238E27FC236}">
                <a16:creationId xmlns:a16="http://schemas.microsoft.com/office/drawing/2014/main" id="{53AE9006-8B67-AB12-6CC9-BBDAD9929DAC}"/>
              </a:ext>
            </a:extLst>
          </p:cNvPr>
          <p:cNvSpPr txBox="1"/>
          <p:nvPr/>
        </p:nvSpPr>
        <p:spPr>
          <a:xfrm>
            <a:off x="3101975" y="326434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3" name="Google Shape;118;p22">
            <a:extLst>
              <a:ext uri="{FF2B5EF4-FFF2-40B4-BE49-F238E27FC236}">
                <a16:creationId xmlns:a16="http://schemas.microsoft.com/office/drawing/2014/main" id="{B3A7F108-1ADC-88C9-2D20-415EBE529A6A}"/>
              </a:ext>
            </a:extLst>
          </p:cNvPr>
          <p:cNvSpPr txBox="1"/>
          <p:nvPr/>
        </p:nvSpPr>
        <p:spPr>
          <a:xfrm>
            <a:off x="11317048" y="326434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en-GB" sz="800" b="1">
              <a:solidFill>
                <a:schemeClr val="lt1"/>
              </a:solidFill>
            </a:endParaRPr>
          </a:p>
        </p:txBody>
      </p:sp>
      <p:sp>
        <p:nvSpPr>
          <p:cNvPr id="15" name="Google Shape;118;p22">
            <a:extLst>
              <a:ext uri="{FF2B5EF4-FFF2-40B4-BE49-F238E27FC236}">
                <a16:creationId xmlns:a16="http://schemas.microsoft.com/office/drawing/2014/main" id="{B75EE5D5-C617-F6C5-C758-C5D7E547E721}"/>
              </a:ext>
            </a:extLst>
          </p:cNvPr>
          <p:cNvSpPr txBox="1"/>
          <p:nvPr/>
        </p:nvSpPr>
        <p:spPr>
          <a:xfrm>
            <a:off x="11245086" y="3264345"/>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024;p85">
            <a:extLst>
              <a:ext uri="{FF2B5EF4-FFF2-40B4-BE49-F238E27FC236}">
                <a16:creationId xmlns:a16="http://schemas.microsoft.com/office/drawing/2014/main" id="{BBC9214B-3106-8EAE-A6AA-0C3454C0390F}"/>
              </a:ext>
            </a:extLst>
          </p:cNvPr>
          <p:cNvSpPr/>
          <p:nvPr/>
        </p:nvSpPr>
        <p:spPr>
          <a:xfrm>
            <a:off x="11389087" y="333634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800">
              <a:solidFill>
                <a:schemeClr val="dk1"/>
              </a:solidFill>
              <a:latin typeface="Arial"/>
              <a:ea typeface="Arial"/>
              <a:cs typeface="Arial"/>
              <a:sym typeface="Arial"/>
            </a:endParaRPr>
          </a:p>
        </p:txBody>
      </p:sp>
      <p:sp>
        <p:nvSpPr>
          <p:cNvPr id="22" name="Google Shape;112;p22">
            <a:extLst>
              <a:ext uri="{FF2B5EF4-FFF2-40B4-BE49-F238E27FC236}">
                <a16:creationId xmlns:a16="http://schemas.microsoft.com/office/drawing/2014/main" id="{580F16D0-C0C3-ED5E-2220-ED1AF4A44BB9}"/>
              </a:ext>
            </a:extLst>
          </p:cNvPr>
          <p:cNvSpPr/>
          <p:nvPr/>
        </p:nvSpPr>
        <p:spPr>
          <a:xfrm>
            <a:off x="3100388" y="3811588"/>
            <a:ext cx="1641475" cy="820738"/>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38" name="Google Shape;118;p22">
            <a:extLst>
              <a:ext uri="{FF2B5EF4-FFF2-40B4-BE49-F238E27FC236}">
                <a16:creationId xmlns:a16="http://schemas.microsoft.com/office/drawing/2014/main" id="{9B05A502-0026-1C96-DBFE-90A9F6196B3E}"/>
              </a:ext>
            </a:extLst>
          </p:cNvPr>
          <p:cNvSpPr txBox="1"/>
          <p:nvPr/>
        </p:nvSpPr>
        <p:spPr>
          <a:xfrm>
            <a:off x="3101974" y="4744362"/>
            <a:ext cx="8647114"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grpSp>
        <p:nvGrpSpPr>
          <p:cNvPr id="66" name="Group 65">
            <a:extLst>
              <a:ext uri="{FF2B5EF4-FFF2-40B4-BE49-F238E27FC236}">
                <a16:creationId xmlns:a16="http://schemas.microsoft.com/office/drawing/2014/main" id="{2903B338-35CA-C265-EF03-95F079696E1F}"/>
              </a:ext>
            </a:extLst>
          </p:cNvPr>
          <p:cNvGrpSpPr/>
          <p:nvPr/>
        </p:nvGrpSpPr>
        <p:grpSpPr>
          <a:xfrm>
            <a:off x="11272403" y="4744362"/>
            <a:ext cx="476685" cy="432000"/>
            <a:chOff x="11245086" y="4800904"/>
            <a:chExt cx="476685" cy="432000"/>
          </a:xfrm>
        </p:grpSpPr>
        <p:sp>
          <p:nvSpPr>
            <p:cNvPr id="44" name="Google Shape;118;p22">
              <a:extLst>
                <a:ext uri="{FF2B5EF4-FFF2-40B4-BE49-F238E27FC236}">
                  <a16:creationId xmlns:a16="http://schemas.microsoft.com/office/drawing/2014/main" id="{A3260A0B-84F3-F9C4-104E-DA88A8817CBD}"/>
                </a:ext>
              </a:extLst>
            </p:cNvPr>
            <p:cNvSpPr txBox="1"/>
            <p:nvPr/>
          </p:nvSpPr>
          <p:spPr>
            <a:xfrm>
              <a:off x="11289771" y="480090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Google Shape;118;p22">
              <a:extLst>
                <a:ext uri="{FF2B5EF4-FFF2-40B4-BE49-F238E27FC236}">
                  <a16:creationId xmlns:a16="http://schemas.microsoft.com/office/drawing/2014/main" id="{DD1B11B2-ECF2-8D0D-06CC-C3A43658937F}"/>
                </a:ext>
              </a:extLst>
            </p:cNvPr>
            <p:cNvSpPr txBox="1"/>
            <p:nvPr/>
          </p:nvSpPr>
          <p:spPr>
            <a:xfrm>
              <a:off x="11245086" y="4800904"/>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7" name="Google Shape;1318;p88">
              <a:extLst>
                <a:ext uri="{FF2B5EF4-FFF2-40B4-BE49-F238E27FC236}">
                  <a16:creationId xmlns:a16="http://schemas.microsoft.com/office/drawing/2014/main" id="{CAEFA8AE-891F-253F-F389-8E5CA429EB41}"/>
                </a:ext>
              </a:extLst>
            </p:cNvPr>
            <p:cNvSpPr/>
            <p:nvPr/>
          </p:nvSpPr>
          <p:spPr>
            <a:xfrm>
              <a:off x="11389087" y="4872904"/>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70" name="Group 69">
            <a:extLst>
              <a:ext uri="{FF2B5EF4-FFF2-40B4-BE49-F238E27FC236}">
                <a16:creationId xmlns:a16="http://schemas.microsoft.com/office/drawing/2014/main" id="{39E4063F-FC35-66B8-BA24-9C733C774CC3}"/>
              </a:ext>
            </a:extLst>
          </p:cNvPr>
          <p:cNvGrpSpPr/>
          <p:nvPr/>
        </p:nvGrpSpPr>
        <p:grpSpPr>
          <a:xfrm>
            <a:off x="11533087" y="5502476"/>
            <a:ext cx="216000" cy="669724"/>
            <a:chOff x="11533088" y="3962601"/>
            <a:chExt cx="216000" cy="669724"/>
          </a:xfrm>
        </p:grpSpPr>
        <p:sp>
          <p:nvSpPr>
            <p:cNvPr id="71" name="Rectangle 70">
              <a:extLst>
                <a:ext uri="{FF2B5EF4-FFF2-40B4-BE49-F238E27FC236}">
                  <a16:creationId xmlns:a16="http://schemas.microsoft.com/office/drawing/2014/main" id="{57843E67-5CF6-CC6F-E3E3-B9AC1846A295}"/>
                </a:ext>
              </a:extLst>
            </p:cNvPr>
            <p:cNvSpPr>
              <a:spLocks/>
            </p:cNvSpPr>
            <p:nvPr/>
          </p:nvSpPr>
          <p:spPr>
            <a:xfrm>
              <a:off x="11533088" y="3962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2" name="Rectangle 71">
              <a:extLst>
                <a:ext uri="{FF2B5EF4-FFF2-40B4-BE49-F238E27FC236}">
                  <a16:creationId xmlns:a16="http://schemas.microsoft.com/office/drawing/2014/main" id="{81D5BDDA-72A8-AC55-18BF-9B74507ACB40}"/>
                </a:ext>
              </a:extLst>
            </p:cNvPr>
            <p:cNvSpPr>
              <a:spLocks/>
            </p:cNvSpPr>
            <p:nvPr/>
          </p:nvSpPr>
          <p:spPr>
            <a:xfrm>
              <a:off x="11533088" y="419353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3" name="Rectangle 72">
              <a:extLst>
                <a:ext uri="{FF2B5EF4-FFF2-40B4-BE49-F238E27FC236}">
                  <a16:creationId xmlns:a16="http://schemas.microsoft.com/office/drawing/2014/main" id="{C034E18A-AB7F-57B8-47D0-A8D8ED1436AB}"/>
                </a:ext>
              </a:extLst>
            </p:cNvPr>
            <p:cNvSpPr>
              <a:spLocks/>
            </p:cNvSpPr>
            <p:nvPr/>
          </p:nvSpPr>
          <p:spPr>
            <a:xfrm>
              <a:off x="11533088" y="441632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55" name="Rectangle 54">
            <a:extLst>
              <a:ext uri="{FF2B5EF4-FFF2-40B4-BE49-F238E27FC236}">
                <a16:creationId xmlns:a16="http://schemas.microsoft.com/office/drawing/2014/main" id="{F5EAB6E5-E610-AF7D-DFE5-F761A68A5FD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56" name="Group 55">
            <a:extLst>
              <a:ext uri="{FF2B5EF4-FFF2-40B4-BE49-F238E27FC236}">
                <a16:creationId xmlns:a16="http://schemas.microsoft.com/office/drawing/2014/main" id="{2FCF935D-83FC-8014-C158-30B4684BB998}"/>
              </a:ext>
            </a:extLst>
          </p:cNvPr>
          <p:cNvGrpSpPr/>
          <p:nvPr/>
        </p:nvGrpSpPr>
        <p:grpSpPr>
          <a:xfrm>
            <a:off x="7511473" y="130795"/>
            <a:ext cx="4237615" cy="217488"/>
            <a:chOff x="7511473" y="130795"/>
            <a:chExt cx="4237615" cy="217488"/>
          </a:xfrm>
        </p:grpSpPr>
        <p:sp>
          <p:nvSpPr>
            <p:cNvPr id="57" name="Rectangle 56">
              <a:extLst>
                <a:ext uri="{FF2B5EF4-FFF2-40B4-BE49-F238E27FC236}">
                  <a16:creationId xmlns:a16="http://schemas.microsoft.com/office/drawing/2014/main" id="{FFD12E70-3EA2-D4A9-1C59-A1266F41D3EA}"/>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8" name="Rectangle 57">
              <a:extLst>
                <a:ext uri="{FF2B5EF4-FFF2-40B4-BE49-F238E27FC236}">
                  <a16:creationId xmlns:a16="http://schemas.microsoft.com/office/drawing/2014/main" id="{DAD16AFF-6D77-9C76-50E4-941C74BDA572}"/>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0" name="Rectangle 59">
              <a:extLst>
                <a:ext uri="{FF2B5EF4-FFF2-40B4-BE49-F238E27FC236}">
                  <a16:creationId xmlns:a16="http://schemas.microsoft.com/office/drawing/2014/main" id="{AE801656-58EF-7C24-D179-E57B97766743}"/>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61" name="Rectangle 60">
              <a:extLst>
                <a:ext uri="{FF2B5EF4-FFF2-40B4-BE49-F238E27FC236}">
                  <a16:creationId xmlns:a16="http://schemas.microsoft.com/office/drawing/2014/main" id="{60F12F6A-9B8D-3C67-CB0A-E0748E4D164B}"/>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62" name="Rectangle 61">
              <a:extLst>
                <a:ext uri="{FF2B5EF4-FFF2-40B4-BE49-F238E27FC236}">
                  <a16:creationId xmlns:a16="http://schemas.microsoft.com/office/drawing/2014/main" id="{FFFF21FB-716A-AB9D-8EFA-87D740CDB0C6}"/>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63" name="Rectangle 62">
              <a:extLst>
                <a:ext uri="{FF2B5EF4-FFF2-40B4-BE49-F238E27FC236}">
                  <a16:creationId xmlns:a16="http://schemas.microsoft.com/office/drawing/2014/main" id="{EDAD2EC4-E105-BD8C-C731-80EA14EDE523}"/>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64" name="Rectangle 63">
              <a:extLst>
                <a:ext uri="{FF2B5EF4-FFF2-40B4-BE49-F238E27FC236}">
                  <a16:creationId xmlns:a16="http://schemas.microsoft.com/office/drawing/2014/main" id="{2D8B7022-40B4-22E4-BA59-B7D85BCC5624}"/>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65" name="Rectangle 64">
              <a:extLst>
                <a:ext uri="{FF2B5EF4-FFF2-40B4-BE49-F238E27FC236}">
                  <a16:creationId xmlns:a16="http://schemas.microsoft.com/office/drawing/2014/main" id="{CFE50B1B-5790-2E16-F47C-301186E5C7CE}"/>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7" name="Rectangle 66">
              <a:extLst>
                <a:ext uri="{FF2B5EF4-FFF2-40B4-BE49-F238E27FC236}">
                  <a16:creationId xmlns:a16="http://schemas.microsoft.com/office/drawing/2014/main" id="{1F6FB569-4482-71C5-D7CE-C539911DFC29}"/>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0" name="Rectangle 49">
            <a:extLst>
              <a:ext uri="{FF2B5EF4-FFF2-40B4-BE49-F238E27FC236}">
                <a16:creationId xmlns:a16="http://schemas.microsoft.com/office/drawing/2014/main" id="{E51E937F-E30F-0ECD-0DC9-45BF2B3401B4}"/>
              </a:ext>
            </a:extLst>
          </p:cNvPr>
          <p:cNvSpPr/>
          <p:nvPr/>
        </p:nvSpPr>
        <p:spPr>
          <a:xfrm>
            <a:off x="2172" y="34492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Freeform 50">
            <a:extLst>
              <a:ext uri="{FF2B5EF4-FFF2-40B4-BE49-F238E27FC236}">
                <a16:creationId xmlns:a16="http://schemas.microsoft.com/office/drawing/2014/main" id="{96809981-B731-2908-1935-735B6A20B932}"/>
              </a:ext>
            </a:extLst>
          </p:cNvPr>
          <p:cNvSpPr>
            <a:spLocks noChangeAspect="1"/>
          </p:cNvSpPr>
          <p:nvPr/>
        </p:nvSpPr>
        <p:spPr bwMode="auto">
          <a:xfrm>
            <a:off x="450907" y="37017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B12410C5-CDDD-0B0C-1951-4646E2EDA1C7}"/>
              </a:ext>
            </a:extLst>
          </p:cNvPr>
          <p:cNvSpPr txBox="1"/>
          <p:nvPr/>
        </p:nvSpPr>
        <p:spPr>
          <a:xfrm>
            <a:off x="876567" y="361484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4" name="Rectangle 53">
            <a:extLst>
              <a:ext uri="{FF2B5EF4-FFF2-40B4-BE49-F238E27FC236}">
                <a16:creationId xmlns:a16="http://schemas.microsoft.com/office/drawing/2014/main" id="{153F0297-1A8B-AE13-09AE-11C74BC12EAA}"/>
              </a:ext>
            </a:extLst>
          </p:cNvPr>
          <p:cNvSpPr/>
          <p:nvPr/>
        </p:nvSpPr>
        <p:spPr>
          <a:xfrm>
            <a:off x="2132" y="247030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8" name="Freeform 50">
            <a:extLst>
              <a:ext uri="{FF2B5EF4-FFF2-40B4-BE49-F238E27FC236}">
                <a16:creationId xmlns:a16="http://schemas.microsoft.com/office/drawing/2014/main" id="{143D53C5-5337-7B11-BD61-502F46A60611}"/>
              </a:ext>
            </a:extLst>
          </p:cNvPr>
          <p:cNvSpPr>
            <a:spLocks noChangeAspect="1"/>
          </p:cNvSpPr>
          <p:nvPr/>
        </p:nvSpPr>
        <p:spPr bwMode="auto">
          <a:xfrm>
            <a:off x="450867" y="272280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4" name="Google Shape;2685;p25">
            <a:extLst>
              <a:ext uri="{FF2B5EF4-FFF2-40B4-BE49-F238E27FC236}">
                <a16:creationId xmlns:a16="http://schemas.microsoft.com/office/drawing/2014/main" id="{B3C018A5-6286-7B03-5229-1F31C68C42A7}"/>
              </a:ext>
            </a:extLst>
          </p:cNvPr>
          <p:cNvSpPr txBox="1"/>
          <p:nvPr/>
        </p:nvSpPr>
        <p:spPr>
          <a:xfrm>
            <a:off x="876527" y="271206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Klimata un enerģētikas ministrijas nolikums</a:t>
            </a:r>
            <a:r>
              <a:rPr lang="lv-LV" sz="1100">
                <a:latin typeface="Arial"/>
                <a:ea typeface="Arial"/>
                <a:cs typeface="Arial"/>
                <a:sym typeface="Arial"/>
              </a:rPr>
              <a:t> </a:t>
            </a:r>
          </a:p>
        </p:txBody>
      </p:sp>
      <p:sp>
        <p:nvSpPr>
          <p:cNvPr id="75" name="Rectangle 74">
            <a:extLst>
              <a:ext uri="{FF2B5EF4-FFF2-40B4-BE49-F238E27FC236}">
                <a16:creationId xmlns:a16="http://schemas.microsoft.com/office/drawing/2014/main" id="{27C84B5E-FFDD-3B7E-B68D-68DCBF86704B}"/>
              </a:ext>
            </a:extLst>
          </p:cNvPr>
          <p:cNvSpPr/>
          <p:nvPr/>
        </p:nvSpPr>
        <p:spPr>
          <a:xfrm>
            <a:off x="2172" y="44265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6" name="Freeform 50">
            <a:extLst>
              <a:ext uri="{FF2B5EF4-FFF2-40B4-BE49-F238E27FC236}">
                <a16:creationId xmlns:a16="http://schemas.microsoft.com/office/drawing/2014/main" id="{9D8D4CA3-D06A-06F2-EB3C-E28D66EA0659}"/>
              </a:ext>
            </a:extLst>
          </p:cNvPr>
          <p:cNvSpPr>
            <a:spLocks noChangeAspect="1"/>
          </p:cNvSpPr>
          <p:nvPr/>
        </p:nvSpPr>
        <p:spPr bwMode="auto">
          <a:xfrm>
            <a:off x="450907" y="46790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7" name="Google Shape;2685;p25">
            <a:extLst>
              <a:ext uri="{FF2B5EF4-FFF2-40B4-BE49-F238E27FC236}">
                <a16:creationId xmlns:a16="http://schemas.microsoft.com/office/drawing/2014/main" id="{E95331FC-313A-2A4E-AAF9-10863709616A}"/>
              </a:ext>
            </a:extLst>
          </p:cNvPr>
          <p:cNvSpPr txBox="1"/>
          <p:nvPr/>
        </p:nvSpPr>
        <p:spPr>
          <a:xfrm>
            <a:off x="876567" y="46683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78" name="Rectangle 77">
            <a:extLst>
              <a:ext uri="{FF2B5EF4-FFF2-40B4-BE49-F238E27FC236}">
                <a16:creationId xmlns:a16="http://schemas.microsoft.com/office/drawing/2014/main" id="{CC275B82-48C9-5824-16DA-5886C154201F}"/>
              </a:ext>
            </a:extLst>
          </p:cNvPr>
          <p:cNvSpPr/>
          <p:nvPr/>
        </p:nvSpPr>
        <p:spPr>
          <a:xfrm>
            <a:off x="2172" y="540391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Freeform 50">
            <a:extLst>
              <a:ext uri="{FF2B5EF4-FFF2-40B4-BE49-F238E27FC236}">
                <a16:creationId xmlns:a16="http://schemas.microsoft.com/office/drawing/2014/main" id="{BCE100A2-6A63-31CF-A09B-56ADE2AF72B2}"/>
              </a:ext>
            </a:extLst>
          </p:cNvPr>
          <p:cNvSpPr>
            <a:spLocks noChangeAspect="1"/>
          </p:cNvSpPr>
          <p:nvPr/>
        </p:nvSpPr>
        <p:spPr bwMode="auto">
          <a:xfrm>
            <a:off x="450907" y="565642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0" name="Google Shape;2685;p25">
            <a:extLst>
              <a:ext uri="{FF2B5EF4-FFF2-40B4-BE49-F238E27FC236}">
                <a16:creationId xmlns:a16="http://schemas.microsoft.com/office/drawing/2014/main" id="{FA0F677C-1819-96F9-FB2B-06FDCA957CA6}"/>
              </a:ext>
            </a:extLst>
          </p:cNvPr>
          <p:cNvSpPr txBox="1"/>
          <p:nvPr/>
        </p:nvSpPr>
        <p:spPr>
          <a:xfrm>
            <a:off x="876567" y="556950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668710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25E7BE-CDD6-DDD8-9774-C477AF3524A0}"/>
              </a:ext>
            </a:extLst>
          </p:cNvPr>
          <p:cNvSpPr/>
          <p:nvPr/>
        </p:nvSpPr>
        <p:spPr>
          <a:xfrm>
            <a:off x="0" y="1809615"/>
            <a:ext cx="2754313" cy="5048385"/>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Rectangle 19">
            <a:extLst>
              <a:ext uri="{FF2B5EF4-FFF2-40B4-BE49-F238E27FC236}">
                <a16:creationId xmlns:a16="http://schemas.microsoft.com/office/drawing/2014/main" id="{4A64E50B-36DD-2F82-1211-6B985BE4BB0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err="1"/>
              <a:t>Iekšlietu</a:t>
            </a:r>
            <a:r>
              <a:rPr lang="lv-LV"/>
              <a:t> ministrijas uzdevumi civilajā aizsardzībā un katastrofas pārvaldīšanā</a:t>
            </a:r>
            <a:endParaRPr lang="en-US"/>
          </a:p>
        </p:txBody>
      </p:sp>
      <p:sp>
        <p:nvSpPr>
          <p:cNvPr id="30" name="Google Shape;118;p22">
            <a:extLst>
              <a:ext uri="{FF2B5EF4-FFF2-40B4-BE49-F238E27FC236}">
                <a16:creationId xmlns:a16="http://schemas.microsoft.com/office/drawing/2014/main" id="{FC0A34BF-34C3-241C-9672-A16B608AFC94}"/>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31" name="Google Shape;118;p22">
            <a:extLst>
              <a:ext uri="{FF2B5EF4-FFF2-40B4-BE49-F238E27FC236}">
                <a16:creationId xmlns:a16="http://schemas.microsoft.com/office/drawing/2014/main" id="{A2363A96-ECD9-25AE-CDBE-335C1CF288AE}"/>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D53C4DD4-3D87-FC9E-DEF8-528AC6793A6A}"/>
              </a:ext>
            </a:extLst>
          </p:cNvPr>
          <p:cNvSpPr txBox="1"/>
          <p:nvPr/>
        </p:nvSpPr>
        <p:spPr>
          <a:xfrm>
            <a:off x="11245086" y="1819275"/>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2;p22">
            <a:extLst>
              <a:ext uri="{FF2B5EF4-FFF2-40B4-BE49-F238E27FC236}">
                <a16:creationId xmlns:a16="http://schemas.microsoft.com/office/drawing/2014/main" id="{7945772F-898F-BAC9-1142-0D18D043D44B}"/>
              </a:ext>
            </a:extLst>
          </p:cNvPr>
          <p:cNvSpPr/>
          <p:nvPr/>
        </p:nvSpPr>
        <p:spPr>
          <a:xfrm>
            <a:off x="3101975" y="2362104"/>
            <a:ext cx="8647113" cy="396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katastrofu pārvaldīšanu, kuras </a:t>
            </a:r>
            <a:r>
              <a:rPr lang="lv-LV" sz="1100" b="1"/>
              <a:t>saistītas ar ugunsgrēku, zemestrīci, zemes nogruvumu, terora aktu, sabiedriskajām nekārtībām, iekšējiem nemieriem vai transporta avāriju iekšējos ūdeņos līdz jūras krasta līnijai</a:t>
            </a:r>
          </a:p>
        </p:txBody>
      </p:sp>
      <p:sp>
        <p:nvSpPr>
          <p:cNvPr id="34" name="Freeform 68">
            <a:extLst>
              <a:ext uri="{FF2B5EF4-FFF2-40B4-BE49-F238E27FC236}">
                <a16:creationId xmlns:a16="http://schemas.microsoft.com/office/drawing/2014/main" id="{4F950F4B-342B-2272-0F40-5CA9EAC68873}"/>
              </a:ext>
            </a:extLst>
          </p:cNvPr>
          <p:cNvSpPr>
            <a:spLocks noChangeAspect="1" noEditPoints="1"/>
          </p:cNvSpPr>
          <p:nvPr/>
        </p:nvSpPr>
        <p:spPr bwMode="auto">
          <a:xfrm>
            <a:off x="3185487" y="2455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5" name="Google Shape;118;p22">
            <a:extLst>
              <a:ext uri="{FF2B5EF4-FFF2-40B4-BE49-F238E27FC236}">
                <a16:creationId xmlns:a16="http://schemas.microsoft.com/office/drawing/2014/main" id="{7F66F8F0-DBB7-AF32-BB77-522075362FD2}"/>
              </a:ext>
            </a:extLst>
          </p:cNvPr>
          <p:cNvSpPr txBox="1"/>
          <p:nvPr/>
        </p:nvSpPr>
        <p:spPr>
          <a:xfrm>
            <a:off x="3102014" y="2869353"/>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36" name="Google Shape;118;p22">
            <a:extLst>
              <a:ext uri="{FF2B5EF4-FFF2-40B4-BE49-F238E27FC236}">
                <a16:creationId xmlns:a16="http://schemas.microsoft.com/office/drawing/2014/main" id="{99439B06-C172-F37B-27FB-B1F36BDA0706}"/>
              </a:ext>
            </a:extLst>
          </p:cNvPr>
          <p:cNvSpPr txBox="1"/>
          <p:nvPr/>
        </p:nvSpPr>
        <p:spPr>
          <a:xfrm>
            <a:off x="11317087" y="286935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C89D0B46-B25A-82CB-0FBF-39C6690D64CD}"/>
              </a:ext>
            </a:extLst>
          </p:cNvPr>
          <p:cNvSpPr txBox="1"/>
          <p:nvPr/>
        </p:nvSpPr>
        <p:spPr>
          <a:xfrm>
            <a:off x="11245086" y="2869353"/>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112;p22">
            <a:extLst>
              <a:ext uri="{FF2B5EF4-FFF2-40B4-BE49-F238E27FC236}">
                <a16:creationId xmlns:a16="http://schemas.microsoft.com/office/drawing/2014/main" id="{E8B2FCE3-56E5-E4BB-12DA-1B80D7149ABC}"/>
              </a:ext>
            </a:extLst>
          </p:cNvPr>
          <p:cNvSpPr/>
          <p:nvPr/>
        </p:nvSpPr>
        <p:spPr>
          <a:xfrm>
            <a:off x="3101975" y="3412182"/>
            <a:ext cx="8647113" cy="288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civilās aizsardzības sistēmas </a:t>
            </a:r>
            <a:r>
              <a:rPr lang="lv-LV" sz="1100" b="1"/>
              <a:t>attīstības plānošanu un darbību</a:t>
            </a:r>
          </a:p>
        </p:txBody>
      </p:sp>
      <p:sp>
        <p:nvSpPr>
          <p:cNvPr id="41" name="Freeform 68">
            <a:extLst>
              <a:ext uri="{FF2B5EF4-FFF2-40B4-BE49-F238E27FC236}">
                <a16:creationId xmlns:a16="http://schemas.microsoft.com/office/drawing/2014/main" id="{6E71953F-26F6-9211-29F9-41606395A4E7}"/>
              </a:ext>
            </a:extLst>
          </p:cNvPr>
          <p:cNvSpPr>
            <a:spLocks noChangeAspect="1" noEditPoints="1"/>
          </p:cNvSpPr>
          <p:nvPr/>
        </p:nvSpPr>
        <p:spPr bwMode="auto">
          <a:xfrm>
            <a:off x="3185487" y="346947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6" name="Google Shape;118;p22">
            <a:extLst>
              <a:ext uri="{FF2B5EF4-FFF2-40B4-BE49-F238E27FC236}">
                <a16:creationId xmlns:a16="http://schemas.microsoft.com/office/drawing/2014/main" id="{FA73C183-EEA6-E8C1-6354-CFDCE5CF1C88}"/>
              </a:ext>
            </a:extLst>
          </p:cNvPr>
          <p:cNvSpPr txBox="1"/>
          <p:nvPr/>
        </p:nvSpPr>
        <p:spPr>
          <a:xfrm>
            <a:off x="3102014" y="3811011"/>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plānošanas uzdevumi</a:t>
            </a:r>
          </a:p>
        </p:txBody>
      </p:sp>
      <p:sp>
        <p:nvSpPr>
          <p:cNvPr id="47" name="Google Shape;118;p22">
            <a:extLst>
              <a:ext uri="{FF2B5EF4-FFF2-40B4-BE49-F238E27FC236}">
                <a16:creationId xmlns:a16="http://schemas.microsoft.com/office/drawing/2014/main" id="{A3731678-FD33-1E2C-9B97-43262D564619}"/>
              </a:ext>
            </a:extLst>
          </p:cNvPr>
          <p:cNvSpPr txBox="1"/>
          <p:nvPr/>
        </p:nvSpPr>
        <p:spPr>
          <a:xfrm>
            <a:off x="11317087" y="3811011"/>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8" name="Google Shape;118;p22">
            <a:extLst>
              <a:ext uri="{FF2B5EF4-FFF2-40B4-BE49-F238E27FC236}">
                <a16:creationId xmlns:a16="http://schemas.microsoft.com/office/drawing/2014/main" id="{9293844E-A32A-5FCF-5EE1-D516DFAA8E8B}"/>
              </a:ext>
            </a:extLst>
          </p:cNvPr>
          <p:cNvSpPr txBox="1"/>
          <p:nvPr/>
        </p:nvSpPr>
        <p:spPr>
          <a:xfrm>
            <a:off x="11245086" y="3811011"/>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9" name="Google Shape;112;p22">
            <a:extLst>
              <a:ext uri="{FF2B5EF4-FFF2-40B4-BE49-F238E27FC236}">
                <a16:creationId xmlns:a16="http://schemas.microsoft.com/office/drawing/2014/main" id="{F28C5174-1503-E7CB-6F28-AD7073694A34}"/>
              </a:ext>
            </a:extLst>
          </p:cNvPr>
          <p:cNvSpPr/>
          <p:nvPr/>
        </p:nvSpPr>
        <p:spPr>
          <a:xfrm>
            <a:off x="3101975" y="4353840"/>
            <a:ext cx="4267795" cy="74648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valsts civilās aizsardzības plāna un sadarbības teritoriju civilās aizsardzības plānu </a:t>
            </a:r>
            <a:r>
              <a:rPr lang="lv-LV" sz="1100" b="1"/>
              <a:t>aktuālās redakcijas ievietošanu</a:t>
            </a:r>
            <a:r>
              <a:rPr lang="lv-LV" sz="1100"/>
              <a:t> </a:t>
            </a:r>
            <a:r>
              <a:rPr lang="lv-LV" sz="1100" err="1"/>
              <a:t>Iekšlietu</a:t>
            </a:r>
            <a:r>
              <a:rPr lang="lv-LV" sz="1100"/>
              <a:t> ministrijas un Valsts ugunsdzēsības un glābšanas dienesta mājaslapās </a:t>
            </a:r>
            <a:r>
              <a:rPr lang="lv-LV" sz="1100" b="1"/>
              <a:t>internetā</a:t>
            </a:r>
          </a:p>
        </p:txBody>
      </p:sp>
      <p:sp>
        <p:nvSpPr>
          <p:cNvPr id="50" name="Freeform 68">
            <a:extLst>
              <a:ext uri="{FF2B5EF4-FFF2-40B4-BE49-F238E27FC236}">
                <a16:creationId xmlns:a16="http://schemas.microsoft.com/office/drawing/2014/main" id="{ECB4236D-8F2A-5064-8023-681C709EFD91}"/>
              </a:ext>
            </a:extLst>
          </p:cNvPr>
          <p:cNvSpPr>
            <a:spLocks noChangeAspect="1" noEditPoints="1"/>
          </p:cNvSpPr>
          <p:nvPr/>
        </p:nvSpPr>
        <p:spPr bwMode="auto">
          <a:xfrm>
            <a:off x="3185487" y="464037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2" name="Google Shape;112;p22">
            <a:extLst>
              <a:ext uri="{FF2B5EF4-FFF2-40B4-BE49-F238E27FC236}">
                <a16:creationId xmlns:a16="http://schemas.microsoft.com/office/drawing/2014/main" id="{5AD4134E-F3A2-771E-3984-44BED0E88AE5}"/>
              </a:ext>
            </a:extLst>
          </p:cNvPr>
          <p:cNvSpPr/>
          <p:nvPr/>
        </p:nvSpPr>
        <p:spPr>
          <a:xfrm>
            <a:off x="7478571" y="4353840"/>
            <a:ext cx="4267795" cy="74648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Izvērtē valsts civilās aizsardzības plāna izpildi</a:t>
            </a:r>
            <a:r>
              <a:rPr lang="lv-LV" sz="1100"/>
              <a:t>, katru gadu līdz 1.maijam iesniedz Ministru kabinetam attiecīgu informatīvo ziņojumu un, ja nepieciešams, valsts civilās aizsardzības plāna grozījumu projektu</a:t>
            </a:r>
          </a:p>
        </p:txBody>
      </p:sp>
      <p:sp>
        <p:nvSpPr>
          <p:cNvPr id="53" name="Freeform 68">
            <a:extLst>
              <a:ext uri="{FF2B5EF4-FFF2-40B4-BE49-F238E27FC236}">
                <a16:creationId xmlns:a16="http://schemas.microsoft.com/office/drawing/2014/main" id="{C698A220-A628-4F71-ADB9-ADD47FCB5D76}"/>
              </a:ext>
            </a:extLst>
          </p:cNvPr>
          <p:cNvSpPr>
            <a:spLocks noChangeAspect="1" noEditPoints="1"/>
          </p:cNvSpPr>
          <p:nvPr/>
        </p:nvSpPr>
        <p:spPr bwMode="auto">
          <a:xfrm>
            <a:off x="7562083" y="464037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5" name="Google Shape;118;p22">
            <a:extLst>
              <a:ext uri="{FF2B5EF4-FFF2-40B4-BE49-F238E27FC236}">
                <a16:creationId xmlns:a16="http://schemas.microsoft.com/office/drawing/2014/main" id="{DC145082-0851-2251-8CE9-88A6B89CB836}"/>
              </a:ext>
            </a:extLst>
          </p:cNvPr>
          <p:cNvSpPr txBox="1"/>
          <p:nvPr/>
        </p:nvSpPr>
        <p:spPr>
          <a:xfrm>
            <a:off x="3102014" y="5237057"/>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sistēmas darbības un atbilstības pārbaudes uzdevumi</a:t>
            </a:r>
          </a:p>
        </p:txBody>
      </p:sp>
      <p:sp>
        <p:nvSpPr>
          <p:cNvPr id="56" name="Google Shape;118;p22">
            <a:extLst>
              <a:ext uri="{FF2B5EF4-FFF2-40B4-BE49-F238E27FC236}">
                <a16:creationId xmlns:a16="http://schemas.microsoft.com/office/drawing/2014/main" id="{7D4FF946-68D3-0C3E-3DE2-CCCA9B4E7677}"/>
              </a:ext>
            </a:extLst>
          </p:cNvPr>
          <p:cNvSpPr txBox="1"/>
          <p:nvPr/>
        </p:nvSpPr>
        <p:spPr>
          <a:xfrm>
            <a:off x="11317087" y="523705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7" name="Google Shape;118;p22">
            <a:extLst>
              <a:ext uri="{FF2B5EF4-FFF2-40B4-BE49-F238E27FC236}">
                <a16:creationId xmlns:a16="http://schemas.microsoft.com/office/drawing/2014/main" id="{DDAC16F5-D7D7-42AA-1819-5738F0C1C5AE}"/>
              </a:ext>
            </a:extLst>
          </p:cNvPr>
          <p:cNvSpPr txBox="1"/>
          <p:nvPr/>
        </p:nvSpPr>
        <p:spPr>
          <a:xfrm>
            <a:off x="11245086" y="5237057"/>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8" name="Google Shape;112;p22">
            <a:extLst>
              <a:ext uri="{FF2B5EF4-FFF2-40B4-BE49-F238E27FC236}">
                <a16:creationId xmlns:a16="http://schemas.microsoft.com/office/drawing/2014/main" id="{8262E706-FB48-CF1D-BAC5-BC9F225CBF1D}"/>
              </a:ext>
            </a:extLst>
          </p:cNvPr>
          <p:cNvSpPr/>
          <p:nvPr/>
        </p:nvSpPr>
        <p:spPr>
          <a:xfrm>
            <a:off x="3101975" y="5779886"/>
            <a:ext cx="8647113" cy="396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Koordinē civilās aizsardzības un katastrofas pārvaldīšanas mācību plānošanu un organizēšanu </a:t>
            </a:r>
            <a:r>
              <a:rPr lang="lv-LV" sz="1100"/>
              <a:t>valsts un reģionālā mērogā atbilstoši valsts civilās aizsardzības plānā valsts un pašvaldību institūcijām noteiktajiem uzdevumiem</a:t>
            </a:r>
          </a:p>
        </p:txBody>
      </p:sp>
      <p:sp>
        <p:nvSpPr>
          <p:cNvPr id="59" name="Freeform 68">
            <a:extLst>
              <a:ext uri="{FF2B5EF4-FFF2-40B4-BE49-F238E27FC236}">
                <a16:creationId xmlns:a16="http://schemas.microsoft.com/office/drawing/2014/main" id="{3DC2B476-5108-B7DE-06E6-AAF41670AD9D}"/>
              </a:ext>
            </a:extLst>
          </p:cNvPr>
          <p:cNvSpPr>
            <a:spLocks noChangeAspect="1" noEditPoints="1"/>
          </p:cNvSpPr>
          <p:nvPr/>
        </p:nvSpPr>
        <p:spPr bwMode="auto">
          <a:xfrm>
            <a:off x="3185487" y="58911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 name="Slide Number Placeholder 4">
            <a:extLst>
              <a:ext uri="{FF2B5EF4-FFF2-40B4-BE49-F238E27FC236}">
                <a16:creationId xmlns:a16="http://schemas.microsoft.com/office/drawing/2014/main" id="{B15ECCA2-045F-DC8F-5B0A-F5630742030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38</a:t>
            </a:fld>
            <a:endParaRPr lang="en-GB"/>
          </a:p>
        </p:txBody>
      </p:sp>
      <p:sp>
        <p:nvSpPr>
          <p:cNvPr id="6" name="Google Shape;1000;p85">
            <a:extLst>
              <a:ext uri="{FF2B5EF4-FFF2-40B4-BE49-F238E27FC236}">
                <a16:creationId xmlns:a16="http://schemas.microsoft.com/office/drawing/2014/main" id="{4A5A0FE3-4419-0E64-EA38-6CAF23C0FD65}"/>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760;p79">
            <a:extLst>
              <a:ext uri="{FF2B5EF4-FFF2-40B4-BE49-F238E27FC236}">
                <a16:creationId xmlns:a16="http://schemas.microsoft.com/office/drawing/2014/main" id="{31EA2D6B-668C-8C34-8A72-C80EC9014FEE}"/>
              </a:ext>
            </a:extLst>
          </p:cNvPr>
          <p:cNvSpPr/>
          <p:nvPr/>
        </p:nvSpPr>
        <p:spPr>
          <a:xfrm>
            <a:off x="11389087" y="2941353"/>
            <a:ext cx="288000" cy="288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Google Shape;811;p80">
            <a:extLst>
              <a:ext uri="{FF2B5EF4-FFF2-40B4-BE49-F238E27FC236}">
                <a16:creationId xmlns:a16="http://schemas.microsoft.com/office/drawing/2014/main" id="{EDED7B51-2E81-E3A4-0628-ACA6F9FF7F85}"/>
              </a:ext>
            </a:extLst>
          </p:cNvPr>
          <p:cNvSpPr/>
          <p:nvPr/>
        </p:nvSpPr>
        <p:spPr>
          <a:xfrm>
            <a:off x="11389087" y="3883011"/>
            <a:ext cx="288000" cy="288000"/>
          </a:xfrm>
          <a:custGeom>
            <a:avLst/>
            <a:gdLst/>
            <a:ahLst/>
            <a:cxnLst/>
            <a:rect l="l" t="t" r="r" b="b"/>
            <a:pathLst>
              <a:path w="155" h="155" extrusionOk="0">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9" name="Google Shape;882;p82">
            <a:extLst>
              <a:ext uri="{FF2B5EF4-FFF2-40B4-BE49-F238E27FC236}">
                <a16:creationId xmlns:a16="http://schemas.microsoft.com/office/drawing/2014/main" id="{24CE1F7A-97FF-DCD8-7588-364521E51960}"/>
              </a:ext>
            </a:extLst>
          </p:cNvPr>
          <p:cNvSpPr/>
          <p:nvPr/>
        </p:nvSpPr>
        <p:spPr>
          <a:xfrm>
            <a:off x="11389087" y="5309057"/>
            <a:ext cx="288000" cy="288000"/>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15" y="14"/>
                </a:moveTo>
                <a:cubicBezTo>
                  <a:pt x="331" y="14"/>
                  <a:pt x="331" y="14"/>
                  <a:pt x="331" y="14"/>
                </a:cubicBezTo>
                <a:cubicBezTo>
                  <a:pt x="331" y="54"/>
                  <a:pt x="331" y="54"/>
                  <a:pt x="331" y="54"/>
                </a:cubicBezTo>
                <a:cubicBezTo>
                  <a:pt x="54" y="54"/>
                  <a:pt x="54" y="54"/>
                  <a:pt x="54" y="54"/>
                </a:cubicBezTo>
                <a:cubicBezTo>
                  <a:pt x="54" y="331"/>
                  <a:pt x="54" y="331"/>
                  <a:pt x="54" y="331"/>
                </a:cubicBezTo>
                <a:cubicBezTo>
                  <a:pt x="15" y="331"/>
                  <a:pt x="15" y="331"/>
                  <a:pt x="15" y="331"/>
                </a:cubicBezTo>
                <a:lnTo>
                  <a:pt x="15" y="14"/>
                </a:lnTo>
                <a:close/>
                <a:moveTo>
                  <a:pt x="108" y="331"/>
                </a:moveTo>
                <a:cubicBezTo>
                  <a:pt x="69" y="331"/>
                  <a:pt x="69" y="331"/>
                  <a:pt x="69" y="331"/>
                </a:cubicBezTo>
                <a:cubicBezTo>
                  <a:pt x="69" y="69"/>
                  <a:pt x="69" y="69"/>
                  <a:pt x="69" y="69"/>
                </a:cubicBezTo>
                <a:cubicBezTo>
                  <a:pt x="331" y="69"/>
                  <a:pt x="331" y="69"/>
                  <a:pt x="331" y="69"/>
                </a:cubicBezTo>
                <a:cubicBezTo>
                  <a:pt x="331" y="108"/>
                  <a:pt x="331" y="108"/>
                  <a:pt x="331" y="108"/>
                </a:cubicBezTo>
                <a:cubicBezTo>
                  <a:pt x="108" y="108"/>
                  <a:pt x="108" y="108"/>
                  <a:pt x="108" y="108"/>
                </a:cubicBezTo>
                <a:lnTo>
                  <a:pt x="108" y="331"/>
                </a:lnTo>
                <a:close/>
                <a:moveTo>
                  <a:pt x="123" y="331"/>
                </a:moveTo>
                <a:cubicBezTo>
                  <a:pt x="123" y="123"/>
                  <a:pt x="123" y="123"/>
                  <a:pt x="123" y="123"/>
                </a:cubicBezTo>
                <a:cubicBezTo>
                  <a:pt x="331" y="123"/>
                  <a:pt x="331" y="123"/>
                  <a:pt x="331" y="123"/>
                </a:cubicBezTo>
                <a:cubicBezTo>
                  <a:pt x="331" y="331"/>
                  <a:pt x="331" y="331"/>
                  <a:pt x="331" y="331"/>
                </a:cubicBezTo>
                <a:lnTo>
                  <a:pt x="123" y="331"/>
                </a:lnTo>
                <a:close/>
                <a:moveTo>
                  <a:pt x="262" y="190"/>
                </a:moveTo>
                <a:cubicBezTo>
                  <a:pt x="262" y="171"/>
                  <a:pt x="246" y="155"/>
                  <a:pt x="227" y="155"/>
                </a:cubicBezTo>
                <a:cubicBezTo>
                  <a:pt x="208" y="155"/>
                  <a:pt x="193" y="171"/>
                  <a:pt x="193" y="190"/>
                </a:cubicBezTo>
                <a:cubicBezTo>
                  <a:pt x="193" y="206"/>
                  <a:pt x="193" y="206"/>
                  <a:pt x="193" y="206"/>
                </a:cubicBezTo>
                <a:cubicBezTo>
                  <a:pt x="170" y="206"/>
                  <a:pt x="170" y="206"/>
                  <a:pt x="170" y="206"/>
                </a:cubicBezTo>
                <a:cubicBezTo>
                  <a:pt x="170" y="295"/>
                  <a:pt x="170" y="295"/>
                  <a:pt x="170" y="295"/>
                </a:cubicBezTo>
                <a:cubicBezTo>
                  <a:pt x="285" y="295"/>
                  <a:pt x="285" y="295"/>
                  <a:pt x="285" y="295"/>
                </a:cubicBezTo>
                <a:cubicBezTo>
                  <a:pt x="285" y="206"/>
                  <a:pt x="285" y="206"/>
                  <a:pt x="285" y="206"/>
                </a:cubicBezTo>
                <a:cubicBezTo>
                  <a:pt x="262" y="206"/>
                  <a:pt x="262" y="206"/>
                  <a:pt x="262" y="206"/>
                </a:cubicBezTo>
                <a:lnTo>
                  <a:pt x="262" y="190"/>
                </a:lnTo>
                <a:close/>
                <a:moveTo>
                  <a:pt x="207" y="190"/>
                </a:moveTo>
                <a:cubicBezTo>
                  <a:pt x="207" y="179"/>
                  <a:pt x="216" y="170"/>
                  <a:pt x="227" y="170"/>
                </a:cubicBezTo>
                <a:cubicBezTo>
                  <a:pt x="238" y="170"/>
                  <a:pt x="247" y="179"/>
                  <a:pt x="247" y="190"/>
                </a:cubicBezTo>
                <a:cubicBezTo>
                  <a:pt x="247" y="206"/>
                  <a:pt x="247" y="206"/>
                  <a:pt x="247" y="206"/>
                </a:cubicBezTo>
                <a:cubicBezTo>
                  <a:pt x="207" y="206"/>
                  <a:pt x="207" y="206"/>
                  <a:pt x="207" y="206"/>
                </a:cubicBezTo>
                <a:lnTo>
                  <a:pt x="207" y="190"/>
                </a:lnTo>
                <a:close/>
                <a:moveTo>
                  <a:pt x="270" y="280"/>
                </a:moveTo>
                <a:cubicBezTo>
                  <a:pt x="185" y="280"/>
                  <a:pt x="185" y="280"/>
                  <a:pt x="185" y="280"/>
                </a:cubicBezTo>
                <a:cubicBezTo>
                  <a:pt x="185" y="220"/>
                  <a:pt x="185" y="220"/>
                  <a:pt x="185" y="220"/>
                </a:cubicBezTo>
                <a:cubicBezTo>
                  <a:pt x="270" y="220"/>
                  <a:pt x="270" y="220"/>
                  <a:pt x="270" y="220"/>
                </a:cubicBezTo>
                <a:lnTo>
                  <a:pt x="270" y="280"/>
                </a:lnTo>
                <a:close/>
                <a:moveTo>
                  <a:pt x="235" y="261"/>
                </a:moveTo>
                <a:cubicBezTo>
                  <a:pt x="220" y="261"/>
                  <a:pt x="220" y="261"/>
                  <a:pt x="220" y="261"/>
                </a:cubicBezTo>
                <a:cubicBezTo>
                  <a:pt x="220" y="239"/>
                  <a:pt x="220" y="239"/>
                  <a:pt x="220" y="239"/>
                </a:cubicBezTo>
                <a:cubicBezTo>
                  <a:pt x="235" y="239"/>
                  <a:pt x="235" y="239"/>
                  <a:pt x="235" y="239"/>
                </a:cubicBezTo>
                <a:lnTo>
                  <a:pt x="235" y="261"/>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accent1"/>
              </a:solidFill>
              <a:latin typeface="Arial"/>
              <a:ea typeface="Arial"/>
              <a:cs typeface="Arial"/>
              <a:sym typeface="Arial"/>
            </a:endParaRPr>
          </a:p>
        </p:txBody>
      </p:sp>
      <p:pic>
        <p:nvPicPr>
          <p:cNvPr id="26" name="Picture 25">
            <a:extLst>
              <a:ext uri="{FF2B5EF4-FFF2-40B4-BE49-F238E27FC236}">
                <a16:creationId xmlns:a16="http://schemas.microsoft.com/office/drawing/2014/main" id="{5B996719-95BE-F33F-7079-DDA0CD34A227}"/>
              </a:ext>
            </a:extLst>
          </p:cNvPr>
          <p:cNvPicPr>
            <a:picLocks noChangeAspect="1"/>
          </p:cNvPicPr>
          <p:nvPr/>
        </p:nvPicPr>
        <p:blipFill rotWithShape="1">
          <a:blip r:embed="rId3"/>
          <a:srcRect t="85554"/>
          <a:stretch/>
        </p:blipFill>
        <p:spPr>
          <a:xfrm>
            <a:off x="589846" y="1432966"/>
            <a:ext cx="1574620" cy="212636"/>
          </a:xfrm>
          <a:prstGeom prst="rect">
            <a:avLst/>
          </a:prstGeom>
        </p:spPr>
      </p:pic>
      <p:pic>
        <p:nvPicPr>
          <p:cNvPr id="4" name="Picture 3">
            <a:extLst>
              <a:ext uri="{FF2B5EF4-FFF2-40B4-BE49-F238E27FC236}">
                <a16:creationId xmlns:a16="http://schemas.microsoft.com/office/drawing/2014/main" id="{DD2C999A-04C7-1289-D6D5-AFB4DFDB409D}"/>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22" name="Rectangle 21">
            <a:extLst>
              <a:ext uri="{FF2B5EF4-FFF2-40B4-BE49-F238E27FC236}">
                <a16:creationId xmlns:a16="http://schemas.microsoft.com/office/drawing/2014/main" id="{CFA54445-4B8C-1C10-83EF-DE7123C7DDE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7" name="Group 26">
            <a:extLst>
              <a:ext uri="{FF2B5EF4-FFF2-40B4-BE49-F238E27FC236}">
                <a16:creationId xmlns:a16="http://schemas.microsoft.com/office/drawing/2014/main" id="{E200B8AD-76F0-4A4F-2651-E0F4BAE16445}"/>
              </a:ext>
            </a:extLst>
          </p:cNvPr>
          <p:cNvGrpSpPr/>
          <p:nvPr/>
        </p:nvGrpSpPr>
        <p:grpSpPr>
          <a:xfrm>
            <a:off x="7511473" y="130795"/>
            <a:ext cx="4237615" cy="217488"/>
            <a:chOff x="7511473" y="130795"/>
            <a:chExt cx="4237615" cy="217488"/>
          </a:xfrm>
        </p:grpSpPr>
        <p:sp>
          <p:nvSpPr>
            <p:cNvPr id="28" name="Rectangle 27">
              <a:extLst>
                <a:ext uri="{FF2B5EF4-FFF2-40B4-BE49-F238E27FC236}">
                  <a16:creationId xmlns:a16="http://schemas.microsoft.com/office/drawing/2014/main" id="{73639CB2-9F68-62C8-126E-8BC02254D712}"/>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C86FB3B3-C127-C7D4-AEDB-E667175D6E4B}"/>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45CF0459-45EE-A528-4CBF-914C48A1A4CA}"/>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84CD932C-0BEE-B3FB-1F09-D86435CDC53E}"/>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7E58B45C-5C74-3804-C579-AF70975BFE66}"/>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3" name="Rectangle 42">
              <a:extLst>
                <a:ext uri="{FF2B5EF4-FFF2-40B4-BE49-F238E27FC236}">
                  <a16:creationId xmlns:a16="http://schemas.microsoft.com/office/drawing/2014/main" id="{EB7BFA17-308C-76A7-5E69-1DF77C8A682B}"/>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4" name="Rectangle 43">
              <a:extLst>
                <a:ext uri="{FF2B5EF4-FFF2-40B4-BE49-F238E27FC236}">
                  <a16:creationId xmlns:a16="http://schemas.microsoft.com/office/drawing/2014/main" id="{B8938040-068C-1040-355B-563255339B75}"/>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5" name="Rectangle 44">
              <a:extLst>
                <a:ext uri="{FF2B5EF4-FFF2-40B4-BE49-F238E27FC236}">
                  <a16:creationId xmlns:a16="http://schemas.microsoft.com/office/drawing/2014/main" id="{95B7AEEB-8BB4-0C30-05DF-A3E4FA6BA1FB}"/>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78CE1F4C-3FBD-9351-72A6-2D785B5AE968}"/>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75" name="Group 74">
            <a:extLst>
              <a:ext uri="{FF2B5EF4-FFF2-40B4-BE49-F238E27FC236}">
                <a16:creationId xmlns:a16="http://schemas.microsoft.com/office/drawing/2014/main" id="{C740D073-0FA0-082E-7E0B-60DC9AE57223}"/>
              </a:ext>
            </a:extLst>
          </p:cNvPr>
          <p:cNvGrpSpPr/>
          <p:nvPr/>
        </p:nvGrpSpPr>
        <p:grpSpPr>
          <a:xfrm>
            <a:off x="-9192" y="4986283"/>
            <a:ext cx="2499360" cy="457200"/>
            <a:chOff x="0" y="5543400"/>
            <a:chExt cx="2499360" cy="457200"/>
          </a:xfrm>
        </p:grpSpPr>
        <p:sp>
          <p:nvSpPr>
            <p:cNvPr id="76" name="Rectangle 75">
              <a:extLst>
                <a:ext uri="{FF2B5EF4-FFF2-40B4-BE49-F238E27FC236}">
                  <a16:creationId xmlns:a16="http://schemas.microsoft.com/office/drawing/2014/main" id="{E678BB9F-7367-7F9C-9E69-2D4B984BAF69}"/>
                </a:ext>
              </a:extLst>
            </p:cNvPr>
            <p:cNvSpPr/>
            <p:nvPr/>
          </p:nvSpPr>
          <p:spPr>
            <a:xfrm>
              <a:off x="0" y="5543400"/>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7" name="Freeform 50">
              <a:extLst>
                <a:ext uri="{FF2B5EF4-FFF2-40B4-BE49-F238E27FC236}">
                  <a16:creationId xmlns:a16="http://schemas.microsoft.com/office/drawing/2014/main" id="{3179E5CE-0A43-FC44-B3EC-E6230212ED2C}"/>
                </a:ext>
              </a:extLst>
            </p:cNvPr>
            <p:cNvSpPr>
              <a:spLocks noChangeAspect="1"/>
            </p:cNvSpPr>
            <p:nvPr/>
          </p:nvSpPr>
          <p:spPr bwMode="auto">
            <a:xfrm>
              <a:off x="448735" y="56303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8" name="Google Shape;2685;p25">
              <a:extLst>
                <a:ext uri="{FF2B5EF4-FFF2-40B4-BE49-F238E27FC236}">
                  <a16:creationId xmlns:a16="http://schemas.microsoft.com/office/drawing/2014/main" id="{753D3239-9DAC-3A04-2852-80F1C5CBD178}"/>
                </a:ext>
              </a:extLst>
            </p:cNvPr>
            <p:cNvSpPr txBox="1"/>
            <p:nvPr/>
          </p:nvSpPr>
          <p:spPr>
            <a:xfrm>
              <a:off x="874395" y="5619651"/>
              <a:ext cx="1624965" cy="304699"/>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grpSp>
        <p:nvGrpSpPr>
          <p:cNvPr id="79" name="Group 78">
            <a:extLst>
              <a:ext uri="{FF2B5EF4-FFF2-40B4-BE49-F238E27FC236}">
                <a16:creationId xmlns:a16="http://schemas.microsoft.com/office/drawing/2014/main" id="{10D573C2-9564-62B2-7CF4-4B032A6FE7EE}"/>
              </a:ext>
            </a:extLst>
          </p:cNvPr>
          <p:cNvGrpSpPr/>
          <p:nvPr/>
        </p:nvGrpSpPr>
        <p:grpSpPr>
          <a:xfrm>
            <a:off x="-9192" y="4253880"/>
            <a:ext cx="2499360" cy="548640"/>
            <a:chOff x="0" y="4717295"/>
            <a:chExt cx="2499360" cy="548640"/>
          </a:xfrm>
        </p:grpSpPr>
        <p:sp>
          <p:nvSpPr>
            <p:cNvPr id="80" name="Rectangle 79">
              <a:extLst>
                <a:ext uri="{FF2B5EF4-FFF2-40B4-BE49-F238E27FC236}">
                  <a16:creationId xmlns:a16="http://schemas.microsoft.com/office/drawing/2014/main" id="{8C0CAB58-2593-1069-B477-B374B4968C08}"/>
                </a:ext>
              </a:extLst>
            </p:cNvPr>
            <p:cNvSpPr/>
            <p:nvPr/>
          </p:nvSpPr>
          <p:spPr>
            <a:xfrm>
              <a:off x="0" y="4717295"/>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1" name="Freeform 50">
              <a:extLst>
                <a:ext uri="{FF2B5EF4-FFF2-40B4-BE49-F238E27FC236}">
                  <a16:creationId xmlns:a16="http://schemas.microsoft.com/office/drawing/2014/main" id="{4987898C-A64A-A20E-A4D3-5BC91E12796D}"/>
                </a:ext>
              </a:extLst>
            </p:cNvPr>
            <p:cNvSpPr>
              <a:spLocks noChangeAspect="1"/>
            </p:cNvSpPr>
            <p:nvPr/>
          </p:nvSpPr>
          <p:spPr bwMode="auto">
            <a:xfrm>
              <a:off x="448735" y="485000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2" name="Google Shape;2685;p25">
              <a:extLst>
                <a:ext uri="{FF2B5EF4-FFF2-40B4-BE49-F238E27FC236}">
                  <a16:creationId xmlns:a16="http://schemas.microsoft.com/office/drawing/2014/main" id="{EF474A29-109D-64F4-A245-1167CB6CB4F0}"/>
                </a:ext>
              </a:extLst>
            </p:cNvPr>
            <p:cNvSpPr txBox="1"/>
            <p:nvPr/>
          </p:nvSpPr>
          <p:spPr>
            <a:xfrm>
              <a:off x="874395" y="4763091"/>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83" name="Group 82">
            <a:extLst>
              <a:ext uri="{FF2B5EF4-FFF2-40B4-BE49-F238E27FC236}">
                <a16:creationId xmlns:a16="http://schemas.microsoft.com/office/drawing/2014/main" id="{AADE2807-AF98-99AC-CB60-FEB314E37F9E}"/>
              </a:ext>
            </a:extLst>
          </p:cNvPr>
          <p:cNvGrpSpPr/>
          <p:nvPr/>
        </p:nvGrpSpPr>
        <p:grpSpPr>
          <a:xfrm>
            <a:off x="-9192" y="3515677"/>
            <a:ext cx="2499360" cy="548640"/>
            <a:chOff x="0" y="3893572"/>
            <a:chExt cx="2499360" cy="548640"/>
          </a:xfrm>
        </p:grpSpPr>
        <p:sp>
          <p:nvSpPr>
            <p:cNvPr id="84" name="Rectangle 83">
              <a:extLst>
                <a:ext uri="{FF2B5EF4-FFF2-40B4-BE49-F238E27FC236}">
                  <a16:creationId xmlns:a16="http://schemas.microsoft.com/office/drawing/2014/main" id="{6735DA49-9C21-A8F0-11E8-DC133A279D46}"/>
                </a:ext>
              </a:extLst>
            </p:cNvPr>
            <p:cNvSpPr/>
            <p:nvPr/>
          </p:nvSpPr>
          <p:spPr>
            <a:xfrm>
              <a:off x="0" y="3893572"/>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5" name="Freeform 50">
              <a:extLst>
                <a:ext uri="{FF2B5EF4-FFF2-40B4-BE49-F238E27FC236}">
                  <a16:creationId xmlns:a16="http://schemas.microsoft.com/office/drawing/2014/main" id="{2E3058C8-78B1-07B8-99AB-EB79CF26BA2C}"/>
                </a:ext>
              </a:extLst>
            </p:cNvPr>
            <p:cNvSpPr>
              <a:spLocks noChangeAspect="1"/>
            </p:cNvSpPr>
            <p:nvPr/>
          </p:nvSpPr>
          <p:spPr bwMode="auto">
            <a:xfrm>
              <a:off x="448735" y="402628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6" name="Google Shape;2685;p25">
              <a:extLst>
                <a:ext uri="{FF2B5EF4-FFF2-40B4-BE49-F238E27FC236}">
                  <a16:creationId xmlns:a16="http://schemas.microsoft.com/office/drawing/2014/main" id="{BEE0DCE6-DCE9-D5E8-0DB3-CC089856F490}"/>
                </a:ext>
              </a:extLst>
            </p:cNvPr>
            <p:cNvSpPr txBox="1"/>
            <p:nvPr/>
          </p:nvSpPr>
          <p:spPr>
            <a:xfrm>
              <a:off x="874395" y="3939368"/>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r>
                <a:rPr lang="lv-LV" sz="1100">
                  <a:latin typeface="Arial"/>
                  <a:ea typeface="Arial"/>
                  <a:cs typeface="Arial"/>
                  <a:sym typeface="Arial"/>
                </a:rPr>
                <a:t> </a:t>
              </a:r>
            </a:p>
          </p:txBody>
        </p:sp>
      </p:grpSp>
      <p:grpSp>
        <p:nvGrpSpPr>
          <p:cNvPr id="87" name="Group 86">
            <a:extLst>
              <a:ext uri="{FF2B5EF4-FFF2-40B4-BE49-F238E27FC236}">
                <a16:creationId xmlns:a16="http://schemas.microsoft.com/office/drawing/2014/main" id="{7CD86462-53AA-50BF-C0C7-AA8B6E2CA62E}"/>
              </a:ext>
            </a:extLst>
          </p:cNvPr>
          <p:cNvGrpSpPr/>
          <p:nvPr/>
        </p:nvGrpSpPr>
        <p:grpSpPr>
          <a:xfrm>
            <a:off x="-9192" y="2223942"/>
            <a:ext cx="2499360" cy="457200"/>
            <a:chOff x="-40" y="2261698"/>
            <a:chExt cx="2499360" cy="457200"/>
          </a:xfrm>
        </p:grpSpPr>
        <p:sp>
          <p:nvSpPr>
            <p:cNvPr id="88" name="Rectangle 87">
              <a:extLst>
                <a:ext uri="{FF2B5EF4-FFF2-40B4-BE49-F238E27FC236}">
                  <a16:creationId xmlns:a16="http://schemas.microsoft.com/office/drawing/2014/main" id="{BC079774-A961-770D-C09C-E6B74CA563F5}"/>
                </a:ext>
              </a:extLst>
            </p:cNvPr>
            <p:cNvSpPr/>
            <p:nvPr/>
          </p:nvSpPr>
          <p:spPr>
            <a:xfrm>
              <a:off x="-40" y="2261698"/>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89" name="Freeform 50">
              <a:extLst>
                <a:ext uri="{FF2B5EF4-FFF2-40B4-BE49-F238E27FC236}">
                  <a16:creationId xmlns:a16="http://schemas.microsoft.com/office/drawing/2014/main" id="{0340248E-0EB2-676D-782C-59B26006AA9C}"/>
                </a:ext>
              </a:extLst>
            </p:cNvPr>
            <p:cNvSpPr>
              <a:spLocks noChangeAspect="1"/>
            </p:cNvSpPr>
            <p:nvPr/>
          </p:nvSpPr>
          <p:spPr bwMode="auto">
            <a:xfrm>
              <a:off x="448695" y="23486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0" name="Google Shape;2685;p25">
              <a:extLst>
                <a:ext uri="{FF2B5EF4-FFF2-40B4-BE49-F238E27FC236}">
                  <a16:creationId xmlns:a16="http://schemas.microsoft.com/office/drawing/2014/main" id="{A457E9AB-D159-28A7-D972-97C69A965A2A}"/>
                </a:ext>
              </a:extLst>
            </p:cNvPr>
            <p:cNvSpPr txBox="1"/>
            <p:nvPr/>
          </p:nvSpPr>
          <p:spPr>
            <a:xfrm>
              <a:off x="874355" y="2337949"/>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err="1">
                  <a:latin typeface="Arial"/>
                  <a:ea typeface="Arial"/>
                  <a:cs typeface="Arial"/>
                  <a:sym typeface="Arial"/>
                  <a:hlinkClick r:id="rId8">
                    <a:extLst>
                      <a:ext uri="{A12FA001-AC4F-418D-AE19-62706E023703}">
                        <ahyp:hlinkClr xmlns:ahyp="http://schemas.microsoft.com/office/drawing/2018/hyperlinkcolor" val="tx"/>
                      </a:ext>
                    </a:extLst>
                  </a:hlinkClick>
                </a:rPr>
                <a:t>Iekšlietu</a:t>
              </a: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 ministrijas nolikums</a:t>
              </a:r>
              <a:endParaRPr lang="lv-LV" sz="1100">
                <a:latin typeface="Arial"/>
                <a:ea typeface="Arial"/>
                <a:cs typeface="Arial"/>
                <a:sym typeface="Arial"/>
              </a:endParaRPr>
            </a:p>
          </p:txBody>
        </p:sp>
      </p:grpSp>
      <p:grpSp>
        <p:nvGrpSpPr>
          <p:cNvPr id="91" name="Group 90">
            <a:extLst>
              <a:ext uri="{FF2B5EF4-FFF2-40B4-BE49-F238E27FC236}">
                <a16:creationId xmlns:a16="http://schemas.microsoft.com/office/drawing/2014/main" id="{C8501A52-3B11-1726-6B14-45FF130B634A}"/>
              </a:ext>
            </a:extLst>
          </p:cNvPr>
          <p:cNvGrpSpPr/>
          <p:nvPr/>
        </p:nvGrpSpPr>
        <p:grpSpPr>
          <a:xfrm>
            <a:off x="-9192" y="2868479"/>
            <a:ext cx="2499360" cy="457200"/>
            <a:chOff x="-40" y="3077444"/>
            <a:chExt cx="2499360" cy="457200"/>
          </a:xfrm>
        </p:grpSpPr>
        <p:sp>
          <p:nvSpPr>
            <p:cNvPr id="92" name="Rectangle 91">
              <a:extLst>
                <a:ext uri="{FF2B5EF4-FFF2-40B4-BE49-F238E27FC236}">
                  <a16:creationId xmlns:a16="http://schemas.microsoft.com/office/drawing/2014/main" id="{E67F3946-6450-FA23-4235-DC82A30901E0}"/>
                </a:ext>
              </a:extLst>
            </p:cNvPr>
            <p:cNvSpPr/>
            <p:nvPr/>
          </p:nvSpPr>
          <p:spPr>
            <a:xfrm>
              <a:off x="-40" y="3077444"/>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93" name="Freeform 50">
              <a:extLst>
                <a:ext uri="{FF2B5EF4-FFF2-40B4-BE49-F238E27FC236}">
                  <a16:creationId xmlns:a16="http://schemas.microsoft.com/office/drawing/2014/main" id="{01A398F5-003E-F767-8EE5-68BFCE3CB4E7}"/>
                </a:ext>
              </a:extLst>
            </p:cNvPr>
            <p:cNvSpPr>
              <a:spLocks noChangeAspect="1"/>
            </p:cNvSpPr>
            <p:nvPr/>
          </p:nvSpPr>
          <p:spPr bwMode="auto">
            <a:xfrm>
              <a:off x="448695" y="316443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4" name="Google Shape;2685;p25">
              <a:extLst>
                <a:ext uri="{FF2B5EF4-FFF2-40B4-BE49-F238E27FC236}">
                  <a16:creationId xmlns:a16="http://schemas.microsoft.com/office/drawing/2014/main" id="{6DF53054-4D44-8288-C2DC-3BF60436F81F}"/>
                </a:ext>
              </a:extLst>
            </p:cNvPr>
            <p:cNvSpPr txBox="1"/>
            <p:nvPr/>
          </p:nvSpPr>
          <p:spPr>
            <a:xfrm>
              <a:off x="874355" y="3153695"/>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Krīzes vadības padomes nolikums</a:t>
              </a:r>
              <a:r>
                <a:rPr lang="lv-LV" sz="1100">
                  <a:latin typeface="Arial"/>
                  <a:ea typeface="Arial"/>
                  <a:cs typeface="Arial"/>
                  <a:sym typeface="Arial"/>
                </a:rPr>
                <a:t> </a:t>
              </a:r>
            </a:p>
          </p:txBody>
        </p:sp>
      </p:grpSp>
      <p:grpSp>
        <p:nvGrpSpPr>
          <p:cNvPr id="95" name="Group 94">
            <a:extLst>
              <a:ext uri="{FF2B5EF4-FFF2-40B4-BE49-F238E27FC236}">
                <a16:creationId xmlns:a16="http://schemas.microsoft.com/office/drawing/2014/main" id="{1B10A981-76F6-8741-F635-CEF69542EA50}"/>
              </a:ext>
            </a:extLst>
          </p:cNvPr>
          <p:cNvGrpSpPr/>
          <p:nvPr/>
        </p:nvGrpSpPr>
        <p:grpSpPr>
          <a:xfrm>
            <a:off x="-9192" y="5627246"/>
            <a:ext cx="2499360" cy="548640"/>
            <a:chOff x="0" y="6354317"/>
            <a:chExt cx="2499360" cy="548640"/>
          </a:xfrm>
        </p:grpSpPr>
        <p:sp>
          <p:nvSpPr>
            <p:cNvPr id="96" name="Rectangle 95">
              <a:extLst>
                <a:ext uri="{FF2B5EF4-FFF2-40B4-BE49-F238E27FC236}">
                  <a16:creationId xmlns:a16="http://schemas.microsoft.com/office/drawing/2014/main" id="{7B563353-1B8B-BFBC-03A1-F7010FEE15FE}"/>
                </a:ext>
              </a:extLst>
            </p:cNvPr>
            <p:cNvSpPr/>
            <p:nvPr/>
          </p:nvSpPr>
          <p:spPr>
            <a:xfrm>
              <a:off x="0" y="6354317"/>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7" name="Freeform 50">
              <a:extLst>
                <a:ext uri="{FF2B5EF4-FFF2-40B4-BE49-F238E27FC236}">
                  <a16:creationId xmlns:a16="http://schemas.microsoft.com/office/drawing/2014/main" id="{5EE43B39-2F67-9F40-2FC8-7FD06DD3D240}"/>
                </a:ext>
              </a:extLst>
            </p:cNvPr>
            <p:cNvSpPr>
              <a:spLocks noChangeAspect="1"/>
            </p:cNvSpPr>
            <p:nvPr/>
          </p:nvSpPr>
          <p:spPr bwMode="auto">
            <a:xfrm>
              <a:off x="448735" y="6487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8" name="Google Shape;2685;p25">
              <a:extLst>
                <a:ext uri="{FF2B5EF4-FFF2-40B4-BE49-F238E27FC236}">
                  <a16:creationId xmlns:a16="http://schemas.microsoft.com/office/drawing/2014/main" id="{91FCFA07-7E6C-607D-5B5C-7443AE4AB12A}"/>
                </a:ext>
              </a:extLst>
            </p:cNvPr>
            <p:cNvSpPr txBox="1"/>
            <p:nvPr/>
          </p:nvSpPr>
          <p:spPr>
            <a:xfrm>
              <a:off x="874395" y="640011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spTree>
    <p:extLst>
      <p:ext uri="{BB962C8B-B14F-4D97-AF65-F5344CB8AC3E}">
        <p14:creationId xmlns:p14="http://schemas.microsoft.com/office/powerpoint/2010/main" val="3993736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96290722-4D52-2A40-280A-C2F644A46CE9}"/>
              </a:ext>
            </a:extLst>
          </p:cNvPr>
          <p:cNvSpPr/>
          <p:nvPr/>
        </p:nvSpPr>
        <p:spPr>
          <a:xfrm>
            <a:off x="0" y="1809615"/>
            <a:ext cx="2754313" cy="5048385"/>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5222AF32-867C-1A7D-2E29-123D00B2C4C3}"/>
              </a:ext>
            </a:extLst>
          </p:cNvPr>
          <p:cNvSpPr/>
          <p:nvPr/>
        </p:nvSpPr>
        <p:spPr>
          <a:xfrm flipH="1">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err="1"/>
              <a:t>Iekšlietu</a:t>
            </a:r>
            <a:r>
              <a:rPr lang="lv-LV"/>
              <a:t> ministrijas pienākumi civilajā aizsardzībā un katastrofas pārvaldīšanā </a:t>
            </a:r>
            <a:endParaRPr lang="en-US"/>
          </a:p>
        </p:txBody>
      </p:sp>
      <p:sp>
        <p:nvSpPr>
          <p:cNvPr id="57" name="Slide Number Placeholder 4">
            <a:extLst>
              <a:ext uri="{FF2B5EF4-FFF2-40B4-BE49-F238E27FC236}">
                <a16:creationId xmlns:a16="http://schemas.microsoft.com/office/drawing/2014/main" id="{3B910986-B9E6-6FA0-8115-C8E7A7345BE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39</a:t>
            </a:fld>
            <a:endParaRPr lang="en-GB"/>
          </a:p>
        </p:txBody>
      </p:sp>
      <p:pic>
        <p:nvPicPr>
          <p:cNvPr id="16" name="Picture 15">
            <a:extLst>
              <a:ext uri="{FF2B5EF4-FFF2-40B4-BE49-F238E27FC236}">
                <a16:creationId xmlns:a16="http://schemas.microsoft.com/office/drawing/2014/main" id="{91A57371-8E4E-942A-FA95-48A66986D90B}"/>
              </a:ext>
            </a:extLst>
          </p:cNvPr>
          <p:cNvPicPr>
            <a:picLocks noChangeAspect="1"/>
          </p:cNvPicPr>
          <p:nvPr/>
        </p:nvPicPr>
        <p:blipFill rotWithShape="1">
          <a:blip r:embed="rId3"/>
          <a:srcRect t="85554"/>
          <a:stretch/>
        </p:blipFill>
        <p:spPr>
          <a:xfrm>
            <a:off x="589846" y="1432966"/>
            <a:ext cx="1574620" cy="212636"/>
          </a:xfrm>
          <a:prstGeom prst="rect">
            <a:avLst/>
          </a:prstGeom>
        </p:spPr>
      </p:pic>
      <p:pic>
        <p:nvPicPr>
          <p:cNvPr id="17" name="Picture 16">
            <a:extLst>
              <a:ext uri="{FF2B5EF4-FFF2-40B4-BE49-F238E27FC236}">
                <a16:creationId xmlns:a16="http://schemas.microsoft.com/office/drawing/2014/main" id="{D4066AFC-1605-07BC-B5C4-BA7E9DCC3E77}"/>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59" name="Google Shape;118;p22">
            <a:extLst>
              <a:ext uri="{FF2B5EF4-FFF2-40B4-BE49-F238E27FC236}">
                <a16:creationId xmlns:a16="http://schemas.microsoft.com/office/drawing/2014/main" id="{AEB28BB2-3203-D72A-B2A7-D4C0569E31AD}"/>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Citi pienākumi civilās aizsardzības jomā</a:t>
            </a:r>
          </a:p>
        </p:txBody>
      </p:sp>
      <p:sp>
        <p:nvSpPr>
          <p:cNvPr id="60" name="Google Shape;118;p22">
            <a:extLst>
              <a:ext uri="{FF2B5EF4-FFF2-40B4-BE49-F238E27FC236}">
                <a16:creationId xmlns:a16="http://schemas.microsoft.com/office/drawing/2014/main" id="{E4B8EBBE-AD1B-DEBB-034C-9590B35D6D23}"/>
              </a:ext>
            </a:extLst>
          </p:cNvPr>
          <p:cNvSpPr txBox="1"/>
          <p:nvPr/>
        </p:nvSpPr>
        <p:spPr>
          <a:xfrm>
            <a:off x="11245086" y="1819275"/>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1" name="Google Shape;118;p22">
            <a:extLst>
              <a:ext uri="{FF2B5EF4-FFF2-40B4-BE49-F238E27FC236}">
                <a16:creationId xmlns:a16="http://schemas.microsoft.com/office/drawing/2014/main" id="{3C1764ED-23D1-B7B2-2DA6-599DEF19388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 name="Google Shape;118;p22">
            <a:extLst>
              <a:ext uri="{FF2B5EF4-FFF2-40B4-BE49-F238E27FC236}">
                <a16:creationId xmlns:a16="http://schemas.microsoft.com/office/drawing/2014/main" id="{BA2C0461-180D-3372-F186-369C50A49EB0}"/>
              </a:ext>
            </a:extLst>
          </p:cNvPr>
          <p:cNvSpPr txBox="1"/>
          <p:nvPr/>
        </p:nvSpPr>
        <p:spPr>
          <a:xfrm>
            <a:off x="3102014" y="290048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8" name="Google Shape;118;p22">
            <a:extLst>
              <a:ext uri="{FF2B5EF4-FFF2-40B4-BE49-F238E27FC236}">
                <a16:creationId xmlns:a16="http://schemas.microsoft.com/office/drawing/2014/main" id="{CCDBE2C4-527C-BD08-3ED3-8CD4F2977696}"/>
              </a:ext>
            </a:extLst>
          </p:cNvPr>
          <p:cNvSpPr txBox="1"/>
          <p:nvPr/>
        </p:nvSpPr>
        <p:spPr>
          <a:xfrm>
            <a:off x="11245086" y="2910113"/>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18;p22">
            <a:extLst>
              <a:ext uri="{FF2B5EF4-FFF2-40B4-BE49-F238E27FC236}">
                <a16:creationId xmlns:a16="http://schemas.microsoft.com/office/drawing/2014/main" id="{B2244CF4-BFB1-F7C9-3944-3EBC97028F2C}"/>
              </a:ext>
            </a:extLst>
          </p:cNvPr>
          <p:cNvSpPr txBox="1"/>
          <p:nvPr/>
        </p:nvSpPr>
        <p:spPr>
          <a:xfrm>
            <a:off x="11317087" y="291011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0" name="Google Shape;112;p22">
            <a:extLst>
              <a:ext uri="{FF2B5EF4-FFF2-40B4-BE49-F238E27FC236}">
                <a16:creationId xmlns:a16="http://schemas.microsoft.com/office/drawing/2014/main" id="{94A63C45-1F03-A716-38AB-5FC6CEBEEC3B}"/>
              </a:ext>
            </a:extLst>
          </p:cNvPr>
          <p:cNvSpPr/>
          <p:nvPr/>
        </p:nvSpPr>
        <p:spPr>
          <a:xfrm>
            <a:off x="3102014" y="3438961"/>
            <a:ext cx="1225511"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Zemestrīces</a:t>
            </a:r>
          </a:p>
        </p:txBody>
      </p:sp>
      <p:sp>
        <p:nvSpPr>
          <p:cNvPr id="11" name="Freeform 68">
            <a:extLst>
              <a:ext uri="{FF2B5EF4-FFF2-40B4-BE49-F238E27FC236}">
                <a16:creationId xmlns:a16="http://schemas.microsoft.com/office/drawing/2014/main" id="{846DF74E-260F-194F-9D82-5DEFCCA1991C}"/>
              </a:ext>
            </a:extLst>
          </p:cNvPr>
          <p:cNvSpPr>
            <a:spLocks noChangeAspect="1" noEditPoints="1"/>
          </p:cNvSpPr>
          <p:nvPr/>
        </p:nvSpPr>
        <p:spPr bwMode="auto">
          <a:xfrm>
            <a:off x="3185487" y="356825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nvGrpSpPr>
          <p:cNvPr id="12" name="Group 11">
            <a:extLst>
              <a:ext uri="{FF2B5EF4-FFF2-40B4-BE49-F238E27FC236}">
                <a16:creationId xmlns:a16="http://schemas.microsoft.com/office/drawing/2014/main" id="{89733D5A-989C-508A-58B4-A82594F34177}"/>
              </a:ext>
            </a:extLst>
          </p:cNvPr>
          <p:cNvGrpSpPr/>
          <p:nvPr/>
        </p:nvGrpSpPr>
        <p:grpSpPr>
          <a:xfrm>
            <a:off x="4439274" y="3438961"/>
            <a:ext cx="1165205" cy="432000"/>
            <a:chOff x="4439274" y="2354673"/>
            <a:chExt cx="1165205" cy="432000"/>
          </a:xfrm>
        </p:grpSpPr>
        <p:sp>
          <p:nvSpPr>
            <p:cNvPr id="13" name="Google Shape;112;p22">
              <a:extLst>
                <a:ext uri="{FF2B5EF4-FFF2-40B4-BE49-F238E27FC236}">
                  <a16:creationId xmlns:a16="http://schemas.microsoft.com/office/drawing/2014/main" id="{1AC9F61A-7AC1-4295-2FF3-5D61AABCCF20}"/>
                </a:ext>
              </a:extLst>
            </p:cNvPr>
            <p:cNvSpPr/>
            <p:nvPr/>
          </p:nvSpPr>
          <p:spPr>
            <a:xfrm>
              <a:off x="4439274" y="2354673"/>
              <a:ext cx="116520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Zemes nogruvumi</a:t>
              </a:r>
            </a:p>
          </p:txBody>
        </p:sp>
        <p:sp>
          <p:nvSpPr>
            <p:cNvPr id="14" name="Freeform 68">
              <a:extLst>
                <a:ext uri="{FF2B5EF4-FFF2-40B4-BE49-F238E27FC236}">
                  <a16:creationId xmlns:a16="http://schemas.microsoft.com/office/drawing/2014/main" id="{15868FCD-23F3-DBA0-89EA-982980A1D969}"/>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18" name="Group 17">
            <a:extLst>
              <a:ext uri="{FF2B5EF4-FFF2-40B4-BE49-F238E27FC236}">
                <a16:creationId xmlns:a16="http://schemas.microsoft.com/office/drawing/2014/main" id="{DD22CC1C-DBE4-D9EC-01CE-9968A314F807}"/>
              </a:ext>
            </a:extLst>
          </p:cNvPr>
          <p:cNvGrpSpPr/>
          <p:nvPr/>
        </p:nvGrpSpPr>
        <p:grpSpPr>
          <a:xfrm>
            <a:off x="5714530" y="3438961"/>
            <a:ext cx="1165205" cy="432000"/>
            <a:chOff x="4439274" y="2354673"/>
            <a:chExt cx="1165205" cy="432000"/>
          </a:xfrm>
        </p:grpSpPr>
        <p:sp>
          <p:nvSpPr>
            <p:cNvPr id="19" name="Google Shape;112;p22">
              <a:extLst>
                <a:ext uri="{FF2B5EF4-FFF2-40B4-BE49-F238E27FC236}">
                  <a16:creationId xmlns:a16="http://schemas.microsoft.com/office/drawing/2014/main" id="{70EBEFEF-5BF5-9F93-98E2-F79818D0E8B9}"/>
                </a:ext>
              </a:extLst>
            </p:cNvPr>
            <p:cNvSpPr/>
            <p:nvPr/>
          </p:nvSpPr>
          <p:spPr>
            <a:xfrm>
              <a:off x="4439274" y="2354673"/>
              <a:ext cx="116520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Ugunsgrēki būvēs</a:t>
              </a:r>
            </a:p>
          </p:txBody>
        </p:sp>
        <p:sp>
          <p:nvSpPr>
            <p:cNvPr id="22" name="Freeform 68">
              <a:extLst>
                <a:ext uri="{FF2B5EF4-FFF2-40B4-BE49-F238E27FC236}">
                  <a16:creationId xmlns:a16="http://schemas.microsoft.com/office/drawing/2014/main" id="{2FFF6C99-8D99-DA20-8076-FC346479426E}"/>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24" name="Group 23">
            <a:extLst>
              <a:ext uri="{FF2B5EF4-FFF2-40B4-BE49-F238E27FC236}">
                <a16:creationId xmlns:a16="http://schemas.microsoft.com/office/drawing/2014/main" id="{259AA3F7-BA8E-8DFD-B7B9-73423D92B770}"/>
              </a:ext>
            </a:extLst>
          </p:cNvPr>
          <p:cNvGrpSpPr/>
          <p:nvPr/>
        </p:nvGrpSpPr>
        <p:grpSpPr>
          <a:xfrm>
            <a:off x="6994897" y="3438961"/>
            <a:ext cx="1165205" cy="432000"/>
            <a:chOff x="4439274" y="2354673"/>
            <a:chExt cx="1165205" cy="432000"/>
          </a:xfrm>
        </p:grpSpPr>
        <p:sp>
          <p:nvSpPr>
            <p:cNvPr id="26" name="Google Shape;112;p22">
              <a:extLst>
                <a:ext uri="{FF2B5EF4-FFF2-40B4-BE49-F238E27FC236}">
                  <a16:creationId xmlns:a16="http://schemas.microsoft.com/office/drawing/2014/main" id="{2BE98583-5B49-11EE-7E8B-9687C5E2EA0A}"/>
                </a:ext>
              </a:extLst>
            </p:cNvPr>
            <p:cNvSpPr/>
            <p:nvPr/>
          </p:nvSpPr>
          <p:spPr>
            <a:xfrm>
              <a:off x="4439274" y="2354673"/>
              <a:ext cx="116520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Būvju sabrukums</a:t>
              </a:r>
            </a:p>
          </p:txBody>
        </p:sp>
        <p:sp>
          <p:nvSpPr>
            <p:cNvPr id="28" name="Freeform 68">
              <a:extLst>
                <a:ext uri="{FF2B5EF4-FFF2-40B4-BE49-F238E27FC236}">
                  <a16:creationId xmlns:a16="http://schemas.microsoft.com/office/drawing/2014/main" id="{871FB33E-3B79-4A0D-6BAE-58396A95D6D9}"/>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30" name="Group 29">
            <a:extLst>
              <a:ext uri="{FF2B5EF4-FFF2-40B4-BE49-F238E27FC236}">
                <a16:creationId xmlns:a16="http://schemas.microsoft.com/office/drawing/2014/main" id="{0AA94263-C998-FA82-8702-82086F3D9426}"/>
              </a:ext>
            </a:extLst>
          </p:cNvPr>
          <p:cNvGrpSpPr/>
          <p:nvPr/>
        </p:nvGrpSpPr>
        <p:grpSpPr>
          <a:xfrm>
            <a:off x="8267356" y="3438961"/>
            <a:ext cx="1238594" cy="432000"/>
            <a:chOff x="4439274" y="2354673"/>
            <a:chExt cx="1238594" cy="432000"/>
          </a:xfrm>
        </p:grpSpPr>
        <p:sp>
          <p:nvSpPr>
            <p:cNvPr id="32" name="Google Shape;112;p22">
              <a:extLst>
                <a:ext uri="{FF2B5EF4-FFF2-40B4-BE49-F238E27FC236}">
                  <a16:creationId xmlns:a16="http://schemas.microsoft.com/office/drawing/2014/main" id="{9BA37528-0428-8C94-7656-91AB14249A08}"/>
                </a:ext>
              </a:extLst>
            </p:cNvPr>
            <p:cNvSpPr/>
            <p:nvPr/>
          </p:nvSpPr>
          <p:spPr>
            <a:xfrm>
              <a:off x="4439274" y="2354673"/>
              <a:ext cx="1238594"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Sabiedriskās nekārtības</a:t>
              </a:r>
            </a:p>
          </p:txBody>
        </p:sp>
        <p:sp>
          <p:nvSpPr>
            <p:cNvPr id="34" name="Freeform 68">
              <a:extLst>
                <a:ext uri="{FF2B5EF4-FFF2-40B4-BE49-F238E27FC236}">
                  <a16:creationId xmlns:a16="http://schemas.microsoft.com/office/drawing/2014/main" id="{0A9DB7D0-AFD8-1D41-D9FB-EE9C96A8FEFA}"/>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36" name="Group 35">
            <a:extLst>
              <a:ext uri="{FF2B5EF4-FFF2-40B4-BE49-F238E27FC236}">
                <a16:creationId xmlns:a16="http://schemas.microsoft.com/office/drawing/2014/main" id="{5E8F3F30-AADD-FDD2-55A2-0245501A7CAD}"/>
              </a:ext>
            </a:extLst>
          </p:cNvPr>
          <p:cNvGrpSpPr/>
          <p:nvPr/>
        </p:nvGrpSpPr>
        <p:grpSpPr>
          <a:xfrm>
            <a:off x="9613204" y="3438961"/>
            <a:ext cx="884624" cy="432000"/>
            <a:chOff x="4439274" y="2354673"/>
            <a:chExt cx="884624" cy="432000"/>
          </a:xfrm>
        </p:grpSpPr>
        <p:sp>
          <p:nvSpPr>
            <p:cNvPr id="38" name="Google Shape;112;p22">
              <a:extLst>
                <a:ext uri="{FF2B5EF4-FFF2-40B4-BE49-F238E27FC236}">
                  <a16:creationId xmlns:a16="http://schemas.microsoft.com/office/drawing/2014/main" id="{AC56153C-E6E5-0EC1-686B-165793455A0A}"/>
                </a:ext>
              </a:extLst>
            </p:cNvPr>
            <p:cNvSpPr/>
            <p:nvPr/>
          </p:nvSpPr>
          <p:spPr>
            <a:xfrm>
              <a:off x="4439274" y="2354673"/>
              <a:ext cx="884624"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Terora </a:t>
              </a:r>
              <a:endParaRPr lang="en-US" sz="1100"/>
            </a:p>
            <a:p>
              <a:pPr marL="0" lvl="0" indent="0" algn="l" rtl="0">
                <a:spcBef>
                  <a:spcPts val="0"/>
                </a:spcBef>
                <a:spcAft>
                  <a:spcPts val="0"/>
                </a:spcAft>
                <a:buNone/>
              </a:pPr>
              <a:r>
                <a:rPr lang="lv-LV" sz="1100"/>
                <a:t>akti</a:t>
              </a:r>
            </a:p>
          </p:txBody>
        </p:sp>
        <p:sp>
          <p:nvSpPr>
            <p:cNvPr id="40" name="Freeform 68">
              <a:extLst>
                <a:ext uri="{FF2B5EF4-FFF2-40B4-BE49-F238E27FC236}">
                  <a16:creationId xmlns:a16="http://schemas.microsoft.com/office/drawing/2014/main" id="{D10E14A1-09FC-60A1-8B40-36E2ECC3D892}"/>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grpSp>
        <p:nvGrpSpPr>
          <p:cNvPr id="41" name="Group 40">
            <a:extLst>
              <a:ext uri="{FF2B5EF4-FFF2-40B4-BE49-F238E27FC236}">
                <a16:creationId xmlns:a16="http://schemas.microsoft.com/office/drawing/2014/main" id="{1AEADA68-EA26-EAF2-A596-1EB14055175E}"/>
              </a:ext>
            </a:extLst>
          </p:cNvPr>
          <p:cNvGrpSpPr/>
          <p:nvPr/>
        </p:nvGrpSpPr>
        <p:grpSpPr>
          <a:xfrm>
            <a:off x="10609106" y="3438961"/>
            <a:ext cx="1139941" cy="432000"/>
            <a:chOff x="4439273" y="2354673"/>
            <a:chExt cx="1139941" cy="432000"/>
          </a:xfrm>
        </p:grpSpPr>
        <p:sp>
          <p:nvSpPr>
            <p:cNvPr id="43" name="Google Shape;112;p22">
              <a:extLst>
                <a:ext uri="{FF2B5EF4-FFF2-40B4-BE49-F238E27FC236}">
                  <a16:creationId xmlns:a16="http://schemas.microsoft.com/office/drawing/2014/main" id="{B97C6FA7-E739-7999-835E-062506DB9D7F}"/>
                </a:ext>
              </a:extLst>
            </p:cNvPr>
            <p:cNvSpPr/>
            <p:nvPr/>
          </p:nvSpPr>
          <p:spPr>
            <a:xfrm>
              <a:off x="4439273" y="2354673"/>
              <a:ext cx="1139941"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Iekšējie nemieri</a:t>
              </a:r>
            </a:p>
          </p:txBody>
        </p:sp>
        <p:sp>
          <p:nvSpPr>
            <p:cNvPr id="44" name="Freeform 68">
              <a:extLst>
                <a:ext uri="{FF2B5EF4-FFF2-40B4-BE49-F238E27FC236}">
                  <a16:creationId xmlns:a16="http://schemas.microsoft.com/office/drawing/2014/main" id="{1EDACB72-92C0-E357-25A5-4BB01A6E2590}"/>
                </a:ext>
              </a:extLst>
            </p:cNvPr>
            <p:cNvSpPr>
              <a:spLocks noChangeAspect="1" noEditPoints="1"/>
            </p:cNvSpPr>
            <p:nvPr/>
          </p:nvSpPr>
          <p:spPr bwMode="auto">
            <a:xfrm>
              <a:off x="4522747" y="248397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grpSp>
      <p:sp>
        <p:nvSpPr>
          <p:cNvPr id="46" name="Google Shape;1800;p93">
            <a:extLst>
              <a:ext uri="{FF2B5EF4-FFF2-40B4-BE49-F238E27FC236}">
                <a16:creationId xmlns:a16="http://schemas.microsoft.com/office/drawing/2014/main" id="{309E8AC7-64AC-6B95-5F54-3015F00F9F10}"/>
              </a:ext>
            </a:extLst>
          </p:cNvPr>
          <p:cNvSpPr/>
          <p:nvPr/>
        </p:nvSpPr>
        <p:spPr>
          <a:xfrm>
            <a:off x="11389087" y="2972488"/>
            <a:ext cx="288000" cy="288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112;p22">
            <a:extLst>
              <a:ext uri="{FF2B5EF4-FFF2-40B4-BE49-F238E27FC236}">
                <a16:creationId xmlns:a16="http://schemas.microsoft.com/office/drawing/2014/main" id="{C0D2E709-453E-346B-BA31-D263D74981C2}"/>
              </a:ext>
            </a:extLst>
          </p:cNvPr>
          <p:cNvSpPr/>
          <p:nvPr/>
        </p:nvSpPr>
        <p:spPr>
          <a:xfrm>
            <a:off x="3101975" y="2358204"/>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0">
                <a:solidFill>
                  <a:schemeClr val="tx1"/>
                </a:solidFill>
                <a:ea typeface="+mn-lt"/>
                <a:cs typeface="+mn-lt"/>
              </a:rPr>
              <a:t>Nodrošina </a:t>
            </a:r>
            <a:r>
              <a:rPr lang="lv-LV" sz="1100" b="1">
                <a:solidFill>
                  <a:schemeClr val="tx1"/>
                </a:solidFill>
                <a:ea typeface="+mn-lt"/>
                <a:cs typeface="+mn-lt"/>
              </a:rPr>
              <a:t>Krīzes vadības padomes sekretariāta darbību</a:t>
            </a:r>
            <a:endParaRPr lang="lv-LV" sz="1100" b="1"/>
          </a:p>
        </p:txBody>
      </p:sp>
      <p:sp>
        <p:nvSpPr>
          <p:cNvPr id="67" name="Freeform 68">
            <a:extLst>
              <a:ext uri="{FF2B5EF4-FFF2-40B4-BE49-F238E27FC236}">
                <a16:creationId xmlns:a16="http://schemas.microsoft.com/office/drawing/2014/main" id="{35452347-DA0E-21B4-0A5F-1F1B55EC7ADA}"/>
              </a:ext>
            </a:extLst>
          </p:cNvPr>
          <p:cNvSpPr>
            <a:spLocks noChangeAspect="1" noEditPoints="1"/>
          </p:cNvSpPr>
          <p:nvPr/>
        </p:nvSpPr>
        <p:spPr bwMode="auto">
          <a:xfrm>
            <a:off x="3185487" y="24875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noAutofit/>
          </a:bodyPr>
          <a:lstStyle/>
          <a:p>
            <a:endParaRPr lang="en-US" sz="983"/>
          </a:p>
        </p:txBody>
      </p:sp>
      <p:sp>
        <p:nvSpPr>
          <p:cNvPr id="3" name="Google Shape;112;p22">
            <a:extLst>
              <a:ext uri="{FF2B5EF4-FFF2-40B4-BE49-F238E27FC236}">
                <a16:creationId xmlns:a16="http://schemas.microsoft.com/office/drawing/2014/main" id="{567638B7-7B01-C0D6-E0B9-7AC1A241C88E}"/>
              </a:ext>
            </a:extLst>
          </p:cNvPr>
          <p:cNvSpPr/>
          <p:nvPr/>
        </p:nvSpPr>
        <p:spPr>
          <a:xfrm>
            <a:off x="6607299" y="4517496"/>
            <a:ext cx="2705209" cy="774700"/>
          </a:xfrm>
          <a:prstGeom prst="rect">
            <a:avLst/>
          </a:prstGeom>
          <a:solidFill>
            <a:schemeClr val="bg1">
              <a:lumMod val="95000"/>
            </a:schemeClr>
          </a:solidFill>
          <a:ln>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Vētras (vēja brāzmas), viesuļi, krasas vēja brāzmas</a:t>
            </a:r>
          </a:p>
        </p:txBody>
      </p:sp>
      <p:sp>
        <p:nvSpPr>
          <p:cNvPr id="20" name="Google Shape;112;p22">
            <a:extLst>
              <a:ext uri="{FF2B5EF4-FFF2-40B4-BE49-F238E27FC236}">
                <a16:creationId xmlns:a16="http://schemas.microsoft.com/office/drawing/2014/main" id="{3C26AE0C-DB3F-E764-D250-09452465E5B6}"/>
              </a:ext>
            </a:extLst>
          </p:cNvPr>
          <p:cNvSpPr/>
          <p:nvPr/>
        </p:nvSpPr>
        <p:spPr>
          <a:xfrm>
            <a:off x="9423517" y="4518196"/>
            <a:ext cx="2332104" cy="774700"/>
          </a:xfrm>
          <a:prstGeom prst="rect">
            <a:avLst/>
          </a:prstGeom>
          <a:solidFill>
            <a:schemeClr val="bg1">
              <a:lumMod val="95000"/>
            </a:schemeClr>
          </a:solidFill>
          <a:ln>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Meža un kūdras purvu ugunsgrēki</a:t>
            </a:r>
          </a:p>
        </p:txBody>
      </p:sp>
      <p:sp>
        <p:nvSpPr>
          <p:cNvPr id="25" name="Google Shape;112;p22">
            <a:extLst>
              <a:ext uri="{FF2B5EF4-FFF2-40B4-BE49-F238E27FC236}">
                <a16:creationId xmlns:a16="http://schemas.microsoft.com/office/drawing/2014/main" id="{0854883B-074A-0FEE-9DB2-D9DB81F9C4AA}"/>
              </a:ext>
            </a:extLst>
          </p:cNvPr>
          <p:cNvSpPr/>
          <p:nvPr/>
        </p:nvSpPr>
        <p:spPr>
          <a:xfrm>
            <a:off x="4856149" y="4509556"/>
            <a:ext cx="1640141" cy="774700"/>
          </a:xfrm>
          <a:prstGeom prst="rect">
            <a:avLst/>
          </a:prstGeom>
          <a:solidFill>
            <a:schemeClr val="bg1">
              <a:lumMod val="95000"/>
            </a:schemeClr>
          </a:solidFill>
          <a:ln>
            <a:noFill/>
          </a:ln>
        </p:spPr>
        <p:txBody>
          <a:bodyPr spcFirstLastPara="1" wrap="square" lIns="72000" tIns="91425" rIns="72000" bIns="91425" anchor="ctr" anchorCtr="0">
            <a:noAutofit/>
          </a:bodyPr>
          <a:lstStyle/>
          <a:p>
            <a:pPr marL="0" lvl="0" indent="0" algn="l" rtl="0">
              <a:spcBef>
                <a:spcPts val="0"/>
              </a:spcBef>
              <a:spcAft>
                <a:spcPts val="0"/>
              </a:spcAft>
              <a:buNone/>
            </a:pPr>
            <a:r>
              <a:rPr lang="lv-LV" sz="1100"/>
              <a:t>Pali, plūdi un vējuzplūdi</a:t>
            </a:r>
          </a:p>
        </p:txBody>
      </p:sp>
      <p:sp>
        <p:nvSpPr>
          <p:cNvPr id="27" name="Rectangle 26">
            <a:extLst>
              <a:ext uri="{FF2B5EF4-FFF2-40B4-BE49-F238E27FC236}">
                <a16:creationId xmlns:a16="http://schemas.microsoft.com/office/drawing/2014/main" id="{D4893BFE-42F9-311C-7D71-7AD329DAC89B}"/>
              </a:ext>
            </a:extLst>
          </p:cNvPr>
          <p:cNvSpPr>
            <a:spLocks/>
          </p:cNvSpPr>
          <p:nvPr/>
        </p:nvSpPr>
        <p:spPr>
          <a:xfrm>
            <a:off x="6280290" y="506336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9" name="Rectangle 28">
            <a:extLst>
              <a:ext uri="{FF2B5EF4-FFF2-40B4-BE49-F238E27FC236}">
                <a16:creationId xmlns:a16="http://schemas.microsoft.com/office/drawing/2014/main" id="{626988BC-C92B-2CBC-07AF-8D79FD7FD6F2}"/>
              </a:ext>
            </a:extLst>
          </p:cNvPr>
          <p:cNvSpPr>
            <a:spLocks/>
          </p:cNvSpPr>
          <p:nvPr/>
        </p:nvSpPr>
        <p:spPr>
          <a:xfrm>
            <a:off x="9096508" y="506434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1" name="Rectangle 30">
            <a:extLst>
              <a:ext uri="{FF2B5EF4-FFF2-40B4-BE49-F238E27FC236}">
                <a16:creationId xmlns:a16="http://schemas.microsoft.com/office/drawing/2014/main" id="{73F8FA73-19C2-6FCF-1002-725B1C7FB85E}"/>
              </a:ext>
            </a:extLst>
          </p:cNvPr>
          <p:cNvSpPr>
            <a:spLocks/>
          </p:cNvSpPr>
          <p:nvPr/>
        </p:nvSpPr>
        <p:spPr>
          <a:xfrm>
            <a:off x="11539621" y="507689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2" name="Google Shape;112;p22">
            <a:extLst>
              <a:ext uri="{FF2B5EF4-FFF2-40B4-BE49-F238E27FC236}">
                <a16:creationId xmlns:a16="http://schemas.microsoft.com/office/drawing/2014/main" id="{555D3F3F-DAE9-C1D1-EAF2-8A11589E3D63}"/>
              </a:ext>
            </a:extLst>
          </p:cNvPr>
          <p:cNvSpPr/>
          <p:nvPr/>
        </p:nvSpPr>
        <p:spPr>
          <a:xfrm>
            <a:off x="3103983" y="4518196"/>
            <a:ext cx="1641157" cy="7740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45" name="Google Shape;112;p22">
            <a:extLst>
              <a:ext uri="{FF2B5EF4-FFF2-40B4-BE49-F238E27FC236}">
                <a16:creationId xmlns:a16="http://schemas.microsoft.com/office/drawing/2014/main" id="{7AB9106D-B9F4-8CC2-3158-FE69A451FBA2}"/>
              </a:ext>
            </a:extLst>
          </p:cNvPr>
          <p:cNvSpPr/>
          <p:nvPr/>
        </p:nvSpPr>
        <p:spPr>
          <a:xfrm>
            <a:off x="3103983" y="5399515"/>
            <a:ext cx="1641157" cy="77400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47" name="Google Shape;112;p22">
            <a:extLst>
              <a:ext uri="{FF2B5EF4-FFF2-40B4-BE49-F238E27FC236}">
                <a16:creationId xmlns:a16="http://schemas.microsoft.com/office/drawing/2014/main" id="{ED506ACF-7039-AD60-2825-F544D94D94BD}"/>
              </a:ext>
            </a:extLst>
          </p:cNvPr>
          <p:cNvSpPr/>
          <p:nvPr/>
        </p:nvSpPr>
        <p:spPr>
          <a:xfrm>
            <a:off x="4856149" y="5399087"/>
            <a:ext cx="6887116" cy="774700"/>
          </a:xfrm>
          <a:prstGeom prst="rect">
            <a:avLst/>
          </a:prstGeom>
          <a:solidFill>
            <a:schemeClr val="bg1">
              <a:lumMod val="95000"/>
            </a:schemeClr>
          </a:solidFill>
          <a:ln>
            <a:noFill/>
          </a:ln>
        </p:spPr>
        <p:txBody>
          <a:bodyPr spcFirstLastPara="1" wrap="square" lIns="72000" tIns="91425" rIns="72000" bIns="91425" anchor="ctr" anchorCtr="0">
            <a:noAutofit/>
          </a:bodyPr>
          <a:lstStyle/>
          <a:p>
            <a:pPr marL="0" lvl="0" indent="0" algn="l" rtl="0">
              <a:spcBef>
                <a:spcPts val="0"/>
              </a:spcBef>
              <a:spcAft>
                <a:spcPts val="0"/>
              </a:spcAft>
              <a:buNone/>
            </a:pPr>
            <a:r>
              <a:rPr lang="en-GB" sz="1100" b="0" i="0" err="1">
                <a:effectLst/>
              </a:rPr>
              <a:t>Lietusgāzes</a:t>
            </a:r>
            <a:r>
              <a:rPr lang="en-GB" sz="1100" b="0" i="0">
                <a:effectLst/>
              </a:rPr>
              <a:t>, </a:t>
            </a:r>
            <a:r>
              <a:rPr lang="en-GB" sz="1100" b="0" i="0" err="1">
                <a:effectLst/>
              </a:rPr>
              <a:t>ilgstošas</a:t>
            </a:r>
            <a:r>
              <a:rPr lang="en-GB" sz="1100" b="0" i="0">
                <a:effectLst/>
              </a:rPr>
              <a:t> </a:t>
            </a:r>
            <a:r>
              <a:rPr lang="en-GB" sz="1100" b="0" i="0" err="1">
                <a:effectLst/>
              </a:rPr>
              <a:t>lietavas</a:t>
            </a:r>
            <a:r>
              <a:rPr lang="en-GB" sz="1100" b="0" i="0">
                <a:effectLst/>
              </a:rPr>
              <a:t>, </a:t>
            </a:r>
            <a:r>
              <a:rPr lang="en-GB" sz="1100" b="0" i="0" err="1">
                <a:effectLst/>
              </a:rPr>
              <a:t>pērkona</a:t>
            </a:r>
            <a:r>
              <a:rPr lang="en-GB" sz="1100" b="0" i="0">
                <a:effectLst/>
              </a:rPr>
              <a:t> </a:t>
            </a:r>
            <a:r>
              <a:rPr lang="en-GB" sz="1100" b="0" i="0" err="1">
                <a:effectLst/>
              </a:rPr>
              <a:t>negaiss</a:t>
            </a:r>
            <a:r>
              <a:rPr lang="en-GB" sz="1100" b="0" i="0">
                <a:effectLst/>
              </a:rPr>
              <a:t> un </a:t>
            </a:r>
          </a:p>
          <a:p>
            <a:pPr marL="0" lvl="0" indent="0" algn="l" rtl="0">
              <a:spcBef>
                <a:spcPts val="0"/>
              </a:spcBef>
              <a:spcAft>
                <a:spcPts val="0"/>
              </a:spcAft>
              <a:buNone/>
            </a:pPr>
            <a:r>
              <a:rPr lang="en-GB" sz="1100" b="0" i="0" err="1">
                <a:effectLst/>
              </a:rPr>
              <a:t>krusa</a:t>
            </a:r>
            <a:r>
              <a:rPr lang="en-GB" sz="1100" b="0" i="0">
                <a:effectLst/>
              </a:rPr>
              <a:t>, </a:t>
            </a:r>
            <a:r>
              <a:rPr lang="en-GB" sz="1100" b="0" i="0" err="1">
                <a:effectLst/>
              </a:rPr>
              <a:t>sniegs</a:t>
            </a:r>
            <a:r>
              <a:rPr lang="en-GB" sz="1100" b="0" i="0">
                <a:effectLst/>
              </a:rPr>
              <a:t> un </a:t>
            </a:r>
            <a:r>
              <a:rPr lang="en-GB" sz="1100" b="0" i="0" err="1">
                <a:effectLst/>
              </a:rPr>
              <a:t>putenis</a:t>
            </a:r>
            <a:r>
              <a:rPr lang="en-GB" sz="1100" b="0" i="0">
                <a:effectLst/>
              </a:rPr>
              <a:t>, </a:t>
            </a:r>
            <a:r>
              <a:rPr lang="en-GB" sz="1100" b="0" i="0" err="1">
                <a:effectLst/>
              </a:rPr>
              <a:t>apledojums</a:t>
            </a:r>
            <a:r>
              <a:rPr lang="en-GB" sz="1100" b="0" i="0">
                <a:effectLst/>
              </a:rPr>
              <a:t> un </a:t>
            </a:r>
            <a:r>
              <a:rPr lang="en-GB" sz="1100" b="0" i="0" err="1">
                <a:effectLst/>
              </a:rPr>
              <a:t>slapja</a:t>
            </a:r>
            <a:r>
              <a:rPr lang="en-GB" sz="1100" b="0" i="0">
                <a:effectLst/>
              </a:rPr>
              <a:t> </a:t>
            </a:r>
            <a:r>
              <a:rPr lang="en-GB" sz="1100" b="0" i="0" err="1">
                <a:effectLst/>
              </a:rPr>
              <a:t>sniega</a:t>
            </a:r>
            <a:r>
              <a:rPr lang="en-GB" sz="1100" b="0" i="0">
                <a:effectLst/>
              </a:rPr>
              <a:t> </a:t>
            </a:r>
            <a:r>
              <a:rPr lang="en-GB" sz="1100" b="0" i="0" err="1">
                <a:effectLst/>
              </a:rPr>
              <a:t>nogulums</a:t>
            </a:r>
            <a:r>
              <a:rPr lang="en-GB" sz="1100" b="0" i="0">
                <a:effectLst/>
              </a:rPr>
              <a:t>, </a:t>
            </a:r>
            <a:r>
              <a:rPr lang="en-GB" sz="1100" b="0" i="0" err="1">
                <a:effectLst/>
              </a:rPr>
              <a:t>stiprs</a:t>
            </a:r>
            <a:r>
              <a:rPr lang="en-GB" sz="1100" b="0" i="0">
                <a:effectLst/>
              </a:rPr>
              <a:t> </a:t>
            </a:r>
            <a:r>
              <a:rPr lang="en-GB" sz="1100" b="0" i="0" err="1">
                <a:effectLst/>
              </a:rPr>
              <a:t>sals</a:t>
            </a:r>
            <a:r>
              <a:rPr lang="en-GB" sz="1100" b="0" i="0">
                <a:effectLst/>
              </a:rPr>
              <a:t>, </a:t>
            </a:r>
            <a:r>
              <a:rPr lang="en-GB" sz="1100" b="0" i="0" err="1">
                <a:effectLst/>
              </a:rPr>
              <a:t>karstums</a:t>
            </a:r>
            <a:r>
              <a:rPr lang="en-GB" sz="1100" b="0" i="0">
                <a:effectLst/>
              </a:rPr>
              <a:t>, </a:t>
            </a:r>
            <a:r>
              <a:rPr lang="en-GB" sz="1100" b="0" i="0" err="1">
                <a:effectLst/>
              </a:rPr>
              <a:t>sausums</a:t>
            </a:r>
            <a:endParaRPr lang="lv-LV" sz="1100"/>
          </a:p>
        </p:txBody>
      </p:sp>
      <p:sp>
        <p:nvSpPr>
          <p:cNvPr id="48" name="Rectangle 47">
            <a:extLst>
              <a:ext uri="{FF2B5EF4-FFF2-40B4-BE49-F238E27FC236}">
                <a16:creationId xmlns:a16="http://schemas.microsoft.com/office/drawing/2014/main" id="{14B90EE2-875E-F5F4-8426-DE8D79660E30}"/>
              </a:ext>
            </a:extLst>
          </p:cNvPr>
          <p:cNvSpPr>
            <a:spLocks/>
          </p:cNvSpPr>
          <p:nvPr/>
        </p:nvSpPr>
        <p:spPr>
          <a:xfrm>
            <a:off x="11539621" y="595542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grpSp>
        <p:nvGrpSpPr>
          <p:cNvPr id="50" name="Group 49">
            <a:extLst>
              <a:ext uri="{FF2B5EF4-FFF2-40B4-BE49-F238E27FC236}">
                <a16:creationId xmlns:a16="http://schemas.microsoft.com/office/drawing/2014/main" id="{A59D5CC8-543C-1B0E-4C65-8F13977F33BC}"/>
              </a:ext>
            </a:extLst>
          </p:cNvPr>
          <p:cNvGrpSpPr/>
          <p:nvPr/>
        </p:nvGrpSpPr>
        <p:grpSpPr>
          <a:xfrm>
            <a:off x="3101975" y="6413400"/>
            <a:ext cx="4293235" cy="216000"/>
            <a:chOff x="3101975" y="6318475"/>
            <a:chExt cx="4293235" cy="216000"/>
          </a:xfrm>
        </p:grpSpPr>
        <p:sp>
          <p:nvSpPr>
            <p:cNvPr id="51" name="Rectangle 50">
              <a:extLst>
                <a:ext uri="{FF2B5EF4-FFF2-40B4-BE49-F238E27FC236}">
                  <a16:creationId xmlns:a16="http://schemas.microsoft.com/office/drawing/2014/main" id="{D7C3B33E-0EEF-71A2-0412-1AB89337D933}"/>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2" name="TextBox 51">
              <a:extLst>
                <a:ext uri="{FF2B5EF4-FFF2-40B4-BE49-F238E27FC236}">
                  <a16:creationId xmlns:a16="http://schemas.microsoft.com/office/drawing/2014/main" id="{EBF7A89A-C875-C08D-912C-282873793AE8}"/>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53" name="Rectangle 52">
              <a:extLst>
                <a:ext uri="{FF2B5EF4-FFF2-40B4-BE49-F238E27FC236}">
                  <a16:creationId xmlns:a16="http://schemas.microsoft.com/office/drawing/2014/main" id="{5117C74D-9349-44EA-DAC1-BCB068043F0F}"/>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5" name="TextBox 54">
              <a:extLst>
                <a:ext uri="{FF2B5EF4-FFF2-40B4-BE49-F238E27FC236}">
                  <a16:creationId xmlns:a16="http://schemas.microsoft.com/office/drawing/2014/main" id="{6DC58DB7-3F4B-2FB1-2DEA-B0FE1DE60B12}"/>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56" name="Rectangle 55">
              <a:extLst>
                <a:ext uri="{FF2B5EF4-FFF2-40B4-BE49-F238E27FC236}">
                  <a16:creationId xmlns:a16="http://schemas.microsoft.com/office/drawing/2014/main" id="{9BAFE384-29A3-AFFE-5C29-4C5A6B0A8A57}"/>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8" name="TextBox 57">
              <a:extLst>
                <a:ext uri="{FF2B5EF4-FFF2-40B4-BE49-F238E27FC236}">
                  <a16:creationId xmlns:a16="http://schemas.microsoft.com/office/drawing/2014/main" id="{B5AA0AD5-8BFC-4FF1-B7AA-B49B88EBF65B}"/>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64" name="Google Shape;776;p79">
            <a:extLst>
              <a:ext uri="{FF2B5EF4-FFF2-40B4-BE49-F238E27FC236}">
                <a16:creationId xmlns:a16="http://schemas.microsoft.com/office/drawing/2014/main" id="{01C195B0-1820-C999-EC4B-83AF503F6E3E}"/>
              </a:ext>
            </a:extLst>
          </p:cNvPr>
          <p:cNvSpPr/>
          <p:nvPr/>
        </p:nvSpPr>
        <p:spPr>
          <a:xfrm>
            <a:off x="11388625" y="1890813"/>
            <a:ext cx="288925" cy="288925"/>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460" y="398"/>
                </a:moveTo>
                <a:cubicBezTo>
                  <a:pt x="498" y="398"/>
                  <a:pt x="498" y="398"/>
                  <a:pt x="498" y="398"/>
                </a:cubicBezTo>
                <a:cubicBezTo>
                  <a:pt x="498" y="247"/>
                  <a:pt x="498" y="247"/>
                  <a:pt x="498" y="247"/>
                </a:cubicBezTo>
                <a:cubicBezTo>
                  <a:pt x="498" y="218"/>
                  <a:pt x="474" y="195"/>
                  <a:pt x="446" y="195"/>
                </a:cubicBezTo>
                <a:cubicBezTo>
                  <a:pt x="378" y="195"/>
                  <a:pt x="378" y="195"/>
                  <a:pt x="378" y="195"/>
                </a:cubicBezTo>
                <a:cubicBezTo>
                  <a:pt x="362" y="195"/>
                  <a:pt x="349" y="201"/>
                  <a:pt x="339" y="212"/>
                </a:cubicBezTo>
                <a:cubicBezTo>
                  <a:pt x="338" y="213"/>
                  <a:pt x="338" y="213"/>
                  <a:pt x="338" y="213"/>
                </a:cubicBezTo>
                <a:cubicBezTo>
                  <a:pt x="356" y="229"/>
                  <a:pt x="356" y="229"/>
                  <a:pt x="356" y="229"/>
                </a:cubicBezTo>
                <a:cubicBezTo>
                  <a:pt x="357" y="228"/>
                  <a:pt x="357" y="228"/>
                  <a:pt x="357" y="228"/>
                </a:cubicBezTo>
                <a:cubicBezTo>
                  <a:pt x="362" y="222"/>
                  <a:pt x="369" y="219"/>
                  <a:pt x="378" y="219"/>
                </a:cubicBezTo>
                <a:cubicBezTo>
                  <a:pt x="446" y="219"/>
                  <a:pt x="446" y="219"/>
                  <a:pt x="446" y="219"/>
                </a:cubicBezTo>
                <a:cubicBezTo>
                  <a:pt x="461" y="219"/>
                  <a:pt x="474" y="231"/>
                  <a:pt x="474" y="247"/>
                </a:cubicBezTo>
                <a:cubicBezTo>
                  <a:pt x="474" y="375"/>
                  <a:pt x="474" y="375"/>
                  <a:pt x="474" y="375"/>
                </a:cubicBezTo>
                <a:cubicBezTo>
                  <a:pt x="436" y="375"/>
                  <a:pt x="436" y="375"/>
                  <a:pt x="436" y="375"/>
                </a:cubicBezTo>
                <a:cubicBezTo>
                  <a:pt x="436" y="552"/>
                  <a:pt x="436" y="552"/>
                  <a:pt x="436" y="552"/>
                </a:cubicBezTo>
                <a:cubicBezTo>
                  <a:pt x="387" y="552"/>
                  <a:pt x="387" y="552"/>
                  <a:pt x="387" y="552"/>
                </a:cubicBezTo>
                <a:cubicBezTo>
                  <a:pt x="387" y="375"/>
                  <a:pt x="387" y="375"/>
                  <a:pt x="387" y="375"/>
                </a:cubicBezTo>
                <a:cubicBezTo>
                  <a:pt x="233" y="375"/>
                  <a:pt x="233" y="375"/>
                  <a:pt x="233" y="375"/>
                </a:cubicBezTo>
                <a:cubicBezTo>
                  <a:pt x="265" y="342"/>
                  <a:pt x="265" y="342"/>
                  <a:pt x="265" y="342"/>
                </a:cubicBezTo>
                <a:cubicBezTo>
                  <a:pt x="248" y="325"/>
                  <a:pt x="248" y="325"/>
                  <a:pt x="248" y="325"/>
                </a:cubicBezTo>
                <a:cubicBezTo>
                  <a:pt x="187" y="387"/>
                  <a:pt x="187" y="387"/>
                  <a:pt x="187" y="387"/>
                </a:cubicBezTo>
                <a:cubicBezTo>
                  <a:pt x="248" y="448"/>
                  <a:pt x="248" y="448"/>
                  <a:pt x="248" y="448"/>
                </a:cubicBezTo>
                <a:cubicBezTo>
                  <a:pt x="265" y="431"/>
                  <a:pt x="265" y="431"/>
                  <a:pt x="265" y="431"/>
                </a:cubicBezTo>
                <a:cubicBezTo>
                  <a:pt x="233" y="398"/>
                  <a:pt x="233" y="398"/>
                  <a:pt x="233" y="398"/>
                </a:cubicBezTo>
                <a:cubicBezTo>
                  <a:pt x="363" y="398"/>
                  <a:pt x="363" y="398"/>
                  <a:pt x="363" y="398"/>
                </a:cubicBezTo>
                <a:cubicBezTo>
                  <a:pt x="363" y="552"/>
                  <a:pt x="363" y="552"/>
                  <a:pt x="363" y="552"/>
                </a:cubicBezTo>
                <a:cubicBezTo>
                  <a:pt x="212" y="552"/>
                  <a:pt x="212" y="552"/>
                  <a:pt x="212" y="552"/>
                </a:cubicBezTo>
                <a:cubicBezTo>
                  <a:pt x="212" y="440"/>
                  <a:pt x="212" y="440"/>
                  <a:pt x="212" y="440"/>
                </a:cubicBezTo>
                <a:cubicBezTo>
                  <a:pt x="188" y="416"/>
                  <a:pt x="188" y="416"/>
                  <a:pt x="188" y="416"/>
                </a:cubicBezTo>
                <a:cubicBezTo>
                  <a:pt x="188" y="552"/>
                  <a:pt x="188" y="552"/>
                  <a:pt x="188" y="552"/>
                </a:cubicBezTo>
                <a:cubicBezTo>
                  <a:pt x="139" y="552"/>
                  <a:pt x="139" y="552"/>
                  <a:pt x="139" y="552"/>
                </a:cubicBezTo>
                <a:cubicBezTo>
                  <a:pt x="139" y="375"/>
                  <a:pt x="139" y="375"/>
                  <a:pt x="139" y="375"/>
                </a:cubicBezTo>
                <a:cubicBezTo>
                  <a:pt x="101" y="375"/>
                  <a:pt x="101" y="375"/>
                  <a:pt x="101" y="375"/>
                </a:cubicBezTo>
                <a:cubicBezTo>
                  <a:pt x="101" y="247"/>
                  <a:pt x="101" y="247"/>
                  <a:pt x="101" y="247"/>
                </a:cubicBezTo>
                <a:cubicBezTo>
                  <a:pt x="101" y="231"/>
                  <a:pt x="114" y="219"/>
                  <a:pt x="130" y="219"/>
                </a:cubicBezTo>
                <a:cubicBezTo>
                  <a:pt x="198" y="219"/>
                  <a:pt x="198" y="219"/>
                  <a:pt x="198" y="219"/>
                </a:cubicBezTo>
                <a:cubicBezTo>
                  <a:pt x="214" y="219"/>
                  <a:pt x="226" y="231"/>
                  <a:pt x="226" y="247"/>
                </a:cubicBezTo>
                <a:cubicBezTo>
                  <a:pt x="226" y="297"/>
                  <a:pt x="226" y="297"/>
                  <a:pt x="226" y="297"/>
                </a:cubicBezTo>
                <a:cubicBezTo>
                  <a:pt x="343" y="297"/>
                  <a:pt x="343" y="297"/>
                  <a:pt x="343" y="297"/>
                </a:cubicBezTo>
                <a:cubicBezTo>
                  <a:pt x="310" y="330"/>
                  <a:pt x="310" y="330"/>
                  <a:pt x="310" y="330"/>
                </a:cubicBezTo>
                <a:cubicBezTo>
                  <a:pt x="327" y="347"/>
                  <a:pt x="327" y="347"/>
                  <a:pt x="327" y="347"/>
                </a:cubicBezTo>
                <a:cubicBezTo>
                  <a:pt x="388" y="286"/>
                  <a:pt x="388" y="286"/>
                  <a:pt x="388" y="286"/>
                </a:cubicBezTo>
                <a:cubicBezTo>
                  <a:pt x="327" y="224"/>
                  <a:pt x="327" y="224"/>
                  <a:pt x="327" y="224"/>
                </a:cubicBezTo>
                <a:cubicBezTo>
                  <a:pt x="310" y="241"/>
                  <a:pt x="310" y="241"/>
                  <a:pt x="310" y="241"/>
                </a:cubicBezTo>
                <a:cubicBezTo>
                  <a:pt x="343" y="274"/>
                  <a:pt x="343" y="274"/>
                  <a:pt x="343" y="274"/>
                </a:cubicBezTo>
                <a:cubicBezTo>
                  <a:pt x="250" y="274"/>
                  <a:pt x="250" y="274"/>
                  <a:pt x="250" y="274"/>
                </a:cubicBezTo>
                <a:cubicBezTo>
                  <a:pt x="250" y="247"/>
                  <a:pt x="250" y="247"/>
                  <a:pt x="250" y="247"/>
                </a:cubicBezTo>
                <a:cubicBezTo>
                  <a:pt x="250" y="218"/>
                  <a:pt x="227" y="195"/>
                  <a:pt x="198" y="195"/>
                </a:cubicBezTo>
                <a:cubicBezTo>
                  <a:pt x="130" y="195"/>
                  <a:pt x="130" y="195"/>
                  <a:pt x="130" y="195"/>
                </a:cubicBezTo>
                <a:cubicBezTo>
                  <a:pt x="101" y="195"/>
                  <a:pt x="77" y="218"/>
                  <a:pt x="77" y="247"/>
                </a:cubicBezTo>
                <a:cubicBezTo>
                  <a:pt x="77" y="398"/>
                  <a:pt x="77" y="398"/>
                  <a:pt x="77" y="398"/>
                </a:cubicBezTo>
                <a:cubicBezTo>
                  <a:pt x="116" y="398"/>
                  <a:pt x="116" y="398"/>
                  <a:pt x="116" y="398"/>
                </a:cubicBezTo>
                <a:cubicBezTo>
                  <a:pt x="116" y="552"/>
                  <a:pt x="116" y="552"/>
                  <a:pt x="116" y="552"/>
                </a:cubicBezTo>
                <a:cubicBezTo>
                  <a:pt x="23" y="552"/>
                  <a:pt x="23" y="552"/>
                  <a:pt x="23" y="552"/>
                </a:cubicBezTo>
                <a:cubicBezTo>
                  <a:pt x="23" y="24"/>
                  <a:pt x="23" y="24"/>
                  <a:pt x="23" y="24"/>
                </a:cubicBezTo>
                <a:cubicBezTo>
                  <a:pt x="552" y="24"/>
                  <a:pt x="552" y="24"/>
                  <a:pt x="552" y="24"/>
                </a:cubicBezTo>
                <a:cubicBezTo>
                  <a:pt x="552" y="552"/>
                  <a:pt x="552" y="552"/>
                  <a:pt x="552" y="552"/>
                </a:cubicBezTo>
                <a:cubicBezTo>
                  <a:pt x="460" y="552"/>
                  <a:pt x="460" y="552"/>
                  <a:pt x="460" y="552"/>
                </a:cubicBezTo>
                <a:lnTo>
                  <a:pt x="460" y="398"/>
                </a:lnTo>
                <a:close/>
                <a:moveTo>
                  <a:pt x="164" y="75"/>
                </a:moveTo>
                <a:cubicBezTo>
                  <a:pt x="137" y="75"/>
                  <a:pt x="116" y="97"/>
                  <a:pt x="116" y="125"/>
                </a:cubicBezTo>
                <a:cubicBezTo>
                  <a:pt x="116" y="151"/>
                  <a:pt x="137" y="173"/>
                  <a:pt x="164" y="173"/>
                </a:cubicBezTo>
                <a:cubicBezTo>
                  <a:pt x="190" y="173"/>
                  <a:pt x="212" y="151"/>
                  <a:pt x="212" y="125"/>
                </a:cubicBezTo>
                <a:cubicBezTo>
                  <a:pt x="212" y="97"/>
                  <a:pt x="190" y="75"/>
                  <a:pt x="164" y="75"/>
                </a:cubicBezTo>
                <a:close/>
                <a:moveTo>
                  <a:pt x="164" y="149"/>
                </a:moveTo>
                <a:cubicBezTo>
                  <a:pt x="150" y="149"/>
                  <a:pt x="139" y="138"/>
                  <a:pt x="139" y="125"/>
                </a:cubicBezTo>
                <a:cubicBezTo>
                  <a:pt x="139" y="110"/>
                  <a:pt x="150" y="99"/>
                  <a:pt x="164" y="99"/>
                </a:cubicBezTo>
                <a:cubicBezTo>
                  <a:pt x="177" y="99"/>
                  <a:pt x="188" y="110"/>
                  <a:pt x="188" y="125"/>
                </a:cubicBezTo>
                <a:cubicBezTo>
                  <a:pt x="188" y="138"/>
                  <a:pt x="177" y="149"/>
                  <a:pt x="164" y="149"/>
                </a:cubicBezTo>
                <a:close/>
                <a:moveTo>
                  <a:pt x="412" y="75"/>
                </a:moveTo>
                <a:cubicBezTo>
                  <a:pt x="386" y="75"/>
                  <a:pt x="364" y="97"/>
                  <a:pt x="364" y="125"/>
                </a:cubicBezTo>
                <a:cubicBezTo>
                  <a:pt x="364" y="151"/>
                  <a:pt x="386" y="173"/>
                  <a:pt x="412" y="173"/>
                </a:cubicBezTo>
                <a:cubicBezTo>
                  <a:pt x="439" y="173"/>
                  <a:pt x="460" y="151"/>
                  <a:pt x="460" y="125"/>
                </a:cubicBezTo>
                <a:cubicBezTo>
                  <a:pt x="460" y="97"/>
                  <a:pt x="439" y="75"/>
                  <a:pt x="412" y="75"/>
                </a:cubicBezTo>
                <a:close/>
                <a:moveTo>
                  <a:pt x="436" y="125"/>
                </a:moveTo>
                <a:cubicBezTo>
                  <a:pt x="436" y="138"/>
                  <a:pt x="426" y="149"/>
                  <a:pt x="412" y="149"/>
                </a:cubicBezTo>
                <a:cubicBezTo>
                  <a:pt x="399" y="149"/>
                  <a:pt x="388" y="138"/>
                  <a:pt x="388" y="125"/>
                </a:cubicBezTo>
                <a:cubicBezTo>
                  <a:pt x="388" y="111"/>
                  <a:pt x="399" y="99"/>
                  <a:pt x="412" y="99"/>
                </a:cubicBezTo>
                <a:cubicBezTo>
                  <a:pt x="426" y="99"/>
                  <a:pt x="436" y="110"/>
                  <a:pt x="436" y="1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nvGrpSpPr>
          <p:cNvPr id="68" name="Group 67">
            <a:extLst>
              <a:ext uri="{FF2B5EF4-FFF2-40B4-BE49-F238E27FC236}">
                <a16:creationId xmlns:a16="http://schemas.microsoft.com/office/drawing/2014/main" id="{6402D287-2176-0A3A-B70C-CC265980FEC7}"/>
              </a:ext>
            </a:extLst>
          </p:cNvPr>
          <p:cNvGrpSpPr/>
          <p:nvPr/>
        </p:nvGrpSpPr>
        <p:grpSpPr>
          <a:xfrm>
            <a:off x="3101996" y="3975555"/>
            <a:ext cx="8647092" cy="432000"/>
            <a:chOff x="3101975" y="4050429"/>
            <a:chExt cx="8647092" cy="432000"/>
          </a:xfrm>
        </p:grpSpPr>
        <p:sp>
          <p:nvSpPr>
            <p:cNvPr id="33" name="Google Shape;118;p22">
              <a:extLst>
                <a:ext uri="{FF2B5EF4-FFF2-40B4-BE49-F238E27FC236}">
                  <a16:creationId xmlns:a16="http://schemas.microsoft.com/office/drawing/2014/main" id="{FD1694F2-2C90-27DF-FCAF-E12AA61B98BA}"/>
                </a:ext>
              </a:extLst>
            </p:cNvPr>
            <p:cNvSpPr txBox="1"/>
            <p:nvPr/>
          </p:nvSpPr>
          <p:spPr>
            <a:xfrm>
              <a:off x="3101975" y="4050429"/>
              <a:ext cx="857511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35" name="Google Shape;118;p22">
              <a:extLst>
                <a:ext uri="{FF2B5EF4-FFF2-40B4-BE49-F238E27FC236}">
                  <a16:creationId xmlns:a16="http://schemas.microsoft.com/office/drawing/2014/main" id="{ADF5CF96-E3A2-724A-9EE3-3DE9340853DB}"/>
                </a:ext>
              </a:extLst>
            </p:cNvPr>
            <p:cNvSpPr txBox="1"/>
            <p:nvPr/>
          </p:nvSpPr>
          <p:spPr>
            <a:xfrm>
              <a:off x="11317067" y="4050429"/>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827C4F14-6171-25E5-DEBE-EA83C5A31536}"/>
                </a:ext>
              </a:extLst>
            </p:cNvPr>
            <p:cNvSpPr txBox="1"/>
            <p:nvPr/>
          </p:nvSpPr>
          <p:spPr>
            <a:xfrm>
              <a:off x="11245086" y="4050429"/>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66" name="Graphic 65">
              <a:extLst>
                <a:ext uri="{FF2B5EF4-FFF2-40B4-BE49-F238E27FC236}">
                  <a16:creationId xmlns:a16="http://schemas.microsoft.com/office/drawing/2014/main" id="{9385BD1E-E208-A019-BA73-47C638E976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605" y="4121967"/>
              <a:ext cx="288925" cy="288925"/>
            </a:xfrm>
            <a:prstGeom prst="rect">
              <a:avLst/>
            </a:prstGeom>
          </p:spPr>
        </p:pic>
      </p:grpSp>
      <p:sp>
        <p:nvSpPr>
          <p:cNvPr id="77" name="Rectangle 76">
            <a:extLst>
              <a:ext uri="{FF2B5EF4-FFF2-40B4-BE49-F238E27FC236}">
                <a16:creationId xmlns:a16="http://schemas.microsoft.com/office/drawing/2014/main" id="{AAC7AA28-74C3-DEB1-F7EC-2BA769C2BCE6}"/>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78" name="Group 77">
            <a:extLst>
              <a:ext uri="{FF2B5EF4-FFF2-40B4-BE49-F238E27FC236}">
                <a16:creationId xmlns:a16="http://schemas.microsoft.com/office/drawing/2014/main" id="{9F87956F-BA42-E3D1-5DF9-9D859F3DCD72}"/>
              </a:ext>
            </a:extLst>
          </p:cNvPr>
          <p:cNvGrpSpPr/>
          <p:nvPr/>
        </p:nvGrpSpPr>
        <p:grpSpPr>
          <a:xfrm>
            <a:off x="7511473" y="130795"/>
            <a:ext cx="4237615" cy="217488"/>
            <a:chOff x="7511473" y="130795"/>
            <a:chExt cx="4237615" cy="217488"/>
          </a:xfrm>
        </p:grpSpPr>
        <p:sp>
          <p:nvSpPr>
            <p:cNvPr id="79" name="Rectangle 78">
              <a:extLst>
                <a:ext uri="{FF2B5EF4-FFF2-40B4-BE49-F238E27FC236}">
                  <a16:creationId xmlns:a16="http://schemas.microsoft.com/office/drawing/2014/main" id="{3C9FE026-BD76-C85D-7A68-E30AEFF2705F}"/>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0" name="Rectangle 79">
              <a:extLst>
                <a:ext uri="{FF2B5EF4-FFF2-40B4-BE49-F238E27FC236}">
                  <a16:creationId xmlns:a16="http://schemas.microsoft.com/office/drawing/2014/main" id="{288768BF-E645-D7DF-C269-1A2B1C36B4CD}"/>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1" name="Rectangle 80">
              <a:extLst>
                <a:ext uri="{FF2B5EF4-FFF2-40B4-BE49-F238E27FC236}">
                  <a16:creationId xmlns:a16="http://schemas.microsoft.com/office/drawing/2014/main" id="{F54B117D-E42F-7326-C857-F071A7BBDDFC}"/>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82" name="Rectangle 81">
              <a:extLst>
                <a:ext uri="{FF2B5EF4-FFF2-40B4-BE49-F238E27FC236}">
                  <a16:creationId xmlns:a16="http://schemas.microsoft.com/office/drawing/2014/main" id="{8E26872F-56C5-CAC5-0BCA-7C43A5704DF9}"/>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83" name="Rectangle 82">
              <a:extLst>
                <a:ext uri="{FF2B5EF4-FFF2-40B4-BE49-F238E27FC236}">
                  <a16:creationId xmlns:a16="http://schemas.microsoft.com/office/drawing/2014/main" id="{487862CC-020A-AE4D-F10A-E9264D7B694E}"/>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84" name="Rectangle 83">
              <a:extLst>
                <a:ext uri="{FF2B5EF4-FFF2-40B4-BE49-F238E27FC236}">
                  <a16:creationId xmlns:a16="http://schemas.microsoft.com/office/drawing/2014/main" id="{343F3A54-CA80-D619-0CF4-C4914AAA9232}"/>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85" name="Rectangle 84">
              <a:extLst>
                <a:ext uri="{FF2B5EF4-FFF2-40B4-BE49-F238E27FC236}">
                  <a16:creationId xmlns:a16="http://schemas.microsoft.com/office/drawing/2014/main" id="{EE2E43AC-7339-1E4D-2599-3B1BC3C5B28A}"/>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86" name="Rectangle 85">
              <a:extLst>
                <a:ext uri="{FF2B5EF4-FFF2-40B4-BE49-F238E27FC236}">
                  <a16:creationId xmlns:a16="http://schemas.microsoft.com/office/drawing/2014/main" id="{9E015548-9025-1455-1B23-7C8F0A47F244}"/>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7" name="Rectangle 86">
              <a:extLst>
                <a:ext uri="{FF2B5EF4-FFF2-40B4-BE49-F238E27FC236}">
                  <a16:creationId xmlns:a16="http://schemas.microsoft.com/office/drawing/2014/main" id="{A83E3FD9-7D2A-00F8-E1F3-CD4A2B4E3BAA}"/>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96" name="Group 95">
            <a:extLst>
              <a:ext uri="{FF2B5EF4-FFF2-40B4-BE49-F238E27FC236}">
                <a16:creationId xmlns:a16="http://schemas.microsoft.com/office/drawing/2014/main" id="{701DC7DE-44AD-A835-F20B-C220AD6842E4}"/>
              </a:ext>
            </a:extLst>
          </p:cNvPr>
          <p:cNvGrpSpPr/>
          <p:nvPr/>
        </p:nvGrpSpPr>
        <p:grpSpPr>
          <a:xfrm>
            <a:off x="-9192" y="4986283"/>
            <a:ext cx="2499360" cy="457200"/>
            <a:chOff x="0" y="5543400"/>
            <a:chExt cx="2499360" cy="457200"/>
          </a:xfrm>
        </p:grpSpPr>
        <p:sp>
          <p:nvSpPr>
            <p:cNvPr id="97" name="Rectangle 96">
              <a:extLst>
                <a:ext uri="{FF2B5EF4-FFF2-40B4-BE49-F238E27FC236}">
                  <a16:creationId xmlns:a16="http://schemas.microsoft.com/office/drawing/2014/main" id="{BA2F9441-3723-094B-7C27-E0BD900696B5}"/>
                </a:ext>
              </a:extLst>
            </p:cNvPr>
            <p:cNvSpPr/>
            <p:nvPr/>
          </p:nvSpPr>
          <p:spPr>
            <a:xfrm>
              <a:off x="0" y="5543400"/>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8" name="Freeform 50">
              <a:extLst>
                <a:ext uri="{FF2B5EF4-FFF2-40B4-BE49-F238E27FC236}">
                  <a16:creationId xmlns:a16="http://schemas.microsoft.com/office/drawing/2014/main" id="{4C4CB56F-DB27-E48B-F65E-466E3C23BD80}"/>
                </a:ext>
              </a:extLst>
            </p:cNvPr>
            <p:cNvSpPr>
              <a:spLocks noChangeAspect="1"/>
            </p:cNvSpPr>
            <p:nvPr/>
          </p:nvSpPr>
          <p:spPr bwMode="auto">
            <a:xfrm>
              <a:off x="448735" y="56303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9" name="Google Shape;2685;p25">
              <a:extLst>
                <a:ext uri="{FF2B5EF4-FFF2-40B4-BE49-F238E27FC236}">
                  <a16:creationId xmlns:a16="http://schemas.microsoft.com/office/drawing/2014/main" id="{CDA5413B-EE25-D60C-78C4-7BF2C74999B0}"/>
                </a:ext>
              </a:extLst>
            </p:cNvPr>
            <p:cNvSpPr txBox="1"/>
            <p:nvPr/>
          </p:nvSpPr>
          <p:spPr>
            <a:xfrm>
              <a:off x="874395" y="5619651"/>
              <a:ext cx="1624965" cy="304699"/>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grpSp>
        <p:nvGrpSpPr>
          <p:cNvPr id="120" name="Group 119">
            <a:extLst>
              <a:ext uri="{FF2B5EF4-FFF2-40B4-BE49-F238E27FC236}">
                <a16:creationId xmlns:a16="http://schemas.microsoft.com/office/drawing/2014/main" id="{A1A12D6F-BE8D-AE20-E0FA-1D228163EBA6}"/>
              </a:ext>
            </a:extLst>
          </p:cNvPr>
          <p:cNvGrpSpPr/>
          <p:nvPr/>
        </p:nvGrpSpPr>
        <p:grpSpPr>
          <a:xfrm>
            <a:off x="-9192" y="4253880"/>
            <a:ext cx="2499360" cy="548640"/>
            <a:chOff x="0" y="4717295"/>
            <a:chExt cx="2499360" cy="548640"/>
          </a:xfrm>
        </p:grpSpPr>
        <p:sp>
          <p:nvSpPr>
            <p:cNvPr id="121" name="Rectangle 120">
              <a:extLst>
                <a:ext uri="{FF2B5EF4-FFF2-40B4-BE49-F238E27FC236}">
                  <a16:creationId xmlns:a16="http://schemas.microsoft.com/office/drawing/2014/main" id="{F2EE3CD4-2FFA-9A27-9B08-1F5799DFC6BA}"/>
                </a:ext>
              </a:extLst>
            </p:cNvPr>
            <p:cNvSpPr/>
            <p:nvPr/>
          </p:nvSpPr>
          <p:spPr>
            <a:xfrm>
              <a:off x="0" y="4717295"/>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2" name="Freeform 50">
              <a:extLst>
                <a:ext uri="{FF2B5EF4-FFF2-40B4-BE49-F238E27FC236}">
                  <a16:creationId xmlns:a16="http://schemas.microsoft.com/office/drawing/2014/main" id="{A8B3E92A-26B0-C850-CA22-6D3A662E8E5D}"/>
                </a:ext>
              </a:extLst>
            </p:cNvPr>
            <p:cNvSpPr>
              <a:spLocks noChangeAspect="1"/>
            </p:cNvSpPr>
            <p:nvPr/>
          </p:nvSpPr>
          <p:spPr bwMode="auto">
            <a:xfrm>
              <a:off x="448735" y="485000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3" name="Google Shape;2685;p25">
              <a:extLst>
                <a:ext uri="{FF2B5EF4-FFF2-40B4-BE49-F238E27FC236}">
                  <a16:creationId xmlns:a16="http://schemas.microsoft.com/office/drawing/2014/main" id="{4E2F6E09-4680-4EAF-AC1C-902314043101}"/>
                </a:ext>
              </a:extLst>
            </p:cNvPr>
            <p:cNvSpPr txBox="1"/>
            <p:nvPr/>
          </p:nvSpPr>
          <p:spPr>
            <a:xfrm>
              <a:off x="874395" y="4763091"/>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24" name="Group 123">
            <a:extLst>
              <a:ext uri="{FF2B5EF4-FFF2-40B4-BE49-F238E27FC236}">
                <a16:creationId xmlns:a16="http://schemas.microsoft.com/office/drawing/2014/main" id="{1234B041-5F5F-1495-F59A-8C1193348B35}"/>
              </a:ext>
            </a:extLst>
          </p:cNvPr>
          <p:cNvGrpSpPr/>
          <p:nvPr/>
        </p:nvGrpSpPr>
        <p:grpSpPr>
          <a:xfrm>
            <a:off x="-9192" y="3515677"/>
            <a:ext cx="2499360" cy="548640"/>
            <a:chOff x="0" y="3893572"/>
            <a:chExt cx="2499360" cy="548640"/>
          </a:xfrm>
        </p:grpSpPr>
        <p:sp>
          <p:nvSpPr>
            <p:cNvPr id="125" name="Rectangle 124">
              <a:extLst>
                <a:ext uri="{FF2B5EF4-FFF2-40B4-BE49-F238E27FC236}">
                  <a16:creationId xmlns:a16="http://schemas.microsoft.com/office/drawing/2014/main" id="{7E11AECC-AD9C-B68D-894E-142815091D49}"/>
                </a:ext>
              </a:extLst>
            </p:cNvPr>
            <p:cNvSpPr/>
            <p:nvPr/>
          </p:nvSpPr>
          <p:spPr>
            <a:xfrm>
              <a:off x="0" y="3893572"/>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6" name="Freeform 50">
              <a:extLst>
                <a:ext uri="{FF2B5EF4-FFF2-40B4-BE49-F238E27FC236}">
                  <a16:creationId xmlns:a16="http://schemas.microsoft.com/office/drawing/2014/main" id="{B54CD384-4E69-96A0-E6B6-84DCA51979EB}"/>
                </a:ext>
              </a:extLst>
            </p:cNvPr>
            <p:cNvSpPr>
              <a:spLocks noChangeAspect="1"/>
            </p:cNvSpPr>
            <p:nvPr/>
          </p:nvSpPr>
          <p:spPr bwMode="auto">
            <a:xfrm>
              <a:off x="448735" y="402628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7" name="Google Shape;2685;p25">
              <a:extLst>
                <a:ext uri="{FF2B5EF4-FFF2-40B4-BE49-F238E27FC236}">
                  <a16:creationId xmlns:a16="http://schemas.microsoft.com/office/drawing/2014/main" id="{40D14051-C4BE-0A2F-3BAC-F9C8EAB73455}"/>
                </a:ext>
              </a:extLst>
            </p:cNvPr>
            <p:cNvSpPr txBox="1"/>
            <p:nvPr/>
          </p:nvSpPr>
          <p:spPr>
            <a:xfrm>
              <a:off x="874395" y="3939368"/>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r>
                <a:rPr lang="lv-LV" sz="1100">
                  <a:latin typeface="Arial"/>
                  <a:ea typeface="Arial"/>
                  <a:cs typeface="Arial"/>
                  <a:sym typeface="Arial"/>
                </a:rPr>
                <a:t> </a:t>
              </a:r>
            </a:p>
          </p:txBody>
        </p:sp>
      </p:grpSp>
      <p:grpSp>
        <p:nvGrpSpPr>
          <p:cNvPr id="128" name="Group 127">
            <a:extLst>
              <a:ext uri="{FF2B5EF4-FFF2-40B4-BE49-F238E27FC236}">
                <a16:creationId xmlns:a16="http://schemas.microsoft.com/office/drawing/2014/main" id="{BBF6D676-AE5E-D174-C801-5B6D73C4235C}"/>
              </a:ext>
            </a:extLst>
          </p:cNvPr>
          <p:cNvGrpSpPr/>
          <p:nvPr/>
        </p:nvGrpSpPr>
        <p:grpSpPr>
          <a:xfrm>
            <a:off x="-9192" y="2223942"/>
            <a:ext cx="2499360" cy="457200"/>
            <a:chOff x="-40" y="2261698"/>
            <a:chExt cx="2499360" cy="457200"/>
          </a:xfrm>
        </p:grpSpPr>
        <p:sp>
          <p:nvSpPr>
            <p:cNvPr id="129" name="Rectangle 128">
              <a:extLst>
                <a:ext uri="{FF2B5EF4-FFF2-40B4-BE49-F238E27FC236}">
                  <a16:creationId xmlns:a16="http://schemas.microsoft.com/office/drawing/2014/main" id="{7763F897-53D2-D9DA-0074-4620EAEC7844}"/>
                </a:ext>
              </a:extLst>
            </p:cNvPr>
            <p:cNvSpPr/>
            <p:nvPr/>
          </p:nvSpPr>
          <p:spPr>
            <a:xfrm>
              <a:off x="-40" y="2261698"/>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130" name="Freeform 50">
              <a:extLst>
                <a:ext uri="{FF2B5EF4-FFF2-40B4-BE49-F238E27FC236}">
                  <a16:creationId xmlns:a16="http://schemas.microsoft.com/office/drawing/2014/main" id="{F7AD6339-85D2-8655-DAC9-D6B341F5E377}"/>
                </a:ext>
              </a:extLst>
            </p:cNvPr>
            <p:cNvSpPr>
              <a:spLocks noChangeAspect="1"/>
            </p:cNvSpPr>
            <p:nvPr/>
          </p:nvSpPr>
          <p:spPr bwMode="auto">
            <a:xfrm>
              <a:off x="448695" y="23486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1" name="Google Shape;2685;p25">
              <a:extLst>
                <a:ext uri="{FF2B5EF4-FFF2-40B4-BE49-F238E27FC236}">
                  <a16:creationId xmlns:a16="http://schemas.microsoft.com/office/drawing/2014/main" id="{9D01C0CA-B6EE-9692-99DA-7753DAD9150C}"/>
                </a:ext>
              </a:extLst>
            </p:cNvPr>
            <p:cNvSpPr txBox="1"/>
            <p:nvPr/>
          </p:nvSpPr>
          <p:spPr>
            <a:xfrm>
              <a:off x="874355" y="2337949"/>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err="1">
                  <a:latin typeface="Arial"/>
                  <a:ea typeface="Arial"/>
                  <a:cs typeface="Arial"/>
                  <a:sym typeface="Arial"/>
                  <a:hlinkClick r:id="rId10">
                    <a:extLst>
                      <a:ext uri="{A12FA001-AC4F-418D-AE19-62706E023703}">
                        <ahyp:hlinkClr xmlns:ahyp="http://schemas.microsoft.com/office/drawing/2018/hyperlinkcolor" val="tx"/>
                      </a:ext>
                    </a:extLst>
                  </a:hlinkClick>
                </a:rPr>
                <a:t>Iekšlietu</a:t>
              </a: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 ministrijas nolikums</a:t>
              </a:r>
              <a:endParaRPr lang="lv-LV" sz="1100">
                <a:latin typeface="Arial"/>
                <a:ea typeface="Arial"/>
                <a:cs typeface="Arial"/>
                <a:sym typeface="Arial"/>
              </a:endParaRPr>
            </a:p>
          </p:txBody>
        </p:sp>
      </p:grpSp>
      <p:grpSp>
        <p:nvGrpSpPr>
          <p:cNvPr id="132" name="Group 131">
            <a:extLst>
              <a:ext uri="{FF2B5EF4-FFF2-40B4-BE49-F238E27FC236}">
                <a16:creationId xmlns:a16="http://schemas.microsoft.com/office/drawing/2014/main" id="{BB2457FC-F15A-5C1B-842F-69C0D34ECAFA}"/>
              </a:ext>
            </a:extLst>
          </p:cNvPr>
          <p:cNvGrpSpPr/>
          <p:nvPr/>
        </p:nvGrpSpPr>
        <p:grpSpPr>
          <a:xfrm>
            <a:off x="-9192" y="2868479"/>
            <a:ext cx="2499360" cy="457200"/>
            <a:chOff x="-40" y="3077444"/>
            <a:chExt cx="2499360" cy="457200"/>
          </a:xfrm>
        </p:grpSpPr>
        <p:sp>
          <p:nvSpPr>
            <p:cNvPr id="133" name="Rectangle 132">
              <a:extLst>
                <a:ext uri="{FF2B5EF4-FFF2-40B4-BE49-F238E27FC236}">
                  <a16:creationId xmlns:a16="http://schemas.microsoft.com/office/drawing/2014/main" id="{207407B9-532A-29E0-178A-A81F86BA72BC}"/>
                </a:ext>
              </a:extLst>
            </p:cNvPr>
            <p:cNvSpPr/>
            <p:nvPr/>
          </p:nvSpPr>
          <p:spPr>
            <a:xfrm>
              <a:off x="-40" y="3077444"/>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134" name="Freeform 50">
              <a:extLst>
                <a:ext uri="{FF2B5EF4-FFF2-40B4-BE49-F238E27FC236}">
                  <a16:creationId xmlns:a16="http://schemas.microsoft.com/office/drawing/2014/main" id="{523C1F38-B234-5B41-69AB-34E820383A35}"/>
                </a:ext>
              </a:extLst>
            </p:cNvPr>
            <p:cNvSpPr>
              <a:spLocks noChangeAspect="1"/>
            </p:cNvSpPr>
            <p:nvPr/>
          </p:nvSpPr>
          <p:spPr bwMode="auto">
            <a:xfrm>
              <a:off x="448695" y="316443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5" name="Google Shape;2685;p25">
              <a:extLst>
                <a:ext uri="{FF2B5EF4-FFF2-40B4-BE49-F238E27FC236}">
                  <a16:creationId xmlns:a16="http://schemas.microsoft.com/office/drawing/2014/main" id="{B9B7B485-730E-7BFB-C810-AF130DA9CFC9}"/>
                </a:ext>
              </a:extLst>
            </p:cNvPr>
            <p:cNvSpPr txBox="1"/>
            <p:nvPr/>
          </p:nvSpPr>
          <p:spPr>
            <a:xfrm>
              <a:off x="874355" y="3153695"/>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Krīzes vadības padomes nolikums</a:t>
              </a:r>
              <a:r>
                <a:rPr lang="lv-LV" sz="1100">
                  <a:latin typeface="Arial"/>
                  <a:ea typeface="Arial"/>
                  <a:cs typeface="Arial"/>
                  <a:sym typeface="Arial"/>
                </a:rPr>
                <a:t> </a:t>
              </a:r>
            </a:p>
          </p:txBody>
        </p:sp>
      </p:grpSp>
      <p:grpSp>
        <p:nvGrpSpPr>
          <p:cNvPr id="136" name="Group 135">
            <a:extLst>
              <a:ext uri="{FF2B5EF4-FFF2-40B4-BE49-F238E27FC236}">
                <a16:creationId xmlns:a16="http://schemas.microsoft.com/office/drawing/2014/main" id="{BDDE4200-1E63-B659-04A7-67282DD650A4}"/>
              </a:ext>
            </a:extLst>
          </p:cNvPr>
          <p:cNvGrpSpPr/>
          <p:nvPr/>
        </p:nvGrpSpPr>
        <p:grpSpPr>
          <a:xfrm>
            <a:off x="-9192" y="5627246"/>
            <a:ext cx="2499360" cy="548640"/>
            <a:chOff x="0" y="6354317"/>
            <a:chExt cx="2499360" cy="548640"/>
          </a:xfrm>
        </p:grpSpPr>
        <p:sp>
          <p:nvSpPr>
            <p:cNvPr id="137" name="Rectangle 136">
              <a:extLst>
                <a:ext uri="{FF2B5EF4-FFF2-40B4-BE49-F238E27FC236}">
                  <a16:creationId xmlns:a16="http://schemas.microsoft.com/office/drawing/2014/main" id="{4C87AB77-3EBD-34D7-F4D4-E50C46437C49}"/>
                </a:ext>
              </a:extLst>
            </p:cNvPr>
            <p:cNvSpPr/>
            <p:nvPr/>
          </p:nvSpPr>
          <p:spPr>
            <a:xfrm>
              <a:off x="0" y="6354317"/>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8" name="Freeform 50">
              <a:extLst>
                <a:ext uri="{FF2B5EF4-FFF2-40B4-BE49-F238E27FC236}">
                  <a16:creationId xmlns:a16="http://schemas.microsoft.com/office/drawing/2014/main" id="{81F0EEB9-D40C-C473-4FD2-3B5740BD4735}"/>
                </a:ext>
              </a:extLst>
            </p:cNvPr>
            <p:cNvSpPr>
              <a:spLocks noChangeAspect="1"/>
            </p:cNvSpPr>
            <p:nvPr/>
          </p:nvSpPr>
          <p:spPr bwMode="auto">
            <a:xfrm>
              <a:off x="448735" y="6487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9" name="Google Shape;2685;p25">
              <a:extLst>
                <a:ext uri="{FF2B5EF4-FFF2-40B4-BE49-F238E27FC236}">
                  <a16:creationId xmlns:a16="http://schemas.microsoft.com/office/drawing/2014/main" id="{46C535D9-8976-30C7-481C-47007D7B97CD}"/>
                </a:ext>
              </a:extLst>
            </p:cNvPr>
            <p:cNvSpPr txBox="1"/>
            <p:nvPr/>
          </p:nvSpPr>
          <p:spPr>
            <a:xfrm>
              <a:off x="874395" y="640011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spTree>
    <p:extLst>
      <p:ext uri="{BB962C8B-B14F-4D97-AF65-F5344CB8AC3E}">
        <p14:creationId xmlns:p14="http://schemas.microsoft.com/office/powerpoint/2010/main" val="104018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0B2EBF7-20C0-DCC4-5451-8167944B93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567" b="28661"/>
          <a:stretch/>
        </p:blipFill>
        <p:spPr>
          <a:xfrm>
            <a:off x="442913" y="3470413"/>
            <a:ext cx="5473698" cy="2638717"/>
          </a:xfrm>
          <a:prstGeom prst="rect">
            <a:avLst/>
          </a:prstGeom>
        </p:spPr>
      </p:pic>
      <p:pic>
        <p:nvPicPr>
          <p:cNvPr id="27" name="Picture 26">
            <a:extLst>
              <a:ext uri="{FF2B5EF4-FFF2-40B4-BE49-F238E27FC236}">
                <a16:creationId xmlns:a16="http://schemas.microsoft.com/office/drawing/2014/main" id="{48E977B5-5613-095E-BED0-1ECD6C3F83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911" b="13911"/>
          <a:stretch/>
        </p:blipFill>
        <p:spPr>
          <a:xfrm>
            <a:off x="6275383" y="3470413"/>
            <a:ext cx="5473700" cy="2638717"/>
          </a:xfrm>
          <a:prstGeom prst="rect">
            <a:avLst/>
          </a:prstGeom>
        </p:spPr>
      </p:pic>
      <p:sp>
        <p:nvSpPr>
          <p:cNvPr id="22" name="Rectangle 21">
            <a:extLst>
              <a:ext uri="{FF2B5EF4-FFF2-40B4-BE49-F238E27FC236}">
                <a16:creationId xmlns:a16="http://schemas.microsoft.com/office/drawing/2014/main" id="{0A1CDF94-AF3F-D62F-B5F7-C4AEEA16B077}"/>
              </a:ext>
            </a:extLst>
          </p:cNvPr>
          <p:cNvSpPr/>
          <p:nvPr/>
        </p:nvSpPr>
        <p:spPr>
          <a:xfrm>
            <a:off x="442912" y="1820568"/>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7" name="Title 18">
            <a:extLst>
              <a:ext uri="{FF2B5EF4-FFF2-40B4-BE49-F238E27FC236}">
                <a16:creationId xmlns:a16="http://schemas.microsoft.com/office/drawing/2014/main" id="{8955B2C7-F22E-6F52-733B-63ECB21657CB}"/>
              </a:ext>
            </a:extLst>
          </p:cNvPr>
          <p:cNvSpPr>
            <a:spLocks noGrp="1"/>
          </p:cNvSpPr>
          <p:nvPr>
            <p:ph type="title"/>
          </p:nvPr>
        </p:nvSpPr>
        <p:spPr>
          <a:xfrm>
            <a:off x="442913" y="432001"/>
            <a:ext cx="11306175" cy="1387274"/>
          </a:xfrm>
        </p:spPr>
        <p:txBody>
          <a:bodyPr vert="horz"/>
          <a:lstStyle/>
          <a:p>
            <a:r>
              <a:rPr lang="lv-LV" noProof="0" err="1"/>
              <a:t>Ievaddiskusija</a:t>
            </a:r>
            <a:r>
              <a:rPr lang="lv-LV" noProof="0"/>
              <a:t> ar apmācības dalībniekiem par </a:t>
            </a:r>
            <a:r>
              <a:rPr lang="lv-LV"/>
              <a:t>pienākumiem civilajā aizsardzībā</a:t>
            </a:r>
            <a:endParaRPr lang="lv-LV" noProof="0"/>
          </a:p>
        </p:txBody>
      </p:sp>
      <p:sp>
        <p:nvSpPr>
          <p:cNvPr id="4" name="Slide Number Placeholder 3">
            <a:extLst>
              <a:ext uri="{FF2B5EF4-FFF2-40B4-BE49-F238E27FC236}">
                <a16:creationId xmlns:a16="http://schemas.microsoft.com/office/drawing/2014/main" id="{900267F3-AAB7-0E08-7CC5-CCA5AF1FEB2C}"/>
              </a:ext>
            </a:extLst>
          </p:cNvPr>
          <p:cNvSpPr>
            <a:spLocks noGrp="1"/>
          </p:cNvSpPr>
          <p:nvPr>
            <p:ph type="sldNum" sz="quarter" idx="11"/>
          </p:nvPr>
        </p:nvSpPr>
        <p:spPr/>
        <p:txBody>
          <a:bodyPr/>
          <a:lstStyle/>
          <a:p>
            <a:fld id="{7870704B-CE94-48CC-AF30-84932A1262A7}" type="slidenum">
              <a:rPr lang="en-GB" smtClean="0"/>
              <a:pPr/>
              <a:t>4</a:t>
            </a:fld>
            <a:endParaRPr lang="en-GB"/>
          </a:p>
        </p:txBody>
      </p:sp>
      <p:sp>
        <p:nvSpPr>
          <p:cNvPr id="20" name="Satura vietturis 2">
            <a:extLst>
              <a:ext uri="{FF2B5EF4-FFF2-40B4-BE49-F238E27FC236}">
                <a16:creationId xmlns:a16="http://schemas.microsoft.com/office/drawing/2014/main" id="{D4BC4F3D-6634-58D4-2990-13297BD830D1}"/>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Kādi ir Jūsu galvenie pienākumi civilās aizsardzības jomā?</a:t>
            </a:r>
            <a:endParaRPr lang="en-US" altLang="lv-LV" sz="1600">
              <a:solidFill>
                <a:schemeClr val="tx1"/>
              </a:solidFill>
            </a:endParaRPr>
          </a:p>
        </p:txBody>
      </p:sp>
      <p:sp>
        <p:nvSpPr>
          <p:cNvPr id="21" name="Satura vietturis 2">
            <a:extLst>
              <a:ext uri="{FF2B5EF4-FFF2-40B4-BE49-F238E27FC236}">
                <a16:creationId xmlns:a16="http://schemas.microsoft.com/office/drawing/2014/main" id="{A3DAE46C-43DB-A6F2-C680-13972AF27B1E}"/>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600">
                <a:solidFill>
                  <a:schemeClr val="tx1"/>
                </a:solidFill>
              </a:rPr>
              <a:t>Ar kurām iestādēm Jums ir visnozīmīgākā sadarbība civilās aizsardzības jomā?</a:t>
            </a:r>
            <a:endParaRPr lang="lv-LV" altLang="lv-LV" sz="1600">
              <a:solidFill>
                <a:schemeClr val="tx1"/>
              </a:solidFill>
              <a:cs typeface="Arial"/>
            </a:endParaRPr>
          </a:p>
        </p:txBody>
      </p:sp>
      <p:sp>
        <p:nvSpPr>
          <p:cNvPr id="23" name="Rectangle 22">
            <a:extLst>
              <a:ext uri="{FF2B5EF4-FFF2-40B4-BE49-F238E27FC236}">
                <a16:creationId xmlns:a16="http://schemas.microsoft.com/office/drawing/2014/main" id="{BA1CF5E6-AD1C-0222-19E8-20CB8C78445A}"/>
              </a:ext>
            </a:extLst>
          </p:cNvPr>
          <p:cNvSpPr/>
          <p:nvPr/>
        </p:nvSpPr>
        <p:spPr>
          <a:xfrm>
            <a:off x="6286501" y="1820568"/>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2800" b="1"/>
          </a:p>
        </p:txBody>
      </p:sp>
      <p:sp>
        <p:nvSpPr>
          <p:cNvPr id="9" name="Rectangle 8">
            <a:extLst>
              <a:ext uri="{FF2B5EF4-FFF2-40B4-BE49-F238E27FC236}">
                <a16:creationId xmlns:a16="http://schemas.microsoft.com/office/drawing/2014/main" id="{9673456A-DDC3-3374-71EC-7B0138256909}"/>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Rectangle 15">
            <a:extLst>
              <a:ext uri="{FF2B5EF4-FFF2-40B4-BE49-F238E27FC236}">
                <a16:creationId xmlns:a16="http://schemas.microsoft.com/office/drawing/2014/main" id="{4ADCDAA5-456F-4D18-3B53-B12FF6B12F91}"/>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Rectangle 1">
            <a:extLst>
              <a:ext uri="{FF2B5EF4-FFF2-40B4-BE49-F238E27FC236}">
                <a16:creationId xmlns:a16="http://schemas.microsoft.com/office/drawing/2014/main" id="{4E396E58-1B16-4CDA-74EF-EDBBC075A689}"/>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FFFFFF"/>
              </a:buClr>
              <a:buSzPts val="14400"/>
              <a:defRPr/>
            </a:pPr>
            <a:r>
              <a:rPr lang="lv-LV"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a:t>
            </a:r>
            <a:r>
              <a:rPr lang="lv-LV" sz="800" kern="0" dirty="0">
                <a:solidFill>
                  <a:srgbClr val="A4A3B2"/>
                </a:solidFill>
                <a:ea typeface="Georgia"/>
                <a:cs typeface="Georgia"/>
                <a:sym typeface="Georgia"/>
              </a:rPr>
              <a:t> </a:t>
            </a:r>
            <a:endParaRPr kumimoji="0" lang="lv-LV" sz="800" i="0" u="none" strike="noStrike" kern="0" cap="none" spc="0" normalizeH="0" baseline="0" dirty="0">
              <a:ln>
                <a:noFill/>
              </a:ln>
              <a:solidFill>
                <a:srgbClr val="A4A3B2"/>
              </a:solidFill>
              <a:effectLst/>
              <a:uLnTx/>
              <a:uFillTx/>
              <a:ea typeface="Georgia"/>
              <a:cs typeface="Georgia"/>
              <a:sym typeface="Georgia"/>
            </a:endParaRPr>
          </a:p>
        </p:txBody>
      </p:sp>
      <p:grpSp>
        <p:nvGrpSpPr>
          <p:cNvPr id="6" name="Google Shape;1692;p92">
            <a:extLst>
              <a:ext uri="{FF2B5EF4-FFF2-40B4-BE49-F238E27FC236}">
                <a16:creationId xmlns:a16="http://schemas.microsoft.com/office/drawing/2014/main" id="{541EA24E-EBE4-30D8-7945-DC8567D71AA6}"/>
              </a:ext>
            </a:extLst>
          </p:cNvPr>
          <p:cNvGrpSpPr/>
          <p:nvPr/>
        </p:nvGrpSpPr>
        <p:grpSpPr>
          <a:xfrm>
            <a:off x="508506" y="2340456"/>
            <a:ext cx="455613" cy="457200"/>
            <a:chOff x="8448646" y="4634724"/>
            <a:chExt cx="457200" cy="457200"/>
          </a:xfrm>
          <a:solidFill>
            <a:schemeClr val="bg1"/>
          </a:solidFill>
        </p:grpSpPr>
        <p:sp>
          <p:nvSpPr>
            <p:cNvPr id="8" name="Google Shape;1693;p92">
              <a:extLst>
                <a:ext uri="{FF2B5EF4-FFF2-40B4-BE49-F238E27FC236}">
                  <a16:creationId xmlns:a16="http://schemas.microsoft.com/office/drawing/2014/main" id="{C995C9C3-EC7E-03F9-235E-9701342B2BD9}"/>
                </a:ext>
              </a:extLst>
            </p:cNvPr>
            <p:cNvSpPr/>
            <p:nvPr/>
          </p:nvSpPr>
          <p:spPr>
            <a:xfrm>
              <a:off x="8448646"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2" name="Google Shape;1694;p92">
              <a:extLst>
                <a:ext uri="{FF2B5EF4-FFF2-40B4-BE49-F238E27FC236}">
                  <a16:creationId xmlns:a16="http://schemas.microsoft.com/office/drawing/2014/main" id="{890AFAF6-F795-81D5-17AC-3B0D9262A80D}"/>
                </a:ext>
              </a:extLst>
            </p:cNvPr>
            <p:cNvSpPr/>
            <p:nvPr/>
          </p:nvSpPr>
          <p:spPr>
            <a:xfrm>
              <a:off x="8624636" y="4755691"/>
              <a:ext cx="108204" cy="144684"/>
            </a:xfrm>
            <a:custGeom>
              <a:avLst/>
              <a:gdLst/>
              <a:ahLst/>
              <a:cxnLst/>
              <a:rect l="l" t="t" r="r" b="b"/>
              <a:pathLst>
                <a:path w="108204" h="144684" extrusionOk="0">
                  <a:moveTo>
                    <a:pt x="55308" y="144685"/>
                  </a:moveTo>
                  <a:cubicBezTo>
                    <a:pt x="71882" y="144685"/>
                    <a:pt x="81344" y="135160"/>
                    <a:pt x="91631" y="125635"/>
                  </a:cubicBezTo>
                  <a:cubicBezTo>
                    <a:pt x="103410" y="113983"/>
                    <a:pt x="108204" y="90138"/>
                    <a:pt x="108204" y="59309"/>
                  </a:cubicBezTo>
                  <a:cubicBezTo>
                    <a:pt x="108204" y="26067"/>
                    <a:pt x="83725" y="0"/>
                    <a:pt x="55308" y="0"/>
                  </a:cubicBezTo>
                  <a:cubicBezTo>
                    <a:pt x="23558" y="0"/>
                    <a:pt x="0" y="26067"/>
                    <a:pt x="0" y="59309"/>
                  </a:cubicBezTo>
                  <a:cubicBezTo>
                    <a:pt x="0" y="90138"/>
                    <a:pt x="7112" y="113856"/>
                    <a:pt x="19050" y="125730"/>
                  </a:cubicBezTo>
                  <a:cubicBezTo>
                    <a:pt x="28448" y="137573"/>
                    <a:pt x="38703" y="144685"/>
                    <a:pt x="55308" y="144685"/>
                  </a:cubicBezTo>
                  <a:close/>
                  <a:moveTo>
                    <a:pt x="55308" y="18955"/>
                  </a:moveTo>
                  <a:cubicBezTo>
                    <a:pt x="74358" y="18955"/>
                    <a:pt x="89249" y="35560"/>
                    <a:pt x="89249" y="59309"/>
                  </a:cubicBezTo>
                  <a:cubicBezTo>
                    <a:pt x="89249" y="83058"/>
                    <a:pt x="83725" y="104458"/>
                    <a:pt x="76613" y="113983"/>
                  </a:cubicBezTo>
                  <a:cubicBezTo>
                    <a:pt x="67088" y="123508"/>
                    <a:pt x="62389" y="128207"/>
                    <a:pt x="55308" y="128207"/>
                  </a:cubicBezTo>
                  <a:cubicBezTo>
                    <a:pt x="48228" y="128207"/>
                    <a:pt x="43434" y="123508"/>
                    <a:pt x="33179" y="113983"/>
                  </a:cubicBezTo>
                  <a:cubicBezTo>
                    <a:pt x="23654" y="104458"/>
                    <a:pt x="18955" y="85408"/>
                    <a:pt x="18955" y="59436"/>
                  </a:cubicBezTo>
                  <a:cubicBezTo>
                    <a:pt x="18955" y="35560"/>
                    <a:pt x="35560" y="18955"/>
                    <a:pt x="55308" y="1895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13" name="Google Shape;1695;p92">
              <a:extLst>
                <a:ext uri="{FF2B5EF4-FFF2-40B4-BE49-F238E27FC236}">
                  <a16:creationId xmlns:a16="http://schemas.microsoft.com/office/drawing/2014/main" id="{04CB1127-58A9-C7BB-D3A4-DFAEDB6CD03C}"/>
                </a:ext>
              </a:extLst>
            </p:cNvPr>
            <p:cNvSpPr/>
            <p:nvPr/>
          </p:nvSpPr>
          <p:spPr>
            <a:xfrm>
              <a:off x="8510939" y="4696350"/>
              <a:ext cx="332581" cy="340169"/>
            </a:xfrm>
            <a:custGeom>
              <a:avLst/>
              <a:gdLst/>
              <a:ahLst/>
              <a:cxnLst/>
              <a:rect l="l" t="t" r="r" b="b"/>
              <a:pathLst>
                <a:path w="332581" h="340169" extrusionOk="0">
                  <a:moveTo>
                    <a:pt x="29527" y="263843"/>
                  </a:moveTo>
                  <a:cubicBezTo>
                    <a:pt x="33947" y="269304"/>
                    <a:pt x="38708" y="274479"/>
                    <a:pt x="43783" y="279337"/>
                  </a:cubicBezTo>
                  <a:cubicBezTo>
                    <a:pt x="68358" y="302959"/>
                    <a:pt x="106648" y="326136"/>
                    <a:pt x="166275" y="340170"/>
                  </a:cubicBezTo>
                  <a:lnTo>
                    <a:pt x="166275" y="340170"/>
                  </a:lnTo>
                  <a:cubicBezTo>
                    <a:pt x="224504" y="326454"/>
                    <a:pt x="262382" y="304038"/>
                    <a:pt x="286925" y="280988"/>
                  </a:cubicBezTo>
                  <a:cubicBezTo>
                    <a:pt x="292776" y="275542"/>
                    <a:pt x="298228" y="269685"/>
                    <a:pt x="303244" y="263462"/>
                  </a:cubicBezTo>
                  <a:cubicBezTo>
                    <a:pt x="329914" y="230283"/>
                    <a:pt x="332423" y="200184"/>
                    <a:pt x="332581" y="197898"/>
                  </a:cubicBezTo>
                  <a:lnTo>
                    <a:pt x="332581" y="80677"/>
                  </a:lnTo>
                  <a:lnTo>
                    <a:pt x="323850" y="79756"/>
                  </a:lnTo>
                  <a:cubicBezTo>
                    <a:pt x="255207" y="72485"/>
                    <a:pt x="249238" y="11557"/>
                    <a:pt x="249015" y="8985"/>
                  </a:cubicBezTo>
                  <a:lnTo>
                    <a:pt x="248317" y="0"/>
                  </a:lnTo>
                  <a:lnTo>
                    <a:pt x="84328" y="0"/>
                  </a:lnTo>
                  <a:lnTo>
                    <a:pt x="83757" y="8953"/>
                  </a:lnTo>
                  <a:cubicBezTo>
                    <a:pt x="83534" y="11557"/>
                    <a:pt x="77661" y="72454"/>
                    <a:pt x="8763" y="79756"/>
                  </a:cubicBezTo>
                  <a:lnTo>
                    <a:pt x="0" y="80677"/>
                  </a:lnTo>
                  <a:lnTo>
                    <a:pt x="0" y="197898"/>
                  </a:lnTo>
                  <a:cubicBezTo>
                    <a:pt x="32" y="200184"/>
                    <a:pt x="2572" y="230473"/>
                    <a:pt x="29527" y="263843"/>
                  </a:cubicBezTo>
                  <a:close/>
                  <a:moveTo>
                    <a:pt x="166307" y="320104"/>
                  </a:moveTo>
                  <a:cubicBezTo>
                    <a:pt x="108744" y="305816"/>
                    <a:pt x="73724" y="282702"/>
                    <a:pt x="52387" y="260318"/>
                  </a:cubicBezTo>
                  <a:cubicBezTo>
                    <a:pt x="58255" y="252980"/>
                    <a:pt x="66099" y="247472"/>
                    <a:pt x="74994" y="244443"/>
                  </a:cubicBezTo>
                  <a:lnTo>
                    <a:pt x="131858" y="225393"/>
                  </a:lnTo>
                  <a:lnTo>
                    <a:pt x="134239" y="225393"/>
                  </a:lnTo>
                  <a:lnTo>
                    <a:pt x="138970" y="230124"/>
                  </a:lnTo>
                  <a:cubicBezTo>
                    <a:pt x="146470" y="237823"/>
                    <a:pt x="156797" y="242114"/>
                    <a:pt x="167545" y="241998"/>
                  </a:cubicBezTo>
                  <a:cubicBezTo>
                    <a:pt x="177448" y="241582"/>
                    <a:pt x="186798" y="237322"/>
                    <a:pt x="193612" y="230124"/>
                  </a:cubicBezTo>
                  <a:lnTo>
                    <a:pt x="198342" y="225393"/>
                  </a:lnTo>
                  <a:lnTo>
                    <a:pt x="257588" y="244443"/>
                  </a:lnTo>
                  <a:cubicBezTo>
                    <a:pt x="266456" y="247419"/>
                    <a:pt x="274253" y="252940"/>
                    <a:pt x="280003" y="260318"/>
                  </a:cubicBezTo>
                  <a:cubicBezTo>
                    <a:pt x="258382" y="282702"/>
                    <a:pt x="223457" y="305880"/>
                    <a:pt x="166307" y="320104"/>
                  </a:cubicBezTo>
                  <a:close/>
                  <a:moveTo>
                    <a:pt x="19399" y="97854"/>
                  </a:moveTo>
                  <a:cubicBezTo>
                    <a:pt x="80105" y="87598"/>
                    <a:pt x="97060" y="39688"/>
                    <a:pt x="101536" y="19526"/>
                  </a:cubicBezTo>
                  <a:lnTo>
                    <a:pt x="231077" y="19526"/>
                  </a:lnTo>
                  <a:cubicBezTo>
                    <a:pt x="235553" y="39688"/>
                    <a:pt x="252508" y="87535"/>
                    <a:pt x="313214" y="97981"/>
                  </a:cubicBezTo>
                  <a:lnTo>
                    <a:pt x="313214" y="196850"/>
                  </a:lnTo>
                  <a:cubicBezTo>
                    <a:pt x="312992" y="199327"/>
                    <a:pt x="310420" y="220250"/>
                    <a:pt x="292513" y="245046"/>
                  </a:cubicBezTo>
                  <a:cubicBezTo>
                    <a:pt x="285023" y="236297"/>
                    <a:pt x="275476" y="229543"/>
                    <a:pt x="264732" y="225393"/>
                  </a:cubicBezTo>
                  <a:lnTo>
                    <a:pt x="205486" y="206343"/>
                  </a:lnTo>
                  <a:cubicBezTo>
                    <a:pt x="198374" y="203962"/>
                    <a:pt x="191262" y="206343"/>
                    <a:pt x="184150" y="211106"/>
                  </a:cubicBezTo>
                  <a:lnTo>
                    <a:pt x="181800" y="215837"/>
                  </a:lnTo>
                  <a:cubicBezTo>
                    <a:pt x="178202" y="220015"/>
                    <a:pt x="173078" y="222577"/>
                    <a:pt x="167577" y="222948"/>
                  </a:cubicBezTo>
                  <a:cubicBezTo>
                    <a:pt x="161269" y="223114"/>
                    <a:pt x="155204" y="220516"/>
                    <a:pt x="150971" y="215837"/>
                  </a:cubicBezTo>
                  <a:lnTo>
                    <a:pt x="148622" y="211106"/>
                  </a:lnTo>
                  <a:cubicBezTo>
                    <a:pt x="141510" y="206343"/>
                    <a:pt x="134398" y="203962"/>
                    <a:pt x="127286" y="206343"/>
                  </a:cubicBezTo>
                  <a:cubicBezTo>
                    <a:pt x="103442" y="213519"/>
                    <a:pt x="84487" y="220631"/>
                    <a:pt x="84487" y="220631"/>
                  </a:cubicBezTo>
                  <a:lnTo>
                    <a:pt x="67882" y="225393"/>
                  </a:lnTo>
                  <a:cubicBezTo>
                    <a:pt x="56988" y="229519"/>
                    <a:pt x="47366" y="236426"/>
                    <a:pt x="39973" y="245428"/>
                  </a:cubicBezTo>
                  <a:cubicBezTo>
                    <a:pt x="22161" y="220758"/>
                    <a:pt x="19653" y="199866"/>
                    <a:pt x="19399" y="19685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15" name="Google Shape;1125;p86">
            <a:extLst>
              <a:ext uri="{FF2B5EF4-FFF2-40B4-BE49-F238E27FC236}">
                <a16:creationId xmlns:a16="http://schemas.microsoft.com/office/drawing/2014/main" id="{DFC3F759-2135-7E6A-9AE7-C2F5671AB884}"/>
              </a:ext>
            </a:extLst>
          </p:cNvPr>
          <p:cNvSpPr/>
          <p:nvPr/>
        </p:nvSpPr>
        <p:spPr>
          <a:xfrm>
            <a:off x="6352095" y="2340456"/>
            <a:ext cx="455613" cy="4572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Tree>
    <p:extLst>
      <p:ext uri="{BB962C8B-B14F-4D97-AF65-F5344CB8AC3E}">
        <p14:creationId xmlns:p14="http://schemas.microsoft.com/office/powerpoint/2010/main" val="3706679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B2856-0F34-A94B-D798-A9B332C6FC54}"/>
              </a:ext>
            </a:extLst>
          </p:cNvPr>
          <p:cNvSpPr/>
          <p:nvPr/>
        </p:nvSpPr>
        <p:spPr>
          <a:xfrm>
            <a:off x="0" y="1809615"/>
            <a:ext cx="2754313" cy="5048385"/>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5222AF32-867C-1A7D-2E29-123D00B2C4C3}"/>
              </a:ext>
            </a:extLst>
          </p:cNvPr>
          <p:cNvSpPr/>
          <p:nvPr/>
        </p:nvSpPr>
        <p:spPr>
          <a:xfrm flipH="1">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Google Shape;112;p22">
            <a:extLst>
              <a:ext uri="{FF2B5EF4-FFF2-40B4-BE49-F238E27FC236}">
                <a16:creationId xmlns:a16="http://schemas.microsoft.com/office/drawing/2014/main" id="{3B89E744-EE55-C862-8B0C-68B184629240}"/>
              </a:ext>
            </a:extLst>
          </p:cNvPr>
          <p:cNvSpPr/>
          <p:nvPr/>
        </p:nvSpPr>
        <p:spPr>
          <a:xfrm>
            <a:off x="4855127" y="2360612"/>
            <a:ext cx="1704898" cy="500477"/>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Radiācijas avārijas</a:t>
            </a:r>
          </a:p>
        </p:txBody>
      </p:sp>
      <p:sp>
        <p:nvSpPr>
          <p:cNvPr id="33" name="Google Shape;112;p22">
            <a:extLst>
              <a:ext uri="{FF2B5EF4-FFF2-40B4-BE49-F238E27FC236}">
                <a16:creationId xmlns:a16="http://schemas.microsoft.com/office/drawing/2014/main" id="{4FECA40F-5A7D-4C19-9F6D-6CC4496C1105}"/>
              </a:ext>
            </a:extLst>
          </p:cNvPr>
          <p:cNvSpPr/>
          <p:nvPr/>
        </p:nvSpPr>
        <p:spPr>
          <a:xfrm>
            <a:off x="4848653" y="2972807"/>
            <a:ext cx="1704898" cy="5000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Bioloģisko vielu negadījumi</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Iekšlietu ministrijas pienākumi civilajā aizsardzībā un katastrofas pārvaldīšanā </a:t>
            </a:r>
            <a:endParaRPr lang="en-US"/>
          </a:p>
        </p:txBody>
      </p:sp>
      <p:sp>
        <p:nvSpPr>
          <p:cNvPr id="57" name="Slide Number Placeholder 4">
            <a:extLst>
              <a:ext uri="{FF2B5EF4-FFF2-40B4-BE49-F238E27FC236}">
                <a16:creationId xmlns:a16="http://schemas.microsoft.com/office/drawing/2014/main" id="{3B910986-B9E6-6FA0-8115-C8E7A7345BE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40</a:t>
            </a:fld>
            <a:endParaRPr lang="en-GB"/>
          </a:p>
        </p:txBody>
      </p:sp>
      <p:sp>
        <p:nvSpPr>
          <p:cNvPr id="35" name="Google Shape;112;p22">
            <a:extLst>
              <a:ext uri="{FF2B5EF4-FFF2-40B4-BE49-F238E27FC236}">
                <a16:creationId xmlns:a16="http://schemas.microsoft.com/office/drawing/2014/main" id="{FD9D2DD0-1BE0-3031-7A99-F2038708F65E}"/>
              </a:ext>
            </a:extLst>
          </p:cNvPr>
          <p:cNvSpPr/>
          <p:nvPr/>
        </p:nvSpPr>
        <p:spPr>
          <a:xfrm>
            <a:off x="4850575" y="3587764"/>
            <a:ext cx="1704898" cy="5000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Ugunsgrēki</a:t>
            </a:r>
          </a:p>
        </p:txBody>
      </p:sp>
      <p:sp>
        <p:nvSpPr>
          <p:cNvPr id="37" name="Google Shape;112;p22">
            <a:extLst>
              <a:ext uri="{FF2B5EF4-FFF2-40B4-BE49-F238E27FC236}">
                <a16:creationId xmlns:a16="http://schemas.microsoft.com/office/drawing/2014/main" id="{B14900AB-566A-EF16-8F17-1B02EBFCBDB9}"/>
              </a:ext>
            </a:extLst>
          </p:cNvPr>
          <p:cNvSpPr/>
          <p:nvPr/>
        </p:nvSpPr>
        <p:spPr>
          <a:xfrm>
            <a:off x="6667912" y="2360612"/>
            <a:ext cx="3316383" cy="807807"/>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Avārijas vai negadījumi ostu un jūras hidrotehniskajās inženierbūvēs</a:t>
            </a:r>
          </a:p>
        </p:txBody>
      </p:sp>
      <p:sp>
        <p:nvSpPr>
          <p:cNvPr id="39" name="Google Shape;112;p22">
            <a:extLst>
              <a:ext uri="{FF2B5EF4-FFF2-40B4-BE49-F238E27FC236}">
                <a16:creationId xmlns:a16="http://schemas.microsoft.com/office/drawing/2014/main" id="{461F596A-7558-9F79-6066-B899E4F7BB20}"/>
              </a:ext>
            </a:extLst>
          </p:cNvPr>
          <p:cNvSpPr/>
          <p:nvPr/>
        </p:nvSpPr>
        <p:spPr>
          <a:xfrm>
            <a:off x="6666324" y="3279789"/>
            <a:ext cx="3316383" cy="8080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Dambju un citu hidrotehnisko būvju pārrāvumi – Daugavas hidroelektrostaciju kaskādes hidrobūve</a:t>
            </a:r>
          </a:p>
        </p:txBody>
      </p:sp>
      <p:sp>
        <p:nvSpPr>
          <p:cNvPr id="42" name="Google Shape;112;p22">
            <a:extLst>
              <a:ext uri="{FF2B5EF4-FFF2-40B4-BE49-F238E27FC236}">
                <a16:creationId xmlns:a16="http://schemas.microsoft.com/office/drawing/2014/main" id="{58DBCE3A-FFF5-D31D-FFFE-0F2C76A70370}"/>
              </a:ext>
            </a:extLst>
          </p:cNvPr>
          <p:cNvSpPr/>
          <p:nvPr/>
        </p:nvSpPr>
        <p:spPr>
          <a:xfrm>
            <a:off x="10097068" y="2360612"/>
            <a:ext cx="1651980" cy="8080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Autotransporta </a:t>
            </a:r>
            <a:endParaRPr lang="en-US" sz="1100"/>
          </a:p>
          <a:p>
            <a:pPr marL="0" lvl="0" indent="0" algn="l" rtl="0">
              <a:spcBef>
                <a:spcPts val="0"/>
              </a:spcBef>
              <a:spcAft>
                <a:spcPts val="0"/>
              </a:spcAft>
              <a:buNone/>
            </a:pPr>
            <a:r>
              <a:rPr lang="lv-LV" sz="1100"/>
              <a:t>avārija</a:t>
            </a:r>
          </a:p>
        </p:txBody>
      </p:sp>
      <p:sp>
        <p:nvSpPr>
          <p:cNvPr id="45" name="Google Shape;112;p22">
            <a:extLst>
              <a:ext uri="{FF2B5EF4-FFF2-40B4-BE49-F238E27FC236}">
                <a16:creationId xmlns:a16="http://schemas.microsoft.com/office/drawing/2014/main" id="{E88259F8-E2A5-2485-27A7-95717E556AF3}"/>
              </a:ext>
            </a:extLst>
          </p:cNvPr>
          <p:cNvSpPr/>
          <p:nvPr/>
        </p:nvSpPr>
        <p:spPr>
          <a:xfrm>
            <a:off x="10097068" y="3279789"/>
            <a:ext cx="1651980" cy="8080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pt-BR" sz="1100"/>
              <a:t>Aviācijas nelaimes gadījums ar gaisa kuģi</a:t>
            </a:r>
            <a:endParaRPr lang="lv-LV" sz="1100"/>
          </a:p>
        </p:txBody>
      </p:sp>
      <p:sp>
        <p:nvSpPr>
          <p:cNvPr id="47" name="Google Shape;112;p22">
            <a:extLst>
              <a:ext uri="{FF2B5EF4-FFF2-40B4-BE49-F238E27FC236}">
                <a16:creationId xmlns:a16="http://schemas.microsoft.com/office/drawing/2014/main" id="{6B2D2184-8F85-94FD-BA52-1607E990A2D4}"/>
              </a:ext>
            </a:extLst>
          </p:cNvPr>
          <p:cNvSpPr/>
          <p:nvPr/>
        </p:nvSpPr>
        <p:spPr>
          <a:xfrm>
            <a:off x="4854772" y="4197901"/>
            <a:ext cx="6894316" cy="647700"/>
          </a:xfrm>
          <a:prstGeom prst="rect">
            <a:avLst/>
          </a:prstGeom>
          <a:solidFill>
            <a:schemeClr val="bg1">
              <a:lumMod val="95000"/>
            </a:schemeClr>
          </a:solidFill>
          <a:ln>
            <a:noFill/>
          </a:ln>
        </p:spPr>
        <p:txBody>
          <a:bodyPr spcFirstLastPara="1" wrap="square" lIns="36000" tIns="91425" rIns="72000" bIns="91425" anchor="ctr" anchorCtr="0">
            <a:noAutofit/>
          </a:bodyPr>
          <a:lstStyle/>
          <a:p>
            <a:pPr marL="0" lvl="0" indent="0" algn="l" rtl="0">
              <a:spcBef>
                <a:spcPts val="0"/>
              </a:spcBef>
              <a:spcAft>
                <a:spcPts val="0"/>
              </a:spcAft>
              <a:buNone/>
            </a:pPr>
            <a:r>
              <a:rPr lang="lv-LV" sz="1100"/>
              <a:t>Terora akti</a:t>
            </a:r>
          </a:p>
        </p:txBody>
      </p:sp>
      <p:grpSp>
        <p:nvGrpSpPr>
          <p:cNvPr id="43" name="Group 42">
            <a:extLst>
              <a:ext uri="{FF2B5EF4-FFF2-40B4-BE49-F238E27FC236}">
                <a16:creationId xmlns:a16="http://schemas.microsoft.com/office/drawing/2014/main" id="{0E105F2B-46CC-4B72-955D-BB781CC1D40F}"/>
              </a:ext>
            </a:extLst>
          </p:cNvPr>
          <p:cNvGrpSpPr/>
          <p:nvPr/>
        </p:nvGrpSpPr>
        <p:grpSpPr>
          <a:xfrm>
            <a:off x="11533148" y="4398733"/>
            <a:ext cx="215900" cy="446868"/>
            <a:chOff x="11533148" y="4827373"/>
            <a:chExt cx="215900" cy="446868"/>
          </a:xfrm>
        </p:grpSpPr>
        <p:sp>
          <p:nvSpPr>
            <p:cNvPr id="48" name="Rectangle 47">
              <a:extLst>
                <a:ext uri="{FF2B5EF4-FFF2-40B4-BE49-F238E27FC236}">
                  <a16:creationId xmlns:a16="http://schemas.microsoft.com/office/drawing/2014/main" id="{68784C22-2E4A-A060-8A47-3E5B57133EEB}"/>
                </a:ext>
              </a:extLst>
            </p:cNvPr>
            <p:cNvSpPr>
              <a:spLocks noChangeAspect="1"/>
            </p:cNvSpPr>
            <p:nvPr/>
          </p:nvSpPr>
          <p:spPr>
            <a:xfrm>
              <a:off x="11533148" y="4827373"/>
              <a:ext cx="2159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9" name="Rectangle 48">
              <a:extLst>
                <a:ext uri="{FF2B5EF4-FFF2-40B4-BE49-F238E27FC236}">
                  <a16:creationId xmlns:a16="http://schemas.microsoft.com/office/drawing/2014/main" id="{6EFA23E3-EEE9-E5C5-CC7A-6FEEE09BDD25}"/>
                </a:ext>
              </a:extLst>
            </p:cNvPr>
            <p:cNvSpPr>
              <a:spLocks noChangeAspect="1"/>
            </p:cNvSpPr>
            <p:nvPr/>
          </p:nvSpPr>
          <p:spPr>
            <a:xfrm>
              <a:off x="11533148" y="5058241"/>
              <a:ext cx="2159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pic>
        <p:nvPicPr>
          <p:cNvPr id="16" name="Picture 15">
            <a:extLst>
              <a:ext uri="{FF2B5EF4-FFF2-40B4-BE49-F238E27FC236}">
                <a16:creationId xmlns:a16="http://schemas.microsoft.com/office/drawing/2014/main" id="{91A57371-8E4E-942A-FA95-48A66986D90B}"/>
              </a:ext>
            </a:extLst>
          </p:cNvPr>
          <p:cNvPicPr>
            <a:picLocks noChangeAspect="1"/>
          </p:cNvPicPr>
          <p:nvPr/>
        </p:nvPicPr>
        <p:blipFill rotWithShape="1">
          <a:blip r:embed="rId3"/>
          <a:srcRect t="85554"/>
          <a:stretch/>
        </p:blipFill>
        <p:spPr>
          <a:xfrm>
            <a:off x="589846" y="1432966"/>
            <a:ext cx="1574620" cy="212636"/>
          </a:xfrm>
          <a:prstGeom prst="rect">
            <a:avLst/>
          </a:prstGeom>
        </p:spPr>
      </p:pic>
      <p:pic>
        <p:nvPicPr>
          <p:cNvPr id="17" name="Picture 16">
            <a:extLst>
              <a:ext uri="{FF2B5EF4-FFF2-40B4-BE49-F238E27FC236}">
                <a16:creationId xmlns:a16="http://schemas.microsoft.com/office/drawing/2014/main" id="{D4066AFC-1605-07BC-B5C4-BA7E9DCC3E77}"/>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116" name="Rectangle 115">
            <a:extLst>
              <a:ext uri="{FF2B5EF4-FFF2-40B4-BE49-F238E27FC236}">
                <a16:creationId xmlns:a16="http://schemas.microsoft.com/office/drawing/2014/main" id="{FFECCFFB-267A-E050-F63A-F89E9CECB3F2}"/>
              </a:ext>
            </a:extLst>
          </p:cNvPr>
          <p:cNvSpPr>
            <a:spLocks/>
          </p:cNvSpPr>
          <p:nvPr/>
        </p:nvSpPr>
        <p:spPr>
          <a:xfrm>
            <a:off x="6339473" y="387182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7" name="Rectangle 116">
            <a:extLst>
              <a:ext uri="{FF2B5EF4-FFF2-40B4-BE49-F238E27FC236}">
                <a16:creationId xmlns:a16="http://schemas.microsoft.com/office/drawing/2014/main" id="{0A01805F-B88F-7808-EBD6-A59CA6FD2BBB}"/>
              </a:ext>
            </a:extLst>
          </p:cNvPr>
          <p:cNvSpPr>
            <a:spLocks/>
          </p:cNvSpPr>
          <p:nvPr/>
        </p:nvSpPr>
        <p:spPr>
          <a:xfrm>
            <a:off x="11533048" y="295265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9" name="Rectangle 118">
            <a:extLst>
              <a:ext uri="{FF2B5EF4-FFF2-40B4-BE49-F238E27FC236}">
                <a16:creationId xmlns:a16="http://schemas.microsoft.com/office/drawing/2014/main" id="{90C3E38B-A52C-8833-D4F6-CCF7C771653A}"/>
              </a:ext>
            </a:extLst>
          </p:cNvPr>
          <p:cNvSpPr>
            <a:spLocks/>
          </p:cNvSpPr>
          <p:nvPr/>
        </p:nvSpPr>
        <p:spPr>
          <a:xfrm>
            <a:off x="6344025" y="264508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0" name="Rectangle 119">
            <a:extLst>
              <a:ext uri="{FF2B5EF4-FFF2-40B4-BE49-F238E27FC236}">
                <a16:creationId xmlns:a16="http://schemas.microsoft.com/office/drawing/2014/main" id="{E7E56B65-FEDB-8E55-ECD4-3D1885BA220A}"/>
              </a:ext>
            </a:extLst>
          </p:cNvPr>
          <p:cNvSpPr>
            <a:spLocks/>
          </p:cNvSpPr>
          <p:nvPr/>
        </p:nvSpPr>
        <p:spPr>
          <a:xfrm>
            <a:off x="6337551" y="325687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1" name="Rectangle 120">
            <a:extLst>
              <a:ext uri="{FF2B5EF4-FFF2-40B4-BE49-F238E27FC236}">
                <a16:creationId xmlns:a16="http://schemas.microsoft.com/office/drawing/2014/main" id="{C371BB3C-746B-D6D2-241A-CE90569D03C5}"/>
              </a:ext>
            </a:extLst>
          </p:cNvPr>
          <p:cNvSpPr>
            <a:spLocks/>
          </p:cNvSpPr>
          <p:nvPr/>
        </p:nvSpPr>
        <p:spPr>
          <a:xfrm>
            <a:off x="9768295" y="295241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2" name="Rectangle 121">
            <a:extLst>
              <a:ext uri="{FF2B5EF4-FFF2-40B4-BE49-F238E27FC236}">
                <a16:creationId xmlns:a16="http://schemas.microsoft.com/office/drawing/2014/main" id="{AE587BFE-9E8C-D751-DDF5-FFFCC98BB535}"/>
              </a:ext>
            </a:extLst>
          </p:cNvPr>
          <p:cNvSpPr>
            <a:spLocks/>
          </p:cNvSpPr>
          <p:nvPr/>
        </p:nvSpPr>
        <p:spPr>
          <a:xfrm>
            <a:off x="11533048" y="387182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3" name="Rectangle 122">
            <a:extLst>
              <a:ext uri="{FF2B5EF4-FFF2-40B4-BE49-F238E27FC236}">
                <a16:creationId xmlns:a16="http://schemas.microsoft.com/office/drawing/2014/main" id="{B99E3661-CA79-BAD4-9A0C-0A98759343FF}"/>
              </a:ext>
            </a:extLst>
          </p:cNvPr>
          <p:cNvSpPr>
            <a:spLocks/>
          </p:cNvSpPr>
          <p:nvPr/>
        </p:nvSpPr>
        <p:spPr>
          <a:xfrm>
            <a:off x="9766707" y="387182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 name="Google Shape;118;p22">
            <a:extLst>
              <a:ext uri="{FF2B5EF4-FFF2-40B4-BE49-F238E27FC236}">
                <a16:creationId xmlns:a16="http://schemas.microsoft.com/office/drawing/2014/main" id="{1F84C59E-4231-6C48-8146-F8EDD896CBFA}"/>
              </a:ext>
            </a:extLst>
          </p:cNvPr>
          <p:cNvSpPr txBox="1"/>
          <p:nvPr/>
        </p:nvSpPr>
        <p:spPr>
          <a:xfrm>
            <a:off x="310193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4" name="Google Shape;118;p22">
            <a:extLst>
              <a:ext uri="{FF2B5EF4-FFF2-40B4-BE49-F238E27FC236}">
                <a16:creationId xmlns:a16="http://schemas.microsoft.com/office/drawing/2014/main" id="{5D4D24A4-CABF-5BEA-FFB6-90D8292DD868}"/>
              </a:ext>
            </a:extLst>
          </p:cNvPr>
          <p:cNvSpPr txBox="1"/>
          <p:nvPr/>
        </p:nvSpPr>
        <p:spPr>
          <a:xfrm>
            <a:off x="11317008" y="182999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8" name="Google Shape;118;p22">
            <a:extLst>
              <a:ext uri="{FF2B5EF4-FFF2-40B4-BE49-F238E27FC236}">
                <a16:creationId xmlns:a16="http://schemas.microsoft.com/office/drawing/2014/main" id="{A0FF94EC-6DB9-8EEF-DCF8-BE85A2F76CFE}"/>
              </a:ext>
            </a:extLst>
          </p:cNvPr>
          <p:cNvSpPr txBox="1"/>
          <p:nvPr/>
        </p:nvSpPr>
        <p:spPr>
          <a:xfrm>
            <a:off x="11245007" y="1829998"/>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9" name="Google Shape;1024;p85">
            <a:extLst>
              <a:ext uri="{FF2B5EF4-FFF2-40B4-BE49-F238E27FC236}">
                <a16:creationId xmlns:a16="http://schemas.microsoft.com/office/drawing/2014/main" id="{AB122B8B-C1A0-B9DF-02C1-132F0011E1C2}"/>
              </a:ext>
            </a:extLst>
          </p:cNvPr>
          <p:cNvSpPr/>
          <p:nvPr/>
        </p:nvSpPr>
        <p:spPr>
          <a:xfrm>
            <a:off x="11389008" y="1901998"/>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2" name="Google Shape;112;p22">
            <a:extLst>
              <a:ext uri="{FF2B5EF4-FFF2-40B4-BE49-F238E27FC236}">
                <a16:creationId xmlns:a16="http://schemas.microsoft.com/office/drawing/2014/main" id="{B312BEB0-198F-6158-07A7-7CCD2B01E9A2}"/>
              </a:ext>
            </a:extLst>
          </p:cNvPr>
          <p:cNvSpPr/>
          <p:nvPr/>
        </p:nvSpPr>
        <p:spPr>
          <a:xfrm>
            <a:off x="3101935" y="2360612"/>
            <a:ext cx="1641157" cy="1727215"/>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Tehnogēnās:</a:t>
            </a:r>
          </a:p>
        </p:txBody>
      </p:sp>
      <p:sp>
        <p:nvSpPr>
          <p:cNvPr id="24" name="Google Shape;112;p22">
            <a:extLst>
              <a:ext uri="{FF2B5EF4-FFF2-40B4-BE49-F238E27FC236}">
                <a16:creationId xmlns:a16="http://schemas.microsoft.com/office/drawing/2014/main" id="{100A2921-80BC-91A6-B37C-CB82DCCDC3F6}"/>
              </a:ext>
            </a:extLst>
          </p:cNvPr>
          <p:cNvSpPr/>
          <p:nvPr/>
        </p:nvSpPr>
        <p:spPr>
          <a:xfrm>
            <a:off x="3102015" y="4197901"/>
            <a:ext cx="1641157" cy="647700"/>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Sabiedriskās nekārtības, terora akti un iekšējie nemieri:</a:t>
            </a:r>
          </a:p>
        </p:txBody>
      </p:sp>
      <p:sp>
        <p:nvSpPr>
          <p:cNvPr id="28" name="Google Shape;112;p22">
            <a:extLst>
              <a:ext uri="{FF2B5EF4-FFF2-40B4-BE49-F238E27FC236}">
                <a16:creationId xmlns:a16="http://schemas.microsoft.com/office/drawing/2014/main" id="{A7194005-02C8-8FDA-6A2B-8DE72743EAAC}"/>
              </a:ext>
            </a:extLst>
          </p:cNvPr>
          <p:cNvSpPr/>
          <p:nvPr/>
        </p:nvSpPr>
        <p:spPr>
          <a:xfrm>
            <a:off x="3103033" y="5496879"/>
            <a:ext cx="8646055" cy="676635"/>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en-GB" sz="1100" b="0" i="0" err="1">
                <a:effectLst/>
              </a:rPr>
              <a:t>Katastrofas</a:t>
            </a:r>
            <a:r>
              <a:rPr lang="en-GB" sz="1100" b="0" i="0">
                <a:effectLst/>
              </a:rPr>
              <a:t> </a:t>
            </a:r>
            <a:r>
              <a:rPr lang="en-GB" sz="1100" b="0" i="0" err="1">
                <a:effectLst/>
              </a:rPr>
              <a:t>pārvaldīšanas</a:t>
            </a:r>
            <a:r>
              <a:rPr lang="en-GB" sz="1100" b="0" i="0">
                <a:effectLst/>
              </a:rPr>
              <a:t> </a:t>
            </a:r>
            <a:r>
              <a:rPr lang="en-GB" sz="1100" b="0" i="0" err="1">
                <a:effectLst/>
              </a:rPr>
              <a:t>pasākumi</a:t>
            </a:r>
            <a:r>
              <a:rPr lang="en-GB" sz="1100" b="0" i="0">
                <a:effectLst/>
              </a:rPr>
              <a:t> kara, </a:t>
            </a:r>
            <a:r>
              <a:rPr lang="en-GB" sz="1100" b="0" i="0" err="1">
                <a:effectLst/>
              </a:rPr>
              <a:t>militāra</a:t>
            </a:r>
            <a:r>
              <a:rPr lang="en-GB" sz="1100" b="0" i="0">
                <a:effectLst/>
              </a:rPr>
              <a:t> </a:t>
            </a:r>
            <a:r>
              <a:rPr lang="en-GB" sz="1100" b="0" i="0" err="1">
                <a:effectLst/>
              </a:rPr>
              <a:t>iebrukuma</a:t>
            </a:r>
            <a:r>
              <a:rPr lang="en-GB" sz="1100" b="0" i="0">
                <a:effectLst/>
              </a:rPr>
              <a:t> </a:t>
            </a:r>
            <a:r>
              <a:rPr lang="en-GB" sz="1100" b="0" i="0" err="1">
                <a:effectLst/>
              </a:rPr>
              <a:t>vai</a:t>
            </a:r>
            <a:r>
              <a:rPr lang="en-GB" sz="1100" b="0" i="0">
                <a:effectLst/>
              </a:rPr>
              <a:t> to </a:t>
            </a:r>
            <a:r>
              <a:rPr lang="en-GB" sz="1100" b="0" i="0" err="1">
                <a:effectLst/>
              </a:rPr>
              <a:t>draudu</a:t>
            </a:r>
            <a:r>
              <a:rPr lang="en-GB" sz="1100" b="0" i="0">
                <a:effectLst/>
              </a:rPr>
              <a:t> </a:t>
            </a:r>
            <a:r>
              <a:rPr lang="en-GB" sz="1100" b="0" i="0" err="1">
                <a:effectLst/>
              </a:rPr>
              <a:t>gadījumā</a:t>
            </a:r>
            <a:endParaRPr lang="lv-LV" sz="1100"/>
          </a:p>
        </p:txBody>
      </p:sp>
      <p:sp>
        <p:nvSpPr>
          <p:cNvPr id="30" name="Rectangle 29">
            <a:extLst>
              <a:ext uri="{FF2B5EF4-FFF2-40B4-BE49-F238E27FC236}">
                <a16:creationId xmlns:a16="http://schemas.microsoft.com/office/drawing/2014/main" id="{CBD592BA-733E-326B-58DE-60A986EA4766}"/>
              </a:ext>
            </a:extLst>
          </p:cNvPr>
          <p:cNvSpPr>
            <a:spLocks/>
          </p:cNvSpPr>
          <p:nvPr/>
        </p:nvSpPr>
        <p:spPr>
          <a:xfrm>
            <a:off x="11533088" y="5496879"/>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2" name="Rectangle 31">
            <a:extLst>
              <a:ext uri="{FF2B5EF4-FFF2-40B4-BE49-F238E27FC236}">
                <a16:creationId xmlns:a16="http://schemas.microsoft.com/office/drawing/2014/main" id="{7B3BCFDB-A83F-D868-7944-8F9CEB1010CC}"/>
              </a:ext>
            </a:extLst>
          </p:cNvPr>
          <p:cNvSpPr>
            <a:spLocks/>
          </p:cNvSpPr>
          <p:nvPr/>
        </p:nvSpPr>
        <p:spPr>
          <a:xfrm>
            <a:off x="11533088" y="572719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4" name="Rectangle 33">
            <a:extLst>
              <a:ext uri="{FF2B5EF4-FFF2-40B4-BE49-F238E27FC236}">
                <a16:creationId xmlns:a16="http://schemas.microsoft.com/office/drawing/2014/main" id="{1B94C266-044C-C921-4C1F-0149C6FDBDF5}"/>
              </a:ext>
            </a:extLst>
          </p:cNvPr>
          <p:cNvSpPr>
            <a:spLocks/>
          </p:cNvSpPr>
          <p:nvPr/>
        </p:nvSpPr>
        <p:spPr>
          <a:xfrm>
            <a:off x="11533088" y="595751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36" name="Google Shape;118;p22">
            <a:extLst>
              <a:ext uri="{FF2B5EF4-FFF2-40B4-BE49-F238E27FC236}">
                <a16:creationId xmlns:a16="http://schemas.microsoft.com/office/drawing/2014/main" id="{78F9F5D7-DAE3-484E-0FE5-BDB851304BF4}"/>
              </a:ext>
            </a:extLst>
          </p:cNvPr>
          <p:cNvSpPr txBox="1"/>
          <p:nvPr/>
        </p:nvSpPr>
        <p:spPr>
          <a:xfrm>
            <a:off x="3101975" y="4957189"/>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38" name="Google Shape;118;p22">
            <a:extLst>
              <a:ext uri="{FF2B5EF4-FFF2-40B4-BE49-F238E27FC236}">
                <a16:creationId xmlns:a16="http://schemas.microsoft.com/office/drawing/2014/main" id="{D77A536B-7F17-A331-A0D4-2B93553E6D77}"/>
              </a:ext>
            </a:extLst>
          </p:cNvPr>
          <p:cNvSpPr txBox="1"/>
          <p:nvPr/>
        </p:nvSpPr>
        <p:spPr>
          <a:xfrm>
            <a:off x="11317088" y="4957189"/>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118;p22">
            <a:extLst>
              <a:ext uri="{FF2B5EF4-FFF2-40B4-BE49-F238E27FC236}">
                <a16:creationId xmlns:a16="http://schemas.microsoft.com/office/drawing/2014/main" id="{590C3179-CDF1-A259-F4E9-26ECB57345A2}"/>
              </a:ext>
            </a:extLst>
          </p:cNvPr>
          <p:cNvSpPr txBox="1"/>
          <p:nvPr/>
        </p:nvSpPr>
        <p:spPr>
          <a:xfrm>
            <a:off x="11245007" y="4957189"/>
            <a:ext cx="72000" cy="432000"/>
          </a:xfrm>
          <a:prstGeom prst="rect">
            <a:avLst/>
          </a:prstGeom>
          <a:solidFill>
            <a:srgbClr val="1F2A44"/>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318;p88">
            <a:extLst>
              <a:ext uri="{FF2B5EF4-FFF2-40B4-BE49-F238E27FC236}">
                <a16:creationId xmlns:a16="http://schemas.microsoft.com/office/drawing/2014/main" id="{167CAE67-636F-35E6-EE83-AF007EA2CA68}"/>
              </a:ext>
            </a:extLst>
          </p:cNvPr>
          <p:cNvSpPr/>
          <p:nvPr/>
        </p:nvSpPr>
        <p:spPr>
          <a:xfrm>
            <a:off x="11389088" y="5029189"/>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grpSp>
        <p:nvGrpSpPr>
          <p:cNvPr id="50" name="Group 49">
            <a:extLst>
              <a:ext uri="{FF2B5EF4-FFF2-40B4-BE49-F238E27FC236}">
                <a16:creationId xmlns:a16="http://schemas.microsoft.com/office/drawing/2014/main" id="{4B80A767-F613-E2B8-8E78-6F093F27B513}"/>
              </a:ext>
            </a:extLst>
          </p:cNvPr>
          <p:cNvGrpSpPr/>
          <p:nvPr/>
        </p:nvGrpSpPr>
        <p:grpSpPr>
          <a:xfrm>
            <a:off x="3101975" y="6413400"/>
            <a:ext cx="4293235" cy="216000"/>
            <a:chOff x="3101975" y="6318475"/>
            <a:chExt cx="4293235" cy="216000"/>
          </a:xfrm>
        </p:grpSpPr>
        <p:sp>
          <p:nvSpPr>
            <p:cNvPr id="51" name="Rectangle 50">
              <a:extLst>
                <a:ext uri="{FF2B5EF4-FFF2-40B4-BE49-F238E27FC236}">
                  <a16:creationId xmlns:a16="http://schemas.microsoft.com/office/drawing/2014/main" id="{A87822F3-E6BC-3A99-18F5-66EF3DB80F5E}"/>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2" name="TextBox 51">
              <a:extLst>
                <a:ext uri="{FF2B5EF4-FFF2-40B4-BE49-F238E27FC236}">
                  <a16:creationId xmlns:a16="http://schemas.microsoft.com/office/drawing/2014/main" id="{6089710F-413E-C88F-3DF0-47F32E62CC4B}"/>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53" name="Rectangle 52">
              <a:extLst>
                <a:ext uri="{FF2B5EF4-FFF2-40B4-BE49-F238E27FC236}">
                  <a16:creationId xmlns:a16="http://schemas.microsoft.com/office/drawing/2014/main" id="{7E0B26D9-D8F4-0456-CA5F-5B1FCEC0F839}"/>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4" name="TextBox 53">
              <a:extLst>
                <a:ext uri="{FF2B5EF4-FFF2-40B4-BE49-F238E27FC236}">
                  <a16:creationId xmlns:a16="http://schemas.microsoft.com/office/drawing/2014/main" id="{5BB08883-9B58-C762-F7C6-DA8AFE5F0348}"/>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55" name="Rectangle 54">
              <a:extLst>
                <a:ext uri="{FF2B5EF4-FFF2-40B4-BE49-F238E27FC236}">
                  <a16:creationId xmlns:a16="http://schemas.microsoft.com/office/drawing/2014/main" id="{C7EC88DB-9943-66D5-4F9B-26F65BA7292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6" name="TextBox 55">
              <a:extLst>
                <a:ext uri="{FF2B5EF4-FFF2-40B4-BE49-F238E27FC236}">
                  <a16:creationId xmlns:a16="http://schemas.microsoft.com/office/drawing/2014/main" id="{31610AD0-0908-40D7-7C0E-F57420874BAC}"/>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27" name="Rectangle 26">
            <a:extLst>
              <a:ext uri="{FF2B5EF4-FFF2-40B4-BE49-F238E27FC236}">
                <a16:creationId xmlns:a16="http://schemas.microsoft.com/office/drawing/2014/main" id="{CE22D9BF-65F7-CE2B-D657-D5CB23D6A59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9" name="Group 28">
            <a:extLst>
              <a:ext uri="{FF2B5EF4-FFF2-40B4-BE49-F238E27FC236}">
                <a16:creationId xmlns:a16="http://schemas.microsoft.com/office/drawing/2014/main" id="{224D9D64-DEB2-8E66-D1F6-2655356EBBB8}"/>
              </a:ext>
            </a:extLst>
          </p:cNvPr>
          <p:cNvGrpSpPr/>
          <p:nvPr/>
        </p:nvGrpSpPr>
        <p:grpSpPr>
          <a:xfrm>
            <a:off x="7511473" y="130795"/>
            <a:ext cx="4237615" cy="217488"/>
            <a:chOff x="7511473" y="130795"/>
            <a:chExt cx="4237615" cy="217488"/>
          </a:xfrm>
        </p:grpSpPr>
        <p:sp>
          <p:nvSpPr>
            <p:cNvPr id="44" name="Rectangle 43">
              <a:extLst>
                <a:ext uri="{FF2B5EF4-FFF2-40B4-BE49-F238E27FC236}">
                  <a16:creationId xmlns:a16="http://schemas.microsoft.com/office/drawing/2014/main" id="{25D6F7D9-A363-0FA4-F9A0-0AAB92201AD1}"/>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1EC77E6E-6291-47FC-9221-63F90E922473}"/>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8" name="Rectangle 57">
              <a:extLst>
                <a:ext uri="{FF2B5EF4-FFF2-40B4-BE49-F238E27FC236}">
                  <a16:creationId xmlns:a16="http://schemas.microsoft.com/office/drawing/2014/main" id="{E7E327D0-3E63-4D92-2587-1C5CA99C0558}"/>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59" name="Rectangle 58">
              <a:extLst>
                <a:ext uri="{FF2B5EF4-FFF2-40B4-BE49-F238E27FC236}">
                  <a16:creationId xmlns:a16="http://schemas.microsoft.com/office/drawing/2014/main" id="{9F7295BA-A6F5-40EF-E412-08A92D71FF4B}"/>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60" name="Rectangle 59">
              <a:extLst>
                <a:ext uri="{FF2B5EF4-FFF2-40B4-BE49-F238E27FC236}">
                  <a16:creationId xmlns:a16="http://schemas.microsoft.com/office/drawing/2014/main" id="{24431DCC-761B-7439-7C99-EC4C24A7266A}"/>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61" name="Rectangle 60">
              <a:extLst>
                <a:ext uri="{FF2B5EF4-FFF2-40B4-BE49-F238E27FC236}">
                  <a16:creationId xmlns:a16="http://schemas.microsoft.com/office/drawing/2014/main" id="{FF3150B4-C499-BA5B-4214-63315D4CCD07}"/>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62" name="Rectangle 61">
              <a:extLst>
                <a:ext uri="{FF2B5EF4-FFF2-40B4-BE49-F238E27FC236}">
                  <a16:creationId xmlns:a16="http://schemas.microsoft.com/office/drawing/2014/main" id="{365898EC-266B-20A8-461C-599309711548}"/>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63" name="Rectangle 62">
              <a:extLst>
                <a:ext uri="{FF2B5EF4-FFF2-40B4-BE49-F238E27FC236}">
                  <a16:creationId xmlns:a16="http://schemas.microsoft.com/office/drawing/2014/main" id="{68BEEEBF-39D9-491D-F332-16DABF54E4CA}"/>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4" name="Rectangle 63">
              <a:extLst>
                <a:ext uri="{FF2B5EF4-FFF2-40B4-BE49-F238E27FC236}">
                  <a16:creationId xmlns:a16="http://schemas.microsoft.com/office/drawing/2014/main" id="{C93E9BBC-178A-BD7A-015C-BCAB59E2E979}"/>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3" name="Group 2">
            <a:extLst>
              <a:ext uri="{FF2B5EF4-FFF2-40B4-BE49-F238E27FC236}">
                <a16:creationId xmlns:a16="http://schemas.microsoft.com/office/drawing/2014/main" id="{9FA0FCA5-DE4E-69AD-FECB-40D8520FAD8D}"/>
              </a:ext>
            </a:extLst>
          </p:cNvPr>
          <p:cNvGrpSpPr/>
          <p:nvPr/>
        </p:nvGrpSpPr>
        <p:grpSpPr>
          <a:xfrm>
            <a:off x="-9192" y="4986283"/>
            <a:ext cx="2499360" cy="457200"/>
            <a:chOff x="0" y="5543400"/>
            <a:chExt cx="2499360" cy="457200"/>
          </a:xfrm>
        </p:grpSpPr>
        <p:sp>
          <p:nvSpPr>
            <p:cNvPr id="7" name="Rectangle 6">
              <a:extLst>
                <a:ext uri="{FF2B5EF4-FFF2-40B4-BE49-F238E27FC236}">
                  <a16:creationId xmlns:a16="http://schemas.microsoft.com/office/drawing/2014/main" id="{5B96D22D-00C1-D206-82ED-1C9D4FCAD4B1}"/>
                </a:ext>
              </a:extLst>
            </p:cNvPr>
            <p:cNvSpPr/>
            <p:nvPr/>
          </p:nvSpPr>
          <p:spPr>
            <a:xfrm>
              <a:off x="0" y="5543400"/>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Freeform 50">
              <a:extLst>
                <a:ext uri="{FF2B5EF4-FFF2-40B4-BE49-F238E27FC236}">
                  <a16:creationId xmlns:a16="http://schemas.microsoft.com/office/drawing/2014/main" id="{DA753483-8D0D-1200-66AE-2177676533E1}"/>
                </a:ext>
              </a:extLst>
            </p:cNvPr>
            <p:cNvSpPr>
              <a:spLocks noChangeAspect="1"/>
            </p:cNvSpPr>
            <p:nvPr/>
          </p:nvSpPr>
          <p:spPr bwMode="auto">
            <a:xfrm>
              <a:off x="448735" y="563039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 name="Google Shape;2685;p25">
              <a:extLst>
                <a:ext uri="{FF2B5EF4-FFF2-40B4-BE49-F238E27FC236}">
                  <a16:creationId xmlns:a16="http://schemas.microsoft.com/office/drawing/2014/main" id="{D5A78274-E466-D4DB-2FEF-BC5EF08F2E94}"/>
                </a:ext>
              </a:extLst>
            </p:cNvPr>
            <p:cNvSpPr txBox="1"/>
            <p:nvPr/>
          </p:nvSpPr>
          <p:spPr>
            <a:xfrm>
              <a:off x="874395" y="5619651"/>
              <a:ext cx="1624965" cy="304699"/>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grpSp>
        <p:nvGrpSpPr>
          <p:cNvPr id="10" name="Group 9">
            <a:extLst>
              <a:ext uri="{FF2B5EF4-FFF2-40B4-BE49-F238E27FC236}">
                <a16:creationId xmlns:a16="http://schemas.microsoft.com/office/drawing/2014/main" id="{1E3DF702-EC5A-B970-3AEF-7BE95E52A07E}"/>
              </a:ext>
            </a:extLst>
          </p:cNvPr>
          <p:cNvGrpSpPr/>
          <p:nvPr/>
        </p:nvGrpSpPr>
        <p:grpSpPr>
          <a:xfrm>
            <a:off x="-9192" y="4253880"/>
            <a:ext cx="2499360" cy="548640"/>
            <a:chOff x="0" y="4717295"/>
            <a:chExt cx="2499360" cy="548640"/>
          </a:xfrm>
        </p:grpSpPr>
        <p:sp>
          <p:nvSpPr>
            <p:cNvPr id="11" name="Rectangle 10">
              <a:extLst>
                <a:ext uri="{FF2B5EF4-FFF2-40B4-BE49-F238E27FC236}">
                  <a16:creationId xmlns:a16="http://schemas.microsoft.com/office/drawing/2014/main" id="{93D1C9BD-E5B0-D8BC-0AD5-A99E7946D4A1}"/>
                </a:ext>
              </a:extLst>
            </p:cNvPr>
            <p:cNvSpPr/>
            <p:nvPr/>
          </p:nvSpPr>
          <p:spPr>
            <a:xfrm>
              <a:off x="0" y="4717295"/>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151AD968-4414-CDB6-CC47-694EABEDB0EB}"/>
                </a:ext>
              </a:extLst>
            </p:cNvPr>
            <p:cNvSpPr>
              <a:spLocks noChangeAspect="1"/>
            </p:cNvSpPr>
            <p:nvPr/>
          </p:nvSpPr>
          <p:spPr bwMode="auto">
            <a:xfrm>
              <a:off x="448735" y="485000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5" name="Google Shape;2685;p25">
              <a:extLst>
                <a:ext uri="{FF2B5EF4-FFF2-40B4-BE49-F238E27FC236}">
                  <a16:creationId xmlns:a16="http://schemas.microsoft.com/office/drawing/2014/main" id="{89FB99D9-57A1-22B4-1200-9218C8297C3C}"/>
                </a:ext>
              </a:extLst>
            </p:cNvPr>
            <p:cNvSpPr txBox="1"/>
            <p:nvPr/>
          </p:nvSpPr>
          <p:spPr>
            <a:xfrm>
              <a:off x="874395" y="4763091"/>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20" name="Group 19">
            <a:extLst>
              <a:ext uri="{FF2B5EF4-FFF2-40B4-BE49-F238E27FC236}">
                <a16:creationId xmlns:a16="http://schemas.microsoft.com/office/drawing/2014/main" id="{C8911501-308E-68D9-6F5F-D94FBAB3A0F4}"/>
              </a:ext>
            </a:extLst>
          </p:cNvPr>
          <p:cNvGrpSpPr/>
          <p:nvPr/>
        </p:nvGrpSpPr>
        <p:grpSpPr>
          <a:xfrm>
            <a:off x="-9192" y="3515677"/>
            <a:ext cx="2499360" cy="548640"/>
            <a:chOff x="0" y="3893572"/>
            <a:chExt cx="2499360" cy="548640"/>
          </a:xfrm>
        </p:grpSpPr>
        <p:sp>
          <p:nvSpPr>
            <p:cNvPr id="21" name="Rectangle 20">
              <a:extLst>
                <a:ext uri="{FF2B5EF4-FFF2-40B4-BE49-F238E27FC236}">
                  <a16:creationId xmlns:a16="http://schemas.microsoft.com/office/drawing/2014/main" id="{55726D97-F5D9-0A35-6711-27A99355C07E}"/>
                </a:ext>
              </a:extLst>
            </p:cNvPr>
            <p:cNvSpPr/>
            <p:nvPr/>
          </p:nvSpPr>
          <p:spPr>
            <a:xfrm>
              <a:off x="0" y="3893572"/>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Freeform 50">
              <a:extLst>
                <a:ext uri="{FF2B5EF4-FFF2-40B4-BE49-F238E27FC236}">
                  <a16:creationId xmlns:a16="http://schemas.microsoft.com/office/drawing/2014/main" id="{AFEC3FD7-62CF-1272-596B-F12A685B27D6}"/>
                </a:ext>
              </a:extLst>
            </p:cNvPr>
            <p:cNvSpPr>
              <a:spLocks noChangeAspect="1"/>
            </p:cNvSpPr>
            <p:nvPr/>
          </p:nvSpPr>
          <p:spPr bwMode="auto">
            <a:xfrm>
              <a:off x="448735" y="402628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79180C25-3AD6-6C06-97BB-88A885BE21AC}"/>
                </a:ext>
              </a:extLst>
            </p:cNvPr>
            <p:cNvSpPr txBox="1"/>
            <p:nvPr/>
          </p:nvSpPr>
          <p:spPr>
            <a:xfrm>
              <a:off x="874395" y="3939368"/>
              <a:ext cx="1624965" cy="457048"/>
            </a:xfrm>
            <a:prstGeom prst="rect">
              <a:avLst/>
            </a:prstGeom>
            <a:noFill/>
            <a:ln>
              <a:noFill/>
            </a:ln>
          </p:spPr>
          <p:txBody>
            <a:bodyPr spcFirstLastPara="1" wrap="square" lIns="0" tIns="0" rIns="72000" bIns="0" anchor="ctr" anchorCtr="0">
              <a:spAutoFit/>
            </a:bodyPr>
            <a:lstStyle/>
            <a:p>
              <a:pPr>
                <a:lnSpc>
                  <a:spcPct val="90000"/>
                </a:lnSpc>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r>
                <a:rPr lang="lv-LV" sz="1100">
                  <a:latin typeface="Arial"/>
                  <a:ea typeface="Arial"/>
                  <a:cs typeface="Arial"/>
                  <a:sym typeface="Arial"/>
                </a:rPr>
                <a:t> </a:t>
              </a:r>
            </a:p>
          </p:txBody>
        </p:sp>
      </p:grpSp>
      <p:grpSp>
        <p:nvGrpSpPr>
          <p:cNvPr id="26" name="Group 25">
            <a:extLst>
              <a:ext uri="{FF2B5EF4-FFF2-40B4-BE49-F238E27FC236}">
                <a16:creationId xmlns:a16="http://schemas.microsoft.com/office/drawing/2014/main" id="{E948F8C0-2EAF-35AA-1B6E-EDF01F640F09}"/>
              </a:ext>
            </a:extLst>
          </p:cNvPr>
          <p:cNvGrpSpPr/>
          <p:nvPr/>
        </p:nvGrpSpPr>
        <p:grpSpPr>
          <a:xfrm>
            <a:off x="-9192" y="2223942"/>
            <a:ext cx="2499360" cy="457200"/>
            <a:chOff x="-40" y="2261698"/>
            <a:chExt cx="2499360" cy="457200"/>
          </a:xfrm>
        </p:grpSpPr>
        <p:sp>
          <p:nvSpPr>
            <p:cNvPr id="65" name="Rectangle 64">
              <a:extLst>
                <a:ext uri="{FF2B5EF4-FFF2-40B4-BE49-F238E27FC236}">
                  <a16:creationId xmlns:a16="http://schemas.microsoft.com/office/drawing/2014/main" id="{98E4F2E3-079C-0D15-8F14-2C8D0A34A88E}"/>
                </a:ext>
              </a:extLst>
            </p:cNvPr>
            <p:cNvSpPr/>
            <p:nvPr/>
          </p:nvSpPr>
          <p:spPr>
            <a:xfrm>
              <a:off x="-40" y="2261698"/>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66" name="Freeform 50">
              <a:extLst>
                <a:ext uri="{FF2B5EF4-FFF2-40B4-BE49-F238E27FC236}">
                  <a16:creationId xmlns:a16="http://schemas.microsoft.com/office/drawing/2014/main" id="{8793027E-6482-A824-9514-B966828B513C}"/>
                </a:ext>
              </a:extLst>
            </p:cNvPr>
            <p:cNvSpPr>
              <a:spLocks noChangeAspect="1"/>
            </p:cNvSpPr>
            <p:nvPr/>
          </p:nvSpPr>
          <p:spPr bwMode="auto">
            <a:xfrm>
              <a:off x="448695" y="23486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7" name="Google Shape;2685;p25">
              <a:extLst>
                <a:ext uri="{FF2B5EF4-FFF2-40B4-BE49-F238E27FC236}">
                  <a16:creationId xmlns:a16="http://schemas.microsoft.com/office/drawing/2014/main" id="{7530EFE7-D686-F11E-758D-D3CCA605C1CB}"/>
                </a:ext>
              </a:extLst>
            </p:cNvPr>
            <p:cNvSpPr txBox="1"/>
            <p:nvPr/>
          </p:nvSpPr>
          <p:spPr>
            <a:xfrm>
              <a:off x="874355" y="2337949"/>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err="1">
                  <a:latin typeface="Arial"/>
                  <a:ea typeface="Arial"/>
                  <a:cs typeface="Arial"/>
                  <a:sym typeface="Arial"/>
                  <a:hlinkClick r:id="rId8">
                    <a:extLst>
                      <a:ext uri="{A12FA001-AC4F-418D-AE19-62706E023703}">
                        <ahyp:hlinkClr xmlns:ahyp="http://schemas.microsoft.com/office/drawing/2018/hyperlinkcolor" val="tx"/>
                      </a:ext>
                    </a:extLst>
                  </a:hlinkClick>
                </a:rPr>
                <a:t>Iekšlietu</a:t>
              </a: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 ministrijas nolikums</a:t>
              </a:r>
              <a:endParaRPr lang="lv-LV" sz="1100">
                <a:latin typeface="Arial"/>
                <a:ea typeface="Arial"/>
                <a:cs typeface="Arial"/>
                <a:sym typeface="Arial"/>
              </a:endParaRPr>
            </a:p>
          </p:txBody>
        </p:sp>
      </p:grpSp>
      <p:grpSp>
        <p:nvGrpSpPr>
          <p:cNvPr id="68" name="Group 67">
            <a:extLst>
              <a:ext uri="{FF2B5EF4-FFF2-40B4-BE49-F238E27FC236}">
                <a16:creationId xmlns:a16="http://schemas.microsoft.com/office/drawing/2014/main" id="{BB6F48DF-1692-45ED-C986-B2D25F49AC7A}"/>
              </a:ext>
            </a:extLst>
          </p:cNvPr>
          <p:cNvGrpSpPr/>
          <p:nvPr/>
        </p:nvGrpSpPr>
        <p:grpSpPr>
          <a:xfrm>
            <a:off x="-9192" y="2868479"/>
            <a:ext cx="2499360" cy="457200"/>
            <a:chOff x="-40" y="3077444"/>
            <a:chExt cx="2499360" cy="457200"/>
          </a:xfrm>
        </p:grpSpPr>
        <p:sp>
          <p:nvSpPr>
            <p:cNvPr id="69" name="Rectangle 68">
              <a:extLst>
                <a:ext uri="{FF2B5EF4-FFF2-40B4-BE49-F238E27FC236}">
                  <a16:creationId xmlns:a16="http://schemas.microsoft.com/office/drawing/2014/main" id="{F7BD9C10-9821-8B2D-A29E-A19D3D259019}"/>
                </a:ext>
              </a:extLst>
            </p:cNvPr>
            <p:cNvSpPr/>
            <p:nvPr/>
          </p:nvSpPr>
          <p:spPr>
            <a:xfrm>
              <a:off x="-40" y="3077444"/>
              <a:ext cx="2499360" cy="45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100">
                <a:solidFill>
                  <a:schemeClr val="tx1"/>
                </a:solidFill>
              </a:endParaRPr>
            </a:p>
          </p:txBody>
        </p:sp>
        <p:sp>
          <p:nvSpPr>
            <p:cNvPr id="70" name="Freeform 50">
              <a:extLst>
                <a:ext uri="{FF2B5EF4-FFF2-40B4-BE49-F238E27FC236}">
                  <a16:creationId xmlns:a16="http://schemas.microsoft.com/office/drawing/2014/main" id="{311735DD-657C-87A2-98E7-0B2F71EE5FE5}"/>
                </a:ext>
              </a:extLst>
            </p:cNvPr>
            <p:cNvSpPr>
              <a:spLocks noChangeAspect="1"/>
            </p:cNvSpPr>
            <p:nvPr/>
          </p:nvSpPr>
          <p:spPr bwMode="auto">
            <a:xfrm>
              <a:off x="448695" y="316443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1" name="Google Shape;2685;p25">
              <a:extLst>
                <a:ext uri="{FF2B5EF4-FFF2-40B4-BE49-F238E27FC236}">
                  <a16:creationId xmlns:a16="http://schemas.microsoft.com/office/drawing/2014/main" id="{C7FA0C3A-250D-8999-FC16-97B5A4A49A2E}"/>
                </a:ext>
              </a:extLst>
            </p:cNvPr>
            <p:cNvSpPr txBox="1"/>
            <p:nvPr/>
          </p:nvSpPr>
          <p:spPr>
            <a:xfrm>
              <a:off x="874355" y="3153695"/>
              <a:ext cx="1487806"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Krīzes vadības padomes nolikums</a:t>
              </a:r>
              <a:r>
                <a:rPr lang="lv-LV" sz="1100">
                  <a:latin typeface="Arial"/>
                  <a:ea typeface="Arial"/>
                  <a:cs typeface="Arial"/>
                  <a:sym typeface="Arial"/>
                </a:rPr>
                <a:t> </a:t>
              </a:r>
            </a:p>
          </p:txBody>
        </p:sp>
      </p:grpSp>
      <p:grpSp>
        <p:nvGrpSpPr>
          <p:cNvPr id="72" name="Group 71">
            <a:extLst>
              <a:ext uri="{FF2B5EF4-FFF2-40B4-BE49-F238E27FC236}">
                <a16:creationId xmlns:a16="http://schemas.microsoft.com/office/drawing/2014/main" id="{AF80BD8D-AE9C-298C-4988-8ADFA4328393}"/>
              </a:ext>
            </a:extLst>
          </p:cNvPr>
          <p:cNvGrpSpPr/>
          <p:nvPr/>
        </p:nvGrpSpPr>
        <p:grpSpPr>
          <a:xfrm>
            <a:off x="-9192" y="5627246"/>
            <a:ext cx="2499360" cy="548640"/>
            <a:chOff x="0" y="6354317"/>
            <a:chExt cx="2499360" cy="548640"/>
          </a:xfrm>
        </p:grpSpPr>
        <p:sp>
          <p:nvSpPr>
            <p:cNvPr id="73" name="Rectangle 72">
              <a:extLst>
                <a:ext uri="{FF2B5EF4-FFF2-40B4-BE49-F238E27FC236}">
                  <a16:creationId xmlns:a16="http://schemas.microsoft.com/office/drawing/2014/main" id="{17B74FB2-BA81-001B-2583-D433511D2865}"/>
                </a:ext>
              </a:extLst>
            </p:cNvPr>
            <p:cNvSpPr/>
            <p:nvPr/>
          </p:nvSpPr>
          <p:spPr>
            <a:xfrm>
              <a:off x="0" y="6354317"/>
              <a:ext cx="2499360" cy="54864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4" name="Freeform 50">
              <a:extLst>
                <a:ext uri="{FF2B5EF4-FFF2-40B4-BE49-F238E27FC236}">
                  <a16:creationId xmlns:a16="http://schemas.microsoft.com/office/drawing/2014/main" id="{F71685D8-E51F-239D-C732-88A9C3A1CD83}"/>
                </a:ext>
              </a:extLst>
            </p:cNvPr>
            <p:cNvSpPr>
              <a:spLocks noChangeAspect="1"/>
            </p:cNvSpPr>
            <p:nvPr/>
          </p:nvSpPr>
          <p:spPr bwMode="auto">
            <a:xfrm>
              <a:off x="448735" y="648702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5" name="Google Shape;2685;p25">
              <a:extLst>
                <a:ext uri="{FF2B5EF4-FFF2-40B4-BE49-F238E27FC236}">
                  <a16:creationId xmlns:a16="http://schemas.microsoft.com/office/drawing/2014/main" id="{A366C951-9D67-08B4-24BE-E6E48A321BDD}"/>
                </a:ext>
              </a:extLst>
            </p:cNvPr>
            <p:cNvSpPr txBox="1"/>
            <p:nvPr/>
          </p:nvSpPr>
          <p:spPr>
            <a:xfrm>
              <a:off x="874395" y="640011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grpSp>
    </p:spTree>
    <p:extLst>
      <p:ext uri="{BB962C8B-B14F-4D97-AF65-F5344CB8AC3E}">
        <p14:creationId xmlns:p14="http://schemas.microsoft.com/office/powerpoint/2010/main" val="471242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476DB1-36DC-D049-04DD-E647F9B50BF2}"/>
              </a:ext>
            </a:extLst>
          </p:cNvPr>
          <p:cNvSpPr/>
          <p:nvPr/>
        </p:nvSpPr>
        <p:spPr>
          <a:xfrm>
            <a:off x="4327525" y="5643044"/>
            <a:ext cx="7421562"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Google Shape;2685;p25">
            <a:extLst>
              <a:ext uri="{FF2B5EF4-FFF2-40B4-BE49-F238E27FC236}">
                <a16:creationId xmlns:a16="http://schemas.microsoft.com/office/drawing/2014/main" id="{B1FFCF7E-A54B-B93D-257D-93029FBF8CE8}"/>
              </a:ext>
            </a:extLst>
          </p:cNvPr>
          <p:cNvSpPr txBox="1"/>
          <p:nvPr/>
        </p:nvSpPr>
        <p:spPr>
          <a:xfrm>
            <a:off x="4871907" y="5820342"/>
            <a:ext cx="3869187" cy="169277"/>
          </a:xfrm>
          <a:prstGeom prst="rect">
            <a:avLst/>
          </a:prstGeom>
          <a:noFill/>
          <a:ln>
            <a:noFill/>
          </a:ln>
        </p:spPr>
        <p:txBody>
          <a:bodyPr spcFirstLastPara="1" wrap="square" lIns="0" tIns="0" rIns="72000" bIns="0" anchor="ctr" anchorCtr="0">
            <a:spAutoFit/>
          </a:bodyPr>
          <a:lstStyle/>
          <a:p>
            <a:r>
              <a:rPr lang="lv-LV" sz="1100">
                <a:effectLst/>
                <a:hlinkClick r:id="rId3">
                  <a:extLst>
                    <a:ext uri="{A12FA001-AC4F-418D-AE19-62706E023703}">
                      <ahyp:hlinkClr xmlns:ahyp="http://schemas.microsoft.com/office/drawing/2018/hyperlinkcolor" val="tx"/>
                    </a:ext>
                  </a:extLst>
                </a:hlinkClick>
              </a:rPr>
              <a:t>Par Valsts civilās aizsardzības plānu</a:t>
            </a:r>
            <a:endParaRPr lang="lv-LV" sz="1100"/>
          </a:p>
        </p:txBody>
      </p:sp>
      <p:sp>
        <p:nvSpPr>
          <p:cNvPr id="36" name="Google Shape;112;p22">
            <a:extLst>
              <a:ext uri="{FF2B5EF4-FFF2-40B4-BE49-F238E27FC236}">
                <a16:creationId xmlns:a16="http://schemas.microsoft.com/office/drawing/2014/main" id="{68657247-B491-7289-3FA6-9B48AF152BB6}"/>
              </a:ext>
            </a:extLst>
          </p:cNvPr>
          <p:cNvSpPr/>
          <p:nvPr/>
        </p:nvSpPr>
        <p:spPr>
          <a:xfrm>
            <a:off x="4327524" y="5096284"/>
            <a:ext cx="7429500"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Valsts augstāko amatpersonu apziņošana apdraudējuma un ārkārtas notikumu </a:t>
            </a:r>
            <a:endParaRPr lang="en-US" sz="1400"/>
          </a:p>
          <a:p>
            <a:pPr marL="0" lvl="0" indent="0" algn="l" rtl="0">
              <a:spcBef>
                <a:spcPts val="0"/>
              </a:spcBef>
              <a:spcAft>
                <a:spcPts val="0"/>
              </a:spcAft>
              <a:buNone/>
            </a:pPr>
            <a:r>
              <a:rPr lang="lv-LV" sz="1400"/>
              <a:t>gadījumā valstī</a:t>
            </a:r>
          </a:p>
        </p:txBody>
      </p:sp>
      <p:sp>
        <p:nvSpPr>
          <p:cNvPr id="19" name="Freeform 50">
            <a:extLst>
              <a:ext uri="{FF2B5EF4-FFF2-40B4-BE49-F238E27FC236}">
                <a16:creationId xmlns:a16="http://schemas.microsoft.com/office/drawing/2014/main" id="{2A46F56B-B678-329D-E101-2F7451758D2B}"/>
              </a:ext>
            </a:extLst>
          </p:cNvPr>
          <p:cNvSpPr>
            <a:spLocks noChangeAspect="1"/>
          </p:cNvSpPr>
          <p:nvPr/>
        </p:nvSpPr>
        <p:spPr bwMode="auto">
          <a:xfrm>
            <a:off x="4459039" y="576337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7" name="Google Shape;112;p22">
            <a:extLst>
              <a:ext uri="{FF2B5EF4-FFF2-40B4-BE49-F238E27FC236}">
                <a16:creationId xmlns:a16="http://schemas.microsoft.com/office/drawing/2014/main" id="{8DBAF416-D4D9-D4F2-B93D-0CCFE9AC5A9B}"/>
              </a:ext>
            </a:extLst>
          </p:cNvPr>
          <p:cNvSpPr/>
          <p:nvPr/>
        </p:nvSpPr>
        <p:spPr>
          <a:xfrm>
            <a:off x="4327524" y="3700888"/>
            <a:ext cx="7429500" cy="288147"/>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Iesaiste valsts agrīnās brīdināšanas sistēmas uzturēšanā un pilnveidē</a:t>
            </a:r>
          </a:p>
        </p:txBody>
      </p:sp>
      <p:sp>
        <p:nvSpPr>
          <p:cNvPr id="15" name="Rectangle 14">
            <a:extLst>
              <a:ext uri="{FF2B5EF4-FFF2-40B4-BE49-F238E27FC236}">
                <a16:creationId xmlns:a16="http://schemas.microsoft.com/office/drawing/2014/main" id="{5DC4815A-A173-6F57-6E3C-C5D7E92D1161}"/>
              </a:ext>
            </a:extLst>
          </p:cNvPr>
          <p:cNvSpPr/>
          <p:nvPr/>
        </p:nvSpPr>
        <p:spPr>
          <a:xfrm>
            <a:off x="0" y="2926482"/>
            <a:ext cx="3971925" cy="39322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Google Shape;118;p22">
            <a:extLst>
              <a:ext uri="{FF2B5EF4-FFF2-40B4-BE49-F238E27FC236}">
                <a16:creationId xmlns:a16="http://schemas.microsoft.com/office/drawing/2014/main" id="{6B4D705A-DE4F-6D52-91BC-34A4EE3D22B7}"/>
              </a:ext>
            </a:extLst>
          </p:cNvPr>
          <p:cNvSpPr txBox="1"/>
          <p:nvPr/>
        </p:nvSpPr>
        <p:spPr>
          <a:xfrm>
            <a:off x="4327526" y="3196888"/>
            <a:ext cx="742156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dirty="0"/>
              <a:t>Loma civilajā aizsardzībā</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err="1"/>
              <a:t>Iekšlietu</a:t>
            </a:r>
            <a:r>
              <a:rPr lang="lv-LV"/>
              <a:t> ministrijas Informācijas centrs</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41</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1F2A4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3" y="1944270"/>
            <a:ext cx="10874173" cy="849468"/>
          </a:xfrm>
          <a:prstGeom prst="rect">
            <a:avLst/>
          </a:prstGeom>
          <a:noFill/>
        </p:spPr>
        <p:txBody>
          <a:bodyPr wrap="square" lIns="0" tIns="0" rIns="0" bIns="0" anchor="ctr">
            <a:noAutofit/>
          </a:bodyPr>
          <a:lstStyle/>
          <a:p>
            <a:pPr marL="0" lvl="0" indent="0" algn="l" rtl="0">
              <a:spcBef>
                <a:spcPts val="0"/>
              </a:spcBef>
              <a:spcAft>
                <a:spcPts val="0"/>
              </a:spcAft>
              <a:buNone/>
            </a:pPr>
            <a:r>
              <a:rPr lang="lv-LV" sz="1400">
                <a:solidFill>
                  <a:schemeClr val="lt1"/>
                </a:solidFill>
              </a:rPr>
              <a:t>Iekšlietu ministrijas Informācijas centrs ir Iekšlietu ministrijas pakļautībā esoša tiešās pārvaldes iestāde. Centra darbības mērķis ir veicināt noziedzības novēršanu un apkarošanu, sabiedriskās kārtības un drošības aizsardzību, izmantojot informācijas apstrādes un analīzes līdzekļus, kā arī nodrošināt Iekšlietu ministriju un tās padotībā esošās iestādes ar Eiropas Savienības prasībām atbilstošām operatīvo radiosakaru un privāto elektronisko sakaru tīklu sistēmām.</a:t>
            </a: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4" name="Freeform 68">
            <a:extLst>
              <a:ext uri="{FF2B5EF4-FFF2-40B4-BE49-F238E27FC236}">
                <a16:creationId xmlns:a16="http://schemas.microsoft.com/office/drawing/2014/main" id="{0902E0EF-3B7D-8EDA-8389-39A847515BE5}"/>
              </a:ext>
            </a:extLst>
          </p:cNvPr>
          <p:cNvSpPr>
            <a:spLocks noChangeAspect="1" noEditPoints="1"/>
          </p:cNvSpPr>
          <p:nvPr/>
        </p:nvSpPr>
        <p:spPr bwMode="auto">
          <a:xfrm>
            <a:off x="4395196" y="375825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nvGrpSpPr>
          <p:cNvPr id="37" name="Group 36">
            <a:extLst>
              <a:ext uri="{FF2B5EF4-FFF2-40B4-BE49-F238E27FC236}">
                <a16:creationId xmlns:a16="http://schemas.microsoft.com/office/drawing/2014/main" id="{347CDDBC-12D7-82AF-07E9-17C1E288FD66}"/>
              </a:ext>
            </a:extLst>
          </p:cNvPr>
          <p:cNvGrpSpPr/>
          <p:nvPr/>
        </p:nvGrpSpPr>
        <p:grpSpPr>
          <a:xfrm>
            <a:off x="11245087" y="3196888"/>
            <a:ext cx="504001" cy="432000"/>
            <a:chOff x="11245046" y="4036148"/>
            <a:chExt cx="504001" cy="432000"/>
          </a:xfrm>
        </p:grpSpPr>
        <p:sp>
          <p:nvSpPr>
            <p:cNvPr id="38" name="Google Shape;118;p22">
              <a:extLst>
                <a:ext uri="{FF2B5EF4-FFF2-40B4-BE49-F238E27FC236}">
                  <a16:creationId xmlns:a16="http://schemas.microsoft.com/office/drawing/2014/main" id="{19128824-7C3B-9A2D-222F-FBD6A8A7594D}"/>
                </a:ext>
              </a:extLst>
            </p:cNvPr>
            <p:cNvSpPr txBox="1"/>
            <p:nvPr/>
          </p:nvSpPr>
          <p:spPr>
            <a:xfrm>
              <a:off x="11317047" y="403614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E069AB30-05DC-9117-C6A6-8198C37927B0}"/>
                </a:ext>
              </a:extLst>
            </p:cNvPr>
            <p:cNvSpPr txBox="1"/>
            <p:nvPr/>
          </p:nvSpPr>
          <p:spPr>
            <a:xfrm>
              <a:off x="11245046" y="4036148"/>
              <a:ext cx="72000" cy="432000"/>
            </a:xfrm>
            <a:prstGeom prst="rect">
              <a:avLst/>
            </a:prstGeom>
            <a:solidFill>
              <a:srgbClr val="9D223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773;p79">
              <a:extLst>
                <a:ext uri="{FF2B5EF4-FFF2-40B4-BE49-F238E27FC236}">
                  <a16:creationId xmlns:a16="http://schemas.microsoft.com/office/drawing/2014/main" id="{81225587-2B60-B56C-4735-3ADEFE1DE46C}"/>
                </a:ext>
              </a:extLst>
            </p:cNvPr>
            <p:cNvSpPr/>
            <p:nvPr/>
          </p:nvSpPr>
          <p:spPr>
            <a:xfrm>
              <a:off x="11389047" y="410814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pic>
        <p:nvPicPr>
          <p:cNvPr id="1026" name="Picture 2" descr="Iekšlietu ministrijas informācijas centrs">
            <a:extLst>
              <a:ext uri="{FF2B5EF4-FFF2-40B4-BE49-F238E27FC236}">
                <a16:creationId xmlns:a16="http://schemas.microsoft.com/office/drawing/2014/main" id="{358F1A67-2EDC-CD02-EE2B-60221B663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82" y="3454757"/>
            <a:ext cx="2800350" cy="27051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12;p22">
            <a:extLst>
              <a:ext uri="{FF2B5EF4-FFF2-40B4-BE49-F238E27FC236}">
                <a16:creationId xmlns:a16="http://schemas.microsoft.com/office/drawing/2014/main" id="{580113C6-5BA1-8478-4620-704BF13BF9DD}"/>
              </a:ext>
            </a:extLst>
          </p:cNvPr>
          <p:cNvSpPr/>
          <p:nvPr/>
        </p:nvSpPr>
        <p:spPr>
          <a:xfrm>
            <a:off x="4327524" y="4022391"/>
            <a:ext cx="7429500"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Pienākumu pildīšana, kas saistīti ar civilās aizsardzības un katastrofas pārvaldīšanas jomas datubāzēm, sistēmām un komunikācijām</a:t>
            </a:r>
          </a:p>
        </p:txBody>
      </p:sp>
      <p:sp>
        <p:nvSpPr>
          <p:cNvPr id="11" name="Google Shape;112;p22">
            <a:extLst>
              <a:ext uri="{FF2B5EF4-FFF2-40B4-BE49-F238E27FC236}">
                <a16:creationId xmlns:a16="http://schemas.microsoft.com/office/drawing/2014/main" id="{8DC738DB-3F78-7D9D-758D-40DDAE145E57}"/>
              </a:ext>
            </a:extLst>
          </p:cNvPr>
          <p:cNvSpPr/>
          <p:nvPr/>
        </p:nvSpPr>
        <p:spPr>
          <a:xfrm>
            <a:off x="4327524" y="4559337"/>
            <a:ext cx="7430112" cy="50359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400"/>
              <a:t>Civilās aizsardzības operacionālā vadības centra darbības nodrošināšana un infrastruktūras izveidošana</a:t>
            </a:r>
          </a:p>
        </p:txBody>
      </p:sp>
      <p:cxnSp>
        <p:nvCxnSpPr>
          <p:cNvPr id="12" name="Straight Connector 11">
            <a:extLst>
              <a:ext uri="{FF2B5EF4-FFF2-40B4-BE49-F238E27FC236}">
                <a16:creationId xmlns:a16="http://schemas.microsoft.com/office/drawing/2014/main" id="{AA79FDB4-45E3-6592-1B78-EB6F0B980D08}"/>
              </a:ext>
            </a:extLst>
          </p:cNvPr>
          <p:cNvCxnSpPr>
            <a:cxnSpLocks/>
          </p:cNvCxnSpPr>
          <p:nvPr/>
        </p:nvCxnSpPr>
        <p:spPr>
          <a:xfrm>
            <a:off x="4327524" y="4004480"/>
            <a:ext cx="7429500" cy="2466"/>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1" name="Straight Connector 20">
            <a:extLst>
              <a:ext uri="{FF2B5EF4-FFF2-40B4-BE49-F238E27FC236}">
                <a16:creationId xmlns:a16="http://schemas.microsoft.com/office/drawing/2014/main" id="{A9377A07-DEBC-9AB7-53EC-BBE083B10330}"/>
              </a:ext>
            </a:extLst>
          </p:cNvPr>
          <p:cNvCxnSpPr>
            <a:cxnSpLocks/>
          </p:cNvCxnSpPr>
          <p:nvPr/>
        </p:nvCxnSpPr>
        <p:spPr>
          <a:xfrm>
            <a:off x="4327524" y="5078372"/>
            <a:ext cx="7429500" cy="2466"/>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EC5B3CB3-1A7D-A23D-45E8-8A0EE9B8AD64}"/>
              </a:ext>
            </a:extLst>
          </p:cNvPr>
          <p:cNvCxnSpPr>
            <a:cxnSpLocks/>
          </p:cNvCxnSpPr>
          <p:nvPr/>
        </p:nvCxnSpPr>
        <p:spPr>
          <a:xfrm>
            <a:off x="4327524" y="4541426"/>
            <a:ext cx="7429500" cy="2466"/>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29" name="Freeform 68">
            <a:extLst>
              <a:ext uri="{FF2B5EF4-FFF2-40B4-BE49-F238E27FC236}">
                <a16:creationId xmlns:a16="http://schemas.microsoft.com/office/drawing/2014/main" id="{19F37ADA-8295-7E97-D6B3-6DC24DC17FA9}"/>
              </a:ext>
            </a:extLst>
          </p:cNvPr>
          <p:cNvSpPr>
            <a:spLocks noChangeAspect="1" noEditPoints="1"/>
          </p:cNvSpPr>
          <p:nvPr/>
        </p:nvSpPr>
        <p:spPr bwMode="auto">
          <a:xfrm>
            <a:off x="4395196" y="41874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0" name="Freeform 68">
            <a:extLst>
              <a:ext uri="{FF2B5EF4-FFF2-40B4-BE49-F238E27FC236}">
                <a16:creationId xmlns:a16="http://schemas.microsoft.com/office/drawing/2014/main" id="{0537B36A-DBF0-C8FB-65F1-0B7098FE9231}"/>
              </a:ext>
            </a:extLst>
          </p:cNvPr>
          <p:cNvSpPr>
            <a:spLocks noChangeAspect="1" noEditPoints="1"/>
          </p:cNvSpPr>
          <p:nvPr/>
        </p:nvSpPr>
        <p:spPr bwMode="auto">
          <a:xfrm>
            <a:off x="4395196" y="472442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1" name="Freeform 68">
            <a:extLst>
              <a:ext uri="{FF2B5EF4-FFF2-40B4-BE49-F238E27FC236}">
                <a16:creationId xmlns:a16="http://schemas.microsoft.com/office/drawing/2014/main" id="{6B9758FD-EE4D-DA66-643F-EDC236DA6188}"/>
              </a:ext>
            </a:extLst>
          </p:cNvPr>
          <p:cNvSpPr>
            <a:spLocks noChangeAspect="1" noEditPoints="1"/>
          </p:cNvSpPr>
          <p:nvPr/>
        </p:nvSpPr>
        <p:spPr bwMode="auto">
          <a:xfrm>
            <a:off x="4395196" y="526137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2" name="Rectangle 31">
            <a:extLst>
              <a:ext uri="{FF2B5EF4-FFF2-40B4-BE49-F238E27FC236}">
                <a16:creationId xmlns:a16="http://schemas.microsoft.com/office/drawing/2014/main" id="{695CDDAF-174C-0A35-8C93-FD9C181617D4}"/>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33" name="Group 32">
            <a:extLst>
              <a:ext uri="{FF2B5EF4-FFF2-40B4-BE49-F238E27FC236}">
                <a16:creationId xmlns:a16="http://schemas.microsoft.com/office/drawing/2014/main" id="{B2443368-8A0F-743D-3F4E-C86217DA0579}"/>
              </a:ext>
            </a:extLst>
          </p:cNvPr>
          <p:cNvGrpSpPr/>
          <p:nvPr/>
        </p:nvGrpSpPr>
        <p:grpSpPr>
          <a:xfrm>
            <a:off x="7511473" y="130795"/>
            <a:ext cx="4237615" cy="217488"/>
            <a:chOff x="7511473" y="130795"/>
            <a:chExt cx="4237615" cy="217488"/>
          </a:xfrm>
        </p:grpSpPr>
        <p:sp>
          <p:nvSpPr>
            <p:cNvPr id="34" name="Rectangle 33">
              <a:extLst>
                <a:ext uri="{FF2B5EF4-FFF2-40B4-BE49-F238E27FC236}">
                  <a16:creationId xmlns:a16="http://schemas.microsoft.com/office/drawing/2014/main" id="{77EA205B-B53F-5CA1-F71C-F5906C67620A}"/>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5FA0A605-B9D6-3ECD-912D-B8EFE6FAFA2F}"/>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58417576-6161-01C3-9A1C-090B3D4489E3}"/>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4B8378EC-11C9-9818-375E-87D4C632CDD4}"/>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FF049D8F-49F9-3A5B-7602-7502716256BA}"/>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4" name="Rectangle 43">
              <a:extLst>
                <a:ext uri="{FF2B5EF4-FFF2-40B4-BE49-F238E27FC236}">
                  <a16:creationId xmlns:a16="http://schemas.microsoft.com/office/drawing/2014/main" id="{461F02FB-5F3F-E700-7F4B-F93AEE72911F}"/>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5" name="Rectangle 44">
              <a:extLst>
                <a:ext uri="{FF2B5EF4-FFF2-40B4-BE49-F238E27FC236}">
                  <a16:creationId xmlns:a16="http://schemas.microsoft.com/office/drawing/2014/main" id="{4BA98665-F919-E994-ADEE-8A516D8A3DC9}"/>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6" name="Rectangle 45">
              <a:extLst>
                <a:ext uri="{FF2B5EF4-FFF2-40B4-BE49-F238E27FC236}">
                  <a16:creationId xmlns:a16="http://schemas.microsoft.com/office/drawing/2014/main" id="{4BC7F536-F075-661E-EF17-5F75A958784D}"/>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7" name="Rectangle 46">
              <a:extLst>
                <a:ext uri="{FF2B5EF4-FFF2-40B4-BE49-F238E27FC236}">
                  <a16:creationId xmlns:a16="http://schemas.microsoft.com/office/drawing/2014/main" id="{38E263C1-4B88-76FD-C0A7-DDC638885EA8}"/>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603630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112;p22">
            <a:extLst>
              <a:ext uri="{FF2B5EF4-FFF2-40B4-BE49-F238E27FC236}">
                <a16:creationId xmlns:a16="http://schemas.microsoft.com/office/drawing/2014/main" id="{33ED2110-A90F-4FF6-C3C0-885E6227BB02}"/>
              </a:ext>
            </a:extLst>
          </p:cNvPr>
          <p:cNvSpPr/>
          <p:nvPr/>
        </p:nvSpPr>
        <p:spPr>
          <a:xfrm>
            <a:off x="3101975" y="3690939"/>
            <a:ext cx="2814637"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pt-BR" sz="1100"/>
              <a:t>Avārijas naftas produktu cauruļvada transporta infrastruktūrā</a:t>
            </a:r>
          </a:p>
        </p:txBody>
      </p:sp>
      <p:sp>
        <p:nvSpPr>
          <p:cNvPr id="62" name="Google Shape;112;p22">
            <a:extLst>
              <a:ext uri="{FF2B5EF4-FFF2-40B4-BE49-F238E27FC236}">
                <a16:creationId xmlns:a16="http://schemas.microsoft.com/office/drawing/2014/main" id="{C2643248-D237-BFA5-AD15-F5B323E2F6F5}"/>
              </a:ext>
            </a:extLst>
          </p:cNvPr>
          <p:cNvSpPr/>
          <p:nvPr/>
        </p:nvSpPr>
        <p:spPr>
          <a:xfrm>
            <a:off x="6018232" y="3690939"/>
            <a:ext cx="2814638"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Avārijas vai negadījumi ostu un jūras hidrotehniskajās inženierbūvēs</a:t>
            </a:r>
          </a:p>
        </p:txBody>
      </p:sp>
      <p:sp>
        <p:nvSpPr>
          <p:cNvPr id="64" name="Google Shape;112;p22">
            <a:extLst>
              <a:ext uri="{FF2B5EF4-FFF2-40B4-BE49-F238E27FC236}">
                <a16:creationId xmlns:a16="http://schemas.microsoft.com/office/drawing/2014/main" id="{396CD323-DBEB-ADA6-ED27-CF9654B6EC25}"/>
              </a:ext>
            </a:extLst>
          </p:cNvPr>
          <p:cNvSpPr/>
          <p:nvPr/>
        </p:nvSpPr>
        <p:spPr>
          <a:xfrm>
            <a:off x="8934489" y="3690939"/>
            <a:ext cx="2814638"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Autotransporta avārija</a:t>
            </a:r>
          </a:p>
        </p:txBody>
      </p:sp>
      <p:sp>
        <p:nvSpPr>
          <p:cNvPr id="29" name="Rectangle 28">
            <a:extLst>
              <a:ext uri="{FF2B5EF4-FFF2-40B4-BE49-F238E27FC236}">
                <a16:creationId xmlns:a16="http://schemas.microsoft.com/office/drawing/2014/main" id="{C818D215-D9A2-85E1-5625-059144EBF949}"/>
              </a:ext>
            </a:extLst>
          </p:cNvPr>
          <p:cNvSpPr/>
          <p:nvPr/>
        </p:nvSpPr>
        <p:spPr>
          <a:xfrm>
            <a:off x="0" y="1809615"/>
            <a:ext cx="2754313" cy="5048385"/>
          </a:xfrm>
          <a:prstGeom prst="rect">
            <a:avLst/>
          </a:prstGeom>
          <a:solidFill>
            <a:srgbClr val="42556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Rectangle 30">
            <a:extLst>
              <a:ext uri="{FF2B5EF4-FFF2-40B4-BE49-F238E27FC236}">
                <a16:creationId xmlns:a16="http://schemas.microsoft.com/office/drawing/2014/main" id="{F66215C0-955D-4E42-7733-1EC73E5F5D3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Satiksmes ministrijas uzdevumi civilajā aizsardzībā un katastrofas pārvaldīšanā </a:t>
            </a:r>
            <a:endParaRPr lang="en-US"/>
          </a:p>
        </p:txBody>
      </p:sp>
      <p:pic>
        <p:nvPicPr>
          <p:cNvPr id="30" name="Picture 29">
            <a:extLst>
              <a:ext uri="{FF2B5EF4-FFF2-40B4-BE49-F238E27FC236}">
                <a16:creationId xmlns:a16="http://schemas.microsoft.com/office/drawing/2014/main" id="{A3707D4A-7133-8379-0CC5-089329F420A6}"/>
              </a:ext>
            </a:extLst>
          </p:cNvPr>
          <p:cNvPicPr>
            <a:picLocks noChangeAspect="1"/>
          </p:cNvPicPr>
          <p:nvPr/>
        </p:nvPicPr>
        <p:blipFill rotWithShape="1">
          <a:blip r:embed="rId3"/>
          <a:srcRect t="86142"/>
          <a:stretch/>
        </p:blipFill>
        <p:spPr>
          <a:xfrm>
            <a:off x="524079" y="1432965"/>
            <a:ext cx="1706154" cy="200663"/>
          </a:xfrm>
          <a:prstGeom prst="rect">
            <a:avLst/>
          </a:prstGeom>
        </p:spPr>
      </p:pic>
      <p:sp>
        <p:nvSpPr>
          <p:cNvPr id="39" name="Rectangle 38">
            <a:extLst>
              <a:ext uri="{FF2B5EF4-FFF2-40B4-BE49-F238E27FC236}">
                <a16:creationId xmlns:a16="http://schemas.microsoft.com/office/drawing/2014/main" id="{244040AA-45F8-CC3F-3224-9DAFCC6009C7}"/>
              </a:ext>
            </a:extLst>
          </p:cNvPr>
          <p:cNvSpPr/>
          <p:nvPr/>
        </p:nvSpPr>
        <p:spPr>
          <a:xfrm>
            <a:off x="0" y="343061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3368AAD4-6DBF-FAF9-E788-4B39CE5798A5}"/>
              </a:ext>
            </a:extLst>
          </p:cNvPr>
          <p:cNvSpPr>
            <a:spLocks noChangeAspect="1"/>
          </p:cNvSpPr>
          <p:nvPr/>
        </p:nvSpPr>
        <p:spPr bwMode="auto">
          <a:xfrm>
            <a:off x="448735" y="368312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1AECEBAA-C15D-6E5D-862C-CEB4F8DE2DCA}"/>
              </a:ext>
            </a:extLst>
          </p:cNvPr>
          <p:cNvSpPr txBox="1"/>
          <p:nvPr/>
        </p:nvSpPr>
        <p:spPr>
          <a:xfrm>
            <a:off x="874395" y="359620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2" name="Google Shape;118;p22">
            <a:extLst>
              <a:ext uri="{FF2B5EF4-FFF2-40B4-BE49-F238E27FC236}">
                <a16:creationId xmlns:a16="http://schemas.microsoft.com/office/drawing/2014/main" id="{6C98DB02-43D8-54CC-26C9-4FE9E02B3E42}"/>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43" name="Google Shape;118;p22">
            <a:extLst>
              <a:ext uri="{FF2B5EF4-FFF2-40B4-BE49-F238E27FC236}">
                <a16:creationId xmlns:a16="http://schemas.microsoft.com/office/drawing/2014/main" id="{31EBE1E8-C3D4-6857-356B-F46C69830920}"/>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4" name="Google Shape;118;p22">
            <a:extLst>
              <a:ext uri="{FF2B5EF4-FFF2-40B4-BE49-F238E27FC236}">
                <a16:creationId xmlns:a16="http://schemas.microsoft.com/office/drawing/2014/main" id="{4CCBFBC0-63A6-2E5F-D6D1-FB42CD2D9F5F}"/>
              </a:ext>
            </a:extLst>
          </p:cNvPr>
          <p:cNvSpPr txBox="1"/>
          <p:nvPr/>
        </p:nvSpPr>
        <p:spPr>
          <a:xfrm>
            <a:off x="11245086" y="1819275"/>
            <a:ext cx="72000" cy="432000"/>
          </a:xfrm>
          <a:prstGeom prst="rect">
            <a:avLst/>
          </a:prstGeom>
          <a:solidFill>
            <a:srgbClr val="425563"/>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Google Shape;112;p22">
            <a:extLst>
              <a:ext uri="{FF2B5EF4-FFF2-40B4-BE49-F238E27FC236}">
                <a16:creationId xmlns:a16="http://schemas.microsoft.com/office/drawing/2014/main" id="{122BBB2E-45D7-2B6E-7B3F-53E62700ECB5}"/>
              </a:ext>
            </a:extLst>
          </p:cNvPr>
          <p:cNvSpPr/>
          <p:nvPr/>
        </p:nvSpPr>
        <p:spPr>
          <a:xfrm>
            <a:off x="3101975" y="2362104"/>
            <a:ext cx="8647113" cy="67562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katastrofu pārvaldīšanu, kuras </a:t>
            </a:r>
            <a:r>
              <a:rPr lang="lv-LV" sz="1100" b="1"/>
              <a:t>saistītas ar dzelzceļa, autotransporta vai aviācijas transporta un attiecīgo inženierbūvju avāriju vai negadījumu, naftas un naftas produktu tranzīta cauruļvadu avāriju vai negadījumu, kā arī ar avārijām vai negadījumiem ostu un jūras hidrotehniskajās inženierbūvēs</a:t>
            </a:r>
          </a:p>
        </p:txBody>
      </p:sp>
      <p:sp>
        <p:nvSpPr>
          <p:cNvPr id="46" name="Freeform 68">
            <a:extLst>
              <a:ext uri="{FF2B5EF4-FFF2-40B4-BE49-F238E27FC236}">
                <a16:creationId xmlns:a16="http://schemas.microsoft.com/office/drawing/2014/main" id="{C50C0E96-9671-60CC-9776-FCB498DFA5E6}"/>
              </a:ext>
            </a:extLst>
          </p:cNvPr>
          <p:cNvSpPr>
            <a:spLocks noChangeAspect="1" noEditPoints="1"/>
          </p:cNvSpPr>
          <p:nvPr/>
        </p:nvSpPr>
        <p:spPr bwMode="auto">
          <a:xfrm>
            <a:off x="3185487" y="26132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7" name="Google Shape;118;p22">
            <a:extLst>
              <a:ext uri="{FF2B5EF4-FFF2-40B4-BE49-F238E27FC236}">
                <a16:creationId xmlns:a16="http://schemas.microsoft.com/office/drawing/2014/main" id="{2F8BFD51-ECA4-D392-E0C6-FDC521303986}"/>
              </a:ext>
            </a:extLst>
          </p:cNvPr>
          <p:cNvSpPr txBox="1"/>
          <p:nvPr/>
        </p:nvSpPr>
        <p:spPr>
          <a:xfrm>
            <a:off x="3102014" y="3148554"/>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58" name="Google Shape;118;p22">
            <a:extLst>
              <a:ext uri="{FF2B5EF4-FFF2-40B4-BE49-F238E27FC236}">
                <a16:creationId xmlns:a16="http://schemas.microsoft.com/office/drawing/2014/main" id="{0DEA31CD-85C9-CB6F-DF32-E1336FAE2DD9}"/>
              </a:ext>
            </a:extLst>
          </p:cNvPr>
          <p:cNvSpPr txBox="1"/>
          <p:nvPr/>
        </p:nvSpPr>
        <p:spPr>
          <a:xfrm>
            <a:off x="11317087" y="314855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9" name="Google Shape;118;p22">
            <a:extLst>
              <a:ext uri="{FF2B5EF4-FFF2-40B4-BE49-F238E27FC236}">
                <a16:creationId xmlns:a16="http://schemas.microsoft.com/office/drawing/2014/main" id="{937BFC25-C7C2-31CE-4449-D82252867123}"/>
              </a:ext>
            </a:extLst>
          </p:cNvPr>
          <p:cNvSpPr txBox="1"/>
          <p:nvPr/>
        </p:nvSpPr>
        <p:spPr>
          <a:xfrm>
            <a:off x="11245086" y="3148554"/>
            <a:ext cx="72000" cy="432000"/>
          </a:xfrm>
          <a:prstGeom prst="rect">
            <a:avLst/>
          </a:prstGeom>
          <a:solidFill>
            <a:srgbClr val="425563"/>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1" name="Freeform 68">
            <a:extLst>
              <a:ext uri="{FF2B5EF4-FFF2-40B4-BE49-F238E27FC236}">
                <a16:creationId xmlns:a16="http://schemas.microsoft.com/office/drawing/2014/main" id="{CC8ABA19-FA08-17F1-ACC6-2B9AE1935AA1}"/>
              </a:ext>
            </a:extLst>
          </p:cNvPr>
          <p:cNvSpPr>
            <a:spLocks noChangeAspect="1" noEditPoints="1"/>
          </p:cNvSpPr>
          <p:nvPr/>
        </p:nvSpPr>
        <p:spPr bwMode="auto">
          <a:xfrm>
            <a:off x="3185487"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3" name="Freeform 68">
            <a:extLst>
              <a:ext uri="{FF2B5EF4-FFF2-40B4-BE49-F238E27FC236}">
                <a16:creationId xmlns:a16="http://schemas.microsoft.com/office/drawing/2014/main" id="{403B7197-2640-6D34-C559-E92C51733241}"/>
              </a:ext>
            </a:extLst>
          </p:cNvPr>
          <p:cNvSpPr>
            <a:spLocks noChangeAspect="1" noEditPoints="1"/>
          </p:cNvSpPr>
          <p:nvPr/>
        </p:nvSpPr>
        <p:spPr bwMode="auto">
          <a:xfrm>
            <a:off x="6101982"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5" name="Freeform 68">
            <a:extLst>
              <a:ext uri="{FF2B5EF4-FFF2-40B4-BE49-F238E27FC236}">
                <a16:creationId xmlns:a16="http://schemas.microsoft.com/office/drawing/2014/main" id="{1C602234-0D29-02E2-2E7E-E5384863E1CD}"/>
              </a:ext>
            </a:extLst>
          </p:cNvPr>
          <p:cNvSpPr>
            <a:spLocks noChangeAspect="1" noEditPoints="1"/>
          </p:cNvSpPr>
          <p:nvPr/>
        </p:nvSpPr>
        <p:spPr bwMode="auto">
          <a:xfrm>
            <a:off x="9012849"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79" name="Google Shape;112;p22">
            <a:extLst>
              <a:ext uri="{FF2B5EF4-FFF2-40B4-BE49-F238E27FC236}">
                <a16:creationId xmlns:a16="http://schemas.microsoft.com/office/drawing/2014/main" id="{6ACAFB5E-0B82-B1D1-15EB-CFFF9C5811D6}"/>
              </a:ext>
            </a:extLst>
          </p:cNvPr>
          <p:cNvSpPr/>
          <p:nvPr/>
        </p:nvSpPr>
        <p:spPr>
          <a:xfrm>
            <a:off x="3101975" y="4306543"/>
            <a:ext cx="2814637"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pt-BR" sz="1100"/>
              <a:t>Aviācijas nelaimes gadījums </a:t>
            </a:r>
          </a:p>
          <a:p>
            <a:pPr marL="0" lvl="0" indent="0" algn="l" rtl="0">
              <a:spcBef>
                <a:spcPts val="0"/>
              </a:spcBef>
              <a:spcAft>
                <a:spcPts val="0"/>
              </a:spcAft>
              <a:buNone/>
            </a:pPr>
            <a:r>
              <a:rPr lang="pt-BR" sz="1100"/>
              <a:t>ar gaisa kuģi</a:t>
            </a:r>
          </a:p>
        </p:txBody>
      </p:sp>
      <p:sp>
        <p:nvSpPr>
          <p:cNvPr id="80" name="Google Shape;112;p22">
            <a:extLst>
              <a:ext uri="{FF2B5EF4-FFF2-40B4-BE49-F238E27FC236}">
                <a16:creationId xmlns:a16="http://schemas.microsoft.com/office/drawing/2014/main" id="{300DAD2D-D598-04E8-D01D-01F6767BB85F}"/>
              </a:ext>
            </a:extLst>
          </p:cNvPr>
          <p:cNvSpPr/>
          <p:nvPr/>
        </p:nvSpPr>
        <p:spPr>
          <a:xfrm>
            <a:off x="6018231" y="4306543"/>
            <a:ext cx="5725033"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Dzelzceļa transporta katastrofa</a:t>
            </a:r>
          </a:p>
        </p:txBody>
      </p:sp>
      <p:sp>
        <p:nvSpPr>
          <p:cNvPr id="81" name="Freeform 68">
            <a:extLst>
              <a:ext uri="{FF2B5EF4-FFF2-40B4-BE49-F238E27FC236}">
                <a16:creationId xmlns:a16="http://schemas.microsoft.com/office/drawing/2014/main" id="{4398B94A-C422-BD0E-A523-3427F8356F8C}"/>
              </a:ext>
            </a:extLst>
          </p:cNvPr>
          <p:cNvSpPr>
            <a:spLocks noChangeAspect="1" noEditPoints="1"/>
          </p:cNvSpPr>
          <p:nvPr/>
        </p:nvSpPr>
        <p:spPr bwMode="auto">
          <a:xfrm>
            <a:off x="3185487" y="447184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2" name="Freeform 68">
            <a:extLst>
              <a:ext uri="{FF2B5EF4-FFF2-40B4-BE49-F238E27FC236}">
                <a16:creationId xmlns:a16="http://schemas.microsoft.com/office/drawing/2014/main" id="{9F75A492-3F0D-12E7-60C0-D746EAFA95CA}"/>
              </a:ext>
            </a:extLst>
          </p:cNvPr>
          <p:cNvSpPr>
            <a:spLocks noChangeAspect="1" noEditPoints="1"/>
          </p:cNvSpPr>
          <p:nvPr/>
        </p:nvSpPr>
        <p:spPr bwMode="auto">
          <a:xfrm>
            <a:off x="6101982" y="447184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93" name="Slide Number Placeholder 4">
            <a:extLst>
              <a:ext uri="{FF2B5EF4-FFF2-40B4-BE49-F238E27FC236}">
                <a16:creationId xmlns:a16="http://schemas.microsoft.com/office/drawing/2014/main" id="{C405742C-F43D-474B-29BC-DD8CEDEF1C0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42</a:t>
            </a:fld>
            <a:endParaRPr lang="en-GB"/>
          </a:p>
        </p:txBody>
      </p:sp>
      <p:sp>
        <p:nvSpPr>
          <p:cNvPr id="94" name="Google Shape;1000;p85">
            <a:extLst>
              <a:ext uri="{FF2B5EF4-FFF2-40B4-BE49-F238E27FC236}">
                <a16:creationId xmlns:a16="http://schemas.microsoft.com/office/drawing/2014/main" id="{5E6AA0A3-5AD8-240B-8AF6-50394AD87B63}"/>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 name="Google Shape;1800;p93">
            <a:extLst>
              <a:ext uri="{FF2B5EF4-FFF2-40B4-BE49-F238E27FC236}">
                <a16:creationId xmlns:a16="http://schemas.microsoft.com/office/drawing/2014/main" id="{84A6A781-D3F0-D7BB-CC45-47CD9DF53B05}"/>
              </a:ext>
            </a:extLst>
          </p:cNvPr>
          <p:cNvSpPr/>
          <p:nvPr/>
        </p:nvSpPr>
        <p:spPr>
          <a:xfrm>
            <a:off x="11389087" y="3220554"/>
            <a:ext cx="288000" cy="288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id="{D8C728A1-4C81-B4F3-E33C-D36558F8D20B}"/>
              </a:ext>
            </a:extLst>
          </p:cNvPr>
          <p:cNvPicPr>
            <a:picLocks noChangeAspect="1"/>
          </p:cNvPicPr>
          <p:nvPr/>
        </p:nvPicPr>
        <p:blipFill rotWithShape="1">
          <a:blip r:embed="rId5"/>
          <a:srcRect b="14957"/>
          <a:stretch/>
        </p:blipFill>
        <p:spPr>
          <a:xfrm>
            <a:off x="637251" y="221615"/>
            <a:ext cx="1483014" cy="1232533"/>
          </a:xfrm>
          <a:prstGeom prst="rect">
            <a:avLst/>
          </a:prstGeom>
        </p:spPr>
      </p:pic>
      <p:pic>
        <p:nvPicPr>
          <p:cNvPr id="6" name="Picture 5">
            <a:extLst>
              <a:ext uri="{FF2B5EF4-FFF2-40B4-BE49-F238E27FC236}">
                <a16:creationId xmlns:a16="http://schemas.microsoft.com/office/drawing/2014/main" id="{7814C50B-0E62-6104-94E9-7E8D04F4903E}"/>
              </a:ext>
            </a:extLst>
          </p:cNvPr>
          <p:cNvPicPr>
            <a:picLocks noChangeAspect="1"/>
          </p:cNvPicPr>
          <p:nvPr/>
        </p:nvPicPr>
        <p:blipFill rotWithShape="1">
          <a:blip r:embed="rId6"/>
          <a:srcRect l="472" t="44120" r="605" b="36774"/>
          <a:stretch/>
        </p:blipFill>
        <p:spPr>
          <a:xfrm>
            <a:off x="3096150" y="4920928"/>
            <a:ext cx="8647113" cy="1252587"/>
          </a:xfrm>
          <a:prstGeom prst="rect">
            <a:avLst/>
          </a:prstGeom>
        </p:spPr>
      </p:pic>
      <p:sp>
        <p:nvSpPr>
          <p:cNvPr id="16" name="Rectangle 15">
            <a:extLst>
              <a:ext uri="{FF2B5EF4-FFF2-40B4-BE49-F238E27FC236}">
                <a16:creationId xmlns:a16="http://schemas.microsoft.com/office/drawing/2014/main" id="{FBEE9A0E-4936-3FAD-92F8-4C84893C484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7" name="Group 16">
            <a:extLst>
              <a:ext uri="{FF2B5EF4-FFF2-40B4-BE49-F238E27FC236}">
                <a16:creationId xmlns:a16="http://schemas.microsoft.com/office/drawing/2014/main" id="{2DAAB8DF-4629-9EE9-BFC8-A11149743DBD}"/>
              </a:ext>
            </a:extLst>
          </p:cNvPr>
          <p:cNvGrpSpPr/>
          <p:nvPr/>
        </p:nvGrpSpPr>
        <p:grpSpPr>
          <a:xfrm>
            <a:off x="7511473" y="130795"/>
            <a:ext cx="4237615" cy="217488"/>
            <a:chOff x="7511473" y="130795"/>
            <a:chExt cx="4237615" cy="217488"/>
          </a:xfrm>
        </p:grpSpPr>
        <p:sp>
          <p:nvSpPr>
            <p:cNvPr id="18" name="Rectangle 17">
              <a:extLst>
                <a:ext uri="{FF2B5EF4-FFF2-40B4-BE49-F238E27FC236}">
                  <a16:creationId xmlns:a16="http://schemas.microsoft.com/office/drawing/2014/main" id="{C381F356-4B3A-5777-AE6E-8AFFF9B85AF2}"/>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61FCDBA7-C876-010C-5526-A4C893C0D439}"/>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B359571E-5685-7F97-68CE-D270D0D514B4}"/>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5A4EDD51-D35A-35BB-2C72-FC8191E601F3}"/>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E72EF8E9-C4DA-BF12-E202-909F7CC57E1E}"/>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3" name="Rectangle 22">
              <a:extLst>
                <a:ext uri="{FF2B5EF4-FFF2-40B4-BE49-F238E27FC236}">
                  <a16:creationId xmlns:a16="http://schemas.microsoft.com/office/drawing/2014/main" id="{56427FEF-5356-5BC7-43DC-77C5D23E170A}"/>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4" name="Rectangle 23">
              <a:extLst>
                <a:ext uri="{FF2B5EF4-FFF2-40B4-BE49-F238E27FC236}">
                  <a16:creationId xmlns:a16="http://schemas.microsoft.com/office/drawing/2014/main" id="{95DDF100-2585-125F-4BC9-3C84BA1FF02D}"/>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5" name="Rectangle 24">
              <a:extLst>
                <a:ext uri="{FF2B5EF4-FFF2-40B4-BE49-F238E27FC236}">
                  <a16:creationId xmlns:a16="http://schemas.microsoft.com/office/drawing/2014/main" id="{8E41E180-AE09-083C-547B-1BC3E16AD065}"/>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F60DCE5C-0B53-E484-9EFC-76B1F1057CF5}"/>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EB69037F-3BBC-7827-D89A-BF3D77D1E3CA}"/>
              </a:ext>
            </a:extLst>
          </p:cNvPr>
          <p:cNvSpPr/>
          <p:nvPr/>
        </p:nvSpPr>
        <p:spPr>
          <a:xfrm>
            <a:off x="0" y="245328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Freeform 50">
            <a:extLst>
              <a:ext uri="{FF2B5EF4-FFF2-40B4-BE49-F238E27FC236}">
                <a16:creationId xmlns:a16="http://schemas.microsoft.com/office/drawing/2014/main" id="{5E740B8F-03AC-C9E2-0ED9-63E5D9FEF869}"/>
              </a:ext>
            </a:extLst>
          </p:cNvPr>
          <p:cNvSpPr>
            <a:spLocks noChangeAspect="1"/>
          </p:cNvSpPr>
          <p:nvPr/>
        </p:nvSpPr>
        <p:spPr bwMode="auto">
          <a:xfrm>
            <a:off x="448735" y="27057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Google Shape;2685;p25">
            <a:extLst>
              <a:ext uri="{FF2B5EF4-FFF2-40B4-BE49-F238E27FC236}">
                <a16:creationId xmlns:a16="http://schemas.microsoft.com/office/drawing/2014/main" id="{0E49B641-404B-DAFB-8A70-5466FB482CF6}"/>
              </a:ext>
            </a:extLst>
          </p:cNvPr>
          <p:cNvSpPr txBox="1"/>
          <p:nvPr/>
        </p:nvSpPr>
        <p:spPr>
          <a:xfrm>
            <a:off x="874395" y="269504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Satiksmes ministrijas nolikums</a:t>
            </a:r>
            <a:r>
              <a:rPr lang="lv-LV" sz="1100">
                <a:latin typeface="Arial"/>
                <a:ea typeface="Arial"/>
                <a:cs typeface="Arial"/>
                <a:sym typeface="Arial"/>
              </a:rPr>
              <a:t> </a:t>
            </a:r>
          </a:p>
        </p:txBody>
      </p:sp>
      <p:sp>
        <p:nvSpPr>
          <p:cNvPr id="9" name="Rectangle 8">
            <a:extLst>
              <a:ext uri="{FF2B5EF4-FFF2-40B4-BE49-F238E27FC236}">
                <a16:creationId xmlns:a16="http://schemas.microsoft.com/office/drawing/2014/main" id="{1D28A833-58D3-5877-3AA4-C5A91CEBFFDB}"/>
              </a:ext>
            </a:extLst>
          </p:cNvPr>
          <p:cNvSpPr/>
          <p:nvPr/>
        </p:nvSpPr>
        <p:spPr>
          <a:xfrm>
            <a:off x="0" y="44079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E4C7DBF2-0C72-67DB-AF6C-A27D0DADB493}"/>
              </a:ext>
            </a:extLst>
          </p:cNvPr>
          <p:cNvSpPr>
            <a:spLocks noChangeAspect="1"/>
          </p:cNvSpPr>
          <p:nvPr/>
        </p:nvSpPr>
        <p:spPr bwMode="auto">
          <a:xfrm>
            <a:off x="448735" y="46604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C4358C4C-70E6-1338-BE9C-6EFEC07E660A}"/>
              </a:ext>
            </a:extLst>
          </p:cNvPr>
          <p:cNvSpPr txBox="1"/>
          <p:nvPr/>
        </p:nvSpPr>
        <p:spPr>
          <a:xfrm>
            <a:off x="874395" y="464971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2" name="Rectangle 11">
            <a:extLst>
              <a:ext uri="{FF2B5EF4-FFF2-40B4-BE49-F238E27FC236}">
                <a16:creationId xmlns:a16="http://schemas.microsoft.com/office/drawing/2014/main" id="{99F32EEA-C7F3-056D-5AC3-46C60EB317AC}"/>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BE41BB5C-D7C8-D4A3-8D2C-141A75CF61F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4" name="Google Shape;2685;p25">
            <a:extLst>
              <a:ext uri="{FF2B5EF4-FFF2-40B4-BE49-F238E27FC236}">
                <a16:creationId xmlns:a16="http://schemas.microsoft.com/office/drawing/2014/main" id="{CE807484-6BC3-C24E-3028-7841ECBDB945}"/>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050094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12;p22">
            <a:extLst>
              <a:ext uri="{FF2B5EF4-FFF2-40B4-BE49-F238E27FC236}">
                <a16:creationId xmlns:a16="http://schemas.microsoft.com/office/drawing/2014/main" id="{B9985518-5D9F-A580-AD26-9B86A8ECC984}"/>
              </a:ext>
            </a:extLst>
          </p:cNvPr>
          <p:cNvSpPr/>
          <p:nvPr/>
        </p:nvSpPr>
        <p:spPr>
          <a:xfrm>
            <a:off x="4854731" y="2362200"/>
            <a:ext cx="6894357" cy="485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100"/>
              <a:t>Zemes nogruvums</a:t>
            </a:r>
            <a:endParaRPr lang="lv-LV" sz="1100"/>
          </a:p>
        </p:txBody>
      </p:sp>
      <p:sp>
        <p:nvSpPr>
          <p:cNvPr id="18" name="Google Shape;112;p22">
            <a:extLst>
              <a:ext uri="{FF2B5EF4-FFF2-40B4-BE49-F238E27FC236}">
                <a16:creationId xmlns:a16="http://schemas.microsoft.com/office/drawing/2014/main" id="{0225F931-8F49-81DF-4786-ADCA1AB22AE6}"/>
              </a:ext>
            </a:extLst>
          </p:cNvPr>
          <p:cNvSpPr/>
          <p:nvPr/>
        </p:nvSpPr>
        <p:spPr>
          <a:xfrm>
            <a:off x="4850541" y="3502004"/>
            <a:ext cx="6895123" cy="381021"/>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100"/>
              <a:t>Autotransporta avārija</a:t>
            </a:r>
            <a:endParaRPr lang="lv-LV" sz="1100"/>
          </a:p>
        </p:txBody>
      </p:sp>
      <p:sp>
        <p:nvSpPr>
          <p:cNvPr id="20" name="Google Shape;112;p22">
            <a:extLst>
              <a:ext uri="{FF2B5EF4-FFF2-40B4-BE49-F238E27FC236}">
                <a16:creationId xmlns:a16="http://schemas.microsoft.com/office/drawing/2014/main" id="{D21CABA7-E685-8013-4CD1-1778DD284E5B}"/>
              </a:ext>
            </a:extLst>
          </p:cNvPr>
          <p:cNvSpPr/>
          <p:nvPr/>
        </p:nvSpPr>
        <p:spPr>
          <a:xfrm>
            <a:off x="4850541" y="4487573"/>
            <a:ext cx="6894355" cy="381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100"/>
              <a:t>Aviācijas nelaimes gadījums ar gaisa kuģi</a:t>
            </a:r>
            <a:endParaRPr lang="lv-LV" sz="1100"/>
          </a:p>
        </p:txBody>
      </p:sp>
      <p:sp>
        <p:nvSpPr>
          <p:cNvPr id="24" name="Google Shape;112;p22">
            <a:extLst>
              <a:ext uri="{FF2B5EF4-FFF2-40B4-BE49-F238E27FC236}">
                <a16:creationId xmlns:a16="http://schemas.microsoft.com/office/drawing/2014/main" id="{8940D1AB-55F0-D3FD-59EB-8F2C13B3DF3C}"/>
              </a:ext>
            </a:extLst>
          </p:cNvPr>
          <p:cNvSpPr/>
          <p:nvPr/>
        </p:nvSpPr>
        <p:spPr>
          <a:xfrm>
            <a:off x="4854730" y="3996387"/>
            <a:ext cx="6894355" cy="381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Dzelzceļa transporta katastrofa</a:t>
            </a:r>
          </a:p>
        </p:txBody>
      </p:sp>
      <p:sp>
        <p:nvSpPr>
          <p:cNvPr id="26" name="Google Shape;112;p22">
            <a:extLst>
              <a:ext uri="{FF2B5EF4-FFF2-40B4-BE49-F238E27FC236}">
                <a16:creationId xmlns:a16="http://schemas.microsoft.com/office/drawing/2014/main" id="{9694DA8E-37BF-0420-B587-159FB706DF26}"/>
              </a:ext>
            </a:extLst>
          </p:cNvPr>
          <p:cNvSpPr/>
          <p:nvPr/>
        </p:nvSpPr>
        <p:spPr>
          <a:xfrm>
            <a:off x="3101974" y="5512143"/>
            <a:ext cx="8647113" cy="660057"/>
          </a:xfrm>
          <a:prstGeom prst="rect">
            <a:avLst/>
          </a:prstGeom>
          <a:solidFill>
            <a:schemeClr val="bg1">
              <a:lumMod val="95000"/>
            </a:schemeClr>
          </a:solidFill>
          <a:ln>
            <a:noFill/>
          </a:ln>
        </p:spPr>
        <p:txBody>
          <a:bodyPr spcFirstLastPara="1" wrap="square" lIns="72000" tIns="91425" rIns="324000" bIns="91425" anchor="ctr" anchorCtr="0">
            <a:noAutofit/>
          </a:bodyPr>
          <a:lstStyle/>
          <a:p>
            <a:pPr marL="0" lvl="0" indent="0" algn="l" rtl="0">
              <a:spcBef>
                <a:spcPts val="0"/>
              </a:spcBef>
              <a:spcAft>
                <a:spcPts val="0"/>
              </a:spcAft>
              <a:buNone/>
            </a:pPr>
            <a:r>
              <a:rPr lang="pt-BR" sz="1100"/>
              <a:t>Katastrofas pārvaldīšanas pasākumi kara, militāra iebrukuma vai to draudu gadījumā</a:t>
            </a:r>
            <a:endParaRPr lang="lv-LV" sz="1100"/>
          </a:p>
        </p:txBody>
      </p:sp>
      <p:sp>
        <p:nvSpPr>
          <p:cNvPr id="29" name="Rectangle 28">
            <a:extLst>
              <a:ext uri="{FF2B5EF4-FFF2-40B4-BE49-F238E27FC236}">
                <a16:creationId xmlns:a16="http://schemas.microsoft.com/office/drawing/2014/main" id="{C818D215-D9A2-85E1-5625-059144EBF949}"/>
              </a:ext>
            </a:extLst>
          </p:cNvPr>
          <p:cNvSpPr/>
          <p:nvPr/>
        </p:nvSpPr>
        <p:spPr>
          <a:xfrm>
            <a:off x="0" y="1809615"/>
            <a:ext cx="2754313" cy="5048385"/>
          </a:xfrm>
          <a:prstGeom prst="rect">
            <a:avLst/>
          </a:prstGeom>
          <a:solidFill>
            <a:srgbClr val="42556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Rectangle 30">
            <a:extLst>
              <a:ext uri="{FF2B5EF4-FFF2-40B4-BE49-F238E27FC236}">
                <a16:creationId xmlns:a16="http://schemas.microsoft.com/office/drawing/2014/main" id="{F66215C0-955D-4E42-7733-1EC73E5F5D36}"/>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Satiksmes ministrijas pienākumi civilajā aizsardzībā un katastrofas pārvaldīšanā </a:t>
            </a:r>
            <a:endParaRPr lang="en-US"/>
          </a:p>
        </p:txBody>
      </p:sp>
      <p:sp>
        <p:nvSpPr>
          <p:cNvPr id="17" name="Rectangle 16">
            <a:extLst>
              <a:ext uri="{FF2B5EF4-FFF2-40B4-BE49-F238E27FC236}">
                <a16:creationId xmlns:a16="http://schemas.microsoft.com/office/drawing/2014/main" id="{0D4DB86A-F8BF-63AA-34D9-14ACDEFA3832}"/>
              </a:ext>
            </a:extLst>
          </p:cNvPr>
          <p:cNvSpPr>
            <a:spLocks noChangeAspect="1"/>
          </p:cNvSpPr>
          <p:nvPr/>
        </p:nvSpPr>
        <p:spPr>
          <a:xfrm>
            <a:off x="11533088" y="26319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9" name="Rectangle 18">
            <a:extLst>
              <a:ext uri="{FF2B5EF4-FFF2-40B4-BE49-F238E27FC236}">
                <a16:creationId xmlns:a16="http://schemas.microsoft.com/office/drawing/2014/main" id="{CCE3757F-D4CA-BFA6-8765-725102037436}"/>
              </a:ext>
            </a:extLst>
          </p:cNvPr>
          <p:cNvSpPr>
            <a:spLocks noChangeAspect="1"/>
          </p:cNvSpPr>
          <p:nvPr/>
        </p:nvSpPr>
        <p:spPr>
          <a:xfrm>
            <a:off x="11533085" y="416138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3" name="Rectangle 22">
            <a:extLst>
              <a:ext uri="{FF2B5EF4-FFF2-40B4-BE49-F238E27FC236}">
                <a16:creationId xmlns:a16="http://schemas.microsoft.com/office/drawing/2014/main" id="{39FD15B8-C87F-AE7E-E201-7017D5CAF9B3}"/>
              </a:ext>
            </a:extLst>
          </p:cNvPr>
          <p:cNvSpPr>
            <a:spLocks noChangeAspect="1"/>
          </p:cNvSpPr>
          <p:nvPr/>
        </p:nvSpPr>
        <p:spPr>
          <a:xfrm>
            <a:off x="11529664" y="366702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5" name="Rectangle 24">
            <a:extLst>
              <a:ext uri="{FF2B5EF4-FFF2-40B4-BE49-F238E27FC236}">
                <a16:creationId xmlns:a16="http://schemas.microsoft.com/office/drawing/2014/main" id="{5EEC4BB5-A138-39AF-8EC2-CF96BE04219E}"/>
              </a:ext>
            </a:extLst>
          </p:cNvPr>
          <p:cNvSpPr>
            <a:spLocks noChangeAspect="1"/>
          </p:cNvSpPr>
          <p:nvPr/>
        </p:nvSpPr>
        <p:spPr>
          <a:xfrm>
            <a:off x="11528896" y="465257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7" name="Rectangle 26">
            <a:extLst>
              <a:ext uri="{FF2B5EF4-FFF2-40B4-BE49-F238E27FC236}">
                <a16:creationId xmlns:a16="http://schemas.microsoft.com/office/drawing/2014/main" id="{9F830FF7-D811-74F6-8CC2-B7AE0441E2D9}"/>
              </a:ext>
            </a:extLst>
          </p:cNvPr>
          <p:cNvSpPr>
            <a:spLocks noChangeAspect="1"/>
          </p:cNvSpPr>
          <p:nvPr/>
        </p:nvSpPr>
        <p:spPr>
          <a:xfrm>
            <a:off x="11533087" y="5713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8" name="Rectangle 27">
            <a:extLst>
              <a:ext uri="{FF2B5EF4-FFF2-40B4-BE49-F238E27FC236}">
                <a16:creationId xmlns:a16="http://schemas.microsoft.com/office/drawing/2014/main" id="{D0042D70-34E8-CA3E-CDCB-3876C341C973}"/>
              </a:ext>
            </a:extLst>
          </p:cNvPr>
          <p:cNvSpPr>
            <a:spLocks noChangeAspect="1"/>
          </p:cNvSpPr>
          <p:nvPr/>
        </p:nvSpPr>
        <p:spPr>
          <a:xfrm>
            <a:off x="11533087" y="5956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pic>
        <p:nvPicPr>
          <p:cNvPr id="30" name="Picture 29">
            <a:extLst>
              <a:ext uri="{FF2B5EF4-FFF2-40B4-BE49-F238E27FC236}">
                <a16:creationId xmlns:a16="http://schemas.microsoft.com/office/drawing/2014/main" id="{A3707D4A-7133-8379-0CC5-089329F420A6}"/>
              </a:ext>
            </a:extLst>
          </p:cNvPr>
          <p:cNvPicPr>
            <a:picLocks noChangeAspect="1"/>
          </p:cNvPicPr>
          <p:nvPr/>
        </p:nvPicPr>
        <p:blipFill rotWithShape="1">
          <a:blip r:embed="rId3"/>
          <a:srcRect t="86142"/>
          <a:stretch/>
        </p:blipFill>
        <p:spPr>
          <a:xfrm>
            <a:off x="524079" y="1432965"/>
            <a:ext cx="1706154" cy="200663"/>
          </a:xfrm>
          <a:prstGeom prst="rect">
            <a:avLst/>
          </a:prstGeom>
        </p:spPr>
      </p:pic>
      <p:grpSp>
        <p:nvGrpSpPr>
          <p:cNvPr id="86" name="Group 85">
            <a:extLst>
              <a:ext uri="{FF2B5EF4-FFF2-40B4-BE49-F238E27FC236}">
                <a16:creationId xmlns:a16="http://schemas.microsoft.com/office/drawing/2014/main" id="{B784F13F-F688-94E5-EBEF-AEE2F9F88B11}"/>
              </a:ext>
            </a:extLst>
          </p:cNvPr>
          <p:cNvGrpSpPr/>
          <p:nvPr/>
        </p:nvGrpSpPr>
        <p:grpSpPr>
          <a:xfrm>
            <a:off x="3101975" y="6413400"/>
            <a:ext cx="4293235" cy="216000"/>
            <a:chOff x="3101975" y="6318475"/>
            <a:chExt cx="4293235" cy="216000"/>
          </a:xfrm>
        </p:grpSpPr>
        <p:sp>
          <p:nvSpPr>
            <p:cNvPr id="87" name="Rectangle 86">
              <a:extLst>
                <a:ext uri="{FF2B5EF4-FFF2-40B4-BE49-F238E27FC236}">
                  <a16:creationId xmlns:a16="http://schemas.microsoft.com/office/drawing/2014/main" id="{2A2FA600-E1A8-690E-8935-103E80A7160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8" name="TextBox 87">
              <a:extLst>
                <a:ext uri="{FF2B5EF4-FFF2-40B4-BE49-F238E27FC236}">
                  <a16:creationId xmlns:a16="http://schemas.microsoft.com/office/drawing/2014/main" id="{D500CD30-A220-E802-9A41-6C072FC204E3}"/>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89" name="Rectangle 88">
              <a:extLst>
                <a:ext uri="{FF2B5EF4-FFF2-40B4-BE49-F238E27FC236}">
                  <a16:creationId xmlns:a16="http://schemas.microsoft.com/office/drawing/2014/main" id="{795DB146-9E45-252F-F9BE-CED747520F6E}"/>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0" name="TextBox 89">
              <a:extLst>
                <a:ext uri="{FF2B5EF4-FFF2-40B4-BE49-F238E27FC236}">
                  <a16:creationId xmlns:a16="http://schemas.microsoft.com/office/drawing/2014/main" id="{6A9849D1-F4C9-4F37-5C80-8DEE19285C86}"/>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91" name="Rectangle 90">
              <a:extLst>
                <a:ext uri="{FF2B5EF4-FFF2-40B4-BE49-F238E27FC236}">
                  <a16:creationId xmlns:a16="http://schemas.microsoft.com/office/drawing/2014/main" id="{D5092393-7950-6E4C-0395-E476D7BF89A7}"/>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92" name="TextBox 91">
              <a:extLst>
                <a:ext uri="{FF2B5EF4-FFF2-40B4-BE49-F238E27FC236}">
                  <a16:creationId xmlns:a16="http://schemas.microsoft.com/office/drawing/2014/main" id="{177E0EFC-7750-52CC-94AF-1BC9993DC4C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93" name="Slide Number Placeholder 4">
            <a:extLst>
              <a:ext uri="{FF2B5EF4-FFF2-40B4-BE49-F238E27FC236}">
                <a16:creationId xmlns:a16="http://schemas.microsoft.com/office/drawing/2014/main" id="{C405742C-F43D-474B-29BC-DD8CEDEF1C0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43</a:t>
            </a:fld>
            <a:endParaRPr lang="en-GB"/>
          </a:p>
        </p:txBody>
      </p:sp>
      <p:pic>
        <p:nvPicPr>
          <p:cNvPr id="4" name="Picture 3">
            <a:extLst>
              <a:ext uri="{FF2B5EF4-FFF2-40B4-BE49-F238E27FC236}">
                <a16:creationId xmlns:a16="http://schemas.microsoft.com/office/drawing/2014/main" id="{D8C728A1-4C81-B4F3-E33C-D36558F8D20B}"/>
              </a:ext>
            </a:extLst>
          </p:cNvPr>
          <p:cNvPicPr>
            <a:picLocks noChangeAspect="1"/>
          </p:cNvPicPr>
          <p:nvPr/>
        </p:nvPicPr>
        <p:blipFill rotWithShape="1">
          <a:blip r:embed="rId4"/>
          <a:srcRect b="14957"/>
          <a:stretch/>
        </p:blipFill>
        <p:spPr>
          <a:xfrm>
            <a:off x="637251" y="221615"/>
            <a:ext cx="1483014" cy="1232533"/>
          </a:xfrm>
          <a:prstGeom prst="rect">
            <a:avLst/>
          </a:prstGeom>
        </p:spPr>
      </p:pic>
      <p:sp>
        <p:nvSpPr>
          <p:cNvPr id="5" name="Google Shape;118;p22">
            <a:extLst>
              <a:ext uri="{FF2B5EF4-FFF2-40B4-BE49-F238E27FC236}">
                <a16:creationId xmlns:a16="http://schemas.microsoft.com/office/drawing/2014/main" id="{C1FA2AF5-811C-23B3-321B-039F867F986F}"/>
              </a:ext>
            </a:extLst>
          </p:cNvPr>
          <p:cNvSpPr txBox="1"/>
          <p:nvPr/>
        </p:nvSpPr>
        <p:spPr>
          <a:xfrm>
            <a:off x="3102013"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6" name="Google Shape;118;p22">
            <a:extLst>
              <a:ext uri="{FF2B5EF4-FFF2-40B4-BE49-F238E27FC236}">
                <a16:creationId xmlns:a16="http://schemas.microsoft.com/office/drawing/2014/main" id="{B6655381-C39C-A6E6-B478-B63CD980060D}"/>
              </a:ext>
            </a:extLst>
          </p:cNvPr>
          <p:cNvSpPr txBox="1"/>
          <p:nvPr/>
        </p:nvSpPr>
        <p:spPr>
          <a:xfrm>
            <a:off x="11317086"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 name="Google Shape;118;p22">
            <a:extLst>
              <a:ext uri="{FF2B5EF4-FFF2-40B4-BE49-F238E27FC236}">
                <a16:creationId xmlns:a16="http://schemas.microsoft.com/office/drawing/2014/main" id="{2B42E5A9-3D5A-7098-DA4B-DFA767818457}"/>
              </a:ext>
            </a:extLst>
          </p:cNvPr>
          <p:cNvSpPr txBox="1"/>
          <p:nvPr/>
        </p:nvSpPr>
        <p:spPr>
          <a:xfrm>
            <a:off x="11245085" y="1819275"/>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0" name="Google Shape;112;p22">
            <a:extLst>
              <a:ext uri="{FF2B5EF4-FFF2-40B4-BE49-F238E27FC236}">
                <a16:creationId xmlns:a16="http://schemas.microsoft.com/office/drawing/2014/main" id="{E7198A4D-DD75-E69B-F487-C51AC0FFD3EF}"/>
              </a:ext>
            </a:extLst>
          </p:cNvPr>
          <p:cNvSpPr/>
          <p:nvPr/>
        </p:nvSpPr>
        <p:spPr>
          <a:xfrm>
            <a:off x="3101974" y="2362108"/>
            <a:ext cx="1641157" cy="485848"/>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11" name="Google Shape;118;p22">
            <a:extLst>
              <a:ext uri="{FF2B5EF4-FFF2-40B4-BE49-F238E27FC236}">
                <a16:creationId xmlns:a16="http://schemas.microsoft.com/office/drawing/2014/main" id="{D0F3619B-0DBE-94B7-2369-CB3DEB25D92E}"/>
              </a:ext>
            </a:extLst>
          </p:cNvPr>
          <p:cNvSpPr txBox="1"/>
          <p:nvPr/>
        </p:nvSpPr>
        <p:spPr>
          <a:xfrm>
            <a:off x="3102013" y="2959172"/>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2" name="Google Shape;118;p22">
            <a:extLst>
              <a:ext uri="{FF2B5EF4-FFF2-40B4-BE49-F238E27FC236}">
                <a16:creationId xmlns:a16="http://schemas.microsoft.com/office/drawing/2014/main" id="{4D167765-3DC2-466D-2933-182852C64DB0}"/>
              </a:ext>
            </a:extLst>
          </p:cNvPr>
          <p:cNvSpPr txBox="1"/>
          <p:nvPr/>
        </p:nvSpPr>
        <p:spPr>
          <a:xfrm>
            <a:off x="11317086" y="2959172"/>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3" name="Google Shape;118;p22">
            <a:extLst>
              <a:ext uri="{FF2B5EF4-FFF2-40B4-BE49-F238E27FC236}">
                <a16:creationId xmlns:a16="http://schemas.microsoft.com/office/drawing/2014/main" id="{6C5B9662-999B-65B5-2D40-91AB61EACE05}"/>
              </a:ext>
            </a:extLst>
          </p:cNvPr>
          <p:cNvSpPr txBox="1"/>
          <p:nvPr/>
        </p:nvSpPr>
        <p:spPr>
          <a:xfrm>
            <a:off x="11245085" y="2959172"/>
            <a:ext cx="72000" cy="432000"/>
          </a:xfrm>
          <a:prstGeom prst="rect">
            <a:avLst/>
          </a:prstGeom>
          <a:solidFill>
            <a:srgbClr val="425563"/>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4" name="Google Shape;1024;p85">
            <a:extLst>
              <a:ext uri="{FF2B5EF4-FFF2-40B4-BE49-F238E27FC236}">
                <a16:creationId xmlns:a16="http://schemas.microsoft.com/office/drawing/2014/main" id="{1B8117C3-B79C-C534-6604-9922CC8BF3E3}"/>
              </a:ext>
            </a:extLst>
          </p:cNvPr>
          <p:cNvSpPr/>
          <p:nvPr/>
        </p:nvSpPr>
        <p:spPr>
          <a:xfrm>
            <a:off x="11389086" y="3031172"/>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12;p22">
            <a:extLst>
              <a:ext uri="{FF2B5EF4-FFF2-40B4-BE49-F238E27FC236}">
                <a16:creationId xmlns:a16="http://schemas.microsoft.com/office/drawing/2014/main" id="{361FC773-FB03-2D5A-FA43-82678F854266}"/>
              </a:ext>
            </a:extLst>
          </p:cNvPr>
          <p:cNvSpPr/>
          <p:nvPr/>
        </p:nvSpPr>
        <p:spPr>
          <a:xfrm>
            <a:off x="3101974" y="3502005"/>
            <a:ext cx="1641157" cy="1366568"/>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21" name="Google Shape;118;p22">
            <a:extLst>
              <a:ext uri="{FF2B5EF4-FFF2-40B4-BE49-F238E27FC236}">
                <a16:creationId xmlns:a16="http://schemas.microsoft.com/office/drawing/2014/main" id="{2E368D38-732C-03B5-25A9-086A4D40F2EC}"/>
              </a:ext>
            </a:extLst>
          </p:cNvPr>
          <p:cNvSpPr txBox="1"/>
          <p:nvPr/>
        </p:nvSpPr>
        <p:spPr>
          <a:xfrm>
            <a:off x="3101974" y="4968543"/>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grpSp>
        <p:nvGrpSpPr>
          <p:cNvPr id="49" name="Group 48">
            <a:extLst>
              <a:ext uri="{FF2B5EF4-FFF2-40B4-BE49-F238E27FC236}">
                <a16:creationId xmlns:a16="http://schemas.microsoft.com/office/drawing/2014/main" id="{B903CC62-96F5-3E74-8E21-37CF90ADED2E}"/>
              </a:ext>
            </a:extLst>
          </p:cNvPr>
          <p:cNvGrpSpPr/>
          <p:nvPr/>
        </p:nvGrpSpPr>
        <p:grpSpPr>
          <a:xfrm>
            <a:off x="11245085" y="4968543"/>
            <a:ext cx="504001" cy="432000"/>
            <a:chOff x="11145768" y="5019743"/>
            <a:chExt cx="504001" cy="432000"/>
          </a:xfrm>
        </p:grpSpPr>
        <p:sp>
          <p:nvSpPr>
            <p:cNvPr id="22" name="Google Shape;118;p22">
              <a:extLst>
                <a:ext uri="{FF2B5EF4-FFF2-40B4-BE49-F238E27FC236}">
                  <a16:creationId xmlns:a16="http://schemas.microsoft.com/office/drawing/2014/main" id="{81BB846F-0F16-C8F2-223E-92F7749DB4C3}"/>
                </a:ext>
              </a:extLst>
            </p:cNvPr>
            <p:cNvSpPr txBox="1"/>
            <p:nvPr/>
          </p:nvSpPr>
          <p:spPr>
            <a:xfrm>
              <a:off x="11217769" y="501974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2E4918D3-D61A-80A5-D085-E4F44BB6B46A}"/>
                </a:ext>
              </a:extLst>
            </p:cNvPr>
            <p:cNvSpPr txBox="1"/>
            <p:nvPr/>
          </p:nvSpPr>
          <p:spPr>
            <a:xfrm>
              <a:off x="11145768" y="5019743"/>
              <a:ext cx="72000" cy="432000"/>
            </a:xfrm>
            <a:prstGeom prst="rect">
              <a:avLst/>
            </a:prstGeom>
            <a:solidFill>
              <a:srgbClr val="425563"/>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6" name="Google Shape;1318;p88">
              <a:extLst>
                <a:ext uri="{FF2B5EF4-FFF2-40B4-BE49-F238E27FC236}">
                  <a16:creationId xmlns:a16="http://schemas.microsoft.com/office/drawing/2014/main" id="{0C584E7F-B2CB-59C5-B13B-F3D21561B926}"/>
                </a:ext>
              </a:extLst>
            </p:cNvPr>
            <p:cNvSpPr/>
            <p:nvPr/>
          </p:nvSpPr>
          <p:spPr>
            <a:xfrm>
              <a:off x="11289769" y="5091743"/>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pic>
        <p:nvPicPr>
          <p:cNvPr id="51" name="Graphic 50">
            <a:extLst>
              <a:ext uri="{FF2B5EF4-FFF2-40B4-BE49-F238E27FC236}">
                <a16:creationId xmlns:a16="http://schemas.microsoft.com/office/drawing/2014/main" id="{EDEB5DF4-4DE9-6406-D274-56DD9BB077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624" y="1890813"/>
            <a:ext cx="288925" cy="288925"/>
          </a:xfrm>
          <a:prstGeom prst="rect">
            <a:avLst/>
          </a:prstGeom>
        </p:spPr>
      </p:pic>
      <p:sp>
        <p:nvSpPr>
          <p:cNvPr id="48" name="Rectangle 47">
            <a:extLst>
              <a:ext uri="{FF2B5EF4-FFF2-40B4-BE49-F238E27FC236}">
                <a16:creationId xmlns:a16="http://schemas.microsoft.com/office/drawing/2014/main" id="{2370B68A-D093-B909-4ADA-D8E0E484997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9" name="Group 38">
            <a:extLst>
              <a:ext uri="{FF2B5EF4-FFF2-40B4-BE49-F238E27FC236}">
                <a16:creationId xmlns:a16="http://schemas.microsoft.com/office/drawing/2014/main" id="{8B74386A-7781-BDA3-0B91-C169CB0BF03A}"/>
              </a:ext>
            </a:extLst>
          </p:cNvPr>
          <p:cNvGrpSpPr/>
          <p:nvPr/>
        </p:nvGrpSpPr>
        <p:grpSpPr>
          <a:xfrm>
            <a:off x="7511473" y="130795"/>
            <a:ext cx="4237615" cy="217488"/>
            <a:chOff x="7511473" y="130795"/>
            <a:chExt cx="4237615" cy="217488"/>
          </a:xfrm>
        </p:grpSpPr>
        <p:sp>
          <p:nvSpPr>
            <p:cNvPr id="40" name="Rectangle 39">
              <a:extLst>
                <a:ext uri="{FF2B5EF4-FFF2-40B4-BE49-F238E27FC236}">
                  <a16:creationId xmlns:a16="http://schemas.microsoft.com/office/drawing/2014/main" id="{8E83370B-C8EC-3B02-4E09-9AFB8B6AA233}"/>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4E4DAB8B-AAE8-C3DC-0EBB-F3F039F6A378}"/>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0" name="Rectangle 49">
              <a:extLst>
                <a:ext uri="{FF2B5EF4-FFF2-40B4-BE49-F238E27FC236}">
                  <a16:creationId xmlns:a16="http://schemas.microsoft.com/office/drawing/2014/main" id="{C6497FB5-AB3B-3EFC-C3F1-765F1417D0E0}"/>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52" name="Rectangle 51">
              <a:extLst>
                <a:ext uri="{FF2B5EF4-FFF2-40B4-BE49-F238E27FC236}">
                  <a16:creationId xmlns:a16="http://schemas.microsoft.com/office/drawing/2014/main" id="{E31DDC7C-D6EF-5B53-7BF3-1918C0D12F05}"/>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A995F86F-7E1D-2F78-1F02-27FED0F39EF0}"/>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54" name="Rectangle 53">
              <a:extLst>
                <a:ext uri="{FF2B5EF4-FFF2-40B4-BE49-F238E27FC236}">
                  <a16:creationId xmlns:a16="http://schemas.microsoft.com/office/drawing/2014/main" id="{583DB540-5692-73EE-458F-B49D15D7E64C}"/>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55" name="Rectangle 54">
              <a:extLst>
                <a:ext uri="{FF2B5EF4-FFF2-40B4-BE49-F238E27FC236}">
                  <a16:creationId xmlns:a16="http://schemas.microsoft.com/office/drawing/2014/main" id="{12E57AF1-9288-2F27-3E24-A0D84D209601}"/>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6" name="Rectangle 55">
              <a:extLst>
                <a:ext uri="{FF2B5EF4-FFF2-40B4-BE49-F238E27FC236}">
                  <a16:creationId xmlns:a16="http://schemas.microsoft.com/office/drawing/2014/main" id="{BD38D7DF-E508-DB41-BDA0-C6E198B3699B}"/>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7" name="Rectangle 56">
              <a:extLst>
                <a:ext uri="{FF2B5EF4-FFF2-40B4-BE49-F238E27FC236}">
                  <a16:creationId xmlns:a16="http://schemas.microsoft.com/office/drawing/2014/main" id="{D2929781-B7DD-BFCE-1199-D3FAD760B947}"/>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FB58AE46-C919-307F-2661-350C3A9CE497}"/>
              </a:ext>
            </a:extLst>
          </p:cNvPr>
          <p:cNvSpPr/>
          <p:nvPr/>
        </p:nvSpPr>
        <p:spPr>
          <a:xfrm>
            <a:off x="0" y="343061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 name="Freeform 50">
            <a:extLst>
              <a:ext uri="{FF2B5EF4-FFF2-40B4-BE49-F238E27FC236}">
                <a16:creationId xmlns:a16="http://schemas.microsoft.com/office/drawing/2014/main" id="{2E16D658-3EBD-8202-883C-40B30DAAA545}"/>
              </a:ext>
            </a:extLst>
          </p:cNvPr>
          <p:cNvSpPr>
            <a:spLocks noChangeAspect="1"/>
          </p:cNvSpPr>
          <p:nvPr/>
        </p:nvSpPr>
        <p:spPr bwMode="auto">
          <a:xfrm>
            <a:off x="448735" y="368312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3" name="Google Shape;2685;p25">
            <a:extLst>
              <a:ext uri="{FF2B5EF4-FFF2-40B4-BE49-F238E27FC236}">
                <a16:creationId xmlns:a16="http://schemas.microsoft.com/office/drawing/2014/main" id="{CECAFACA-CEE3-11CD-5812-B52EE3BC540E}"/>
              </a:ext>
            </a:extLst>
          </p:cNvPr>
          <p:cNvSpPr txBox="1"/>
          <p:nvPr/>
        </p:nvSpPr>
        <p:spPr>
          <a:xfrm>
            <a:off x="874395" y="359620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4" name="Rectangle 33">
            <a:extLst>
              <a:ext uri="{FF2B5EF4-FFF2-40B4-BE49-F238E27FC236}">
                <a16:creationId xmlns:a16="http://schemas.microsoft.com/office/drawing/2014/main" id="{FA20161A-08C9-7784-413D-DFB679DEB554}"/>
              </a:ext>
            </a:extLst>
          </p:cNvPr>
          <p:cNvSpPr/>
          <p:nvPr/>
        </p:nvSpPr>
        <p:spPr>
          <a:xfrm>
            <a:off x="0" y="245328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EEFBF042-0A19-476A-376B-5C0BA9DB5E05}"/>
              </a:ext>
            </a:extLst>
          </p:cNvPr>
          <p:cNvSpPr>
            <a:spLocks noChangeAspect="1"/>
          </p:cNvSpPr>
          <p:nvPr/>
        </p:nvSpPr>
        <p:spPr bwMode="auto">
          <a:xfrm>
            <a:off x="448735" y="270578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7" name="Google Shape;2685;p25">
            <a:extLst>
              <a:ext uri="{FF2B5EF4-FFF2-40B4-BE49-F238E27FC236}">
                <a16:creationId xmlns:a16="http://schemas.microsoft.com/office/drawing/2014/main" id="{9230BD1D-8DC4-6C60-2F12-3733B428A6A9}"/>
              </a:ext>
            </a:extLst>
          </p:cNvPr>
          <p:cNvSpPr txBox="1"/>
          <p:nvPr/>
        </p:nvSpPr>
        <p:spPr>
          <a:xfrm>
            <a:off x="874395" y="269504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Satiksmes ministrijas nolikums</a:t>
            </a:r>
            <a:r>
              <a:rPr lang="lv-LV" sz="1100">
                <a:latin typeface="Arial"/>
                <a:ea typeface="Arial"/>
                <a:cs typeface="Arial"/>
                <a:sym typeface="Arial"/>
              </a:rPr>
              <a:t> </a:t>
            </a:r>
          </a:p>
        </p:txBody>
      </p:sp>
      <p:sp>
        <p:nvSpPr>
          <p:cNvPr id="60" name="Rectangle 59">
            <a:extLst>
              <a:ext uri="{FF2B5EF4-FFF2-40B4-BE49-F238E27FC236}">
                <a16:creationId xmlns:a16="http://schemas.microsoft.com/office/drawing/2014/main" id="{AEB1D529-2617-4EC4-C3D4-C22E78A0F3E4}"/>
              </a:ext>
            </a:extLst>
          </p:cNvPr>
          <p:cNvSpPr/>
          <p:nvPr/>
        </p:nvSpPr>
        <p:spPr>
          <a:xfrm>
            <a:off x="0" y="44079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1" name="Freeform 50">
            <a:extLst>
              <a:ext uri="{FF2B5EF4-FFF2-40B4-BE49-F238E27FC236}">
                <a16:creationId xmlns:a16="http://schemas.microsoft.com/office/drawing/2014/main" id="{0A74311D-C892-E752-EC21-5CEA5E7E62D3}"/>
              </a:ext>
            </a:extLst>
          </p:cNvPr>
          <p:cNvSpPr>
            <a:spLocks noChangeAspect="1"/>
          </p:cNvSpPr>
          <p:nvPr/>
        </p:nvSpPr>
        <p:spPr bwMode="auto">
          <a:xfrm>
            <a:off x="448735" y="46604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2" name="Google Shape;2685;p25">
            <a:extLst>
              <a:ext uri="{FF2B5EF4-FFF2-40B4-BE49-F238E27FC236}">
                <a16:creationId xmlns:a16="http://schemas.microsoft.com/office/drawing/2014/main" id="{0A08B3FD-CD00-78F3-9B9C-8E7BBE024456}"/>
              </a:ext>
            </a:extLst>
          </p:cNvPr>
          <p:cNvSpPr txBox="1"/>
          <p:nvPr/>
        </p:nvSpPr>
        <p:spPr>
          <a:xfrm>
            <a:off x="874395" y="464971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63" name="Rectangle 62">
            <a:extLst>
              <a:ext uri="{FF2B5EF4-FFF2-40B4-BE49-F238E27FC236}">
                <a16:creationId xmlns:a16="http://schemas.microsoft.com/office/drawing/2014/main" id="{0F919AAE-D338-23BF-6FDF-7D0E6693BC0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4" name="Freeform 50">
            <a:extLst>
              <a:ext uri="{FF2B5EF4-FFF2-40B4-BE49-F238E27FC236}">
                <a16:creationId xmlns:a16="http://schemas.microsoft.com/office/drawing/2014/main" id="{F6CBABEA-AFC7-29D3-CCD7-562E7446E94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5" name="Google Shape;2685;p25">
            <a:extLst>
              <a:ext uri="{FF2B5EF4-FFF2-40B4-BE49-F238E27FC236}">
                <a16:creationId xmlns:a16="http://schemas.microsoft.com/office/drawing/2014/main" id="{512F2F6F-59E7-7222-C6F2-1EE6367E29ED}"/>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926067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82786E-17E1-8C90-F752-749C8A336623}"/>
              </a:ext>
            </a:extLst>
          </p:cNvPr>
          <p:cNvSpPr/>
          <p:nvPr/>
        </p:nvSpPr>
        <p:spPr>
          <a:xfrm>
            <a:off x="0" y="1809615"/>
            <a:ext cx="2754313" cy="5048385"/>
          </a:xfrm>
          <a:prstGeom prst="rect">
            <a:avLst/>
          </a:prstGeom>
          <a:solidFill>
            <a:srgbClr val="4A773C"/>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EC520235-5ECC-0D59-E86D-4C44BEA381E5}"/>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Rectangle 34">
            <a:extLst>
              <a:ext uri="{FF2B5EF4-FFF2-40B4-BE49-F238E27FC236}">
                <a16:creationId xmlns:a16="http://schemas.microsoft.com/office/drawing/2014/main" id="{0D0EC984-5643-1184-9DAC-FAD49BF2EE5A}"/>
              </a:ext>
            </a:extLst>
          </p:cNvPr>
          <p:cNvSpPr/>
          <p:nvPr/>
        </p:nvSpPr>
        <p:spPr>
          <a:xfrm>
            <a:off x="0" y="3875389"/>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6" name="Freeform 50">
            <a:extLst>
              <a:ext uri="{FF2B5EF4-FFF2-40B4-BE49-F238E27FC236}">
                <a16:creationId xmlns:a16="http://schemas.microsoft.com/office/drawing/2014/main" id="{BC166336-031E-6911-43B2-6CE8857EF908}"/>
              </a:ext>
            </a:extLst>
          </p:cNvPr>
          <p:cNvSpPr>
            <a:spLocks noChangeAspect="1"/>
          </p:cNvSpPr>
          <p:nvPr/>
        </p:nvSpPr>
        <p:spPr bwMode="auto">
          <a:xfrm>
            <a:off x="448735" y="405382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ADEBB0D9-60DE-604F-608F-68E6BFACB009}"/>
              </a:ext>
            </a:extLst>
          </p:cNvPr>
          <p:cNvSpPr txBox="1"/>
          <p:nvPr/>
        </p:nvSpPr>
        <p:spPr>
          <a:xfrm>
            <a:off x="874395" y="4119255"/>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Pašvaldību likums</a:t>
            </a:r>
            <a:r>
              <a:rPr lang="lv-LV" sz="1100">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ea typeface="+mj-lt"/>
                <a:cs typeface="+mj-lt"/>
              </a:rPr>
              <a:t>Vides aizsardzības un reģionālās </a:t>
            </a:r>
            <a:br>
              <a:rPr lang="en-US">
                <a:ea typeface="+mj-lt"/>
                <a:cs typeface="+mj-lt"/>
              </a:rPr>
            </a:br>
            <a:r>
              <a:rPr lang="lv-LV">
                <a:ea typeface="+mj-lt"/>
                <a:cs typeface="+mj-lt"/>
              </a:rPr>
              <a:t>attīstības ministrijas uzdevumi </a:t>
            </a:r>
            <a:r>
              <a:rPr lang="lv-LV"/>
              <a:t>civilajā aizsardzībā un katastrofas pārvaldīšanā </a:t>
            </a:r>
            <a:endParaRPr lang="en-US"/>
          </a:p>
        </p:txBody>
      </p:sp>
      <p:sp>
        <p:nvSpPr>
          <p:cNvPr id="22" name="Google Shape;112;p22">
            <a:extLst>
              <a:ext uri="{FF2B5EF4-FFF2-40B4-BE49-F238E27FC236}">
                <a16:creationId xmlns:a16="http://schemas.microsoft.com/office/drawing/2014/main" id="{8D16AD88-1CB5-A308-CE35-8A9C1D7A2948}"/>
              </a:ext>
            </a:extLst>
          </p:cNvPr>
          <p:cNvSpPr/>
          <p:nvPr/>
        </p:nvSpPr>
        <p:spPr>
          <a:xfrm>
            <a:off x="3102015" y="4850855"/>
            <a:ext cx="1643010"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Pali un plūdi</a:t>
            </a:r>
          </a:p>
        </p:txBody>
      </p:sp>
      <p:sp>
        <p:nvSpPr>
          <p:cNvPr id="17" name="Google Shape;112;p22">
            <a:extLst>
              <a:ext uri="{FF2B5EF4-FFF2-40B4-BE49-F238E27FC236}">
                <a16:creationId xmlns:a16="http://schemas.microsoft.com/office/drawing/2014/main" id="{58957648-F553-1886-3AD3-8899904CDEAB}"/>
              </a:ext>
            </a:extLst>
          </p:cNvPr>
          <p:cNvSpPr/>
          <p:nvPr/>
        </p:nvSpPr>
        <p:spPr>
          <a:xfrm>
            <a:off x="4853041" y="4850855"/>
            <a:ext cx="1643010"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Vējuzplūdi</a:t>
            </a:r>
          </a:p>
        </p:txBody>
      </p:sp>
      <p:sp>
        <p:nvSpPr>
          <p:cNvPr id="18" name="Google Shape;112;p22">
            <a:extLst>
              <a:ext uri="{FF2B5EF4-FFF2-40B4-BE49-F238E27FC236}">
                <a16:creationId xmlns:a16="http://schemas.microsoft.com/office/drawing/2014/main" id="{31BE6584-5208-8BC7-8598-C1C7AEB0442F}"/>
              </a:ext>
            </a:extLst>
          </p:cNvPr>
          <p:cNvSpPr/>
          <p:nvPr/>
        </p:nvSpPr>
        <p:spPr>
          <a:xfrm>
            <a:off x="3102015" y="5392370"/>
            <a:ext cx="1643010" cy="7811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Lietusgāzes (ilgstošas lietavas, pērkona negaiss) un krusa</a:t>
            </a:r>
          </a:p>
        </p:txBody>
      </p:sp>
      <p:sp>
        <p:nvSpPr>
          <p:cNvPr id="19" name="Google Shape;112;p22">
            <a:extLst>
              <a:ext uri="{FF2B5EF4-FFF2-40B4-BE49-F238E27FC236}">
                <a16:creationId xmlns:a16="http://schemas.microsoft.com/office/drawing/2014/main" id="{341E30C1-BEAB-4C0D-33D8-BD8517C0370D}"/>
              </a:ext>
            </a:extLst>
          </p:cNvPr>
          <p:cNvSpPr/>
          <p:nvPr/>
        </p:nvSpPr>
        <p:spPr>
          <a:xfrm>
            <a:off x="4853041" y="5392370"/>
            <a:ext cx="1643010" cy="7811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Vētras (vēja brāzmas), krasas vēja brāzmas</a:t>
            </a:r>
          </a:p>
        </p:txBody>
      </p:sp>
      <p:sp>
        <p:nvSpPr>
          <p:cNvPr id="20" name="Google Shape;112;p22">
            <a:extLst>
              <a:ext uri="{FF2B5EF4-FFF2-40B4-BE49-F238E27FC236}">
                <a16:creationId xmlns:a16="http://schemas.microsoft.com/office/drawing/2014/main" id="{757BA4B3-DC15-196C-B3BA-BA8639B50CC5}"/>
              </a:ext>
            </a:extLst>
          </p:cNvPr>
          <p:cNvSpPr/>
          <p:nvPr/>
        </p:nvSpPr>
        <p:spPr>
          <a:xfrm>
            <a:off x="10106117" y="4850855"/>
            <a:ext cx="1643010"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Viesuļi</a:t>
            </a:r>
          </a:p>
        </p:txBody>
      </p:sp>
      <p:sp>
        <p:nvSpPr>
          <p:cNvPr id="23" name="Google Shape;112;p22">
            <a:extLst>
              <a:ext uri="{FF2B5EF4-FFF2-40B4-BE49-F238E27FC236}">
                <a16:creationId xmlns:a16="http://schemas.microsoft.com/office/drawing/2014/main" id="{9B515247-A465-F195-3F09-03FA4DC0E859}"/>
              </a:ext>
            </a:extLst>
          </p:cNvPr>
          <p:cNvSpPr/>
          <p:nvPr/>
        </p:nvSpPr>
        <p:spPr>
          <a:xfrm>
            <a:off x="10105481" y="5392370"/>
            <a:ext cx="1643646" cy="7811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Stiprs sals, sniegs, putenis, apledojums, slapja sniega nogulums</a:t>
            </a:r>
          </a:p>
        </p:txBody>
      </p:sp>
      <p:sp>
        <p:nvSpPr>
          <p:cNvPr id="24" name="Google Shape;112;p22">
            <a:extLst>
              <a:ext uri="{FF2B5EF4-FFF2-40B4-BE49-F238E27FC236}">
                <a16:creationId xmlns:a16="http://schemas.microsoft.com/office/drawing/2014/main" id="{D485FACA-8D47-913D-5607-82DB50BB471A}"/>
              </a:ext>
            </a:extLst>
          </p:cNvPr>
          <p:cNvSpPr/>
          <p:nvPr/>
        </p:nvSpPr>
        <p:spPr>
          <a:xfrm>
            <a:off x="6604067" y="4850855"/>
            <a:ext cx="1643010"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Karstums</a:t>
            </a:r>
          </a:p>
        </p:txBody>
      </p:sp>
      <p:sp>
        <p:nvSpPr>
          <p:cNvPr id="25" name="Google Shape;112;p22">
            <a:extLst>
              <a:ext uri="{FF2B5EF4-FFF2-40B4-BE49-F238E27FC236}">
                <a16:creationId xmlns:a16="http://schemas.microsoft.com/office/drawing/2014/main" id="{EDB97416-B6D4-8971-D85E-5055A6365641}"/>
              </a:ext>
            </a:extLst>
          </p:cNvPr>
          <p:cNvSpPr/>
          <p:nvPr/>
        </p:nvSpPr>
        <p:spPr>
          <a:xfrm>
            <a:off x="8355093" y="4850855"/>
            <a:ext cx="1643010"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Apledojums</a:t>
            </a:r>
          </a:p>
        </p:txBody>
      </p:sp>
      <p:sp>
        <p:nvSpPr>
          <p:cNvPr id="26" name="Google Shape;112;p22">
            <a:extLst>
              <a:ext uri="{FF2B5EF4-FFF2-40B4-BE49-F238E27FC236}">
                <a16:creationId xmlns:a16="http://schemas.microsoft.com/office/drawing/2014/main" id="{16069FD0-F164-00F4-22AA-5A040B423AE8}"/>
              </a:ext>
            </a:extLst>
          </p:cNvPr>
          <p:cNvSpPr/>
          <p:nvPr/>
        </p:nvSpPr>
        <p:spPr>
          <a:xfrm>
            <a:off x="6603749" y="5392370"/>
            <a:ext cx="1643010" cy="7811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Bīstamo ķīmisko vielu noplūde objektā</a:t>
            </a:r>
          </a:p>
        </p:txBody>
      </p:sp>
      <p:sp>
        <p:nvSpPr>
          <p:cNvPr id="27" name="Google Shape;112;p22">
            <a:extLst>
              <a:ext uri="{FF2B5EF4-FFF2-40B4-BE49-F238E27FC236}">
                <a16:creationId xmlns:a16="http://schemas.microsoft.com/office/drawing/2014/main" id="{538F04BE-BDBD-8042-D511-9ECA63A796EE}"/>
              </a:ext>
            </a:extLst>
          </p:cNvPr>
          <p:cNvSpPr/>
          <p:nvPr/>
        </p:nvSpPr>
        <p:spPr>
          <a:xfrm>
            <a:off x="8354616" y="5392370"/>
            <a:ext cx="1643010" cy="7811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Radioaktīvo vielu avārija objektā</a:t>
            </a:r>
          </a:p>
        </p:txBody>
      </p:sp>
      <p:pic>
        <p:nvPicPr>
          <p:cNvPr id="30" name="Picture 29">
            <a:extLst>
              <a:ext uri="{FF2B5EF4-FFF2-40B4-BE49-F238E27FC236}">
                <a16:creationId xmlns:a16="http://schemas.microsoft.com/office/drawing/2014/main" id="{F5145AC6-F258-0B13-B1E5-4E77B105F563}"/>
              </a:ext>
            </a:extLst>
          </p:cNvPr>
          <p:cNvPicPr>
            <a:picLocks noChangeAspect="1"/>
          </p:cNvPicPr>
          <p:nvPr/>
        </p:nvPicPr>
        <p:blipFill>
          <a:blip r:embed="rId4"/>
          <a:stretch>
            <a:fillRect/>
          </a:stretch>
        </p:blipFill>
        <p:spPr>
          <a:xfrm>
            <a:off x="627084" y="128094"/>
            <a:ext cx="1500144" cy="1563089"/>
          </a:xfrm>
          <a:prstGeom prst="rect">
            <a:avLst/>
          </a:prstGeom>
        </p:spPr>
      </p:pic>
      <p:sp>
        <p:nvSpPr>
          <p:cNvPr id="40" name="Rectangle 39">
            <a:extLst>
              <a:ext uri="{FF2B5EF4-FFF2-40B4-BE49-F238E27FC236}">
                <a16:creationId xmlns:a16="http://schemas.microsoft.com/office/drawing/2014/main" id="{BA7C0FBF-1AD4-02AB-B19E-79E0CF90A684}"/>
              </a:ext>
            </a:extLst>
          </p:cNvPr>
          <p:cNvSpPr/>
          <p:nvPr/>
        </p:nvSpPr>
        <p:spPr>
          <a:xfrm>
            <a:off x="-40" y="3049295"/>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EF28870E-E6AF-F18A-7418-0A19C3A4F802}"/>
              </a:ext>
            </a:extLst>
          </p:cNvPr>
          <p:cNvSpPr>
            <a:spLocks noChangeAspect="1"/>
          </p:cNvSpPr>
          <p:nvPr/>
        </p:nvSpPr>
        <p:spPr bwMode="auto">
          <a:xfrm>
            <a:off x="448695" y="32277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7A0FA528-6E0A-AC6D-1DD6-360D120BD2D8}"/>
              </a:ext>
            </a:extLst>
          </p:cNvPr>
          <p:cNvSpPr txBox="1"/>
          <p:nvPr/>
        </p:nvSpPr>
        <p:spPr>
          <a:xfrm>
            <a:off x="874355" y="314081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4" name="Google Shape;112;p22">
            <a:extLst>
              <a:ext uri="{FF2B5EF4-FFF2-40B4-BE49-F238E27FC236}">
                <a16:creationId xmlns:a16="http://schemas.microsoft.com/office/drawing/2014/main" id="{23E07E7C-98B4-E0C5-8988-C8EED40FE812}"/>
              </a:ext>
            </a:extLst>
          </p:cNvPr>
          <p:cNvSpPr/>
          <p:nvPr/>
        </p:nvSpPr>
        <p:spPr>
          <a:xfrm>
            <a:off x="3101975" y="3690939"/>
            <a:ext cx="8647113"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Pārrauga pašvaldībām Valsts civilās aizsardzības plānā noteikto pienākumu </a:t>
            </a:r>
            <a:r>
              <a:rPr lang="lv-LV" sz="1100"/>
              <a:t>izpildi atbilstoši Pašvaldību likumā noteiktajai kārtībai</a:t>
            </a:r>
          </a:p>
        </p:txBody>
      </p:sp>
      <p:sp>
        <p:nvSpPr>
          <p:cNvPr id="47" name="Google Shape;118;p22">
            <a:extLst>
              <a:ext uri="{FF2B5EF4-FFF2-40B4-BE49-F238E27FC236}">
                <a16:creationId xmlns:a16="http://schemas.microsoft.com/office/drawing/2014/main" id="{5AE92E05-7E9A-5387-62BC-4DC98640FE26}"/>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48" name="Google Shape;118;p22">
            <a:extLst>
              <a:ext uri="{FF2B5EF4-FFF2-40B4-BE49-F238E27FC236}">
                <a16:creationId xmlns:a16="http://schemas.microsoft.com/office/drawing/2014/main" id="{7275C42E-7968-8C89-C221-42E22E76A39A}"/>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9" name="Google Shape;118;p22">
            <a:extLst>
              <a:ext uri="{FF2B5EF4-FFF2-40B4-BE49-F238E27FC236}">
                <a16:creationId xmlns:a16="http://schemas.microsoft.com/office/drawing/2014/main" id="{AA5DBDA5-E754-0F8C-EC43-EF515DE4BDD6}"/>
              </a:ext>
            </a:extLst>
          </p:cNvPr>
          <p:cNvSpPr txBox="1"/>
          <p:nvPr/>
        </p:nvSpPr>
        <p:spPr>
          <a:xfrm>
            <a:off x="11245086" y="1819275"/>
            <a:ext cx="72000" cy="432000"/>
          </a:xfrm>
          <a:prstGeom prst="rect">
            <a:avLst/>
          </a:prstGeom>
          <a:solidFill>
            <a:srgbClr val="4A773C"/>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0" name="Google Shape;112;p22">
            <a:extLst>
              <a:ext uri="{FF2B5EF4-FFF2-40B4-BE49-F238E27FC236}">
                <a16:creationId xmlns:a16="http://schemas.microsoft.com/office/drawing/2014/main" id="{C350EA84-4A0B-D1B1-14EE-50D10B3762C3}"/>
              </a:ext>
            </a:extLst>
          </p:cNvPr>
          <p:cNvSpPr/>
          <p:nvPr/>
        </p:nvSpPr>
        <p:spPr>
          <a:xfrm>
            <a:off x="3101975" y="2362104"/>
            <a:ext cx="8647113" cy="67562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spc="-10"/>
              <a:t>Koordinē katastrofas pārvaldīšanu,</a:t>
            </a:r>
            <a:r>
              <a:rPr lang="lv-LV" sz="1100" b="1" spc="-10"/>
              <a:t> kura saistīta ar bīstamu ķīmisko vielu un maisījumu noplūdi</a:t>
            </a:r>
            <a:r>
              <a:rPr lang="lv-LV" sz="1100" spc="-10"/>
              <a:t>, izņemot noplūdi jūrā un iekšējos ūdeņos no bāzes līnijas līdz jūras krasta līnijai, tostarp gadījumos, kad piesārņots jūras krasts, ar radiācijas avāriju, kā arī ar vētrām, viesuļiem, lietusgāzēm, paliem, plūdiem, krusu, stipru salu, apledojumu, sniega sanesumiem, ledus sastrēgumiem vai lielu karstumu</a:t>
            </a:r>
          </a:p>
        </p:txBody>
      </p:sp>
      <p:sp>
        <p:nvSpPr>
          <p:cNvPr id="51" name="Freeform 68">
            <a:extLst>
              <a:ext uri="{FF2B5EF4-FFF2-40B4-BE49-F238E27FC236}">
                <a16:creationId xmlns:a16="http://schemas.microsoft.com/office/drawing/2014/main" id="{0C611E53-37A0-586B-0E8A-4DC7092BA6A5}"/>
              </a:ext>
            </a:extLst>
          </p:cNvPr>
          <p:cNvSpPr>
            <a:spLocks noChangeAspect="1" noEditPoints="1"/>
          </p:cNvSpPr>
          <p:nvPr/>
        </p:nvSpPr>
        <p:spPr bwMode="auto">
          <a:xfrm>
            <a:off x="3185487" y="26132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2" name="Google Shape;118;p22">
            <a:extLst>
              <a:ext uri="{FF2B5EF4-FFF2-40B4-BE49-F238E27FC236}">
                <a16:creationId xmlns:a16="http://schemas.microsoft.com/office/drawing/2014/main" id="{85F7BFF7-0F36-A7A4-4158-9F2D262268F3}"/>
              </a:ext>
            </a:extLst>
          </p:cNvPr>
          <p:cNvSpPr txBox="1"/>
          <p:nvPr/>
        </p:nvSpPr>
        <p:spPr>
          <a:xfrm>
            <a:off x="3102014" y="3148554"/>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Pašvaldību darbības pārraudzīšana</a:t>
            </a:r>
          </a:p>
        </p:txBody>
      </p:sp>
      <p:sp>
        <p:nvSpPr>
          <p:cNvPr id="53" name="Google Shape;118;p22">
            <a:extLst>
              <a:ext uri="{FF2B5EF4-FFF2-40B4-BE49-F238E27FC236}">
                <a16:creationId xmlns:a16="http://schemas.microsoft.com/office/drawing/2014/main" id="{B176FA47-609D-2D61-7D39-ACA6F183D588}"/>
              </a:ext>
            </a:extLst>
          </p:cNvPr>
          <p:cNvSpPr txBox="1"/>
          <p:nvPr/>
        </p:nvSpPr>
        <p:spPr>
          <a:xfrm>
            <a:off x="11317087" y="4309340"/>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6" name="Google Shape;118;p22">
            <a:extLst>
              <a:ext uri="{FF2B5EF4-FFF2-40B4-BE49-F238E27FC236}">
                <a16:creationId xmlns:a16="http://schemas.microsoft.com/office/drawing/2014/main" id="{D6C62F56-D7A0-4FD5-2EA1-D1658763072D}"/>
              </a:ext>
            </a:extLst>
          </p:cNvPr>
          <p:cNvSpPr txBox="1"/>
          <p:nvPr/>
        </p:nvSpPr>
        <p:spPr>
          <a:xfrm>
            <a:off x="11245086" y="3148554"/>
            <a:ext cx="72000" cy="432000"/>
          </a:xfrm>
          <a:prstGeom prst="rect">
            <a:avLst/>
          </a:prstGeom>
          <a:solidFill>
            <a:srgbClr val="4A773C"/>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7" name="Freeform 68">
            <a:extLst>
              <a:ext uri="{FF2B5EF4-FFF2-40B4-BE49-F238E27FC236}">
                <a16:creationId xmlns:a16="http://schemas.microsoft.com/office/drawing/2014/main" id="{CAD873E9-F35B-70F1-2200-CA9D0EBD6FEC}"/>
              </a:ext>
            </a:extLst>
          </p:cNvPr>
          <p:cNvSpPr>
            <a:spLocks noChangeAspect="1" noEditPoints="1"/>
          </p:cNvSpPr>
          <p:nvPr/>
        </p:nvSpPr>
        <p:spPr bwMode="auto">
          <a:xfrm>
            <a:off x="3185487"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4" name="Google Shape;118;p22">
            <a:extLst>
              <a:ext uri="{FF2B5EF4-FFF2-40B4-BE49-F238E27FC236}">
                <a16:creationId xmlns:a16="http://schemas.microsoft.com/office/drawing/2014/main" id="{5D0B627F-1002-72D8-2217-A9D1B769A42B}"/>
              </a:ext>
            </a:extLst>
          </p:cNvPr>
          <p:cNvSpPr txBox="1"/>
          <p:nvPr/>
        </p:nvSpPr>
        <p:spPr>
          <a:xfrm>
            <a:off x="3102014" y="4309340"/>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sp>
        <p:nvSpPr>
          <p:cNvPr id="65" name="Google Shape;118;p22">
            <a:extLst>
              <a:ext uri="{FF2B5EF4-FFF2-40B4-BE49-F238E27FC236}">
                <a16:creationId xmlns:a16="http://schemas.microsoft.com/office/drawing/2014/main" id="{2CB80B86-A76C-D697-E9E4-BA9F7A414A2D}"/>
              </a:ext>
            </a:extLst>
          </p:cNvPr>
          <p:cNvSpPr txBox="1"/>
          <p:nvPr/>
        </p:nvSpPr>
        <p:spPr>
          <a:xfrm>
            <a:off x="11317087" y="4309340"/>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6" name="Google Shape;118;p22">
            <a:extLst>
              <a:ext uri="{FF2B5EF4-FFF2-40B4-BE49-F238E27FC236}">
                <a16:creationId xmlns:a16="http://schemas.microsoft.com/office/drawing/2014/main" id="{ACF209E0-C86B-E859-8E74-EE20815E17DB}"/>
              </a:ext>
            </a:extLst>
          </p:cNvPr>
          <p:cNvSpPr txBox="1"/>
          <p:nvPr/>
        </p:nvSpPr>
        <p:spPr>
          <a:xfrm>
            <a:off x="11245086" y="4309340"/>
            <a:ext cx="72000" cy="432000"/>
          </a:xfrm>
          <a:prstGeom prst="rect">
            <a:avLst/>
          </a:prstGeom>
          <a:solidFill>
            <a:srgbClr val="4A773C"/>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1" name="Freeform 68">
            <a:extLst>
              <a:ext uri="{FF2B5EF4-FFF2-40B4-BE49-F238E27FC236}">
                <a16:creationId xmlns:a16="http://schemas.microsoft.com/office/drawing/2014/main" id="{F916F7DF-8178-D7C5-267B-E55E5152E7DF}"/>
              </a:ext>
            </a:extLst>
          </p:cNvPr>
          <p:cNvSpPr>
            <a:spLocks noChangeAspect="1" noEditPoints="1"/>
          </p:cNvSpPr>
          <p:nvPr/>
        </p:nvSpPr>
        <p:spPr bwMode="auto">
          <a:xfrm>
            <a:off x="3185487" y="49801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2" name="Freeform 68">
            <a:extLst>
              <a:ext uri="{FF2B5EF4-FFF2-40B4-BE49-F238E27FC236}">
                <a16:creationId xmlns:a16="http://schemas.microsoft.com/office/drawing/2014/main" id="{D7C4EBD9-D98D-C5A6-1FFF-39A077D29ED6}"/>
              </a:ext>
            </a:extLst>
          </p:cNvPr>
          <p:cNvSpPr>
            <a:spLocks noChangeAspect="1" noEditPoints="1"/>
          </p:cNvSpPr>
          <p:nvPr/>
        </p:nvSpPr>
        <p:spPr bwMode="auto">
          <a:xfrm>
            <a:off x="3185487" y="56962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3" name="Freeform 68">
            <a:extLst>
              <a:ext uri="{FF2B5EF4-FFF2-40B4-BE49-F238E27FC236}">
                <a16:creationId xmlns:a16="http://schemas.microsoft.com/office/drawing/2014/main" id="{33AE36D0-F81C-7F2D-FE8B-B832704E959E}"/>
              </a:ext>
            </a:extLst>
          </p:cNvPr>
          <p:cNvSpPr>
            <a:spLocks noChangeAspect="1" noEditPoints="1"/>
          </p:cNvSpPr>
          <p:nvPr/>
        </p:nvSpPr>
        <p:spPr bwMode="auto">
          <a:xfrm>
            <a:off x="4935557" y="49801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4" name="Freeform 68">
            <a:extLst>
              <a:ext uri="{FF2B5EF4-FFF2-40B4-BE49-F238E27FC236}">
                <a16:creationId xmlns:a16="http://schemas.microsoft.com/office/drawing/2014/main" id="{2799028C-E919-7F37-DF7F-A3DFB13BECAC}"/>
              </a:ext>
            </a:extLst>
          </p:cNvPr>
          <p:cNvSpPr>
            <a:spLocks noChangeAspect="1" noEditPoints="1"/>
          </p:cNvSpPr>
          <p:nvPr/>
        </p:nvSpPr>
        <p:spPr bwMode="auto">
          <a:xfrm>
            <a:off x="4935557" y="56962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5" name="Freeform 68">
            <a:extLst>
              <a:ext uri="{FF2B5EF4-FFF2-40B4-BE49-F238E27FC236}">
                <a16:creationId xmlns:a16="http://schemas.microsoft.com/office/drawing/2014/main" id="{23189723-A222-D891-B918-788B88727959}"/>
              </a:ext>
            </a:extLst>
          </p:cNvPr>
          <p:cNvSpPr>
            <a:spLocks noChangeAspect="1" noEditPoints="1"/>
          </p:cNvSpPr>
          <p:nvPr/>
        </p:nvSpPr>
        <p:spPr bwMode="auto">
          <a:xfrm>
            <a:off x="6685627" y="49801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6" name="Freeform 68">
            <a:extLst>
              <a:ext uri="{FF2B5EF4-FFF2-40B4-BE49-F238E27FC236}">
                <a16:creationId xmlns:a16="http://schemas.microsoft.com/office/drawing/2014/main" id="{4D9CFCBF-BEFE-BAEE-7501-33BAD0D28BDE}"/>
              </a:ext>
            </a:extLst>
          </p:cNvPr>
          <p:cNvSpPr>
            <a:spLocks noChangeAspect="1" noEditPoints="1"/>
          </p:cNvSpPr>
          <p:nvPr/>
        </p:nvSpPr>
        <p:spPr bwMode="auto">
          <a:xfrm>
            <a:off x="6685627" y="56962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7" name="Freeform 68">
            <a:extLst>
              <a:ext uri="{FF2B5EF4-FFF2-40B4-BE49-F238E27FC236}">
                <a16:creationId xmlns:a16="http://schemas.microsoft.com/office/drawing/2014/main" id="{0FEB6C80-097F-0C3B-1DBC-7BEE9E98AA1A}"/>
              </a:ext>
            </a:extLst>
          </p:cNvPr>
          <p:cNvSpPr>
            <a:spLocks noChangeAspect="1" noEditPoints="1"/>
          </p:cNvSpPr>
          <p:nvPr/>
        </p:nvSpPr>
        <p:spPr bwMode="auto">
          <a:xfrm>
            <a:off x="8435697" y="49801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8" name="Freeform 68">
            <a:extLst>
              <a:ext uri="{FF2B5EF4-FFF2-40B4-BE49-F238E27FC236}">
                <a16:creationId xmlns:a16="http://schemas.microsoft.com/office/drawing/2014/main" id="{933F838B-F58C-A681-6892-B5074E1686FF}"/>
              </a:ext>
            </a:extLst>
          </p:cNvPr>
          <p:cNvSpPr>
            <a:spLocks noChangeAspect="1" noEditPoints="1"/>
          </p:cNvSpPr>
          <p:nvPr/>
        </p:nvSpPr>
        <p:spPr bwMode="auto">
          <a:xfrm>
            <a:off x="8435697" y="56962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9" name="Freeform 68">
            <a:extLst>
              <a:ext uri="{FF2B5EF4-FFF2-40B4-BE49-F238E27FC236}">
                <a16:creationId xmlns:a16="http://schemas.microsoft.com/office/drawing/2014/main" id="{61F49884-781E-404C-B74F-445B6A2DF98C}"/>
              </a:ext>
            </a:extLst>
          </p:cNvPr>
          <p:cNvSpPr>
            <a:spLocks noChangeAspect="1" noEditPoints="1"/>
          </p:cNvSpPr>
          <p:nvPr/>
        </p:nvSpPr>
        <p:spPr bwMode="auto">
          <a:xfrm>
            <a:off x="10185766" y="498015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90" name="Freeform 68">
            <a:extLst>
              <a:ext uri="{FF2B5EF4-FFF2-40B4-BE49-F238E27FC236}">
                <a16:creationId xmlns:a16="http://schemas.microsoft.com/office/drawing/2014/main" id="{8C614A80-977A-E46A-7299-41DF91758EFA}"/>
              </a:ext>
            </a:extLst>
          </p:cNvPr>
          <p:cNvSpPr>
            <a:spLocks noChangeAspect="1" noEditPoints="1"/>
          </p:cNvSpPr>
          <p:nvPr/>
        </p:nvSpPr>
        <p:spPr bwMode="auto">
          <a:xfrm>
            <a:off x="10185766" y="56962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91" name="Slide Number Placeholder 4">
            <a:extLst>
              <a:ext uri="{FF2B5EF4-FFF2-40B4-BE49-F238E27FC236}">
                <a16:creationId xmlns:a16="http://schemas.microsoft.com/office/drawing/2014/main" id="{8EB21BC0-612A-13D4-F9D5-3D066745DC2B}"/>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44</a:t>
            </a:fld>
            <a:endParaRPr lang="en-GB"/>
          </a:p>
        </p:txBody>
      </p:sp>
      <p:sp>
        <p:nvSpPr>
          <p:cNvPr id="92" name="Google Shape;1000;p85">
            <a:extLst>
              <a:ext uri="{FF2B5EF4-FFF2-40B4-BE49-F238E27FC236}">
                <a16:creationId xmlns:a16="http://schemas.microsoft.com/office/drawing/2014/main" id="{A27BDC14-C3F9-8E2A-1EBE-832C5C25C1CE}"/>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Google Shape;1800;p93">
            <a:extLst>
              <a:ext uri="{FF2B5EF4-FFF2-40B4-BE49-F238E27FC236}">
                <a16:creationId xmlns:a16="http://schemas.microsoft.com/office/drawing/2014/main" id="{1B8AC64C-1A57-7EA2-9078-3BAEE2FB45E6}"/>
              </a:ext>
            </a:extLst>
          </p:cNvPr>
          <p:cNvSpPr/>
          <p:nvPr/>
        </p:nvSpPr>
        <p:spPr>
          <a:xfrm>
            <a:off x="11389087" y="4381340"/>
            <a:ext cx="288000" cy="288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 name="Google Shape;809;p80">
            <a:extLst>
              <a:ext uri="{FF2B5EF4-FFF2-40B4-BE49-F238E27FC236}">
                <a16:creationId xmlns:a16="http://schemas.microsoft.com/office/drawing/2014/main" id="{1564B41F-B906-CEDD-8CCF-71DCE2FF04B6}"/>
              </a:ext>
            </a:extLst>
          </p:cNvPr>
          <p:cNvSpPr/>
          <p:nvPr/>
        </p:nvSpPr>
        <p:spPr>
          <a:xfrm>
            <a:off x="11389087" y="3220554"/>
            <a:ext cx="288000" cy="288000"/>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6" name="Rectangle 15">
            <a:extLst>
              <a:ext uri="{FF2B5EF4-FFF2-40B4-BE49-F238E27FC236}">
                <a16:creationId xmlns:a16="http://schemas.microsoft.com/office/drawing/2014/main" id="{E34F65FC-EECF-EE07-47D0-B291EDD1A602}"/>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1" name="Group 20">
            <a:extLst>
              <a:ext uri="{FF2B5EF4-FFF2-40B4-BE49-F238E27FC236}">
                <a16:creationId xmlns:a16="http://schemas.microsoft.com/office/drawing/2014/main" id="{6559F56F-6B7A-7E67-363D-FBB08DF8B5D2}"/>
              </a:ext>
            </a:extLst>
          </p:cNvPr>
          <p:cNvGrpSpPr/>
          <p:nvPr/>
        </p:nvGrpSpPr>
        <p:grpSpPr>
          <a:xfrm>
            <a:off x="7511473" y="130795"/>
            <a:ext cx="4237615" cy="217488"/>
            <a:chOff x="7511473" y="130795"/>
            <a:chExt cx="4237615" cy="217488"/>
          </a:xfrm>
        </p:grpSpPr>
        <p:sp>
          <p:nvSpPr>
            <p:cNvPr id="28" name="Rectangle 27">
              <a:extLst>
                <a:ext uri="{FF2B5EF4-FFF2-40B4-BE49-F238E27FC236}">
                  <a16:creationId xmlns:a16="http://schemas.microsoft.com/office/drawing/2014/main" id="{225A4ECF-2F2D-10F3-E7AE-7FCC0FDCC0A6}"/>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FEE8DA01-1C08-6154-D548-287870C27669}"/>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0DACA7D1-7EBC-20DD-3151-BA91865AF258}"/>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0F04D263-18D8-FA9D-E4C0-28394A7F3F92}"/>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7181BF7A-54DD-BEA7-AD2A-2B8769D3BC57}"/>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3" name="Rectangle 42">
              <a:extLst>
                <a:ext uri="{FF2B5EF4-FFF2-40B4-BE49-F238E27FC236}">
                  <a16:creationId xmlns:a16="http://schemas.microsoft.com/office/drawing/2014/main" id="{2A2E6216-334F-7770-F441-D6187786A23D}"/>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5" name="Rectangle 44">
              <a:extLst>
                <a:ext uri="{FF2B5EF4-FFF2-40B4-BE49-F238E27FC236}">
                  <a16:creationId xmlns:a16="http://schemas.microsoft.com/office/drawing/2014/main" id="{A0FD5160-6647-00A0-A601-E89A0B7EBF57}"/>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6" name="Rectangle 45">
              <a:extLst>
                <a:ext uri="{FF2B5EF4-FFF2-40B4-BE49-F238E27FC236}">
                  <a16:creationId xmlns:a16="http://schemas.microsoft.com/office/drawing/2014/main" id="{D4EB9AC6-F6F7-02A7-DCAF-D27FE5EA54B1}"/>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B6A67E65-C35F-7378-BD72-13D4C0558A4B}"/>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79DC1BAA-9FC1-A8B4-ED8C-FCE815800CE1}"/>
              </a:ext>
            </a:extLst>
          </p:cNvPr>
          <p:cNvSpPr/>
          <p:nvPr/>
        </p:nvSpPr>
        <p:spPr>
          <a:xfrm>
            <a:off x="-40" y="223078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8C5AC79D-4118-AAEB-2AAD-ADBEC3E2AC1C}"/>
              </a:ext>
            </a:extLst>
          </p:cNvPr>
          <p:cNvSpPr>
            <a:spLocks noChangeAspect="1"/>
          </p:cNvSpPr>
          <p:nvPr/>
        </p:nvSpPr>
        <p:spPr bwMode="auto">
          <a:xfrm>
            <a:off x="448695" y="240921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 name="Google Shape;2685;p25">
            <a:extLst>
              <a:ext uri="{FF2B5EF4-FFF2-40B4-BE49-F238E27FC236}">
                <a16:creationId xmlns:a16="http://schemas.microsoft.com/office/drawing/2014/main" id="{003F01C3-9CE8-5CC8-5FCA-04426D05D625}"/>
              </a:ext>
            </a:extLst>
          </p:cNvPr>
          <p:cNvSpPr txBox="1"/>
          <p:nvPr/>
        </p:nvSpPr>
        <p:spPr>
          <a:xfrm>
            <a:off x="874355" y="232230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Vides aizsardzības un reģionālās attīstības ministrijas nolikums</a:t>
            </a:r>
            <a:r>
              <a:rPr lang="lv-LV" sz="1100">
                <a:latin typeface="Arial"/>
                <a:ea typeface="Arial"/>
                <a:cs typeface="Arial"/>
                <a:sym typeface="Arial"/>
              </a:rPr>
              <a:t> </a:t>
            </a:r>
          </a:p>
        </p:txBody>
      </p:sp>
      <p:sp>
        <p:nvSpPr>
          <p:cNvPr id="6" name="Rectangle 5">
            <a:extLst>
              <a:ext uri="{FF2B5EF4-FFF2-40B4-BE49-F238E27FC236}">
                <a16:creationId xmlns:a16="http://schemas.microsoft.com/office/drawing/2014/main" id="{0562EC35-DD9A-995E-379B-A02D5E1CCDCF}"/>
              </a:ext>
            </a:extLst>
          </p:cNvPr>
          <p:cNvSpPr/>
          <p:nvPr/>
        </p:nvSpPr>
        <p:spPr>
          <a:xfrm>
            <a:off x="-40" y="4704412"/>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Freeform 50">
            <a:extLst>
              <a:ext uri="{FF2B5EF4-FFF2-40B4-BE49-F238E27FC236}">
                <a16:creationId xmlns:a16="http://schemas.microsoft.com/office/drawing/2014/main" id="{19401BCA-75AE-3A70-86D1-C1A0818C7A1D}"/>
              </a:ext>
            </a:extLst>
          </p:cNvPr>
          <p:cNvSpPr>
            <a:spLocks noChangeAspect="1"/>
          </p:cNvSpPr>
          <p:nvPr/>
        </p:nvSpPr>
        <p:spPr bwMode="auto">
          <a:xfrm>
            <a:off x="448695" y="488284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 name="Google Shape;2685;p25">
            <a:extLst>
              <a:ext uri="{FF2B5EF4-FFF2-40B4-BE49-F238E27FC236}">
                <a16:creationId xmlns:a16="http://schemas.microsoft.com/office/drawing/2014/main" id="{38435316-6F2D-191B-6352-26F1101B9AA1}"/>
              </a:ext>
            </a:extLst>
          </p:cNvPr>
          <p:cNvSpPr txBox="1"/>
          <p:nvPr/>
        </p:nvSpPr>
        <p:spPr>
          <a:xfrm>
            <a:off x="874355" y="4872103"/>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0" name="Rectangle 9">
            <a:extLst>
              <a:ext uri="{FF2B5EF4-FFF2-40B4-BE49-F238E27FC236}">
                <a16:creationId xmlns:a16="http://schemas.microsoft.com/office/drawing/2014/main" id="{0BBEE81A-870C-D8DC-4204-D2B6E64563DB}"/>
              </a:ext>
            </a:extLst>
          </p:cNvPr>
          <p:cNvSpPr/>
          <p:nvPr/>
        </p:nvSpPr>
        <p:spPr>
          <a:xfrm>
            <a:off x="-40" y="5533435"/>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F7939569-6BCE-1BE0-3774-4EE28B065256}"/>
              </a:ext>
            </a:extLst>
          </p:cNvPr>
          <p:cNvSpPr>
            <a:spLocks noChangeAspect="1"/>
          </p:cNvSpPr>
          <p:nvPr/>
        </p:nvSpPr>
        <p:spPr bwMode="auto">
          <a:xfrm>
            <a:off x="448695" y="57118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F5871D93-CA24-0A5C-146D-C2C53BAE4A4C}"/>
              </a:ext>
            </a:extLst>
          </p:cNvPr>
          <p:cNvSpPr txBox="1"/>
          <p:nvPr/>
        </p:nvSpPr>
        <p:spPr>
          <a:xfrm>
            <a:off x="874355" y="562495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1086478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F52AB-0521-0E1E-AEE2-F1D996B4E8CB}"/>
              </a:ext>
            </a:extLst>
          </p:cNvPr>
          <p:cNvSpPr/>
          <p:nvPr/>
        </p:nvSpPr>
        <p:spPr>
          <a:xfrm>
            <a:off x="0" y="1809615"/>
            <a:ext cx="2754313" cy="5048385"/>
          </a:xfrm>
          <a:prstGeom prst="rect">
            <a:avLst/>
          </a:prstGeom>
          <a:solidFill>
            <a:srgbClr val="4A773C"/>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48928AA0-469E-A4D1-45A3-1255A93DE33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18" name="Picture 17">
            <a:extLst>
              <a:ext uri="{FF2B5EF4-FFF2-40B4-BE49-F238E27FC236}">
                <a16:creationId xmlns:a16="http://schemas.microsoft.com/office/drawing/2014/main" id="{58EEC0C6-6A32-04DE-1D6B-123C709D5694}"/>
              </a:ext>
            </a:extLst>
          </p:cNvPr>
          <p:cNvPicPr>
            <a:picLocks noChangeAspect="1"/>
          </p:cNvPicPr>
          <p:nvPr/>
        </p:nvPicPr>
        <p:blipFill>
          <a:blip r:embed="rId3"/>
          <a:stretch>
            <a:fillRect/>
          </a:stretch>
        </p:blipFill>
        <p:spPr>
          <a:xfrm>
            <a:off x="627084" y="128094"/>
            <a:ext cx="1500144" cy="156308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ea typeface="+mj-lt"/>
                <a:cs typeface="+mj-lt"/>
              </a:rPr>
              <a:t>Vides aizsardzības un reģionālās </a:t>
            </a:r>
            <a:br>
              <a:rPr lang="en-US">
                <a:ea typeface="+mj-lt"/>
                <a:cs typeface="+mj-lt"/>
              </a:rPr>
            </a:br>
            <a:r>
              <a:rPr lang="lv-LV">
                <a:ea typeface="+mj-lt"/>
                <a:cs typeface="+mj-lt"/>
              </a:rPr>
              <a:t>attīstības ministrijas </a:t>
            </a:r>
            <a:r>
              <a:rPr lang="lv-LV"/>
              <a:t>pienākumi civilajā aizsardzībā un katastrofas pārvaldīšanā </a:t>
            </a:r>
            <a:endParaRPr lang="en-US"/>
          </a:p>
        </p:txBody>
      </p:sp>
      <p:sp>
        <p:nvSpPr>
          <p:cNvPr id="13" name="Google Shape;112;p22">
            <a:extLst>
              <a:ext uri="{FF2B5EF4-FFF2-40B4-BE49-F238E27FC236}">
                <a16:creationId xmlns:a16="http://schemas.microsoft.com/office/drawing/2014/main" id="{61A181E6-BBD5-5C69-6984-B31A934E5E2B}"/>
              </a:ext>
            </a:extLst>
          </p:cNvPr>
          <p:cNvSpPr/>
          <p:nvPr/>
        </p:nvSpPr>
        <p:spPr>
          <a:xfrm>
            <a:off x="4859693" y="2368550"/>
            <a:ext cx="2890007"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Zemestrīce</a:t>
            </a:r>
          </a:p>
        </p:txBody>
      </p:sp>
      <p:sp>
        <p:nvSpPr>
          <p:cNvPr id="24" name="Rectangle 23">
            <a:extLst>
              <a:ext uri="{FF2B5EF4-FFF2-40B4-BE49-F238E27FC236}">
                <a16:creationId xmlns:a16="http://schemas.microsoft.com/office/drawing/2014/main" id="{85B28798-A0CE-F469-35BD-48F7F79BC96B}"/>
              </a:ext>
            </a:extLst>
          </p:cNvPr>
          <p:cNvSpPr>
            <a:spLocks/>
          </p:cNvSpPr>
          <p:nvPr/>
        </p:nvSpPr>
        <p:spPr>
          <a:xfrm>
            <a:off x="7533700" y="2719288"/>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25" name="Google Shape;112;p22">
            <a:extLst>
              <a:ext uri="{FF2B5EF4-FFF2-40B4-BE49-F238E27FC236}">
                <a16:creationId xmlns:a16="http://schemas.microsoft.com/office/drawing/2014/main" id="{D6040B1E-FE06-5D32-F8F0-A8CCB229B4D3}"/>
              </a:ext>
            </a:extLst>
          </p:cNvPr>
          <p:cNvSpPr/>
          <p:nvPr/>
        </p:nvSpPr>
        <p:spPr>
          <a:xfrm>
            <a:off x="7861300" y="2347913"/>
            <a:ext cx="3887788"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Zemes nogruvums</a:t>
            </a:r>
          </a:p>
        </p:txBody>
      </p:sp>
      <p:sp>
        <p:nvSpPr>
          <p:cNvPr id="26" name="Rectangle 25">
            <a:extLst>
              <a:ext uri="{FF2B5EF4-FFF2-40B4-BE49-F238E27FC236}">
                <a16:creationId xmlns:a16="http://schemas.microsoft.com/office/drawing/2014/main" id="{258D93B7-2111-FBBA-BCC2-053AAEB60CF9}"/>
              </a:ext>
            </a:extLst>
          </p:cNvPr>
          <p:cNvSpPr>
            <a:spLocks/>
          </p:cNvSpPr>
          <p:nvPr/>
        </p:nvSpPr>
        <p:spPr>
          <a:xfrm>
            <a:off x="11533088" y="269865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27" name="Google Shape;112;p22">
            <a:extLst>
              <a:ext uri="{FF2B5EF4-FFF2-40B4-BE49-F238E27FC236}">
                <a16:creationId xmlns:a16="http://schemas.microsoft.com/office/drawing/2014/main" id="{481068EE-7897-9E28-B31F-3714D136ED13}"/>
              </a:ext>
            </a:extLst>
          </p:cNvPr>
          <p:cNvSpPr/>
          <p:nvPr/>
        </p:nvSpPr>
        <p:spPr>
          <a:xfrm>
            <a:off x="4859693" y="3038067"/>
            <a:ext cx="6889395"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Pali, plūdi un vējuzplūdi</a:t>
            </a:r>
          </a:p>
        </p:txBody>
      </p:sp>
      <p:grpSp>
        <p:nvGrpSpPr>
          <p:cNvPr id="47" name="Group 46">
            <a:extLst>
              <a:ext uri="{FF2B5EF4-FFF2-40B4-BE49-F238E27FC236}">
                <a16:creationId xmlns:a16="http://schemas.microsoft.com/office/drawing/2014/main" id="{3FF35BEF-DEAE-A37B-85D6-EB16F8B8FDF4}"/>
              </a:ext>
            </a:extLst>
          </p:cNvPr>
          <p:cNvGrpSpPr/>
          <p:nvPr/>
        </p:nvGrpSpPr>
        <p:grpSpPr>
          <a:xfrm>
            <a:off x="11533086" y="3156303"/>
            <a:ext cx="216002" cy="448502"/>
            <a:chOff x="11533086" y="3156303"/>
            <a:chExt cx="216002" cy="448502"/>
          </a:xfrm>
        </p:grpSpPr>
        <p:sp>
          <p:nvSpPr>
            <p:cNvPr id="28" name="Rectangle 27">
              <a:extLst>
                <a:ext uri="{FF2B5EF4-FFF2-40B4-BE49-F238E27FC236}">
                  <a16:creationId xmlns:a16="http://schemas.microsoft.com/office/drawing/2014/main" id="{0409CAE4-E638-A426-92E3-2081AC9F89A0}"/>
                </a:ext>
              </a:extLst>
            </p:cNvPr>
            <p:cNvSpPr>
              <a:spLocks/>
            </p:cNvSpPr>
            <p:nvPr/>
          </p:nvSpPr>
          <p:spPr>
            <a:xfrm>
              <a:off x="11533086" y="315630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29" name="Rectangle 28">
              <a:extLst>
                <a:ext uri="{FF2B5EF4-FFF2-40B4-BE49-F238E27FC236}">
                  <a16:creationId xmlns:a16="http://schemas.microsoft.com/office/drawing/2014/main" id="{52E3C28E-D839-91F9-CFB0-962E7B92FD91}"/>
                </a:ext>
              </a:extLst>
            </p:cNvPr>
            <p:cNvSpPr>
              <a:spLocks/>
            </p:cNvSpPr>
            <p:nvPr/>
          </p:nvSpPr>
          <p:spPr>
            <a:xfrm>
              <a:off x="11533088" y="33888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A</a:t>
              </a:r>
              <a:endParaRPr lang="en-GB" sz="1100"/>
            </a:p>
          </p:txBody>
        </p:sp>
      </p:grpSp>
      <p:sp>
        <p:nvSpPr>
          <p:cNvPr id="30" name="Google Shape;112;p22">
            <a:extLst>
              <a:ext uri="{FF2B5EF4-FFF2-40B4-BE49-F238E27FC236}">
                <a16:creationId xmlns:a16="http://schemas.microsoft.com/office/drawing/2014/main" id="{FC3CDCE9-C438-0078-6B1B-A428826677DD}"/>
              </a:ext>
            </a:extLst>
          </p:cNvPr>
          <p:cNvSpPr/>
          <p:nvPr/>
        </p:nvSpPr>
        <p:spPr>
          <a:xfrm>
            <a:off x="4859693" y="3716845"/>
            <a:ext cx="3358795" cy="1032955"/>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stiprs sals, </a:t>
            </a:r>
            <a:br>
              <a:rPr lang="en-US" sz="1100"/>
            </a:br>
            <a:r>
              <a:rPr lang="lv-LV" sz="1100"/>
              <a:t>karstums, sausums</a:t>
            </a:r>
          </a:p>
        </p:txBody>
      </p:sp>
      <p:sp>
        <p:nvSpPr>
          <p:cNvPr id="33" name="Google Shape;112;p22">
            <a:extLst>
              <a:ext uri="{FF2B5EF4-FFF2-40B4-BE49-F238E27FC236}">
                <a16:creationId xmlns:a16="http://schemas.microsoft.com/office/drawing/2014/main" id="{7986E7DF-A456-AC95-5823-43F29AEA2D0C}"/>
              </a:ext>
            </a:extLst>
          </p:cNvPr>
          <p:cNvSpPr/>
          <p:nvPr/>
        </p:nvSpPr>
        <p:spPr>
          <a:xfrm>
            <a:off x="8335051" y="3716845"/>
            <a:ext cx="3414038" cy="458960"/>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Vētras (vēja brāzmas), viesuļi, krasas vēja </a:t>
            </a:r>
            <a:endParaRPr lang="en-US" sz="1100"/>
          </a:p>
          <a:p>
            <a:pPr marL="0" lvl="0" indent="0" algn="l" rtl="0">
              <a:spcBef>
                <a:spcPts val="0"/>
              </a:spcBef>
              <a:spcAft>
                <a:spcPts val="0"/>
              </a:spcAft>
              <a:buNone/>
            </a:pPr>
            <a:r>
              <a:rPr lang="lv-LV" sz="1100"/>
              <a:t>brāzmas</a:t>
            </a:r>
          </a:p>
        </p:txBody>
      </p:sp>
      <p:sp>
        <p:nvSpPr>
          <p:cNvPr id="36" name="Google Shape;112;p22">
            <a:extLst>
              <a:ext uri="{FF2B5EF4-FFF2-40B4-BE49-F238E27FC236}">
                <a16:creationId xmlns:a16="http://schemas.microsoft.com/office/drawing/2014/main" id="{223E1F82-BC04-3A77-645E-E24326DC213F}"/>
              </a:ext>
            </a:extLst>
          </p:cNvPr>
          <p:cNvSpPr/>
          <p:nvPr/>
        </p:nvSpPr>
        <p:spPr>
          <a:xfrm>
            <a:off x="8335050" y="4291012"/>
            <a:ext cx="3414039" cy="45878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Meža un kūdras purvu ugunsgrēki</a:t>
            </a:r>
          </a:p>
        </p:txBody>
      </p:sp>
      <p:grpSp>
        <p:nvGrpSpPr>
          <p:cNvPr id="23" name="Group 22">
            <a:extLst>
              <a:ext uri="{FF2B5EF4-FFF2-40B4-BE49-F238E27FC236}">
                <a16:creationId xmlns:a16="http://schemas.microsoft.com/office/drawing/2014/main" id="{EB18DB61-6415-A2B2-9FC1-62EDBB90F2AA}"/>
              </a:ext>
            </a:extLst>
          </p:cNvPr>
          <p:cNvGrpSpPr/>
          <p:nvPr/>
        </p:nvGrpSpPr>
        <p:grpSpPr>
          <a:xfrm>
            <a:off x="3101975" y="6413400"/>
            <a:ext cx="4293235" cy="216000"/>
            <a:chOff x="3101975" y="6318475"/>
            <a:chExt cx="4293235" cy="216000"/>
          </a:xfrm>
        </p:grpSpPr>
        <p:sp>
          <p:nvSpPr>
            <p:cNvPr id="37" name="Rectangle 36">
              <a:extLst>
                <a:ext uri="{FF2B5EF4-FFF2-40B4-BE49-F238E27FC236}">
                  <a16:creationId xmlns:a16="http://schemas.microsoft.com/office/drawing/2014/main" id="{3A08D87A-0123-5682-5727-BB704BE2DA42}"/>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5" name="TextBox 64">
              <a:extLst>
                <a:ext uri="{FF2B5EF4-FFF2-40B4-BE49-F238E27FC236}">
                  <a16:creationId xmlns:a16="http://schemas.microsoft.com/office/drawing/2014/main" id="{8CE16937-33D1-0EA8-595B-CA282C90B04C}"/>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6" name="Rectangle 65">
              <a:extLst>
                <a:ext uri="{FF2B5EF4-FFF2-40B4-BE49-F238E27FC236}">
                  <a16:creationId xmlns:a16="http://schemas.microsoft.com/office/drawing/2014/main" id="{7C82DBB5-7B32-F527-25FA-0EB6305DEA1A}"/>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7" name="TextBox 66">
              <a:extLst>
                <a:ext uri="{FF2B5EF4-FFF2-40B4-BE49-F238E27FC236}">
                  <a16:creationId xmlns:a16="http://schemas.microsoft.com/office/drawing/2014/main" id="{43E562B8-2644-9A00-A8B8-8F22FD496E0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73" name="Rectangle 72">
              <a:extLst>
                <a:ext uri="{FF2B5EF4-FFF2-40B4-BE49-F238E27FC236}">
                  <a16:creationId xmlns:a16="http://schemas.microsoft.com/office/drawing/2014/main" id="{DCAC28F6-C71C-5F59-D323-C9FC39E802AC}"/>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74" name="TextBox 73">
              <a:extLst>
                <a:ext uri="{FF2B5EF4-FFF2-40B4-BE49-F238E27FC236}">
                  <a16:creationId xmlns:a16="http://schemas.microsoft.com/office/drawing/2014/main" id="{936534A1-933F-4B0F-19DB-B30A34D7FA03}"/>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76" name="Slide Number Placeholder 4">
            <a:extLst>
              <a:ext uri="{FF2B5EF4-FFF2-40B4-BE49-F238E27FC236}">
                <a16:creationId xmlns:a16="http://schemas.microsoft.com/office/drawing/2014/main" id="{128A2CC6-3E16-B752-6527-B1150FDBFC7B}"/>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45</a:t>
            </a:fld>
            <a:endParaRPr lang="en-GB"/>
          </a:p>
        </p:txBody>
      </p:sp>
      <p:sp>
        <p:nvSpPr>
          <p:cNvPr id="15" name="Google Shape;112;p22">
            <a:extLst>
              <a:ext uri="{FF2B5EF4-FFF2-40B4-BE49-F238E27FC236}">
                <a16:creationId xmlns:a16="http://schemas.microsoft.com/office/drawing/2014/main" id="{9EEED9AB-A744-2E39-429F-FB57F364BC53}"/>
              </a:ext>
            </a:extLst>
          </p:cNvPr>
          <p:cNvSpPr/>
          <p:nvPr/>
        </p:nvSpPr>
        <p:spPr>
          <a:xfrm>
            <a:off x="3101974" y="2359290"/>
            <a:ext cx="1641157" cy="566977"/>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Ģeofiziskās:</a:t>
            </a:r>
          </a:p>
        </p:txBody>
      </p:sp>
      <p:sp>
        <p:nvSpPr>
          <p:cNvPr id="16" name="Google Shape;112;p22">
            <a:extLst>
              <a:ext uri="{FF2B5EF4-FFF2-40B4-BE49-F238E27FC236}">
                <a16:creationId xmlns:a16="http://schemas.microsoft.com/office/drawing/2014/main" id="{03F857EC-0802-7E9C-E6DB-040EB3988C87}"/>
              </a:ext>
            </a:extLst>
          </p:cNvPr>
          <p:cNvSpPr/>
          <p:nvPr/>
        </p:nvSpPr>
        <p:spPr>
          <a:xfrm>
            <a:off x="3101974" y="3037828"/>
            <a:ext cx="1641157" cy="566977"/>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Hidroloģiskās:</a:t>
            </a:r>
          </a:p>
        </p:txBody>
      </p:sp>
      <p:sp>
        <p:nvSpPr>
          <p:cNvPr id="17" name="Google Shape;112;p22">
            <a:extLst>
              <a:ext uri="{FF2B5EF4-FFF2-40B4-BE49-F238E27FC236}">
                <a16:creationId xmlns:a16="http://schemas.microsoft.com/office/drawing/2014/main" id="{C16E972E-D681-82AA-E169-7F90D9FD507F}"/>
              </a:ext>
            </a:extLst>
          </p:cNvPr>
          <p:cNvSpPr/>
          <p:nvPr/>
        </p:nvSpPr>
        <p:spPr>
          <a:xfrm>
            <a:off x="3101974" y="3716008"/>
            <a:ext cx="1641157" cy="1033600"/>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Meteoroloģiskās un klimatoloģiskās:</a:t>
            </a:r>
          </a:p>
        </p:txBody>
      </p:sp>
      <p:grpSp>
        <p:nvGrpSpPr>
          <p:cNvPr id="20" name="Group 19">
            <a:extLst>
              <a:ext uri="{FF2B5EF4-FFF2-40B4-BE49-F238E27FC236}">
                <a16:creationId xmlns:a16="http://schemas.microsoft.com/office/drawing/2014/main" id="{9CFA17F8-7051-045D-A861-1089A67BF18C}"/>
              </a:ext>
            </a:extLst>
          </p:cNvPr>
          <p:cNvGrpSpPr/>
          <p:nvPr/>
        </p:nvGrpSpPr>
        <p:grpSpPr>
          <a:xfrm>
            <a:off x="3102013" y="1819275"/>
            <a:ext cx="8647113" cy="432000"/>
            <a:chOff x="3102013" y="1843160"/>
            <a:chExt cx="8647113" cy="432000"/>
          </a:xfrm>
        </p:grpSpPr>
        <p:sp>
          <p:nvSpPr>
            <p:cNvPr id="4" name="Google Shape;118;p22">
              <a:extLst>
                <a:ext uri="{FF2B5EF4-FFF2-40B4-BE49-F238E27FC236}">
                  <a16:creationId xmlns:a16="http://schemas.microsoft.com/office/drawing/2014/main" id="{8AE883B9-23C5-69FD-4102-6975AF0CCA29}"/>
                </a:ext>
              </a:extLst>
            </p:cNvPr>
            <p:cNvSpPr txBox="1"/>
            <p:nvPr/>
          </p:nvSpPr>
          <p:spPr>
            <a:xfrm>
              <a:off x="3102013" y="1843160"/>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6" name="Google Shape;118;p22">
              <a:extLst>
                <a:ext uri="{FF2B5EF4-FFF2-40B4-BE49-F238E27FC236}">
                  <a16:creationId xmlns:a16="http://schemas.microsoft.com/office/drawing/2014/main" id="{8F48D652-04BF-FB36-A223-7D312E4C137C}"/>
                </a:ext>
              </a:extLst>
            </p:cNvPr>
            <p:cNvSpPr txBox="1"/>
            <p:nvPr/>
          </p:nvSpPr>
          <p:spPr>
            <a:xfrm>
              <a:off x="11317086" y="1843160"/>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18;p22">
              <a:extLst>
                <a:ext uri="{FF2B5EF4-FFF2-40B4-BE49-F238E27FC236}">
                  <a16:creationId xmlns:a16="http://schemas.microsoft.com/office/drawing/2014/main" id="{73AB3A9F-4C9F-D10B-D438-A7205947DD50}"/>
                </a:ext>
              </a:extLst>
            </p:cNvPr>
            <p:cNvSpPr txBox="1"/>
            <p:nvPr/>
          </p:nvSpPr>
          <p:spPr>
            <a:xfrm>
              <a:off x="11245085" y="1843160"/>
              <a:ext cx="72000" cy="432000"/>
            </a:xfrm>
            <a:prstGeom prst="rect">
              <a:avLst/>
            </a:prstGeom>
            <a:solidFill>
              <a:srgbClr val="155452"/>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9" name="Graphic 18">
              <a:extLst>
                <a:ext uri="{FF2B5EF4-FFF2-40B4-BE49-F238E27FC236}">
                  <a16:creationId xmlns:a16="http://schemas.microsoft.com/office/drawing/2014/main" id="{B2DFB38A-BEAD-6768-71AE-6E4DF2D345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8624" y="1914698"/>
              <a:ext cx="288925" cy="288925"/>
            </a:xfrm>
            <a:prstGeom prst="rect">
              <a:avLst/>
            </a:prstGeom>
          </p:spPr>
        </p:pic>
      </p:grpSp>
      <p:grpSp>
        <p:nvGrpSpPr>
          <p:cNvPr id="48" name="Group 47">
            <a:extLst>
              <a:ext uri="{FF2B5EF4-FFF2-40B4-BE49-F238E27FC236}">
                <a16:creationId xmlns:a16="http://schemas.microsoft.com/office/drawing/2014/main" id="{D6948D3D-DB25-F4E2-9A56-E288D99FA5E6}"/>
              </a:ext>
            </a:extLst>
          </p:cNvPr>
          <p:cNvGrpSpPr/>
          <p:nvPr/>
        </p:nvGrpSpPr>
        <p:grpSpPr>
          <a:xfrm>
            <a:off x="11533084" y="3725995"/>
            <a:ext cx="216002" cy="448502"/>
            <a:chOff x="11533086" y="3156303"/>
            <a:chExt cx="216002" cy="448502"/>
          </a:xfrm>
        </p:grpSpPr>
        <p:sp>
          <p:nvSpPr>
            <p:cNvPr id="49" name="Rectangle 48">
              <a:extLst>
                <a:ext uri="{FF2B5EF4-FFF2-40B4-BE49-F238E27FC236}">
                  <a16:creationId xmlns:a16="http://schemas.microsoft.com/office/drawing/2014/main" id="{12E047FE-E38D-FABE-45EE-0F11ED7F54D0}"/>
                </a:ext>
              </a:extLst>
            </p:cNvPr>
            <p:cNvSpPr>
              <a:spLocks/>
            </p:cNvSpPr>
            <p:nvPr/>
          </p:nvSpPr>
          <p:spPr>
            <a:xfrm>
              <a:off x="11533086" y="315630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50" name="Rectangle 49">
              <a:extLst>
                <a:ext uri="{FF2B5EF4-FFF2-40B4-BE49-F238E27FC236}">
                  <a16:creationId xmlns:a16="http://schemas.microsoft.com/office/drawing/2014/main" id="{30EF2340-F3AE-60A4-6D6F-7980F6AB2D6B}"/>
                </a:ext>
              </a:extLst>
            </p:cNvPr>
            <p:cNvSpPr>
              <a:spLocks/>
            </p:cNvSpPr>
            <p:nvPr/>
          </p:nvSpPr>
          <p:spPr>
            <a:xfrm>
              <a:off x="11533088" y="33888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A</a:t>
              </a:r>
              <a:endParaRPr lang="en-GB" sz="1100"/>
            </a:p>
          </p:txBody>
        </p:sp>
      </p:grpSp>
      <p:grpSp>
        <p:nvGrpSpPr>
          <p:cNvPr id="51" name="Group 50">
            <a:extLst>
              <a:ext uri="{FF2B5EF4-FFF2-40B4-BE49-F238E27FC236}">
                <a16:creationId xmlns:a16="http://schemas.microsoft.com/office/drawing/2014/main" id="{7EB6A7E3-2A6A-C409-1DA4-3AC7DBCBD6C0}"/>
              </a:ext>
            </a:extLst>
          </p:cNvPr>
          <p:cNvGrpSpPr/>
          <p:nvPr/>
        </p:nvGrpSpPr>
        <p:grpSpPr>
          <a:xfrm>
            <a:off x="11533082" y="4301298"/>
            <a:ext cx="216002" cy="448502"/>
            <a:chOff x="11533086" y="3156303"/>
            <a:chExt cx="216002" cy="448502"/>
          </a:xfrm>
        </p:grpSpPr>
        <p:sp>
          <p:nvSpPr>
            <p:cNvPr id="52" name="Rectangle 51">
              <a:extLst>
                <a:ext uri="{FF2B5EF4-FFF2-40B4-BE49-F238E27FC236}">
                  <a16:creationId xmlns:a16="http://schemas.microsoft.com/office/drawing/2014/main" id="{2009A8F5-4425-3903-1229-919D913D6127}"/>
                </a:ext>
              </a:extLst>
            </p:cNvPr>
            <p:cNvSpPr>
              <a:spLocks/>
            </p:cNvSpPr>
            <p:nvPr/>
          </p:nvSpPr>
          <p:spPr>
            <a:xfrm>
              <a:off x="11533086" y="315630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53" name="Rectangle 52">
              <a:extLst>
                <a:ext uri="{FF2B5EF4-FFF2-40B4-BE49-F238E27FC236}">
                  <a16:creationId xmlns:a16="http://schemas.microsoft.com/office/drawing/2014/main" id="{687B1B44-09A8-BF9F-F8F8-17AE6926D1B0}"/>
                </a:ext>
              </a:extLst>
            </p:cNvPr>
            <p:cNvSpPr>
              <a:spLocks/>
            </p:cNvSpPr>
            <p:nvPr/>
          </p:nvSpPr>
          <p:spPr>
            <a:xfrm>
              <a:off x="11533088" y="33888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A</a:t>
              </a:r>
              <a:endParaRPr lang="en-GB" sz="1100"/>
            </a:p>
          </p:txBody>
        </p:sp>
      </p:grpSp>
      <p:grpSp>
        <p:nvGrpSpPr>
          <p:cNvPr id="54" name="Group 53">
            <a:extLst>
              <a:ext uri="{FF2B5EF4-FFF2-40B4-BE49-F238E27FC236}">
                <a16:creationId xmlns:a16="http://schemas.microsoft.com/office/drawing/2014/main" id="{DC9DBFA3-77E5-D436-9706-387087147824}"/>
              </a:ext>
            </a:extLst>
          </p:cNvPr>
          <p:cNvGrpSpPr/>
          <p:nvPr/>
        </p:nvGrpSpPr>
        <p:grpSpPr>
          <a:xfrm>
            <a:off x="8002486" y="4301298"/>
            <a:ext cx="216002" cy="448502"/>
            <a:chOff x="11533086" y="3156303"/>
            <a:chExt cx="216002" cy="448502"/>
          </a:xfrm>
        </p:grpSpPr>
        <p:sp>
          <p:nvSpPr>
            <p:cNvPr id="55" name="Rectangle 54">
              <a:extLst>
                <a:ext uri="{FF2B5EF4-FFF2-40B4-BE49-F238E27FC236}">
                  <a16:creationId xmlns:a16="http://schemas.microsoft.com/office/drawing/2014/main" id="{5F5F9F8E-A5C8-7FA5-4CD7-AB5D0144836D}"/>
                </a:ext>
              </a:extLst>
            </p:cNvPr>
            <p:cNvSpPr>
              <a:spLocks/>
            </p:cNvSpPr>
            <p:nvPr/>
          </p:nvSpPr>
          <p:spPr>
            <a:xfrm>
              <a:off x="11533086" y="315630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L</a:t>
              </a:r>
              <a:endParaRPr lang="en-GB" sz="1100"/>
            </a:p>
          </p:txBody>
        </p:sp>
        <p:sp>
          <p:nvSpPr>
            <p:cNvPr id="56" name="Rectangle 55">
              <a:extLst>
                <a:ext uri="{FF2B5EF4-FFF2-40B4-BE49-F238E27FC236}">
                  <a16:creationId xmlns:a16="http://schemas.microsoft.com/office/drawing/2014/main" id="{3794E4CB-E851-D1B0-75B8-56585C7A460B}"/>
                </a:ext>
              </a:extLst>
            </p:cNvPr>
            <p:cNvSpPr>
              <a:spLocks/>
            </p:cNvSpPr>
            <p:nvPr/>
          </p:nvSpPr>
          <p:spPr>
            <a:xfrm>
              <a:off x="11533088" y="33888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A</a:t>
              </a:r>
              <a:endParaRPr lang="en-GB" sz="1100"/>
            </a:p>
          </p:txBody>
        </p:sp>
      </p:grpSp>
      <p:pic>
        <p:nvPicPr>
          <p:cNvPr id="58" name="Picture 57">
            <a:extLst>
              <a:ext uri="{FF2B5EF4-FFF2-40B4-BE49-F238E27FC236}">
                <a16:creationId xmlns:a16="http://schemas.microsoft.com/office/drawing/2014/main" id="{DD6F2FA1-4EAF-E788-DDF6-63AFBC069F9E}"/>
              </a:ext>
            </a:extLst>
          </p:cNvPr>
          <p:cNvPicPr>
            <a:picLocks noChangeAspect="1"/>
          </p:cNvPicPr>
          <p:nvPr/>
        </p:nvPicPr>
        <p:blipFill rotWithShape="1">
          <a:blip r:embed="rId6"/>
          <a:srcRect l="2224" t="41211" r="3210" b="39646"/>
          <a:stretch/>
        </p:blipFill>
        <p:spPr>
          <a:xfrm>
            <a:off x="3101974" y="4867394"/>
            <a:ext cx="8647114" cy="1312859"/>
          </a:xfrm>
          <a:prstGeom prst="rect">
            <a:avLst/>
          </a:prstGeom>
        </p:spPr>
      </p:pic>
      <p:sp>
        <p:nvSpPr>
          <p:cNvPr id="40" name="Rectangle 39">
            <a:extLst>
              <a:ext uri="{FF2B5EF4-FFF2-40B4-BE49-F238E27FC236}">
                <a16:creationId xmlns:a16="http://schemas.microsoft.com/office/drawing/2014/main" id="{2B0E3094-4AB7-AA7E-0A38-D9BCE425881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1" name="Group 40">
            <a:extLst>
              <a:ext uri="{FF2B5EF4-FFF2-40B4-BE49-F238E27FC236}">
                <a16:creationId xmlns:a16="http://schemas.microsoft.com/office/drawing/2014/main" id="{6B2E8CAD-C3D3-C16E-6337-4788FBA50332}"/>
              </a:ext>
            </a:extLst>
          </p:cNvPr>
          <p:cNvGrpSpPr/>
          <p:nvPr/>
        </p:nvGrpSpPr>
        <p:grpSpPr>
          <a:xfrm>
            <a:off x="7511473" y="130795"/>
            <a:ext cx="4237615" cy="217488"/>
            <a:chOff x="7511473" y="130795"/>
            <a:chExt cx="4237615" cy="217488"/>
          </a:xfrm>
        </p:grpSpPr>
        <p:sp>
          <p:nvSpPr>
            <p:cNvPr id="42" name="Rectangle 41">
              <a:extLst>
                <a:ext uri="{FF2B5EF4-FFF2-40B4-BE49-F238E27FC236}">
                  <a16:creationId xmlns:a16="http://schemas.microsoft.com/office/drawing/2014/main" id="{0763609C-65C1-9448-6E81-19F048879FB1}"/>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168F3A20-5594-4701-CA99-4BEF2008D6B6}"/>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51721EC0-6530-6B9E-4A6D-8E2266FFD25E}"/>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45" name="Rectangle 44">
              <a:extLst>
                <a:ext uri="{FF2B5EF4-FFF2-40B4-BE49-F238E27FC236}">
                  <a16:creationId xmlns:a16="http://schemas.microsoft.com/office/drawing/2014/main" id="{DADA04A8-B56D-3702-6374-E327D9BE2CE5}"/>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6" name="Rectangle 45">
              <a:extLst>
                <a:ext uri="{FF2B5EF4-FFF2-40B4-BE49-F238E27FC236}">
                  <a16:creationId xmlns:a16="http://schemas.microsoft.com/office/drawing/2014/main" id="{376D6356-2C47-EF4E-429E-75FED3E311A5}"/>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57" name="Rectangle 56">
              <a:extLst>
                <a:ext uri="{FF2B5EF4-FFF2-40B4-BE49-F238E27FC236}">
                  <a16:creationId xmlns:a16="http://schemas.microsoft.com/office/drawing/2014/main" id="{F3692285-89BE-DDFE-BBFC-2394BBE41487}"/>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59" name="Rectangle 58">
              <a:extLst>
                <a:ext uri="{FF2B5EF4-FFF2-40B4-BE49-F238E27FC236}">
                  <a16:creationId xmlns:a16="http://schemas.microsoft.com/office/drawing/2014/main" id="{ECE68B14-712F-A40F-B322-CE081E1BC3EB}"/>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60" name="Rectangle 59">
              <a:extLst>
                <a:ext uri="{FF2B5EF4-FFF2-40B4-BE49-F238E27FC236}">
                  <a16:creationId xmlns:a16="http://schemas.microsoft.com/office/drawing/2014/main" id="{3D672663-302B-7201-B4EF-9031E6ABCA3E}"/>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1" name="Rectangle 60">
              <a:extLst>
                <a:ext uri="{FF2B5EF4-FFF2-40B4-BE49-F238E27FC236}">
                  <a16:creationId xmlns:a16="http://schemas.microsoft.com/office/drawing/2014/main" id="{C0DAA99C-E2B1-2212-B2A1-379906AA558F}"/>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3944502A-251B-7CF4-F27E-260B71E2BC0F}"/>
              </a:ext>
            </a:extLst>
          </p:cNvPr>
          <p:cNvSpPr/>
          <p:nvPr/>
        </p:nvSpPr>
        <p:spPr>
          <a:xfrm>
            <a:off x="0" y="3875389"/>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FB3E9627-38B3-EAB9-F803-0D3A4EE27515}"/>
              </a:ext>
            </a:extLst>
          </p:cNvPr>
          <p:cNvSpPr>
            <a:spLocks noChangeAspect="1"/>
          </p:cNvSpPr>
          <p:nvPr/>
        </p:nvSpPr>
        <p:spPr bwMode="auto">
          <a:xfrm>
            <a:off x="448735" y="405382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1F2875FD-2D7D-470B-6C82-815C5B99B19D}"/>
              </a:ext>
            </a:extLst>
          </p:cNvPr>
          <p:cNvSpPr txBox="1"/>
          <p:nvPr/>
        </p:nvSpPr>
        <p:spPr>
          <a:xfrm>
            <a:off x="874395" y="4119255"/>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Pašvaldību likums</a:t>
            </a:r>
            <a:r>
              <a:rPr lang="lv-LV" sz="1100">
                <a:latin typeface="Arial"/>
                <a:ea typeface="Arial"/>
                <a:cs typeface="Arial"/>
                <a:sym typeface="Arial"/>
              </a:rPr>
              <a:t>  </a:t>
            </a:r>
          </a:p>
        </p:txBody>
      </p:sp>
      <p:sp>
        <p:nvSpPr>
          <p:cNvPr id="12" name="Rectangle 11">
            <a:extLst>
              <a:ext uri="{FF2B5EF4-FFF2-40B4-BE49-F238E27FC236}">
                <a16:creationId xmlns:a16="http://schemas.microsoft.com/office/drawing/2014/main" id="{3A126FB8-B608-2007-E8A7-D6C16A712E32}"/>
              </a:ext>
            </a:extLst>
          </p:cNvPr>
          <p:cNvSpPr/>
          <p:nvPr/>
        </p:nvSpPr>
        <p:spPr>
          <a:xfrm>
            <a:off x="-40" y="3049295"/>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Freeform 50">
            <a:extLst>
              <a:ext uri="{FF2B5EF4-FFF2-40B4-BE49-F238E27FC236}">
                <a16:creationId xmlns:a16="http://schemas.microsoft.com/office/drawing/2014/main" id="{AF2ED926-300E-F334-0527-83424553CE06}"/>
              </a:ext>
            </a:extLst>
          </p:cNvPr>
          <p:cNvSpPr>
            <a:spLocks noChangeAspect="1"/>
          </p:cNvSpPr>
          <p:nvPr/>
        </p:nvSpPr>
        <p:spPr bwMode="auto">
          <a:xfrm>
            <a:off x="448695" y="32277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 name="Google Shape;2685;p25">
            <a:extLst>
              <a:ext uri="{FF2B5EF4-FFF2-40B4-BE49-F238E27FC236}">
                <a16:creationId xmlns:a16="http://schemas.microsoft.com/office/drawing/2014/main" id="{997076FE-382C-5AB3-344F-C0E0106D2F37}"/>
              </a:ext>
            </a:extLst>
          </p:cNvPr>
          <p:cNvSpPr txBox="1"/>
          <p:nvPr/>
        </p:nvSpPr>
        <p:spPr>
          <a:xfrm>
            <a:off x="874355" y="314081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70" name="Rectangle 69">
            <a:extLst>
              <a:ext uri="{FF2B5EF4-FFF2-40B4-BE49-F238E27FC236}">
                <a16:creationId xmlns:a16="http://schemas.microsoft.com/office/drawing/2014/main" id="{D925EA9D-4E7B-F229-F8AD-FCE63C273C5E}"/>
              </a:ext>
            </a:extLst>
          </p:cNvPr>
          <p:cNvSpPr/>
          <p:nvPr/>
        </p:nvSpPr>
        <p:spPr>
          <a:xfrm>
            <a:off x="-40" y="223078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1" name="Freeform 50">
            <a:extLst>
              <a:ext uri="{FF2B5EF4-FFF2-40B4-BE49-F238E27FC236}">
                <a16:creationId xmlns:a16="http://schemas.microsoft.com/office/drawing/2014/main" id="{E7156810-8A89-B18A-CAD8-29FD4751A11C}"/>
              </a:ext>
            </a:extLst>
          </p:cNvPr>
          <p:cNvSpPr>
            <a:spLocks noChangeAspect="1"/>
          </p:cNvSpPr>
          <p:nvPr/>
        </p:nvSpPr>
        <p:spPr bwMode="auto">
          <a:xfrm>
            <a:off x="448695" y="240921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2" name="Google Shape;2685;p25">
            <a:extLst>
              <a:ext uri="{FF2B5EF4-FFF2-40B4-BE49-F238E27FC236}">
                <a16:creationId xmlns:a16="http://schemas.microsoft.com/office/drawing/2014/main" id="{B73C1996-97B7-F1E7-9279-F0FD62B21B54}"/>
              </a:ext>
            </a:extLst>
          </p:cNvPr>
          <p:cNvSpPr txBox="1"/>
          <p:nvPr/>
        </p:nvSpPr>
        <p:spPr>
          <a:xfrm>
            <a:off x="874355" y="232230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Vides aizsardzības un reģionālās attīstības ministrijas nolikums</a:t>
            </a:r>
            <a:r>
              <a:rPr lang="lv-LV" sz="1100">
                <a:latin typeface="Arial"/>
                <a:ea typeface="Arial"/>
                <a:cs typeface="Arial"/>
                <a:sym typeface="Arial"/>
              </a:rPr>
              <a:t> </a:t>
            </a:r>
          </a:p>
        </p:txBody>
      </p:sp>
      <p:sp>
        <p:nvSpPr>
          <p:cNvPr id="75" name="Rectangle 74">
            <a:extLst>
              <a:ext uri="{FF2B5EF4-FFF2-40B4-BE49-F238E27FC236}">
                <a16:creationId xmlns:a16="http://schemas.microsoft.com/office/drawing/2014/main" id="{08FA7250-662A-DA2B-5324-DC0E855FCC31}"/>
              </a:ext>
            </a:extLst>
          </p:cNvPr>
          <p:cNvSpPr/>
          <p:nvPr/>
        </p:nvSpPr>
        <p:spPr>
          <a:xfrm>
            <a:off x="-40" y="4704412"/>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7" name="Freeform 50">
            <a:extLst>
              <a:ext uri="{FF2B5EF4-FFF2-40B4-BE49-F238E27FC236}">
                <a16:creationId xmlns:a16="http://schemas.microsoft.com/office/drawing/2014/main" id="{A9CE18A6-32BD-4F17-3EDE-27333F016E2D}"/>
              </a:ext>
            </a:extLst>
          </p:cNvPr>
          <p:cNvSpPr>
            <a:spLocks noChangeAspect="1"/>
          </p:cNvSpPr>
          <p:nvPr/>
        </p:nvSpPr>
        <p:spPr bwMode="auto">
          <a:xfrm>
            <a:off x="448695" y="488284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8" name="Google Shape;2685;p25">
            <a:extLst>
              <a:ext uri="{FF2B5EF4-FFF2-40B4-BE49-F238E27FC236}">
                <a16:creationId xmlns:a16="http://schemas.microsoft.com/office/drawing/2014/main" id="{F393DB4F-C5FD-D254-7328-F654A11FFCDA}"/>
              </a:ext>
            </a:extLst>
          </p:cNvPr>
          <p:cNvSpPr txBox="1"/>
          <p:nvPr/>
        </p:nvSpPr>
        <p:spPr>
          <a:xfrm>
            <a:off x="874355" y="4872103"/>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79" name="Rectangle 78">
            <a:extLst>
              <a:ext uri="{FF2B5EF4-FFF2-40B4-BE49-F238E27FC236}">
                <a16:creationId xmlns:a16="http://schemas.microsoft.com/office/drawing/2014/main" id="{B9A9881E-DFE7-1228-2ACF-4FA3AD05FD2E}"/>
              </a:ext>
            </a:extLst>
          </p:cNvPr>
          <p:cNvSpPr/>
          <p:nvPr/>
        </p:nvSpPr>
        <p:spPr>
          <a:xfrm>
            <a:off x="-40" y="5533435"/>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0" name="Freeform 50">
            <a:extLst>
              <a:ext uri="{FF2B5EF4-FFF2-40B4-BE49-F238E27FC236}">
                <a16:creationId xmlns:a16="http://schemas.microsoft.com/office/drawing/2014/main" id="{A4E9CBA5-8EDE-D31D-39BA-9374A052C546}"/>
              </a:ext>
            </a:extLst>
          </p:cNvPr>
          <p:cNvSpPr>
            <a:spLocks noChangeAspect="1"/>
          </p:cNvSpPr>
          <p:nvPr/>
        </p:nvSpPr>
        <p:spPr bwMode="auto">
          <a:xfrm>
            <a:off x="448695" y="57118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1" name="Google Shape;2685;p25">
            <a:extLst>
              <a:ext uri="{FF2B5EF4-FFF2-40B4-BE49-F238E27FC236}">
                <a16:creationId xmlns:a16="http://schemas.microsoft.com/office/drawing/2014/main" id="{D7EE6161-F1AD-231F-6B70-35306EB7B045}"/>
              </a:ext>
            </a:extLst>
          </p:cNvPr>
          <p:cNvSpPr txBox="1"/>
          <p:nvPr/>
        </p:nvSpPr>
        <p:spPr>
          <a:xfrm>
            <a:off x="874355" y="562495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113246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3F52AB-0521-0E1E-AEE2-F1D996B4E8CB}"/>
              </a:ext>
            </a:extLst>
          </p:cNvPr>
          <p:cNvSpPr/>
          <p:nvPr/>
        </p:nvSpPr>
        <p:spPr>
          <a:xfrm>
            <a:off x="0" y="1809615"/>
            <a:ext cx="2754313" cy="5048385"/>
          </a:xfrm>
          <a:prstGeom prst="rect">
            <a:avLst/>
          </a:prstGeom>
          <a:solidFill>
            <a:srgbClr val="4A773C"/>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48928AA0-469E-A4D1-45A3-1255A93DE33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18" name="Picture 17">
            <a:extLst>
              <a:ext uri="{FF2B5EF4-FFF2-40B4-BE49-F238E27FC236}">
                <a16:creationId xmlns:a16="http://schemas.microsoft.com/office/drawing/2014/main" id="{58EEC0C6-6A32-04DE-1D6B-123C709D5694}"/>
              </a:ext>
            </a:extLst>
          </p:cNvPr>
          <p:cNvPicPr>
            <a:picLocks noChangeAspect="1"/>
          </p:cNvPicPr>
          <p:nvPr/>
        </p:nvPicPr>
        <p:blipFill>
          <a:blip r:embed="rId3"/>
          <a:stretch>
            <a:fillRect/>
          </a:stretch>
        </p:blipFill>
        <p:spPr>
          <a:xfrm>
            <a:off x="627084" y="128094"/>
            <a:ext cx="1500144" cy="1563089"/>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ea typeface="+mj-lt"/>
                <a:cs typeface="+mj-lt"/>
              </a:rPr>
              <a:t>Vides aizsardzības un reģionālās </a:t>
            </a:r>
            <a:br>
              <a:rPr lang="en-US">
                <a:ea typeface="+mj-lt"/>
                <a:cs typeface="+mj-lt"/>
              </a:rPr>
            </a:br>
            <a:r>
              <a:rPr lang="lv-LV">
                <a:ea typeface="+mj-lt"/>
                <a:cs typeface="+mj-lt"/>
              </a:rPr>
              <a:t>attīstības ministrijas </a:t>
            </a:r>
            <a:r>
              <a:rPr lang="lv-LV"/>
              <a:t>pienākumi civilajā aizsardzībā un katastrofas pārvaldīšanā </a:t>
            </a:r>
            <a:endParaRPr lang="en-US"/>
          </a:p>
        </p:txBody>
      </p:sp>
      <p:sp>
        <p:nvSpPr>
          <p:cNvPr id="41" name="Google Shape;112;p22">
            <a:extLst>
              <a:ext uri="{FF2B5EF4-FFF2-40B4-BE49-F238E27FC236}">
                <a16:creationId xmlns:a16="http://schemas.microsoft.com/office/drawing/2014/main" id="{35265E82-9A26-88AA-D3A3-4D52DCFAE295}"/>
              </a:ext>
            </a:extLst>
          </p:cNvPr>
          <p:cNvSpPr/>
          <p:nvPr/>
        </p:nvSpPr>
        <p:spPr>
          <a:xfrm>
            <a:off x="4859693" y="2384456"/>
            <a:ext cx="1815059"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Bīstamo ķīmisko vielu </a:t>
            </a:r>
            <a:endParaRPr lang="en-US" sz="1100"/>
          </a:p>
          <a:p>
            <a:pPr marL="0" lvl="0" indent="0" algn="l" rtl="0">
              <a:spcBef>
                <a:spcPts val="0"/>
              </a:spcBef>
              <a:spcAft>
                <a:spcPts val="0"/>
              </a:spcAft>
              <a:buNone/>
            </a:pPr>
            <a:r>
              <a:rPr lang="lv-LV" sz="1100"/>
              <a:t>noplūde objektā</a:t>
            </a:r>
          </a:p>
        </p:txBody>
      </p:sp>
      <p:sp>
        <p:nvSpPr>
          <p:cNvPr id="42" name="Rectangle 41">
            <a:extLst>
              <a:ext uri="{FF2B5EF4-FFF2-40B4-BE49-F238E27FC236}">
                <a16:creationId xmlns:a16="http://schemas.microsoft.com/office/drawing/2014/main" id="{DCD540D8-DDD1-6E77-B537-653F65F17B6E}"/>
              </a:ext>
            </a:extLst>
          </p:cNvPr>
          <p:cNvSpPr>
            <a:spLocks/>
          </p:cNvSpPr>
          <p:nvPr/>
        </p:nvSpPr>
        <p:spPr>
          <a:xfrm>
            <a:off x="6458752" y="273519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3" name="Google Shape;112;p22">
            <a:extLst>
              <a:ext uri="{FF2B5EF4-FFF2-40B4-BE49-F238E27FC236}">
                <a16:creationId xmlns:a16="http://schemas.microsoft.com/office/drawing/2014/main" id="{EDB9C404-2455-E997-5261-6742E52BFB8C}"/>
              </a:ext>
            </a:extLst>
          </p:cNvPr>
          <p:cNvSpPr/>
          <p:nvPr/>
        </p:nvSpPr>
        <p:spPr>
          <a:xfrm>
            <a:off x="4859693" y="3064061"/>
            <a:ext cx="1815059" cy="1026664"/>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Avārija naftas produktu cauruļvada transporta infrastruktūrā</a:t>
            </a:r>
          </a:p>
        </p:txBody>
      </p:sp>
      <p:sp>
        <p:nvSpPr>
          <p:cNvPr id="44" name="Rectangle 43">
            <a:extLst>
              <a:ext uri="{FF2B5EF4-FFF2-40B4-BE49-F238E27FC236}">
                <a16:creationId xmlns:a16="http://schemas.microsoft.com/office/drawing/2014/main" id="{EB73B75D-37EE-F12F-DC6D-3BFC1810BDE5}"/>
              </a:ext>
            </a:extLst>
          </p:cNvPr>
          <p:cNvSpPr>
            <a:spLocks/>
          </p:cNvSpPr>
          <p:nvPr/>
        </p:nvSpPr>
        <p:spPr>
          <a:xfrm>
            <a:off x="6458752" y="387472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5" name="Google Shape;112;p22">
            <a:extLst>
              <a:ext uri="{FF2B5EF4-FFF2-40B4-BE49-F238E27FC236}">
                <a16:creationId xmlns:a16="http://schemas.microsoft.com/office/drawing/2014/main" id="{C50FFF42-236F-DAD5-690A-F3049E59A3A1}"/>
              </a:ext>
            </a:extLst>
          </p:cNvPr>
          <p:cNvSpPr/>
          <p:nvPr/>
        </p:nvSpPr>
        <p:spPr>
          <a:xfrm>
            <a:off x="4859693" y="4212149"/>
            <a:ext cx="1815059"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Avārija dabasgāzes apgādes sistēmā</a:t>
            </a:r>
          </a:p>
        </p:txBody>
      </p:sp>
      <p:sp>
        <p:nvSpPr>
          <p:cNvPr id="46" name="Rectangle 45">
            <a:extLst>
              <a:ext uri="{FF2B5EF4-FFF2-40B4-BE49-F238E27FC236}">
                <a16:creationId xmlns:a16="http://schemas.microsoft.com/office/drawing/2014/main" id="{8B5AB8ED-13ED-BD92-714D-624493AD5F1A}"/>
              </a:ext>
            </a:extLst>
          </p:cNvPr>
          <p:cNvSpPr>
            <a:spLocks/>
          </p:cNvSpPr>
          <p:nvPr/>
        </p:nvSpPr>
        <p:spPr>
          <a:xfrm>
            <a:off x="6458752" y="4562887"/>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7" name="Google Shape;112;p22">
            <a:extLst>
              <a:ext uri="{FF2B5EF4-FFF2-40B4-BE49-F238E27FC236}">
                <a16:creationId xmlns:a16="http://schemas.microsoft.com/office/drawing/2014/main" id="{76082EFD-16A4-0CFF-08D7-44D008E718C4}"/>
              </a:ext>
            </a:extLst>
          </p:cNvPr>
          <p:cNvSpPr/>
          <p:nvPr/>
        </p:nvSpPr>
        <p:spPr>
          <a:xfrm>
            <a:off x="8501809" y="2366356"/>
            <a:ext cx="1414352"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Radiācijas </a:t>
            </a:r>
            <a:br>
              <a:rPr lang="en-US" sz="1100"/>
            </a:br>
            <a:r>
              <a:rPr lang="lv-LV" sz="1100"/>
              <a:t>avārijas</a:t>
            </a:r>
          </a:p>
        </p:txBody>
      </p:sp>
      <p:sp>
        <p:nvSpPr>
          <p:cNvPr id="50" name="Google Shape;112;p22">
            <a:extLst>
              <a:ext uri="{FF2B5EF4-FFF2-40B4-BE49-F238E27FC236}">
                <a16:creationId xmlns:a16="http://schemas.microsoft.com/office/drawing/2014/main" id="{B5D1A4D6-2858-3EE6-3C8F-78ECBA7BA4C0}"/>
              </a:ext>
            </a:extLst>
          </p:cNvPr>
          <p:cNvSpPr/>
          <p:nvPr/>
        </p:nvSpPr>
        <p:spPr>
          <a:xfrm>
            <a:off x="8501809" y="3050013"/>
            <a:ext cx="1414352" cy="172887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Avārijas vai negadījumi ostu un jūras hidrotehniskajās inženierbūvēs</a:t>
            </a:r>
          </a:p>
        </p:txBody>
      </p:sp>
      <p:sp>
        <p:nvSpPr>
          <p:cNvPr id="51" name="Rectangle 50">
            <a:extLst>
              <a:ext uri="{FF2B5EF4-FFF2-40B4-BE49-F238E27FC236}">
                <a16:creationId xmlns:a16="http://schemas.microsoft.com/office/drawing/2014/main" id="{A1DD1735-7D1C-F821-9D9B-9ED00B71F583}"/>
              </a:ext>
            </a:extLst>
          </p:cNvPr>
          <p:cNvSpPr>
            <a:spLocks/>
          </p:cNvSpPr>
          <p:nvPr/>
        </p:nvSpPr>
        <p:spPr>
          <a:xfrm>
            <a:off x="9700161" y="406582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2" name="Google Shape;112;p22">
            <a:extLst>
              <a:ext uri="{FF2B5EF4-FFF2-40B4-BE49-F238E27FC236}">
                <a16:creationId xmlns:a16="http://schemas.microsoft.com/office/drawing/2014/main" id="{4A2B443B-FA4C-4665-CCA2-374EDC72D93D}"/>
              </a:ext>
            </a:extLst>
          </p:cNvPr>
          <p:cNvSpPr/>
          <p:nvPr/>
        </p:nvSpPr>
        <p:spPr>
          <a:xfrm>
            <a:off x="6795706" y="2359289"/>
            <a:ext cx="1585149" cy="2419597"/>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Dambju un citu hidrotehnisko būvju pārrāvumi – Daugavas hidroelektrostaciju kaskādes hidrobūve</a:t>
            </a:r>
          </a:p>
        </p:txBody>
      </p:sp>
      <p:sp>
        <p:nvSpPr>
          <p:cNvPr id="57" name="Google Shape;112;p22">
            <a:extLst>
              <a:ext uri="{FF2B5EF4-FFF2-40B4-BE49-F238E27FC236}">
                <a16:creationId xmlns:a16="http://schemas.microsoft.com/office/drawing/2014/main" id="{36F000D5-2DD1-CBEA-94C9-BF5EFDC4DAED}"/>
              </a:ext>
            </a:extLst>
          </p:cNvPr>
          <p:cNvSpPr/>
          <p:nvPr/>
        </p:nvSpPr>
        <p:spPr>
          <a:xfrm>
            <a:off x="10037115" y="2359290"/>
            <a:ext cx="1711973" cy="1731096"/>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Bīstamo ķīmisko vielu noplūde no kuģiem, kuģa uzskriešana uz sēkļa, kuģu sadursme, pasažieru kuģa katastrofa</a:t>
            </a:r>
          </a:p>
        </p:txBody>
      </p:sp>
      <p:sp>
        <p:nvSpPr>
          <p:cNvPr id="59" name="Google Shape;112;p22">
            <a:extLst>
              <a:ext uri="{FF2B5EF4-FFF2-40B4-BE49-F238E27FC236}">
                <a16:creationId xmlns:a16="http://schemas.microsoft.com/office/drawing/2014/main" id="{9D2E361E-57DE-9D21-1F1B-DC6FB3EB8C7D}"/>
              </a:ext>
            </a:extLst>
          </p:cNvPr>
          <p:cNvSpPr/>
          <p:nvPr/>
        </p:nvSpPr>
        <p:spPr>
          <a:xfrm>
            <a:off x="10037115" y="4212148"/>
            <a:ext cx="1711973"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Autotransporta avārija</a:t>
            </a:r>
          </a:p>
        </p:txBody>
      </p:sp>
      <p:sp>
        <p:nvSpPr>
          <p:cNvPr id="61" name="Google Shape;112;p22">
            <a:extLst>
              <a:ext uri="{FF2B5EF4-FFF2-40B4-BE49-F238E27FC236}">
                <a16:creationId xmlns:a16="http://schemas.microsoft.com/office/drawing/2014/main" id="{C7ED061E-8F58-62F3-5296-A2CB5694B0DC}"/>
              </a:ext>
            </a:extLst>
          </p:cNvPr>
          <p:cNvSpPr/>
          <p:nvPr/>
        </p:nvSpPr>
        <p:spPr>
          <a:xfrm>
            <a:off x="3101975" y="5443661"/>
            <a:ext cx="8641290" cy="728539"/>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sp>
        <p:nvSpPr>
          <p:cNvPr id="62" name="Rectangle 61">
            <a:extLst>
              <a:ext uri="{FF2B5EF4-FFF2-40B4-BE49-F238E27FC236}">
                <a16:creationId xmlns:a16="http://schemas.microsoft.com/office/drawing/2014/main" id="{5999A79A-16D6-5A16-856B-8447CA783031}"/>
              </a:ext>
            </a:extLst>
          </p:cNvPr>
          <p:cNvSpPr>
            <a:spLocks/>
          </p:cNvSpPr>
          <p:nvPr/>
        </p:nvSpPr>
        <p:spPr>
          <a:xfrm>
            <a:off x="11527265" y="595620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grpSp>
        <p:nvGrpSpPr>
          <p:cNvPr id="23" name="Group 22">
            <a:extLst>
              <a:ext uri="{FF2B5EF4-FFF2-40B4-BE49-F238E27FC236}">
                <a16:creationId xmlns:a16="http://schemas.microsoft.com/office/drawing/2014/main" id="{EB18DB61-6415-A2B2-9FC1-62EDBB90F2AA}"/>
              </a:ext>
            </a:extLst>
          </p:cNvPr>
          <p:cNvGrpSpPr/>
          <p:nvPr/>
        </p:nvGrpSpPr>
        <p:grpSpPr>
          <a:xfrm>
            <a:off x="3101975" y="6413400"/>
            <a:ext cx="4293235" cy="216000"/>
            <a:chOff x="3101975" y="6318475"/>
            <a:chExt cx="4293235" cy="216000"/>
          </a:xfrm>
        </p:grpSpPr>
        <p:sp>
          <p:nvSpPr>
            <p:cNvPr id="37" name="Rectangle 36">
              <a:extLst>
                <a:ext uri="{FF2B5EF4-FFF2-40B4-BE49-F238E27FC236}">
                  <a16:creationId xmlns:a16="http://schemas.microsoft.com/office/drawing/2014/main" id="{3A08D87A-0123-5682-5727-BB704BE2DA42}"/>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5" name="TextBox 64">
              <a:extLst>
                <a:ext uri="{FF2B5EF4-FFF2-40B4-BE49-F238E27FC236}">
                  <a16:creationId xmlns:a16="http://schemas.microsoft.com/office/drawing/2014/main" id="{8CE16937-33D1-0EA8-595B-CA282C90B04C}"/>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6" name="Rectangle 65">
              <a:extLst>
                <a:ext uri="{FF2B5EF4-FFF2-40B4-BE49-F238E27FC236}">
                  <a16:creationId xmlns:a16="http://schemas.microsoft.com/office/drawing/2014/main" id="{7C82DBB5-7B32-F527-25FA-0EB6305DEA1A}"/>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7" name="TextBox 66">
              <a:extLst>
                <a:ext uri="{FF2B5EF4-FFF2-40B4-BE49-F238E27FC236}">
                  <a16:creationId xmlns:a16="http://schemas.microsoft.com/office/drawing/2014/main" id="{43E562B8-2644-9A00-A8B8-8F22FD496E0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73" name="Rectangle 72">
              <a:extLst>
                <a:ext uri="{FF2B5EF4-FFF2-40B4-BE49-F238E27FC236}">
                  <a16:creationId xmlns:a16="http://schemas.microsoft.com/office/drawing/2014/main" id="{DCAC28F6-C71C-5F59-D323-C9FC39E802AC}"/>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74" name="TextBox 73">
              <a:extLst>
                <a:ext uri="{FF2B5EF4-FFF2-40B4-BE49-F238E27FC236}">
                  <a16:creationId xmlns:a16="http://schemas.microsoft.com/office/drawing/2014/main" id="{936534A1-933F-4B0F-19DB-B30A34D7FA03}"/>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76" name="Slide Number Placeholder 4">
            <a:extLst>
              <a:ext uri="{FF2B5EF4-FFF2-40B4-BE49-F238E27FC236}">
                <a16:creationId xmlns:a16="http://schemas.microsoft.com/office/drawing/2014/main" id="{128A2CC6-3E16-B752-6527-B1150FDBFC7B}"/>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46</a:t>
            </a:fld>
            <a:endParaRPr lang="en-GB"/>
          </a:p>
        </p:txBody>
      </p:sp>
      <p:sp>
        <p:nvSpPr>
          <p:cNvPr id="4" name="Google Shape;118;p22">
            <a:extLst>
              <a:ext uri="{FF2B5EF4-FFF2-40B4-BE49-F238E27FC236}">
                <a16:creationId xmlns:a16="http://schemas.microsoft.com/office/drawing/2014/main" id="{211D5043-309A-71D3-C41C-EAE7C5BDDAED}"/>
              </a:ext>
            </a:extLst>
          </p:cNvPr>
          <p:cNvSpPr txBox="1"/>
          <p:nvPr/>
        </p:nvSpPr>
        <p:spPr>
          <a:xfrm>
            <a:off x="3102013"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6" name="Google Shape;118;p22">
            <a:extLst>
              <a:ext uri="{FF2B5EF4-FFF2-40B4-BE49-F238E27FC236}">
                <a16:creationId xmlns:a16="http://schemas.microsoft.com/office/drawing/2014/main" id="{68A70A0C-099F-DF32-0662-9079A5ABBC6A}"/>
              </a:ext>
            </a:extLst>
          </p:cNvPr>
          <p:cNvSpPr txBox="1"/>
          <p:nvPr/>
        </p:nvSpPr>
        <p:spPr>
          <a:xfrm>
            <a:off x="11317126"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18;p22">
            <a:extLst>
              <a:ext uri="{FF2B5EF4-FFF2-40B4-BE49-F238E27FC236}">
                <a16:creationId xmlns:a16="http://schemas.microsoft.com/office/drawing/2014/main" id="{1C04DF48-A45B-EB39-D0DF-D1045E77675E}"/>
              </a:ext>
            </a:extLst>
          </p:cNvPr>
          <p:cNvSpPr txBox="1"/>
          <p:nvPr/>
        </p:nvSpPr>
        <p:spPr>
          <a:xfrm>
            <a:off x="11243206" y="1819275"/>
            <a:ext cx="72000" cy="432000"/>
          </a:xfrm>
          <a:prstGeom prst="rect">
            <a:avLst/>
          </a:prstGeom>
          <a:solidFill>
            <a:srgbClr val="4A773C"/>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2" name="Google Shape;1024;p85">
            <a:extLst>
              <a:ext uri="{FF2B5EF4-FFF2-40B4-BE49-F238E27FC236}">
                <a16:creationId xmlns:a16="http://schemas.microsoft.com/office/drawing/2014/main" id="{4EA7D5DA-AC6C-ECA5-3A76-25C269B27AF0}"/>
              </a:ext>
            </a:extLst>
          </p:cNvPr>
          <p:cNvSpPr/>
          <p:nvPr/>
        </p:nvSpPr>
        <p:spPr>
          <a:xfrm>
            <a:off x="11389126"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12;p22">
            <a:extLst>
              <a:ext uri="{FF2B5EF4-FFF2-40B4-BE49-F238E27FC236}">
                <a16:creationId xmlns:a16="http://schemas.microsoft.com/office/drawing/2014/main" id="{38268D92-0BCB-2886-EBF3-751F52473811}"/>
              </a:ext>
            </a:extLst>
          </p:cNvPr>
          <p:cNvSpPr/>
          <p:nvPr/>
        </p:nvSpPr>
        <p:spPr>
          <a:xfrm>
            <a:off x="3101975" y="2359290"/>
            <a:ext cx="1641157" cy="2419597"/>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Tehnogēnās:</a:t>
            </a:r>
          </a:p>
        </p:txBody>
      </p:sp>
      <p:grpSp>
        <p:nvGrpSpPr>
          <p:cNvPr id="72" name="Group 71">
            <a:extLst>
              <a:ext uri="{FF2B5EF4-FFF2-40B4-BE49-F238E27FC236}">
                <a16:creationId xmlns:a16="http://schemas.microsoft.com/office/drawing/2014/main" id="{129E7520-02E3-B727-5B80-BB7036A62DB2}"/>
              </a:ext>
            </a:extLst>
          </p:cNvPr>
          <p:cNvGrpSpPr/>
          <p:nvPr/>
        </p:nvGrpSpPr>
        <p:grpSpPr>
          <a:xfrm>
            <a:off x="3101975" y="4895274"/>
            <a:ext cx="8647113" cy="432000"/>
            <a:chOff x="3102013" y="4956447"/>
            <a:chExt cx="8647113" cy="432000"/>
          </a:xfrm>
        </p:grpSpPr>
        <p:sp>
          <p:nvSpPr>
            <p:cNvPr id="16" name="Google Shape;118;p22">
              <a:extLst>
                <a:ext uri="{FF2B5EF4-FFF2-40B4-BE49-F238E27FC236}">
                  <a16:creationId xmlns:a16="http://schemas.microsoft.com/office/drawing/2014/main" id="{4A789930-62A1-066E-1521-80615A08A8CB}"/>
                </a:ext>
              </a:extLst>
            </p:cNvPr>
            <p:cNvSpPr txBox="1"/>
            <p:nvPr/>
          </p:nvSpPr>
          <p:spPr>
            <a:xfrm>
              <a:off x="3102013" y="4956447"/>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17" name="Google Shape;118;p22">
              <a:extLst>
                <a:ext uri="{FF2B5EF4-FFF2-40B4-BE49-F238E27FC236}">
                  <a16:creationId xmlns:a16="http://schemas.microsoft.com/office/drawing/2014/main" id="{615E18CC-7301-B0D2-C37D-6F610BADB99E}"/>
                </a:ext>
              </a:extLst>
            </p:cNvPr>
            <p:cNvSpPr txBox="1"/>
            <p:nvPr/>
          </p:nvSpPr>
          <p:spPr>
            <a:xfrm>
              <a:off x="11317126" y="4956447"/>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9" name="Google Shape;118;p22">
              <a:extLst>
                <a:ext uri="{FF2B5EF4-FFF2-40B4-BE49-F238E27FC236}">
                  <a16:creationId xmlns:a16="http://schemas.microsoft.com/office/drawing/2014/main" id="{495E958C-FC65-1E19-6852-4E4F69D74D6A}"/>
                </a:ext>
              </a:extLst>
            </p:cNvPr>
            <p:cNvSpPr txBox="1"/>
            <p:nvPr/>
          </p:nvSpPr>
          <p:spPr>
            <a:xfrm>
              <a:off x="11243206" y="4956447"/>
              <a:ext cx="72000" cy="432000"/>
            </a:xfrm>
            <a:prstGeom prst="rect">
              <a:avLst/>
            </a:prstGeom>
            <a:solidFill>
              <a:srgbClr val="4A773C"/>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318;p88">
              <a:extLst>
                <a:ext uri="{FF2B5EF4-FFF2-40B4-BE49-F238E27FC236}">
                  <a16:creationId xmlns:a16="http://schemas.microsoft.com/office/drawing/2014/main" id="{387DD268-E9B1-5148-A6CD-FAF7C7B8E7B0}"/>
                </a:ext>
              </a:extLst>
            </p:cNvPr>
            <p:cNvSpPr/>
            <p:nvPr/>
          </p:nvSpPr>
          <p:spPr>
            <a:xfrm>
              <a:off x="11389126" y="5028447"/>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36" name="Group 35">
            <a:extLst>
              <a:ext uri="{FF2B5EF4-FFF2-40B4-BE49-F238E27FC236}">
                <a16:creationId xmlns:a16="http://schemas.microsoft.com/office/drawing/2014/main" id="{3873CDE1-1D21-AE19-6CCE-C835B23FA7D1}"/>
              </a:ext>
            </a:extLst>
          </p:cNvPr>
          <p:cNvGrpSpPr/>
          <p:nvPr/>
        </p:nvGrpSpPr>
        <p:grpSpPr>
          <a:xfrm>
            <a:off x="8164853" y="4330384"/>
            <a:ext cx="216002" cy="448502"/>
            <a:chOff x="11533086" y="3156303"/>
            <a:chExt cx="216002" cy="448502"/>
          </a:xfrm>
        </p:grpSpPr>
        <p:sp>
          <p:nvSpPr>
            <p:cNvPr id="38" name="Rectangle 37">
              <a:extLst>
                <a:ext uri="{FF2B5EF4-FFF2-40B4-BE49-F238E27FC236}">
                  <a16:creationId xmlns:a16="http://schemas.microsoft.com/office/drawing/2014/main" id="{F0B79EFD-E7EB-54C1-8702-55A9DFF02B16}"/>
                </a:ext>
              </a:extLst>
            </p:cNvPr>
            <p:cNvSpPr>
              <a:spLocks/>
            </p:cNvSpPr>
            <p:nvPr/>
          </p:nvSpPr>
          <p:spPr>
            <a:xfrm>
              <a:off x="11533086" y="315630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9" name="Rectangle 38">
              <a:extLst>
                <a:ext uri="{FF2B5EF4-FFF2-40B4-BE49-F238E27FC236}">
                  <a16:creationId xmlns:a16="http://schemas.microsoft.com/office/drawing/2014/main" id="{A326B264-028D-3CA1-8DAE-E179D2C822AC}"/>
                </a:ext>
              </a:extLst>
            </p:cNvPr>
            <p:cNvSpPr>
              <a:spLocks/>
            </p:cNvSpPr>
            <p:nvPr/>
          </p:nvSpPr>
          <p:spPr>
            <a:xfrm>
              <a:off x="11533088" y="33888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grpSp>
        <p:nvGrpSpPr>
          <p:cNvPr id="63" name="Group 62">
            <a:extLst>
              <a:ext uri="{FF2B5EF4-FFF2-40B4-BE49-F238E27FC236}">
                <a16:creationId xmlns:a16="http://schemas.microsoft.com/office/drawing/2014/main" id="{D425F950-10FD-410E-89DC-2157E398696A}"/>
              </a:ext>
            </a:extLst>
          </p:cNvPr>
          <p:cNvGrpSpPr/>
          <p:nvPr/>
        </p:nvGrpSpPr>
        <p:grpSpPr>
          <a:xfrm>
            <a:off x="9700159" y="2484592"/>
            <a:ext cx="216002" cy="448502"/>
            <a:chOff x="11533086" y="3156303"/>
            <a:chExt cx="216002" cy="448502"/>
          </a:xfrm>
        </p:grpSpPr>
        <p:sp>
          <p:nvSpPr>
            <p:cNvPr id="64" name="Rectangle 63">
              <a:extLst>
                <a:ext uri="{FF2B5EF4-FFF2-40B4-BE49-F238E27FC236}">
                  <a16:creationId xmlns:a16="http://schemas.microsoft.com/office/drawing/2014/main" id="{983C3BDC-CF16-A950-8FBB-E8A72ECCC696}"/>
                </a:ext>
              </a:extLst>
            </p:cNvPr>
            <p:cNvSpPr>
              <a:spLocks/>
            </p:cNvSpPr>
            <p:nvPr/>
          </p:nvSpPr>
          <p:spPr>
            <a:xfrm>
              <a:off x="11533086" y="3156303"/>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8" name="Rectangle 67">
              <a:extLst>
                <a:ext uri="{FF2B5EF4-FFF2-40B4-BE49-F238E27FC236}">
                  <a16:creationId xmlns:a16="http://schemas.microsoft.com/office/drawing/2014/main" id="{91A44E41-CED0-9546-E294-87CAF158287C}"/>
                </a:ext>
              </a:extLst>
            </p:cNvPr>
            <p:cNvSpPr>
              <a:spLocks/>
            </p:cNvSpPr>
            <p:nvPr/>
          </p:nvSpPr>
          <p:spPr>
            <a:xfrm>
              <a:off x="11533088" y="33888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70" name="Rectangle 69">
            <a:extLst>
              <a:ext uri="{FF2B5EF4-FFF2-40B4-BE49-F238E27FC236}">
                <a16:creationId xmlns:a16="http://schemas.microsoft.com/office/drawing/2014/main" id="{CB5917EF-9E92-A3B2-A404-C6580B2F6E35}"/>
              </a:ext>
            </a:extLst>
          </p:cNvPr>
          <p:cNvSpPr>
            <a:spLocks/>
          </p:cNvSpPr>
          <p:nvPr/>
        </p:nvSpPr>
        <p:spPr>
          <a:xfrm>
            <a:off x="11533088" y="4562886"/>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1" name="Rectangle 70">
            <a:extLst>
              <a:ext uri="{FF2B5EF4-FFF2-40B4-BE49-F238E27FC236}">
                <a16:creationId xmlns:a16="http://schemas.microsoft.com/office/drawing/2014/main" id="{90973A28-E6E6-F7DC-F16A-1CA296D6276A}"/>
              </a:ext>
            </a:extLst>
          </p:cNvPr>
          <p:cNvSpPr>
            <a:spLocks/>
          </p:cNvSpPr>
          <p:nvPr/>
        </p:nvSpPr>
        <p:spPr>
          <a:xfrm>
            <a:off x="11533088" y="387438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0" name="Rectangle 29">
            <a:extLst>
              <a:ext uri="{FF2B5EF4-FFF2-40B4-BE49-F238E27FC236}">
                <a16:creationId xmlns:a16="http://schemas.microsoft.com/office/drawing/2014/main" id="{9E9E3F33-95B8-4B82-925F-8A3B4A4CBFB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1" name="Group 30">
            <a:extLst>
              <a:ext uri="{FF2B5EF4-FFF2-40B4-BE49-F238E27FC236}">
                <a16:creationId xmlns:a16="http://schemas.microsoft.com/office/drawing/2014/main" id="{50A30C16-69FC-E616-AD4B-E3324E53CDE5}"/>
              </a:ext>
            </a:extLst>
          </p:cNvPr>
          <p:cNvGrpSpPr/>
          <p:nvPr/>
        </p:nvGrpSpPr>
        <p:grpSpPr>
          <a:xfrm>
            <a:off x="7511473" y="130795"/>
            <a:ext cx="4237615" cy="217488"/>
            <a:chOff x="7511473" y="130795"/>
            <a:chExt cx="4237615" cy="217488"/>
          </a:xfrm>
        </p:grpSpPr>
        <p:sp>
          <p:nvSpPr>
            <p:cNvPr id="32" name="Rectangle 31">
              <a:extLst>
                <a:ext uri="{FF2B5EF4-FFF2-40B4-BE49-F238E27FC236}">
                  <a16:creationId xmlns:a16="http://schemas.microsoft.com/office/drawing/2014/main" id="{992017D9-D5D6-6590-5EF9-BCC99831273D}"/>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EFB52334-1FB3-E8EF-904B-F386C7D6EBE9}"/>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4135F2A1-9792-02CF-748D-FCF2C2323483}"/>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E0A76436-EB49-E9C0-6D4A-1A69015DD0EA}"/>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0" name="Rectangle 39">
              <a:extLst>
                <a:ext uri="{FF2B5EF4-FFF2-40B4-BE49-F238E27FC236}">
                  <a16:creationId xmlns:a16="http://schemas.microsoft.com/office/drawing/2014/main" id="{102C3D69-1EF6-F2E5-FE8D-B2CF3BDFEEB7}"/>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8" name="Rectangle 47">
              <a:extLst>
                <a:ext uri="{FF2B5EF4-FFF2-40B4-BE49-F238E27FC236}">
                  <a16:creationId xmlns:a16="http://schemas.microsoft.com/office/drawing/2014/main" id="{99F69066-6BEE-D756-082F-569C4BF4EC1D}"/>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9" name="Rectangle 48">
              <a:extLst>
                <a:ext uri="{FF2B5EF4-FFF2-40B4-BE49-F238E27FC236}">
                  <a16:creationId xmlns:a16="http://schemas.microsoft.com/office/drawing/2014/main" id="{F010AF42-8239-5897-3FAA-D3BFACD4A0FC}"/>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3" name="Rectangle 52">
              <a:extLst>
                <a:ext uri="{FF2B5EF4-FFF2-40B4-BE49-F238E27FC236}">
                  <a16:creationId xmlns:a16="http://schemas.microsoft.com/office/drawing/2014/main" id="{419CAC1D-A1A1-7C66-4A56-CCB7BA7FE9A7}"/>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8045A5AF-805F-649F-110F-26A28E2E45D5}"/>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0" name="Rectangle 9">
            <a:extLst>
              <a:ext uri="{FF2B5EF4-FFF2-40B4-BE49-F238E27FC236}">
                <a16:creationId xmlns:a16="http://schemas.microsoft.com/office/drawing/2014/main" id="{2B395026-2D7B-EC78-B3C1-B6146370538C}"/>
              </a:ext>
            </a:extLst>
          </p:cNvPr>
          <p:cNvSpPr/>
          <p:nvPr/>
        </p:nvSpPr>
        <p:spPr>
          <a:xfrm>
            <a:off x="0" y="3875389"/>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ADCEE398-9FE0-7B57-118E-5DEB9E6126AA}"/>
              </a:ext>
            </a:extLst>
          </p:cNvPr>
          <p:cNvSpPr>
            <a:spLocks noChangeAspect="1"/>
          </p:cNvSpPr>
          <p:nvPr/>
        </p:nvSpPr>
        <p:spPr bwMode="auto">
          <a:xfrm>
            <a:off x="448735" y="405382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4" name="Google Shape;2685;p25">
            <a:extLst>
              <a:ext uri="{FF2B5EF4-FFF2-40B4-BE49-F238E27FC236}">
                <a16:creationId xmlns:a16="http://schemas.microsoft.com/office/drawing/2014/main" id="{2C6A8F0A-7B51-2914-97B3-6F375ABB120D}"/>
              </a:ext>
            </a:extLst>
          </p:cNvPr>
          <p:cNvSpPr txBox="1"/>
          <p:nvPr/>
        </p:nvSpPr>
        <p:spPr>
          <a:xfrm>
            <a:off x="874395" y="4119255"/>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Pašvaldību likums</a:t>
            </a:r>
            <a:r>
              <a:rPr lang="lv-LV" sz="1100">
                <a:latin typeface="Arial"/>
                <a:ea typeface="Arial"/>
                <a:cs typeface="Arial"/>
                <a:sym typeface="Arial"/>
              </a:rPr>
              <a:t>  </a:t>
            </a:r>
          </a:p>
        </p:txBody>
      </p:sp>
      <p:sp>
        <p:nvSpPr>
          <p:cNvPr id="58" name="Rectangle 57">
            <a:extLst>
              <a:ext uri="{FF2B5EF4-FFF2-40B4-BE49-F238E27FC236}">
                <a16:creationId xmlns:a16="http://schemas.microsoft.com/office/drawing/2014/main" id="{390EA6F9-9857-194C-47C5-46F7BBFF41B5}"/>
              </a:ext>
            </a:extLst>
          </p:cNvPr>
          <p:cNvSpPr/>
          <p:nvPr/>
        </p:nvSpPr>
        <p:spPr>
          <a:xfrm>
            <a:off x="-40" y="3049295"/>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Freeform 50">
            <a:extLst>
              <a:ext uri="{FF2B5EF4-FFF2-40B4-BE49-F238E27FC236}">
                <a16:creationId xmlns:a16="http://schemas.microsoft.com/office/drawing/2014/main" id="{DEF0991A-FDD4-DF93-D97C-902A234AD765}"/>
              </a:ext>
            </a:extLst>
          </p:cNvPr>
          <p:cNvSpPr>
            <a:spLocks noChangeAspect="1"/>
          </p:cNvSpPr>
          <p:nvPr/>
        </p:nvSpPr>
        <p:spPr bwMode="auto">
          <a:xfrm>
            <a:off x="448695" y="322772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9" name="Google Shape;2685;p25">
            <a:extLst>
              <a:ext uri="{FF2B5EF4-FFF2-40B4-BE49-F238E27FC236}">
                <a16:creationId xmlns:a16="http://schemas.microsoft.com/office/drawing/2014/main" id="{F765E4D3-A054-2911-F681-F6CF91D6F21B}"/>
              </a:ext>
            </a:extLst>
          </p:cNvPr>
          <p:cNvSpPr txBox="1"/>
          <p:nvPr/>
        </p:nvSpPr>
        <p:spPr>
          <a:xfrm>
            <a:off x="874355" y="314081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75" name="Rectangle 74">
            <a:extLst>
              <a:ext uri="{FF2B5EF4-FFF2-40B4-BE49-F238E27FC236}">
                <a16:creationId xmlns:a16="http://schemas.microsoft.com/office/drawing/2014/main" id="{166C078E-D713-14C4-8E24-C0B8B94DA388}"/>
              </a:ext>
            </a:extLst>
          </p:cNvPr>
          <p:cNvSpPr/>
          <p:nvPr/>
        </p:nvSpPr>
        <p:spPr>
          <a:xfrm>
            <a:off x="-40" y="223078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7" name="Freeform 50">
            <a:extLst>
              <a:ext uri="{FF2B5EF4-FFF2-40B4-BE49-F238E27FC236}">
                <a16:creationId xmlns:a16="http://schemas.microsoft.com/office/drawing/2014/main" id="{52D47ECB-DB37-6337-435B-4168C27BBC14}"/>
              </a:ext>
            </a:extLst>
          </p:cNvPr>
          <p:cNvSpPr>
            <a:spLocks noChangeAspect="1"/>
          </p:cNvSpPr>
          <p:nvPr/>
        </p:nvSpPr>
        <p:spPr bwMode="auto">
          <a:xfrm>
            <a:off x="448695" y="240921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8" name="Google Shape;2685;p25">
            <a:extLst>
              <a:ext uri="{FF2B5EF4-FFF2-40B4-BE49-F238E27FC236}">
                <a16:creationId xmlns:a16="http://schemas.microsoft.com/office/drawing/2014/main" id="{7F606E51-6CB2-284A-4059-70B29044FC2B}"/>
              </a:ext>
            </a:extLst>
          </p:cNvPr>
          <p:cNvSpPr txBox="1"/>
          <p:nvPr/>
        </p:nvSpPr>
        <p:spPr>
          <a:xfrm>
            <a:off x="874355" y="232230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Vides aizsardzības un reģionālās attīstības ministrijas nolikums</a:t>
            </a:r>
            <a:r>
              <a:rPr lang="lv-LV" sz="1100">
                <a:latin typeface="Arial"/>
                <a:ea typeface="Arial"/>
                <a:cs typeface="Arial"/>
                <a:sym typeface="Arial"/>
              </a:rPr>
              <a:t> </a:t>
            </a:r>
          </a:p>
        </p:txBody>
      </p:sp>
      <p:sp>
        <p:nvSpPr>
          <p:cNvPr id="79" name="Rectangle 78">
            <a:extLst>
              <a:ext uri="{FF2B5EF4-FFF2-40B4-BE49-F238E27FC236}">
                <a16:creationId xmlns:a16="http://schemas.microsoft.com/office/drawing/2014/main" id="{C743225C-1A04-C3F5-547E-0B304DA8821B}"/>
              </a:ext>
            </a:extLst>
          </p:cNvPr>
          <p:cNvSpPr/>
          <p:nvPr/>
        </p:nvSpPr>
        <p:spPr>
          <a:xfrm>
            <a:off x="-40" y="4704412"/>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0" name="Freeform 50">
            <a:extLst>
              <a:ext uri="{FF2B5EF4-FFF2-40B4-BE49-F238E27FC236}">
                <a16:creationId xmlns:a16="http://schemas.microsoft.com/office/drawing/2014/main" id="{AB9DCB47-6AEE-67CB-19F3-1F20508716B2}"/>
              </a:ext>
            </a:extLst>
          </p:cNvPr>
          <p:cNvSpPr>
            <a:spLocks noChangeAspect="1"/>
          </p:cNvSpPr>
          <p:nvPr/>
        </p:nvSpPr>
        <p:spPr bwMode="auto">
          <a:xfrm>
            <a:off x="448695" y="488284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1" name="Google Shape;2685;p25">
            <a:extLst>
              <a:ext uri="{FF2B5EF4-FFF2-40B4-BE49-F238E27FC236}">
                <a16:creationId xmlns:a16="http://schemas.microsoft.com/office/drawing/2014/main" id="{616CB612-0198-446E-53B2-35C61E8759A2}"/>
              </a:ext>
            </a:extLst>
          </p:cNvPr>
          <p:cNvSpPr txBox="1"/>
          <p:nvPr/>
        </p:nvSpPr>
        <p:spPr>
          <a:xfrm>
            <a:off x="874355" y="4872103"/>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82" name="Rectangle 81">
            <a:extLst>
              <a:ext uri="{FF2B5EF4-FFF2-40B4-BE49-F238E27FC236}">
                <a16:creationId xmlns:a16="http://schemas.microsoft.com/office/drawing/2014/main" id="{3267E5CA-5972-31BB-4B1E-22E71F5DD989}"/>
              </a:ext>
            </a:extLst>
          </p:cNvPr>
          <p:cNvSpPr/>
          <p:nvPr/>
        </p:nvSpPr>
        <p:spPr>
          <a:xfrm>
            <a:off x="-40" y="5533435"/>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3" name="Freeform 50">
            <a:extLst>
              <a:ext uri="{FF2B5EF4-FFF2-40B4-BE49-F238E27FC236}">
                <a16:creationId xmlns:a16="http://schemas.microsoft.com/office/drawing/2014/main" id="{97485AD9-7C0C-EBDC-679F-113B76EA5B53}"/>
              </a:ext>
            </a:extLst>
          </p:cNvPr>
          <p:cNvSpPr>
            <a:spLocks noChangeAspect="1"/>
          </p:cNvSpPr>
          <p:nvPr/>
        </p:nvSpPr>
        <p:spPr bwMode="auto">
          <a:xfrm>
            <a:off x="448695" y="571186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4" name="Google Shape;2685;p25">
            <a:extLst>
              <a:ext uri="{FF2B5EF4-FFF2-40B4-BE49-F238E27FC236}">
                <a16:creationId xmlns:a16="http://schemas.microsoft.com/office/drawing/2014/main" id="{37BCBECC-B97F-F552-81B2-3E8984984512}"/>
              </a:ext>
            </a:extLst>
          </p:cNvPr>
          <p:cNvSpPr txBox="1"/>
          <p:nvPr/>
        </p:nvSpPr>
        <p:spPr>
          <a:xfrm>
            <a:off x="874355" y="5624951"/>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2735665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6CA9378-8073-EF42-E9A7-8A8B4B320567}"/>
              </a:ext>
            </a:extLst>
          </p:cNvPr>
          <p:cNvSpPr/>
          <p:nvPr/>
        </p:nvSpPr>
        <p:spPr>
          <a:xfrm>
            <a:off x="0" y="1809615"/>
            <a:ext cx="2754313" cy="5048385"/>
          </a:xfrm>
          <a:prstGeom prst="rect">
            <a:avLst/>
          </a:prstGeom>
          <a:solidFill>
            <a:srgbClr val="3F202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Rectangle 46">
            <a:extLst>
              <a:ext uri="{FF2B5EF4-FFF2-40B4-BE49-F238E27FC236}">
                <a16:creationId xmlns:a16="http://schemas.microsoft.com/office/drawing/2014/main" id="{99F36988-2284-037D-D95F-6046577A43C5}"/>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Rectangle 52">
            <a:extLst>
              <a:ext uri="{FF2B5EF4-FFF2-40B4-BE49-F238E27FC236}">
                <a16:creationId xmlns:a16="http://schemas.microsoft.com/office/drawing/2014/main" id="{4162D67E-3004-E8F1-C985-45A82FB75638}"/>
              </a:ext>
            </a:extLst>
          </p:cNvPr>
          <p:cNvSpPr/>
          <p:nvPr/>
        </p:nvSpPr>
        <p:spPr>
          <a:xfrm>
            <a:off x="0" y="343061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6" name="Freeform 50">
            <a:extLst>
              <a:ext uri="{FF2B5EF4-FFF2-40B4-BE49-F238E27FC236}">
                <a16:creationId xmlns:a16="http://schemas.microsoft.com/office/drawing/2014/main" id="{FEFA4870-1777-1F5C-C5D3-07906267667F}"/>
              </a:ext>
            </a:extLst>
          </p:cNvPr>
          <p:cNvSpPr>
            <a:spLocks noChangeAspect="1"/>
          </p:cNvSpPr>
          <p:nvPr/>
        </p:nvSpPr>
        <p:spPr bwMode="auto">
          <a:xfrm>
            <a:off x="448735" y="368312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B8B792D1-26DB-C704-405D-BA64B7BA2379}"/>
              </a:ext>
            </a:extLst>
          </p:cNvPr>
          <p:cNvSpPr txBox="1"/>
          <p:nvPr/>
        </p:nvSpPr>
        <p:spPr>
          <a:xfrm>
            <a:off x="874395" y="359620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Zemkopības ministrijas uzdevumi civilajā aizsardzībā un katastrofas pārvaldīšanā </a:t>
            </a:r>
            <a:endParaRPr lang="en-US"/>
          </a:p>
        </p:txBody>
      </p:sp>
      <p:sp>
        <p:nvSpPr>
          <p:cNvPr id="74" name="Slide Number Placeholder 4">
            <a:extLst>
              <a:ext uri="{FF2B5EF4-FFF2-40B4-BE49-F238E27FC236}">
                <a16:creationId xmlns:a16="http://schemas.microsoft.com/office/drawing/2014/main" id="{B9EE9524-941D-9921-D0D9-1FA1CB17287E}"/>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47</a:t>
            </a:fld>
            <a:endParaRPr lang="en-GB"/>
          </a:p>
        </p:txBody>
      </p:sp>
      <p:sp>
        <p:nvSpPr>
          <p:cNvPr id="77" name="Google Shape;118;p22">
            <a:extLst>
              <a:ext uri="{FF2B5EF4-FFF2-40B4-BE49-F238E27FC236}">
                <a16:creationId xmlns:a16="http://schemas.microsoft.com/office/drawing/2014/main" id="{4DC47C04-5619-805A-38EF-BBB3D1DB5C19}"/>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78" name="Google Shape;118;p22">
            <a:extLst>
              <a:ext uri="{FF2B5EF4-FFF2-40B4-BE49-F238E27FC236}">
                <a16:creationId xmlns:a16="http://schemas.microsoft.com/office/drawing/2014/main" id="{F55A715B-7DC8-8048-57D0-CA40EA59FE40}"/>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9" name="Google Shape;118;p22">
            <a:extLst>
              <a:ext uri="{FF2B5EF4-FFF2-40B4-BE49-F238E27FC236}">
                <a16:creationId xmlns:a16="http://schemas.microsoft.com/office/drawing/2014/main" id="{0A1C4AEC-F016-6D6C-2692-E55401967175}"/>
              </a:ext>
            </a:extLst>
          </p:cNvPr>
          <p:cNvSpPr txBox="1"/>
          <p:nvPr/>
        </p:nvSpPr>
        <p:spPr>
          <a:xfrm>
            <a:off x="11245086" y="1819275"/>
            <a:ext cx="72000" cy="432000"/>
          </a:xfrm>
          <a:prstGeom prst="rect">
            <a:avLst/>
          </a:prstGeom>
          <a:solidFill>
            <a:srgbClr val="3F2021"/>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0" name="Google Shape;112;p22">
            <a:extLst>
              <a:ext uri="{FF2B5EF4-FFF2-40B4-BE49-F238E27FC236}">
                <a16:creationId xmlns:a16="http://schemas.microsoft.com/office/drawing/2014/main" id="{7E57E226-E52A-6297-C666-9FCF2EA80B74}"/>
              </a:ext>
            </a:extLst>
          </p:cNvPr>
          <p:cNvSpPr/>
          <p:nvPr/>
        </p:nvSpPr>
        <p:spPr>
          <a:xfrm>
            <a:off x="3101975" y="2362104"/>
            <a:ext cx="8647113" cy="907839"/>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Koordinē katastrofu pārvaldīšanu, kuras </a:t>
            </a:r>
            <a:r>
              <a:rPr lang="lv-LV" sz="1100" b="1"/>
              <a:t>saistītas ar mežu un kūdras purvu ugunsgrēkiem, sausumu, polderu, hidrotehnisko inženierbūvju, izņemot hidroelektrostacijas, ostu un jūras hidrotehnisko inženierbūvju avāriju; epizootijas un </a:t>
            </a:r>
            <a:r>
              <a:rPr lang="lv-LV" sz="1100" b="1" err="1"/>
              <a:t>epifitotijas</a:t>
            </a:r>
            <a:r>
              <a:rPr lang="lv-LV" sz="1100" b="1"/>
              <a:t>, kuras saistītas ar dzīvnieku masveida saslimšanu vai dzīvniekiem bīstamu infekcijas slimību uzliesmojumiem un augiem kaitīgu organismu savairošanos</a:t>
            </a:r>
          </a:p>
        </p:txBody>
      </p:sp>
      <p:sp>
        <p:nvSpPr>
          <p:cNvPr id="81" name="Freeform 68">
            <a:extLst>
              <a:ext uri="{FF2B5EF4-FFF2-40B4-BE49-F238E27FC236}">
                <a16:creationId xmlns:a16="http://schemas.microsoft.com/office/drawing/2014/main" id="{E651D6DC-8753-CE3F-5172-920B781D2EBC}"/>
              </a:ext>
            </a:extLst>
          </p:cNvPr>
          <p:cNvSpPr>
            <a:spLocks noChangeAspect="1" noEditPoints="1"/>
          </p:cNvSpPr>
          <p:nvPr/>
        </p:nvSpPr>
        <p:spPr bwMode="auto">
          <a:xfrm>
            <a:off x="3185487" y="27293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82" name="Google Shape;118;p22">
            <a:extLst>
              <a:ext uri="{FF2B5EF4-FFF2-40B4-BE49-F238E27FC236}">
                <a16:creationId xmlns:a16="http://schemas.microsoft.com/office/drawing/2014/main" id="{06218A13-4B50-76B9-EFC1-13E5DFB6847F}"/>
              </a:ext>
            </a:extLst>
          </p:cNvPr>
          <p:cNvSpPr txBox="1"/>
          <p:nvPr/>
        </p:nvSpPr>
        <p:spPr>
          <a:xfrm>
            <a:off x="3102014" y="3386067"/>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institūcija</a:t>
            </a:r>
          </a:p>
        </p:txBody>
      </p:sp>
      <p:grpSp>
        <p:nvGrpSpPr>
          <p:cNvPr id="94" name="Group 93">
            <a:extLst>
              <a:ext uri="{FF2B5EF4-FFF2-40B4-BE49-F238E27FC236}">
                <a16:creationId xmlns:a16="http://schemas.microsoft.com/office/drawing/2014/main" id="{D9F31AC3-507E-D84E-90FA-621FE23CE63E}"/>
              </a:ext>
            </a:extLst>
          </p:cNvPr>
          <p:cNvGrpSpPr/>
          <p:nvPr/>
        </p:nvGrpSpPr>
        <p:grpSpPr>
          <a:xfrm>
            <a:off x="3101975" y="3928452"/>
            <a:ext cx="2077969" cy="504000"/>
            <a:chOff x="3101975" y="3690939"/>
            <a:chExt cx="2077969" cy="504000"/>
          </a:xfrm>
        </p:grpSpPr>
        <p:sp>
          <p:nvSpPr>
            <p:cNvPr id="76" name="Google Shape;112;p22">
              <a:extLst>
                <a:ext uri="{FF2B5EF4-FFF2-40B4-BE49-F238E27FC236}">
                  <a16:creationId xmlns:a16="http://schemas.microsoft.com/office/drawing/2014/main" id="{99B2D60E-AE13-BD4A-8A47-B0C1941A0CDB}"/>
                </a:ext>
              </a:extLst>
            </p:cNvPr>
            <p:cNvSpPr/>
            <p:nvPr/>
          </p:nvSpPr>
          <p:spPr>
            <a:xfrm>
              <a:off x="3101975" y="3690939"/>
              <a:ext cx="2077969"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Sausums</a:t>
              </a:r>
            </a:p>
          </p:txBody>
        </p:sp>
        <p:sp>
          <p:nvSpPr>
            <p:cNvPr id="85" name="Freeform 68">
              <a:extLst>
                <a:ext uri="{FF2B5EF4-FFF2-40B4-BE49-F238E27FC236}">
                  <a16:creationId xmlns:a16="http://schemas.microsoft.com/office/drawing/2014/main" id="{C902A442-BDCD-12F2-9220-24412A35BB58}"/>
                </a:ext>
              </a:extLst>
            </p:cNvPr>
            <p:cNvSpPr>
              <a:spLocks noChangeAspect="1" noEditPoints="1"/>
            </p:cNvSpPr>
            <p:nvPr/>
          </p:nvSpPr>
          <p:spPr bwMode="auto">
            <a:xfrm>
              <a:off x="3185487"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95" name="Group 94">
            <a:extLst>
              <a:ext uri="{FF2B5EF4-FFF2-40B4-BE49-F238E27FC236}">
                <a16:creationId xmlns:a16="http://schemas.microsoft.com/office/drawing/2014/main" id="{C9ADDCAE-039A-5860-2872-95AE3A70AE17}"/>
              </a:ext>
            </a:extLst>
          </p:cNvPr>
          <p:cNvGrpSpPr/>
          <p:nvPr/>
        </p:nvGrpSpPr>
        <p:grpSpPr>
          <a:xfrm>
            <a:off x="5291703" y="3928452"/>
            <a:ext cx="2077969" cy="504000"/>
            <a:chOff x="3101975" y="3690939"/>
            <a:chExt cx="2077969" cy="504000"/>
          </a:xfrm>
        </p:grpSpPr>
        <p:sp>
          <p:nvSpPr>
            <p:cNvPr id="96" name="Google Shape;112;p22">
              <a:extLst>
                <a:ext uri="{FF2B5EF4-FFF2-40B4-BE49-F238E27FC236}">
                  <a16:creationId xmlns:a16="http://schemas.microsoft.com/office/drawing/2014/main" id="{E6DAB4C6-3A90-9B79-C055-B11C6E961498}"/>
                </a:ext>
              </a:extLst>
            </p:cNvPr>
            <p:cNvSpPr/>
            <p:nvPr/>
          </p:nvSpPr>
          <p:spPr>
            <a:xfrm>
              <a:off x="3101975" y="3690939"/>
              <a:ext cx="2077969"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sp>
          <p:nvSpPr>
            <p:cNvPr id="97" name="Freeform 68">
              <a:extLst>
                <a:ext uri="{FF2B5EF4-FFF2-40B4-BE49-F238E27FC236}">
                  <a16:creationId xmlns:a16="http://schemas.microsoft.com/office/drawing/2014/main" id="{0E85482F-34C4-6356-AECA-0A8E1F9AAE09}"/>
                </a:ext>
              </a:extLst>
            </p:cNvPr>
            <p:cNvSpPr>
              <a:spLocks noChangeAspect="1" noEditPoints="1"/>
            </p:cNvSpPr>
            <p:nvPr/>
          </p:nvSpPr>
          <p:spPr bwMode="auto">
            <a:xfrm>
              <a:off x="3185487"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98" name="Group 97">
            <a:extLst>
              <a:ext uri="{FF2B5EF4-FFF2-40B4-BE49-F238E27FC236}">
                <a16:creationId xmlns:a16="http://schemas.microsoft.com/office/drawing/2014/main" id="{57929490-D8A6-FFEE-E6E8-B680DB26EB65}"/>
              </a:ext>
            </a:extLst>
          </p:cNvPr>
          <p:cNvGrpSpPr/>
          <p:nvPr/>
        </p:nvGrpSpPr>
        <p:grpSpPr>
          <a:xfrm>
            <a:off x="7481431" y="3928452"/>
            <a:ext cx="2077969" cy="504000"/>
            <a:chOff x="3101975" y="3690939"/>
            <a:chExt cx="2077969" cy="504000"/>
          </a:xfrm>
        </p:grpSpPr>
        <p:sp>
          <p:nvSpPr>
            <p:cNvPr id="99" name="Google Shape;112;p22">
              <a:extLst>
                <a:ext uri="{FF2B5EF4-FFF2-40B4-BE49-F238E27FC236}">
                  <a16:creationId xmlns:a16="http://schemas.microsoft.com/office/drawing/2014/main" id="{1D5DE807-B7EA-3827-76D5-AF31F02A1F3F}"/>
                </a:ext>
              </a:extLst>
            </p:cNvPr>
            <p:cNvSpPr/>
            <p:nvPr/>
          </p:nvSpPr>
          <p:spPr>
            <a:xfrm>
              <a:off x="3101975" y="3690939"/>
              <a:ext cx="2077969"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Epizootijas</a:t>
              </a:r>
            </a:p>
          </p:txBody>
        </p:sp>
        <p:sp>
          <p:nvSpPr>
            <p:cNvPr id="100" name="Freeform 68">
              <a:extLst>
                <a:ext uri="{FF2B5EF4-FFF2-40B4-BE49-F238E27FC236}">
                  <a16:creationId xmlns:a16="http://schemas.microsoft.com/office/drawing/2014/main" id="{96053015-3120-C95E-B213-26DFEBF1C7AB}"/>
                </a:ext>
              </a:extLst>
            </p:cNvPr>
            <p:cNvSpPr>
              <a:spLocks noChangeAspect="1" noEditPoints="1"/>
            </p:cNvSpPr>
            <p:nvPr/>
          </p:nvSpPr>
          <p:spPr bwMode="auto">
            <a:xfrm>
              <a:off x="3185487"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01" name="Group 100">
            <a:extLst>
              <a:ext uri="{FF2B5EF4-FFF2-40B4-BE49-F238E27FC236}">
                <a16:creationId xmlns:a16="http://schemas.microsoft.com/office/drawing/2014/main" id="{F3904783-54BB-E497-6F63-F49A91F1645B}"/>
              </a:ext>
            </a:extLst>
          </p:cNvPr>
          <p:cNvGrpSpPr/>
          <p:nvPr/>
        </p:nvGrpSpPr>
        <p:grpSpPr>
          <a:xfrm>
            <a:off x="9671158" y="3928452"/>
            <a:ext cx="2077969" cy="504000"/>
            <a:chOff x="3101975" y="3690939"/>
            <a:chExt cx="2077969" cy="504000"/>
          </a:xfrm>
        </p:grpSpPr>
        <p:sp>
          <p:nvSpPr>
            <p:cNvPr id="102" name="Google Shape;112;p22">
              <a:extLst>
                <a:ext uri="{FF2B5EF4-FFF2-40B4-BE49-F238E27FC236}">
                  <a16:creationId xmlns:a16="http://schemas.microsoft.com/office/drawing/2014/main" id="{4300301D-2A18-6FE7-7D7C-EC3651A3B3E5}"/>
                </a:ext>
              </a:extLst>
            </p:cNvPr>
            <p:cNvSpPr/>
            <p:nvPr/>
          </p:nvSpPr>
          <p:spPr>
            <a:xfrm>
              <a:off x="3101975" y="3690939"/>
              <a:ext cx="2077969" cy="504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Epifitotijas</a:t>
              </a:r>
            </a:p>
          </p:txBody>
        </p:sp>
        <p:sp>
          <p:nvSpPr>
            <p:cNvPr id="103" name="Freeform 68">
              <a:extLst>
                <a:ext uri="{FF2B5EF4-FFF2-40B4-BE49-F238E27FC236}">
                  <a16:creationId xmlns:a16="http://schemas.microsoft.com/office/drawing/2014/main" id="{643E307C-6B26-EB8E-C5DF-8E3F9915399D}"/>
                </a:ext>
              </a:extLst>
            </p:cNvPr>
            <p:cNvSpPr>
              <a:spLocks noChangeAspect="1" noEditPoints="1"/>
            </p:cNvSpPr>
            <p:nvPr/>
          </p:nvSpPr>
          <p:spPr bwMode="auto">
            <a:xfrm>
              <a:off x="3185487" y="38562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sp>
        <p:nvSpPr>
          <p:cNvPr id="131" name="Google Shape;1000;p85">
            <a:extLst>
              <a:ext uri="{FF2B5EF4-FFF2-40B4-BE49-F238E27FC236}">
                <a16:creationId xmlns:a16="http://schemas.microsoft.com/office/drawing/2014/main" id="{5150CF17-E571-10D1-4620-B8CB0E48A46D}"/>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 name="Group 9">
            <a:extLst>
              <a:ext uri="{FF2B5EF4-FFF2-40B4-BE49-F238E27FC236}">
                <a16:creationId xmlns:a16="http://schemas.microsoft.com/office/drawing/2014/main" id="{BCE64779-1E5B-F498-D08C-E35342AA9D2C}"/>
              </a:ext>
            </a:extLst>
          </p:cNvPr>
          <p:cNvGrpSpPr/>
          <p:nvPr/>
        </p:nvGrpSpPr>
        <p:grpSpPr>
          <a:xfrm>
            <a:off x="11245086" y="3386067"/>
            <a:ext cx="504001" cy="432000"/>
            <a:chOff x="11245086" y="3148554"/>
            <a:chExt cx="504001" cy="432000"/>
          </a:xfrm>
        </p:grpSpPr>
        <p:sp>
          <p:nvSpPr>
            <p:cNvPr id="83" name="Google Shape;118;p22">
              <a:extLst>
                <a:ext uri="{FF2B5EF4-FFF2-40B4-BE49-F238E27FC236}">
                  <a16:creationId xmlns:a16="http://schemas.microsoft.com/office/drawing/2014/main" id="{CB1E0739-F5BB-6798-437A-9E91F5C879BB}"/>
                </a:ext>
              </a:extLst>
            </p:cNvPr>
            <p:cNvSpPr txBox="1"/>
            <p:nvPr/>
          </p:nvSpPr>
          <p:spPr>
            <a:xfrm>
              <a:off x="11317087" y="314855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4" name="Google Shape;118;p22">
              <a:extLst>
                <a:ext uri="{FF2B5EF4-FFF2-40B4-BE49-F238E27FC236}">
                  <a16:creationId xmlns:a16="http://schemas.microsoft.com/office/drawing/2014/main" id="{AEA53641-0984-16C8-810F-3E358EAC5DE1}"/>
                </a:ext>
              </a:extLst>
            </p:cNvPr>
            <p:cNvSpPr txBox="1"/>
            <p:nvPr/>
          </p:nvSpPr>
          <p:spPr>
            <a:xfrm>
              <a:off x="11245086" y="3148554"/>
              <a:ext cx="72000" cy="432000"/>
            </a:xfrm>
            <a:prstGeom prst="rect">
              <a:avLst/>
            </a:prstGeom>
            <a:solidFill>
              <a:srgbClr val="3F2021"/>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32" name="Google Shape;1800;p93">
              <a:extLst>
                <a:ext uri="{FF2B5EF4-FFF2-40B4-BE49-F238E27FC236}">
                  <a16:creationId xmlns:a16="http://schemas.microsoft.com/office/drawing/2014/main" id="{EFA99DB3-D270-EC5B-170F-B88670037BB6}"/>
                </a:ext>
              </a:extLst>
            </p:cNvPr>
            <p:cNvSpPr/>
            <p:nvPr/>
          </p:nvSpPr>
          <p:spPr>
            <a:xfrm>
              <a:off x="11389087" y="3220554"/>
              <a:ext cx="288000" cy="288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pic>
        <p:nvPicPr>
          <p:cNvPr id="4" name="Picture 3">
            <a:extLst>
              <a:ext uri="{FF2B5EF4-FFF2-40B4-BE49-F238E27FC236}">
                <a16:creationId xmlns:a16="http://schemas.microsoft.com/office/drawing/2014/main" id="{48029688-FBCF-590A-CB9A-5F30435CD11C}"/>
              </a:ext>
            </a:extLst>
          </p:cNvPr>
          <p:cNvPicPr>
            <a:picLocks noChangeAspect="1"/>
          </p:cNvPicPr>
          <p:nvPr/>
        </p:nvPicPr>
        <p:blipFill rotWithShape="1">
          <a:blip r:embed="rId4"/>
          <a:srcRect b="14957"/>
          <a:stretch/>
        </p:blipFill>
        <p:spPr>
          <a:xfrm>
            <a:off x="637251" y="221615"/>
            <a:ext cx="1483014" cy="1232533"/>
          </a:xfrm>
          <a:prstGeom prst="rect">
            <a:avLst/>
          </a:prstGeom>
        </p:spPr>
      </p:pic>
      <p:pic>
        <p:nvPicPr>
          <p:cNvPr id="5" name="Picture 4">
            <a:extLst>
              <a:ext uri="{FF2B5EF4-FFF2-40B4-BE49-F238E27FC236}">
                <a16:creationId xmlns:a16="http://schemas.microsoft.com/office/drawing/2014/main" id="{7223C2B9-3269-0549-7BF4-6E28E4DDAF06}"/>
              </a:ext>
            </a:extLst>
          </p:cNvPr>
          <p:cNvPicPr>
            <a:picLocks noChangeAspect="1"/>
          </p:cNvPicPr>
          <p:nvPr/>
        </p:nvPicPr>
        <p:blipFill rotWithShape="1">
          <a:blip r:embed="rId5"/>
          <a:srcRect t="71223" b="13271"/>
          <a:stretch/>
        </p:blipFill>
        <p:spPr>
          <a:xfrm>
            <a:off x="411787" y="1376304"/>
            <a:ext cx="1930738" cy="268707"/>
          </a:xfrm>
          <a:prstGeom prst="rect">
            <a:avLst/>
          </a:prstGeom>
        </p:spPr>
      </p:pic>
      <p:pic>
        <p:nvPicPr>
          <p:cNvPr id="8" name="Picture 7">
            <a:extLst>
              <a:ext uri="{FF2B5EF4-FFF2-40B4-BE49-F238E27FC236}">
                <a16:creationId xmlns:a16="http://schemas.microsoft.com/office/drawing/2014/main" id="{9D49AA44-B2EF-C110-7CC8-1F3932A3317B}"/>
              </a:ext>
            </a:extLst>
          </p:cNvPr>
          <p:cNvPicPr>
            <a:picLocks noChangeAspect="1"/>
          </p:cNvPicPr>
          <p:nvPr/>
        </p:nvPicPr>
        <p:blipFill rotWithShape="1">
          <a:blip r:embed="rId6"/>
          <a:srcRect l="34" t="41978" r="1308" b="25026"/>
          <a:stretch/>
        </p:blipFill>
        <p:spPr>
          <a:xfrm>
            <a:off x="3101975" y="4548576"/>
            <a:ext cx="8647113" cy="1624939"/>
          </a:xfrm>
          <a:prstGeom prst="rect">
            <a:avLst/>
          </a:prstGeom>
        </p:spPr>
      </p:pic>
      <p:sp>
        <p:nvSpPr>
          <p:cNvPr id="18" name="Rectangle 17">
            <a:extLst>
              <a:ext uri="{FF2B5EF4-FFF2-40B4-BE49-F238E27FC236}">
                <a16:creationId xmlns:a16="http://schemas.microsoft.com/office/drawing/2014/main" id="{BA207061-1A37-E915-E269-3B508083EF5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9" name="Group 18">
            <a:extLst>
              <a:ext uri="{FF2B5EF4-FFF2-40B4-BE49-F238E27FC236}">
                <a16:creationId xmlns:a16="http://schemas.microsoft.com/office/drawing/2014/main" id="{5E429F3C-B275-4096-DFB0-2CB1A5F19B21}"/>
              </a:ext>
            </a:extLst>
          </p:cNvPr>
          <p:cNvGrpSpPr/>
          <p:nvPr/>
        </p:nvGrpSpPr>
        <p:grpSpPr>
          <a:xfrm>
            <a:off x="7511473" y="130795"/>
            <a:ext cx="4237615" cy="217488"/>
            <a:chOff x="7511473" y="130795"/>
            <a:chExt cx="4237615" cy="217488"/>
          </a:xfrm>
        </p:grpSpPr>
        <p:sp>
          <p:nvSpPr>
            <p:cNvPr id="20" name="Rectangle 19">
              <a:extLst>
                <a:ext uri="{FF2B5EF4-FFF2-40B4-BE49-F238E27FC236}">
                  <a16:creationId xmlns:a16="http://schemas.microsoft.com/office/drawing/2014/main" id="{23F517C2-3BE2-BCE9-8081-828F7C5EE5E4}"/>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E9C5A2F6-8A34-5D47-18D3-A9B48C715A4F}"/>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027BC62B-DDC4-6CF4-16A4-B1ABD45CE0F3}"/>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A53245C9-68D0-BCC4-FD16-E2649028C837}"/>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C0FF598F-87CF-50D7-6B89-C34CCFB755EB}"/>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5" name="Rectangle 24">
              <a:extLst>
                <a:ext uri="{FF2B5EF4-FFF2-40B4-BE49-F238E27FC236}">
                  <a16:creationId xmlns:a16="http://schemas.microsoft.com/office/drawing/2014/main" id="{5146E8C8-34DD-B752-08D4-7084455A1ECE}"/>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6" name="Rectangle 25">
              <a:extLst>
                <a:ext uri="{FF2B5EF4-FFF2-40B4-BE49-F238E27FC236}">
                  <a16:creationId xmlns:a16="http://schemas.microsoft.com/office/drawing/2014/main" id="{B1713356-A6C8-4EAD-0426-52FB41AA0727}"/>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7" name="Rectangle 26">
              <a:extLst>
                <a:ext uri="{FF2B5EF4-FFF2-40B4-BE49-F238E27FC236}">
                  <a16:creationId xmlns:a16="http://schemas.microsoft.com/office/drawing/2014/main" id="{FCFBB64A-4CB2-F25C-EC00-71100C5F3D21}"/>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ACD8D12F-14E5-47CE-8071-5255A7A26D34}"/>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CC31A410-47E7-5942-F122-CFDBB358B3E5}"/>
              </a:ext>
            </a:extLst>
          </p:cNvPr>
          <p:cNvSpPr/>
          <p:nvPr/>
        </p:nvSpPr>
        <p:spPr>
          <a:xfrm>
            <a:off x="0" y="245166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1FCCE982-6F01-2A61-6B99-EA68AC348AEF}"/>
              </a:ext>
            </a:extLst>
          </p:cNvPr>
          <p:cNvSpPr>
            <a:spLocks noChangeAspect="1"/>
          </p:cNvSpPr>
          <p:nvPr/>
        </p:nvSpPr>
        <p:spPr bwMode="auto">
          <a:xfrm>
            <a:off x="448735" y="270417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 name="Google Shape;2685;p25">
            <a:extLst>
              <a:ext uri="{FF2B5EF4-FFF2-40B4-BE49-F238E27FC236}">
                <a16:creationId xmlns:a16="http://schemas.microsoft.com/office/drawing/2014/main" id="{76788BD9-B1F8-EF3A-C572-1045B7E9D858}"/>
              </a:ext>
            </a:extLst>
          </p:cNvPr>
          <p:cNvSpPr txBox="1"/>
          <p:nvPr/>
        </p:nvSpPr>
        <p:spPr>
          <a:xfrm>
            <a:off x="874395" y="269343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Zemkopības ministrijas nolikums</a:t>
            </a:r>
            <a:r>
              <a:rPr lang="lv-LV" sz="1100">
                <a:latin typeface="Arial"/>
                <a:ea typeface="Arial"/>
                <a:cs typeface="Arial"/>
                <a:sym typeface="Arial"/>
              </a:rPr>
              <a:t> </a:t>
            </a:r>
          </a:p>
        </p:txBody>
      </p:sp>
      <p:sp>
        <p:nvSpPr>
          <p:cNvPr id="11" name="Rectangle 10">
            <a:extLst>
              <a:ext uri="{FF2B5EF4-FFF2-40B4-BE49-F238E27FC236}">
                <a16:creationId xmlns:a16="http://schemas.microsoft.com/office/drawing/2014/main" id="{5B998C53-019F-89D6-811F-EF65352E6242}"/>
              </a:ext>
            </a:extLst>
          </p:cNvPr>
          <p:cNvSpPr/>
          <p:nvPr/>
        </p:nvSpPr>
        <p:spPr>
          <a:xfrm>
            <a:off x="0" y="44079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1DE791C1-A9A7-7A0C-7DB9-BB44DE0BD465}"/>
              </a:ext>
            </a:extLst>
          </p:cNvPr>
          <p:cNvSpPr>
            <a:spLocks noChangeAspect="1"/>
          </p:cNvSpPr>
          <p:nvPr/>
        </p:nvSpPr>
        <p:spPr bwMode="auto">
          <a:xfrm>
            <a:off x="448735" y="46604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6C399F06-8A1B-86D8-6FF3-A22181CA3F82}"/>
              </a:ext>
            </a:extLst>
          </p:cNvPr>
          <p:cNvSpPr txBox="1"/>
          <p:nvPr/>
        </p:nvSpPr>
        <p:spPr>
          <a:xfrm>
            <a:off x="874395" y="464971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4" name="Rectangle 13">
            <a:extLst>
              <a:ext uri="{FF2B5EF4-FFF2-40B4-BE49-F238E27FC236}">
                <a16:creationId xmlns:a16="http://schemas.microsoft.com/office/drawing/2014/main" id="{D0DAF17E-29EC-2EF0-F357-4EAD1BCE87A6}"/>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Freeform 50">
            <a:extLst>
              <a:ext uri="{FF2B5EF4-FFF2-40B4-BE49-F238E27FC236}">
                <a16:creationId xmlns:a16="http://schemas.microsoft.com/office/drawing/2014/main" id="{A6B4C7A4-E03A-4A80-4ED6-EA3567E1B0D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6" name="Google Shape;2685;p25">
            <a:extLst>
              <a:ext uri="{FF2B5EF4-FFF2-40B4-BE49-F238E27FC236}">
                <a16:creationId xmlns:a16="http://schemas.microsoft.com/office/drawing/2014/main" id="{CB3CB015-AEB6-C3FC-ADEF-ED5C1F79E94E}"/>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594805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6CA9378-8073-EF42-E9A7-8A8B4B320567}"/>
              </a:ext>
            </a:extLst>
          </p:cNvPr>
          <p:cNvSpPr/>
          <p:nvPr/>
        </p:nvSpPr>
        <p:spPr>
          <a:xfrm>
            <a:off x="0" y="1809615"/>
            <a:ext cx="2754313" cy="5048385"/>
          </a:xfrm>
          <a:prstGeom prst="rect">
            <a:avLst/>
          </a:prstGeom>
          <a:solidFill>
            <a:srgbClr val="3F202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Rectangle 46">
            <a:extLst>
              <a:ext uri="{FF2B5EF4-FFF2-40B4-BE49-F238E27FC236}">
                <a16:creationId xmlns:a16="http://schemas.microsoft.com/office/drawing/2014/main" id="{99F36988-2284-037D-D95F-6046577A43C5}"/>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Zemkopības ministrijas pienākumi civilajā aizsardzībā un katastrofas pārvaldīšanā </a:t>
            </a:r>
            <a:endParaRPr lang="en-US"/>
          </a:p>
        </p:txBody>
      </p:sp>
      <p:sp>
        <p:nvSpPr>
          <p:cNvPr id="13" name="Google Shape;112;p22">
            <a:extLst>
              <a:ext uri="{FF2B5EF4-FFF2-40B4-BE49-F238E27FC236}">
                <a16:creationId xmlns:a16="http://schemas.microsoft.com/office/drawing/2014/main" id="{4AF6D282-9579-E353-7B04-C5BD995ECB8F}"/>
              </a:ext>
            </a:extLst>
          </p:cNvPr>
          <p:cNvSpPr/>
          <p:nvPr/>
        </p:nvSpPr>
        <p:spPr>
          <a:xfrm>
            <a:off x="4856302" y="2362684"/>
            <a:ext cx="6892785" cy="425094"/>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Pali, plūdi un vējuzplūdi</a:t>
            </a:r>
          </a:p>
        </p:txBody>
      </p:sp>
      <p:sp>
        <p:nvSpPr>
          <p:cNvPr id="18" name="Google Shape;112;p22">
            <a:extLst>
              <a:ext uri="{FF2B5EF4-FFF2-40B4-BE49-F238E27FC236}">
                <a16:creationId xmlns:a16="http://schemas.microsoft.com/office/drawing/2014/main" id="{693B689E-4E05-08E7-0DF3-B7FBA7D19CE9}"/>
              </a:ext>
            </a:extLst>
          </p:cNvPr>
          <p:cNvSpPr/>
          <p:nvPr/>
        </p:nvSpPr>
        <p:spPr>
          <a:xfrm>
            <a:off x="4856302" y="2895600"/>
            <a:ext cx="3017874" cy="425450"/>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Vētras (vēja brāzmas), viesuļi, krasas vēja brāzmas</a:t>
            </a:r>
          </a:p>
        </p:txBody>
      </p:sp>
      <p:sp>
        <p:nvSpPr>
          <p:cNvPr id="19" name="Rectangle 18">
            <a:extLst>
              <a:ext uri="{FF2B5EF4-FFF2-40B4-BE49-F238E27FC236}">
                <a16:creationId xmlns:a16="http://schemas.microsoft.com/office/drawing/2014/main" id="{3983A71C-99F9-F765-FD61-FA9647EB26E5}"/>
              </a:ext>
            </a:extLst>
          </p:cNvPr>
          <p:cNvSpPr>
            <a:spLocks/>
          </p:cNvSpPr>
          <p:nvPr/>
        </p:nvSpPr>
        <p:spPr>
          <a:xfrm>
            <a:off x="7658176" y="3105050"/>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0" name="Google Shape;112;p22">
            <a:extLst>
              <a:ext uri="{FF2B5EF4-FFF2-40B4-BE49-F238E27FC236}">
                <a16:creationId xmlns:a16="http://schemas.microsoft.com/office/drawing/2014/main" id="{363BAC16-46E6-129F-6E7C-75907DFD264C}"/>
              </a:ext>
            </a:extLst>
          </p:cNvPr>
          <p:cNvSpPr/>
          <p:nvPr/>
        </p:nvSpPr>
        <p:spPr>
          <a:xfrm>
            <a:off x="7985777" y="2892425"/>
            <a:ext cx="3763311" cy="425450"/>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Meža un kūdras purvu ugunsgrēki</a:t>
            </a:r>
          </a:p>
        </p:txBody>
      </p:sp>
      <p:sp>
        <p:nvSpPr>
          <p:cNvPr id="26" name="Google Shape;112;p22">
            <a:extLst>
              <a:ext uri="{FF2B5EF4-FFF2-40B4-BE49-F238E27FC236}">
                <a16:creationId xmlns:a16="http://schemas.microsoft.com/office/drawing/2014/main" id="{6749BE2C-BC9D-150D-0B6D-2CFDA66E8F9E}"/>
              </a:ext>
            </a:extLst>
          </p:cNvPr>
          <p:cNvSpPr/>
          <p:nvPr/>
        </p:nvSpPr>
        <p:spPr>
          <a:xfrm>
            <a:off x="4856301" y="3428601"/>
            <a:ext cx="3017874" cy="425450"/>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Epizootijas</a:t>
            </a:r>
          </a:p>
        </p:txBody>
      </p:sp>
      <p:sp>
        <p:nvSpPr>
          <p:cNvPr id="30" name="Google Shape;112;p22">
            <a:extLst>
              <a:ext uri="{FF2B5EF4-FFF2-40B4-BE49-F238E27FC236}">
                <a16:creationId xmlns:a16="http://schemas.microsoft.com/office/drawing/2014/main" id="{1A9C5B2E-1AC9-E6CF-1E2E-338336EA40EF}"/>
              </a:ext>
            </a:extLst>
          </p:cNvPr>
          <p:cNvSpPr/>
          <p:nvPr/>
        </p:nvSpPr>
        <p:spPr>
          <a:xfrm>
            <a:off x="7985777" y="3428601"/>
            <a:ext cx="3763311" cy="425450"/>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Epifitotijas</a:t>
            </a:r>
          </a:p>
        </p:txBody>
      </p:sp>
      <p:sp>
        <p:nvSpPr>
          <p:cNvPr id="34" name="Google Shape;112;p22">
            <a:extLst>
              <a:ext uri="{FF2B5EF4-FFF2-40B4-BE49-F238E27FC236}">
                <a16:creationId xmlns:a16="http://schemas.microsoft.com/office/drawing/2014/main" id="{E344102C-E198-47F4-9810-E0D5A5586318}"/>
              </a:ext>
            </a:extLst>
          </p:cNvPr>
          <p:cNvSpPr/>
          <p:nvPr/>
        </p:nvSpPr>
        <p:spPr>
          <a:xfrm>
            <a:off x="4859922" y="4496135"/>
            <a:ext cx="6886964" cy="536362"/>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Dambju un citu hidrotehnisko būvju pārrāvumi – Daugavas hidroelektrostaciju </a:t>
            </a:r>
            <a:br>
              <a:rPr lang="en-US" sz="1100"/>
            </a:br>
            <a:r>
              <a:rPr lang="lv-LV" sz="1100"/>
              <a:t>kaskādes hidrobūve</a:t>
            </a:r>
          </a:p>
        </p:txBody>
      </p:sp>
      <p:sp>
        <p:nvSpPr>
          <p:cNvPr id="40" name="Google Shape;112;p22">
            <a:extLst>
              <a:ext uri="{FF2B5EF4-FFF2-40B4-BE49-F238E27FC236}">
                <a16:creationId xmlns:a16="http://schemas.microsoft.com/office/drawing/2014/main" id="{EC74FACA-AF9E-E353-3B1F-B2D4DFC292B7}"/>
              </a:ext>
            </a:extLst>
          </p:cNvPr>
          <p:cNvSpPr/>
          <p:nvPr/>
        </p:nvSpPr>
        <p:spPr>
          <a:xfrm>
            <a:off x="3099233" y="5707158"/>
            <a:ext cx="8649855" cy="466357"/>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62" name="Group 61">
            <a:extLst>
              <a:ext uri="{FF2B5EF4-FFF2-40B4-BE49-F238E27FC236}">
                <a16:creationId xmlns:a16="http://schemas.microsoft.com/office/drawing/2014/main" id="{F5FB1F17-8F56-69E5-A449-895D62B754AC}"/>
              </a:ext>
            </a:extLst>
          </p:cNvPr>
          <p:cNvGrpSpPr/>
          <p:nvPr/>
        </p:nvGrpSpPr>
        <p:grpSpPr>
          <a:xfrm>
            <a:off x="3099233" y="6413400"/>
            <a:ext cx="4293235" cy="216000"/>
            <a:chOff x="3101975" y="6318475"/>
            <a:chExt cx="4293235" cy="216000"/>
          </a:xfrm>
        </p:grpSpPr>
        <p:sp>
          <p:nvSpPr>
            <p:cNvPr id="63" name="Rectangle 62">
              <a:extLst>
                <a:ext uri="{FF2B5EF4-FFF2-40B4-BE49-F238E27FC236}">
                  <a16:creationId xmlns:a16="http://schemas.microsoft.com/office/drawing/2014/main" id="{4D09ACE1-0DC3-EF9B-6FF8-3ADB6CE4036E}"/>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4" name="TextBox 63">
              <a:extLst>
                <a:ext uri="{FF2B5EF4-FFF2-40B4-BE49-F238E27FC236}">
                  <a16:creationId xmlns:a16="http://schemas.microsoft.com/office/drawing/2014/main" id="{899B5225-264E-8942-724E-376D3A148189}"/>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5" name="Rectangle 64">
              <a:extLst>
                <a:ext uri="{FF2B5EF4-FFF2-40B4-BE49-F238E27FC236}">
                  <a16:creationId xmlns:a16="http://schemas.microsoft.com/office/drawing/2014/main" id="{92431E42-96B8-429E-C632-C3EA6CF663C9}"/>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6" name="TextBox 65">
              <a:extLst>
                <a:ext uri="{FF2B5EF4-FFF2-40B4-BE49-F238E27FC236}">
                  <a16:creationId xmlns:a16="http://schemas.microsoft.com/office/drawing/2014/main" id="{D0926682-C57E-5559-769D-9EBBEED560F1}"/>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67" name="Rectangle 66">
              <a:extLst>
                <a:ext uri="{FF2B5EF4-FFF2-40B4-BE49-F238E27FC236}">
                  <a16:creationId xmlns:a16="http://schemas.microsoft.com/office/drawing/2014/main" id="{05F64B9A-E37A-E839-41DE-D64F0F025BA7}"/>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73" name="TextBox 72">
              <a:extLst>
                <a:ext uri="{FF2B5EF4-FFF2-40B4-BE49-F238E27FC236}">
                  <a16:creationId xmlns:a16="http://schemas.microsoft.com/office/drawing/2014/main" id="{1180ABBE-0ED9-66AB-AE04-864721812C5F}"/>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74" name="Slide Number Placeholder 4">
            <a:extLst>
              <a:ext uri="{FF2B5EF4-FFF2-40B4-BE49-F238E27FC236}">
                <a16:creationId xmlns:a16="http://schemas.microsoft.com/office/drawing/2014/main" id="{B9EE9524-941D-9921-D0D9-1FA1CB17287E}"/>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48</a:t>
            </a:fld>
            <a:endParaRPr lang="en-GB"/>
          </a:p>
        </p:txBody>
      </p:sp>
      <p:pic>
        <p:nvPicPr>
          <p:cNvPr id="4" name="Picture 3">
            <a:extLst>
              <a:ext uri="{FF2B5EF4-FFF2-40B4-BE49-F238E27FC236}">
                <a16:creationId xmlns:a16="http://schemas.microsoft.com/office/drawing/2014/main" id="{48029688-FBCF-590A-CB9A-5F30435CD11C}"/>
              </a:ext>
            </a:extLst>
          </p:cNvPr>
          <p:cNvPicPr>
            <a:picLocks noChangeAspect="1"/>
          </p:cNvPicPr>
          <p:nvPr/>
        </p:nvPicPr>
        <p:blipFill rotWithShape="1">
          <a:blip r:embed="rId3"/>
          <a:srcRect b="14957"/>
          <a:stretch/>
        </p:blipFill>
        <p:spPr>
          <a:xfrm>
            <a:off x="637251" y="221615"/>
            <a:ext cx="1483014" cy="1232533"/>
          </a:xfrm>
          <a:prstGeom prst="rect">
            <a:avLst/>
          </a:prstGeom>
        </p:spPr>
      </p:pic>
      <p:pic>
        <p:nvPicPr>
          <p:cNvPr id="5" name="Picture 4">
            <a:extLst>
              <a:ext uri="{FF2B5EF4-FFF2-40B4-BE49-F238E27FC236}">
                <a16:creationId xmlns:a16="http://schemas.microsoft.com/office/drawing/2014/main" id="{7223C2B9-3269-0549-7BF4-6E28E4DDAF06}"/>
              </a:ext>
            </a:extLst>
          </p:cNvPr>
          <p:cNvPicPr>
            <a:picLocks noChangeAspect="1"/>
          </p:cNvPicPr>
          <p:nvPr/>
        </p:nvPicPr>
        <p:blipFill rotWithShape="1">
          <a:blip r:embed="rId4"/>
          <a:srcRect t="71223" b="13271"/>
          <a:stretch/>
        </p:blipFill>
        <p:spPr>
          <a:xfrm>
            <a:off x="411787" y="1376304"/>
            <a:ext cx="1930738" cy="268707"/>
          </a:xfrm>
          <a:prstGeom prst="rect">
            <a:avLst/>
          </a:prstGeom>
        </p:spPr>
      </p:pic>
      <p:sp>
        <p:nvSpPr>
          <p:cNvPr id="6" name="Google Shape;118;p22">
            <a:extLst>
              <a:ext uri="{FF2B5EF4-FFF2-40B4-BE49-F238E27FC236}">
                <a16:creationId xmlns:a16="http://schemas.microsoft.com/office/drawing/2014/main" id="{5AB6591C-D506-978C-FBA1-03BD52E4B395}"/>
              </a:ext>
            </a:extLst>
          </p:cNvPr>
          <p:cNvSpPr txBox="1"/>
          <p:nvPr/>
        </p:nvSpPr>
        <p:spPr>
          <a:xfrm>
            <a:off x="3102013"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dabas</a:t>
            </a:r>
            <a:r>
              <a:rPr lang="lv-LV" sz="1400" b="1"/>
              <a:t> katastrofām:</a:t>
            </a:r>
          </a:p>
        </p:txBody>
      </p:sp>
      <p:sp>
        <p:nvSpPr>
          <p:cNvPr id="8" name="Google Shape;118;p22">
            <a:extLst>
              <a:ext uri="{FF2B5EF4-FFF2-40B4-BE49-F238E27FC236}">
                <a16:creationId xmlns:a16="http://schemas.microsoft.com/office/drawing/2014/main" id="{B253DD94-08FF-80A5-AC8A-15F53B2A1678}"/>
              </a:ext>
            </a:extLst>
          </p:cNvPr>
          <p:cNvSpPr txBox="1"/>
          <p:nvPr/>
        </p:nvSpPr>
        <p:spPr>
          <a:xfrm>
            <a:off x="11317086"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18;p22">
            <a:extLst>
              <a:ext uri="{FF2B5EF4-FFF2-40B4-BE49-F238E27FC236}">
                <a16:creationId xmlns:a16="http://schemas.microsoft.com/office/drawing/2014/main" id="{38C54424-4CF2-068A-46AC-5600B2C4599B}"/>
              </a:ext>
            </a:extLst>
          </p:cNvPr>
          <p:cNvSpPr txBox="1"/>
          <p:nvPr/>
        </p:nvSpPr>
        <p:spPr>
          <a:xfrm>
            <a:off x="11245085" y="1819275"/>
            <a:ext cx="72000" cy="432000"/>
          </a:xfrm>
          <a:prstGeom prst="rect">
            <a:avLst/>
          </a:prstGeom>
          <a:solidFill>
            <a:srgbClr val="3F2021"/>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1" name="Google Shape;112;p22">
            <a:extLst>
              <a:ext uri="{FF2B5EF4-FFF2-40B4-BE49-F238E27FC236}">
                <a16:creationId xmlns:a16="http://schemas.microsoft.com/office/drawing/2014/main" id="{F2725F41-6DBB-CF5A-7ACD-50856A28E739}"/>
              </a:ext>
            </a:extLst>
          </p:cNvPr>
          <p:cNvSpPr/>
          <p:nvPr/>
        </p:nvSpPr>
        <p:spPr>
          <a:xfrm>
            <a:off x="3101974" y="2362200"/>
            <a:ext cx="1641157" cy="425450"/>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Hidroloģiskās:</a:t>
            </a:r>
          </a:p>
        </p:txBody>
      </p:sp>
      <p:sp>
        <p:nvSpPr>
          <p:cNvPr id="12" name="Google Shape;118;p22">
            <a:extLst>
              <a:ext uri="{FF2B5EF4-FFF2-40B4-BE49-F238E27FC236}">
                <a16:creationId xmlns:a16="http://schemas.microsoft.com/office/drawing/2014/main" id="{F485C83B-6161-790A-677B-3EE982847773}"/>
              </a:ext>
            </a:extLst>
          </p:cNvPr>
          <p:cNvSpPr txBox="1"/>
          <p:nvPr/>
        </p:nvSpPr>
        <p:spPr>
          <a:xfrm>
            <a:off x="3101994" y="3963419"/>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4" name="Google Shape;118;p22">
            <a:extLst>
              <a:ext uri="{FF2B5EF4-FFF2-40B4-BE49-F238E27FC236}">
                <a16:creationId xmlns:a16="http://schemas.microsoft.com/office/drawing/2014/main" id="{2145C68B-5E65-3F99-903F-D1010B1C48E1}"/>
              </a:ext>
            </a:extLst>
          </p:cNvPr>
          <p:cNvSpPr txBox="1"/>
          <p:nvPr/>
        </p:nvSpPr>
        <p:spPr>
          <a:xfrm>
            <a:off x="11317126" y="3963419"/>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5" name="Google Shape;118;p22">
            <a:extLst>
              <a:ext uri="{FF2B5EF4-FFF2-40B4-BE49-F238E27FC236}">
                <a16:creationId xmlns:a16="http://schemas.microsoft.com/office/drawing/2014/main" id="{FD3C35F0-6E46-A3A4-51A9-4D556B32BEF1}"/>
              </a:ext>
            </a:extLst>
          </p:cNvPr>
          <p:cNvSpPr txBox="1"/>
          <p:nvPr/>
        </p:nvSpPr>
        <p:spPr>
          <a:xfrm>
            <a:off x="11245085" y="3963419"/>
            <a:ext cx="72000" cy="432000"/>
          </a:xfrm>
          <a:prstGeom prst="rect">
            <a:avLst/>
          </a:prstGeom>
          <a:solidFill>
            <a:srgbClr val="3F2021"/>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6" name="Google Shape;1024;p85">
            <a:extLst>
              <a:ext uri="{FF2B5EF4-FFF2-40B4-BE49-F238E27FC236}">
                <a16:creationId xmlns:a16="http://schemas.microsoft.com/office/drawing/2014/main" id="{A6EF4F6F-AEF8-171E-558A-1DFB6CAFBFBC}"/>
              </a:ext>
            </a:extLst>
          </p:cNvPr>
          <p:cNvSpPr/>
          <p:nvPr/>
        </p:nvSpPr>
        <p:spPr>
          <a:xfrm>
            <a:off x="11389126" y="4035419"/>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7" name="Google Shape;112;p22">
            <a:extLst>
              <a:ext uri="{FF2B5EF4-FFF2-40B4-BE49-F238E27FC236}">
                <a16:creationId xmlns:a16="http://schemas.microsoft.com/office/drawing/2014/main" id="{5742E7CE-B790-F586-72F0-A8D5F5E248EA}"/>
              </a:ext>
            </a:extLst>
          </p:cNvPr>
          <p:cNvSpPr/>
          <p:nvPr/>
        </p:nvSpPr>
        <p:spPr>
          <a:xfrm>
            <a:off x="3099233" y="4502485"/>
            <a:ext cx="1641157" cy="547595"/>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Tehnogēnās:</a:t>
            </a:r>
          </a:p>
        </p:txBody>
      </p:sp>
      <p:sp>
        <p:nvSpPr>
          <p:cNvPr id="21" name="Google Shape;112;p22">
            <a:extLst>
              <a:ext uri="{FF2B5EF4-FFF2-40B4-BE49-F238E27FC236}">
                <a16:creationId xmlns:a16="http://schemas.microsoft.com/office/drawing/2014/main" id="{D7B3BFF9-2E55-E437-DA50-F5F2A8A7677A}"/>
              </a:ext>
            </a:extLst>
          </p:cNvPr>
          <p:cNvSpPr/>
          <p:nvPr/>
        </p:nvSpPr>
        <p:spPr>
          <a:xfrm>
            <a:off x="3101974" y="2895600"/>
            <a:ext cx="1641157" cy="425450"/>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Meteoroloģiskās un klimatoloģiskās:</a:t>
            </a:r>
          </a:p>
        </p:txBody>
      </p:sp>
      <p:sp>
        <p:nvSpPr>
          <p:cNvPr id="22" name="Google Shape;112;p22">
            <a:extLst>
              <a:ext uri="{FF2B5EF4-FFF2-40B4-BE49-F238E27FC236}">
                <a16:creationId xmlns:a16="http://schemas.microsoft.com/office/drawing/2014/main" id="{C8D24FC7-94CD-6197-563F-D862637B6565}"/>
              </a:ext>
            </a:extLst>
          </p:cNvPr>
          <p:cNvSpPr/>
          <p:nvPr/>
        </p:nvSpPr>
        <p:spPr>
          <a:xfrm>
            <a:off x="3099233" y="3428601"/>
            <a:ext cx="1641157" cy="425450"/>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Bioloģiskās:</a:t>
            </a:r>
          </a:p>
        </p:txBody>
      </p:sp>
      <p:sp>
        <p:nvSpPr>
          <p:cNvPr id="23" name="Google Shape;118;p22">
            <a:extLst>
              <a:ext uri="{FF2B5EF4-FFF2-40B4-BE49-F238E27FC236}">
                <a16:creationId xmlns:a16="http://schemas.microsoft.com/office/drawing/2014/main" id="{70978C2A-2E03-F23F-4316-B864DFEC6EDC}"/>
              </a:ext>
            </a:extLst>
          </p:cNvPr>
          <p:cNvSpPr txBox="1"/>
          <p:nvPr/>
        </p:nvSpPr>
        <p:spPr>
          <a:xfrm>
            <a:off x="3101975" y="516359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grpSp>
        <p:nvGrpSpPr>
          <p:cNvPr id="99" name="Group 98">
            <a:extLst>
              <a:ext uri="{FF2B5EF4-FFF2-40B4-BE49-F238E27FC236}">
                <a16:creationId xmlns:a16="http://schemas.microsoft.com/office/drawing/2014/main" id="{14398683-130B-DA68-5F00-E53236091214}"/>
              </a:ext>
            </a:extLst>
          </p:cNvPr>
          <p:cNvGrpSpPr/>
          <p:nvPr/>
        </p:nvGrpSpPr>
        <p:grpSpPr>
          <a:xfrm>
            <a:off x="11245067" y="5163595"/>
            <a:ext cx="504041" cy="432000"/>
            <a:chOff x="11245085" y="5545064"/>
            <a:chExt cx="504041" cy="432000"/>
          </a:xfrm>
        </p:grpSpPr>
        <p:sp>
          <p:nvSpPr>
            <p:cNvPr id="24" name="Google Shape;118;p22">
              <a:extLst>
                <a:ext uri="{FF2B5EF4-FFF2-40B4-BE49-F238E27FC236}">
                  <a16:creationId xmlns:a16="http://schemas.microsoft.com/office/drawing/2014/main" id="{68B97331-FA30-D677-B006-59B1B609A74C}"/>
                </a:ext>
              </a:extLst>
            </p:cNvPr>
            <p:cNvSpPr txBox="1"/>
            <p:nvPr/>
          </p:nvSpPr>
          <p:spPr>
            <a:xfrm>
              <a:off x="11317126" y="554506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800" b="1">
                <a:solidFill>
                  <a:schemeClr val="lt1"/>
                </a:solidFill>
              </a:endParaRPr>
            </a:p>
          </p:txBody>
        </p:sp>
        <p:sp>
          <p:nvSpPr>
            <p:cNvPr id="25" name="Google Shape;118;p22">
              <a:extLst>
                <a:ext uri="{FF2B5EF4-FFF2-40B4-BE49-F238E27FC236}">
                  <a16:creationId xmlns:a16="http://schemas.microsoft.com/office/drawing/2014/main" id="{3154DF1D-8D1F-A5C6-A44C-AFE207B42ED5}"/>
                </a:ext>
              </a:extLst>
            </p:cNvPr>
            <p:cNvSpPr txBox="1"/>
            <p:nvPr/>
          </p:nvSpPr>
          <p:spPr>
            <a:xfrm>
              <a:off x="11245085" y="5545064"/>
              <a:ext cx="72000" cy="432000"/>
            </a:xfrm>
            <a:prstGeom prst="rect">
              <a:avLst/>
            </a:prstGeom>
            <a:solidFill>
              <a:srgbClr val="3F2021"/>
            </a:solidFill>
            <a:ln>
              <a:noFill/>
            </a:ln>
          </p:spPr>
          <p:txBody>
            <a:bodyPr spcFirstLastPara="1" wrap="square" lIns="72000" tIns="72000" rIns="72000" bIns="72000" anchor="ctr" anchorCtr="0">
              <a:noAutofit/>
            </a:bodyPr>
            <a:lstStyle/>
            <a:p>
              <a:endParaRPr sz="800" b="1">
                <a:solidFill>
                  <a:schemeClr val="lt1"/>
                </a:solidFill>
              </a:endParaRPr>
            </a:p>
          </p:txBody>
        </p:sp>
        <p:sp>
          <p:nvSpPr>
            <p:cNvPr id="27" name="Google Shape;1318;p88">
              <a:extLst>
                <a:ext uri="{FF2B5EF4-FFF2-40B4-BE49-F238E27FC236}">
                  <a16:creationId xmlns:a16="http://schemas.microsoft.com/office/drawing/2014/main" id="{CA1791F7-79DB-E386-402C-9CDDED0A2B67}"/>
                </a:ext>
              </a:extLst>
            </p:cNvPr>
            <p:cNvSpPr/>
            <p:nvPr/>
          </p:nvSpPr>
          <p:spPr>
            <a:xfrm>
              <a:off x="11389126" y="5617064"/>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dk1"/>
                </a:solidFill>
                <a:latin typeface="Arial"/>
                <a:ea typeface="Arial"/>
                <a:cs typeface="Arial"/>
                <a:sym typeface="Arial"/>
              </a:endParaRPr>
            </a:p>
          </p:txBody>
        </p:sp>
      </p:grpSp>
      <p:pic>
        <p:nvPicPr>
          <p:cNvPr id="31" name="Graphic 30">
            <a:extLst>
              <a:ext uri="{FF2B5EF4-FFF2-40B4-BE49-F238E27FC236}">
                <a16:creationId xmlns:a16="http://schemas.microsoft.com/office/drawing/2014/main" id="{5D1C7BFB-5E84-DA3B-54A6-CF25F0B9B5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624" y="1890813"/>
            <a:ext cx="288925" cy="288925"/>
          </a:xfrm>
          <a:prstGeom prst="rect">
            <a:avLst/>
          </a:prstGeom>
        </p:spPr>
      </p:pic>
      <p:grpSp>
        <p:nvGrpSpPr>
          <p:cNvPr id="80" name="Group 79">
            <a:extLst>
              <a:ext uri="{FF2B5EF4-FFF2-40B4-BE49-F238E27FC236}">
                <a16:creationId xmlns:a16="http://schemas.microsoft.com/office/drawing/2014/main" id="{9FD657ED-4058-0A43-4873-E7D87F14B54F}"/>
              </a:ext>
            </a:extLst>
          </p:cNvPr>
          <p:cNvGrpSpPr/>
          <p:nvPr/>
        </p:nvGrpSpPr>
        <p:grpSpPr>
          <a:xfrm>
            <a:off x="11060273" y="2571778"/>
            <a:ext cx="688815" cy="216000"/>
            <a:chOff x="11019459" y="2378712"/>
            <a:chExt cx="688815" cy="216000"/>
          </a:xfrm>
        </p:grpSpPr>
        <p:sp>
          <p:nvSpPr>
            <p:cNvPr id="39" name="Rectangle 38">
              <a:extLst>
                <a:ext uri="{FF2B5EF4-FFF2-40B4-BE49-F238E27FC236}">
                  <a16:creationId xmlns:a16="http://schemas.microsoft.com/office/drawing/2014/main" id="{76A9EE08-C2B3-97C4-C1DC-E51307D43F66}"/>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37" name="Rectangle 36">
              <a:extLst>
                <a:ext uri="{FF2B5EF4-FFF2-40B4-BE49-F238E27FC236}">
                  <a16:creationId xmlns:a16="http://schemas.microsoft.com/office/drawing/2014/main" id="{90331717-59ED-C36C-782A-FC0C146A35C5}"/>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8" name="Rectangle 37">
              <a:extLst>
                <a:ext uri="{FF2B5EF4-FFF2-40B4-BE49-F238E27FC236}">
                  <a16:creationId xmlns:a16="http://schemas.microsoft.com/office/drawing/2014/main" id="{7302E45B-53B3-CEDF-B8FB-6C7E190E7387}"/>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grpSp>
        <p:nvGrpSpPr>
          <p:cNvPr id="82" name="Group 81">
            <a:extLst>
              <a:ext uri="{FF2B5EF4-FFF2-40B4-BE49-F238E27FC236}">
                <a16:creationId xmlns:a16="http://schemas.microsoft.com/office/drawing/2014/main" id="{73142759-1411-F963-E575-50E9476F0667}"/>
              </a:ext>
            </a:extLst>
          </p:cNvPr>
          <p:cNvGrpSpPr/>
          <p:nvPr/>
        </p:nvGrpSpPr>
        <p:grpSpPr>
          <a:xfrm>
            <a:off x="11060273" y="3101875"/>
            <a:ext cx="688815" cy="216000"/>
            <a:chOff x="11019459" y="2378712"/>
            <a:chExt cx="688815" cy="216000"/>
          </a:xfrm>
        </p:grpSpPr>
        <p:sp>
          <p:nvSpPr>
            <p:cNvPr id="83" name="Rectangle 82">
              <a:extLst>
                <a:ext uri="{FF2B5EF4-FFF2-40B4-BE49-F238E27FC236}">
                  <a16:creationId xmlns:a16="http://schemas.microsoft.com/office/drawing/2014/main" id="{0494F0F4-9D5C-56CC-CB60-78B1E46A8C95}"/>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84" name="Rectangle 83">
              <a:extLst>
                <a:ext uri="{FF2B5EF4-FFF2-40B4-BE49-F238E27FC236}">
                  <a16:creationId xmlns:a16="http://schemas.microsoft.com/office/drawing/2014/main" id="{932EE442-B39C-BE13-A970-6EBB9CF538F2}"/>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5" name="Rectangle 84">
              <a:extLst>
                <a:ext uri="{FF2B5EF4-FFF2-40B4-BE49-F238E27FC236}">
                  <a16:creationId xmlns:a16="http://schemas.microsoft.com/office/drawing/2014/main" id="{364A2D78-EBB7-439B-E703-360DCBD7114B}"/>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grpSp>
        <p:nvGrpSpPr>
          <p:cNvPr id="86" name="Group 85">
            <a:extLst>
              <a:ext uri="{FF2B5EF4-FFF2-40B4-BE49-F238E27FC236}">
                <a16:creationId xmlns:a16="http://schemas.microsoft.com/office/drawing/2014/main" id="{2F808CFB-5AEB-29D8-012F-2FA0A847F042}"/>
              </a:ext>
            </a:extLst>
          </p:cNvPr>
          <p:cNvGrpSpPr/>
          <p:nvPr/>
        </p:nvGrpSpPr>
        <p:grpSpPr>
          <a:xfrm>
            <a:off x="11060273" y="3635728"/>
            <a:ext cx="688815" cy="216000"/>
            <a:chOff x="11019459" y="2378712"/>
            <a:chExt cx="688815" cy="216000"/>
          </a:xfrm>
        </p:grpSpPr>
        <p:sp>
          <p:nvSpPr>
            <p:cNvPr id="87" name="Rectangle 86">
              <a:extLst>
                <a:ext uri="{FF2B5EF4-FFF2-40B4-BE49-F238E27FC236}">
                  <a16:creationId xmlns:a16="http://schemas.microsoft.com/office/drawing/2014/main" id="{9A2A669C-2016-A550-4BE4-18A70F2C53F0}"/>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88" name="Rectangle 87">
              <a:extLst>
                <a:ext uri="{FF2B5EF4-FFF2-40B4-BE49-F238E27FC236}">
                  <a16:creationId xmlns:a16="http://schemas.microsoft.com/office/drawing/2014/main" id="{B9DEB0DB-4492-605C-23C5-E46ECBE3594F}"/>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9" name="Rectangle 88">
              <a:extLst>
                <a:ext uri="{FF2B5EF4-FFF2-40B4-BE49-F238E27FC236}">
                  <a16:creationId xmlns:a16="http://schemas.microsoft.com/office/drawing/2014/main" id="{B62EF255-43B8-11E4-D340-1EE80AF23A40}"/>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grpSp>
        <p:nvGrpSpPr>
          <p:cNvPr id="90" name="Group 89">
            <a:extLst>
              <a:ext uri="{FF2B5EF4-FFF2-40B4-BE49-F238E27FC236}">
                <a16:creationId xmlns:a16="http://schemas.microsoft.com/office/drawing/2014/main" id="{E9C5EE9A-10E7-3CA7-EB17-CF5111AF077A}"/>
              </a:ext>
            </a:extLst>
          </p:cNvPr>
          <p:cNvGrpSpPr/>
          <p:nvPr/>
        </p:nvGrpSpPr>
        <p:grpSpPr>
          <a:xfrm>
            <a:off x="7178953" y="3642855"/>
            <a:ext cx="688815" cy="216000"/>
            <a:chOff x="11019459" y="2378712"/>
            <a:chExt cx="688815" cy="216000"/>
          </a:xfrm>
        </p:grpSpPr>
        <p:sp>
          <p:nvSpPr>
            <p:cNvPr id="91" name="Rectangle 90">
              <a:extLst>
                <a:ext uri="{FF2B5EF4-FFF2-40B4-BE49-F238E27FC236}">
                  <a16:creationId xmlns:a16="http://schemas.microsoft.com/office/drawing/2014/main" id="{ED1CEF50-DA0C-09A6-6E08-EA6FB04F11D8}"/>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92" name="Rectangle 91">
              <a:extLst>
                <a:ext uri="{FF2B5EF4-FFF2-40B4-BE49-F238E27FC236}">
                  <a16:creationId xmlns:a16="http://schemas.microsoft.com/office/drawing/2014/main" id="{A0E9949D-ED26-7340-6E2A-778C6CC9C5B7}"/>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3" name="Rectangle 92">
              <a:extLst>
                <a:ext uri="{FF2B5EF4-FFF2-40B4-BE49-F238E27FC236}">
                  <a16:creationId xmlns:a16="http://schemas.microsoft.com/office/drawing/2014/main" id="{460D5389-18DD-6D6C-7DDD-8C3D48B21ACD}"/>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grpSp>
        <p:nvGrpSpPr>
          <p:cNvPr id="95" name="Group 94">
            <a:extLst>
              <a:ext uri="{FF2B5EF4-FFF2-40B4-BE49-F238E27FC236}">
                <a16:creationId xmlns:a16="http://schemas.microsoft.com/office/drawing/2014/main" id="{64EB4C39-CE54-1C97-9C7E-B4FE0CE655E3}"/>
              </a:ext>
            </a:extLst>
          </p:cNvPr>
          <p:cNvGrpSpPr/>
          <p:nvPr/>
        </p:nvGrpSpPr>
        <p:grpSpPr>
          <a:xfrm>
            <a:off x="11058071" y="4816497"/>
            <a:ext cx="688815" cy="216000"/>
            <a:chOff x="11019459" y="2378712"/>
            <a:chExt cx="688815" cy="216000"/>
          </a:xfrm>
        </p:grpSpPr>
        <p:sp>
          <p:nvSpPr>
            <p:cNvPr id="96" name="Rectangle 95">
              <a:extLst>
                <a:ext uri="{FF2B5EF4-FFF2-40B4-BE49-F238E27FC236}">
                  <a16:creationId xmlns:a16="http://schemas.microsoft.com/office/drawing/2014/main" id="{5C94ABCC-12B1-C449-3FC7-3F2F88202E72}"/>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97" name="Rectangle 96">
              <a:extLst>
                <a:ext uri="{FF2B5EF4-FFF2-40B4-BE49-F238E27FC236}">
                  <a16:creationId xmlns:a16="http://schemas.microsoft.com/office/drawing/2014/main" id="{4D842956-A7AE-3477-D98C-4746DB6C0120}"/>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8" name="Rectangle 97">
              <a:extLst>
                <a:ext uri="{FF2B5EF4-FFF2-40B4-BE49-F238E27FC236}">
                  <a16:creationId xmlns:a16="http://schemas.microsoft.com/office/drawing/2014/main" id="{F768EA1B-4D51-E9BC-6E79-3660ABC202BB}"/>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grpSp>
        <p:nvGrpSpPr>
          <p:cNvPr id="100" name="Group 99">
            <a:extLst>
              <a:ext uri="{FF2B5EF4-FFF2-40B4-BE49-F238E27FC236}">
                <a16:creationId xmlns:a16="http://schemas.microsoft.com/office/drawing/2014/main" id="{5CDFBCBF-8B8B-51F9-F49A-3766E5D1361C}"/>
              </a:ext>
            </a:extLst>
          </p:cNvPr>
          <p:cNvGrpSpPr/>
          <p:nvPr/>
        </p:nvGrpSpPr>
        <p:grpSpPr>
          <a:xfrm>
            <a:off x="11060273" y="5957515"/>
            <a:ext cx="688815" cy="216000"/>
            <a:chOff x="11019459" y="2378712"/>
            <a:chExt cx="688815" cy="216000"/>
          </a:xfrm>
        </p:grpSpPr>
        <p:sp>
          <p:nvSpPr>
            <p:cNvPr id="101" name="Rectangle 100">
              <a:extLst>
                <a:ext uri="{FF2B5EF4-FFF2-40B4-BE49-F238E27FC236}">
                  <a16:creationId xmlns:a16="http://schemas.microsoft.com/office/drawing/2014/main" id="{D2CDDFA5-DDDD-1023-2D24-8A97BD4C8EAF}"/>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02" name="Rectangle 101">
              <a:extLst>
                <a:ext uri="{FF2B5EF4-FFF2-40B4-BE49-F238E27FC236}">
                  <a16:creationId xmlns:a16="http://schemas.microsoft.com/office/drawing/2014/main" id="{60940443-1D85-C33D-193C-9D84DDF82CCF}"/>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3" name="Rectangle 102">
              <a:extLst>
                <a:ext uri="{FF2B5EF4-FFF2-40B4-BE49-F238E27FC236}">
                  <a16:creationId xmlns:a16="http://schemas.microsoft.com/office/drawing/2014/main" id="{798B1E6B-6BFE-1555-9848-E308AC52BE5A}"/>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43" name="Rectangle 42">
            <a:extLst>
              <a:ext uri="{FF2B5EF4-FFF2-40B4-BE49-F238E27FC236}">
                <a16:creationId xmlns:a16="http://schemas.microsoft.com/office/drawing/2014/main" id="{8CDC81DE-4882-22BF-FA78-68AB8635126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4" name="Group 43">
            <a:extLst>
              <a:ext uri="{FF2B5EF4-FFF2-40B4-BE49-F238E27FC236}">
                <a16:creationId xmlns:a16="http://schemas.microsoft.com/office/drawing/2014/main" id="{7434920F-5FDE-023C-EF60-0D3B02F796BF}"/>
              </a:ext>
            </a:extLst>
          </p:cNvPr>
          <p:cNvGrpSpPr/>
          <p:nvPr/>
        </p:nvGrpSpPr>
        <p:grpSpPr>
          <a:xfrm>
            <a:off x="7511473" y="130795"/>
            <a:ext cx="4237615" cy="217488"/>
            <a:chOff x="7511473" y="130795"/>
            <a:chExt cx="4237615" cy="217488"/>
          </a:xfrm>
        </p:grpSpPr>
        <p:sp>
          <p:nvSpPr>
            <p:cNvPr id="45" name="Rectangle 44">
              <a:extLst>
                <a:ext uri="{FF2B5EF4-FFF2-40B4-BE49-F238E27FC236}">
                  <a16:creationId xmlns:a16="http://schemas.microsoft.com/office/drawing/2014/main" id="{1E9138FF-8CBE-5E7F-3FE6-E7184EDFEA17}"/>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8" name="Rectangle 47">
              <a:extLst>
                <a:ext uri="{FF2B5EF4-FFF2-40B4-BE49-F238E27FC236}">
                  <a16:creationId xmlns:a16="http://schemas.microsoft.com/office/drawing/2014/main" id="{495C4014-D158-9C5B-826C-E23129137149}"/>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1F8F657C-FC5C-57D4-A575-1EE64B668E3E}"/>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57278A95-F502-F818-53AA-4FD37B63B1E2}"/>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54" name="Rectangle 53">
              <a:extLst>
                <a:ext uri="{FF2B5EF4-FFF2-40B4-BE49-F238E27FC236}">
                  <a16:creationId xmlns:a16="http://schemas.microsoft.com/office/drawing/2014/main" id="{28635BFE-9A07-A002-AFCA-2B7E626AF609}"/>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55" name="Rectangle 54">
              <a:extLst>
                <a:ext uri="{FF2B5EF4-FFF2-40B4-BE49-F238E27FC236}">
                  <a16:creationId xmlns:a16="http://schemas.microsoft.com/office/drawing/2014/main" id="{43F5D48B-74A6-984B-E259-873E26561C68}"/>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56" name="Rectangle 55">
              <a:extLst>
                <a:ext uri="{FF2B5EF4-FFF2-40B4-BE49-F238E27FC236}">
                  <a16:creationId xmlns:a16="http://schemas.microsoft.com/office/drawing/2014/main" id="{5E092BF2-3FD2-2975-3431-81469FEC2C00}"/>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7" name="Rectangle 56">
              <a:extLst>
                <a:ext uri="{FF2B5EF4-FFF2-40B4-BE49-F238E27FC236}">
                  <a16:creationId xmlns:a16="http://schemas.microsoft.com/office/drawing/2014/main" id="{6A1FA5A2-FB02-D859-F28C-D2A2A005FD0D}"/>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8" name="Rectangle 57">
              <a:extLst>
                <a:ext uri="{FF2B5EF4-FFF2-40B4-BE49-F238E27FC236}">
                  <a16:creationId xmlns:a16="http://schemas.microsoft.com/office/drawing/2014/main" id="{848A02E1-D631-A4E5-F8BD-D76CCB87C8C6}"/>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75" name="Rectangle 74">
            <a:extLst>
              <a:ext uri="{FF2B5EF4-FFF2-40B4-BE49-F238E27FC236}">
                <a16:creationId xmlns:a16="http://schemas.microsoft.com/office/drawing/2014/main" id="{E8F7A210-3D62-61B0-1275-A12870BC7159}"/>
              </a:ext>
            </a:extLst>
          </p:cNvPr>
          <p:cNvSpPr/>
          <p:nvPr/>
        </p:nvSpPr>
        <p:spPr>
          <a:xfrm>
            <a:off x="0" y="343061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6" name="Freeform 50">
            <a:extLst>
              <a:ext uri="{FF2B5EF4-FFF2-40B4-BE49-F238E27FC236}">
                <a16:creationId xmlns:a16="http://schemas.microsoft.com/office/drawing/2014/main" id="{F5E8CD37-A435-FE0D-60FB-33BEF4DCE923}"/>
              </a:ext>
            </a:extLst>
          </p:cNvPr>
          <p:cNvSpPr>
            <a:spLocks noChangeAspect="1"/>
          </p:cNvSpPr>
          <p:nvPr/>
        </p:nvSpPr>
        <p:spPr bwMode="auto">
          <a:xfrm>
            <a:off x="448735" y="368312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7" name="Google Shape;2685;p25">
            <a:extLst>
              <a:ext uri="{FF2B5EF4-FFF2-40B4-BE49-F238E27FC236}">
                <a16:creationId xmlns:a16="http://schemas.microsoft.com/office/drawing/2014/main" id="{28C96363-2927-B788-3BA4-3018A7249F9A}"/>
              </a:ext>
            </a:extLst>
          </p:cNvPr>
          <p:cNvSpPr txBox="1"/>
          <p:nvPr/>
        </p:nvSpPr>
        <p:spPr>
          <a:xfrm>
            <a:off x="874395" y="359620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78" name="Rectangle 77">
            <a:extLst>
              <a:ext uri="{FF2B5EF4-FFF2-40B4-BE49-F238E27FC236}">
                <a16:creationId xmlns:a16="http://schemas.microsoft.com/office/drawing/2014/main" id="{9865A22C-E9C7-F96D-696B-5E51F4453D1D}"/>
              </a:ext>
            </a:extLst>
          </p:cNvPr>
          <p:cNvSpPr/>
          <p:nvPr/>
        </p:nvSpPr>
        <p:spPr>
          <a:xfrm>
            <a:off x="0" y="245166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9" name="Freeform 50">
            <a:extLst>
              <a:ext uri="{FF2B5EF4-FFF2-40B4-BE49-F238E27FC236}">
                <a16:creationId xmlns:a16="http://schemas.microsoft.com/office/drawing/2014/main" id="{B6DE5823-7650-4AEF-9177-B10D28D8A909}"/>
              </a:ext>
            </a:extLst>
          </p:cNvPr>
          <p:cNvSpPr>
            <a:spLocks noChangeAspect="1"/>
          </p:cNvSpPr>
          <p:nvPr/>
        </p:nvSpPr>
        <p:spPr bwMode="auto">
          <a:xfrm>
            <a:off x="448735" y="270417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1" name="Google Shape;2685;p25">
            <a:extLst>
              <a:ext uri="{FF2B5EF4-FFF2-40B4-BE49-F238E27FC236}">
                <a16:creationId xmlns:a16="http://schemas.microsoft.com/office/drawing/2014/main" id="{A0382DA6-4C2B-095E-D1B2-FDDDBD3CF31E}"/>
              </a:ext>
            </a:extLst>
          </p:cNvPr>
          <p:cNvSpPr txBox="1"/>
          <p:nvPr/>
        </p:nvSpPr>
        <p:spPr>
          <a:xfrm>
            <a:off x="874395" y="269343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Zemkopības ministrijas nolikums</a:t>
            </a:r>
            <a:r>
              <a:rPr lang="lv-LV" sz="1100">
                <a:latin typeface="Arial"/>
                <a:ea typeface="Arial"/>
                <a:cs typeface="Arial"/>
                <a:sym typeface="Arial"/>
              </a:rPr>
              <a:t> </a:t>
            </a:r>
          </a:p>
        </p:txBody>
      </p:sp>
      <p:sp>
        <p:nvSpPr>
          <p:cNvPr id="94" name="Rectangle 93">
            <a:extLst>
              <a:ext uri="{FF2B5EF4-FFF2-40B4-BE49-F238E27FC236}">
                <a16:creationId xmlns:a16="http://schemas.microsoft.com/office/drawing/2014/main" id="{B23D760E-7DED-2CD1-25F8-6D8FF2469AF6}"/>
              </a:ext>
            </a:extLst>
          </p:cNvPr>
          <p:cNvSpPr/>
          <p:nvPr/>
        </p:nvSpPr>
        <p:spPr>
          <a:xfrm>
            <a:off x="0" y="44079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4" name="Freeform 50">
            <a:extLst>
              <a:ext uri="{FF2B5EF4-FFF2-40B4-BE49-F238E27FC236}">
                <a16:creationId xmlns:a16="http://schemas.microsoft.com/office/drawing/2014/main" id="{ADBA34CD-8DE9-A9B8-8CF6-5B71101406DB}"/>
              </a:ext>
            </a:extLst>
          </p:cNvPr>
          <p:cNvSpPr>
            <a:spLocks noChangeAspect="1"/>
          </p:cNvSpPr>
          <p:nvPr/>
        </p:nvSpPr>
        <p:spPr bwMode="auto">
          <a:xfrm>
            <a:off x="448735" y="46604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05" name="Google Shape;2685;p25">
            <a:extLst>
              <a:ext uri="{FF2B5EF4-FFF2-40B4-BE49-F238E27FC236}">
                <a16:creationId xmlns:a16="http://schemas.microsoft.com/office/drawing/2014/main" id="{285B9FD2-06E7-4AC1-3CE4-C60B9A3B427B}"/>
              </a:ext>
            </a:extLst>
          </p:cNvPr>
          <p:cNvSpPr txBox="1"/>
          <p:nvPr/>
        </p:nvSpPr>
        <p:spPr>
          <a:xfrm>
            <a:off x="874395" y="464971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06" name="Rectangle 105">
            <a:extLst>
              <a:ext uri="{FF2B5EF4-FFF2-40B4-BE49-F238E27FC236}">
                <a16:creationId xmlns:a16="http://schemas.microsoft.com/office/drawing/2014/main" id="{2C7D270C-7BE0-075B-8BF9-9CB319D20CF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7" name="Freeform 50">
            <a:extLst>
              <a:ext uri="{FF2B5EF4-FFF2-40B4-BE49-F238E27FC236}">
                <a16:creationId xmlns:a16="http://schemas.microsoft.com/office/drawing/2014/main" id="{955D8E33-9CBF-FAF2-17B2-12FAA993D4EE}"/>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08" name="Google Shape;2685;p25">
            <a:extLst>
              <a:ext uri="{FF2B5EF4-FFF2-40B4-BE49-F238E27FC236}">
                <a16:creationId xmlns:a16="http://schemas.microsoft.com/office/drawing/2014/main" id="{806C406B-46B6-B421-DE60-E9ACDCDA0BFC}"/>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886637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18;p22">
            <a:extLst>
              <a:ext uri="{FF2B5EF4-FFF2-40B4-BE49-F238E27FC236}">
                <a16:creationId xmlns:a16="http://schemas.microsoft.com/office/drawing/2014/main" id="{EAC64A9B-0814-281F-EAF8-44C89B809736}"/>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1975" y="431800"/>
            <a:ext cx="8647113" cy="1387475"/>
          </a:xfrm>
        </p:spPr>
        <p:txBody>
          <a:bodyPr vert="horz">
            <a:normAutofit/>
          </a:bodyPr>
          <a:lstStyle/>
          <a:p>
            <a:r>
              <a:rPr lang="lv-LV"/>
              <a:t>Ekonomikas ministrijas pienākumi civilajā aizsardzībā un katastrofas pārvaldīšanā </a:t>
            </a:r>
            <a:endParaRPr lang="en-US"/>
          </a:p>
        </p:txBody>
      </p:sp>
      <p:sp>
        <p:nvSpPr>
          <p:cNvPr id="15" name="Rectangle 14">
            <a:extLst>
              <a:ext uri="{FF2B5EF4-FFF2-40B4-BE49-F238E27FC236}">
                <a16:creationId xmlns:a16="http://schemas.microsoft.com/office/drawing/2014/main" id="{C0850706-31AD-8D79-1561-A0AA37AE8ECC}"/>
              </a:ext>
            </a:extLst>
          </p:cNvPr>
          <p:cNvSpPr/>
          <p:nvPr/>
        </p:nvSpPr>
        <p:spPr>
          <a:xfrm>
            <a:off x="0" y="1809615"/>
            <a:ext cx="2754313" cy="5048385"/>
          </a:xfrm>
          <a:prstGeom prst="rect">
            <a:avLst/>
          </a:prstGeom>
          <a:solidFill>
            <a:srgbClr val="00859B"/>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Rectangle 17">
            <a:extLst>
              <a:ext uri="{FF2B5EF4-FFF2-40B4-BE49-F238E27FC236}">
                <a16:creationId xmlns:a16="http://schemas.microsoft.com/office/drawing/2014/main" id="{D08FA5D4-B6D3-4549-6154-CC3E10FEE64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Google Shape;112;p22">
            <a:extLst>
              <a:ext uri="{FF2B5EF4-FFF2-40B4-BE49-F238E27FC236}">
                <a16:creationId xmlns:a16="http://schemas.microsoft.com/office/drawing/2014/main" id="{7A7A1710-A819-A0A1-40A5-E12C2A3122D3}"/>
              </a:ext>
            </a:extLst>
          </p:cNvPr>
          <p:cNvSpPr/>
          <p:nvPr/>
        </p:nvSpPr>
        <p:spPr>
          <a:xfrm>
            <a:off x="3102014" y="2362104"/>
            <a:ext cx="8647113" cy="798971"/>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33" name="Group 32">
            <a:extLst>
              <a:ext uri="{FF2B5EF4-FFF2-40B4-BE49-F238E27FC236}">
                <a16:creationId xmlns:a16="http://schemas.microsoft.com/office/drawing/2014/main" id="{C7FC7A20-DCD8-12E7-F47D-BFF98649221C}"/>
              </a:ext>
            </a:extLst>
          </p:cNvPr>
          <p:cNvGrpSpPr/>
          <p:nvPr/>
        </p:nvGrpSpPr>
        <p:grpSpPr>
          <a:xfrm>
            <a:off x="3101975" y="6413400"/>
            <a:ext cx="4293235" cy="216000"/>
            <a:chOff x="3101975" y="6318475"/>
            <a:chExt cx="4293235" cy="216000"/>
          </a:xfrm>
        </p:grpSpPr>
        <p:sp>
          <p:nvSpPr>
            <p:cNvPr id="34" name="Rectangle 33">
              <a:extLst>
                <a:ext uri="{FF2B5EF4-FFF2-40B4-BE49-F238E27FC236}">
                  <a16:creationId xmlns:a16="http://schemas.microsoft.com/office/drawing/2014/main" id="{F0C06928-D892-3D85-18FB-D94A3B6841CF}"/>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5" name="TextBox 34">
              <a:extLst>
                <a:ext uri="{FF2B5EF4-FFF2-40B4-BE49-F238E27FC236}">
                  <a16:creationId xmlns:a16="http://schemas.microsoft.com/office/drawing/2014/main" id="{ED911339-0A4F-14F7-CF30-C2E645522CAA}"/>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36" name="Rectangle 35">
              <a:extLst>
                <a:ext uri="{FF2B5EF4-FFF2-40B4-BE49-F238E27FC236}">
                  <a16:creationId xmlns:a16="http://schemas.microsoft.com/office/drawing/2014/main" id="{6115640D-0BC8-8692-483B-AAEBAE557956}"/>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7" name="TextBox 36">
              <a:extLst>
                <a:ext uri="{FF2B5EF4-FFF2-40B4-BE49-F238E27FC236}">
                  <a16:creationId xmlns:a16="http://schemas.microsoft.com/office/drawing/2014/main" id="{CA09B1D9-2008-939C-7DDC-07515B90C42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38" name="Rectangle 37">
              <a:extLst>
                <a:ext uri="{FF2B5EF4-FFF2-40B4-BE49-F238E27FC236}">
                  <a16:creationId xmlns:a16="http://schemas.microsoft.com/office/drawing/2014/main" id="{A8BDCC96-B99A-16D2-1C44-194B698B748B}"/>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39" name="TextBox 38">
              <a:extLst>
                <a:ext uri="{FF2B5EF4-FFF2-40B4-BE49-F238E27FC236}">
                  <a16:creationId xmlns:a16="http://schemas.microsoft.com/office/drawing/2014/main" id="{190016B5-B245-75A2-5005-F67A875127ED}"/>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40" name="Slide Number Placeholder 4">
            <a:extLst>
              <a:ext uri="{FF2B5EF4-FFF2-40B4-BE49-F238E27FC236}">
                <a16:creationId xmlns:a16="http://schemas.microsoft.com/office/drawing/2014/main" id="{0F225FB1-CE94-B6E7-322A-B6DC587CE56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49</a:t>
            </a:fld>
            <a:endParaRPr lang="en-GB"/>
          </a:p>
        </p:txBody>
      </p:sp>
      <p:grpSp>
        <p:nvGrpSpPr>
          <p:cNvPr id="30" name="Group 29">
            <a:extLst>
              <a:ext uri="{FF2B5EF4-FFF2-40B4-BE49-F238E27FC236}">
                <a16:creationId xmlns:a16="http://schemas.microsoft.com/office/drawing/2014/main" id="{5762001C-FA4B-391E-F3C5-7D1ADB56D04C}"/>
              </a:ext>
            </a:extLst>
          </p:cNvPr>
          <p:cNvGrpSpPr/>
          <p:nvPr/>
        </p:nvGrpSpPr>
        <p:grpSpPr>
          <a:xfrm>
            <a:off x="11533127" y="2362086"/>
            <a:ext cx="216000" cy="798969"/>
            <a:chOff x="11533127" y="5567090"/>
            <a:chExt cx="216000" cy="606425"/>
          </a:xfrm>
        </p:grpSpPr>
        <p:sp>
          <p:nvSpPr>
            <p:cNvPr id="31" name="Rectangle 30">
              <a:extLst>
                <a:ext uri="{FF2B5EF4-FFF2-40B4-BE49-F238E27FC236}">
                  <a16:creationId xmlns:a16="http://schemas.microsoft.com/office/drawing/2014/main" id="{9BAA756E-DB51-8DA0-7802-A5D04CE3A157}"/>
                </a:ext>
              </a:extLst>
            </p:cNvPr>
            <p:cNvSpPr>
              <a:spLocks/>
            </p:cNvSpPr>
            <p:nvPr/>
          </p:nvSpPr>
          <p:spPr>
            <a:xfrm>
              <a:off x="11533127" y="5567090"/>
              <a:ext cx="216000" cy="17849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2" name="Rectangle 31">
              <a:extLst>
                <a:ext uri="{FF2B5EF4-FFF2-40B4-BE49-F238E27FC236}">
                  <a16:creationId xmlns:a16="http://schemas.microsoft.com/office/drawing/2014/main" id="{F1F51355-0B56-FA80-BEAC-531ECA697423}"/>
                </a:ext>
              </a:extLst>
            </p:cNvPr>
            <p:cNvSpPr>
              <a:spLocks/>
            </p:cNvSpPr>
            <p:nvPr/>
          </p:nvSpPr>
          <p:spPr>
            <a:xfrm>
              <a:off x="11533127" y="5781057"/>
              <a:ext cx="216000" cy="17849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1" name="Rectangle 40">
              <a:extLst>
                <a:ext uri="{FF2B5EF4-FFF2-40B4-BE49-F238E27FC236}">
                  <a16:creationId xmlns:a16="http://schemas.microsoft.com/office/drawing/2014/main" id="{EBEE795F-6BCC-AB89-E6FD-3F4F605EC8DF}"/>
                </a:ext>
              </a:extLst>
            </p:cNvPr>
            <p:cNvSpPr>
              <a:spLocks/>
            </p:cNvSpPr>
            <p:nvPr/>
          </p:nvSpPr>
          <p:spPr>
            <a:xfrm>
              <a:off x="11533127" y="5995025"/>
              <a:ext cx="216000" cy="17849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pic>
        <p:nvPicPr>
          <p:cNvPr id="45" name="Picture 44">
            <a:extLst>
              <a:ext uri="{FF2B5EF4-FFF2-40B4-BE49-F238E27FC236}">
                <a16:creationId xmlns:a16="http://schemas.microsoft.com/office/drawing/2014/main" id="{15534D65-AB05-12F7-087C-2B89967DE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7" t="38352" r="991" b="11765"/>
          <a:stretch/>
        </p:blipFill>
        <p:spPr>
          <a:xfrm>
            <a:off x="3101974" y="3271021"/>
            <a:ext cx="8647113" cy="2902494"/>
          </a:xfrm>
          <a:prstGeom prst="rect">
            <a:avLst/>
          </a:prstGeom>
        </p:spPr>
      </p:pic>
      <p:pic>
        <p:nvPicPr>
          <p:cNvPr id="46" name="Picture 45">
            <a:extLst>
              <a:ext uri="{FF2B5EF4-FFF2-40B4-BE49-F238E27FC236}">
                <a16:creationId xmlns:a16="http://schemas.microsoft.com/office/drawing/2014/main" id="{4771E8E5-DDF9-4E4D-8143-C81C3FECC509}"/>
              </a:ext>
            </a:extLst>
          </p:cNvPr>
          <p:cNvPicPr>
            <a:picLocks noChangeAspect="1"/>
          </p:cNvPicPr>
          <p:nvPr/>
        </p:nvPicPr>
        <p:blipFill rotWithShape="1">
          <a:blip r:embed="rId4"/>
          <a:srcRect b="14957"/>
          <a:stretch/>
        </p:blipFill>
        <p:spPr>
          <a:xfrm>
            <a:off x="637251" y="221615"/>
            <a:ext cx="1483014" cy="1232533"/>
          </a:xfrm>
          <a:prstGeom prst="rect">
            <a:avLst/>
          </a:prstGeom>
        </p:spPr>
      </p:pic>
      <p:pic>
        <p:nvPicPr>
          <p:cNvPr id="48" name="Picture 47">
            <a:extLst>
              <a:ext uri="{FF2B5EF4-FFF2-40B4-BE49-F238E27FC236}">
                <a16:creationId xmlns:a16="http://schemas.microsoft.com/office/drawing/2014/main" id="{755D4D84-A841-7BC3-66F9-221405B7176B}"/>
              </a:ext>
            </a:extLst>
          </p:cNvPr>
          <p:cNvPicPr>
            <a:picLocks noChangeAspect="1"/>
          </p:cNvPicPr>
          <p:nvPr/>
        </p:nvPicPr>
        <p:blipFill rotWithShape="1">
          <a:blip r:embed="rId5"/>
          <a:srcRect t="84459"/>
          <a:stretch/>
        </p:blipFill>
        <p:spPr>
          <a:xfrm>
            <a:off x="422594" y="1414435"/>
            <a:ext cx="1909126" cy="229182"/>
          </a:xfrm>
          <a:prstGeom prst="rect">
            <a:avLst/>
          </a:prstGeom>
        </p:spPr>
      </p:pic>
      <p:grpSp>
        <p:nvGrpSpPr>
          <p:cNvPr id="3" name="Group 2">
            <a:extLst>
              <a:ext uri="{FF2B5EF4-FFF2-40B4-BE49-F238E27FC236}">
                <a16:creationId xmlns:a16="http://schemas.microsoft.com/office/drawing/2014/main" id="{EAA46FE8-878F-2031-24CE-0F11BDF55B63}"/>
              </a:ext>
            </a:extLst>
          </p:cNvPr>
          <p:cNvGrpSpPr/>
          <p:nvPr/>
        </p:nvGrpSpPr>
        <p:grpSpPr>
          <a:xfrm>
            <a:off x="11245126" y="1829883"/>
            <a:ext cx="504001" cy="432000"/>
            <a:chOff x="11073728" y="1623304"/>
            <a:chExt cx="504001" cy="432000"/>
          </a:xfrm>
        </p:grpSpPr>
        <p:sp>
          <p:nvSpPr>
            <p:cNvPr id="14" name="Google Shape;118;p22">
              <a:extLst>
                <a:ext uri="{FF2B5EF4-FFF2-40B4-BE49-F238E27FC236}">
                  <a16:creationId xmlns:a16="http://schemas.microsoft.com/office/drawing/2014/main" id="{709ABDD6-7333-B34B-4A34-24871982D76E}"/>
                </a:ext>
              </a:extLst>
            </p:cNvPr>
            <p:cNvSpPr txBox="1"/>
            <p:nvPr/>
          </p:nvSpPr>
          <p:spPr>
            <a:xfrm>
              <a:off x="11145729" y="162330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6" name="Google Shape;118;p22">
              <a:extLst>
                <a:ext uri="{FF2B5EF4-FFF2-40B4-BE49-F238E27FC236}">
                  <a16:creationId xmlns:a16="http://schemas.microsoft.com/office/drawing/2014/main" id="{9D3B1DAA-0243-2535-24D7-A154657583C6}"/>
                </a:ext>
              </a:extLst>
            </p:cNvPr>
            <p:cNvSpPr txBox="1"/>
            <p:nvPr/>
          </p:nvSpPr>
          <p:spPr>
            <a:xfrm>
              <a:off x="11073728" y="1623304"/>
              <a:ext cx="72000" cy="432000"/>
            </a:xfrm>
            <a:prstGeom prst="rect">
              <a:avLst/>
            </a:prstGeom>
            <a:solidFill>
              <a:srgbClr val="00859B"/>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7" name="Google Shape;1318;p88">
              <a:extLst>
                <a:ext uri="{FF2B5EF4-FFF2-40B4-BE49-F238E27FC236}">
                  <a16:creationId xmlns:a16="http://schemas.microsoft.com/office/drawing/2014/main" id="{6F8977EA-26F6-E333-D23D-6430D37AB4BE}"/>
                </a:ext>
              </a:extLst>
            </p:cNvPr>
            <p:cNvSpPr/>
            <p:nvPr/>
          </p:nvSpPr>
          <p:spPr>
            <a:xfrm>
              <a:off x="11217729" y="1695304"/>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5" name="Rectangle 24">
            <a:extLst>
              <a:ext uri="{FF2B5EF4-FFF2-40B4-BE49-F238E27FC236}">
                <a16:creationId xmlns:a16="http://schemas.microsoft.com/office/drawing/2014/main" id="{2BE8AE1C-2CA4-43E9-74D7-F7C4B9FF010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6" name="Group 25">
            <a:extLst>
              <a:ext uri="{FF2B5EF4-FFF2-40B4-BE49-F238E27FC236}">
                <a16:creationId xmlns:a16="http://schemas.microsoft.com/office/drawing/2014/main" id="{E1A33A3A-9B77-536B-47BA-F813F0D4F5DC}"/>
              </a:ext>
            </a:extLst>
          </p:cNvPr>
          <p:cNvGrpSpPr/>
          <p:nvPr/>
        </p:nvGrpSpPr>
        <p:grpSpPr>
          <a:xfrm>
            <a:off x="7511473" y="130795"/>
            <a:ext cx="4237615" cy="217488"/>
            <a:chOff x="7511473" y="130795"/>
            <a:chExt cx="4237615" cy="217488"/>
          </a:xfrm>
        </p:grpSpPr>
        <p:sp>
          <p:nvSpPr>
            <p:cNvPr id="27" name="Rectangle 26">
              <a:extLst>
                <a:ext uri="{FF2B5EF4-FFF2-40B4-BE49-F238E27FC236}">
                  <a16:creationId xmlns:a16="http://schemas.microsoft.com/office/drawing/2014/main" id="{003C0294-653E-3EAD-4DB4-6696D3C88043}"/>
                </a:ext>
              </a:extLst>
            </p:cNvPr>
            <p:cNvSpPr/>
            <p:nvPr/>
          </p:nvSpPr>
          <p:spPr>
            <a:xfrm>
              <a:off x="775330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DAB9F3A0-F3F0-FC29-1549-842A0613AB64}"/>
                </a:ext>
              </a:extLst>
            </p:cNvPr>
            <p:cNvSpPr/>
            <p:nvPr/>
          </p:nvSpPr>
          <p:spPr>
            <a:xfrm>
              <a:off x="7511473"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05CA1EF7-93B9-818A-A827-D8F08F36D990}"/>
                </a:ext>
              </a:extLst>
            </p:cNvPr>
            <p:cNvSpPr/>
            <p:nvPr/>
          </p:nvSpPr>
          <p:spPr>
            <a:xfrm>
              <a:off x="7995127" y="130795"/>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3</a:t>
              </a:r>
              <a:endParaRPr kumimoji="0" lang="lv-LV"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65825CF0-A440-F2E9-06CD-95CC65EA183A}"/>
                </a:ext>
              </a:extLst>
            </p:cNvPr>
            <p:cNvSpPr/>
            <p:nvPr/>
          </p:nvSpPr>
          <p:spPr>
            <a:xfrm>
              <a:off x="8236954" y="130795"/>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Ministriju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5E80C402-6B2B-EF6D-0925-891FEE5FA394}"/>
                </a:ext>
              </a:extLst>
            </p:cNvPr>
            <p:cNvSpPr/>
            <p:nvPr/>
          </p:nvSpPr>
          <p:spPr>
            <a:xfrm>
              <a:off x="10565780"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44" name="Rectangle 43">
              <a:extLst>
                <a:ext uri="{FF2B5EF4-FFF2-40B4-BE49-F238E27FC236}">
                  <a16:creationId xmlns:a16="http://schemas.microsoft.com/office/drawing/2014/main" id="{F64FAC5D-2D6D-69AB-7552-B5FD07E2E9EB}"/>
                </a:ext>
              </a:extLst>
            </p:cNvPr>
            <p:cNvSpPr/>
            <p:nvPr/>
          </p:nvSpPr>
          <p:spPr>
            <a:xfrm>
              <a:off x="10807607"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7" name="Rectangle 46">
              <a:extLst>
                <a:ext uri="{FF2B5EF4-FFF2-40B4-BE49-F238E27FC236}">
                  <a16:creationId xmlns:a16="http://schemas.microsoft.com/office/drawing/2014/main" id="{482A048C-B7EB-B536-C267-8EAA8FD891A8}"/>
                </a:ext>
              </a:extLst>
            </p:cNvPr>
            <p:cNvSpPr/>
            <p:nvPr/>
          </p:nvSpPr>
          <p:spPr>
            <a:xfrm>
              <a:off x="11049434"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9" name="Rectangle 48">
              <a:extLst>
                <a:ext uri="{FF2B5EF4-FFF2-40B4-BE49-F238E27FC236}">
                  <a16:creationId xmlns:a16="http://schemas.microsoft.com/office/drawing/2014/main" id="{0B5B6DDB-AC68-7DB2-62CB-013945F85412}"/>
                </a:ext>
              </a:extLst>
            </p:cNvPr>
            <p:cNvSpPr/>
            <p:nvPr/>
          </p:nvSpPr>
          <p:spPr>
            <a:xfrm>
              <a:off x="11291261"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0" name="Rectangle 49">
              <a:extLst>
                <a:ext uri="{FF2B5EF4-FFF2-40B4-BE49-F238E27FC236}">
                  <a16:creationId xmlns:a16="http://schemas.microsoft.com/office/drawing/2014/main" id="{D73A0455-8148-DAD3-C159-A8D9EB9601D3}"/>
                </a:ext>
              </a:extLst>
            </p:cNvPr>
            <p:cNvSpPr/>
            <p:nvPr/>
          </p:nvSpPr>
          <p:spPr>
            <a:xfrm>
              <a:off x="11533088" y="130795"/>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EBDFCE09-D0BC-79EC-B6A8-477538415B76}"/>
              </a:ext>
            </a:extLst>
          </p:cNvPr>
          <p:cNvSpPr/>
          <p:nvPr/>
        </p:nvSpPr>
        <p:spPr>
          <a:xfrm>
            <a:off x="0" y="3429000"/>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B68E9543-B05C-3692-2F06-7B0596741A23}"/>
              </a:ext>
            </a:extLst>
          </p:cNvPr>
          <p:cNvSpPr>
            <a:spLocks noChangeAspect="1"/>
          </p:cNvSpPr>
          <p:nvPr/>
        </p:nvSpPr>
        <p:spPr bwMode="auto">
          <a:xfrm>
            <a:off x="448735" y="3681509"/>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8E9A709B-A3BB-0FC4-6184-8547E41C55D4}"/>
              </a:ext>
            </a:extLst>
          </p:cNvPr>
          <p:cNvSpPr txBox="1"/>
          <p:nvPr/>
        </p:nvSpPr>
        <p:spPr>
          <a:xfrm>
            <a:off x="874395" y="3670768"/>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Ekonomikas ministrijas nolikums</a:t>
            </a:r>
            <a:r>
              <a:rPr lang="lv-LV" sz="1100">
                <a:latin typeface="Arial"/>
                <a:ea typeface="Arial"/>
                <a:cs typeface="Arial"/>
                <a:sym typeface="Arial"/>
              </a:rPr>
              <a:t> </a:t>
            </a:r>
          </a:p>
        </p:txBody>
      </p:sp>
      <p:sp>
        <p:nvSpPr>
          <p:cNvPr id="11" name="Rectangle 10">
            <a:extLst>
              <a:ext uri="{FF2B5EF4-FFF2-40B4-BE49-F238E27FC236}">
                <a16:creationId xmlns:a16="http://schemas.microsoft.com/office/drawing/2014/main" id="{B2BFEFFD-FE89-6F78-3879-48576184DEA4}"/>
              </a:ext>
            </a:extLst>
          </p:cNvPr>
          <p:cNvSpPr/>
          <p:nvPr/>
        </p:nvSpPr>
        <p:spPr>
          <a:xfrm>
            <a:off x="0" y="4407946"/>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Freeform 50">
            <a:extLst>
              <a:ext uri="{FF2B5EF4-FFF2-40B4-BE49-F238E27FC236}">
                <a16:creationId xmlns:a16="http://schemas.microsoft.com/office/drawing/2014/main" id="{ED470E9F-6AAE-D2B9-DA78-BA3E6A4C625F}"/>
              </a:ext>
            </a:extLst>
          </p:cNvPr>
          <p:cNvSpPr>
            <a:spLocks noChangeAspect="1"/>
          </p:cNvSpPr>
          <p:nvPr/>
        </p:nvSpPr>
        <p:spPr bwMode="auto">
          <a:xfrm>
            <a:off x="448735" y="466045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2685;p25">
            <a:extLst>
              <a:ext uri="{FF2B5EF4-FFF2-40B4-BE49-F238E27FC236}">
                <a16:creationId xmlns:a16="http://schemas.microsoft.com/office/drawing/2014/main" id="{FC67ED8B-071D-CA57-CFBE-E1AD03D581A5}"/>
              </a:ext>
            </a:extLst>
          </p:cNvPr>
          <p:cNvSpPr txBox="1"/>
          <p:nvPr/>
        </p:nvSpPr>
        <p:spPr>
          <a:xfrm>
            <a:off x="874395" y="4649714"/>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1" name="Rectangle 20">
            <a:extLst>
              <a:ext uri="{FF2B5EF4-FFF2-40B4-BE49-F238E27FC236}">
                <a16:creationId xmlns:a16="http://schemas.microsoft.com/office/drawing/2014/main" id="{F2E6A7F7-037D-331C-EBAC-0CA0D7642957}"/>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Freeform 50">
            <a:extLst>
              <a:ext uri="{FF2B5EF4-FFF2-40B4-BE49-F238E27FC236}">
                <a16:creationId xmlns:a16="http://schemas.microsoft.com/office/drawing/2014/main" id="{EE80CF89-0730-475F-CB3E-C209D451B8F9}"/>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3BB87171-A3D7-AB7B-4521-BE90B1994653}"/>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rPr>
              <a:t>Citi nozari reglamentējošie dokumenti</a:t>
            </a:r>
          </a:p>
        </p:txBody>
      </p:sp>
    </p:spTree>
    <p:extLst>
      <p:ext uri="{BB962C8B-B14F-4D97-AF65-F5344CB8AC3E}">
        <p14:creationId xmlns:p14="http://schemas.microsoft.com/office/powerpoint/2010/main" val="613118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FF0D18A-DDDF-7EA6-4E67-4B73CB91D42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6997" r="6997"/>
          <a:stretch>
            <a:fillRect/>
          </a:stretch>
        </p:blipFill>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normAutofit fontScale="90000"/>
          </a:bodyPr>
          <a:lstStyle/>
          <a:p>
            <a:pPr>
              <a:spcAft>
                <a:spcPts val="600"/>
              </a:spcAft>
            </a:pPr>
            <a:r>
              <a:rPr lang="lv-LV" sz="6000">
                <a:cs typeface="Arial"/>
              </a:rPr>
              <a:t>5.1. Civilās aizsardzības </a:t>
            </a:r>
            <a:br>
              <a:rPr lang="en-US" sz="6000">
                <a:cs typeface="Arial"/>
              </a:rPr>
            </a:br>
            <a:r>
              <a:rPr lang="lv-LV" sz="6000">
                <a:cs typeface="Arial"/>
              </a:rPr>
              <a:t>sistēmas dalībnieku pienākumi</a:t>
            </a:r>
          </a:p>
        </p:txBody>
      </p:sp>
    </p:spTree>
    <p:extLst>
      <p:ext uri="{BB962C8B-B14F-4D97-AF65-F5344CB8AC3E}">
        <p14:creationId xmlns:p14="http://schemas.microsoft.com/office/powerpoint/2010/main" val="1752106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13A522-363F-7314-BE4A-8C86313BA410}"/>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1775" r="11775"/>
          <a:stretch>
            <a:fillRect/>
          </a:stretch>
        </p:blipFill>
        <p:spPr>
          <a:xfrm flipH="1">
            <a:off x="4327525" y="0"/>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lstStyle/>
          <a:p>
            <a:r>
              <a:rPr lang="lv-LV"/>
              <a:t>5.4.VUGD pienākumi civilās aizsardzības jomā</a:t>
            </a:r>
            <a:endParaRPr lang="en-GB"/>
          </a:p>
        </p:txBody>
      </p:sp>
    </p:spTree>
    <p:extLst>
      <p:ext uri="{BB962C8B-B14F-4D97-AF65-F5344CB8AC3E}">
        <p14:creationId xmlns:p14="http://schemas.microsoft.com/office/powerpoint/2010/main" val="136751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Funkcijas</a:t>
            </a:r>
          </a:p>
        </p:txBody>
      </p:sp>
      <p:sp>
        <p:nvSpPr>
          <p:cNvPr id="27" name="Rectangle 26">
            <a:extLst>
              <a:ext uri="{FF2B5EF4-FFF2-40B4-BE49-F238E27FC236}">
                <a16:creationId xmlns:a16="http://schemas.microsoft.com/office/drawing/2014/main" id="{C8BB740F-82BC-1972-106F-2EE2814B35C9}"/>
              </a:ext>
            </a:extLst>
          </p:cNvPr>
          <p:cNvSpPr/>
          <p:nvPr/>
        </p:nvSpPr>
        <p:spPr>
          <a:xfrm>
            <a:off x="0" y="2916822"/>
            <a:ext cx="3971925" cy="394117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Valsts ugunsdzēsības un glābšanas dienesta – VUGD – funkcijas civilajā aizsardzībā un katastrofas pārvaldīšanā</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51</a:t>
            </a:fld>
            <a:endParaRPr lang="en-GB"/>
          </a:p>
        </p:txBody>
      </p:sp>
      <p:pic>
        <p:nvPicPr>
          <p:cNvPr id="7" name="Picture 6">
            <a:extLst>
              <a:ext uri="{FF2B5EF4-FFF2-40B4-BE49-F238E27FC236}">
                <a16:creationId xmlns:a16="http://schemas.microsoft.com/office/drawing/2014/main" id="{0773CDB1-1038-3DE2-E767-E5F4AF04E7D9}"/>
              </a:ext>
            </a:extLst>
          </p:cNvPr>
          <p:cNvPicPr>
            <a:picLocks noChangeAspect="1"/>
          </p:cNvPicPr>
          <p:nvPr/>
        </p:nvPicPr>
        <p:blipFill>
          <a:blip r:embed="rId3">
            <a:clrChange>
              <a:clrFrom>
                <a:srgbClr val="F8F8F8"/>
              </a:clrFrom>
              <a:clrTo>
                <a:srgbClr val="F8F8F8">
                  <a:alpha val="0"/>
                </a:srgbClr>
              </a:clrTo>
            </a:clrChange>
          </a:blip>
          <a:stretch>
            <a:fillRect/>
          </a:stretch>
        </p:blipFill>
        <p:spPr>
          <a:xfrm>
            <a:off x="418496" y="3585304"/>
            <a:ext cx="3134932" cy="2604214"/>
          </a:xfrm>
          <a:prstGeom prst="rect">
            <a:avLst/>
          </a:prstGeom>
        </p:spPr>
      </p:pic>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3" y="1944270"/>
            <a:ext cx="11306175" cy="849468"/>
          </a:xfrm>
          <a:prstGeom prst="rect">
            <a:avLst/>
          </a:prstGeom>
          <a:noFill/>
        </p:spPr>
        <p:txBody>
          <a:bodyPr wrap="square" lIns="0" tIns="0" rIns="0" bIns="0" anchor="ctr">
            <a:noAutofit/>
          </a:bodyPr>
          <a:lstStyle/>
          <a:p>
            <a:r>
              <a:rPr lang="lv-LV" sz="1400" b="0">
                <a:solidFill>
                  <a:schemeClr val="bg1"/>
                </a:solidFill>
                <a:ea typeface="+mn-lt"/>
                <a:cs typeface="+mn-lt"/>
              </a:rPr>
              <a:t>Valsts ugunsdzēsības un glābšanas dienests ir </a:t>
            </a:r>
            <a:r>
              <a:rPr lang="lv-LV" sz="1400" b="0" err="1">
                <a:solidFill>
                  <a:schemeClr val="bg1"/>
                </a:solidFill>
                <a:ea typeface="+mn-lt"/>
                <a:cs typeface="+mn-lt"/>
              </a:rPr>
              <a:t>iekšlietu</a:t>
            </a:r>
            <a:r>
              <a:rPr lang="lv-LV" sz="1400" b="0">
                <a:solidFill>
                  <a:schemeClr val="bg1"/>
                </a:solidFill>
                <a:ea typeface="+mn-lt"/>
                <a:cs typeface="+mn-lt"/>
              </a:rPr>
              <a:t> ministra pārraudzībā esoša tiešā pārvaldes iestāde. </a:t>
            </a:r>
            <a:r>
              <a:rPr lang="lv-LV" sz="1400" b="0">
                <a:solidFill>
                  <a:schemeClr val="bg1"/>
                </a:solidFill>
                <a:cs typeface="Arial"/>
              </a:rPr>
              <a:t>Dienesta darbības tiesiskumu nodrošina dienesta priekšnieks. </a:t>
            </a:r>
            <a:r>
              <a:rPr lang="lv-LV" sz="1400" b="0">
                <a:solidFill>
                  <a:schemeClr val="bg1"/>
                </a:solidFill>
                <a:ea typeface="+mn-lt"/>
                <a:cs typeface="+mn-lt"/>
              </a:rPr>
              <a:t>Dienestu finansē no valsts budžeta dotācijas, ieņēmumiem par dienesta sniegtajiem maksas pakalpojumiem, ziedojumiem un dāvinājumiem. </a:t>
            </a:r>
            <a:endParaRPr lang="lv-LV" sz="1400" b="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50" name="Group 49">
            <a:extLst>
              <a:ext uri="{FF2B5EF4-FFF2-40B4-BE49-F238E27FC236}">
                <a16:creationId xmlns:a16="http://schemas.microsoft.com/office/drawing/2014/main" id="{A0C9B1F7-3BCD-6622-DF5D-73C7F2A6CA33}"/>
              </a:ext>
            </a:extLst>
          </p:cNvPr>
          <p:cNvGrpSpPr/>
          <p:nvPr/>
        </p:nvGrpSpPr>
        <p:grpSpPr>
          <a:xfrm>
            <a:off x="4327525" y="3824835"/>
            <a:ext cx="7421563" cy="411257"/>
            <a:chOff x="4327525" y="3824835"/>
            <a:chExt cx="7421563" cy="411257"/>
          </a:xfrm>
        </p:grpSpPr>
        <p:sp>
          <p:nvSpPr>
            <p:cNvPr id="34" name="Google Shape;112;p22">
              <a:extLst>
                <a:ext uri="{FF2B5EF4-FFF2-40B4-BE49-F238E27FC236}">
                  <a16:creationId xmlns:a16="http://schemas.microsoft.com/office/drawing/2014/main" id="{BBC50A0D-A4F1-1141-30B4-B53FB8229960}"/>
                </a:ext>
              </a:extLst>
            </p:cNvPr>
            <p:cNvSpPr/>
            <p:nvPr/>
          </p:nvSpPr>
          <p:spPr>
            <a:xfrm>
              <a:off x="4327525" y="3824835"/>
              <a:ext cx="7421563" cy="411257"/>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100" b="1"/>
                <a:t>Īsteno valsts politiku </a:t>
              </a:r>
              <a:r>
                <a:rPr lang="lv-LV" sz="1100"/>
                <a:t>ugunsdrošības, ugunsdzēsības, </a:t>
              </a:r>
              <a:r>
                <a:rPr lang="lv-LV" sz="1100" b="1"/>
                <a:t>civilās aizsardzības </a:t>
              </a:r>
              <a:r>
                <a:rPr lang="lv-LV" sz="1100"/>
                <a:t>un vienotā ārkārtas palīdzības izsaukumu numura "112" darbības jomā</a:t>
              </a:r>
            </a:p>
          </p:txBody>
        </p:sp>
        <p:sp>
          <p:nvSpPr>
            <p:cNvPr id="35" name="Freeform 68">
              <a:extLst>
                <a:ext uri="{FF2B5EF4-FFF2-40B4-BE49-F238E27FC236}">
                  <a16:creationId xmlns:a16="http://schemas.microsoft.com/office/drawing/2014/main" id="{8029784C-186A-F7BE-0CA4-AD31AACE3866}"/>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9" name="Group 48">
            <a:extLst>
              <a:ext uri="{FF2B5EF4-FFF2-40B4-BE49-F238E27FC236}">
                <a16:creationId xmlns:a16="http://schemas.microsoft.com/office/drawing/2014/main" id="{7635A882-70FD-3E6F-9C01-43ADD97BEE90}"/>
              </a:ext>
            </a:extLst>
          </p:cNvPr>
          <p:cNvGrpSpPr/>
          <p:nvPr/>
        </p:nvGrpSpPr>
        <p:grpSpPr>
          <a:xfrm>
            <a:off x="4327525" y="4536496"/>
            <a:ext cx="7421563" cy="241980"/>
            <a:chOff x="4327525" y="4381744"/>
            <a:chExt cx="7421563" cy="241980"/>
          </a:xfrm>
        </p:grpSpPr>
        <p:sp>
          <p:nvSpPr>
            <p:cNvPr id="38" name="Google Shape;112;p22">
              <a:extLst>
                <a:ext uri="{FF2B5EF4-FFF2-40B4-BE49-F238E27FC236}">
                  <a16:creationId xmlns:a16="http://schemas.microsoft.com/office/drawing/2014/main" id="{223D8C72-6C63-C5A4-1C5A-599E08988942}"/>
                </a:ext>
              </a:extLst>
            </p:cNvPr>
            <p:cNvSpPr/>
            <p:nvPr/>
          </p:nvSpPr>
          <p:spPr>
            <a:xfrm>
              <a:off x="4327525" y="4381744"/>
              <a:ext cx="7421563" cy="24198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100"/>
                <a:t>Uzrauga normatīvajos aktos noteikto ugunsdrošības un </a:t>
              </a:r>
              <a:r>
                <a:rPr lang="lv-LV" sz="1100" b="1"/>
                <a:t>civilās aizsardzības prasību ievērošanu</a:t>
              </a:r>
            </a:p>
          </p:txBody>
        </p:sp>
        <p:sp>
          <p:nvSpPr>
            <p:cNvPr id="39" name="Freeform 68">
              <a:extLst>
                <a:ext uri="{FF2B5EF4-FFF2-40B4-BE49-F238E27FC236}">
                  <a16:creationId xmlns:a16="http://schemas.microsoft.com/office/drawing/2014/main" id="{0B52331F-C22C-DEE4-3FAE-E3184F0AB97F}"/>
                </a:ext>
              </a:extLst>
            </p:cNvPr>
            <p:cNvSpPr>
              <a:spLocks noChangeAspect="1" noEditPoints="1"/>
            </p:cNvSpPr>
            <p:nvPr/>
          </p:nvSpPr>
          <p:spPr bwMode="auto">
            <a:xfrm>
              <a:off x="4411322" y="441603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8" name="Group 47">
            <a:extLst>
              <a:ext uri="{FF2B5EF4-FFF2-40B4-BE49-F238E27FC236}">
                <a16:creationId xmlns:a16="http://schemas.microsoft.com/office/drawing/2014/main" id="{4E255AA4-0E03-F8DD-4FB3-CFF5203D2084}"/>
              </a:ext>
            </a:extLst>
          </p:cNvPr>
          <p:cNvGrpSpPr/>
          <p:nvPr/>
        </p:nvGrpSpPr>
        <p:grpSpPr>
          <a:xfrm>
            <a:off x="4327525" y="5078880"/>
            <a:ext cx="7421563" cy="241980"/>
            <a:chOff x="4327525" y="4847473"/>
            <a:chExt cx="7421563" cy="241980"/>
          </a:xfrm>
        </p:grpSpPr>
        <p:sp>
          <p:nvSpPr>
            <p:cNvPr id="42" name="Google Shape;112;p22">
              <a:extLst>
                <a:ext uri="{FF2B5EF4-FFF2-40B4-BE49-F238E27FC236}">
                  <a16:creationId xmlns:a16="http://schemas.microsoft.com/office/drawing/2014/main" id="{A38D0E44-8531-A6E1-8CF3-02C4510F21BC}"/>
                </a:ext>
              </a:extLst>
            </p:cNvPr>
            <p:cNvSpPr/>
            <p:nvPr/>
          </p:nvSpPr>
          <p:spPr>
            <a:xfrm>
              <a:off x="4327525" y="4847473"/>
              <a:ext cx="7421563" cy="241980"/>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100"/>
                <a:t>Veic ugunsdzēsības un glābšanas darbus</a:t>
              </a:r>
            </a:p>
          </p:txBody>
        </p:sp>
        <p:sp>
          <p:nvSpPr>
            <p:cNvPr id="43" name="Freeform 68">
              <a:extLst>
                <a:ext uri="{FF2B5EF4-FFF2-40B4-BE49-F238E27FC236}">
                  <a16:creationId xmlns:a16="http://schemas.microsoft.com/office/drawing/2014/main" id="{466896A3-A1F6-39FB-F3A1-A9C0C2B99D29}"/>
                </a:ext>
              </a:extLst>
            </p:cNvPr>
            <p:cNvSpPr>
              <a:spLocks noChangeAspect="1" noEditPoints="1"/>
            </p:cNvSpPr>
            <p:nvPr/>
          </p:nvSpPr>
          <p:spPr bwMode="auto">
            <a:xfrm>
              <a:off x="4411322" y="4881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7" name="Group 46">
            <a:extLst>
              <a:ext uri="{FF2B5EF4-FFF2-40B4-BE49-F238E27FC236}">
                <a16:creationId xmlns:a16="http://schemas.microsoft.com/office/drawing/2014/main" id="{60C008DA-2524-CA1C-7004-144C89D5122D}"/>
              </a:ext>
            </a:extLst>
          </p:cNvPr>
          <p:cNvGrpSpPr/>
          <p:nvPr/>
        </p:nvGrpSpPr>
        <p:grpSpPr>
          <a:xfrm>
            <a:off x="4327525" y="5621262"/>
            <a:ext cx="7421563" cy="580534"/>
            <a:chOff x="4327525" y="5100049"/>
            <a:chExt cx="7421563" cy="580534"/>
          </a:xfrm>
        </p:grpSpPr>
        <p:sp>
          <p:nvSpPr>
            <p:cNvPr id="45" name="Google Shape;112;p22">
              <a:extLst>
                <a:ext uri="{FF2B5EF4-FFF2-40B4-BE49-F238E27FC236}">
                  <a16:creationId xmlns:a16="http://schemas.microsoft.com/office/drawing/2014/main" id="{790EC658-1B99-85E3-6541-3AEC8A207574}"/>
                </a:ext>
              </a:extLst>
            </p:cNvPr>
            <p:cNvSpPr/>
            <p:nvPr/>
          </p:nvSpPr>
          <p:spPr>
            <a:xfrm>
              <a:off x="4327525" y="5100049"/>
              <a:ext cx="7421563" cy="580534"/>
            </a:xfrm>
            <a:prstGeom prst="rect">
              <a:avLst/>
            </a:prstGeom>
            <a:solidFill>
              <a:schemeClr val="bg1"/>
            </a:solidFill>
            <a:ln>
              <a:noFill/>
            </a:ln>
          </p:spPr>
          <p:txBody>
            <a:bodyPr spcFirstLastPara="1" wrap="square" lIns="360000" tIns="36000" rIns="72000" bIns="36000" anchor="ctr" anchorCtr="0">
              <a:spAutoFit/>
            </a:bodyPr>
            <a:lstStyle/>
            <a:p>
              <a:pPr marL="0" lvl="0" indent="0" algn="l" rtl="0">
                <a:spcBef>
                  <a:spcPts val="0"/>
                </a:spcBef>
                <a:spcAft>
                  <a:spcPts val="0"/>
                </a:spcAft>
                <a:buNone/>
              </a:pPr>
              <a:r>
                <a:rPr lang="lv-LV" sz="1100"/>
                <a:t>Koordinē iestāžu, organizāciju, komercsabiedrību un pašvaldību izveidoto ugunsdrošības, ugunsdzēsības un glābšanas dienestu un brīvprātīgo ugunsdzēsēju organizāciju darbību, kas saistīta ar ugunsdrošību un ugunsdzēsību</a:t>
              </a:r>
            </a:p>
          </p:txBody>
        </p:sp>
        <p:sp>
          <p:nvSpPr>
            <p:cNvPr id="46" name="Freeform 68">
              <a:extLst>
                <a:ext uri="{FF2B5EF4-FFF2-40B4-BE49-F238E27FC236}">
                  <a16:creationId xmlns:a16="http://schemas.microsoft.com/office/drawing/2014/main" id="{B4943A58-E1D3-B541-F6F0-B79528CD22F2}"/>
                </a:ext>
              </a:extLst>
            </p:cNvPr>
            <p:cNvSpPr>
              <a:spLocks noChangeAspect="1" noEditPoints="1"/>
            </p:cNvSpPr>
            <p:nvPr/>
          </p:nvSpPr>
          <p:spPr bwMode="auto">
            <a:xfrm>
              <a:off x="4411322" y="530361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52" name="Straight Connector 51">
            <a:extLst>
              <a:ext uri="{FF2B5EF4-FFF2-40B4-BE49-F238E27FC236}">
                <a16:creationId xmlns:a16="http://schemas.microsoft.com/office/drawing/2014/main" id="{6CC5D223-C333-70C3-4F3A-C6ED6301845E}"/>
              </a:ext>
            </a:extLst>
          </p:cNvPr>
          <p:cNvCxnSpPr>
            <a:cxnSpLocks/>
          </p:cNvCxnSpPr>
          <p:nvPr/>
        </p:nvCxnSpPr>
        <p:spPr>
          <a:xfrm>
            <a:off x="4327525" y="4386294"/>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443D1250-25FC-3ADE-37A2-13EAE403AF35}"/>
              </a:ext>
            </a:extLst>
          </p:cNvPr>
          <p:cNvCxnSpPr>
            <a:cxnSpLocks/>
          </p:cNvCxnSpPr>
          <p:nvPr/>
        </p:nvCxnSpPr>
        <p:spPr>
          <a:xfrm>
            <a:off x="4327525" y="492867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E5F942AB-84CE-1994-811F-957ABDBF13D2}"/>
              </a:ext>
            </a:extLst>
          </p:cNvPr>
          <p:cNvCxnSpPr>
            <a:cxnSpLocks/>
          </p:cNvCxnSpPr>
          <p:nvPr/>
        </p:nvCxnSpPr>
        <p:spPr>
          <a:xfrm>
            <a:off x="4327525" y="5471062"/>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 name="Rectangle 2">
            <a:extLst>
              <a:ext uri="{FF2B5EF4-FFF2-40B4-BE49-F238E27FC236}">
                <a16:creationId xmlns:a16="http://schemas.microsoft.com/office/drawing/2014/main" id="{5AC64CAF-533B-4C34-8C10-F0923510EE8C}"/>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16" name="Group 15">
            <a:extLst>
              <a:ext uri="{FF2B5EF4-FFF2-40B4-BE49-F238E27FC236}">
                <a16:creationId xmlns:a16="http://schemas.microsoft.com/office/drawing/2014/main" id="{5C7EC958-B262-EDB9-707C-A04720F920DC}"/>
              </a:ext>
            </a:extLst>
          </p:cNvPr>
          <p:cNvGrpSpPr/>
          <p:nvPr/>
        </p:nvGrpSpPr>
        <p:grpSpPr>
          <a:xfrm>
            <a:off x="7511473" y="132504"/>
            <a:ext cx="4237615" cy="217488"/>
            <a:chOff x="7511473" y="132504"/>
            <a:chExt cx="4237615" cy="217488"/>
          </a:xfrm>
        </p:grpSpPr>
        <p:sp>
          <p:nvSpPr>
            <p:cNvPr id="6" name="Rectangle 5">
              <a:extLst>
                <a:ext uri="{FF2B5EF4-FFF2-40B4-BE49-F238E27FC236}">
                  <a16:creationId xmlns:a16="http://schemas.microsoft.com/office/drawing/2014/main" id="{D971DF11-DA9E-0F8E-3EAE-4513E57CD902}"/>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76A72911-BBF2-CC53-4131-339D2D4323C2}"/>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60247A03-7A51-5571-DBAF-7296411A5268}"/>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0" name="Rectangle 9">
              <a:extLst>
                <a:ext uri="{FF2B5EF4-FFF2-40B4-BE49-F238E27FC236}">
                  <a16:creationId xmlns:a16="http://schemas.microsoft.com/office/drawing/2014/main" id="{B0238761-C425-86D8-9DAF-B07EA241A045}"/>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21F09E48-BB06-AF18-3CB8-7548535EA167}"/>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75590638-29C2-7BD2-F448-5C5F6763B9E7}"/>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13" name="Rectangle 12">
              <a:extLst>
                <a:ext uri="{FF2B5EF4-FFF2-40B4-BE49-F238E27FC236}">
                  <a16:creationId xmlns:a16="http://schemas.microsoft.com/office/drawing/2014/main" id="{C215171C-56BF-C7AB-16B3-E627B24F27E8}"/>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14" name="Rectangle 13">
              <a:extLst>
                <a:ext uri="{FF2B5EF4-FFF2-40B4-BE49-F238E27FC236}">
                  <a16:creationId xmlns:a16="http://schemas.microsoft.com/office/drawing/2014/main" id="{C9064F33-8E6A-5F78-2158-60D73D483529}"/>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0AB479A9-A1EE-B234-F5B4-56D0A2829F09}"/>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097010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D301CD-A7F1-48CE-FFDA-BC75C1EEE457}"/>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dirty="0"/>
              <a:t>Valsts ugunsdzēsības un glābšanas dienesta loma civilās aizsardzības sistēmā</a:t>
            </a:r>
            <a:endParaRPr lang="en-US" dirty="0"/>
          </a:p>
        </p:txBody>
      </p:sp>
      <p:sp>
        <p:nvSpPr>
          <p:cNvPr id="8" name="Rectangle 7">
            <a:extLst>
              <a:ext uri="{FF2B5EF4-FFF2-40B4-BE49-F238E27FC236}">
                <a16:creationId xmlns:a16="http://schemas.microsoft.com/office/drawing/2014/main" id="{7D290E12-BC62-DBEA-6436-A17BD2061A30}"/>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Slide Number Placeholder 4">
            <a:extLst>
              <a:ext uri="{FF2B5EF4-FFF2-40B4-BE49-F238E27FC236}">
                <a16:creationId xmlns:a16="http://schemas.microsoft.com/office/drawing/2014/main" id="{CB613C54-C35F-5654-8FE7-FB6914261E2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52</a:t>
            </a:fld>
            <a:endParaRPr lang="en-GB"/>
          </a:p>
        </p:txBody>
      </p:sp>
      <p:sp>
        <p:nvSpPr>
          <p:cNvPr id="7" name="Rectangle 6">
            <a:extLst>
              <a:ext uri="{FF2B5EF4-FFF2-40B4-BE49-F238E27FC236}">
                <a16:creationId xmlns:a16="http://schemas.microsoft.com/office/drawing/2014/main" id="{7A150E54-4894-EFC7-64A8-94690F73F77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23" name="Picture 22">
            <a:extLst>
              <a:ext uri="{FF2B5EF4-FFF2-40B4-BE49-F238E27FC236}">
                <a16:creationId xmlns:a16="http://schemas.microsoft.com/office/drawing/2014/main" id="{CCDEFEFB-9C5F-9394-026B-054A7B7D7EB8}"/>
              </a:ext>
            </a:extLst>
          </p:cNvPr>
          <p:cNvPicPr>
            <a:picLocks noChangeAspect="1"/>
          </p:cNvPicPr>
          <p:nvPr/>
        </p:nvPicPr>
        <p:blipFill rotWithShape="1">
          <a:blip r:embed="rId3"/>
          <a:srcRect b="24460"/>
          <a:stretch/>
        </p:blipFill>
        <p:spPr>
          <a:xfrm>
            <a:off x="338144" y="224622"/>
            <a:ext cx="2104547" cy="1428789"/>
          </a:xfrm>
          <a:prstGeom prst="rect">
            <a:avLst/>
          </a:prstGeom>
        </p:spPr>
      </p:pic>
      <p:grpSp>
        <p:nvGrpSpPr>
          <p:cNvPr id="31" name="Group 30">
            <a:extLst>
              <a:ext uri="{FF2B5EF4-FFF2-40B4-BE49-F238E27FC236}">
                <a16:creationId xmlns:a16="http://schemas.microsoft.com/office/drawing/2014/main" id="{3EE824C1-06EF-9A41-8A00-EDC3C6A486EE}"/>
              </a:ext>
            </a:extLst>
          </p:cNvPr>
          <p:cNvGrpSpPr/>
          <p:nvPr/>
        </p:nvGrpSpPr>
        <p:grpSpPr>
          <a:xfrm>
            <a:off x="7511473" y="132504"/>
            <a:ext cx="4237615" cy="217488"/>
            <a:chOff x="7511473" y="132504"/>
            <a:chExt cx="4237615" cy="217488"/>
          </a:xfrm>
        </p:grpSpPr>
        <p:sp>
          <p:nvSpPr>
            <p:cNvPr id="32" name="Rectangle 31">
              <a:extLst>
                <a:ext uri="{FF2B5EF4-FFF2-40B4-BE49-F238E27FC236}">
                  <a16:creationId xmlns:a16="http://schemas.microsoft.com/office/drawing/2014/main" id="{64BB2043-9B2D-C8E3-F726-28A38DFBC7B0}"/>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48600C5F-A1DD-C6A6-3E5E-6168A536C320}"/>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BC81AA63-1144-69EB-E91E-8CBB31CDAD18}"/>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67B1DCEF-A243-8C1D-9AE2-01C4559ADBAC}"/>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74C6F946-1869-FADA-8CFF-E3712AEE4392}"/>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ED38A3E4-2245-3D34-EB81-5E6EF7CCAC85}"/>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1" name="Rectangle 40">
              <a:extLst>
                <a:ext uri="{FF2B5EF4-FFF2-40B4-BE49-F238E27FC236}">
                  <a16:creationId xmlns:a16="http://schemas.microsoft.com/office/drawing/2014/main" id="{0E81985E-2458-957F-F7E6-5994E5BE6E1B}"/>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2" name="Rectangle 41">
              <a:extLst>
                <a:ext uri="{FF2B5EF4-FFF2-40B4-BE49-F238E27FC236}">
                  <a16:creationId xmlns:a16="http://schemas.microsoft.com/office/drawing/2014/main" id="{0F27F910-4E0B-892D-AB5A-57EF7B33C00B}"/>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B7E46A81-B036-2999-A7FF-8397AA2771C6}"/>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65" name="Group 64">
            <a:extLst>
              <a:ext uri="{FF2B5EF4-FFF2-40B4-BE49-F238E27FC236}">
                <a16:creationId xmlns:a16="http://schemas.microsoft.com/office/drawing/2014/main" id="{622793D8-B928-ED0E-B722-804942E0DF26}"/>
              </a:ext>
            </a:extLst>
          </p:cNvPr>
          <p:cNvGrpSpPr/>
          <p:nvPr/>
        </p:nvGrpSpPr>
        <p:grpSpPr>
          <a:xfrm>
            <a:off x="0" y="5850920"/>
            <a:ext cx="2499360" cy="640080"/>
            <a:chOff x="0" y="4761334"/>
            <a:chExt cx="2499360" cy="640080"/>
          </a:xfrm>
        </p:grpSpPr>
        <p:sp>
          <p:nvSpPr>
            <p:cNvPr id="48" name="Rectangle 47">
              <a:extLst>
                <a:ext uri="{FF2B5EF4-FFF2-40B4-BE49-F238E27FC236}">
                  <a16:creationId xmlns:a16="http://schemas.microsoft.com/office/drawing/2014/main" id="{B7BAC00A-EC30-F7BC-6807-9B8A6D7A6FE2}"/>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8899328C-9835-D32E-C671-BF5A91BC311C}"/>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3A904873-9F08-382B-C732-946E708E060D}"/>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66" name="Group 65">
            <a:extLst>
              <a:ext uri="{FF2B5EF4-FFF2-40B4-BE49-F238E27FC236}">
                <a16:creationId xmlns:a16="http://schemas.microsoft.com/office/drawing/2014/main" id="{64E659AB-3922-ECDD-1CEF-D70C3920908F}"/>
              </a:ext>
            </a:extLst>
          </p:cNvPr>
          <p:cNvGrpSpPr/>
          <p:nvPr/>
        </p:nvGrpSpPr>
        <p:grpSpPr>
          <a:xfrm>
            <a:off x="-1793" y="2822944"/>
            <a:ext cx="2501153" cy="1280160"/>
            <a:chOff x="0" y="3131187"/>
            <a:chExt cx="2501153" cy="1280160"/>
          </a:xfrm>
        </p:grpSpPr>
        <p:sp>
          <p:nvSpPr>
            <p:cNvPr id="51" name="Rectangle 50">
              <a:extLst>
                <a:ext uri="{FF2B5EF4-FFF2-40B4-BE49-F238E27FC236}">
                  <a16:creationId xmlns:a16="http://schemas.microsoft.com/office/drawing/2014/main" id="{F4FC4ACF-3E03-4C9F-544A-E50028B27B89}"/>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E0467E8F-050A-D30F-79E7-35A7D4DF6DED}"/>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3" name="Google Shape;2685;p25">
              <a:extLst>
                <a:ext uri="{FF2B5EF4-FFF2-40B4-BE49-F238E27FC236}">
                  <a16:creationId xmlns:a16="http://schemas.microsoft.com/office/drawing/2014/main" id="{4159E7B2-0E6A-7703-B9DE-4CA40FB58747}"/>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63" name="Group 62">
            <a:extLst>
              <a:ext uri="{FF2B5EF4-FFF2-40B4-BE49-F238E27FC236}">
                <a16:creationId xmlns:a16="http://schemas.microsoft.com/office/drawing/2014/main" id="{B515AB9B-0726-779C-8BB9-5161C19378B3}"/>
              </a:ext>
            </a:extLst>
          </p:cNvPr>
          <p:cNvGrpSpPr/>
          <p:nvPr/>
        </p:nvGrpSpPr>
        <p:grpSpPr>
          <a:xfrm>
            <a:off x="0" y="4236475"/>
            <a:ext cx="2499360" cy="640080"/>
            <a:chOff x="0" y="5715164"/>
            <a:chExt cx="2499360" cy="640080"/>
          </a:xfrm>
        </p:grpSpPr>
        <p:sp>
          <p:nvSpPr>
            <p:cNvPr id="54" name="Rectangle 53">
              <a:extLst>
                <a:ext uri="{FF2B5EF4-FFF2-40B4-BE49-F238E27FC236}">
                  <a16:creationId xmlns:a16="http://schemas.microsoft.com/office/drawing/2014/main" id="{2102A800-3947-44A1-4305-4E4E8F6C2DD5}"/>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1D026293-3E35-EF1B-3192-065F77CC4A49}"/>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6" name="Google Shape;2685;p25">
              <a:extLst>
                <a:ext uri="{FF2B5EF4-FFF2-40B4-BE49-F238E27FC236}">
                  <a16:creationId xmlns:a16="http://schemas.microsoft.com/office/drawing/2014/main" id="{3951B358-8C81-8455-E7EC-E5B3BDFE8E8F}"/>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67" name="Group 66">
            <a:extLst>
              <a:ext uri="{FF2B5EF4-FFF2-40B4-BE49-F238E27FC236}">
                <a16:creationId xmlns:a16="http://schemas.microsoft.com/office/drawing/2014/main" id="{F32D186A-AD5A-C697-951C-E66927F9064A}"/>
              </a:ext>
            </a:extLst>
          </p:cNvPr>
          <p:cNvGrpSpPr/>
          <p:nvPr/>
        </p:nvGrpSpPr>
        <p:grpSpPr>
          <a:xfrm>
            <a:off x="687" y="2043896"/>
            <a:ext cx="2499360" cy="640080"/>
            <a:chOff x="0" y="2177087"/>
            <a:chExt cx="2499360" cy="640080"/>
          </a:xfrm>
        </p:grpSpPr>
        <p:sp>
          <p:nvSpPr>
            <p:cNvPr id="57" name="Rectangle 56">
              <a:extLst>
                <a:ext uri="{FF2B5EF4-FFF2-40B4-BE49-F238E27FC236}">
                  <a16:creationId xmlns:a16="http://schemas.microsoft.com/office/drawing/2014/main" id="{BA72F1AB-85A3-8D1F-5E09-1D6B217443C2}"/>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0B718717-0315-5262-8B2C-DE530E012459}"/>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9" name="Google Shape;2685;p25">
              <a:extLst>
                <a:ext uri="{FF2B5EF4-FFF2-40B4-BE49-F238E27FC236}">
                  <a16:creationId xmlns:a16="http://schemas.microsoft.com/office/drawing/2014/main" id="{D4D38CA2-0FAD-45FF-CD85-584C9E0CC1C4}"/>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73" name="Group 72">
            <a:extLst>
              <a:ext uri="{FF2B5EF4-FFF2-40B4-BE49-F238E27FC236}">
                <a16:creationId xmlns:a16="http://schemas.microsoft.com/office/drawing/2014/main" id="{5CD76AB6-54A5-E2AA-382F-923F00D57531}"/>
              </a:ext>
            </a:extLst>
          </p:cNvPr>
          <p:cNvGrpSpPr/>
          <p:nvPr/>
        </p:nvGrpSpPr>
        <p:grpSpPr>
          <a:xfrm>
            <a:off x="0" y="5032409"/>
            <a:ext cx="2499360" cy="640080"/>
            <a:chOff x="-2196480" y="1280947"/>
            <a:chExt cx="2499360" cy="640080"/>
          </a:xfrm>
        </p:grpSpPr>
        <p:sp>
          <p:nvSpPr>
            <p:cNvPr id="74" name="Rectangle 73">
              <a:extLst>
                <a:ext uri="{FF2B5EF4-FFF2-40B4-BE49-F238E27FC236}">
                  <a16:creationId xmlns:a16="http://schemas.microsoft.com/office/drawing/2014/main" id="{AF5BBF13-BEE3-3C6E-4076-0E156E43B42A}"/>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5" name="Freeform 50">
              <a:extLst>
                <a:ext uri="{FF2B5EF4-FFF2-40B4-BE49-F238E27FC236}">
                  <a16:creationId xmlns:a16="http://schemas.microsoft.com/office/drawing/2014/main" id="{55731FEC-8725-32F1-85CD-9A8536795055}"/>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6" name="Google Shape;2685;p25">
              <a:extLst>
                <a:ext uri="{FF2B5EF4-FFF2-40B4-BE49-F238E27FC236}">
                  <a16:creationId xmlns:a16="http://schemas.microsoft.com/office/drawing/2014/main" id="{38266D36-754F-F546-0377-E2C6E057160F}"/>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
        <p:nvSpPr>
          <p:cNvPr id="10" name="Google Shape;112;p22">
            <a:extLst>
              <a:ext uri="{FF2B5EF4-FFF2-40B4-BE49-F238E27FC236}">
                <a16:creationId xmlns:a16="http://schemas.microsoft.com/office/drawing/2014/main" id="{51E4C7BE-AE6D-DC12-9CE2-F7EC69A46913}"/>
              </a:ext>
            </a:extLst>
          </p:cNvPr>
          <p:cNvSpPr/>
          <p:nvPr/>
        </p:nvSpPr>
        <p:spPr>
          <a:xfrm>
            <a:off x="3102014" y="3510849"/>
            <a:ext cx="43770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Vada, </a:t>
            </a:r>
            <a:r>
              <a:rPr lang="en-US" sz="1100" err="1"/>
              <a:t>koordinē</a:t>
            </a:r>
            <a:r>
              <a:rPr lang="en-US" sz="1100"/>
              <a:t> un </a:t>
            </a:r>
            <a:r>
              <a:rPr lang="en-US" sz="1100" err="1"/>
              <a:t>kontrolē</a:t>
            </a:r>
            <a:r>
              <a:rPr lang="en-US" sz="1100"/>
              <a:t> civilās </a:t>
            </a:r>
            <a:r>
              <a:rPr lang="en-US" sz="1100" err="1"/>
              <a:t>aizsardzības</a:t>
            </a:r>
            <a:r>
              <a:rPr lang="en-US" sz="1100"/>
              <a:t> </a:t>
            </a:r>
            <a:r>
              <a:rPr lang="en-US" sz="1100" err="1"/>
              <a:t>sistēmas</a:t>
            </a:r>
            <a:r>
              <a:rPr lang="en-US" sz="1100"/>
              <a:t> </a:t>
            </a:r>
            <a:r>
              <a:rPr lang="en-US" sz="1100" err="1"/>
              <a:t>darbību</a:t>
            </a:r>
            <a:endParaRPr lang="en-US" sz="1100"/>
          </a:p>
        </p:txBody>
      </p:sp>
      <p:sp>
        <p:nvSpPr>
          <p:cNvPr id="12" name="Google Shape;112;p22">
            <a:extLst>
              <a:ext uri="{FF2B5EF4-FFF2-40B4-BE49-F238E27FC236}">
                <a16:creationId xmlns:a16="http://schemas.microsoft.com/office/drawing/2014/main" id="{F6A33DA8-9B26-2AC2-4DE5-EFAB96C1DF05}"/>
              </a:ext>
            </a:extLst>
          </p:cNvPr>
          <p:cNvSpPr/>
          <p:nvPr/>
        </p:nvSpPr>
        <p:spPr>
          <a:xfrm>
            <a:off x="3102014" y="4206405"/>
            <a:ext cx="4377015" cy="74162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Sadarbībā ar citām institūcijām izstrādā valsts civilās aizsardzības plānu, kā arī izskata un saskaņo objektu un paaugstinātas bīstamības objektu civilās aizsardzības plānu projektus</a:t>
            </a:r>
          </a:p>
        </p:txBody>
      </p:sp>
      <p:sp>
        <p:nvSpPr>
          <p:cNvPr id="13" name="Google Shape;112;p22">
            <a:extLst>
              <a:ext uri="{FF2B5EF4-FFF2-40B4-BE49-F238E27FC236}">
                <a16:creationId xmlns:a16="http://schemas.microsoft.com/office/drawing/2014/main" id="{6A194078-E62C-3660-9200-D770B2D0B0DA}"/>
              </a:ext>
            </a:extLst>
          </p:cNvPr>
          <p:cNvSpPr/>
          <p:nvPr/>
        </p:nvSpPr>
        <p:spPr>
          <a:xfrm>
            <a:off x="3102014" y="5056539"/>
            <a:ext cx="4377015" cy="576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Nodrošina</a:t>
            </a:r>
            <a:r>
              <a:rPr lang="en-US" sz="1100"/>
              <a:t> </a:t>
            </a:r>
            <a:r>
              <a:rPr lang="en-US" sz="1100" err="1"/>
              <a:t>kontaktpunkta</a:t>
            </a:r>
            <a:r>
              <a:rPr lang="en-US" sz="1100"/>
              <a:t> </a:t>
            </a:r>
            <a:r>
              <a:rPr lang="en-US" sz="1100" err="1"/>
              <a:t>funkciju</a:t>
            </a:r>
            <a:r>
              <a:rPr lang="en-US" sz="1100"/>
              <a:t> </a:t>
            </a:r>
            <a:r>
              <a:rPr lang="en-US" sz="1100" err="1"/>
              <a:t>veikšanu</a:t>
            </a:r>
            <a:r>
              <a:rPr lang="en-US" sz="1100"/>
              <a:t> un </a:t>
            </a:r>
            <a:r>
              <a:rPr lang="en-US" sz="1100" err="1"/>
              <a:t>tā</a:t>
            </a:r>
            <a:r>
              <a:rPr lang="en-US" sz="1100"/>
              <a:t> </a:t>
            </a:r>
            <a:r>
              <a:rPr lang="en-US" sz="1100" err="1"/>
              <a:t>darbību</a:t>
            </a:r>
            <a:r>
              <a:rPr lang="en-US" sz="1100"/>
              <a:t> 24 </a:t>
            </a:r>
            <a:r>
              <a:rPr lang="en-US" sz="1100" err="1"/>
              <a:t>stundas</a:t>
            </a:r>
            <a:r>
              <a:rPr lang="en-US" sz="1100"/>
              <a:t> </a:t>
            </a:r>
            <a:r>
              <a:rPr lang="en-US" sz="1100" err="1"/>
              <a:t>diennaktī</a:t>
            </a:r>
            <a:endParaRPr lang="en-US" sz="1100"/>
          </a:p>
        </p:txBody>
      </p:sp>
      <p:sp>
        <p:nvSpPr>
          <p:cNvPr id="14" name="Google Shape;112;p22">
            <a:extLst>
              <a:ext uri="{FF2B5EF4-FFF2-40B4-BE49-F238E27FC236}">
                <a16:creationId xmlns:a16="http://schemas.microsoft.com/office/drawing/2014/main" id="{E5FBB31E-92D6-17B4-B24F-0A5531884723}"/>
              </a:ext>
            </a:extLst>
          </p:cNvPr>
          <p:cNvSpPr/>
          <p:nvPr/>
        </p:nvSpPr>
        <p:spPr>
          <a:xfrm>
            <a:off x="3102014" y="5741053"/>
            <a:ext cx="4377015" cy="432462"/>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Veic </a:t>
            </a:r>
            <a:r>
              <a:rPr lang="en-US" sz="1100" err="1"/>
              <a:t>glābšanas</a:t>
            </a:r>
            <a:r>
              <a:rPr lang="en-US" sz="1100"/>
              <a:t> </a:t>
            </a:r>
            <a:r>
              <a:rPr lang="en-US" sz="1100" err="1"/>
              <a:t>darbus</a:t>
            </a:r>
            <a:r>
              <a:rPr lang="en-US" sz="1100"/>
              <a:t> un </a:t>
            </a:r>
            <a:r>
              <a:rPr lang="en-US" sz="1100" err="1"/>
              <a:t>seku</a:t>
            </a:r>
            <a:r>
              <a:rPr lang="en-US" sz="1100"/>
              <a:t> </a:t>
            </a:r>
            <a:r>
              <a:rPr lang="en-US" sz="1100" err="1"/>
              <a:t>likvidēšanas</a:t>
            </a:r>
            <a:r>
              <a:rPr lang="en-US" sz="1100"/>
              <a:t> </a:t>
            </a:r>
            <a:r>
              <a:rPr lang="en-US" sz="1100" err="1"/>
              <a:t>pasākumus</a:t>
            </a:r>
            <a:endParaRPr lang="en-US" sz="1100"/>
          </a:p>
        </p:txBody>
      </p:sp>
      <p:sp>
        <p:nvSpPr>
          <p:cNvPr id="15" name="Google Shape;112;p22">
            <a:extLst>
              <a:ext uri="{FF2B5EF4-FFF2-40B4-BE49-F238E27FC236}">
                <a16:creationId xmlns:a16="http://schemas.microsoft.com/office/drawing/2014/main" id="{DAD80069-3295-A34A-AFF0-B8E01569BA07}"/>
              </a:ext>
            </a:extLst>
          </p:cNvPr>
          <p:cNvSpPr/>
          <p:nvPr/>
        </p:nvSpPr>
        <p:spPr>
          <a:xfrm>
            <a:off x="7582789" y="3510849"/>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Pieņem lēmumu par valsts agrīnās brīdināšanas sistēmas aktivizēšanu</a:t>
            </a:r>
          </a:p>
        </p:txBody>
      </p:sp>
      <p:sp>
        <p:nvSpPr>
          <p:cNvPr id="16" name="Google Shape;112;p22">
            <a:extLst>
              <a:ext uri="{FF2B5EF4-FFF2-40B4-BE49-F238E27FC236}">
                <a16:creationId xmlns:a16="http://schemas.microsoft.com/office/drawing/2014/main" id="{998E770B-A326-62A2-1E47-D309CDC160DD}"/>
              </a:ext>
            </a:extLst>
          </p:cNvPr>
          <p:cNvSpPr/>
          <p:nvPr/>
        </p:nvSpPr>
        <p:spPr>
          <a:xfrm>
            <a:off x="7582789" y="4206405"/>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Apkopo</a:t>
            </a:r>
            <a:r>
              <a:rPr lang="en-US" sz="1100"/>
              <a:t> </a:t>
            </a:r>
            <a:r>
              <a:rPr lang="en-US" sz="1100" err="1"/>
              <a:t>nozaru</a:t>
            </a:r>
            <a:r>
              <a:rPr lang="en-US" sz="1100"/>
              <a:t> </a:t>
            </a:r>
            <a:r>
              <a:rPr lang="en-US" sz="1100" err="1"/>
              <a:t>ministriju</a:t>
            </a:r>
            <a:r>
              <a:rPr lang="en-US" sz="1100"/>
              <a:t> </a:t>
            </a:r>
            <a:r>
              <a:rPr lang="en-US" sz="1100" err="1"/>
              <a:t>sniegto</a:t>
            </a:r>
            <a:r>
              <a:rPr lang="en-US" sz="1100"/>
              <a:t> </a:t>
            </a:r>
            <a:r>
              <a:rPr lang="en-US" sz="1100" err="1"/>
              <a:t>informāciju</a:t>
            </a:r>
            <a:r>
              <a:rPr lang="en-US" sz="1100"/>
              <a:t> par Valsts civilās </a:t>
            </a:r>
            <a:r>
              <a:rPr lang="en-US" sz="1100" err="1"/>
              <a:t>aizsardzības</a:t>
            </a:r>
            <a:r>
              <a:rPr lang="en-US" sz="1100"/>
              <a:t> </a:t>
            </a:r>
            <a:r>
              <a:rPr lang="en-US" sz="1100" err="1"/>
              <a:t>plāna</a:t>
            </a:r>
            <a:r>
              <a:rPr lang="en-US" sz="1100"/>
              <a:t> </a:t>
            </a:r>
            <a:r>
              <a:rPr lang="en-US" sz="1100" err="1"/>
              <a:t>izpildi</a:t>
            </a:r>
            <a:endParaRPr lang="en-US" sz="1100"/>
          </a:p>
        </p:txBody>
      </p:sp>
      <p:sp>
        <p:nvSpPr>
          <p:cNvPr id="17" name="Google Shape;112;p22">
            <a:extLst>
              <a:ext uri="{FF2B5EF4-FFF2-40B4-BE49-F238E27FC236}">
                <a16:creationId xmlns:a16="http://schemas.microsoft.com/office/drawing/2014/main" id="{13447973-011F-FC98-6D32-AA057B6F03B4}"/>
              </a:ext>
            </a:extLst>
          </p:cNvPr>
          <p:cNvSpPr/>
          <p:nvPr/>
        </p:nvSpPr>
        <p:spPr>
          <a:xfrm>
            <a:off x="7582789" y="4901961"/>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Valsts </a:t>
            </a:r>
            <a:r>
              <a:rPr lang="en-US" sz="1100" err="1"/>
              <a:t>ugunsdzēsības</a:t>
            </a:r>
            <a:r>
              <a:rPr lang="en-US" sz="1100"/>
              <a:t> un </a:t>
            </a:r>
            <a:r>
              <a:rPr lang="en-US" sz="1100" err="1"/>
              <a:t>glābšanas</a:t>
            </a:r>
            <a:r>
              <a:rPr lang="en-US" sz="1100"/>
              <a:t> </a:t>
            </a:r>
            <a:r>
              <a:rPr lang="en-US" sz="1100" err="1"/>
              <a:t>dienests</a:t>
            </a:r>
            <a:r>
              <a:rPr lang="en-US" sz="1100"/>
              <a:t> </a:t>
            </a:r>
            <a:r>
              <a:rPr lang="en-US" sz="1100" err="1"/>
              <a:t>sniedz</a:t>
            </a:r>
            <a:r>
              <a:rPr lang="en-US" sz="1100"/>
              <a:t> </a:t>
            </a:r>
            <a:r>
              <a:rPr lang="en-US" sz="1100" err="1"/>
              <a:t>humāno</a:t>
            </a:r>
            <a:r>
              <a:rPr lang="en-US" sz="1100"/>
              <a:t> </a:t>
            </a:r>
            <a:r>
              <a:rPr lang="en-US" sz="1100" err="1"/>
              <a:t>palīdzību</a:t>
            </a:r>
            <a:r>
              <a:rPr lang="en-US" sz="1100"/>
              <a:t> </a:t>
            </a:r>
            <a:r>
              <a:rPr lang="en-US" sz="1100" err="1"/>
              <a:t>Ukrainai</a:t>
            </a:r>
            <a:endParaRPr lang="en-US" sz="1100"/>
          </a:p>
        </p:txBody>
      </p:sp>
      <p:sp>
        <p:nvSpPr>
          <p:cNvPr id="18" name="Google Shape;112;p22">
            <a:extLst>
              <a:ext uri="{FF2B5EF4-FFF2-40B4-BE49-F238E27FC236}">
                <a16:creationId xmlns:a16="http://schemas.microsoft.com/office/drawing/2014/main" id="{0A9F7102-08E1-E372-1384-3A3CE7B4337B}"/>
              </a:ext>
            </a:extLst>
          </p:cNvPr>
          <p:cNvSpPr/>
          <p:nvPr/>
        </p:nvSpPr>
        <p:spPr>
          <a:xfrm>
            <a:off x="7582789" y="5597515"/>
            <a:ext cx="4160476" cy="576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Veic ugunsgrēku dzēšanu, glābšanas darbus pēc ceļu satiksmes negadījumiem, ķīmiskām avārijām, sprādzieniem un radiācijas avārijām, iekšējos ūdeņos u.c.</a:t>
            </a:r>
          </a:p>
        </p:txBody>
      </p:sp>
      <p:sp>
        <p:nvSpPr>
          <p:cNvPr id="19" name="Google Shape;118;p22">
            <a:extLst>
              <a:ext uri="{FF2B5EF4-FFF2-40B4-BE49-F238E27FC236}">
                <a16:creationId xmlns:a16="http://schemas.microsoft.com/office/drawing/2014/main" id="{114D1A67-1E97-8B50-E9B6-1AD99DF84C59}"/>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0" name="Google Shape;118;p22">
            <a:extLst>
              <a:ext uri="{FF2B5EF4-FFF2-40B4-BE49-F238E27FC236}">
                <a16:creationId xmlns:a16="http://schemas.microsoft.com/office/drawing/2014/main" id="{FA7C5974-515A-7CB2-ED17-4E82756E8353}"/>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18;p22">
            <a:extLst>
              <a:ext uri="{FF2B5EF4-FFF2-40B4-BE49-F238E27FC236}">
                <a16:creationId xmlns:a16="http://schemas.microsoft.com/office/drawing/2014/main" id="{35566163-21A3-8228-02A0-2CA0DE90AF5C}"/>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b="1" dirty="0"/>
              <a:t>Lēmumu pieņemšana</a:t>
            </a:r>
            <a:r>
              <a:rPr lang="en-US" sz="1400" b="1" dirty="0"/>
              <a:t> </a:t>
            </a:r>
            <a:r>
              <a:rPr lang="en-US" sz="1400" dirty="0">
                <a:solidFill>
                  <a:schemeClr val="bg1">
                    <a:lumMod val="65000"/>
                  </a:schemeClr>
                </a:solidFill>
              </a:rPr>
              <a:t>| </a:t>
            </a:r>
            <a:r>
              <a:rPr lang="lv-LV" sz="1400" dirty="0">
                <a:solidFill>
                  <a:schemeClr val="bg1">
                    <a:lumMod val="65000"/>
                  </a:schemeClr>
                </a:solidFill>
              </a:rPr>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26" name="Google Shape;118;p22">
            <a:extLst>
              <a:ext uri="{FF2B5EF4-FFF2-40B4-BE49-F238E27FC236}">
                <a16:creationId xmlns:a16="http://schemas.microsoft.com/office/drawing/2014/main" id="{777695BF-0131-980B-1AD3-CFBF2AAF83FE}"/>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7" name="Google Shape;118;p22">
            <a:extLst>
              <a:ext uri="{FF2B5EF4-FFF2-40B4-BE49-F238E27FC236}">
                <a16:creationId xmlns:a16="http://schemas.microsoft.com/office/drawing/2014/main" id="{3DD45618-E4B2-2C29-4200-C80D3D4502EB}"/>
              </a:ext>
            </a:extLst>
          </p:cNvPr>
          <p:cNvSpPr txBox="1"/>
          <p:nvPr/>
        </p:nvSpPr>
        <p:spPr>
          <a:xfrm>
            <a:off x="3102015" y="2959293"/>
            <a:ext cx="438202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pienākumi:</a:t>
            </a:r>
          </a:p>
        </p:txBody>
      </p:sp>
      <p:sp>
        <p:nvSpPr>
          <p:cNvPr id="28" name="Google Shape;118;p22">
            <a:extLst>
              <a:ext uri="{FF2B5EF4-FFF2-40B4-BE49-F238E27FC236}">
                <a16:creationId xmlns:a16="http://schemas.microsoft.com/office/drawing/2014/main" id="{D1F75DEC-CE3E-1A9D-F931-5420EF8D66C4}"/>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9" name="Google Shape;118;p22">
            <a:extLst>
              <a:ext uri="{FF2B5EF4-FFF2-40B4-BE49-F238E27FC236}">
                <a16:creationId xmlns:a16="http://schemas.microsoft.com/office/drawing/2014/main" id="{9EFB1407-06DA-D6A0-B861-ED16A07D3665}"/>
              </a:ext>
            </a:extLst>
          </p:cNvPr>
          <p:cNvSpPr txBox="1"/>
          <p:nvPr/>
        </p:nvSpPr>
        <p:spPr>
          <a:xfrm>
            <a:off x="7583473" y="2959293"/>
            <a:ext cx="415979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Piemēri:</a:t>
            </a:r>
          </a:p>
        </p:txBody>
      </p:sp>
      <p:sp>
        <p:nvSpPr>
          <p:cNvPr id="35" name="Freeform 17">
            <a:extLst>
              <a:ext uri="{FF2B5EF4-FFF2-40B4-BE49-F238E27FC236}">
                <a16:creationId xmlns:a16="http://schemas.microsoft.com/office/drawing/2014/main" id="{B41CD6EB-D563-A1D8-27C5-B4D0A834324F}"/>
              </a:ext>
            </a:extLst>
          </p:cNvPr>
          <p:cNvSpPr/>
          <p:nvPr/>
        </p:nvSpPr>
        <p:spPr>
          <a:xfrm>
            <a:off x="3173089"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6" name="Freeform 17">
            <a:extLst>
              <a:ext uri="{FF2B5EF4-FFF2-40B4-BE49-F238E27FC236}">
                <a16:creationId xmlns:a16="http://schemas.microsoft.com/office/drawing/2014/main" id="{FEB419BE-80BA-C0B3-EAF1-57198CFBECB9}"/>
              </a:ext>
            </a:extLst>
          </p:cNvPr>
          <p:cNvSpPr/>
          <p:nvPr/>
        </p:nvSpPr>
        <p:spPr>
          <a:xfrm>
            <a:off x="3173089" y="581282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9" name="Freeform 17">
            <a:extLst>
              <a:ext uri="{FF2B5EF4-FFF2-40B4-BE49-F238E27FC236}">
                <a16:creationId xmlns:a16="http://schemas.microsoft.com/office/drawing/2014/main" id="{CDC62713-0D62-ED33-D616-17A129F31912}"/>
              </a:ext>
            </a:extLst>
          </p:cNvPr>
          <p:cNvSpPr/>
          <p:nvPr/>
        </p:nvSpPr>
        <p:spPr>
          <a:xfrm>
            <a:off x="7646444" y="365438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4" name="Freeform 17">
            <a:extLst>
              <a:ext uri="{FF2B5EF4-FFF2-40B4-BE49-F238E27FC236}">
                <a16:creationId xmlns:a16="http://schemas.microsoft.com/office/drawing/2014/main" id="{29191F50-A446-4FE3-69BE-13EDBA474E8B}"/>
              </a:ext>
            </a:extLst>
          </p:cNvPr>
          <p:cNvSpPr/>
          <p:nvPr/>
        </p:nvSpPr>
        <p:spPr>
          <a:xfrm>
            <a:off x="7646444" y="4349942"/>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5" name="Freeform 45">
            <a:extLst>
              <a:ext uri="{FF2B5EF4-FFF2-40B4-BE49-F238E27FC236}">
                <a16:creationId xmlns:a16="http://schemas.microsoft.com/office/drawing/2014/main" id="{F6548310-E392-BEA8-17ED-CFC96E3BF186}"/>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60" name="Graphic 47">
            <a:extLst>
              <a:ext uri="{FF2B5EF4-FFF2-40B4-BE49-F238E27FC236}">
                <a16:creationId xmlns:a16="http://schemas.microsoft.com/office/drawing/2014/main" id="{F0F2D386-885E-130E-76B7-BE00C91426A5}"/>
              </a:ext>
            </a:extLst>
          </p:cNvPr>
          <p:cNvGrpSpPr/>
          <p:nvPr/>
        </p:nvGrpSpPr>
        <p:grpSpPr>
          <a:xfrm>
            <a:off x="3174014" y="2468509"/>
            <a:ext cx="288925" cy="287338"/>
            <a:chOff x="5489444" y="1867103"/>
            <a:chExt cx="457200" cy="457200"/>
          </a:xfrm>
          <a:solidFill>
            <a:srgbClr val="525A72"/>
          </a:solidFill>
        </p:grpSpPr>
        <p:sp>
          <p:nvSpPr>
            <p:cNvPr id="61" name="Freeform 158">
              <a:extLst>
                <a:ext uri="{FF2B5EF4-FFF2-40B4-BE49-F238E27FC236}">
                  <a16:creationId xmlns:a16="http://schemas.microsoft.com/office/drawing/2014/main" id="{00890A35-E9E3-2AA3-B728-BF0F7F6FF208}"/>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62" name="Freeform 163">
              <a:extLst>
                <a:ext uri="{FF2B5EF4-FFF2-40B4-BE49-F238E27FC236}">
                  <a16:creationId xmlns:a16="http://schemas.microsoft.com/office/drawing/2014/main" id="{D1D602DD-ACAE-41AB-40C8-9AF0E3D9C353}"/>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64" name="Freeform 164">
              <a:extLst>
                <a:ext uri="{FF2B5EF4-FFF2-40B4-BE49-F238E27FC236}">
                  <a16:creationId xmlns:a16="http://schemas.microsoft.com/office/drawing/2014/main" id="{289D4036-8C84-9AC8-C49A-19DDF3446F60}"/>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68" name="Freeform 166">
              <a:extLst>
                <a:ext uri="{FF2B5EF4-FFF2-40B4-BE49-F238E27FC236}">
                  <a16:creationId xmlns:a16="http://schemas.microsoft.com/office/drawing/2014/main" id="{FDCA1524-825A-9593-D23B-20774261E1DD}"/>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69" name="Freeform 73">
            <a:extLst>
              <a:ext uri="{FF2B5EF4-FFF2-40B4-BE49-F238E27FC236}">
                <a16:creationId xmlns:a16="http://schemas.microsoft.com/office/drawing/2014/main" id="{147E8A12-92DF-DC04-0AD4-CADB1E3778BF}"/>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83" name="Group 82">
            <a:extLst>
              <a:ext uri="{FF2B5EF4-FFF2-40B4-BE49-F238E27FC236}">
                <a16:creationId xmlns:a16="http://schemas.microsoft.com/office/drawing/2014/main" id="{ED08A2FC-655C-4234-D92B-AF333EA228D5}"/>
              </a:ext>
            </a:extLst>
          </p:cNvPr>
          <p:cNvGrpSpPr/>
          <p:nvPr/>
        </p:nvGrpSpPr>
        <p:grpSpPr>
          <a:xfrm>
            <a:off x="7583473" y="2959293"/>
            <a:ext cx="504000" cy="432000"/>
            <a:chOff x="6427140" y="2959293"/>
            <a:chExt cx="504000" cy="432000"/>
          </a:xfrm>
        </p:grpSpPr>
        <p:sp>
          <p:nvSpPr>
            <p:cNvPr id="81" name="Google Shape;118;p22">
              <a:extLst>
                <a:ext uri="{FF2B5EF4-FFF2-40B4-BE49-F238E27FC236}">
                  <a16:creationId xmlns:a16="http://schemas.microsoft.com/office/drawing/2014/main" id="{A310B1FD-1A65-1285-8997-F37CAC601E73}"/>
                </a:ext>
              </a:extLst>
            </p:cNvPr>
            <p:cNvSpPr txBox="1"/>
            <p:nvPr/>
          </p:nvSpPr>
          <p:spPr>
            <a:xfrm>
              <a:off x="6427140" y="2959293"/>
              <a:ext cx="43200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endParaRPr lang="lv-LV" sz="1400" b="1"/>
            </a:p>
          </p:txBody>
        </p:sp>
        <p:grpSp>
          <p:nvGrpSpPr>
            <p:cNvPr id="70" name="Group 69">
              <a:extLst>
                <a:ext uri="{FF2B5EF4-FFF2-40B4-BE49-F238E27FC236}">
                  <a16:creationId xmlns:a16="http://schemas.microsoft.com/office/drawing/2014/main" id="{67342003-42DB-D296-9700-B2AE8FF1BAE5}"/>
                </a:ext>
              </a:extLst>
            </p:cNvPr>
            <p:cNvGrpSpPr/>
            <p:nvPr/>
          </p:nvGrpSpPr>
          <p:grpSpPr>
            <a:xfrm>
              <a:off x="6496619" y="2959293"/>
              <a:ext cx="434521" cy="432000"/>
              <a:chOff x="7573675" y="2959293"/>
              <a:chExt cx="434521" cy="432000"/>
            </a:xfrm>
          </p:grpSpPr>
          <p:sp>
            <p:nvSpPr>
              <p:cNvPr id="71" name="Google Shape;118;p22">
                <a:extLst>
                  <a:ext uri="{FF2B5EF4-FFF2-40B4-BE49-F238E27FC236}">
                    <a16:creationId xmlns:a16="http://schemas.microsoft.com/office/drawing/2014/main" id="{9E4CEF5A-F818-B2B7-A2D0-9E8389133119}"/>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72" name="Freeform 80">
                <a:extLst>
                  <a:ext uri="{FF2B5EF4-FFF2-40B4-BE49-F238E27FC236}">
                    <a16:creationId xmlns:a16="http://schemas.microsoft.com/office/drawing/2014/main" id="{1A2ACDF7-0B54-BFED-49FF-FEB85FDEEEA2}"/>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grpSp>
      </p:grpSp>
      <p:sp>
        <p:nvSpPr>
          <p:cNvPr id="77" name="Freeform 17">
            <a:extLst>
              <a:ext uri="{FF2B5EF4-FFF2-40B4-BE49-F238E27FC236}">
                <a16:creationId xmlns:a16="http://schemas.microsoft.com/office/drawing/2014/main" id="{8D4F3F2A-2234-15A0-8BA8-D1DBC7E4DCA6}"/>
              </a:ext>
            </a:extLst>
          </p:cNvPr>
          <p:cNvSpPr/>
          <p:nvPr/>
        </p:nvSpPr>
        <p:spPr>
          <a:xfrm>
            <a:off x="7646444" y="57410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78" name="Freeform 17">
            <a:extLst>
              <a:ext uri="{FF2B5EF4-FFF2-40B4-BE49-F238E27FC236}">
                <a16:creationId xmlns:a16="http://schemas.microsoft.com/office/drawing/2014/main" id="{31751E60-9C23-B3D6-0569-AC9CFABEB9C7}"/>
              </a:ext>
            </a:extLst>
          </p:cNvPr>
          <p:cNvSpPr/>
          <p:nvPr/>
        </p:nvSpPr>
        <p:spPr>
          <a:xfrm>
            <a:off x="3173089" y="443275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79" name="Freeform 17">
            <a:extLst>
              <a:ext uri="{FF2B5EF4-FFF2-40B4-BE49-F238E27FC236}">
                <a16:creationId xmlns:a16="http://schemas.microsoft.com/office/drawing/2014/main" id="{AF55987B-D146-DA86-3E4A-C59662D1FF74}"/>
              </a:ext>
            </a:extLst>
          </p:cNvPr>
          <p:cNvSpPr/>
          <p:nvPr/>
        </p:nvSpPr>
        <p:spPr>
          <a:xfrm>
            <a:off x="3173089" y="520007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80" name="Freeform 17">
            <a:extLst>
              <a:ext uri="{FF2B5EF4-FFF2-40B4-BE49-F238E27FC236}">
                <a16:creationId xmlns:a16="http://schemas.microsoft.com/office/drawing/2014/main" id="{F97D808E-376E-2D03-EEF2-5A928DC38407}"/>
              </a:ext>
            </a:extLst>
          </p:cNvPr>
          <p:cNvSpPr/>
          <p:nvPr/>
        </p:nvSpPr>
        <p:spPr>
          <a:xfrm>
            <a:off x="7646444" y="504549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4200058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F34BCE5-B535-DBFF-987F-6AD7FFE5E5D5}"/>
              </a:ext>
            </a:extLst>
          </p:cNvPr>
          <p:cNvGrpSpPr/>
          <p:nvPr/>
        </p:nvGrpSpPr>
        <p:grpSpPr>
          <a:xfrm>
            <a:off x="7480617" y="2362104"/>
            <a:ext cx="4268508" cy="432001"/>
            <a:chOff x="3101690" y="2362104"/>
            <a:chExt cx="4268508" cy="432001"/>
          </a:xfrm>
        </p:grpSpPr>
        <p:sp>
          <p:nvSpPr>
            <p:cNvPr id="42" name="Google Shape;112;p22">
              <a:extLst>
                <a:ext uri="{FF2B5EF4-FFF2-40B4-BE49-F238E27FC236}">
                  <a16:creationId xmlns:a16="http://schemas.microsoft.com/office/drawing/2014/main" id="{4E7B39D2-56FD-F0A5-97BB-2168C8F56C21}"/>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Plāno un organizē </a:t>
              </a:r>
              <a:r>
                <a:rPr lang="lv-LV" sz="1100" b="1"/>
                <a:t>sadarbības teritoriju civilās aizsardzības komisiju apmācību</a:t>
              </a:r>
            </a:p>
          </p:txBody>
        </p:sp>
        <p:sp>
          <p:nvSpPr>
            <p:cNvPr id="43" name="Freeform 68">
              <a:extLst>
                <a:ext uri="{FF2B5EF4-FFF2-40B4-BE49-F238E27FC236}">
                  <a16:creationId xmlns:a16="http://schemas.microsoft.com/office/drawing/2014/main" id="{1D8E01D3-3E9B-7583-D284-FBACF1C061EE}"/>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pic>
        <p:nvPicPr>
          <p:cNvPr id="21509" name="Graphic 21508">
            <a:extLst>
              <a:ext uri="{FF2B5EF4-FFF2-40B4-BE49-F238E27FC236}">
                <a16:creationId xmlns:a16="http://schemas.microsoft.com/office/drawing/2014/main" id="{8B39EA6A-3131-F48E-C5F3-79C68E08AB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uzdevumi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53</a:t>
            </a:fld>
            <a:endParaRPr lang="en-GB"/>
          </a:p>
        </p:txBody>
      </p:sp>
      <p:grpSp>
        <p:nvGrpSpPr>
          <p:cNvPr id="14" name="Group 13">
            <a:extLst>
              <a:ext uri="{FF2B5EF4-FFF2-40B4-BE49-F238E27FC236}">
                <a16:creationId xmlns:a16="http://schemas.microsoft.com/office/drawing/2014/main" id="{AB63EADC-326E-9C41-B66E-31B485588D1C}"/>
              </a:ext>
            </a:extLst>
          </p:cNvPr>
          <p:cNvGrpSpPr/>
          <p:nvPr/>
        </p:nvGrpSpPr>
        <p:grpSpPr>
          <a:xfrm>
            <a:off x="3101690" y="2362104"/>
            <a:ext cx="4268508" cy="432000"/>
            <a:chOff x="3101690" y="2362104"/>
            <a:chExt cx="4268508" cy="432000"/>
          </a:xfrm>
        </p:grpSpPr>
        <p:sp>
          <p:nvSpPr>
            <p:cNvPr id="4" name="Google Shape;112;p22">
              <a:extLst>
                <a:ext uri="{FF2B5EF4-FFF2-40B4-BE49-F238E27FC236}">
                  <a16:creationId xmlns:a16="http://schemas.microsoft.com/office/drawing/2014/main" id="{AD4C5B90-4C84-1C16-2052-BD7E3904CAB2}"/>
                </a:ext>
              </a:extLst>
            </p:cNvPr>
            <p:cNvSpPr/>
            <p:nvPr/>
          </p:nvSpPr>
          <p:spPr>
            <a:xfrm>
              <a:off x="3101690" y="2362104"/>
              <a:ext cx="4268508"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Vada, koordinē un kontrolē </a:t>
              </a:r>
              <a:r>
                <a:rPr lang="lv-LV" sz="1100" b="1"/>
                <a:t>civilās aizsardzības sistēmas darbību</a:t>
              </a:r>
            </a:p>
          </p:txBody>
        </p:sp>
        <p:sp>
          <p:nvSpPr>
            <p:cNvPr id="11" name="Freeform 68">
              <a:extLst>
                <a:ext uri="{FF2B5EF4-FFF2-40B4-BE49-F238E27FC236}">
                  <a16:creationId xmlns:a16="http://schemas.microsoft.com/office/drawing/2014/main" id="{6ABC1919-2272-4EBD-5900-FB190E8E2861}"/>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5" name="Group 14">
            <a:extLst>
              <a:ext uri="{FF2B5EF4-FFF2-40B4-BE49-F238E27FC236}">
                <a16:creationId xmlns:a16="http://schemas.microsoft.com/office/drawing/2014/main" id="{E25722A1-FE48-B5BA-6BCA-ECE712B99353}"/>
              </a:ext>
            </a:extLst>
          </p:cNvPr>
          <p:cNvGrpSpPr/>
          <p:nvPr/>
        </p:nvGrpSpPr>
        <p:grpSpPr>
          <a:xfrm>
            <a:off x="3101690" y="2904933"/>
            <a:ext cx="4268508" cy="432001"/>
            <a:chOff x="3101690" y="2362104"/>
            <a:chExt cx="4268508" cy="432001"/>
          </a:xfrm>
        </p:grpSpPr>
        <p:sp>
          <p:nvSpPr>
            <p:cNvPr id="16" name="Google Shape;112;p22">
              <a:extLst>
                <a:ext uri="{FF2B5EF4-FFF2-40B4-BE49-F238E27FC236}">
                  <a16:creationId xmlns:a16="http://schemas.microsoft.com/office/drawing/2014/main" id="{A3F72725-F22E-87CE-71EF-0B898455BE20}"/>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Sadarbībā ar citām institūcijām izstrādā </a:t>
              </a:r>
              <a:r>
                <a:rPr lang="lv-LV" sz="1100" b="1"/>
                <a:t>valsts civilās aizsardzības plānu</a:t>
              </a:r>
            </a:p>
          </p:txBody>
        </p:sp>
        <p:sp>
          <p:nvSpPr>
            <p:cNvPr id="17" name="Freeform 68">
              <a:extLst>
                <a:ext uri="{FF2B5EF4-FFF2-40B4-BE49-F238E27FC236}">
                  <a16:creationId xmlns:a16="http://schemas.microsoft.com/office/drawing/2014/main" id="{AD78333B-A66E-20B8-AACA-58099A51F5E6}"/>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9" name="Group 18">
            <a:extLst>
              <a:ext uri="{FF2B5EF4-FFF2-40B4-BE49-F238E27FC236}">
                <a16:creationId xmlns:a16="http://schemas.microsoft.com/office/drawing/2014/main" id="{D53C7346-7E9F-55C1-C5F6-5FA6C565A6C2}"/>
              </a:ext>
            </a:extLst>
          </p:cNvPr>
          <p:cNvGrpSpPr/>
          <p:nvPr/>
        </p:nvGrpSpPr>
        <p:grpSpPr>
          <a:xfrm>
            <a:off x="3101690" y="3447762"/>
            <a:ext cx="4268508" cy="432001"/>
            <a:chOff x="3101690" y="2362104"/>
            <a:chExt cx="4268508" cy="432001"/>
          </a:xfrm>
        </p:grpSpPr>
        <p:sp>
          <p:nvSpPr>
            <p:cNvPr id="27" name="Google Shape;112;p22">
              <a:extLst>
                <a:ext uri="{FF2B5EF4-FFF2-40B4-BE49-F238E27FC236}">
                  <a16:creationId xmlns:a16="http://schemas.microsoft.com/office/drawing/2014/main" id="{D50B5CFB-1560-F881-DF25-F77A2737ADBD}"/>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Izskata un saskaņo </a:t>
              </a:r>
              <a:r>
                <a:rPr lang="lv-LV" sz="1100"/>
                <a:t>objektu un paaugstinātas bīstamības objektu </a:t>
              </a:r>
              <a:r>
                <a:rPr lang="lv-LV" sz="1100" b="1"/>
                <a:t>civilās aizsardzības plānu projektus</a:t>
              </a:r>
            </a:p>
          </p:txBody>
        </p:sp>
        <p:sp>
          <p:nvSpPr>
            <p:cNvPr id="28" name="Freeform 68">
              <a:extLst>
                <a:ext uri="{FF2B5EF4-FFF2-40B4-BE49-F238E27FC236}">
                  <a16:creationId xmlns:a16="http://schemas.microsoft.com/office/drawing/2014/main" id="{F5E0BA00-C382-9E9F-2895-A9766314BD6E}"/>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0" name="Group 29">
            <a:extLst>
              <a:ext uri="{FF2B5EF4-FFF2-40B4-BE49-F238E27FC236}">
                <a16:creationId xmlns:a16="http://schemas.microsoft.com/office/drawing/2014/main" id="{5361AB09-6CB0-CD99-F732-D67C341AFEBD}"/>
              </a:ext>
            </a:extLst>
          </p:cNvPr>
          <p:cNvGrpSpPr/>
          <p:nvPr/>
        </p:nvGrpSpPr>
        <p:grpSpPr>
          <a:xfrm>
            <a:off x="3101690" y="3990591"/>
            <a:ext cx="4268508" cy="696912"/>
            <a:chOff x="3101690" y="2362104"/>
            <a:chExt cx="4268508" cy="696912"/>
          </a:xfrm>
        </p:grpSpPr>
        <p:sp>
          <p:nvSpPr>
            <p:cNvPr id="31" name="Google Shape;112;p22">
              <a:extLst>
                <a:ext uri="{FF2B5EF4-FFF2-40B4-BE49-F238E27FC236}">
                  <a16:creationId xmlns:a16="http://schemas.microsoft.com/office/drawing/2014/main" id="{05291CBE-F702-C429-E36D-89FD5CA02090}"/>
                </a:ext>
              </a:extLst>
            </p:cNvPr>
            <p:cNvSpPr/>
            <p:nvPr/>
          </p:nvSpPr>
          <p:spPr>
            <a:xfrm>
              <a:off x="3101690" y="2362104"/>
              <a:ext cx="4268508" cy="696912"/>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Izveido un uztur savā rīcībā esošo, kā arī juridisko un fizisko personu īpašumā vai valdījumā esošo </a:t>
              </a:r>
              <a:r>
                <a:rPr lang="lv-LV" sz="1100" b="1"/>
                <a:t>ugunsdzēsības un glābšanas darbos izmantojamo resursu sarakstu</a:t>
              </a:r>
            </a:p>
          </p:txBody>
        </p:sp>
        <p:sp>
          <p:nvSpPr>
            <p:cNvPr id="33" name="Freeform 68">
              <a:extLst>
                <a:ext uri="{FF2B5EF4-FFF2-40B4-BE49-F238E27FC236}">
                  <a16:creationId xmlns:a16="http://schemas.microsoft.com/office/drawing/2014/main" id="{B1DA3F9F-45DA-B541-2E30-EC30DBE9480A}"/>
                </a:ext>
              </a:extLst>
            </p:cNvPr>
            <p:cNvSpPr>
              <a:spLocks noChangeAspect="1" noEditPoints="1"/>
            </p:cNvSpPr>
            <p:nvPr/>
          </p:nvSpPr>
          <p:spPr bwMode="auto">
            <a:xfrm>
              <a:off x="3185487" y="262385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4" name="Group 33">
            <a:extLst>
              <a:ext uri="{FF2B5EF4-FFF2-40B4-BE49-F238E27FC236}">
                <a16:creationId xmlns:a16="http://schemas.microsoft.com/office/drawing/2014/main" id="{D67ECFC5-687A-C692-5350-3A2B2E877951}"/>
              </a:ext>
            </a:extLst>
          </p:cNvPr>
          <p:cNvGrpSpPr/>
          <p:nvPr/>
        </p:nvGrpSpPr>
        <p:grpSpPr>
          <a:xfrm>
            <a:off x="3095448" y="4800367"/>
            <a:ext cx="4268508" cy="432000"/>
            <a:chOff x="3101690" y="2362104"/>
            <a:chExt cx="4268508" cy="432000"/>
          </a:xfrm>
        </p:grpSpPr>
        <p:sp>
          <p:nvSpPr>
            <p:cNvPr id="35" name="Google Shape;112;p22">
              <a:extLst>
                <a:ext uri="{FF2B5EF4-FFF2-40B4-BE49-F238E27FC236}">
                  <a16:creationId xmlns:a16="http://schemas.microsoft.com/office/drawing/2014/main" id="{0947C239-43EB-7736-6F78-1329290926B2}"/>
                </a:ext>
              </a:extLst>
            </p:cNvPr>
            <p:cNvSpPr/>
            <p:nvPr/>
          </p:nvSpPr>
          <p:spPr>
            <a:xfrm>
              <a:off x="3101690" y="2362104"/>
              <a:ext cx="4268508"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Veic civilās aizsardzības prasību ievērošanas </a:t>
              </a:r>
              <a:r>
                <a:rPr lang="lv-LV" sz="1100" b="1"/>
                <a:t>pārbaudes</a:t>
              </a:r>
            </a:p>
          </p:txBody>
        </p:sp>
        <p:sp>
          <p:nvSpPr>
            <p:cNvPr id="36" name="Freeform 68">
              <a:extLst>
                <a:ext uri="{FF2B5EF4-FFF2-40B4-BE49-F238E27FC236}">
                  <a16:creationId xmlns:a16="http://schemas.microsoft.com/office/drawing/2014/main" id="{A26A2377-F40A-BC51-DB23-7CF2ACBEC059}"/>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4" name="Group 43">
            <a:extLst>
              <a:ext uri="{FF2B5EF4-FFF2-40B4-BE49-F238E27FC236}">
                <a16:creationId xmlns:a16="http://schemas.microsoft.com/office/drawing/2014/main" id="{B28E61D2-989E-B02A-686C-D365DAD7D948}"/>
              </a:ext>
            </a:extLst>
          </p:cNvPr>
          <p:cNvGrpSpPr/>
          <p:nvPr/>
        </p:nvGrpSpPr>
        <p:grpSpPr>
          <a:xfrm>
            <a:off x="7480617" y="2904933"/>
            <a:ext cx="4268508" cy="974830"/>
            <a:chOff x="3101690" y="2362104"/>
            <a:chExt cx="4268508" cy="974830"/>
          </a:xfrm>
        </p:grpSpPr>
        <p:sp>
          <p:nvSpPr>
            <p:cNvPr id="45" name="Google Shape;112;p22">
              <a:extLst>
                <a:ext uri="{FF2B5EF4-FFF2-40B4-BE49-F238E27FC236}">
                  <a16:creationId xmlns:a16="http://schemas.microsoft.com/office/drawing/2014/main" id="{60655CF6-A249-9F4D-28F1-67384FC40152}"/>
                </a:ext>
              </a:extLst>
            </p:cNvPr>
            <p:cNvSpPr/>
            <p:nvPr/>
          </p:nvSpPr>
          <p:spPr>
            <a:xfrm>
              <a:off x="3101690" y="2362104"/>
              <a:ext cx="4268508" cy="97483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Norīko Valsts ugunsdzēsības un glābšanas dienesta </a:t>
              </a:r>
              <a:r>
                <a:rPr lang="lv-LV" sz="1100" b="1"/>
                <a:t>amatpersonu darbam sadarbības teritorijas civilās aizsardzības komisijā. </a:t>
              </a:r>
              <a:r>
                <a:rPr lang="lv-LV" sz="1100"/>
                <a:t>Šī amatpersona ir attiecīgās komisijas priekšsēdētāja vietnieks</a:t>
              </a:r>
            </a:p>
          </p:txBody>
        </p:sp>
        <p:sp>
          <p:nvSpPr>
            <p:cNvPr id="46" name="Freeform 68">
              <a:extLst>
                <a:ext uri="{FF2B5EF4-FFF2-40B4-BE49-F238E27FC236}">
                  <a16:creationId xmlns:a16="http://schemas.microsoft.com/office/drawing/2014/main" id="{8BC7D2CB-DD4B-B0BC-F61E-D3B0EFC4531A}"/>
                </a:ext>
              </a:extLst>
            </p:cNvPr>
            <p:cNvSpPr>
              <a:spLocks noChangeAspect="1" noEditPoints="1"/>
            </p:cNvSpPr>
            <p:nvPr/>
          </p:nvSpPr>
          <p:spPr bwMode="auto">
            <a:xfrm>
              <a:off x="3185487" y="27628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7" name="Group 46">
            <a:extLst>
              <a:ext uri="{FF2B5EF4-FFF2-40B4-BE49-F238E27FC236}">
                <a16:creationId xmlns:a16="http://schemas.microsoft.com/office/drawing/2014/main" id="{570CD41A-4C82-B0A7-FADE-BCE6881D83FE}"/>
              </a:ext>
            </a:extLst>
          </p:cNvPr>
          <p:cNvGrpSpPr/>
          <p:nvPr/>
        </p:nvGrpSpPr>
        <p:grpSpPr>
          <a:xfrm>
            <a:off x="7480579" y="3990591"/>
            <a:ext cx="4268508" cy="432001"/>
            <a:chOff x="3101690" y="2362104"/>
            <a:chExt cx="4268508" cy="432001"/>
          </a:xfrm>
        </p:grpSpPr>
        <p:sp>
          <p:nvSpPr>
            <p:cNvPr id="48" name="Google Shape;112;p22">
              <a:extLst>
                <a:ext uri="{FF2B5EF4-FFF2-40B4-BE49-F238E27FC236}">
                  <a16:creationId xmlns:a16="http://schemas.microsoft.com/office/drawing/2014/main" id="{00195498-2F1A-74CF-265D-216C06FEA3E1}"/>
                </a:ext>
              </a:extLst>
            </p:cNvPr>
            <p:cNvSpPr/>
            <p:nvPr/>
          </p:nvSpPr>
          <p:spPr>
            <a:xfrm>
              <a:off x="3101690" y="2362104"/>
              <a:ext cx="4268508" cy="43200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Ne retāk kā reizi pusgadā </a:t>
              </a:r>
              <a:r>
                <a:rPr lang="lv-LV" sz="1100" b="1"/>
                <a:t>pārbauda valsts augstāko amatpersonu apziņošanas sistēmas darbību</a:t>
              </a:r>
            </a:p>
          </p:txBody>
        </p:sp>
        <p:sp>
          <p:nvSpPr>
            <p:cNvPr id="49" name="Freeform 68">
              <a:extLst>
                <a:ext uri="{FF2B5EF4-FFF2-40B4-BE49-F238E27FC236}">
                  <a16:creationId xmlns:a16="http://schemas.microsoft.com/office/drawing/2014/main" id="{2F959927-7448-FB68-AB63-2F2C8A64ECD3}"/>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1505" name="Group 21504">
            <a:extLst>
              <a:ext uri="{FF2B5EF4-FFF2-40B4-BE49-F238E27FC236}">
                <a16:creationId xmlns:a16="http://schemas.microsoft.com/office/drawing/2014/main" id="{DBCA5F1C-87E8-35E6-3E07-DD1114E3F770}"/>
              </a:ext>
            </a:extLst>
          </p:cNvPr>
          <p:cNvGrpSpPr/>
          <p:nvPr/>
        </p:nvGrpSpPr>
        <p:grpSpPr>
          <a:xfrm>
            <a:off x="7480580" y="4535455"/>
            <a:ext cx="4268508" cy="696912"/>
            <a:chOff x="3101690" y="2362104"/>
            <a:chExt cx="4268508" cy="696912"/>
          </a:xfrm>
        </p:grpSpPr>
        <p:sp>
          <p:nvSpPr>
            <p:cNvPr id="21506" name="Google Shape;112;p22">
              <a:extLst>
                <a:ext uri="{FF2B5EF4-FFF2-40B4-BE49-F238E27FC236}">
                  <a16:creationId xmlns:a16="http://schemas.microsoft.com/office/drawing/2014/main" id="{C10D0B1F-E4F5-4396-9EC2-F0E52764DF53}"/>
                </a:ext>
              </a:extLst>
            </p:cNvPr>
            <p:cNvSpPr/>
            <p:nvPr/>
          </p:nvSpPr>
          <p:spPr>
            <a:xfrm>
              <a:off x="3101690" y="2362104"/>
              <a:ext cx="4268508" cy="696912"/>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Veic amatpersonu apziņošanu </a:t>
              </a:r>
              <a:r>
                <a:rPr lang="lv-LV" sz="1100"/>
                <a:t>Ministru prezidenta biroja vadītāja vai Krīzes vadības padomes sekretariāta vadītāja uzdevumā valsts apdraudējuma gadījumā</a:t>
              </a:r>
            </a:p>
          </p:txBody>
        </p:sp>
        <p:sp>
          <p:nvSpPr>
            <p:cNvPr id="21507" name="Freeform 68">
              <a:extLst>
                <a:ext uri="{FF2B5EF4-FFF2-40B4-BE49-F238E27FC236}">
                  <a16:creationId xmlns:a16="http://schemas.microsoft.com/office/drawing/2014/main" id="{DE166C24-00C0-9662-1509-6020B1FD1492}"/>
                </a:ext>
              </a:extLst>
            </p:cNvPr>
            <p:cNvSpPr>
              <a:spLocks noChangeAspect="1" noEditPoints="1"/>
            </p:cNvSpPr>
            <p:nvPr/>
          </p:nvSpPr>
          <p:spPr bwMode="auto">
            <a:xfrm>
              <a:off x="3185487" y="262385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pic>
        <p:nvPicPr>
          <p:cNvPr id="7" name="Picture 6">
            <a:extLst>
              <a:ext uri="{FF2B5EF4-FFF2-40B4-BE49-F238E27FC236}">
                <a16:creationId xmlns:a16="http://schemas.microsoft.com/office/drawing/2014/main" id="{9BF7719C-6158-E240-087B-EE049A3EBF41}"/>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8" name="Rectangle 37">
            <a:extLst>
              <a:ext uri="{FF2B5EF4-FFF2-40B4-BE49-F238E27FC236}">
                <a16:creationId xmlns:a16="http://schemas.microsoft.com/office/drawing/2014/main" id="{FA30A129-9DB7-75B8-CB57-06C69706384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39" name="Google Shape;118;p22">
            <a:extLst>
              <a:ext uri="{FF2B5EF4-FFF2-40B4-BE49-F238E27FC236}">
                <a16:creationId xmlns:a16="http://schemas.microsoft.com/office/drawing/2014/main" id="{8672684A-E119-0C8A-6F0D-93839292FEEC}"/>
              </a:ext>
            </a:extLst>
          </p:cNvPr>
          <p:cNvSpPr txBox="1"/>
          <p:nvPr/>
        </p:nvSpPr>
        <p:spPr>
          <a:xfrm>
            <a:off x="11311225" y="534592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0" name="Google Shape;118;p22">
            <a:extLst>
              <a:ext uri="{FF2B5EF4-FFF2-40B4-BE49-F238E27FC236}">
                <a16:creationId xmlns:a16="http://schemas.microsoft.com/office/drawing/2014/main" id="{1436425F-9A78-E683-85CE-82BAF4D0822B}"/>
              </a:ext>
            </a:extLst>
          </p:cNvPr>
          <p:cNvSpPr txBox="1"/>
          <p:nvPr/>
        </p:nvSpPr>
        <p:spPr>
          <a:xfrm>
            <a:off x="3096152" y="534592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kontaktpunkta darbība</a:t>
            </a:r>
          </a:p>
        </p:txBody>
      </p:sp>
      <p:pic>
        <p:nvPicPr>
          <p:cNvPr id="53" name="Graphic 52">
            <a:extLst>
              <a:ext uri="{FF2B5EF4-FFF2-40B4-BE49-F238E27FC236}">
                <a16:creationId xmlns:a16="http://schemas.microsoft.com/office/drawing/2014/main" id="{2AB1D88F-9B11-C9B2-AB1F-AEF3543DE58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2300" y="5417928"/>
            <a:ext cx="288925" cy="288925"/>
          </a:xfrm>
          <a:prstGeom prst="rect">
            <a:avLst/>
          </a:prstGeom>
        </p:spPr>
      </p:pic>
      <p:sp>
        <p:nvSpPr>
          <p:cNvPr id="54" name="Google Shape;118;p22">
            <a:extLst>
              <a:ext uri="{FF2B5EF4-FFF2-40B4-BE49-F238E27FC236}">
                <a16:creationId xmlns:a16="http://schemas.microsoft.com/office/drawing/2014/main" id="{53E29D0D-D7CF-6468-A57F-5F31F0D436A3}"/>
              </a:ext>
            </a:extLst>
          </p:cNvPr>
          <p:cNvSpPr txBox="1"/>
          <p:nvPr/>
        </p:nvSpPr>
        <p:spPr>
          <a:xfrm>
            <a:off x="11239224" y="534592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55" name="Group 54">
            <a:extLst>
              <a:ext uri="{FF2B5EF4-FFF2-40B4-BE49-F238E27FC236}">
                <a16:creationId xmlns:a16="http://schemas.microsoft.com/office/drawing/2014/main" id="{A34DBB53-1C6D-2C8A-DC57-6DC42B92D351}"/>
              </a:ext>
            </a:extLst>
          </p:cNvPr>
          <p:cNvGrpSpPr/>
          <p:nvPr/>
        </p:nvGrpSpPr>
        <p:grpSpPr>
          <a:xfrm>
            <a:off x="3102013" y="5886026"/>
            <a:ext cx="8641211" cy="432000"/>
            <a:chOff x="3101689" y="2362104"/>
            <a:chExt cx="8641211" cy="432000"/>
          </a:xfrm>
        </p:grpSpPr>
        <p:sp>
          <p:nvSpPr>
            <p:cNvPr id="56" name="Google Shape;112;p22">
              <a:extLst>
                <a:ext uri="{FF2B5EF4-FFF2-40B4-BE49-F238E27FC236}">
                  <a16:creationId xmlns:a16="http://schemas.microsoft.com/office/drawing/2014/main" id="{F1B274C3-2AC6-8297-9DA9-F1D02C79C27C}"/>
                </a:ext>
              </a:extLst>
            </p:cNvPr>
            <p:cNvSpPr/>
            <p:nvPr/>
          </p:nvSpPr>
          <p:spPr>
            <a:xfrm>
              <a:off x="3101689" y="2362104"/>
              <a:ext cx="8641211"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a:t>
              </a:r>
              <a:r>
                <a:rPr lang="lv-LV" sz="1100" b="1"/>
                <a:t>kontaktpunkta funkciju veikšanu </a:t>
              </a:r>
              <a:r>
                <a:rPr lang="lv-LV" sz="1100"/>
                <a:t>un tā darbību 24 stundas diennaktī</a:t>
              </a:r>
              <a:endParaRPr lang="lv-LV" sz="1100" b="1"/>
            </a:p>
          </p:txBody>
        </p:sp>
        <p:sp>
          <p:nvSpPr>
            <p:cNvPr id="57" name="Freeform 68">
              <a:extLst>
                <a:ext uri="{FF2B5EF4-FFF2-40B4-BE49-F238E27FC236}">
                  <a16:creationId xmlns:a16="http://schemas.microsoft.com/office/drawing/2014/main" id="{A3981CC6-2BA8-A588-ACFF-415BB2301C74}"/>
                </a:ext>
              </a:extLst>
            </p:cNvPr>
            <p:cNvSpPr>
              <a:spLocks noChangeAspect="1" noEditPoints="1"/>
            </p:cNvSpPr>
            <p:nvPr/>
          </p:nvSpPr>
          <p:spPr bwMode="auto">
            <a:xfrm>
              <a:off x="3185487" y="24914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58" name="Group 57">
            <a:extLst>
              <a:ext uri="{FF2B5EF4-FFF2-40B4-BE49-F238E27FC236}">
                <a16:creationId xmlns:a16="http://schemas.microsoft.com/office/drawing/2014/main" id="{AB6DC517-7D7E-BC10-D810-0D7FE4911A9D}"/>
              </a:ext>
            </a:extLst>
          </p:cNvPr>
          <p:cNvGrpSpPr/>
          <p:nvPr/>
        </p:nvGrpSpPr>
        <p:grpSpPr>
          <a:xfrm>
            <a:off x="7511473" y="132504"/>
            <a:ext cx="4237615" cy="217488"/>
            <a:chOff x="7511473" y="132504"/>
            <a:chExt cx="4237615" cy="217488"/>
          </a:xfrm>
        </p:grpSpPr>
        <p:sp>
          <p:nvSpPr>
            <p:cNvPr id="62" name="Rectangle 61">
              <a:extLst>
                <a:ext uri="{FF2B5EF4-FFF2-40B4-BE49-F238E27FC236}">
                  <a16:creationId xmlns:a16="http://schemas.microsoft.com/office/drawing/2014/main" id="{8657E7C0-5C0E-AAA8-467B-3940603F3512}"/>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3" name="Rectangle 62">
              <a:extLst>
                <a:ext uri="{FF2B5EF4-FFF2-40B4-BE49-F238E27FC236}">
                  <a16:creationId xmlns:a16="http://schemas.microsoft.com/office/drawing/2014/main" id="{B099A799-77E8-D548-9EB8-937A08DAED33}"/>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504" name="Rectangle 21503">
              <a:extLst>
                <a:ext uri="{FF2B5EF4-FFF2-40B4-BE49-F238E27FC236}">
                  <a16:creationId xmlns:a16="http://schemas.microsoft.com/office/drawing/2014/main" id="{3290603D-19D7-5827-3116-8A6E39C1306D}"/>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21508" name="Rectangle 21507">
              <a:extLst>
                <a:ext uri="{FF2B5EF4-FFF2-40B4-BE49-F238E27FC236}">
                  <a16:creationId xmlns:a16="http://schemas.microsoft.com/office/drawing/2014/main" id="{074CB88B-6814-703B-FC46-57E653291E8B}"/>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1510" name="Rectangle 21509">
              <a:extLst>
                <a:ext uri="{FF2B5EF4-FFF2-40B4-BE49-F238E27FC236}">
                  <a16:creationId xmlns:a16="http://schemas.microsoft.com/office/drawing/2014/main" id="{943813C7-B3D7-B5BF-1446-FFA437CF0EA9}"/>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511" name="Rectangle 21510">
              <a:extLst>
                <a:ext uri="{FF2B5EF4-FFF2-40B4-BE49-F238E27FC236}">
                  <a16:creationId xmlns:a16="http://schemas.microsoft.com/office/drawing/2014/main" id="{2B4DDCDC-FE71-91FE-A285-C0E3E3BA4EB5}"/>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1512" name="Rectangle 21511">
              <a:extLst>
                <a:ext uri="{FF2B5EF4-FFF2-40B4-BE49-F238E27FC236}">
                  <a16:creationId xmlns:a16="http://schemas.microsoft.com/office/drawing/2014/main" id="{24A98AC8-DEB1-60C4-808C-8FCE624D1AF6}"/>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1513" name="Rectangle 21512">
              <a:extLst>
                <a:ext uri="{FF2B5EF4-FFF2-40B4-BE49-F238E27FC236}">
                  <a16:creationId xmlns:a16="http://schemas.microsoft.com/office/drawing/2014/main" id="{7D0D53AC-B8A2-761C-5753-3BB0DF2A6AE7}"/>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514" name="Rectangle 21513">
              <a:extLst>
                <a:ext uri="{FF2B5EF4-FFF2-40B4-BE49-F238E27FC236}">
                  <a16:creationId xmlns:a16="http://schemas.microsoft.com/office/drawing/2014/main" id="{4C7223CF-C21D-650F-FE99-AC14BC5B41F7}"/>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8" name="Group 7">
            <a:extLst>
              <a:ext uri="{FF2B5EF4-FFF2-40B4-BE49-F238E27FC236}">
                <a16:creationId xmlns:a16="http://schemas.microsoft.com/office/drawing/2014/main" id="{81A2C2F7-3F2E-F5A1-D23E-7D229C3C2A4D}"/>
              </a:ext>
            </a:extLst>
          </p:cNvPr>
          <p:cNvGrpSpPr/>
          <p:nvPr/>
        </p:nvGrpSpPr>
        <p:grpSpPr>
          <a:xfrm>
            <a:off x="0" y="5850920"/>
            <a:ext cx="2499360" cy="640080"/>
            <a:chOff x="0" y="4761334"/>
            <a:chExt cx="2499360" cy="640080"/>
          </a:xfrm>
        </p:grpSpPr>
        <p:sp>
          <p:nvSpPr>
            <p:cNvPr id="9" name="Rectangle 8">
              <a:extLst>
                <a:ext uri="{FF2B5EF4-FFF2-40B4-BE49-F238E27FC236}">
                  <a16:creationId xmlns:a16="http://schemas.microsoft.com/office/drawing/2014/main" id="{3983CA37-103F-3A0F-D511-99B9D852C405}"/>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46B3BA44-2923-2A9C-78CB-27815D935F53}"/>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1300DABD-5151-F59D-CC64-28DD8D53C1F6}"/>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21" name="Group 20">
            <a:extLst>
              <a:ext uri="{FF2B5EF4-FFF2-40B4-BE49-F238E27FC236}">
                <a16:creationId xmlns:a16="http://schemas.microsoft.com/office/drawing/2014/main" id="{0C08F122-AA40-D1AC-A894-3CDACBE243AE}"/>
              </a:ext>
            </a:extLst>
          </p:cNvPr>
          <p:cNvGrpSpPr/>
          <p:nvPr/>
        </p:nvGrpSpPr>
        <p:grpSpPr>
          <a:xfrm>
            <a:off x="-1793" y="2822944"/>
            <a:ext cx="2501153" cy="1280160"/>
            <a:chOff x="0" y="3131187"/>
            <a:chExt cx="2501153" cy="1280160"/>
          </a:xfrm>
        </p:grpSpPr>
        <p:sp>
          <p:nvSpPr>
            <p:cNvPr id="23" name="Rectangle 22">
              <a:extLst>
                <a:ext uri="{FF2B5EF4-FFF2-40B4-BE49-F238E27FC236}">
                  <a16:creationId xmlns:a16="http://schemas.microsoft.com/office/drawing/2014/main" id="{00A68490-775D-9F30-D5E3-C850590A4A97}"/>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6BA6014C-09BF-9D18-A3E1-45475E3639A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08566E8C-1727-D136-E4B4-4A4E32377B90}"/>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7" name="Group 36">
            <a:extLst>
              <a:ext uri="{FF2B5EF4-FFF2-40B4-BE49-F238E27FC236}">
                <a16:creationId xmlns:a16="http://schemas.microsoft.com/office/drawing/2014/main" id="{2947D55F-B49F-CED1-30B9-FCF0CE2736E9}"/>
              </a:ext>
            </a:extLst>
          </p:cNvPr>
          <p:cNvGrpSpPr/>
          <p:nvPr/>
        </p:nvGrpSpPr>
        <p:grpSpPr>
          <a:xfrm>
            <a:off x="0" y="4236475"/>
            <a:ext cx="2499360" cy="640080"/>
            <a:chOff x="0" y="5715164"/>
            <a:chExt cx="2499360" cy="640080"/>
          </a:xfrm>
        </p:grpSpPr>
        <p:sp>
          <p:nvSpPr>
            <p:cNvPr id="21515" name="Rectangle 21514">
              <a:extLst>
                <a:ext uri="{FF2B5EF4-FFF2-40B4-BE49-F238E27FC236}">
                  <a16:creationId xmlns:a16="http://schemas.microsoft.com/office/drawing/2014/main" id="{3371F61E-F275-31FD-8E8B-92705FFC2FAF}"/>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7" name="Freeform 50">
              <a:extLst>
                <a:ext uri="{FF2B5EF4-FFF2-40B4-BE49-F238E27FC236}">
                  <a16:creationId xmlns:a16="http://schemas.microsoft.com/office/drawing/2014/main" id="{DBC728A1-7E41-3D9D-944D-A71602597F66}"/>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8" name="Google Shape;2685;p25">
              <a:extLst>
                <a:ext uri="{FF2B5EF4-FFF2-40B4-BE49-F238E27FC236}">
                  <a16:creationId xmlns:a16="http://schemas.microsoft.com/office/drawing/2014/main" id="{9EFAB116-C7C9-5205-29DF-CC4ED9580F3F}"/>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21519" name="Group 21518">
            <a:extLst>
              <a:ext uri="{FF2B5EF4-FFF2-40B4-BE49-F238E27FC236}">
                <a16:creationId xmlns:a16="http://schemas.microsoft.com/office/drawing/2014/main" id="{E931DF11-5329-2B7F-A7A7-E5C4AE0FAF65}"/>
              </a:ext>
            </a:extLst>
          </p:cNvPr>
          <p:cNvGrpSpPr/>
          <p:nvPr/>
        </p:nvGrpSpPr>
        <p:grpSpPr>
          <a:xfrm>
            <a:off x="687" y="2043896"/>
            <a:ext cx="2499360" cy="640080"/>
            <a:chOff x="0" y="2177087"/>
            <a:chExt cx="2499360" cy="640080"/>
          </a:xfrm>
        </p:grpSpPr>
        <p:sp>
          <p:nvSpPr>
            <p:cNvPr id="21520" name="Rectangle 21519">
              <a:extLst>
                <a:ext uri="{FF2B5EF4-FFF2-40B4-BE49-F238E27FC236}">
                  <a16:creationId xmlns:a16="http://schemas.microsoft.com/office/drawing/2014/main" id="{9DE16120-F1DC-68A8-C126-5FB9238AA28C}"/>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21" name="Freeform 50">
              <a:extLst>
                <a:ext uri="{FF2B5EF4-FFF2-40B4-BE49-F238E27FC236}">
                  <a16:creationId xmlns:a16="http://schemas.microsoft.com/office/drawing/2014/main" id="{266A692A-D819-ABF0-6C45-6A031FB8C990}"/>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22" name="Google Shape;2685;p25">
              <a:extLst>
                <a:ext uri="{FF2B5EF4-FFF2-40B4-BE49-F238E27FC236}">
                  <a16:creationId xmlns:a16="http://schemas.microsoft.com/office/drawing/2014/main" id="{078E4E65-77E2-718A-0142-ED93F3427B8E}"/>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31" name="Group 21530">
            <a:extLst>
              <a:ext uri="{FF2B5EF4-FFF2-40B4-BE49-F238E27FC236}">
                <a16:creationId xmlns:a16="http://schemas.microsoft.com/office/drawing/2014/main" id="{F41B063C-4439-E7E9-A864-0370EFBB7078}"/>
              </a:ext>
            </a:extLst>
          </p:cNvPr>
          <p:cNvGrpSpPr/>
          <p:nvPr/>
        </p:nvGrpSpPr>
        <p:grpSpPr>
          <a:xfrm>
            <a:off x="0" y="5032409"/>
            <a:ext cx="2499360" cy="640080"/>
            <a:chOff x="-2196480" y="1280947"/>
            <a:chExt cx="2499360" cy="640080"/>
          </a:xfrm>
        </p:grpSpPr>
        <p:sp>
          <p:nvSpPr>
            <p:cNvPr id="21532" name="Rectangle 21531">
              <a:extLst>
                <a:ext uri="{FF2B5EF4-FFF2-40B4-BE49-F238E27FC236}">
                  <a16:creationId xmlns:a16="http://schemas.microsoft.com/office/drawing/2014/main" id="{2B3361E7-DDC7-AED6-7F9A-A908181CF8A9}"/>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33" name="Freeform 50">
              <a:extLst>
                <a:ext uri="{FF2B5EF4-FFF2-40B4-BE49-F238E27FC236}">
                  <a16:creationId xmlns:a16="http://schemas.microsoft.com/office/drawing/2014/main" id="{701269EF-FA7A-4CFB-BD7F-F48E714AAA08}"/>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34" name="Google Shape;2685;p25">
              <a:extLst>
                <a:ext uri="{FF2B5EF4-FFF2-40B4-BE49-F238E27FC236}">
                  <a16:creationId xmlns:a16="http://schemas.microsoft.com/office/drawing/2014/main" id="{7C4A40C5-01F7-3038-B16B-A22B1DAC7E61}"/>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208025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Nolikumā noteiktie uzdevumi (1/2)</a:t>
            </a:r>
          </a:p>
        </p:txBody>
      </p:sp>
      <p:pic>
        <p:nvPicPr>
          <p:cNvPr id="21509" name="Graphic 21508">
            <a:extLst>
              <a:ext uri="{FF2B5EF4-FFF2-40B4-BE49-F238E27FC236}">
                <a16:creationId xmlns:a16="http://schemas.microsoft.com/office/drawing/2014/main" id="{8B39EA6A-3131-F48E-C5F3-79C68E08AB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uzdevumi</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54</a:t>
            </a:fld>
            <a:endParaRPr lang="en-GB"/>
          </a:p>
        </p:txBody>
      </p:sp>
      <p:grpSp>
        <p:nvGrpSpPr>
          <p:cNvPr id="33" name="Group 32">
            <a:extLst>
              <a:ext uri="{FF2B5EF4-FFF2-40B4-BE49-F238E27FC236}">
                <a16:creationId xmlns:a16="http://schemas.microsoft.com/office/drawing/2014/main" id="{25DFB9B4-0EF0-69D5-36C6-E9F881E2A17C}"/>
              </a:ext>
            </a:extLst>
          </p:cNvPr>
          <p:cNvGrpSpPr/>
          <p:nvPr/>
        </p:nvGrpSpPr>
        <p:grpSpPr>
          <a:xfrm>
            <a:off x="3102014" y="2362105"/>
            <a:ext cx="8647113" cy="288000"/>
            <a:chOff x="3102014" y="2362105"/>
            <a:chExt cx="8647113" cy="288000"/>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362105"/>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Apzina ugunsdrošības stāvokli </a:t>
              </a:r>
              <a:r>
                <a:rPr lang="lv-LV" sz="1100"/>
                <a:t>un sniedz  priekšlikumus par situācijas uzlabošanu ugunsdrošības un civilās aizsardzības jomā</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1940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4" name="Group 33">
            <a:extLst>
              <a:ext uri="{FF2B5EF4-FFF2-40B4-BE49-F238E27FC236}">
                <a16:creationId xmlns:a16="http://schemas.microsoft.com/office/drawing/2014/main" id="{A6623657-C3F7-C0C5-9E38-DA4A9FDD92FC}"/>
              </a:ext>
            </a:extLst>
          </p:cNvPr>
          <p:cNvGrpSpPr/>
          <p:nvPr/>
        </p:nvGrpSpPr>
        <p:grpSpPr>
          <a:xfrm>
            <a:off x="3102014" y="2757244"/>
            <a:ext cx="8647113" cy="288000"/>
            <a:chOff x="3102014" y="2757244"/>
            <a:chExt cx="8647113" cy="288000"/>
          </a:xfrm>
        </p:grpSpPr>
        <p:sp>
          <p:nvSpPr>
            <p:cNvPr id="7" name="Google Shape;113;p22">
              <a:extLst>
                <a:ext uri="{FF2B5EF4-FFF2-40B4-BE49-F238E27FC236}">
                  <a16:creationId xmlns:a16="http://schemas.microsoft.com/office/drawing/2014/main" id="{D3D0228A-9BE9-C389-BE33-229F32C76912}"/>
                </a:ext>
              </a:extLst>
            </p:cNvPr>
            <p:cNvSpPr/>
            <p:nvPr/>
          </p:nvSpPr>
          <p:spPr>
            <a:xfrm>
              <a:off x="3102014" y="2757244"/>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Organizē un veic </a:t>
              </a:r>
              <a:r>
                <a:rPr lang="lv-LV" sz="1100" b="1" err="1"/>
                <a:t>prevencijas</a:t>
              </a:r>
              <a:r>
                <a:rPr lang="lv-LV" sz="1100" b="1"/>
                <a:t> pasākumus </a:t>
              </a:r>
              <a:r>
                <a:rPr lang="lv-LV" sz="1100"/>
                <a:t>valsts ugunsdrošības un civilās aizsardzības jomā</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87" y="281454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5" name="Group 34">
            <a:extLst>
              <a:ext uri="{FF2B5EF4-FFF2-40B4-BE49-F238E27FC236}">
                <a16:creationId xmlns:a16="http://schemas.microsoft.com/office/drawing/2014/main" id="{CC5FE24B-1355-BBD2-F17A-249068EEEF2C}"/>
              </a:ext>
            </a:extLst>
          </p:cNvPr>
          <p:cNvGrpSpPr/>
          <p:nvPr/>
        </p:nvGrpSpPr>
        <p:grpSpPr>
          <a:xfrm>
            <a:off x="3102014" y="3152383"/>
            <a:ext cx="8647113" cy="288000"/>
            <a:chOff x="3102014" y="3152383"/>
            <a:chExt cx="8647113" cy="288000"/>
          </a:xfrm>
        </p:grpSpPr>
        <p:sp>
          <p:nvSpPr>
            <p:cNvPr id="9" name="Google Shape;115;p22">
              <a:extLst>
                <a:ext uri="{FF2B5EF4-FFF2-40B4-BE49-F238E27FC236}">
                  <a16:creationId xmlns:a16="http://schemas.microsoft.com/office/drawing/2014/main" id="{247BD19F-A416-FFBF-73A9-CBCC103DBDB5}"/>
                </a:ext>
              </a:extLst>
            </p:cNvPr>
            <p:cNvSpPr/>
            <p:nvPr/>
          </p:nvSpPr>
          <p:spPr>
            <a:xfrm>
              <a:off x="3102014" y="3152383"/>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Piedalās </a:t>
              </a:r>
              <a:r>
                <a:rPr lang="lv-LV" sz="1100" b="1"/>
                <a:t>rūpniecisko avāriju riska</a:t>
              </a:r>
              <a:r>
                <a:rPr lang="lv-LV" sz="1100"/>
                <a:t> novērtēšanai un samazināšanai veikto pasākumu izvērtēšanā</a:t>
              </a:r>
            </a:p>
          </p:txBody>
        </p:sp>
        <p:sp>
          <p:nvSpPr>
            <p:cNvPr id="53" name="Freeform 68">
              <a:extLst>
                <a:ext uri="{FF2B5EF4-FFF2-40B4-BE49-F238E27FC236}">
                  <a16:creationId xmlns:a16="http://schemas.microsoft.com/office/drawing/2014/main" id="{BBD18F2E-C69D-0332-07A8-83EF10AE0223}"/>
                </a:ext>
              </a:extLst>
            </p:cNvPr>
            <p:cNvSpPr>
              <a:spLocks noChangeAspect="1" noEditPoints="1"/>
            </p:cNvSpPr>
            <p:nvPr/>
          </p:nvSpPr>
          <p:spPr bwMode="auto">
            <a:xfrm>
              <a:off x="3185487" y="3209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6" name="Group 35">
            <a:extLst>
              <a:ext uri="{FF2B5EF4-FFF2-40B4-BE49-F238E27FC236}">
                <a16:creationId xmlns:a16="http://schemas.microsoft.com/office/drawing/2014/main" id="{809F3B38-09D4-11DC-9723-C7EFEE830EE6}"/>
              </a:ext>
            </a:extLst>
          </p:cNvPr>
          <p:cNvGrpSpPr/>
          <p:nvPr/>
        </p:nvGrpSpPr>
        <p:grpSpPr>
          <a:xfrm>
            <a:off x="3102014" y="3547522"/>
            <a:ext cx="8647113" cy="288000"/>
            <a:chOff x="3102014" y="3538165"/>
            <a:chExt cx="8647113" cy="2880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538165"/>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nl-NL" sz="1100"/>
                <a:t>Vad</a:t>
              </a:r>
              <a:r>
                <a:rPr lang="lv-LV" sz="1100"/>
                <a:t>a</a:t>
              </a:r>
              <a:r>
                <a:rPr lang="nl-NL" sz="1100"/>
                <a:t> un vei</a:t>
              </a:r>
              <a:r>
                <a:rPr lang="lv-LV" sz="1100"/>
                <a:t>c</a:t>
              </a:r>
              <a:r>
                <a:rPr lang="nl-NL" sz="1100"/>
                <a:t> </a:t>
              </a:r>
              <a:r>
                <a:rPr lang="nl-NL" sz="1100" b="1"/>
                <a:t>ugunsgrēku dzēšanu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5954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grpSp>
      <p:grpSp>
        <p:nvGrpSpPr>
          <p:cNvPr id="17" name="Group 16">
            <a:extLst>
              <a:ext uri="{FF2B5EF4-FFF2-40B4-BE49-F238E27FC236}">
                <a16:creationId xmlns:a16="http://schemas.microsoft.com/office/drawing/2014/main" id="{6985865A-AB17-8A0F-7700-13A33B91360A}"/>
              </a:ext>
            </a:extLst>
          </p:cNvPr>
          <p:cNvGrpSpPr/>
          <p:nvPr/>
        </p:nvGrpSpPr>
        <p:grpSpPr>
          <a:xfrm>
            <a:off x="3102014" y="3942661"/>
            <a:ext cx="8647113" cy="937779"/>
            <a:chOff x="3102014" y="3993203"/>
            <a:chExt cx="8647113" cy="937779"/>
          </a:xfrm>
        </p:grpSpPr>
        <p:sp>
          <p:nvSpPr>
            <p:cNvPr id="23" name="Google Shape;116;p22">
              <a:extLst>
                <a:ext uri="{FF2B5EF4-FFF2-40B4-BE49-F238E27FC236}">
                  <a16:creationId xmlns:a16="http://schemas.microsoft.com/office/drawing/2014/main" id="{BFFF96E1-81C1-732C-AECA-FE7397544641}"/>
                </a:ext>
              </a:extLst>
            </p:cNvPr>
            <p:cNvSpPr/>
            <p:nvPr/>
          </p:nvSpPr>
          <p:spPr>
            <a:xfrm>
              <a:off x="3102014" y="3993203"/>
              <a:ext cx="8647113" cy="937779"/>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Vada un veic glābšanas darbus:</a:t>
              </a:r>
              <a:endParaRPr lang="en-US" sz="1100" b="1"/>
            </a:p>
            <a:p>
              <a:pPr marL="172800" lvl="0" indent="-171450" algn="l" rtl="0">
                <a:spcBef>
                  <a:spcPts val="0"/>
                </a:spcBef>
                <a:spcAft>
                  <a:spcPts val="0"/>
                </a:spcAft>
                <a:buFont typeface="Arial" panose="020B0604020202020204" pitchFamily="34" charset="0"/>
                <a:buChar char="•"/>
              </a:pPr>
              <a:r>
                <a:rPr lang="lv-LV" sz="1100"/>
                <a:t>Dzēšot ugunsgrēkus</a:t>
              </a:r>
            </a:p>
            <a:p>
              <a:pPr marL="172800" lvl="0" indent="-171450" algn="l" rtl="0">
                <a:spcBef>
                  <a:spcPts val="0"/>
                </a:spcBef>
                <a:spcAft>
                  <a:spcPts val="0"/>
                </a:spcAft>
                <a:buFont typeface="Arial" panose="020B0604020202020204" pitchFamily="34" charset="0"/>
                <a:buChar char="•"/>
              </a:pPr>
              <a:r>
                <a:rPr lang="lv-LV" sz="1100"/>
                <a:t>Pēc ceļu satiksmes negadījumiem</a:t>
              </a:r>
            </a:p>
            <a:p>
              <a:pPr marL="172800" lvl="0" indent="-171450" algn="l" rtl="0">
                <a:spcBef>
                  <a:spcPts val="0"/>
                </a:spcBef>
                <a:spcAft>
                  <a:spcPts val="0"/>
                </a:spcAft>
                <a:buFont typeface="Arial" panose="020B0604020202020204" pitchFamily="34" charset="0"/>
                <a:buChar char="•"/>
              </a:pPr>
              <a:r>
                <a:rPr lang="lv-LV" sz="1100"/>
                <a:t>Iekšējos ūdeņos</a:t>
              </a:r>
            </a:p>
            <a:p>
              <a:pPr marL="172800" lvl="0" indent="-171450" algn="l" rtl="0">
                <a:spcBef>
                  <a:spcPts val="0"/>
                </a:spcBef>
                <a:spcAft>
                  <a:spcPts val="0"/>
                </a:spcAft>
                <a:buFont typeface="Arial" panose="020B0604020202020204" pitchFamily="34" charset="0"/>
                <a:buChar char="•"/>
              </a:pPr>
              <a:r>
                <a:rPr lang="lv-LV" sz="1100"/>
                <a:t>Zemūdens meklēšanas un citus glābšanas darbus</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87" y="43753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0" name="Group 29">
            <a:extLst>
              <a:ext uri="{FF2B5EF4-FFF2-40B4-BE49-F238E27FC236}">
                <a16:creationId xmlns:a16="http://schemas.microsoft.com/office/drawing/2014/main" id="{B3365AA5-E861-D899-C727-264679136C3E}"/>
              </a:ext>
            </a:extLst>
          </p:cNvPr>
          <p:cNvGrpSpPr/>
          <p:nvPr/>
        </p:nvGrpSpPr>
        <p:grpSpPr>
          <a:xfrm>
            <a:off x="3101974" y="4987579"/>
            <a:ext cx="8647113" cy="396000"/>
            <a:chOff x="3101974" y="5014186"/>
            <a:chExt cx="8647113" cy="396000"/>
          </a:xfrm>
        </p:grpSpPr>
        <p:sp>
          <p:nvSpPr>
            <p:cNvPr id="24" name="Google Shape;116;p22">
              <a:extLst>
                <a:ext uri="{FF2B5EF4-FFF2-40B4-BE49-F238E27FC236}">
                  <a16:creationId xmlns:a16="http://schemas.microsoft.com/office/drawing/2014/main" id="{DB596B57-A38F-CAFE-8E30-8ABE793A5EC4}"/>
                </a:ext>
              </a:extLst>
            </p:cNvPr>
            <p:cNvSpPr/>
            <p:nvPr/>
          </p:nvSpPr>
          <p:spPr>
            <a:xfrm>
              <a:off x="3101974" y="5014186"/>
              <a:ext cx="8647113" cy="396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a:t>
              </a:r>
              <a:r>
                <a:rPr lang="lv-LV" sz="1100" b="1"/>
                <a:t>neatliekamos reaģēšanas un seku likvidēšanas pasākumus </a:t>
              </a:r>
              <a:r>
                <a:rPr lang="lv-LV" sz="1100"/>
                <a:t>atbilstoši normatīvajos aktos noteiktajām radiācijas drošības un kodoldrošības prasībām</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7" y="51254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7" name="Group 26">
            <a:extLst>
              <a:ext uri="{FF2B5EF4-FFF2-40B4-BE49-F238E27FC236}">
                <a16:creationId xmlns:a16="http://schemas.microsoft.com/office/drawing/2014/main" id="{C526B00B-F2F2-FF5C-4D2D-7198E417807D}"/>
              </a:ext>
            </a:extLst>
          </p:cNvPr>
          <p:cNvGrpSpPr/>
          <p:nvPr/>
        </p:nvGrpSpPr>
        <p:grpSpPr>
          <a:xfrm>
            <a:off x="3102014" y="5490718"/>
            <a:ext cx="8647113" cy="288000"/>
            <a:chOff x="3102014" y="5511650"/>
            <a:chExt cx="8647113" cy="288000"/>
          </a:xfrm>
        </p:grpSpPr>
        <p:sp>
          <p:nvSpPr>
            <p:cNvPr id="59" name="Google Shape;116;p22">
              <a:extLst>
                <a:ext uri="{FF2B5EF4-FFF2-40B4-BE49-F238E27FC236}">
                  <a16:creationId xmlns:a16="http://schemas.microsoft.com/office/drawing/2014/main" id="{645A2A93-180B-D997-A1F1-BA615BA1F1D0}"/>
                </a:ext>
              </a:extLst>
            </p:cNvPr>
            <p:cNvSpPr/>
            <p:nvPr/>
          </p:nvSpPr>
          <p:spPr>
            <a:xfrm>
              <a:off x="3102014" y="5511650"/>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un vada </a:t>
              </a:r>
              <a:r>
                <a:rPr lang="lv-LV" sz="1100" b="1"/>
                <a:t>neatliekamos avāriju seku likvidēšanas pasākumus</a:t>
              </a:r>
            </a:p>
          </p:txBody>
        </p:sp>
        <p:sp>
          <p:nvSpPr>
            <p:cNvPr id="60" name="Freeform 68">
              <a:extLst>
                <a:ext uri="{FF2B5EF4-FFF2-40B4-BE49-F238E27FC236}">
                  <a16:creationId xmlns:a16="http://schemas.microsoft.com/office/drawing/2014/main" id="{5F760444-44C7-A3BF-24B4-496017E7870C}"/>
                </a:ext>
              </a:extLst>
            </p:cNvPr>
            <p:cNvSpPr>
              <a:spLocks noChangeAspect="1" noEditPoints="1"/>
            </p:cNvSpPr>
            <p:nvPr/>
          </p:nvSpPr>
          <p:spPr bwMode="auto">
            <a:xfrm>
              <a:off x="3185487" y="55800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8" name="Group 27">
            <a:extLst>
              <a:ext uri="{FF2B5EF4-FFF2-40B4-BE49-F238E27FC236}">
                <a16:creationId xmlns:a16="http://schemas.microsoft.com/office/drawing/2014/main" id="{47AD454B-2811-A884-F9E8-884411F43B45}"/>
              </a:ext>
            </a:extLst>
          </p:cNvPr>
          <p:cNvGrpSpPr/>
          <p:nvPr/>
        </p:nvGrpSpPr>
        <p:grpSpPr>
          <a:xfrm>
            <a:off x="3102014" y="5885859"/>
            <a:ext cx="8647113" cy="288000"/>
            <a:chOff x="3102014" y="5885859"/>
            <a:chExt cx="8647113" cy="288000"/>
          </a:xfrm>
        </p:grpSpPr>
        <p:sp>
          <p:nvSpPr>
            <p:cNvPr id="61" name="Google Shape;116;p22">
              <a:extLst>
                <a:ext uri="{FF2B5EF4-FFF2-40B4-BE49-F238E27FC236}">
                  <a16:creationId xmlns:a16="http://schemas.microsoft.com/office/drawing/2014/main" id="{543BB7B6-2CA8-F5D7-9D8C-6FD58EFD8C66}"/>
                </a:ext>
              </a:extLst>
            </p:cNvPr>
            <p:cNvSpPr/>
            <p:nvPr/>
          </p:nvSpPr>
          <p:spPr>
            <a:xfrm>
              <a:off x="3102014" y="5885859"/>
              <a:ext cx="8647113"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Sniedz iespējamo </a:t>
              </a:r>
              <a:r>
                <a:rPr lang="lv-LV" sz="1100" b="1"/>
                <a:t>palīdzību fiziskām personām </a:t>
              </a:r>
              <a:r>
                <a:rPr lang="lv-LV" sz="1100"/>
                <a:t>ugunsgrēka vai avārijas gadījumā</a:t>
              </a:r>
            </a:p>
          </p:txBody>
        </p:sp>
        <p:sp>
          <p:nvSpPr>
            <p:cNvPr id="62" name="Freeform 68">
              <a:extLst>
                <a:ext uri="{FF2B5EF4-FFF2-40B4-BE49-F238E27FC236}">
                  <a16:creationId xmlns:a16="http://schemas.microsoft.com/office/drawing/2014/main" id="{A01D1C5B-A311-F613-986B-DE74EE421138}"/>
                </a:ext>
              </a:extLst>
            </p:cNvPr>
            <p:cNvSpPr>
              <a:spLocks noChangeAspect="1" noEditPoints="1"/>
            </p:cNvSpPr>
            <p:nvPr/>
          </p:nvSpPr>
          <p:spPr bwMode="auto">
            <a:xfrm>
              <a:off x="3189587" y="594315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983"/>
            </a:p>
          </p:txBody>
        </p:sp>
      </p:grpSp>
      <p:pic>
        <p:nvPicPr>
          <p:cNvPr id="4" name="Picture 3">
            <a:extLst>
              <a:ext uri="{FF2B5EF4-FFF2-40B4-BE49-F238E27FC236}">
                <a16:creationId xmlns:a16="http://schemas.microsoft.com/office/drawing/2014/main" id="{C4B872EE-A838-6FFB-F565-67EFC238B798}"/>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9" name="Rectangle 38">
            <a:extLst>
              <a:ext uri="{FF2B5EF4-FFF2-40B4-BE49-F238E27FC236}">
                <a16:creationId xmlns:a16="http://schemas.microsoft.com/office/drawing/2014/main" id="{7E83DB07-31CB-48ED-941F-E0093383015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0" name="Group 39">
            <a:extLst>
              <a:ext uri="{FF2B5EF4-FFF2-40B4-BE49-F238E27FC236}">
                <a16:creationId xmlns:a16="http://schemas.microsoft.com/office/drawing/2014/main" id="{A410C509-1FE7-A4E3-891E-64EEFCB637D2}"/>
              </a:ext>
            </a:extLst>
          </p:cNvPr>
          <p:cNvGrpSpPr/>
          <p:nvPr/>
        </p:nvGrpSpPr>
        <p:grpSpPr>
          <a:xfrm>
            <a:off x="7511473" y="132504"/>
            <a:ext cx="4237615" cy="217488"/>
            <a:chOff x="7511473" y="132504"/>
            <a:chExt cx="4237615" cy="217488"/>
          </a:xfrm>
        </p:grpSpPr>
        <p:sp>
          <p:nvSpPr>
            <p:cNvPr id="41" name="Rectangle 40">
              <a:extLst>
                <a:ext uri="{FF2B5EF4-FFF2-40B4-BE49-F238E27FC236}">
                  <a16:creationId xmlns:a16="http://schemas.microsoft.com/office/drawing/2014/main" id="{0E660D48-B2F6-D68E-9753-78F83F38453B}"/>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5D335F09-DC35-1758-727A-FED0A163D634}"/>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1BD5D0DC-AD66-753E-FF63-098F574FB08F}"/>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4F96C47F-2042-B559-A387-D1F4D7D70F71}"/>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5" name="Rectangle 44">
              <a:extLst>
                <a:ext uri="{FF2B5EF4-FFF2-40B4-BE49-F238E27FC236}">
                  <a16:creationId xmlns:a16="http://schemas.microsoft.com/office/drawing/2014/main" id="{EE9183D3-ADEE-B73C-BC44-9EAE678CBB09}"/>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BC804016-4144-0856-49D9-52AD4DEDCD2C}"/>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7" name="Rectangle 46">
              <a:extLst>
                <a:ext uri="{FF2B5EF4-FFF2-40B4-BE49-F238E27FC236}">
                  <a16:creationId xmlns:a16="http://schemas.microsoft.com/office/drawing/2014/main" id="{EDAF52EA-96EC-20E5-A740-73997BFC17CE}"/>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8" name="Rectangle 47">
              <a:extLst>
                <a:ext uri="{FF2B5EF4-FFF2-40B4-BE49-F238E27FC236}">
                  <a16:creationId xmlns:a16="http://schemas.microsoft.com/office/drawing/2014/main" id="{142D69CE-50BF-2A84-E7CF-5D345A66C461}"/>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B62D6C71-53F6-BB9C-7941-02B54423F945}"/>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8" name="Group 7">
            <a:extLst>
              <a:ext uri="{FF2B5EF4-FFF2-40B4-BE49-F238E27FC236}">
                <a16:creationId xmlns:a16="http://schemas.microsoft.com/office/drawing/2014/main" id="{96A8AD2C-580F-45D2-9F38-A3CBEA506D06}"/>
              </a:ext>
            </a:extLst>
          </p:cNvPr>
          <p:cNvGrpSpPr/>
          <p:nvPr/>
        </p:nvGrpSpPr>
        <p:grpSpPr>
          <a:xfrm>
            <a:off x="0" y="5850920"/>
            <a:ext cx="2499360" cy="640080"/>
            <a:chOff x="0" y="4761334"/>
            <a:chExt cx="2499360" cy="640080"/>
          </a:xfrm>
        </p:grpSpPr>
        <p:sp>
          <p:nvSpPr>
            <p:cNvPr id="11" name="Rectangle 10">
              <a:extLst>
                <a:ext uri="{FF2B5EF4-FFF2-40B4-BE49-F238E27FC236}">
                  <a16:creationId xmlns:a16="http://schemas.microsoft.com/office/drawing/2014/main" id="{D79890EE-6857-E2FB-A1CE-37FB40DFE21C}"/>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9793EC25-9BF6-4718-0328-620674EAD518}"/>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0C3C6240-7F05-D9D1-73DC-4D78714DD7FE}"/>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4" name="Group 13">
            <a:extLst>
              <a:ext uri="{FF2B5EF4-FFF2-40B4-BE49-F238E27FC236}">
                <a16:creationId xmlns:a16="http://schemas.microsoft.com/office/drawing/2014/main" id="{02B4346B-4AF1-D51D-9189-82D67AA99B95}"/>
              </a:ext>
            </a:extLst>
          </p:cNvPr>
          <p:cNvGrpSpPr/>
          <p:nvPr/>
        </p:nvGrpSpPr>
        <p:grpSpPr>
          <a:xfrm>
            <a:off x="-1793" y="2822944"/>
            <a:ext cx="2501153" cy="1280160"/>
            <a:chOff x="0" y="3131187"/>
            <a:chExt cx="2501153" cy="1280160"/>
          </a:xfrm>
        </p:grpSpPr>
        <p:sp>
          <p:nvSpPr>
            <p:cNvPr id="15" name="Rectangle 14">
              <a:extLst>
                <a:ext uri="{FF2B5EF4-FFF2-40B4-BE49-F238E27FC236}">
                  <a16:creationId xmlns:a16="http://schemas.microsoft.com/office/drawing/2014/main" id="{B5C7DAC1-0D72-1FB0-F236-A64F05B527DD}"/>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Freeform 50">
              <a:extLst>
                <a:ext uri="{FF2B5EF4-FFF2-40B4-BE49-F238E27FC236}">
                  <a16:creationId xmlns:a16="http://schemas.microsoft.com/office/drawing/2014/main" id="{61823042-A0E9-E3B7-10E5-85921234F65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9" name="Google Shape;2685;p25">
              <a:extLst>
                <a:ext uri="{FF2B5EF4-FFF2-40B4-BE49-F238E27FC236}">
                  <a16:creationId xmlns:a16="http://schemas.microsoft.com/office/drawing/2014/main" id="{40BDBDF3-8873-5496-2F87-DE34683BDD7C}"/>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25" name="Group 24">
            <a:extLst>
              <a:ext uri="{FF2B5EF4-FFF2-40B4-BE49-F238E27FC236}">
                <a16:creationId xmlns:a16="http://schemas.microsoft.com/office/drawing/2014/main" id="{57069979-BD21-5F00-7AE8-BBF014537220}"/>
              </a:ext>
            </a:extLst>
          </p:cNvPr>
          <p:cNvGrpSpPr/>
          <p:nvPr/>
        </p:nvGrpSpPr>
        <p:grpSpPr>
          <a:xfrm>
            <a:off x="0" y="4236475"/>
            <a:ext cx="2499360" cy="640080"/>
            <a:chOff x="0" y="5715164"/>
            <a:chExt cx="2499360" cy="640080"/>
          </a:xfrm>
        </p:grpSpPr>
        <p:sp>
          <p:nvSpPr>
            <p:cNvPr id="31" name="Rectangle 30">
              <a:extLst>
                <a:ext uri="{FF2B5EF4-FFF2-40B4-BE49-F238E27FC236}">
                  <a16:creationId xmlns:a16="http://schemas.microsoft.com/office/drawing/2014/main" id="{DE70F2C5-9C3A-E03F-1948-E28B6C35A7FD}"/>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A01FFBE6-8A90-19E4-3A4C-3E2CA5963F15}"/>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1" name="Google Shape;2685;p25">
              <a:extLst>
                <a:ext uri="{FF2B5EF4-FFF2-40B4-BE49-F238E27FC236}">
                  <a16:creationId xmlns:a16="http://schemas.microsoft.com/office/drawing/2014/main" id="{7A302CA6-F064-5926-DFBA-FB3E90175B0D}"/>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2" name="Group 51">
            <a:extLst>
              <a:ext uri="{FF2B5EF4-FFF2-40B4-BE49-F238E27FC236}">
                <a16:creationId xmlns:a16="http://schemas.microsoft.com/office/drawing/2014/main" id="{B5ED992A-7F02-1735-AE62-2E32F0B98EDE}"/>
              </a:ext>
            </a:extLst>
          </p:cNvPr>
          <p:cNvGrpSpPr/>
          <p:nvPr/>
        </p:nvGrpSpPr>
        <p:grpSpPr>
          <a:xfrm>
            <a:off x="687" y="2043896"/>
            <a:ext cx="2499360" cy="640080"/>
            <a:chOff x="0" y="2177087"/>
            <a:chExt cx="2499360" cy="640080"/>
          </a:xfrm>
        </p:grpSpPr>
        <p:sp>
          <p:nvSpPr>
            <p:cNvPr id="55" name="Rectangle 54">
              <a:extLst>
                <a:ext uri="{FF2B5EF4-FFF2-40B4-BE49-F238E27FC236}">
                  <a16:creationId xmlns:a16="http://schemas.microsoft.com/office/drawing/2014/main" id="{8B9BA03B-21A8-A71C-CF9B-519F3AA3E7A1}"/>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7" name="Freeform 50">
              <a:extLst>
                <a:ext uri="{FF2B5EF4-FFF2-40B4-BE49-F238E27FC236}">
                  <a16:creationId xmlns:a16="http://schemas.microsoft.com/office/drawing/2014/main" id="{C412E5AA-1134-1F7B-70D7-43FB060FC22B}"/>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3" name="Google Shape;2685;p25">
              <a:extLst>
                <a:ext uri="{FF2B5EF4-FFF2-40B4-BE49-F238E27FC236}">
                  <a16:creationId xmlns:a16="http://schemas.microsoft.com/office/drawing/2014/main" id="{69B40D21-B195-9768-4067-848A3DC058C6}"/>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13" name="Group 21512">
            <a:extLst>
              <a:ext uri="{FF2B5EF4-FFF2-40B4-BE49-F238E27FC236}">
                <a16:creationId xmlns:a16="http://schemas.microsoft.com/office/drawing/2014/main" id="{86BDF246-4A26-DE8C-E38D-7E94F3A638B9}"/>
              </a:ext>
            </a:extLst>
          </p:cNvPr>
          <p:cNvGrpSpPr/>
          <p:nvPr/>
        </p:nvGrpSpPr>
        <p:grpSpPr>
          <a:xfrm>
            <a:off x="0" y="5032409"/>
            <a:ext cx="2499360" cy="640080"/>
            <a:chOff x="-2196480" y="1280947"/>
            <a:chExt cx="2499360" cy="640080"/>
          </a:xfrm>
        </p:grpSpPr>
        <p:sp>
          <p:nvSpPr>
            <p:cNvPr id="21514" name="Rectangle 21513">
              <a:extLst>
                <a:ext uri="{FF2B5EF4-FFF2-40B4-BE49-F238E27FC236}">
                  <a16:creationId xmlns:a16="http://schemas.microsoft.com/office/drawing/2014/main" id="{69506FF2-C8CE-5686-EF78-F12CB0060481}"/>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5" name="Freeform 50">
              <a:extLst>
                <a:ext uri="{FF2B5EF4-FFF2-40B4-BE49-F238E27FC236}">
                  <a16:creationId xmlns:a16="http://schemas.microsoft.com/office/drawing/2014/main" id="{C3E22C1F-88A8-FB87-04DF-DAD642C9FB55}"/>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7" name="Google Shape;2685;p25">
              <a:extLst>
                <a:ext uri="{FF2B5EF4-FFF2-40B4-BE49-F238E27FC236}">
                  <a16:creationId xmlns:a16="http://schemas.microsoft.com/office/drawing/2014/main" id="{C58465F6-55FE-9A60-E412-6D61D430C6D5}"/>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4196118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Nolikumā noteiktie uzdevumi (2/2)</a:t>
            </a:r>
          </a:p>
        </p:txBody>
      </p:sp>
      <p:pic>
        <p:nvPicPr>
          <p:cNvPr id="21509" name="Graphic 21508">
            <a:extLst>
              <a:ext uri="{FF2B5EF4-FFF2-40B4-BE49-F238E27FC236}">
                <a16:creationId xmlns:a16="http://schemas.microsoft.com/office/drawing/2014/main" id="{8B39EA6A-3131-F48E-C5F3-79C68E08AB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uzdevumi</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55</a:t>
            </a:fld>
            <a:endParaRPr lang="en-GB"/>
          </a:p>
        </p:txBody>
      </p:sp>
      <p:grpSp>
        <p:nvGrpSpPr>
          <p:cNvPr id="16" name="Group 15">
            <a:extLst>
              <a:ext uri="{FF2B5EF4-FFF2-40B4-BE49-F238E27FC236}">
                <a16:creationId xmlns:a16="http://schemas.microsoft.com/office/drawing/2014/main" id="{8205928D-19F8-AAB0-BD3F-0404456FB586}"/>
              </a:ext>
            </a:extLst>
          </p:cNvPr>
          <p:cNvGrpSpPr/>
          <p:nvPr/>
        </p:nvGrpSpPr>
        <p:grpSpPr>
          <a:xfrm>
            <a:off x="3102014" y="2362200"/>
            <a:ext cx="8647113" cy="432000"/>
            <a:chOff x="3102014" y="2362200"/>
            <a:chExt cx="8647113" cy="432000"/>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362200"/>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Nodrošina </a:t>
              </a:r>
              <a:r>
                <a:rPr lang="lv-LV" sz="1100" b="1"/>
                <a:t>vienotā ārkārtas palīdzības izsaukumu numura "112" </a:t>
              </a:r>
              <a:r>
                <a:rPr lang="lv-LV" sz="1100"/>
                <a:t>zvanu saņemšanu, apstrādi un to pāradresēšanu citiem operatīvajiem dienestiem</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914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15" name="Group 14">
            <a:extLst>
              <a:ext uri="{FF2B5EF4-FFF2-40B4-BE49-F238E27FC236}">
                <a16:creationId xmlns:a16="http://schemas.microsoft.com/office/drawing/2014/main" id="{94D59FCD-778C-3958-79CD-67C9B1F4FB61}"/>
              </a:ext>
            </a:extLst>
          </p:cNvPr>
          <p:cNvGrpSpPr/>
          <p:nvPr/>
        </p:nvGrpSpPr>
        <p:grpSpPr>
          <a:xfrm>
            <a:off x="3102014" y="2902222"/>
            <a:ext cx="8647113" cy="288000"/>
            <a:chOff x="3102014" y="2728445"/>
            <a:chExt cx="8647113" cy="288000"/>
          </a:xfrm>
        </p:grpSpPr>
        <p:sp>
          <p:nvSpPr>
            <p:cNvPr id="7" name="Google Shape;113;p22">
              <a:extLst>
                <a:ext uri="{FF2B5EF4-FFF2-40B4-BE49-F238E27FC236}">
                  <a16:creationId xmlns:a16="http://schemas.microsoft.com/office/drawing/2014/main" id="{D3D0228A-9BE9-C389-BE33-229F32C76912}"/>
                </a:ext>
              </a:extLst>
            </p:cNvPr>
            <p:cNvSpPr/>
            <p:nvPr/>
          </p:nvSpPr>
          <p:spPr>
            <a:xfrm>
              <a:off x="3102014" y="2728445"/>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kompetencei </a:t>
              </a:r>
              <a:r>
                <a:rPr lang="lv-LV" sz="1100" b="1"/>
                <a:t>organizē un īsteno civilās aizsardzības pasākumus</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87" y="278574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14" name="Group 13">
            <a:extLst>
              <a:ext uri="{FF2B5EF4-FFF2-40B4-BE49-F238E27FC236}">
                <a16:creationId xmlns:a16="http://schemas.microsoft.com/office/drawing/2014/main" id="{0B1C3125-ADDB-3DD9-196D-5D2F285E0F98}"/>
              </a:ext>
            </a:extLst>
          </p:cNvPr>
          <p:cNvGrpSpPr/>
          <p:nvPr/>
        </p:nvGrpSpPr>
        <p:grpSpPr>
          <a:xfrm>
            <a:off x="3102014" y="3298244"/>
            <a:ext cx="8647113" cy="432000"/>
            <a:chOff x="3102014" y="3111919"/>
            <a:chExt cx="8647113" cy="432000"/>
          </a:xfrm>
        </p:grpSpPr>
        <p:sp>
          <p:nvSpPr>
            <p:cNvPr id="9" name="Google Shape;115;p22">
              <a:extLst>
                <a:ext uri="{FF2B5EF4-FFF2-40B4-BE49-F238E27FC236}">
                  <a16:creationId xmlns:a16="http://schemas.microsoft.com/office/drawing/2014/main" id="{247BD19F-A416-FFBF-73A9-CBCC103DBDB5}"/>
                </a:ext>
              </a:extLst>
            </p:cNvPr>
            <p:cNvSpPr/>
            <p:nvPr/>
          </p:nvSpPr>
          <p:spPr>
            <a:xfrm>
              <a:off x="3102014" y="3111919"/>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kompetencei izstrādā ugunsdrošību, ugunsdzēsību, glābšanu un civilo aizsardzību reglamentējošo </a:t>
              </a:r>
              <a:r>
                <a:rPr lang="lv-LV" sz="1100" b="1"/>
                <a:t>normatīvo aktu projektus</a:t>
              </a:r>
            </a:p>
          </p:txBody>
        </p:sp>
        <p:sp>
          <p:nvSpPr>
            <p:cNvPr id="53" name="Freeform 68">
              <a:extLst>
                <a:ext uri="{FF2B5EF4-FFF2-40B4-BE49-F238E27FC236}">
                  <a16:creationId xmlns:a16="http://schemas.microsoft.com/office/drawing/2014/main" id="{BBD18F2E-C69D-0332-07A8-83EF10AE0223}"/>
                </a:ext>
              </a:extLst>
            </p:cNvPr>
            <p:cNvSpPr>
              <a:spLocks noChangeAspect="1" noEditPoints="1"/>
            </p:cNvSpPr>
            <p:nvPr/>
          </p:nvSpPr>
          <p:spPr bwMode="auto">
            <a:xfrm>
              <a:off x="3185487" y="324121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8" name="Group 27">
            <a:extLst>
              <a:ext uri="{FF2B5EF4-FFF2-40B4-BE49-F238E27FC236}">
                <a16:creationId xmlns:a16="http://schemas.microsoft.com/office/drawing/2014/main" id="{39FE514D-8E46-C77F-354E-FE65E71ED2F3}"/>
              </a:ext>
            </a:extLst>
          </p:cNvPr>
          <p:cNvGrpSpPr/>
          <p:nvPr/>
        </p:nvGrpSpPr>
        <p:grpSpPr>
          <a:xfrm>
            <a:off x="3102014" y="3838266"/>
            <a:ext cx="8647113" cy="432000"/>
            <a:chOff x="3102014" y="3465512"/>
            <a:chExt cx="8647113" cy="4320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465512"/>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nl-NL" sz="1100" b="1"/>
                <a:t>Apmāc</a:t>
              </a:r>
              <a:r>
                <a:rPr lang="lv-LV" sz="1100" b="1"/>
                <a:t>a</a:t>
              </a:r>
              <a:r>
                <a:rPr lang="nl-NL" sz="1100"/>
                <a:t> ugunsdrošības, ugunsdzēsības un glābšanas darbos, kā arī civilās aizsardzības pasākumos iesaistāmās personas un organizē to darbību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59480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grpSp>
        <p:nvGrpSpPr>
          <p:cNvPr id="12" name="Group 11">
            <a:extLst>
              <a:ext uri="{FF2B5EF4-FFF2-40B4-BE49-F238E27FC236}">
                <a16:creationId xmlns:a16="http://schemas.microsoft.com/office/drawing/2014/main" id="{55AD31DF-E8A8-E167-BAB4-AED5A695EDBE}"/>
              </a:ext>
            </a:extLst>
          </p:cNvPr>
          <p:cNvGrpSpPr/>
          <p:nvPr/>
        </p:nvGrpSpPr>
        <p:grpSpPr>
          <a:xfrm>
            <a:off x="3102014" y="4378288"/>
            <a:ext cx="8647113" cy="288000"/>
            <a:chOff x="3102014" y="3861930"/>
            <a:chExt cx="8647113" cy="288000"/>
          </a:xfrm>
        </p:grpSpPr>
        <p:sp>
          <p:nvSpPr>
            <p:cNvPr id="23" name="Google Shape;116;p22">
              <a:extLst>
                <a:ext uri="{FF2B5EF4-FFF2-40B4-BE49-F238E27FC236}">
                  <a16:creationId xmlns:a16="http://schemas.microsoft.com/office/drawing/2014/main" id="{BFFF96E1-81C1-732C-AECA-FE7397544641}"/>
                </a:ext>
              </a:extLst>
            </p:cNvPr>
            <p:cNvSpPr/>
            <p:nvPr/>
          </p:nvSpPr>
          <p:spPr>
            <a:xfrm>
              <a:off x="3102014" y="3861930"/>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Informē sabiedrību </a:t>
              </a:r>
              <a:r>
                <a:rPr lang="lv-LV" sz="1100"/>
                <a:t>ugunsdrošības un civilās aizsardzības jomā</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87" y="391922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27" name="Group 26">
            <a:extLst>
              <a:ext uri="{FF2B5EF4-FFF2-40B4-BE49-F238E27FC236}">
                <a16:creationId xmlns:a16="http://schemas.microsoft.com/office/drawing/2014/main" id="{381CFCEB-7C06-7796-6D84-A2B1D7596B31}"/>
              </a:ext>
            </a:extLst>
          </p:cNvPr>
          <p:cNvGrpSpPr/>
          <p:nvPr/>
        </p:nvGrpSpPr>
        <p:grpSpPr>
          <a:xfrm>
            <a:off x="3101974" y="4793358"/>
            <a:ext cx="8647113" cy="483960"/>
            <a:chOff x="3101974" y="4266729"/>
            <a:chExt cx="8647113" cy="483960"/>
          </a:xfrm>
        </p:grpSpPr>
        <p:sp>
          <p:nvSpPr>
            <p:cNvPr id="24" name="Google Shape;116;p22">
              <a:extLst>
                <a:ext uri="{FF2B5EF4-FFF2-40B4-BE49-F238E27FC236}">
                  <a16:creationId xmlns:a16="http://schemas.microsoft.com/office/drawing/2014/main" id="{DB596B57-A38F-CAFE-8E30-8ABE793A5EC4}"/>
                </a:ext>
              </a:extLst>
            </p:cNvPr>
            <p:cNvSpPr/>
            <p:nvPr/>
          </p:nvSpPr>
          <p:spPr>
            <a:xfrm>
              <a:off x="3101974" y="4266729"/>
              <a:ext cx="8647113" cy="483960"/>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Vāc, saglabā un popularizē sabiedrībā </a:t>
              </a:r>
              <a:r>
                <a:rPr lang="lv-LV" sz="1100" b="1"/>
                <a:t>ar Latvijas ugunsdzēsības vēsturi un mūsdienām saistītās vērtības</a:t>
              </a:r>
              <a:r>
                <a:rPr lang="lv-LV" sz="1100"/>
                <a:t>, kā arī sekmēt to izmantošanu sabiedrības izglītošanai</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7" y="440295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pic>
        <p:nvPicPr>
          <p:cNvPr id="30" name="Picture 29">
            <a:extLst>
              <a:ext uri="{FF2B5EF4-FFF2-40B4-BE49-F238E27FC236}">
                <a16:creationId xmlns:a16="http://schemas.microsoft.com/office/drawing/2014/main" id="{9B20A7D9-FC93-B1C0-64C6-B6D361D51A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6798"/>
          <a:stretch/>
        </p:blipFill>
        <p:spPr>
          <a:xfrm>
            <a:off x="3101975" y="5366289"/>
            <a:ext cx="8647113" cy="805912"/>
          </a:xfrm>
          <a:prstGeom prst="rect">
            <a:avLst/>
          </a:prstGeom>
        </p:spPr>
      </p:pic>
      <p:pic>
        <p:nvPicPr>
          <p:cNvPr id="4" name="Picture 3">
            <a:extLst>
              <a:ext uri="{FF2B5EF4-FFF2-40B4-BE49-F238E27FC236}">
                <a16:creationId xmlns:a16="http://schemas.microsoft.com/office/drawing/2014/main" id="{7D66BAF3-790E-DFBE-2962-BD2C8676A5C6}"/>
              </a:ext>
            </a:extLst>
          </p:cNvPr>
          <p:cNvPicPr>
            <a:picLocks noChangeAspect="1"/>
          </p:cNvPicPr>
          <p:nvPr/>
        </p:nvPicPr>
        <p:blipFill rotWithShape="1">
          <a:blip r:embed="rId6"/>
          <a:srcRect b="24460"/>
          <a:stretch/>
        </p:blipFill>
        <p:spPr>
          <a:xfrm>
            <a:off x="338144" y="224622"/>
            <a:ext cx="2104547" cy="1428789"/>
          </a:xfrm>
          <a:prstGeom prst="rect">
            <a:avLst/>
          </a:prstGeom>
        </p:spPr>
      </p:pic>
      <p:sp>
        <p:nvSpPr>
          <p:cNvPr id="36" name="Rectangle 35">
            <a:extLst>
              <a:ext uri="{FF2B5EF4-FFF2-40B4-BE49-F238E27FC236}">
                <a16:creationId xmlns:a16="http://schemas.microsoft.com/office/drawing/2014/main" id="{F4B0E5C2-E35D-E233-27CE-036CAAE6F51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9" name="Group 38">
            <a:extLst>
              <a:ext uri="{FF2B5EF4-FFF2-40B4-BE49-F238E27FC236}">
                <a16:creationId xmlns:a16="http://schemas.microsoft.com/office/drawing/2014/main" id="{B6FEF6AC-C77D-D2A2-6B59-DD07C9CF2999}"/>
              </a:ext>
            </a:extLst>
          </p:cNvPr>
          <p:cNvGrpSpPr/>
          <p:nvPr/>
        </p:nvGrpSpPr>
        <p:grpSpPr>
          <a:xfrm>
            <a:off x="7511473" y="132504"/>
            <a:ext cx="4237615" cy="217488"/>
            <a:chOff x="7511473" y="132504"/>
            <a:chExt cx="4237615" cy="217488"/>
          </a:xfrm>
        </p:grpSpPr>
        <p:sp>
          <p:nvSpPr>
            <p:cNvPr id="40" name="Rectangle 39">
              <a:extLst>
                <a:ext uri="{FF2B5EF4-FFF2-40B4-BE49-F238E27FC236}">
                  <a16:creationId xmlns:a16="http://schemas.microsoft.com/office/drawing/2014/main" id="{989B5F09-5E1C-471A-A7F9-C4EB64E25D14}"/>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FF0F5D98-1746-5241-6026-5B17C48D52C9}"/>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EF59FFD0-B160-CDDA-1ACF-FCF921C50BE3}"/>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801A6AC0-3620-2673-1272-ADBAB5F5B56A}"/>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ACFBB42F-9F4F-4012-8B15-B5EFA462FBFF}"/>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6C536973-9F6F-D44E-C970-EEF5B5D9A136}"/>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6" name="Rectangle 45">
              <a:extLst>
                <a:ext uri="{FF2B5EF4-FFF2-40B4-BE49-F238E27FC236}">
                  <a16:creationId xmlns:a16="http://schemas.microsoft.com/office/drawing/2014/main" id="{DC17FF53-1E69-3621-587A-1CF1283F842C}"/>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7" name="Rectangle 46">
              <a:extLst>
                <a:ext uri="{FF2B5EF4-FFF2-40B4-BE49-F238E27FC236}">
                  <a16:creationId xmlns:a16="http://schemas.microsoft.com/office/drawing/2014/main" id="{211DDAD7-1EBE-AAD7-F0D8-FD44FD622BE2}"/>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8" name="Rectangle 47">
              <a:extLst>
                <a:ext uri="{FF2B5EF4-FFF2-40B4-BE49-F238E27FC236}">
                  <a16:creationId xmlns:a16="http://schemas.microsoft.com/office/drawing/2014/main" id="{30DDB068-8E79-B42A-E517-39014DDFD011}"/>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8" name="Group 7">
            <a:extLst>
              <a:ext uri="{FF2B5EF4-FFF2-40B4-BE49-F238E27FC236}">
                <a16:creationId xmlns:a16="http://schemas.microsoft.com/office/drawing/2014/main" id="{10126E02-677D-4EB4-CC39-D524FE2B50A6}"/>
              </a:ext>
            </a:extLst>
          </p:cNvPr>
          <p:cNvGrpSpPr/>
          <p:nvPr/>
        </p:nvGrpSpPr>
        <p:grpSpPr>
          <a:xfrm>
            <a:off x="0" y="5850920"/>
            <a:ext cx="2499360" cy="640080"/>
            <a:chOff x="0" y="4761334"/>
            <a:chExt cx="2499360" cy="640080"/>
          </a:xfrm>
        </p:grpSpPr>
        <p:sp>
          <p:nvSpPr>
            <p:cNvPr id="11" name="Rectangle 10">
              <a:extLst>
                <a:ext uri="{FF2B5EF4-FFF2-40B4-BE49-F238E27FC236}">
                  <a16:creationId xmlns:a16="http://schemas.microsoft.com/office/drawing/2014/main" id="{C4004525-AA17-650A-ADED-029A3101E802}"/>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669E8518-25D2-CFDA-E770-6FFB3D6F1B36}"/>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7" name="Google Shape;2685;p25">
              <a:extLst>
                <a:ext uri="{FF2B5EF4-FFF2-40B4-BE49-F238E27FC236}">
                  <a16:creationId xmlns:a16="http://schemas.microsoft.com/office/drawing/2014/main" id="{3ACCBEC8-2EB7-9538-FDE2-F8B93962CE88}"/>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9" name="Group 18">
            <a:extLst>
              <a:ext uri="{FF2B5EF4-FFF2-40B4-BE49-F238E27FC236}">
                <a16:creationId xmlns:a16="http://schemas.microsoft.com/office/drawing/2014/main" id="{23250C47-787C-F5F0-B930-1A06D0F92005}"/>
              </a:ext>
            </a:extLst>
          </p:cNvPr>
          <p:cNvGrpSpPr/>
          <p:nvPr/>
        </p:nvGrpSpPr>
        <p:grpSpPr>
          <a:xfrm>
            <a:off x="-1793" y="2822944"/>
            <a:ext cx="2501153" cy="1280160"/>
            <a:chOff x="0" y="3131187"/>
            <a:chExt cx="2501153" cy="1280160"/>
          </a:xfrm>
        </p:grpSpPr>
        <p:sp>
          <p:nvSpPr>
            <p:cNvPr id="25" name="Rectangle 24">
              <a:extLst>
                <a:ext uri="{FF2B5EF4-FFF2-40B4-BE49-F238E27FC236}">
                  <a16:creationId xmlns:a16="http://schemas.microsoft.com/office/drawing/2014/main" id="{19E03FA6-F942-2E44-B7A8-A0A9F31F157B}"/>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Freeform 50">
              <a:extLst>
                <a:ext uri="{FF2B5EF4-FFF2-40B4-BE49-F238E27FC236}">
                  <a16:creationId xmlns:a16="http://schemas.microsoft.com/office/drawing/2014/main" id="{3E03B1EB-AE9D-4F8A-41CE-1BA9D823955E}"/>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3" name="Google Shape;2685;p25">
              <a:extLst>
                <a:ext uri="{FF2B5EF4-FFF2-40B4-BE49-F238E27FC236}">
                  <a16:creationId xmlns:a16="http://schemas.microsoft.com/office/drawing/2014/main" id="{50FCE19E-52F3-76D8-7AED-26439C308BC4}"/>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4" name="Group 33">
            <a:extLst>
              <a:ext uri="{FF2B5EF4-FFF2-40B4-BE49-F238E27FC236}">
                <a16:creationId xmlns:a16="http://schemas.microsoft.com/office/drawing/2014/main" id="{9F320D38-41C7-5BF2-0ABF-86F9D5694EAF}"/>
              </a:ext>
            </a:extLst>
          </p:cNvPr>
          <p:cNvGrpSpPr/>
          <p:nvPr/>
        </p:nvGrpSpPr>
        <p:grpSpPr>
          <a:xfrm>
            <a:off x="0" y="4236475"/>
            <a:ext cx="2499360" cy="640080"/>
            <a:chOff x="0" y="5715164"/>
            <a:chExt cx="2499360" cy="640080"/>
          </a:xfrm>
        </p:grpSpPr>
        <p:sp>
          <p:nvSpPr>
            <p:cNvPr id="35" name="Rectangle 34">
              <a:extLst>
                <a:ext uri="{FF2B5EF4-FFF2-40B4-BE49-F238E27FC236}">
                  <a16:creationId xmlns:a16="http://schemas.microsoft.com/office/drawing/2014/main" id="{83F9F95D-EA2F-F7E1-6158-F5EE68BE3892}"/>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6CBEAB91-B8EE-1C4E-2A41-A56ED98D405C}"/>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F0E1C5E1-F2FF-6600-CF7D-6BAA6A076F2B}"/>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1" name="Group 50">
            <a:extLst>
              <a:ext uri="{FF2B5EF4-FFF2-40B4-BE49-F238E27FC236}">
                <a16:creationId xmlns:a16="http://schemas.microsoft.com/office/drawing/2014/main" id="{9095295A-1905-CE29-EDCA-6FC4FAE78EF0}"/>
              </a:ext>
            </a:extLst>
          </p:cNvPr>
          <p:cNvGrpSpPr/>
          <p:nvPr/>
        </p:nvGrpSpPr>
        <p:grpSpPr>
          <a:xfrm>
            <a:off x="687" y="2043896"/>
            <a:ext cx="2499360" cy="640080"/>
            <a:chOff x="0" y="2177087"/>
            <a:chExt cx="2499360" cy="640080"/>
          </a:xfrm>
        </p:grpSpPr>
        <p:sp>
          <p:nvSpPr>
            <p:cNvPr id="52" name="Rectangle 51">
              <a:extLst>
                <a:ext uri="{FF2B5EF4-FFF2-40B4-BE49-F238E27FC236}">
                  <a16:creationId xmlns:a16="http://schemas.microsoft.com/office/drawing/2014/main" id="{99F96DFE-76BC-68AE-21B3-99DB1F4ED4D4}"/>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ECEED0A2-5DEE-80F3-0D1B-0BA7ACE65EBB}"/>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5BF3E5A6-D363-A25F-06C4-45D24FEC9471}"/>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07" name="Group 21506">
            <a:extLst>
              <a:ext uri="{FF2B5EF4-FFF2-40B4-BE49-F238E27FC236}">
                <a16:creationId xmlns:a16="http://schemas.microsoft.com/office/drawing/2014/main" id="{2FB7C9F4-73E0-63CA-7772-853F5B0B10C2}"/>
              </a:ext>
            </a:extLst>
          </p:cNvPr>
          <p:cNvGrpSpPr/>
          <p:nvPr/>
        </p:nvGrpSpPr>
        <p:grpSpPr>
          <a:xfrm>
            <a:off x="0" y="5032409"/>
            <a:ext cx="2499360" cy="640080"/>
            <a:chOff x="-2196480" y="1280947"/>
            <a:chExt cx="2499360" cy="640080"/>
          </a:xfrm>
        </p:grpSpPr>
        <p:sp>
          <p:nvSpPr>
            <p:cNvPr id="21508" name="Rectangle 21507">
              <a:extLst>
                <a:ext uri="{FF2B5EF4-FFF2-40B4-BE49-F238E27FC236}">
                  <a16:creationId xmlns:a16="http://schemas.microsoft.com/office/drawing/2014/main" id="{793001E2-95F8-6B54-0ADD-877A317A134A}"/>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0" name="Freeform 50">
              <a:extLst>
                <a:ext uri="{FF2B5EF4-FFF2-40B4-BE49-F238E27FC236}">
                  <a16:creationId xmlns:a16="http://schemas.microsoft.com/office/drawing/2014/main" id="{76F9F73E-FFB1-3D9B-A70D-FCBE245F6F5E}"/>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1" name="Google Shape;2685;p25">
              <a:extLst>
                <a:ext uri="{FF2B5EF4-FFF2-40B4-BE49-F238E27FC236}">
                  <a16:creationId xmlns:a16="http://schemas.microsoft.com/office/drawing/2014/main" id="{B9982F79-453A-C301-B995-C570CB5F89BC}"/>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3289027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Google Shape;116;p22">
            <a:extLst>
              <a:ext uri="{FF2B5EF4-FFF2-40B4-BE49-F238E27FC236}">
                <a16:creationId xmlns:a16="http://schemas.microsoft.com/office/drawing/2014/main" id="{645A2A93-180B-D997-A1F1-BA615BA1F1D0}"/>
              </a:ext>
            </a:extLst>
          </p:cNvPr>
          <p:cNvSpPr/>
          <p:nvPr/>
        </p:nvSpPr>
        <p:spPr>
          <a:xfrm>
            <a:off x="3101974" y="5513092"/>
            <a:ext cx="8647113" cy="653238"/>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Pieprasīt un bez maksas saņemt no komersanta, kas nodrošina publisko elektronisko sakaru tīklu vai sniedz elektronisko sakaru pakalpojumus, elektronisko sakaru pakalpojumu lietotāja atrašanās vietas datus bez lietotāja vai abonenta piekrišanas, ja atrašanās vietas datu apstrāde ir nepieciešama dienestam tā uzdevumu veikšanai</a:t>
            </a:r>
          </a:p>
        </p:txBody>
      </p:sp>
      <p:sp>
        <p:nvSpPr>
          <p:cNvPr id="60" name="Freeform 68">
            <a:extLst>
              <a:ext uri="{FF2B5EF4-FFF2-40B4-BE49-F238E27FC236}">
                <a16:creationId xmlns:a16="http://schemas.microsoft.com/office/drawing/2014/main" id="{5F760444-44C7-A3BF-24B4-496017E7870C}"/>
              </a:ext>
            </a:extLst>
          </p:cNvPr>
          <p:cNvSpPr>
            <a:spLocks noChangeAspect="1" noEditPoints="1"/>
          </p:cNvSpPr>
          <p:nvPr/>
        </p:nvSpPr>
        <p:spPr bwMode="auto">
          <a:xfrm>
            <a:off x="3185447" y="575300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pic>
        <p:nvPicPr>
          <p:cNvPr id="14" name="Graphic 13">
            <a:extLst>
              <a:ext uri="{FF2B5EF4-FFF2-40B4-BE49-F238E27FC236}">
                <a16:creationId xmlns:a16="http://schemas.microsoft.com/office/drawing/2014/main" id="{5E9FDD6D-5E7F-42EA-1952-238FBED74B2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tiesības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56</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62200"/>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Pieprasīt un bez maksas saņemt no valsts un pašvaldību institūcijām, juridiskajām un fiziskajām personām civilās aizsardzības sistēmas darbības kontrolei </a:t>
            </a:r>
            <a:r>
              <a:rPr lang="lv-LV" sz="1100" b="1"/>
              <a:t>nepieciešamo informāciju</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914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7" name="Google Shape;113;p22">
            <a:extLst>
              <a:ext uri="{FF2B5EF4-FFF2-40B4-BE49-F238E27FC236}">
                <a16:creationId xmlns:a16="http://schemas.microsoft.com/office/drawing/2014/main" id="{D3D0228A-9BE9-C389-BE33-229F32C76912}"/>
              </a:ext>
            </a:extLst>
          </p:cNvPr>
          <p:cNvSpPr/>
          <p:nvPr/>
        </p:nvSpPr>
        <p:spPr>
          <a:xfrm>
            <a:off x="3101974" y="2901058"/>
            <a:ext cx="8647113" cy="8892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Uzraudzīt civilo aizsardzību reglamentējošu normatīvo aktu prasību ievērošanu</a:t>
            </a:r>
            <a:r>
              <a:rPr lang="lv-LV" sz="1100"/>
              <a:t>, sagatavot aktus par pārbaudēs konstatētajiem pārkāpumiem un trūkumiem, kā arī sniegt valsts un pašvaldību institūcijām, objektu un paaugstinātas bīstamības objektu īpašniekiem vai tiesiskajiem valdītājiem </a:t>
            </a:r>
            <a:r>
              <a:rPr lang="lv-LV" sz="1100" b="1"/>
              <a:t>rekomendācijas</a:t>
            </a:r>
            <a:r>
              <a:rPr lang="lv-LV" sz="1100"/>
              <a:t> </a:t>
            </a:r>
            <a:r>
              <a:rPr lang="lv-LV" sz="1100" b="1"/>
              <a:t>pārkāpumu un trūkumu novēršanai </a:t>
            </a:r>
            <a:r>
              <a:rPr lang="lv-LV" sz="1100"/>
              <a:t>un civilās aizsardzības pasākumu pilnveidošanai</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47" y="325737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1" name="Google Shape;116;p22">
            <a:extLst>
              <a:ext uri="{FF2B5EF4-FFF2-40B4-BE49-F238E27FC236}">
                <a16:creationId xmlns:a16="http://schemas.microsoft.com/office/drawing/2014/main" id="{33C168AF-E414-7027-717D-3E8584F851C0}"/>
              </a:ext>
            </a:extLst>
          </p:cNvPr>
          <p:cNvSpPr/>
          <p:nvPr/>
        </p:nvSpPr>
        <p:spPr>
          <a:xfrm>
            <a:off x="3101975" y="3897116"/>
            <a:ext cx="8647113" cy="431800"/>
          </a:xfrm>
          <a:prstGeom prst="rect">
            <a:avLst/>
          </a:prstGeom>
          <a:solidFill>
            <a:schemeClr val="bg1">
              <a:lumMod val="95000"/>
            </a:schemeClr>
          </a:solidFill>
          <a:ln>
            <a:noFill/>
          </a:ln>
        </p:spPr>
        <p:txBody>
          <a:bodyPr spcFirstLastPara="1" wrap="square" lIns="360000" tIns="72000" rIns="72000" bIns="72000" anchor="t" anchorCtr="0">
            <a:noAutofit/>
          </a:bodyPr>
          <a:lstStyle/>
          <a:p>
            <a:pPr marL="0" lvl="0" indent="0" algn="l" rtl="0">
              <a:spcBef>
                <a:spcPts val="0"/>
              </a:spcBef>
              <a:spcAft>
                <a:spcPts val="0"/>
              </a:spcAft>
              <a:buNone/>
            </a:pPr>
            <a:r>
              <a:rPr lang="lv-LV" sz="1100"/>
              <a:t>Veicot glābšanas darbus, dot iesaistītajām institūcijām, kā arī juridiskajām un fiziskajām personām </a:t>
            </a:r>
            <a:r>
              <a:rPr lang="lv-LV" sz="1100" b="1"/>
              <a:t>norādījumus</a:t>
            </a:r>
            <a:r>
              <a:rPr lang="lv-LV" sz="1100"/>
              <a:t> </a:t>
            </a:r>
            <a:r>
              <a:rPr lang="lv-LV" sz="1100" b="1"/>
              <a:t>par notikuma vietā nepieciešamo rīcību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48" y="402631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3" name="Google Shape;116;p22">
            <a:extLst>
              <a:ext uri="{FF2B5EF4-FFF2-40B4-BE49-F238E27FC236}">
                <a16:creationId xmlns:a16="http://schemas.microsoft.com/office/drawing/2014/main" id="{BFFF96E1-81C1-732C-AECA-FE7397544641}"/>
              </a:ext>
            </a:extLst>
          </p:cNvPr>
          <p:cNvSpPr/>
          <p:nvPr/>
        </p:nvSpPr>
        <p:spPr>
          <a:xfrm>
            <a:off x="3101975" y="4435774"/>
            <a:ext cx="8647113"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Iesaistīt glābšanas darbos </a:t>
            </a:r>
            <a:r>
              <a:rPr lang="lv-LV" sz="1100"/>
              <a:t>valsts un pašvaldību institūcijas, juridiskās un fiziskās personas, kā arī to rīcībā esošos resursus</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48" y="454049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25" name="Google Shape;116;p22">
            <a:extLst>
              <a:ext uri="{FF2B5EF4-FFF2-40B4-BE49-F238E27FC236}">
                <a16:creationId xmlns:a16="http://schemas.microsoft.com/office/drawing/2014/main" id="{8D97A30E-2C4B-0632-9066-907890E96E91}"/>
              </a:ext>
            </a:extLst>
          </p:cNvPr>
          <p:cNvSpPr/>
          <p:nvPr/>
        </p:nvSpPr>
        <p:spPr>
          <a:xfrm>
            <a:off x="3101975" y="4974432"/>
            <a:ext cx="8647113"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kompetencei </a:t>
            </a:r>
            <a:r>
              <a:rPr lang="lv-LV" sz="1100" b="1"/>
              <a:t>pārstāvēt Latviju </a:t>
            </a:r>
            <a:r>
              <a:rPr lang="lv-LV" sz="1100"/>
              <a:t>starptautiskajās organizācijās un pasākumos</a:t>
            </a:r>
          </a:p>
        </p:txBody>
      </p:sp>
      <p:sp>
        <p:nvSpPr>
          <p:cNvPr id="57" name="Freeform 68">
            <a:extLst>
              <a:ext uri="{FF2B5EF4-FFF2-40B4-BE49-F238E27FC236}">
                <a16:creationId xmlns:a16="http://schemas.microsoft.com/office/drawing/2014/main" id="{8ACC98CB-4A2B-AECD-06D6-8AE23DDABE31}"/>
              </a:ext>
            </a:extLst>
          </p:cNvPr>
          <p:cNvSpPr>
            <a:spLocks noChangeAspect="1" noEditPoints="1"/>
          </p:cNvSpPr>
          <p:nvPr/>
        </p:nvSpPr>
        <p:spPr bwMode="auto">
          <a:xfrm>
            <a:off x="3185448" y="510362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pic>
        <p:nvPicPr>
          <p:cNvPr id="4" name="Picture 3">
            <a:extLst>
              <a:ext uri="{FF2B5EF4-FFF2-40B4-BE49-F238E27FC236}">
                <a16:creationId xmlns:a16="http://schemas.microsoft.com/office/drawing/2014/main" id="{8D54F4B3-29B1-2839-32A0-31EA3438C3C6}"/>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0" name="Rectangle 29">
            <a:extLst>
              <a:ext uri="{FF2B5EF4-FFF2-40B4-BE49-F238E27FC236}">
                <a16:creationId xmlns:a16="http://schemas.microsoft.com/office/drawing/2014/main" id="{803DBB9B-59EA-8BA3-3184-80BB4F9E876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5" name="Group 34">
            <a:extLst>
              <a:ext uri="{FF2B5EF4-FFF2-40B4-BE49-F238E27FC236}">
                <a16:creationId xmlns:a16="http://schemas.microsoft.com/office/drawing/2014/main" id="{0DFF1F04-8305-B4F2-5926-21857F7ED5FF}"/>
              </a:ext>
            </a:extLst>
          </p:cNvPr>
          <p:cNvGrpSpPr/>
          <p:nvPr/>
        </p:nvGrpSpPr>
        <p:grpSpPr>
          <a:xfrm>
            <a:off x="7511473" y="132504"/>
            <a:ext cx="4237615" cy="217488"/>
            <a:chOff x="7511473" y="132504"/>
            <a:chExt cx="4237615" cy="217488"/>
          </a:xfrm>
        </p:grpSpPr>
        <p:sp>
          <p:nvSpPr>
            <p:cNvPr id="36" name="Rectangle 35">
              <a:extLst>
                <a:ext uri="{FF2B5EF4-FFF2-40B4-BE49-F238E27FC236}">
                  <a16:creationId xmlns:a16="http://schemas.microsoft.com/office/drawing/2014/main" id="{73AB08ED-1FA2-8CD6-DB81-4A7DE4626916}"/>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987A0F59-A2F0-6CA1-3C5A-442425941572}"/>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0DE15966-028A-F26E-4289-4E89A0C7F841}"/>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67082F03-116C-0B58-C8A4-7E3A96294A99}"/>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7F42A2B6-FB69-DF86-FF88-179B44ABCCEE}"/>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CA3E745D-D6F8-68AE-01E1-65FDAED94699}"/>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6" name="Rectangle 45">
              <a:extLst>
                <a:ext uri="{FF2B5EF4-FFF2-40B4-BE49-F238E27FC236}">
                  <a16:creationId xmlns:a16="http://schemas.microsoft.com/office/drawing/2014/main" id="{AF407E3D-0AAD-33E5-FD64-0E2A65831187}"/>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9" name="Rectangle 48">
              <a:extLst>
                <a:ext uri="{FF2B5EF4-FFF2-40B4-BE49-F238E27FC236}">
                  <a16:creationId xmlns:a16="http://schemas.microsoft.com/office/drawing/2014/main" id="{D8E08ED8-503F-5B49-8E84-504F4188D407}"/>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0" name="Rectangle 49">
              <a:extLst>
                <a:ext uri="{FF2B5EF4-FFF2-40B4-BE49-F238E27FC236}">
                  <a16:creationId xmlns:a16="http://schemas.microsoft.com/office/drawing/2014/main" id="{A96820D7-FBF7-1A5C-8FCD-635457C513E0}"/>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8" name="Group 7">
            <a:extLst>
              <a:ext uri="{FF2B5EF4-FFF2-40B4-BE49-F238E27FC236}">
                <a16:creationId xmlns:a16="http://schemas.microsoft.com/office/drawing/2014/main" id="{2E7A4FF0-2057-7473-E4CA-E7FE9EE4944E}"/>
              </a:ext>
            </a:extLst>
          </p:cNvPr>
          <p:cNvGrpSpPr/>
          <p:nvPr/>
        </p:nvGrpSpPr>
        <p:grpSpPr>
          <a:xfrm>
            <a:off x="0" y="5850920"/>
            <a:ext cx="2499360" cy="640080"/>
            <a:chOff x="0" y="4761334"/>
            <a:chExt cx="2499360" cy="640080"/>
          </a:xfrm>
        </p:grpSpPr>
        <p:sp>
          <p:nvSpPr>
            <p:cNvPr id="9" name="Rectangle 8">
              <a:extLst>
                <a:ext uri="{FF2B5EF4-FFF2-40B4-BE49-F238E27FC236}">
                  <a16:creationId xmlns:a16="http://schemas.microsoft.com/office/drawing/2014/main" id="{8F53FA46-21D9-8770-F050-AAF608F8FCEB}"/>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B358DA73-098D-7C96-284F-50933783E4B8}"/>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 name="Google Shape;2685;p25">
              <a:extLst>
                <a:ext uri="{FF2B5EF4-FFF2-40B4-BE49-F238E27FC236}">
                  <a16:creationId xmlns:a16="http://schemas.microsoft.com/office/drawing/2014/main" id="{E09304F2-C488-35E0-72E1-28434AAFA91B}"/>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3" name="Group 12">
            <a:extLst>
              <a:ext uri="{FF2B5EF4-FFF2-40B4-BE49-F238E27FC236}">
                <a16:creationId xmlns:a16="http://schemas.microsoft.com/office/drawing/2014/main" id="{9DF6FBC3-BAEF-F18D-0D5A-5D570F0D2A6C}"/>
              </a:ext>
            </a:extLst>
          </p:cNvPr>
          <p:cNvGrpSpPr/>
          <p:nvPr/>
        </p:nvGrpSpPr>
        <p:grpSpPr>
          <a:xfrm>
            <a:off x="-1793" y="2822944"/>
            <a:ext cx="2501153" cy="1280160"/>
            <a:chOff x="0" y="3131187"/>
            <a:chExt cx="2501153" cy="1280160"/>
          </a:xfrm>
        </p:grpSpPr>
        <p:sp>
          <p:nvSpPr>
            <p:cNvPr id="15" name="Rectangle 14">
              <a:extLst>
                <a:ext uri="{FF2B5EF4-FFF2-40B4-BE49-F238E27FC236}">
                  <a16:creationId xmlns:a16="http://schemas.microsoft.com/office/drawing/2014/main" id="{3EA9E242-828C-1ADE-6E79-284E53822CE2}"/>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Freeform 50">
              <a:extLst>
                <a:ext uri="{FF2B5EF4-FFF2-40B4-BE49-F238E27FC236}">
                  <a16:creationId xmlns:a16="http://schemas.microsoft.com/office/drawing/2014/main" id="{2286A5C3-05E0-947F-0488-FEA18C683EB5}"/>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71A380B5-6FE7-7C33-CA77-EC01770B8CAA}"/>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27" name="Group 26">
            <a:extLst>
              <a:ext uri="{FF2B5EF4-FFF2-40B4-BE49-F238E27FC236}">
                <a16:creationId xmlns:a16="http://schemas.microsoft.com/office/drawing/2014/main" id="{78A0F414-1F9A-BF9D-AF29-458140120618}"/>
              </a:ext>
            </a:extLst>
          </p:cNvPr>
          <p:cNvGrpSpPr/>
          <p:nvPr/>
        </p:nvGrpSpPr>
        <p:grpSpPr>
          <a:xfrm>
            <a:off x="0" y="4236475"/>
            <a:ext cx="2499360" cy="640080"/>
            <a:chOff x="0" y="5715164"/>
            <a:chExt cx="2499360" cy="640080"/>
          </a:xfrm>
        </p:grpSpPr>
        <p:sp>
          <p:nvSpPr>
            <p:cNvPr id="28" name="Rectangle 27">
              <a:extLst>
                <a:ext uri="{FF2B5EF4-FFF2-40B4-BE49-F238E27FC236}">
                  <a16:creationId xmlns:a16="http://schemas.microsoft.com/office/drawing/2014/main" id="{1D96CB2B-B2B4-DB3A-8C17-D6ABB21F56E4}"/>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1" name="Freeform 50">
              <a:extLst>
                <a:ext uri="{FF2B5EF4-FFF2-40B4-BE49-F238E27FC236}">
                  <a16:creationId xmlns:a16="http://schemas.microsoft.com/office/drawing/2014/main" id="{D08334F5-6803-392F-4BF0-6573C7B402CF}"/>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4700AE87-D26C-B6F2-8939-D4FBC6A2B86E}"/>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3" name="Group 52">
            <a:extLst>
              <a:ext uri="{FF2B5EF4-FFF2-40B4-BE49-F238E27FC236}">
                <a16:creationId xmlns:a16="http://schemas.microsoft.com/office/drawing/2014/main" id="{4AD28F6D-4431-AE06-B589-5FD4A005EFAC}"/>
              </a:ext>
            </a:extLst>
          </p:cNvPr>
          <p:cNvGrpSpPr/>
          <p:nvPr/>
        </p:nvGrpSpPr>
        <p:grpSpPr>
          <a:xfrm>
            <a:off x="687" y="2043896"/>
            <a:ext cx="2499360" cy="640080"/>
            <a:chOff x="0" y="2177087"/>
            <a:chExt cx="2499360" cy="640080"/>
          </a:xfrm>
        </p:grpSpPr>
        <p:sp>
          <p:nvSpPr>
            <p:cNvPr id="55" name="Rectangle 54">
              <a:extLst>
                <a:ext uri="{FF2B5EF4-FFF2-40B4-BE49-F238E27FC236}">
                  <a16:creationId xmlns:a16="http://schemas.microsoft.com/office/drawing/2014/main" id="{3744716A-47E8-0774-7D03-B395C05BF509}"/>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0D08689D-6579-0766-C58B-A3C20C9686B2}"/>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1" name="Google Shape;2685;p25">
              <a:extLst>
                <a:ext uri="{FF2B5EF4-FFF2-40B4-BE49-F238E27FC236}">
                  <a16:creationId xmlns:a16="http://schemas.microsoft.com/office/drawing/2014/main" id="{2DCBA3E7-6931-7CF5-C48A-169E55B95A02}"/>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21510" name="Group 21509">
            <a:extLst>
              <a:ext uri="{FF2B5EF4-FFF2-40B4-BE49-F238E27FC236}">
                <a16:creationId xmlns:a16="http://schemas.microsoft.com/office/drawing/2014/main" id="{9A64FB01-32A0-708C-1418-6CAAD278D2E0}"/>
              </a:ext>
            </a:extLst>
          </p:cNvPr>
          <p:cNvGrpSpPr/>
          <p:nvPr/>
        </p:nvGrpSpPr>
        <p:grpSpPr>
          <a:xfrm>
            <a:off x="0" y="5032409"/>
            <a:ext cx="2499360" cy="640080"/>
            <a:chOff x="-2196480" y="1280947"/>
            <a:chExt cx="2499360" cy="640080"/>
          </a:xfrm>
        </p:grpSpPr>
        <p:sp>
          <p:nvSpPr>
            <p:cNvPr id="21511" name="Rectangle 21510">
              <a:extLst>
                <a:ext uri="{FF2B5EF4-FFF2-40B4-BE49-F238E27FC236}">
                  <a16:creationId xmlns:a16="http://schemas.microsoft.com/office/drawing/2014/main" id="{821391AD-B55B-59FD-6C09-1AAC1144C262}"/>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2" name="Freeform 50">
              <a:extLst>
                <a:ext uri="{FF2B5EF4-FFF2-40B4-BE49-F238E27FC236}">
                  <a16:creationId xmlns:a16="http://schemas.microsoft.com/office/drawing/2014/main" id="{6155A3AB-59D4-D157-FA79-267E65358C67}"/>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3" name="Google Shape;2685;p25">
              <a:extLst>
                <a:ext uri="{FF2B5EF4-FFF2-40B4-BE49-F238E27FC236}">
                  <a16:creationId xmlns:a16="http://schemas.microsoft.com/office/drawing/2014/main" id="{FCE41EC1-CC9E-593B-CB70-2501D9869103}"/>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2260009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Amatpersonu pienākumi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amatpersonu civilās aizsardzības prasību ievērošanas pārbaudes pienākumi</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57</a:t>
            </a:fld>
            <a:endParaRPr lang="en-GB"/>
          </a:p>
        </p:txBody>
      </p:sp>
      <p:grpSp>
        <p:nvGrpSpPr>
          <p:cNvPr id="33" name="Group 32">
            <a:extLst>
              <a:ext uri="{FF2B5EF4-FFF2-40B4-BE49-F238E27FC236}">
                <a16:creationId xmlns:a16="http://schemas.microsoft.com/office/drawing/2014/main" id="{F2EA8F98-2208-F508-CF2D-BE19B9A6EEB5}"/>
              </a:ext>
            </a:extLst>
          </p:cNvPr>
          <p:cNvGrpSpPr/>
          <p:nvPr/>
        </p:nvGrpSpPr>
        <p:grpSpPr>
          <a:xfrm>
            <a:off x="3102014" y="2362199"/>
            <a:ext cx="8647113" cy="432000"/>
            <a:chOff x="3102014" y="2362199"/>
            <a:chExt cx="8647113" cy="432000"/>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362199"/>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Veikt plānotas un neplānotas civilās aizsardzības prasību ievērošanas </a:t>
              </a:r>
              <a:r>
                <a:rPr lang="lv-LV" sz="1100" b="1"/>
                <a:t>pārbaudes</a:t>
              </a:r>
              <a:r>
                <a:rPr lang="lv-LV" sz="1100"/>
                <a:t> objektos un paaugstinātas bīstamības objektos, saskaņā ar VUGD apstiprinātu plānu</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9149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grpSp>
        <p:nvGrpSpPr>
          <p:cNvPr id="34" name="Group 33">
            <a:extLst>
              <a:ext uri="{FF2B5EF4-FFF2-40B4-BE49-F238E27FC236}">
                <a16:creationId xmlns:a16="http://schemas.microsoft.com/office/drawing/2014/main" id="{45C3D29C-FAF2-3272-C454-BDD349982767}"/>
              </a:ext>
            </a:extLst>
          </p:cNvPr>
          <p:cNvGrpSpPr/>
          <p:nvPr/>
        </p:nvGrpSpPr>
        <p:grpSpPr>
          <a:xfrm>
            <a:off x="3101974" y="2908191"/>
            <a:ext cx="8647113" cy="288000"/>
            <a:chOff x="3101974" y="2967989"/>
            <a:chExt cx="8647113" cy="288000"/>
          </a:xfrm>
        </p:grpSpPr>
        <p:sp>
          <p:nvSpPr>
            <p:cNvPr id="7" name="Google Shape;113;p22">
              <a:extLst>
                <a:ext uri="{FF2B5EF4-FFF2-40B4-BE49-F238E27FC236}">
                  <a16:creationId xmlns:a16="http://schemas.microsoft.com/office/drawing/2014/main" id="{D3D0228A-9BE9-C389-BE33-229F32C76912}"/>
                </a:ext>
              </a:extLst>
            </p:cNvPr>
            <p:cNvSpPr/>
            <p:nvPr/>
          </p:nvSpPr>
          <p:spPr>
            <a:xfrm>
              <a:off x="3101974" y="2967989"/>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Iepriekš </a:t>
              </a:r>
              <a:r>
                <a:rPr lang="lv-LV" sz="1100" b="1"/>
                <a:t>informēt</a:t>
              </a:r>
              <a:r>
                <a:rPr lang="lv-LV" sz="1100"/>
                <a:t> objekta vai paaugstinātas bīstamības objekta īpašnieku vai tiesisko valdītāju </a:t>
              </a:r>
              <a:r>
                <a:rPr lang="lv-LV" sz="1100" b="1"/>
                <a:t>par plānoto pārbaudi</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47" y="302528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grpSp>
        <p:nvGrpSpPr>
          <p:cNvPr id="31" name="Group 30">
            <a:extLst>
              <a:ext uri="{FF2B5EF4-FFF2-40B4-BE49-F238E27FC236}">
                <a16:creationId xmlns:a16="http://schemas.microsoft.com/office/drawing/2014/main" id="{5FD4C345-E305-613B-8977-C0F8486E1447}"/>
              </a:ext>
            </a:extLst>
          </p:cNvPr>
          <p:cNvGrpSpPr/>
          <p:nvPr/>
        </p:nvGrpSpPr>
        <p:grpSpPr>
          <a:xfrm>
            <a:off x="3101975" y="3310183"/>
            <a:ext cx="8647113" cy="653238"/>
            <a:chOff x="3102014" y="3462233"/>
            <a:chExt cx="8647113" cy="653238"/>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462233"/>
              <a:ext cx="8647113" cy="653238"/>
            </a:xfrm>
            <a:prstGeom prst="rect">
              <a:avLst/>
            </a:prstGeom>
            <a:solidFill>
              <a:schemeClr val="bg1">
                <a:lumMod val="95000"/>
              </a:schemeClr>
            </a:solidFill>
            <a:ln>
              <a:noFill/>
            </a:ln>
          </p:spPr>
          <p:txBody>
            <a:bodyPr spcFirstLastPara="1" wrap="square" lIns="360000" tIns="72000" rIns="72000" bIns="72000" anchor="ctr" anchorCtr="0">
              <a:spAutoFit/>
            </a:bodyPr>
            <a:lstStyle/>
            <a:p>
              <a:pPr marL="0" lvl="0" indent="0" algn="l" rtl="0">
                <a:spcBef>
                  <a:spcPts val="0"/>
                </a:spcBef>
                <a:spcAft>
                  <a:spcPts val="0"/>
                </a:spcAft>
                <a:buNone/>
              </a:pPr>
              <a:r>
                <a:rPr lang="lv-LV" sz="1100"/>
                <a:t>Pirms civilās aizsardzības prasību ievērošanas pārbaudes uzsākšanas nosaukt objekta vai paaugstinātas bīstamības objekta īpašniekam vai tiesiskajam valdītājam vai viņu pilnvarotajam pārstāvim savu uzvārdu, amatu un uzrādīt </a:t>
              </a:r>
              <a:br>
                <a:rPr lang="en-US" sz="1100"/>
              </a:br>
              <a:r>
                <a:rPr lang="lv-LV" sz="1100"/>
                <a:t>dienesta apliecību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70214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pic>
        <p:nvPicPr>
          <p:cNvPr id="4" name="Picture 3">
            <a:extLst>
              <a:ext uri="{FF2B5EF4-FFF2-40B4-BE49-F238E27FC236}">
                <a16:creationId xmlns:a16="http://schemas.microsoft.com/office/drawing/2014/main" id="{D37A1ADD-4CF6-245F-3CF8-AE9ECE5B4C44}"/>
              </a:ext>
            </a:extLst>
          </p:cNvPr>
          <p:cNvPicPr>
            <a:picLocks noChangeAspect="1"/>
          </p:cNvPicPr>
          <p:nvPr/>
        </p:nvPicPr>
        <p:blipFill rotWithShape="1">
          <a:blip r:embed="rId5"/>
          <a:srcRect b="24460"/>
          <a:stretch/>
        </p:blipFill>
        <p:spPr>
          <a:xfrm>
            <a:off x="338144" y="224622"/>
            <a:ext cx="2104547" cy="1428789"/>
          </a:xfrm>
          <a:prstGeom prst="rect">
            <a:avLst/>
          </a:prstGeom>
        </p:spPr>
      </p:pic>
      <p:sp>
        <p:nvSpPr>
          <p:cNvPr id="39" name="Rectangle 38">
            <a:extLst>
              <a:ext uri="{FF2B5EF4-FFF2-40B4-BE49-F238E27FC236}">
                <a16:creationId xmlns:a16="http://schemas.microsoft.com/office/drawing/2014/main" id="{2AFC0E2A-60FE-5838-147D-EF401F5B486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41" name="Picture 40">
            <a:extLst>
              <a:ext uri="{FF2B5EF4-FFF2-40B4-BE49-F238E27FC236}">
                <a16:creationId xmlns:a16="http://schemas.microsoft.com/office/drawing/2014/main" id="{906F1BD1-100A-B18E-CCB1-6838BB4E3CBC}"/>
              </a:ext>
            </a:extLst>
          </p:cNvPr>
          <p:cNvPicPr>
            <a:picLocks noChangeAspect="1"/>
          </p:cNvPicPr>
          <p:nvPr/>
        </p:nvPicPr>
        <p:blipFill rotWithShape="1">
          <a:blip r:embed="rId6"/>
          <a:srcRect t="-1" b="59063"/>
          <a:stretch/>
        </p:blipFill>
        <p:spPr>
          <a:xfrm>
            <a:off x="3108197" y="4082917"/>
            <a:ext cx="8641291" cy="2343082"/>
          </a:xfrm>
          <a:prstGeom prst="rect">
            <a:avLst/>
          </a:prstGeom>
        </p:spPr>
      </p:pic>
      <p:grpSp>
        <p:nvGrpSpPr>
          <p:cNvPr id="17" name="Group 16">
            <a:extLst>
              <a:ext uri="{FF2B5EF4-FFF2-40B4-BE49-F238E27FC236}">
                <a16:creationId xmlns:a16="http://schemas.microsoft.com/office/drawing/2014/main" id="{A34F4200-4D25-0AF3-AA53-E64F788430FD}"/>
              </a:ext>
            </a:extLst>
          </p:cNvPr>
          <p:cNvGrpSpPr/>
          <p:nvPr/>
        </p:nvGrpSpPr>
        <p:grpSpPr>
          <a:xfrm>
            <a:off x="7511473" y="132504"/>
            <a:ext cx="4237615" cy="217488"/>
            <a:chOff x="7511473" y="132504"/>
            <a:chExt cx="4237615" cy="217488"/>
          </a:xfrm>
        </p:grpSpPr>
        <p:sp>
          <p:nvSpPr>
            <p:cNvPr id="19" name="Rectangle 18">
              <a:extLst>
                <a:ext uri="{FF2B5EF4-FFF2-40B4-BE49-F238E27FC236}">
                  <a16:creationId xmlns:a16="http://schemas.microsoft.com/office/drawing/2014/main" id="{9EFA6601-9BF0-4795-C047-7A493EE94F2A}"/>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94A37B67-1CF8-F0DE-180A-E39C2057ED56}"/>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87C8CB78-510F-9F49-921C-B3612BF88603}"/>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A5908EB3-6150-DE5E-CDA0-5ED1CCFE07DA}"/>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0ADCCC40-0D8D-3E28-2683-61C2991FED20}"/>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F582D84F-39E2-CD76-DF0B-0111DB6DEFA4}"/>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40" name="Rectangle 39">
              <a:extLst>
                <a:ext uri="{FF2B5EF4-FFF2-40B4-BE49-F238E27FC236}">
                  <a16:creationId xmlns:a16="http://schemas.microsoft.com/office/drawing/2014/main" id="{BB98B9FA-381A-924A-B1EF-BDA104B2A582}"/>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2" name="Rectangle 41">
              <a:extLst>
                <a:ext uri="{FF2B5EF4-FFF2-40B4-BE49-F238E27FC236}">
                  <a16:creationId xmlns:a16="http://schemas.microsoft.com/office/drawing/2014/main" id="{A77462BC-8B81-2C8F-DC6C-FAC2F92CC0DE}"/>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3F45AE10-F9F2-90E0-4A1E-B1E98392DBB0}"/>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8" name="Group 7">
            <a:extLst>
              <a:ext uri="{FF2B5EF4-FFF2-40B4-BE49-F238E27FC236}">
                <a16:creationId xmlns:a16="http://schemas.microsoft.com/office/drawing/2014/main" id="{DE20316D-4EBB-3A03-771D-B979189EF9C1}"/>
              </a:ext>
            </a:extLst>
          </p:cNvPr>
          <p:cNvGrpSpPr/>
          <p:nvPr/>
        </p:nvGrpSpPr>
        <p:grpSpPr>
          <a:xfrm>
            <a:off x="0" y="5850920"/>
            <a:ext cx="2499360" cy="640080"/>
            <a:chOff x="0" y="4761334"/>
            <a:chExt cx="2499360" cy="640080"/>
          </a:xfrm>
        </p:grpSpPr>
        <p:sp>
          <p:nvSpPr>
            <p:cNvPr id="9" name="Rectangle 8">
              <a:extLst>
                <a:ext uri="{FF2B5EF4-FFF2-40B4-BE49-F238E27FC236}">
                  <a16:creationId xmlns:a16="http://schemas.microsoft.com/office/drawing/2014/main" id="{652B1FE7-D0D1-FB42-0312-7721F6E0A4EA}"/>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1" name="Freeform 50">
              <a:extLst>
                <a:ext uri="{FF2B5EF4-FFF2-40B4-BE49-F238E27FC236}">
                  <a16:creationId xmlns:a16="http://schemas.microsoft.com/office/drawing/2014/main" id="{36C6F627-4D2D-B91F-7ACD-6012DA917737}"/>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81220816-469B-A64E-A260-281ED7CA035A}"/>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14" name="Group 13">
            <a:extLst>
              <a:ext uri="{FF2B5EF4-FFF2-40B4-BE49-F238E27FC236}">
                <a16:creationId xmlns:a16="http://schemas.microsoft.com/office/drawing/2014/main" id="{3AACD0E4-03BE-996F-487B-AB617CF1D53A}"/>
              </a:ext>
            </a:extLst>
          </p:cNvPr>
          <p:cNvGrpSpPr/>
          <p:nvPr/>
        </p:nvGrpSpPr>
        <p:grpSpPr>
          <a:xfrm>
            <a:off x="-1793" y="2822944"/>
            <a:ext cx="2501153" cy="1280160"/>
            <a:chOff x="0" y="3131187"/>
            <a:chExt cx="2501153" cy="1280160"/>
          </a:xfrm>
        </p:grpSpPr>
        <p:sp>
          <p:nvSpPr>
            <p:cNvPr id="15" name="Rectangle 14">
              <a:extLst>
                <a:ext uri="{FF2B5EF4-FFF2-40B4-BE49-F238E27FC236}">
                  <a16:creationId xmlns:a16="http://schemas.microsoft.com/office/drawing/2014/main" id="{A605BE78-A2F4-2ECD-490E-8F70AE8A2F95}"/>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Freeform 50">
              <a:extLst>
                <a:ext uri="{FF2B5EF4-FFF2-40B4-BE49-F238E27FC236}">
                  <a16:creationId xmlns:a16="http://schemas.microsoft.com/office/drawing/2014/main" id="{3FE9FA19-8A15-A28B-602B-E2D2C7CC679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50725114-0774-77BA-9878-E2AC169110E0}"/>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5" name="Group 34">
            <a:extLst>
              <a:ext uri="{FF2B5EF4-FFF2-40B4-BE49-F238E27FC236}">
                <a16:creationId xmlns:a16="http://schemas.microsoft.com/office/drawing/2014/main" id="{4098E103-8FE1-27BC-BBCA-824E9CF5723D}"/>
              </a:ext>
            </a:extLst>
          </p:cNvPr>
          <p:cNvGrpSpPr/>
          <p:nvPr/>
        </p:nvGrpSpPr>
        <p:grpSpPr>
          <a:xfrm>
            <a:off x="0" y="4236475"/>
            <a:ext cx="2499360" cy="640080"/>
            <a:chOff x="0" y="5715164"/>
            <a:chExt cx="2499360" cy="640080"/>
          </a:xfrm>
        </p:grpSpPr>
        <p:sp>
          <p:nvSpPr>
            <p:cNvPr id="36" name="Rectangle 35">
              <a:extLst>
                <a:ext uri="{FF2B5EF4-FFF2-40B4-BE49-F238E27FC236}">
                  <a16:creationId xmlns:a16="http://schemas.microsoft.com/office/drawing/2014/main" id="{A2E0D23A-5404-E481-D571-F85EA3FB5011}"/>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4" name="Freeform 50">
              <a:extLst>
                <a:ext uri="{FF2B5EF4-FFF2-40B4-BE49-F238E27FC236}">
                  <a16:creationId xmlns:a16="http://schemas.microsoft.com/office/drawing/2014/main" id="{7893A587-C498-9E2B-6583-95AEAD5F304D}"/>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5" name="Google Shape;2685;p25">
              <a:extLst>
                <a:ext uri="{FF2B5EF4-FFF2-40B4-BE49-F238E27FC236}">
                  <a16:creationId xmlns:a16="http://schemas.microsoft.com/office/drawing/2014/main" id="{DE14B9A3-0F54-F117-F696-B81B33FB7092}"/>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46" name="Group 45">
            <a:extLst>
              <a:ext uri="{FF2B5EF4-FFF2-40B4-BE49-F238E27FC236}">
                <a16:creationId xmlns:a16="http://schemas.microsoft.com/office/drawing/2014/main" id="{3CD78B4D-F4B9-F314-A3C9-F626E49E03AD}"/>
              </a:ext>
            </a:extLst>
          </p:cNvPr>
          <p:cNvGrpSpPr/>
          <p:nvPr/>
        </p:nvGrpSpPr>
        <p:grpSpPr>
          <a:xfrm>
            <a:off x="687" y="2043896"/>
            <a:ext cx="2499360" cy="640080"/>
            <a:chOff x="0" y="2177087"/>
            <a:chExt cx="2499360" cy="640080"/>
          </a:xfrm>
        </p:grpSpPr>
        <p:sp>
          <p:nvSpPr>
            <p:cNvPr id="47" name="Rectangle 46">
              <a:extLst>
                <a:ext uri="{FF2B5EF4-FFF2-40B4-BE49-F238E27FC236}">
                  <a16:creationId xmlns:a16="http://schemas.microsoft.com/office/drawing/2014/main" id="{4350EC24-2084-5BCF-CE62-E2AE960A2541}"/>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8" name="Freeform 50">
              <a:extLst>
                <a:ext uri="{FF2B5EF4-FFF2-40B4-BE49-F238E27FC236}">
                  <a16:creationId xmlns:a16="http://schemas.microsoft.com/office/drawing/2014/main" id="{EFC5AE2A-9C7D-6354-6067-6496BD201FC6}"/>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9" name="Google Shape;2685;p25">
              <a:extLst>
                <a:ext uri="{FF2B5EF4-FFF2-40B4-BE49-F238E27FC236}">
                  <a16:creationId xmlns:a16="http://schemas.microsoft.com/office/drawing/2014/main" id="{30266210-6FFB-DAF9-B8C9-1427E5349784}"/>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59" name="Group 58">
            <a:extLst>
              <a:ext uri="{FF2B5EF4-FFF2-40B4-BE49-F238E27FC236}">
                <a16:creationId xmlns:a16="http://schemas.microsoft.com/office/drawing/2014/main" id="{F4A56C1B-411A-A2D0-BCD4-2A5B4321717C}"/>
              </a:ext>
            </a:extLst>
          </p:cNvPr>
          <p:cNvGrpSpPr/>
          <p:nvPr/>
        </p:nvGrpSpPr>
        <p:grpSpPr>
          <a:xfrm>
            <a:off x="0" y="5032409"/>
            <a:ext cx="2499360" cy="640080"/>
            <a:chOff x="-2196480" y="1280947"/>
            <a:chExt cx="2499360" cy="640080"/>
          </a:xfrm>
        </p:grpSpPr>
        <p:sp>
          <p:nvSpPr>
            <p:cNvPr id="60" name="Rectangle 59">
              <a:extLst>
                <a:ext uri="{FF2B5EF4-FFF2-40B4-BE49-F238E27FC236}">
                  <a16:creationId xmlns:a16="http://schemas.microsoft.com/office/drawing/2014/main" id="{FF728D4F-D384-FD70-FC54-F1F672F42B6D}"/>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1" name="Freeform 50">
              <a:extLst>
                <a:ext uri="{FF2B5EF4-FFF2-40B4-BE49-F238E27FC236}">
                  <a16:creationId xmlns:a16="http://schemas.microsoft.com/office/drawing/2014/main" id="{DB14D89C-240B-421A-0017-A09FF3016066}"/>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2" name="Google Shape;2685;p25">
              <a:extLst>
                <a:ext uri="{FF2B5EF4-FFF2-40B4-BE49-F238E27FC236}">
                  <a16:creationId xmlns:a16="http://schemas.microsoft.com/office/drawing/2014/main" id="{69F3822E-4097-E25A-CE45-E1D88214B097}"/>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1">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1812259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pienākumi civilajā aizsardzībā un katastrofas pārvaldīšanā </a:t>
            </a:r>
            <a:endParaRPr lang="en-US"/>
          </a:p>
        </p:txBody>
      </p:sp>
      <p:sp>
        <p:nvSpPr>
          <p:cNvPr id="3" name="Rectangle 2">
            <a:extLst>
              <a:ext uri="{FF2B5EF4-FFF2-40B4-BE49-F238E27FC236}">
                <a16:creationId xmlns:a16="http://schemas.microsoft.com/office/drawing/2014/main" id="{EB55C2E7-253F-BB92-10C7-BA9EA8AC77DB}"/>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E6A91F1F-6169-3D73-E463-2D6340CBD889}"/>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121" name="Picture 120">
            <a:extLst>
              <a:ext uri="{FF2B5EF4-FFF2-40B4-BE49-F238E27FC236}">
                <a16:creationId xmlns:a16="http://schemas.microsoft.com/office/drawing/2014/main" id="{D8B88E20-4BEE-0292-0F4A-5C8FBD90AF96}"/>
              </a:ext>
            </a:extLst>
          </p:cNvPr>
          <p:cNvPicPr>
            <a:picLocks noChangeAspect="1"/>
          </p:cNvPicPr>
          <p:nvPr/>
        </p:nvPicPr>
        <p:blipFill rotWithShape="1">
          <a:blip r:embed="rId3"/>
          <a:srcRect b="24460"/>
          <a:stretch/>
        </p:blipFill>
        <p:spPr>
          <a:xfrm>
            <a:off x="338144" y="224622"/>
            <a:ext cx="2104547" cy="1428789"/>
          </a:xfrm>
          <a:prstGeom prst="rect">
            <a:avLst/>
          </a:prstGeom>
        </p:spPr>
      </p:pic>
      <p:sp>
        <p:nvSpPr>
          <p:cNvPr id="4" name="Google Shape;112;p22">
            <a:extLst>
              <a:ext uri="{FF2B5EF4-FFF2-40B4-BE49-F238E27FC236}">
                <a16:creationId xmlns:a16="http://schemas.microsoft.com/office/drawing/2014/main" id="{EF818B93-DDAF-3569-A00C-D13B8E544320}"/>
              </a:ext>
            </a:extLst>
          </p:cNvPr>
          <p:cNvSpPr/>
          <p:nvPr/>
        </p:nvSpPr>
        <p:spPr>
          <a:xfrm>
            <a:off x="4858049" y="4219575"/>
            <a:ext cx="3116904"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a:t>
            </a:r>
            <a:endParaRPr lang="en-US" sz="1100"/>
          </a:p>
          <a:p>
            <a:pPr marL="0" lvl="0" indent="0" algn="l" rtl="0">
              <a:spcBef>
                <a:spcPts val="0"/>
              </a:spcBef>
              <a:spcAft>
                <a:spcPts val="0"/>
              </a:spcAft>
              <a:buNone/>
            </a:pPr>
            <a:r>
              <a:rPr lang="lv-LV" sz="1100"/>
              <a:t>stiprs sals, karstums, sausums</a:t>
            </a:r>
          </a:p>
        </p:txBody>
      </p:sp>
      <p:sp>
        <p:nvSpPr>
          <p:cNvPr id="5" name="Google Shape;112;p22">
            <a:extLst>
              <a:ext uri="{FF2B5EF4-FFF2-40B4-BE49-F238E27FC236}">
                <a16:creationId xmlns:a16="http://schemas.microsoft.com/office/drawing/2014/main" id="{F347C7BF-BE99-7D85-8E9D-C64DDB065713}"/>
              </a:ext>
            </a:extLst>
          </p:cNvPr>
          <p:cNvSpPr/>
          <p:nvPr/>
        </p:nvSpPr>
        <p:spPr>
          <a:xfrm>
            <a:off x="8117839" y="4219575"/>
            <a:ext cx="2005955"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Vētras (vēja brāzmas), </a:t>
            </a:r>
            <a:br>
              <a:rPr lang="en-US" sz="1100"/>
            </a:br>
            <a:r>
              <a:rPr lang="lv-LV" sz="1100"/>
              <a:t>viesuļi, krasas </a:t>
            </a:r>
            <a:endParaRPr lang="en-US" sz="1100"/>
          </a:p>
          <a:p>
            <a:pPr marL="0" lvl="0" indent="0" algn="l" rtl="0">
              <a:spcBef>
                <a:spcPts val="0"/>
              </a:spcBef>
              <a:spcAft>
                <a:spcPts val="0"/>
              </a:spcAft>
              <a:buNone/>
            </a:pPr>
            <a:r>
              <a:rPr lang="lv-LV" sz="1100"/>
              <a:t>vēja brāzmas</a:t>
            </a:r>
          </a:p>
        </p:txBody>
      </p:sp>
      <p:sp>
        <p:nvSpPr>
          <p:cNvPr id="6" name="Google Shape;112;p22">
            <a:extLst>
              <a:ext uri="{FF2B5EF4-FFF2-40B4-BE49-F238E27FC236}">
                <a16:creationId xmlns:a16="http://schemas.microsoft.com/office/drawing/2014/main" id="{E377F7AD-01D6-BA1E-E8FD-E6D931102AEA}"/>
              </a:ext>
            </a:extLst>
          </p:cNvPr>
          <p:cNvSpPr/>
          <p:nvPr/>
        </p:nvSpPr>
        <p:spPr>
          <a:xfrm>
            <a:off x="10266680" y="4219575"/>
            <a:ext cx="1486402"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sp>
        <p:nvSpPr>
          <p:cNvPr id="9" name="Google Shape;112;p22">
            <a:extLst>
              <a:ext uri="{FF2B5EF4-FFF2-40B4-BE49-F238E27FC236}">
                <a16:creationId xmlns:a16="http://schemas.microsoft.com/office/drawing/2014/main" id="{E971C77A-6ED5-B571-0356-7FAFFDB7F14D}"/>
              </a:ext>
            </a:extLst>
          </p:cNvPr>
          <p:cNvSpPr/>
          <p:nvPr/>
        </p:nvSpPr>
        <p:spPr>
          <a:xfrm>
            <a:off x="4858049" y="5352777"/>
            <a:ext cx="4992079"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Epizootijas</a:t>
            </a:r>
          </a:p>
        </p:txBody>
      </p:sp>
      <p:sp>
        <p:nvSpPr>
          <p:cNvPr id="10" name="Google Shape;112;p22">
            <a:extLst>
              <a:ext uri="{FF2B5EF4-FFF2-40B4-BE49-F238E27FC236}">
                <a16:creationId xmlns:a16="http://schemas.microsoft.com/office/drawing/2014/main" id="{2485F0C6-7DBA-7806-F797-2293A71E91AC}"/>
              </a:ext>
            </a:extLst>
          </p:cNvPr>
          <p:cNvSpPr/>
          <p:nvPr/>
        </p:nvSpPr>
        <p:spPr>
          <a:xfrm>
            <a:off x="9965683" y="5353288"/>
            <a:ext cx="1787399"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Epifitotijas</a:t>
            </a:r>
          </a:p>
        </p:txBody>
      </p:sp>
      <p:sp>
        <p:nvSpPr>
          <p:cNvPr id="12" name="Google Shape;118;p22">
            <a:extLst>
              <a:ext uri="{FF2B5EF4-FFF2-40B4-BE49-F238E27FC236}">
                <a16:creationId xmlns:a16="http://schemas.microsoft.com/office/drawing/2014/main" id="{9BFF009D-095B-06FE-63B0-219BBDD616D4}"/>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A8192D"/>
                </a:solidFill>
              </a:rPr>
              <a:t>dabas</a:t>
            </a:r>
            <a:r>
              <a:rPr lang="lv-LV" sz="1400" b="1"/>
              <a:t> katastrofām:</a:t>
            </a:r>
          </a:p>
        </p:txBody>
      </p:sp>
      <p:sp>
        <p:nvSpPr>
          <p:cNvPr id="13" name="Google Shape;118;p22">
            <a:extLst>
              <a:ext uri="{FF2B5EF4-FFF2-40B4-BE49-F238E27FC236}">
                <a16:creationId xmlns:a16="http://schemas.microsoft.com/office/drawing/2014/main" id="{DF1E5068-B6BB-A6E3-269C-C00A1507825F}"/>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en-GB" sz="800" b="1">
              <a:solidFill>
                <a:schemeClr val="lt1"/>
              </a:solidFill>
            </a:endParaRPr>
          </a:p>
        </p:txBody>
      </p:sp>
      <p:sp>
        <p:nvSpPr>
          <p:cNvPr id="30" name="Google Shape;118;p22">
            <a:extLst>
              <a:ext uri="{FF2B5EF4-FFF2-40B4-BE49-F238E27FC236}">
                <a16:creationId xmlns:a16="http://schemas.microsoft.com/office/drawing/2014/main" id="{326941CC-B46F-CD07-B99A-3B54106B4874}"/>
              </a:ext>
            </a:extLst>
          </p:cNvPr>
          <p:cNvSpPr txBox="1"/>
          <p:nvPr/>
        </p:nvSpPr>
        <p:spPr>
          <a:xfrm>
            <a:off x="1124508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lang="en-GB" sz="800" b="1">
              <a:solidFill>
                <a:schemeClr val="lt1"/>
              </a:solidFill>
            </a:endParaRPr>
          </a:p>
        </p:txBody>
      </p:sp>
      <p:grpSp>
        <p:nvGrpSpPr>
          <p:cNvPr id="32" name="Group 31">
            <a:extLst>
              <a:ext uri="{FF2B5EF4-FFF2-40B4-BE49-F238E27FC236}">
                <a16:creationId xmlns:a16="http://schemas.microsoft.com/office/drawing/2014/main" id="{AD5CB33C-1F87-8900-926D-6EB4B5ECF4CE}"/>
              </a:ext>
            </a:extLst>
          </p:cNvPr>
          <p:cNvGrpSpPr/>
          <p:nvPr/>
        </p:nvGrpSpPr>
        <p:grpSpPr>
          <a:xfrm>
            <a:off x="9634128" y="5481455"/>
            <a:ext cx="216000" cy="692060"/>
            <a:chOff x="11567007" y="3478605"/>
            <a:chExt cx="216000" cy="692060"/>
          </a:xfrm>
        </p:grpSpPr>
        <p:sp>
          <p:nvSpPr>
            <p:cNvPr id="34" name="Rectangle 33">
              <a:extLst>
                <a:ext uri="{FF2B5EF4-FFF2-40B4-BE49-F238E27FC236}">
                  <a16:creationId xmlns:a16="http://schemas.microsoft.com/office/drawing/2014/main" id="{7A7086A2-7781-2100-12A6-8F006630833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5" name="Rectangle 34">
              <a:extLst>
                <a:ext uri="{FF2B5EF4-FFF2-40B4-BE49-F238E27FC236}">
                  <a16:creationId xmlns:a16="http://schemas.microsoft.com/office/drawing/2014/main" id="{3835F076-7A25-A3CB-EBDA-D5D9E157396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6" name="Rectangle 35">
              <a:extLst>
                <a:ext uri="{FF2B5EF4-FFF2-40B4-BE49-F238E27FC236}">
                  <a16:creationId xmlns:a16="http://schemas.microsoft.com/office/drawing/2014/main" id="{84D56FC9-10C0-DEAA-A852-DA719F4DF93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38" name="Group 37">
            <a:extLst>
              <a:ext uri="{FF2B5EF4-FFF2-40B4-BE49-F238E27FC236}">
                <a16:creationId xmlns:a16="http://schemas.microsoft.com/office/drawing/2014/main" id="{517FE042-D509-D0F7-1552-26330D34A9CD}"/>
              </a:ext>
            </a:extLst>
          </p:cNvPr>
          <p:cNvGrpSpPr/>
          <p:nvPr/>
        </p:nvGrpSpPr>
        <p:grpSpPr>
          <a:xfrm>
            <a:off x="9907795" y="4550437"/>
            <a:ext cx="216000" cy="692060"/>
            <a:chOff x="11567007" y="3478605"/>
            <a:chExt cx="216000" cy="692060"/>
          </a:xfrm>
        </p:grpSpPr>
        <p:sp>
          <p:nvSpPr>
            <p:cNvPr id="39" name="Rectangle 38">
              <a:extLst>
                <a:ext uri="{FF2B5EF4-FFF2-40B4-BE49-F238E27FC236}">
                  <a16:creationId xmlns:a16="http://schemas.microsoft.com/office/drawing/2014/main" id="{57E56275-4A2D-6AA1-B30F-D895D03FB37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1" name="Rectangle 40">
              <a:extLst>
                <a:ext uri="{FF2B5EF4-FFF2-40B4-BE49-F238E27FC236}">
                  <a16:creationId xmlns:a16="http://schemas.microsoft.com/office/drawing/2014/main" id="{A544814C-EEE7-CCC0-B359-2AA95B9F75E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2" name="Rectangle 41">
              <a:extLst>
                <a:ext uri="{FF2B5EF4-FFF2-40B4-BE49-F238E27FC236}">
                  <a16:creationId xmlns:a16="http://schemas.microsoft.com/office/drawing/2014/main" id="{88B7D6B0-02C1-965C-EE9B-98BC9718BEA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43" name="Group 42">
            <a:extLst>
              <a:ext uri="{FF2B5EF4-FFF2-40B4-BE49-F238E27FC236}">
                <a16:creationId xmlns:a16="http://schemas.microsoft.com/office/drawing/2014/main" id="{5333D624-9CF5-68C9-47D5-50C49B89AC60}"/>
              </a:ext>
            </a:extLst>
          </p:cNvPr>
          <p:cNvGrpSpPr/>
          <p:nvPr/>
        </p:nvGrpSpPr>
        <p:grpSpPr>
          <a:xfrm>
            <a:off x="11533127" y="4550437"/>
            <a:ext cx="216000" cy="692060"/>
            <a:chOff x="11567007" y="3478605"/>
            <a:chExt cx="216000" cy="692060"/>
          </a:xfrm>
        </p:grpSpPr>
        <p:sp>
          <p:nvSpPr>
            <p:cNvPr id="44" name="Rectangle 43">
              <a:extLst>
                <a:ext uri="{FF2B5EF4-FFF2-40B4-BE49-F238E27FC236}">
                  <a16:creationId xmlns:a16="http://schemas.microsoft.com/office/drawing/2014/main" id="{A4831CD7-E05C-4D1B-8E4D-2BAF4BFA9BEB}"/>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5" name="Rectangle 44">
              <a:extLst>
                <a:ext uri="{FF2B5EF4-FFF2-40B4-BE49-F238E27FC236}">
                  <a16:creationId xmlns:a16="http://schemas.microsoft.com/office/drawing/2014/main" id="{FBDF3965-3FA0-30A9-4464-4FECA44A545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6" name="Rectangle 45">
              <a:extLst>
                <a:ext uri="{FF2B5EF4-FFF2-40B4-BE49-F238E27FC236}">
                  <a16:creationId xmlns:a16="http://schemas.microsoft.com/office/drawing/2014/main" id="{523E036E-6E5B-A552-5F8E-F21626DDB83B}"/>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47" name="Group 46">
            <a:extLst>
              <a:ext uri="{FF2B5EF4-FFF2-40B4-BE49-F238E27FC236}">
                <a16:creationId xmlns:a16="http://schemas.microsoft.com/office/drawing/2014/main" id="{7B4FFA27-CB37-6AA8-14FC-3D1A732B597A}"/>
              </a:ext>
            </a:extLst>
          </p:cNvPr>
          <p:cNvGrpSpPr/>
          <p:nvPr/>
        </p:nvGrpSpPr>
        <p:grpSpPr>
          <a:xfrm>
            <a:off x="11537082" y="5481966"/>
            <a:ext cx="216000" cy="692060"/>
            <a:chOff x="11567007" y="3478605"/>
            <a:chExt cx="216000" cy="692060"/>
          </a:xfrm>
        </p:grpSpPr>
        <p:sp>
          <p:nvSpPr>
            <p:cNvPr id="48" name="Rectangle 47">
              <a:extLst>
                <a:ext uri="{FF2B5EF4-FFF2-40B4-BE49-F238E27FC236}">
                  <a16:creationId xmlns:a16="http://schemas.microsoft.com/office/drawing/2014/main" id="{4C550994-2458-E617-DF1B-46FEBD41B4E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9" name="Rectangle 48">
              <a:extLst>
                <a:ext uri="{FF2B5EF4-FFF2-40B4-BE49-F238E27FC236}">
                  <a16:creationId xmlns:a16="http://schemas.microsoft.com/office/drawing/2014/main" id="{9DDF31AF-2D8F-F52B-0562-747A3D4FA00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0" name="Rectangle 49">
              <a:extLst>
                <a:ext uri="{FF2B5EF4-FFF2-40B4-BE49-F238E27FC236}">
                  <a16:creationId xmlns:a16="http://schemas.microsoft.com/office/drawing/2014/main" id="{0B8DD553-EDE1-4531-BC9E-C8F7A74DFF8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5" name="Group 54">
            <a:extLst>
              <a:ext uri="{FF2B5EF4-FFF2-40B4-BE49-F238E27FC236}">
                <a16:creationId xmlns:a16="http://schemas.microsoft.com/office/drawing/2014/main" id="{3CC983B3-ACC9-8B38-64C1-C75DDA6567BE}"/>
              </a:ext>
            </a:extLst>
          </p:cNvPr>
          <p:cNvGrpSpPr/>
          <p:nvPr/>
        </p:nvGrpSpPr>
        <p:grpSpPr>
          <a:xfrm>
            <a:off x="7758953" y="4550437"/>
            <a:ext cx="216000" cy="692060"/>
            <a:chOff x="11567007" y="3478605"/>
            <a:chExt cx="216000" cy="692060"/>
          </a:xfrm>
        </p:grpSpPr>
        <p:sp>
          <p:nvSpPr>
            <p:cNvPr id="56" name="Rectangle 55">
              <a:extLst>
                <a:ext uri="{FF2B5EF4-FFF2-40B4-BE49-F238E27FC236}">
                  <a16:creationId xmlns:a16="http://schemas.microsoft.com/office/drawing/2014/main" id="{97CE12DC-66BC-C1E6-F140-DCDBAAEBCD8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7" name="Rectangle 56">
              <a:extLst>
                <a:ext uri="{FF2B5EF4-FFF2-40B4-BE49-F238E27FC236}">
                  <a16:creationId xmlns:a16="http://schemas.microsoft.com/office/drawing/2014/main" id="{0B582D57-CDA3-8AA2-7E4A-AB42AFA1888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8" name="Rectangle 57">
              <a:extLst>
                <a:ext uri="{FF2B5EF4-FFF2-40B4-BE49-F238E27FC236}">
                  <a16:creationId xmlns:a16="http://schemas.microsoft.com/office/drawing/2014/main" id="{5466F2E4-57F1-259A-1E4B-13FC1632991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59" name="Google Shape;112;p22">
            <a:extLst>
              <a:ext uri="{FF2B5EF4-FFF2-40B4-BE49-F238E27FC236}">
                <a16:creationId xmlns:a16="http://schemas.microsoft.com/office/drawing/2014/main" id="{F65659CD-B765-BD06-87F2-F24505053FC7}"/>
              </a:ext>
            </a:extLst>
          </p:cNvPr>
          <p:cNvSpPr/>
          <p:nvPr/>
        </p:nvSpPr>
        <p:spPr>
          <a:xfrm>
            <a:off x="4858049" y="2360627"/>
            <a:ext cx="2780772"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Zemestrīce</a:t>
            </a:r>
          </a:p>
        </p:txBody>
      </p:sp>
      <p:sp>
        <p:nvSpPr>
          <p:cNvPr id="60" name="Google Shape;112;p22">
            <a:extLst>
              <a:ext uri="{FF2B5EF4-FFF2-40B4-BE49-F238E27FC236}">
                <a16:creationId xmlns:a16="http://schemas.microsoft.com/office/drawing/2014/main" id="{4FE2B950-6091-5D87-7F84-6DB6FBF5CF03}"/>
              </a:ext>
            </a:extLst>
          </p:cNvPr>
          <p:cNvSpPr/>
          <p:nvPr/>
        </p:nvSpPr>
        <p:spPr>
          <a:xfrm>
            <a:off x="4858049" y="3290888"/>
            <a:ext cx="6891038"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Pali,</a:t>
            </a:r>
            <a:r>
              <a:rPr lang="en-US" sz="1100"/>
              <a:t> </a:t>
            </a:r>
            <a:r>
              <a:rPr lang="lv-LV" sz="1100"/>
              <a:t>plūdi un</a:t>
            </a:r>
            <a:r>
              <a:rPr lang="en-US" sz="1100"/>
              <a:t> </a:t>
            </a:r>
            <a:r>
              <a:rPr lang="lv-LV" sz="1100"/>
              <a:t>vējuzplūdi</a:t>
            </a:r>
          </a:p>
        </p:txBody>
      </p:sp>
      <p:sp>
        <p:nvSpPr>
          <p:cNvPr id="61" name="Google Shape;112;p22">
            <a:extLst>
              <a:ext uri="{FF2B5EF4-FFF2-40B4-BE49-F238E27FC236}">
                <a16:creationId xmlns:a16="http://schemas.microsoft.com/office/drawing/2014/main" id="{09C33F4A-3E7A-ADED-6D6C-A6FA9FEDC0DF}"/>
              </a:ext>
            </a:extLst>
          </p:cNvPr>
          <p:cNvSpPr/>
          <p:nvPr/>
        </p:nvSpPr>
        <p:spPr>
          <a:xfrm>
            <a:off x="7753736" y="2360627"/>
            <a:ext cx="3995351"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 nogruvums</a:t>
            </a:r>
          </a:p>
        </p:txBody>
      </p:sp>
      <p:sp>
        <p:nvSpPr>
          <p:cNvPr id="62" name="Google Shape;112;p22">
            <a:extLst>
              <a:ext uri="{FF2B5EF4-FFF2-40B4-BE49-F238E27FC236}">
                <a16:creationId xmlns:a16="http://schemas.microsoft.com/office/drawing/2014/main" id="{CDE30E69-BD9A-3C51-4374-7B737D8ACEE1}"/>
              </a:ext>
            </a:extLst>
          </p:cNvPr>
          <p:cNvSpPr/>
          <p:nvPr/>
        </p:nvSpPr>
        <p:spPr>
          <a:xfrm>
            <a:off x="3101975" y="236113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63" name="Google Shape;112;p22">
            <a:extLst>
              <a:ext uri="{FF2B5EF4-FFF2-40B4-BE49-F238E27FC236}">
                <a16:creationId xmlns:a16="http://schemas.microsoft.com/office/drawing/2014/main" id="{6C15C10B-22B4-7FC5-717D-09BDE196CFA4}"/>
              </a:ext>
            </a:extLst>
          </p:cNvPr>
          <p:cNvSpPr/>
          <p:nvPr/>
        </p:nvSpPr>
        <p:spPr>
          <a:xfrm>
            <a:off x="3101975" y="329122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64" name="Google Shape;112;p22">
            <a:extLst>
              <a:ext uri="{FF2B5EF4-FFF2-40B4-BE49-F238E27FC236}">
                <a16:creationId xmlns:a16="http://schemas.microsoft.com/office/drawing/2014/main" id="{9DDD6114-E832-F644-3966-409AD591EF20}"/>
              </a:ext>
            </a:extLst>
          </p:cNvPr>
          <p:cNvSpPr/>
          <p:nvPr/>
        </p:nvSpPr>
        <p:spPr>
          <a:xfrm>
            <a:off x="3104866" y="4220102"/>
            <a:ext cx="1641157" cy="1022395"/>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65" name="Google Shape;112;p22">
            <a:extLst>
              <a:ext uri="{FF2B5EF4-FFF2-40B4-BE49-F238E27FC236}">
                <a16:creationId xmlns:a16="http://schemas.microsoft.com/office/drawing/2014/main" id="{3B29307F-3199-E6C7-16A1-EED434B4DF99}"/>
              </a:ext>
            </a:extLst>
          </p:cNvPr>
          <p:cNvSpPr/>
          <p:nvPr/>
        </p:nvSpPr>
        <p:spPr>
          <a:xfrm>
            <a:off x="3101975" y="535328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Bioloģiskās:</a:t>
            </a:r>
          </a:p>
        </p:txBody>
      </p:sp>
      <p:grpSp>
        <p:nvGrpSpPr>
          <p:cNvPr id="66" name="Group 65">
            <a:extLst>
              <a:ext uri="{FF2B5EF4-FFF2-40B4-BE49-F238E27FC236}">
                <a16:creationId xmlns:a16="http://schemas.microsoft.com/office/drawing/2014/main" id="{617B9FC4-26AF-EEDF-6ECE-01901A3581DA}"/>
              </a:ext>
            </a:extLst>
          </p:cNvPr>
          <p:cNvGrpSpPr/>
          <p:nvPr/>
        </p:nvGrpSpPr>
        <p:grpSpPr>
          <a:xfrm>
            <a:off x="11533087" y="3419566"/>
            <a:ext cx="216000" cy="692060"/>
            <a:chOff x="11567007" y="3478605"/>
            <a:chExt cx="216000" cy="692060"/>
          </a:xfrm>
        </p:grpSpPr>
        <p:sp>
          <p:nvSpPr>
            <p:cNvPr id="67" name="Rectangle 66">
              <a:extLst>
                <a:ext uri="{FF2B5EF4-FFF2-40B4-BE49-F238E27FC236}">
                  <a16:creationId xmlns:a16="http://schemas.microsoft.com/office/drawing/2014/main" id="{5F513519-5561-16DF-6136-575BECF8B8C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8" name="Rectangle 67">
              <a:extLst>
                <a:ext uri="{FF2B5EF4-FFF2-40B4-BE49-F238E27FC236}">
                  <a16:creationId xmlns:a16="http://schemas.microsoft.com/office/drawing/2014/main" id="{55F30274-F44F-D226-AC78-C7F046A165D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9" name="Rectangle 68">
              <a:extLst>
                <a:ext uri="{FF2B5EF4-FFF2-40B4-BE49-F238E27FC236}">
                  <a16:creationId xmlns:a16="http://schemas.microsoft.com/office/drawing/2014/main" id="{B921FFC8-C1E6-D0E9-CE38-6FD4FDE18C0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0" name="Group 69">
            <a:extLst>
              <a:ext uri="{FF2B5EF4-FFF2-40B4-BE49-F238E27FC236}">
                <a16:creationId xmlns:a16="http://schemas.microsoft.com/office/drawing/2014/main" id="{B92AEAB1-80F4-BAC5-071D-BBBEE3342803}"/>
              </a:ext>
            </a:extLst>
          </p:cNvPr>
          <p:cNvGrpSpPr/>
          <p:nvPr/>
        </p:nvGrpSpPr>
        <p:grpSpPr>
          <a:xfrm>
            <a:off x="11533087" y="2489305"/>
            <a:ext cx="216000" cy="692060"/>
            <a:chOff x="11567007" y="3478605"/>
            <a:chExt cx="216000" cy="692060"/>
          </a:xfrm>
        </p:grpSpPr>
        <p:sp>
          <p:nvSpPr>
            <p:cNvPr id="71" name="Rectangle 70">
              <a:extLst>
                <a:ext uri="{FF2B5EF4-FFF2-40B4-BE49-F238E27FC236}">
                  <a16:creationId xmlns:a16="http://schemas.microsoft.com/office/drawing/2014/main" id="{30EE1DE8-70DC-6F7A-5A23-AE6444921371}"/>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2" name="Rectangle 71">
              <a:extLst>
                <a:ext uri="{FF2B5EF4-FFF2-40B4-BE49-F238E27FC236}">
                  <a16:creationId xmlns:a16="http://schemas.microsoft.com/office/drawing/2014/main" id="{C562E30B-074A-AB66-14DC-F2F38ACDB92B}"/>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3" name="Rectangle 72">
              <a:extLst>
                <a:ext uri="{FF2B5EF4-FFF2-40B4-BE49-F238E27FC236}">
                  <a16:creationId xmlns:a16="http://schemas.microsoft.com/office/drawing/2014/main" id="{A47AB21C-C786-4297-BE01-E43FC9894C8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4" name="Group 73">
            <a:extLst>
              <a:ext uri="{FF2B5EF4-FFF2-40B4-BE49-F238E27FC236}">
                <a16:creationId xmlns:a16="http://schemas.microsoft.com/office/drawing/2014/main" id="{4C67736D-EC8A-DEE0-DB02-F2511E09FD84}"/>
              </a:ext>
            </a:extLst>
          </p:cNvPr>
          <p:cNvGrpSpPr/>
          <p:nvPr/>
        </p:nvGrpSpPr>
        <p:grpSpPr>
          <a:xfrm>
            <a:off x="7422821" y="2489305"/>
            <a:ext cx="216000" cy="692060"/>
            <a:chOff x="11567007" y="3478605"/>
            <a:chExt cx="216000" cy="692060"/>
          </a:xfrm>
        </p:grpSpPr>
        <p:sp>
          <p:nvSpPr>
            <p:cNvPr id="75" name="Rectangle 74">
              <a:extLst>
                <a:ext uri="{FF2B5EF4-FFF2-40B4-BE49-F238E27FC236}">
                  <a16:creationId xmlns:a16="http://schemas.microsoft.com/office/drawing/2014/main" id="{174DF12F-A8F1-6BE3-2A54-9F8DB2FC915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6" name="Rectangle 75">
              <a:extLst>
                <a:ext uri="{FF2B5EF4-FFF2-40B4-BE49-F238E27FC236}">
                  <a16:creationId xmlns:a16="http://schemas.microsoft.com/office/drawing/2014/main" id="{CD4FB80D-0F6D-712F-2059-9B2A9969B74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7" name="Rectangle 76">
              <a:extLst>
                <a:ext uri="{FF2B5EF4-FFF2-40B4-BE49-F238E27FC236}">
                  <a16:creationId xmlns:a16="http://schemas.microsoft.com/office/drawing/2014/main" id="{F45CA5CB-1A35-170B-C80A-6038F5FFFB3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9" name="Group 78">
            <a:extLst>
              <a:ext uri="{FF2B5EF4-FFF2-40B4-BE49-F238E27FC236}">
                <a16:creationId xmlns:a16="http://schemas.microsoft.com/office/drawing/2014/main" id="{333F35AA-6FD0-8669-2F3B-6DBA8E062E34}"/>
              </a:ext>
            </a:extLst>
          </p:cNvPr>
          <p:cNvGrpSpPr/>
          <p:nvPr/>
        </p:nvGrpSpPr>
        <p:grpSpPr>
          <a:xfrm>
            <a:off x="3094456" y="6411180"/>
            <a:ext cx="4293235" cy="216000"/>
            <a:chOff x="3101975" y="6318475"/>
            <a:chExt cx="4293235" cy="216000"/>
          </a:xfrm>
        </p:grpSpPr>
        <p:sp>
          <p:nvSpPr>
            <p:cNvPr id="80" name="Rectangle 79">
              <a:extLst>
                <a:ext uri="{FF2B5EF4-FFF2-40B4-BE49-F238E27FC236}">
                  <a16:creationId xmlns:a16="http://schemas.microsoft.com/office/drawing/2014/main" id="{574C5E23-F254-81F5-3EDB-763FCBB6EFCD}"/>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1" name="TextBox 80">
              <a:extLst>
                <a:ext uri="{FF2B5EF4-FFF2-40B4-BE49-F238E27FC236}">
                  <a16:creationId xmlns:a16="http://schemas.microsoft.com/office/drawing/2014/main" id="{0E155951-8382-901A-E1A9-AEC160616461}"/>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82" name="Rectangle 81">
              <a:extLst>
                <a:ext uri="{FF2B5EF4-FFF2-40B4-BE49-F238E27FC236}">
                  <a16:creationId xmlns:a16="http://schemas.microsoft.com/office/drawing/2014/main" id="{C2B5882F-7417-55B4-10EE-A759E54E027F}"/>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3" name="TextBox 82">
              <a:extLst>
                <a:ext uri="{FF2B5EF4-FFF2-40B4-BE49-F238E27FC236}">
                  <a16:creationId xmlns:a16="http://schemas.microsoft.com/office/drawing/2014/main" id="{2796FA51-671E-845D-104D-76D326215590}"/>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4" name="Rectangle 83">
              <a:extLst>
                <a:ext uri="{FF2B5EF4-FFF2-40B4-BE49-F238E27FC236}">
                  <a16:creationId xmlns:a16="http://schemas.microsoft.com/office/drawing/2014/main" id="{F4A59EF0-4686-94D3-742A-4436D34F73B0}"/>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85" name="TextBox 84">
              <a:extLst>
                <a:ext uri="{FF2B5EF4-FFF2-40B4-BE49-F238E27FC236}">
                  <a16:creationId xmlns:a16="http://schemas.microsoft.com/office/drawing/2014/main" id="{20D88812-197F-390F-C082-C4F8FEC9DA03}"/>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96" name="Rectangle 95">
            <a:extLst>
              <a:ext uri="{FF2B5EF4-FFF2-40B4-BE49-F238E27FC236}">
                <a16:creationId xmlns:a16="http://schemas.microsoft.com/office/drawing/2014/main" id="{111491D3-B9B1-11A7-1C27-8F887CF673B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97" name="Graphic 96">
            <a:extLst>
              <a:ext uri="{FF2B5EF4-FFF2-40B4-BE49-F238E27FC236}">
                <a16:creationId xmlns:a16="http://schemas.microsoft.com/office/drawing/2014/main" id="{4B4E344C-307B-BBE3-2F29-B44484C274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88625" y="1890813"/>
            <a:ext cx="288925" cy="288925"/>
          </a:xfrm>
          <a:prstGeom prst="rect">
            <a:avLst/>
          </a:prstGeom>
        </p:spPr>
      </p:pic>
      <p:grpSp>
        <p:nvGrpSpPr>
          <p:cNvPr id="7" name="Group 6">
            <a:extLst>
              <a:ext uri="{FF2B5EF4-FFF2-40B4-BE49-F238E27FC236}">
                <a16:creationId xmlns:a16="http://schemas.microsoft.com/office/drawing/2014/main" id="{DDF90D27-3F9D-0DF8-D4BD-D7B757759CDF}"/>
              </a:ext>
            </a:extLst>
          </p:cNvPr>
          <p:cNvGrpSpPr/>
          <p:nvPr/>
        </p:nvGrpSpPr>
        <p:grpSpPr>
          <a:xfrm>
            <a:off x="7511473" y="132504"/>
            <a:ext cx="4237615" cy="217488"/>
            <a:chOff x="7511473" y="132504"/>
            <a:chExt cx="4237615" cy="217488"/>
          </a:xfrm>
        </p:grpSpPr>
        <p:sp>
          <p:nvSpPr>
            <p:cNvPr id="11" name="Rectangle 10">
              <a:extLst>
                <a:ext uri="{FF2B5EF4-FFF2-40B4-BE49-F238E27FC236}">
                  <a16:creationId xmlns:a16="http://schemas.microsoft.com/office/drawing/2014/main" id="{26DD7605-5991-9ED7-96AD-30E9735908BD}"/>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D80150E6-92FE-3738-4C28-0E63872A897A}"/>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767567D1-1B42-D666-0598-9C807B2D735E}"/>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AEA5303B-BA77-5BD9-A584-2486E97357A6}"/>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16F26AEC-17D7-34F0-FFFB-88F20316BB12}"/>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6069B790-F5FD-998F-4468-64691DB51547}"/>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19" name="Rectangle 18">
              <a:extLst>
                <a:ext uri="{FF2B5EF4-FFF2-40B4-BE49-F238E27FC236}">
                  <a16:creationId xmlns:a16="http://schemas.microsoft.com/office/drawing/2014/main" id="{CF220DF2-3F82-3ACB-2668-FA636BAF9C06}"/>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0" name="Rectangle 19">
              <a:extLst>
                <a:ext uri="{FF2B5EF4-FFF2-40B4-BE49-F238E27FC236}">
                  <a16:creationId xmlns:a16="http://schemas.microsoft.com/office/drawing/2014/main" id="{FADE10DC-D1F6-6DCF-AF7E-940D99158C3F}"/>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DDD94577-7BCE-AFD9-4199-7DB5245CDFFF}"/>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22" name="Group 21">
            <a:extLst>
              <a:ext uri="{FF2B5EF4-FFF2-40B4-BE49-F238E27FC236}">
                <a16:creationId xmlns:a16="http://schemas.microsoft.com/office/drawing/2014/main" id="{FE184E2A-651B-BE88-377F-495D267B9545}"/>
              </a:ext>
            </a:extLst>
          </p:cNvPr>
          <p:cNvGrpSpPr/>
          <p:nvPr/>
        </p:nvGrpSpPr>
        <p:grpSpPr>
          <a:xfrm>
            <a:off x="0" y="5850920"/>
            <a:ext cx="2499360" cy="640080"/>
            <a:chOff x="0" y="4761334"/>
            <a:chExt cx="2499360" cy="640080"/>
          </a:xfrm>
        </p:grpSpPr>
        <p:sp>
          <p:nvSpPr>
            <p:cNvPr id="23" name="Rectangle 22">
              <a:extLst>
                <a:ext uri="{FF2B5EF4-FFF2-40B4-BE49-F238E27FC236}">
                  <a16:creationId xmlns:a16="http://schemas.microsoft.com/office/drawing/2014/main" id="{F59E1610-D7D3-9969-84B2-31C258FD459D}"/>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93ADB40B-90B9-3366-1368-6E7900A0C43D}"/>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AC658CD7-5561-9064-5461-A6619D1FEFDA}"/>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26" name="Group 25">
            <a:extLst>
              <a:ext uri="{FF2B5EF4-FFF2-40B4-BE49-F238E27FC236}">
                <a16:creationId xmlns:a16="http://schemas.microsoft.com/office/drawing/2014/main" id="{1289C937-413A-1C09-C7B0-87E8CBBCD96D}"/>
              </a:ext>
            </a:extLst>
          </p:cNvPr>
          <p:cNvGrpSpPr/>
          <p:nvPr/>
        </p:nvGrpSpPr>
        <p:grpSpPr>
          <a:xfrm>
            <a:off x="-1793" y="2822944"/>
            <a:ext cx="2501153" cy="1280160"/>
            <a:chOff x="0" y="3131187"/>
            <a:chExt cx="2501153" cy="1280160"/>
          </a:xfrm>
        </p:grpSpPr>
        <p:sp>
          <p:nvSpPr>
            <p:cNvPr id="27" name="Rectangle 26">
              <a:extLst>
                <a:ext uri="{FF2B5EF4-FFF2-40B4-BE49-F238E27FC236}">
                  <a16:creationId xmlns:a16="http://schemas.microsoft.com/office/drawing/2014/main" id="{2688A4E7-D198-831E-C996-71837FFC8522}"/>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Freeform 50">
              <a:extLst>
                <a:ext uri="{FF2B5EF4-FFF2-40B4-BE49-F238E27FC236}">
                  <a16:creationId xmlns:a16="http://schemas.microsoft.com/office/drawing/2014/main" id="{B8FD9911-A4D2-45E3-2B95-DE792D3C1B04}"/>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9" name="Google Shape;2685;p25">
              <a:extLst>
                <a:ext uri="{FF2B5EF4-FFF2-40B4-BE49-F238E27FC236}">
                  <a16:creationId xmlns:a16="http://schemas.microsoft.com/office/drawing/2014/main" id="{37B6EDF0-C486-5938-B615-2D06220D981C}"/>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1" name="Group 30">
            <a:extLst>
              <a:ext uri="{FF2B5EF4-FFF2-40B4-BE49-F238E27FC236}">
                <a16:creationId xmlns:a16="http://schemas.microsoft.com/office/drawing/2014/main" id="{7D7741E6-448E-24BB-5F26-4A694C6B4421}"/>
              </a:ext>
            </a:extLst>
          </p:cNvPr>
          <p:cNvGrpSpPr/>
          <p:nvPr/>
        </p:nvGrpSpPr>
        <p:grpSpPr>
          <a:xfrm>
            <a:off x="0" y="4236475"/>
            <a:ext cx="2499360" cy="640080"/>
            <a:chOff x="0" y="5715164"/>
            <a:chExt cx="2499360" cy="640080"/>
          </a:xfrm>
        </p:grpSpPr>
        <p:sp>
          <p:nvSpPr>
            <p:cNvPr id="33" name="Rectangle 32">
              <a:extLst>
                <a:ext uri="{FF2B5EF4-FFF2-40B4-BE49-F238E27FC236}">
                  <a16:creationId xmlns:a16="http://schemas.microsoft.com/office/drawing/2014/main" id="{9285A0E0-B71E-2F7D-6A46-584B50C37AD9}"/>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Freeform 50">
              <a:extLst>
                <a:ext uri="{FF2B5EF4-FFF2-40B4-BE49-F238E27FC236}">
                  <a16:creationId xmlns:a16="http://schemas.microsoft.com/office/drawing/2014/main" id="{AF1144FA-D735-697B-A31F-920EA299030F}"/>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0" name="Google Shape;2685;p25">
              <a:extLst>
                <a:ext uri="{FF2B5EF4-FFF2-40B4-BE49-F238E27FC236}">
                  <a16:creationId xmlns:a16="http://schemas.microsoft.com/office/drawing/2014/main" id="{0725AC69-0716-92D0-D0B1-8696D9DD11B8}"/>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51" name="Group 50">
            <a:extLst>
              <a:ext uri="{FF2B5EF4-FFF2-40B4-BE49-F238E27FC236}">
                <a16:creationId xmlns:a16="http://schemas.microsoft.com/office/drawing/2014/main" id="{6164312D-1F24-5E6D-EDE3-268F31548C96}"/>
              </a:ext>
            </a:extLst>
          </p:cNvPr>
          <p:cNvGrpSpPr/>
          <p:nvPr/>
        </p:nvGrpSpPr>
        <p:grpSpPr>
          <a:xfrm>
            <a:off x="687" y="2043896"/>
            <a:ext cx="2499360" cy="640080"/>
            <a:chOff x="0" y="2177087"/>
            <a:chExt cx="2499360" cy="640080"/>
          </a:xfrm>
        </p:grpSpPr>
        <p:sp>
          <p:nvSpPr>
            <p:cNvPr id="52" name="Rectangle 51">
              <a:extLst>
                <a:ext uri="{FF2B5EF4-FFF2-40B4-BE49-F238E27FC236}">
                  <a16:creationId xmlns:a16="http://schemas.microsoft.com/office/drawing/2014/main" id="{161FF36E-1CB4-CE2C-2978-CC02DBEFBCCC}"/>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Freeform 50">
              <a:extLst>
                <a:ext uri="{FF2B5EF4-FFF2-40B4-BE49-F238E27FC236}">
                  <a16:creationId xmlns:a16="http://schemas.microsoft.com/office/drawing/2014/main" id="{74ADE336-EF16-8F69-5F42-A8B06C75727D}"/>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4" name="Google Shape;2685;p25">
              <a:extLst>
                <a:ext uri="{FF2B5EF4-FFF2-40B4-BE49-F238E27FC236}">
                  <a16:creationId xmlns:a16="http://schemas.microsoft.com/office/drawing/2014/main" id="{1C2DB5A3-D8ED-CD4C-5AAD-A814FA7BE83B}"/>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93" name="Group 92">
            <a:extLst>
              <a:ext uri="{FF2B5EF4-FFF2-40B4-BE49-F238E27FC236}">
                <a16:creationId xmlns:a16="http://schemas.microsoft.com/office/drawing/2014/main" id="{CF8939FC-99E7-77B3-21F5-1F6DD7F31B53}"/>
              </a:ext>
            </a:extLst>
          </p:cNvPr>
          <p:cNvGrpSpPr/>
          <p:nvPr/>
        </p:nvGrpSpPr>
        <p:grpSpPr>
          <a:xfrm>
            <a:off x="0" y="5032409"/>
            <a:ext cx="2499360" cy="640080"/>
            <a:chOff x="-2196480" y="1280947"/>
            <a:chExt cx="2499360" cy="640080"/>
          </a:xfrm>
        </p:grpSpPr>
        <p:sp>
          <p:nvSpPr>
            <p:cNvPr id="94" name="Rectangle 93">
              <a:extLst>
                <a:ext uri="{FF2B5EF4-FFF2-40B4-BE49-F238E27FC236}">
                  <a16:creationId xmlns:a16="http://schemas.microsoft.com/office/drawing/2014/main" id="{A0E43DD1-3E98-7882-E2FE-2482E6074F96}"/>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95" name="Freeform 50">
              <a:extLst>
                <a:ext uri="{FF2B5EF4-FFF2-40B4-BE49-F238E27FC236}">
                  <a16:creationId xmlns:a16="http://schemas.microsoft.com/office/drawing/2014/main" id="{0F523947-53E0-A3F7-FF2A-DC9722954392}"/>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98" name="Google Shape;2685;p25">
              <a:extLst>
                <a:ext uri="{FF2B5EF4-FFF2-40B4-BE49-F238E27FC236}">
                  <a16:creationId xmlns:a16="http://schemas.microsoft.com/office/drawing/2014/main" id="{E59FE808-D533-0FD7-3799-913A649AF09A}"/>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3085314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pienākumi civilajā aizsardzībā un katastrofas pārvaldīšanā </a:t>
            </a:r>
            <a:endParaRPr lang="en-US"/>
          </a:p>
        </p:txBody>
      </p:sp>
      <p:sp>
        <p:nvSpPr>
          <p:cNvPr id="3" name="Rectangle 2">
            <a:extLst>
              <a:ext uri="{FF2B5EF4-FFF2-40B4-BE49-F238E27FC236}">
                <a16:creationId xmlns:a16="http://schemas.microsoft.com/office/drawing/2014/main" id="{EB55C2E7-253F-BB92-10C7-BA9EA8AC77DB}"/>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E6A91F1F-6169-3D73-E463-2D6340CBD889}"/>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7" name="Slide Number Placeholder 4">
            <a:extLst>
              <a:ext uri="{FF2B5EF4-FFF2-40B4-BE49-F238E27FC236}">
                <a16:creationId xmlns:a16="http://schemas.microsoft.com/office/drawing/2014/main" id="{745E130C-910D-4D05-B9D2-75EFC2092C5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59</a:t>
            </a:fld>
            <a:endParaRPr lang="en-GB"/>
          </a:p>
        </p:txBody>
      </p:sp>
      <p:pic>
        <p:nvPicPr>
          <p:cNvPr id="121" name="Picture 120">
            <a:extLst>
              <a:ext uri="{FF2B5EF4-FFF2-40B4-BE49-F238E27FC236}">
                <a16:creationId xmlns:a16="http://schemas.microsoft.com/office/drawing/2014/main" id="{D8B88E20-4BEE-0292-0F4A-5C8FBD90AF96}"/>
              </a:ext>
            </a:extLst>
          </p:cNvPr>
          <p:cNvPicPr>
            <a:picLocks noChangeAspect="1"/>
          </p:cNvPicPr>
          <p:nvPr/>
        </p:nvPicPr>
        <p:blipFill rotWithShape="1">
          <a:blip r:embed="rId3"/>
          <a:srcRect b="24460"/>
          <a:stretch/>
        </p:blipFill>
        <p:spPr>
          <a:xfrm>
            <a:off x="338144" y="224622"/>
            <a:ext cx="2104547" cy="1428789"/>
          </a:xfrm>
          <a:prstGeom prst="rect">
            <a:avLst/>
          </a:prstGeom>
        </p:spPr>
      </p:pic>
      <p:grpSp>
        <p:nvGrpSpPr>
          <p:cNvPr id="5" name="Group 4">
            <a:extLst>
              <a:ext uri="{FF2B5EF4-FFF2-40B4-BE49-F238E27FC236}">
                <a16:creationId xmlns:a16="http://schemas.microsoft.com/office/drawing/2014/main" id="{A845FB61-1A3B-B684-C6E7-BB676168A116}"/>
              </a:ext>
            </a:extLst>
          </p:cNvPr>
          <p:cNvGrpSpPr/>
          <p:nvPr/>
        </p:nvGrpSpPr>
        <p:grpSpPr>
          <a:xfrm>
            <a:off x="3094456" y="6411180"/>
            <a:ext cx="4293235" cy="216000"/>
            <a:chOff x="3101975" y="6318475"/>
            <a:chExt cx="4293235" cy="216000"/>
          </a:xfrm>
        </p:grpSpPr>
        <p:sp>
          <p:nvSpPr>
            <p:cNvPr id="6" name="Rectangle 5">
              <a:extLst>
                <a:ext uri="{FF2B5EF4-FFF2-40B4-BE49-F238E27FC236}">
                  <a16:creationId xmlns:a16="http://schemas.microsoft.com/office/drawing/2014/main" id="{EF44F896-E382-8B61-C9F5-625410D288E6}"/>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 name="TextBox 6">
              <a:extLst>
                <a:ext uri="{FF2B5EF4-FFF2-40B4-BE49-F238E27FC236}">
                  <a16:creationId xmlns:a16="http://schemas.microsoft.com/office/drawing/2014/main" id="{8CEF3784-CF8F-C64A-14E5-894892DB418A}"/>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9" name="Rectangle 8">
              <a:extLst>
                <a:ext uri="{FF2B5EF4-FFF2-40B4-BE49-F238E27FC236}">
                  <a16:creationId xmlns:a16="http://schemas.microsoft.com/office/drawing/2014/main" id="{3C2193A8-38EA-AFEA-0B66-5FA19D3CB22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26F75204-ABD9-B32F-BE75-D99622890B7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2" name="Rectangle 11">
              <a:extLst>
                <a:ext uri="{FF2B5EF4-FFF2-40B4-BE49-F238E27FC236}">
                  <a16:creationId xmlns:a16="http://schemas.microsoft.com/office/drawing/2014/main" id="{ED0F5E3E-BD29-3A7C-F24F-FC43C15773F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3" name="TextBox 12">
              <a:extLst>
                <a:ext uri="{FF2B5EF4-FFF2-40B4-BE49-F238E27FC236}">
                  <a16:creationId xmlns:a16="http://schemas.microsoft.com/office/drawing/2014/main" id="{A10CED57-8CA1-97A8-4C36-B4F0C0D415F6}"/>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11" name="Google Shape;112;p22">
            <a:extLst>
              <a:ext uri="{FF2B5EF4-FFF2-40B4-BE49-F238E27FC236}">
                <a16:creationId xmlns:a16="http://schemas.microsoft.com/office/drawing/2014/main" id="{3EA6A714-372B-33E3-0815-45EB5CAF4B51}"/>
              </a:ext>
            </a:extLst>
          </p:cNvPr>
          <p:cNvSpPr/>
          <p:nvPr/>
        </p:nvSpPr>
        <p:spPr>
          <a:xfrm>
            <a:off x="4861399" y="2361089"/>
            <a:ext cx="1745923" cy="77172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objektā</a:t>
            </a:r>
          </a:p>
        </p:txBody>
      </p:sp>
      <p:sp>
        <p:nvSpPr>
          <p:cNvPr id="17" name="Google Shape;112;p22">
            <a:extLst>
              <a:ext uri="{FF2B5EF4-FFF2-40B4-BE49-F238E27FC236}">
                <a16:creationId xmlns:a16="http://schemas.microsoft.com/office/drawing/2014/main" id="{B42BFC2A-9EF8-CECC-D634-A17094F0F343}"/>
              </a:ext>
            </a:extLst>
          </p:cNvPr>
          <p:cNvSpPr/>
          <p:nvPr/>
        </p:nvSpPr>
        <p:spPr>
          <a:xfrm>
            <a:off x="6718925" y="2360613"/>
            <a:ext cx="1839339" cy="77219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naftas produktu cauruļvada transporta infrastruktūrā</a:t>
            </a:r>
          </a:p>
        </p:txBody>
      </p:sp>
      <p:sp>
        <p:nvSpPr>
          <p:cNvPr id="21" name="Google Shape;112;p22">
            <a:extLst>
              <a:ext uri="{FF2B5EF4-FFF2-40B4-BE49-F238E27FC236}">
                <a16:creationId xmlns:a16="http://schemas.microsoft.com/office/drawing/2014/main" id="{6FCEF4A0-0B80-B35E-317F-3506EE49CD51}"/>
              </a:ext>
            </a:extLst>
          </p:cNvPr>
          <p:cNvSpPr/>
          <p:nvPr/>
        </p:nvSpPr>
        <p:spPr>
          <a:xfrm>
            <a:off x="8669867" y="2360613"/>
            <a:ext cx="1907730" cy="77219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dabasgāzes apgādes sistēmā</a:t>
            </a:r>
          </a:p>
        </p:txBody>
      </p:sp>
      <p:sp>
        <p:nvSpPr>
          <p:cNvPr id="25" name="Google Shape;112;p22">
            <a:extLst>
              <a:ext uri="{FF2B5EF4-FFF2-40B4-BE49-F238E27FC236}">
                <a16:creationId xmlns:a16="http://schemas.microsoft.com/office/drawing/2014/main" id="{B94D8FAB-C732-5653-60FF-D2CDCA303FD0}"/>
              </a:ext>
            </a:extLst>
          </p:cNvPr>
          <p:cNvSpPr/>
          <p:nvPr/>
        </p:nvSpPr>
        <p:spPr>
          <a:xfrm>
            <a:off x="10689200" y="2360683"/>
            <a:ext cx="1059888" cy="77212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Radiācijas avārijas</a:t>
            </a:r>
          </a:p>
        </p:txBody>
      </p:sp>
      <p:sp>
        <p:nvSpPr>
          <p:cNvPr id="33" name="Google Shape;112;p22">
            <a:extLst>
              <a:ext uri="{FF2B5EF4-FFF2-40B4-BE49-F238E27FC236}">
                <a16:creationId xmlns:a16="http://schemas.microsoft.com/office/drawing/2014/main" id="{280230F3-34E7-D108-B88D-FB9FF55F8DEF}"/>
              </a:ext>
            </a:extLst>
          </p:cNvPr>
          <p:cNvSpPr/>
          <p:nvPr/>
        </p:nvSpPr>
        <p:spPr>
          <a:xfrm>
            <a:off x="6034883" y="3239509"/>
            <a:ext cx="1053046" cy="75882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Ugunsgrēki</a:t>
            </a:r>
          </a:p>
        </p:txBody>
      </p:sp>
      <p:sp>
        <p:nvSpPr>
          <p:cNvPr id="34" name="Google Shape;112;p22">
            <a:extLst>
              <a:ext uri="{FF2B5EF4-FFF2-40B4-BE49-F238E27FC236}">
                <a16:creationId xmlns:a16="http://schemas.microsoft.com/office/drawing/2014/main" id="{ADC97345-61A6-F791-633F-97AA1886309E}"/>
              </a:ext>
            </a:extLst>
          </p:cNvPr>
          <p:cNvSpPr/>
          <p:nvPr/>
        </p:nvSpPr>
        <p:spPr>
          <a:xfrm>
            <a:off x="4861398" y="3237921"/>
            <a:ext cx="1061881" cy="75882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Bioloģisko </a:t>
            </a:r>
            <a:br>
              <a:rPr lang="en-US" sz="1100"/>
            </a:br>
            <a:r>
              <a:rPr lang="lv-LV" sz="1100"/>
              <a:t>vielu negadījumi</a:t>
            </a:r>
          </a:p>
        </p:txBody>
      </p:sp>
      <p:sp>
        <p:nvSpPr>
          <p:cNvPr id="35" name="Google Shape;112;p22">
            <a:extLst>
              <a:ext uri="{FF2B5EF4-FFF2-40B4-BE49-F238E27FC236}">
                <a16:creationId xmlns:a16="http://schemas.microsoft.com/office/drawing/2014/main" id="{6ADF5A6F-F2CF-A744-7405-A508109F72D4}"/>
              </a:ext>
            </a:extLst>
          </p:cNvPr>
          <p:cNvSpPr/>
          <p:nvPr/>
        </p:nvSpPr>
        <p:spPr>
          <a:xfrm>
            <a:off x="7205133" y="3239509"/>
            <a:ext cx="2229960" cy="75882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Dambju un citu hidrotehnisko būvju pārrāvumi – Daugavas hidAroelektrostaciju kaskādes hidrobūve</a:t>
            </a:r>
          </a:p>
        </p:txBody>
      </p:sp>
      <p:sp>
        <p:nvSpPr>
          <p:cNvPr id="36" name="Google Shape;112;p22">
            <a:extLst>
              <a:ext uri="{FF2B5EF4-FFF2-40B4-BE49-F238E27FC236}">
                <a16:creationId xmlns:a16="http://schemas.microsoft.com/office/drawing/2014/main" id="{B61FF5BB-376D-CF79-8E7E-3FF74CBBA178}"/>
              </a:ext>
            </a:extLst>
          </p:cNvPr>
          <p:cNvSpPr/>
          <p:nvPr/>
        </p:nvSpPr>
        <p:spPr>
          <a:xfrm>
            <a:off x="9552297" y="3239006"/>
            <a:ext cx="2196791" cy="75928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Avārijas vai negadījumi ostu</a:t>
            </a:r>
            <a:br>
              <a:rPr lang="en-US" sz="1100"/>
            </a:br>
            <a:r>
              <a:rPr lang="lv-LV" sz="1100"/>
              <a:t> un jūras hidrotehniskajās inženierbūvēs un </a:t>
            </a:r>
          </a:p>
          <a:p>
            <a:pPr marL="0" lvl="0" indent="0" algn="l" rtl="0">
              <a:spcBef>
                <a:spcPts val="0"/>
              </a:spcBef>
              <a:spcAft>
                <a:spcPts val="0"/>
              </a:spcAft>
              <a:buNone/>
            </a:pPr>
            <a:r>
              <a:rPr lang="lv-LV" sz="1100"/>
              <a:t>sadales elektrotīklu bojājumi</a:t>
            </a:r>
          </a:p>
        </p:txBody>
      </p:sp>
      <p:sp>
        <p:nvSpPr>
          <p:cNvPr id="37" name="Google Shape;112;p22">
            <a:extLst>
              <a:ext uri="{FF2B5EF4-FFF2-40B4-BE49-F238E27FC236}">
                <a16:creationId xmlns:a16="http://schemas.microsoft.com/office/drawing/2014/main" id="{DE55C3E1-2F02-8478-9F1D-856E2997F323}"/>
              </a:ext>
            </a:extLst>
          </p:cNvPr>
          <p:cNvSpPr/>
          <p:nvPr/>
        </p:nvSpPr>
        <p:spPr>
          <a:xfrm>
            <a:off x="4866161" y="4111847"/>
            <a:ext cx="1055214" cy="81900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Pārvades un sadales elektrotīklu bojājumi</a:t>
            </a:r>
          </a:p>
        </p:txBody>
      </p:sp>
      <p:sp>
        <p:nvSpPr>
          <p:cNvPr id="38" name="Google Shape;112;p22">
            <a:extLst>
              <a:ext uri="{FF2B5EF4-FFF2-40B4-BE49-F238E27FC236}">
                <a16:creationId xmlns:a16="http://schemas.microsoft.com/office/drawing/2014/main" id="{BDDC129E-4FC1-4E59-8B05-992CBCC57EB5}"/>
              </a:ext>
            </a:extLst>
          </p:cNvPr>
          <p:cNvSpPr/>
          <p:nvPr/>
        </p:nvSpPr>
        <p:spPr>
          <a:xfrm>
            <a:off x="6034883" y="4111847"/>
            <a:ext cx="1052513" cy="81900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Būvju sabrukums</a:t>
            </a:r>
          </a:p>
        </p:txBody>
      </p:sp>
      <p:sp>
        <p:nvSpPr>
          <p:cNvPr id="39" name="Google Shape;112;p22">
            <a:extLst>
              <a:ext uri="{FF2B5EF4-FFF2-40B4-BE49-F238E27FC236}">
                <a16:creationId xmlns:a16="http://schemas.microsoft.com/office/drawing/2014/main" id="{0B75A9BC-0068-C707-F01B-0E2B964D3CF0}"/>
              </a:ext>
            </a:extLst>
          </p:cNvPr>
          <p:cNvSpPr/>
          <p:nvPr/>
        </p:nvSpPr>
        <p:spPr>
          <a:xfrm>
            <a:off x="10224529" y="4111847"/>
            <a:ext cx="1529043" cy="81889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Autotransporta avārija</a:t>
            </a:r>
          </a:p>
        </p:txBody>
      </p:sp>
      <p:sp>
        <p:nvSpPr>
          <p:cNvPr id="40" name="Google Shape;112;p22">
            <a:extLst>
              <a:ext uri="{FF2B5EF4-FFF2-40B4-BE49-F238E27FC236}">
                <a16:creationId xmlns:a16="http://schemas.microsoft.com/office/drawing/2014/main" id="{C229AEC9-679F-B554-5CCF-48C05C202EEA}"/>
              </a:ext>
            </a:extLst>
          </p:cNvPr>
          <p:cNvSpPr/>
          <p:nvPr/>
        </p:nvSpPr>
        <p:spPr>
          <a:xfrm>
            <a:off x="4861399" y="5609417"/>
            <a:ext cx="3399579" cy="5627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Sabiedriskās nekārtības, iekšējie </a:t>
            </a:r>
            <a:endParaRPr lang="en-US" sz="1100"/>
          </a:p>
          <a:p>
            <a:pPr marL="0" lvl="0" indent="0" algn="l" rtl="0">
              <a:spcBef>
                <a:spcPts val="0"/>
              </a:spcBef>
              <a:spcAft>
                <a:spcPts val="0"/>
              </a:spcAft>
              <a:buNone/>
            </a:pPr>
            <a:r>
              <a:rPr lang="lv-LV" sz="1100"/>
              <a:t>nemieri</a:t>
            </a:r>
          </a:p>
        </p:txBody>
      </p:sp>
      <p:grpSp>
        <p:nvGrpSpPr>
          <p:cNvPr id="43" name="Group 42">
            <a:extLst>
              <a:ext uri="{FF2B5EF4-FFF2-40B4-BE49-F238E27FC236}">
                <a16:creationId xmlns:a16="http://schemas.microsoft.com/office/drawing/2014/main" id="{77F3E1B1-2FDE-CA65-2596-1339FE525D81}"/>
              </a:ext>
            </a:extLst>
          </p:cNvPr>
          <p:cNvGrpSpPr/>
          <p:nvPr/>
        </p:nvGrpSpPr>
        <p:grpSpPr>
          <a:xfrm>
            <a:off x="8342264" y="2440749"/>
            <a:ext cx="216000" cy="692060"/>
            <a:chOff x="11567007" y="3478605"/>
            <a:chExt cx="216000" cy="692060"/>
          </a:xfrm>
        </p:grpSpPr>
        <p:sp>
          <p:nvSpPr>
            <p:cNvPr id="47" name="Rectangle 46">
              <a:extLst>
                <a:ext uri="{FF2B5EF4-FFF2-40B4-BE49-F238E27FC236}">
                  <a16:creationId xmlns:a16="http://schemas.microsoft.com/office/drawing/2014/main" id="{8F368B3C-F40E-59BE-0B08-9393822C43E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1" name="Rectangle 50">
              <a:extLst>
                <a:ext uri="{FF2B5EF4-FFF2-40B4-BE49-F238E27FC236}">
                  <a16:creationId xmlns:a16="http://schemas.microsoft.com/office/drawing/2014/main" id="{9E875A30-1EE3-A6C3-2DF9-B196CE450EF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7" name="Rectangle 56">
              <a:extLst>
                <a:ext uri="{FF2B5EF4-FFF2-40B4-BE49-F238E27FC236}">
                  <a16:creationId xmlns:a16="http://schemas.microsoft.com/office/drawing/2014/main" id="{54398C14-0A14-6253-619B-AB61D07D388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1" name="Group 60">
            <a:extLst>
              <a:ext uri="{FF2B5EF4-FFF2-40B4-BE49-F238E27FC236}">
                <a16:creationId xmlns:a16="http://schemas.microsoft.com/office/drawing/2014/main" id="{30D2A847-CE52-04FA-CC5D-2C70ED44F827}"/>
              </a:ext>
            </a:extLst>
          </p:cNvPr>
          <p:cNvGrpSpPr/>
          <p:nvPr/>
        </p:nvGrpSpPr>
        <p:grpSpPr>
          <a:xfrm>
            <a:off x="10361597" y="2440749"/>
            <a:ext cx="216000" cy="692060"/>
            <a:chOff x="11567007" y="3478605"/>
            <a:chExt cx="216000" cy="692060"/>
          </a:xfrm>
        </p:grpSpPr>
        <p:sp>
          <p:nvSpPr>
            <p:cNvPr id="65" name="Rectangle 64">
              <a:extLst>
                <a:ext uri="{FF2B5EF4-FFF2-40B4-BE49-F238E27FC236}">
                  <a16:creationId xmlns:a16="http://schemas.microsoft.com/office/drawing/2014/main" id="{C2E65D90-B162-EEAE-4F9D-BE26CE1FCF8F}"/>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4" name="Rectangle 73">
              <a:extLst>
                <a:ext uri="{FF2B5EF4-FFF2-40B4-BE49-F238E27FC236}">
                  <a16:creationId xmlns:a16="http://schemas.microsoft.com/office/drawing/2014/main" id="{ADE031FE-09FA-2185-F043-B87C2CD7CA6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9" name="Rectangle 78">
              <a:extLst>
                <a:ext uri="{FF2B5EF4-FFF2-40B4-BE49-F238E27FC236}">
                  <a16:creationId xmlns:a16="http://schemas.microsoft.com/office/drawing/2014/main" id="{AC743EB6-C892-20A6-A069-6FCE3CAB661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3" name="Group 82">
            <a:extLst>
              <a:ext uri="{FF2B5EF4-FFF2-40B4-BE49-F238E27FC236}">
                <a16:creationId xmlns:a16="http://schemas.microsoft.com/office/drawing/2014/main" id="{54DD1A1A-CDE0-53FA-F7AF-D12F43C57F10}"/>
              </a:ext>
            </a:extLst>
          </p:cNvPr>
          <p:cNvGrpSpPr/>
          <p:nvPr/>
        </p:nvGrpSpPr>
        <p:grpSpPr>
          <a:xfrm>
            <a:off x="6871929" y="3306274"/>
            <a:ext cx="216000" cy="692060"/>
            <a:chOff x="11567007" y="3478605"/>
            <a:chExt cx="216000" cy="692060"/>
          </a:xfrm>
        </p:grpSpPr>
        <p:sp>
          <p:nvSpPr>
            <p:cNvPr id="87" name="Rectangle 86">
              <a:extLst>
                <a:ext uri="{FF2B5EF4-FFF2-40B4-BE49-F238E27FC236}">
                  <a16:creationId xmlns:a16="http://schemas.microsoft.com/office/drawing/2014/main" id="{CC95B385-3972-5641-1126-7732D4757D14}"/>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1" name="Rectangle 90">
              <a:extLst>
                <a:ext uri="{FF2B5EF4-FFF2-40B4-BE49-F238E27FC236}">
                  <a16:creationId xmlns:a16="http://schemas.microsoft.com/office/drawing/2014/main" id="{30594D92-34AD-EEBE-F90B-61CDBDCA942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5" name="Rectangle 94">
              <a:extLst>
                <a:ext uri="{FF2B5EF4-FFF2-40B4-BE49-F238E27FC236}">
                  <a16:creationId xmlns:a16="http://schemas.microsoft.com/office/drawing/2014/main" id="{F3915B09-AA77-0E4F-FF93-809B99BA46E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3" name="Group 112">
            <a:extLst>
              <a:ext uri="{FF2B5EF4-FFF2-40B4-BE49-F238E27FC236}">
                <a16:creationId xmlns:a16="http://schemas.microsoft.com/office/drawing/2014/main" id="{F638DD5E-619C-50B0-8692-4D82869A921D}"/>
              </a:ext>
            </a:extLst>
          </p:cNvPr>
          <p:cNvGrpSpPr/>
          <p:nvPr/>
        </p:nvGrpSpPr>
        <p:grpSpPr>
          <a:xfrm>
            <a:off x="9219093" y="3306274"/>
            <a:ext cx="216000" cy="692060"/>
            <a:chOff x="11567007" y="3478605"/>
            <a:chExt cx="216000" cy="692060"/>
          </a:xfrm>
        </p:grpSpPr>
        <p:sp>
          <p:nvSpPr>
            <p:cNvPr id="114" name="Rectangle 113">
              <a:extLst>
                <a:ext uri="{FF2B5EF4-FFF2-40B4-BE49-F238E27FC236}">
                  <a16:creationId xmlns:a16="http://schemas.microsoft.com/office/drawing/2014/main" id="{BB69F54D-AED2-BB4E-ECAE-F516CBB67EE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5" name="Rectangle 114">
              <a:extLst>
                <a:ext uri="{FF2B5EF4-FFF2-40B4-BE49-F238E27FC236}">
                  <a16:creationId xmlns:a16="http://schemas.microsoft.com/office/drawing/2014/main" id="{AFB71883-B355-DC8A-E128-7354C935CF7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6" name="Rectangle 115">
              <a:extLst>
                <a:ext uri="{FF2B5EF4-FFF2-40B4-BE49-F238E27FC236}">
                  <a16:creationId xmlns:a16="http://schemas.microsoft.com/office/drawing/2014/main" id="{DFE1FF17-2A25-3D6B-8CB7-40F215DD48D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23" name="Group 122">
            <a:extLst>
              <a:ext uri="{FF2B5EF4-FFF2-40B4-BE49-F238E27FC236}">
                <a16:creationId xmlns:a16="http://schemas.microsoft.com/office/drawing/2014/main" id="{F0F2C15C-69FA-D10E-A81B-17C93F3DA5F3}"/>
              </a:ext>
            </a:extLst>
          </p:cNvPr>
          <p:cNvGrpSpPr/>
          <p:nvPr/>
        </p:nvGrpSpPr>
        <p:grpSpPr>
          <a:xfrm>
            <a:off x="11533088" y="3306232"/>
            <a:ext cx="216000" cy="692060"/>
            <a:chOff x="11567007" y="3478605"/>
            <a:chExt cx="216000" cy="692060"/>
          </a:xfrm>
        </p:grpSpPr>
        <p:sp>
          <p:nvSpPr>
            <p:cNvPr id="125" name="Rectangle 124">
              <a:extLst>
                <a:ext uri="{FF2B5EF4-FFF2-40B4-BE49-F238E27FC236}">
                  <a16:creationId xmlns:a16="http://schemas.microsoft.com/office/drawing/2014/main" id="{DF4214DB-F670-4003-277F-FFBC0EA27A64}"/>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7" name="Rectangle 126">
              <a:extLst>
                <a:ext uri="{FF2B5EF4-FFF2-40B4-BE49-F238E27FC236}">
                  <a16:creationId xmlns:a16="http://schemas.microsoft.com/office/drawing/2014/main" id="{5C4B3A72-FABF-5A84-5D2C-88A0D969A1F1}"/>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2" name="Rectangle 131">
              <a:extLst>
                <a:ext uri="{FF2B5EF4-FFF2-40B4-BE49-F238E27FC236}">
                  <a16:creationId xmlns:a16="http://schemas.microsoft.com/office/drawing/2014/main" id="{87859F3D-3962-DF1E-E64A-1F6587F8016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33" name="Group 132">
            <a:extLst>
              <a:ext uri="{FF2B5EF4-FFF2-40B4-BE49-F238E27FC236}">
                <a16:creationId xmlns:a16="http://schemas.microsoft.com/office/drawing/2014/main" id="{56D34883-C35A-2DFB-32B0-A573EA3125CE}"/>
              </a:ext>
            </a:extLst>
          </p:cNvPr>
          <p:cNvGrpSpPr/>
          <p:nvPr/>
        </p:nvGrpSpPr>
        <p:grpSpPr>
          <a:xfrm>
            <a:off x="6871396" y="4238788"/>
            <a:ext cx="216000" cy="692060"/>
            <a:chOff x="11567007" y="3478605"/>
            <a:chExt cx="216000" cy="692060"/>
          </a:xfrm>
        </p:grpSpPr>
        <p:sp>
          <p:nvSpPr>
            <p:cNvPr id="134" name="Rectangle 133">
              <a:extLst>
                <a:ext uri="{FF2B5EF4-FFF2-40B4-BE49-F238E27FC236}">
                  <a16:creationId xmlns:a16="http://schemas.microsoft.com/office/drawing/2014/main" id="{08648F3E-9FCF-D000-8EF9-73436635828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5" name="Rectangle 134">
              <a:extLst>
                <a:ext uri="{FF2B5EF4-FFF2-40B4-BE49-F238E27FC236}">
                  <a16:creationId xmlns:a16="http://schemas.microsoft.com/office/drawing/2014/main" id="{92DA8B69-E2EC-4D24-D6AA-CACF909AA1A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6" name="Rectangle 135">
              <a:extLst>
                <a:ext uri="{FF2B5EF4-FFF2-40B4-BE49-F238E27FC236}">
                  <a16:creationId xmlns:a16="http://schemas.microsoft.com/office/drawing/2014/main" id="{D7710F17-E7E0-FC5D-C53D-01E61FD390C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37" name="Group 136">
            <a:extLst>
              <a:ext uri="{FF2B5EF4-FFF2-40B4-BE49-F238E27FC236}">
                <a16:creationId xmlns:a16="http://schemas.microsoft.com/office/drawing/2014/main" id="{FA74A88B-2169-7DE4-15AE-4C151C256627}"/>
              </a:ext>
            </a:extLst>
          </p:cNvPr>
          <p:cNvGrpSpPr/>
          <p:nvPr/>
        </p:nvGrpSpPr>
        <p:grpSpPr>
          <a:xfrm>
            <a:off x="6391322" y="2440749"/>
            <a:ext cx="216000" cy="692060"/>
            <a:chOff x="11567007" y="3478605"/>
            <a:chExt cx="216000" cy="692060"/>
          </a:xfrm>
        </p:grpSpPr>
        <p:sp>
          <p:nvSpPr>
            <p:cNvPr id="138" name="Rectangle 137">
              <a:extLst>
                <a:ext uri="{FF2B5EF4-FFF2-40B4-BE49-F238E27FC236}">
                  <a16:creationId xmlns:a16="http://schemas.microsoft.com/office/drawing/2014/main" id="{F9F89F53-6755-4BAD-94D4-8A9D85D9CFC9}"/>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9" name="Rectangle 138">
              <a:extLst>
                <a:ext uri="{FF2B5EF4-FFF2-40B4-BE49-F238E27FC236}">
                  <a16:creationId xmlns:a16="http://schemas.microsoft.com/office/drawing/2014/main" id="{4D12CF6C-A78D-5B66-8EDB-74362A72A011}"/>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41" name="Rectangle 140">
              <a:extLst>
                <a:ext uri="{FF2B5EF4-FFF2-40B4-BE49-F238E27FC236}">
                  <a16:creationId xmlns:a16="http://schemas.microsoft.com/office/drawing/2014/main" id="{7C0A848A-A2E8-6656-A325-726322D056B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42" name="Group 141">
            <a:extLst>
              <a:ext uri="{FF2B5EF4-FFF2-40B4-BE49-F238E27FC236}">
                <a16:creationId xmlns:a16="http://schemas.microsoft.com/office/drawing/2014/main" id="{2023616D-89EA-B14F-1F33-5A50B223FDD1}"/>
              </a:ext>
            </a:extLst>
          </p:cNvPr>
          <p:cNvGrpSpPr/>
          <p:nvPr/>
        </p:nvGrpSpPr>
        <p:grpSpPr>
          <a:xfrm>
            <a:off x="11533088" y="2440749"/>
            <a:ext cx="216000" cy="692060"/>
            <a:chOff x="11567007" y="3478605"/>
            <a:chExt cx="216000" cy="692060"/>
          </a:xfrm>
        </p:grpSpPr>
        <p:sp>
          <p:nvSpPr>
            <p:cNvPr id="143" name="Rectangle 142">
              <a:extLst>
                <a:ext uri="{FF2B5EF4-FFF2-40B4-BE49-F238E27FC236}">
                  <a16:creationId xmlns:a16="http://schemas.microsoft.com/office/drawing/2014/main" id="{DF30DDD6-913C-9098-03DC-CA96A1D0A7F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44" name="Rectangle 143">
              <a:extLst>
                <a:ext uri="{FF2B5EF4-FFF2-40B4-BE49-F238E27FC236}">
                  <a16:creationId xmlns:a16="http://schemas.microsoft.com/office/drawing/2014/main" id="{864BBCE2-92D9-F20A-74E1-9AFE1434CC0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45" name="Rectangle 144">
              <a:extLst>
                <a:ext uri="{FF2B5EF4-FFF2-40B4-BE49-F238E27FC236}">
                  <a16:creationId xmlns:a16="http://schemas.microsoft.com/office/drawing/2014/main" id="{C391B623-1123-2EE3-44EB-B994D84F3FF4}"/>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46" name="Group 145">
            <a:extLst>
              <a:ext uri="{FF2B5EF4-FFF2-40B4-BE49-F238E27FC236}">
                <a16:creationId xmlns:a16="http://schemas.microsoft.com/office/drawing/2014/main" id="{78D9CE23-B83B-489C-6451-20F6637E203C}"/>
              </a:ext>
            </a:extLst>
          </p:cNvPr>
          <p:cNvGrpSpPr/>
          <p:nvPr/>
        </p:nvGrpSpPr>
        <p:grpSpPr>
          <a:xfrm>
            <a:off x="5707279" y="3304686"/>
            <a:ext cx="216000" cy="692060"/>
            <a:chOff x="11567007" y="3478605"/>
            <a:chExt cx="216000" cy="692060"/>
          </a:xfrm>
        </p:grpSpPr>
        <p:sp>
          <p:nvSpPr>
            <p:cNvPr id="147" name="Rectangle 146">
              <a:extLst>
                <a:ext uri="{FF2B5EF4-FFF2-40B4-BE49-F238E27FC236}">
                  <a16:creationId xmlns:a16="http://schemas.microsoft.com/office/drawing/2014/main" id="{EC6B2C78-269F-7994-5AE8-193264E4275B}"/>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48" name="Rectangle 147">
              <a:extLst>
                <a:ext uri="{FF2B5EF4-FFF2-40B4-BE49-F238E27FC236}">
                  <a16:creationId xmlns:a16="http://schemas.microsoft.com/office/drawing/2014/main" id="{6B3A62A2-E19C-E3F4-F106-76311B1F80C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49" name="Rectangle 148">
              <a:extLst>
                <a:ext uri="{FF2B5EF4-FFF2-40B4-BE49-F238E27FC236}">
                  <a16:creationId xmlns:a16="http://schemas.microsoft.com/office/drawing/2014/main" id="{920C098D-0851-A26D-11B3-25FE679D6F5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50" name="Group 149">
            <a:extLst>
              <a:ext uri="{FF2B5EF4-FFF2-40B4-BE49-F238E27FC236}">
                <a16:creationId xmlns:a16="http://schemas.microsoft.com/office/drawing/2014/main" id="{C1AE222B-10C2-1166-B0D3-DB5EBF3FB806}"/>
              </a:ext>
            </a:extLst>
          </p:cNvPr>
          <p:cNvGrpSpPr/>
          <p:nvPr/>
        </p:nvGrpSpPr>
        <p:grpSpPr>
          <a:xfrm>
            <a:off x="5705375" y="4238788"/>
            <a:ext cx="216000" cy="692060"/>
            <a:chOff x="11567007" y="3478605"/>
            <a:chExt cx="216000" cy="692060"/>
          </a:xfrm>
        </p:grpSpPr>
        <p:sp>
          <p:nvSpPr>
            <p:cNvPr id="151" name="Rectangle 150">
              <a:extLst>
                <a:ext uri="{FF2B5EF4-FFF2-40B4-BE49-F238E27FC236}">
                  <a16:creationId xmlns:a16="http://schemas.microsoft.com/office/drawing/2014/main" id="{395F7FF0-AEB5-BEB9-6CC9-3551F1E5CC9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52" name="Rectangle 151">
              <a:extLst>
                <a:ext uri="{FF2B5EF4-FFF2-40B4-BE49-F238E27FC236}">
                  <a16:creationId xmlns:a16="http://schemas.microsoft.com/office/drawing/2014/main" id="{F6662766-3DCD-ABF8-7793-E1DB9DF22211}"/>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53" name="Rectangle 152">
              <a:extLst>
                <a:ext uri="{FF2B5EF4-FFF2-40B4-BE49-F238E27FC236}">
                  <a16:creationId xmlns:a16="http://schemas.microsoft.com/office/drawing/2014/main" id="{F3F947FB-4016-8A46-2BA6-A0019F7D587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54" name="Google Shape;118;p22">
            <a:extLst>
              <a:ext uri="{FF2B5EF4-FFF2-40B4-BE49-F238E27FC236}">
                <a16:creationId xmlns:a16="http://schemas.microsoft.com/office/drawing/2014/main" id="{9C63FF1F-052D-95A6-5151-E24DDAD7EEB5}"/>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55" name="Google Shape;118;p22">
            <a:extLst>
              <a:ext uri="{FF2B5EF4-FFF2-40B4-BE49-F238E27FC236}">
                <a16:creationId xmlns:a16="http://schemas.microsoft.com/office/drawing/2014/main" id="{FA3F0934-6B0D-0A18-42C5-A30C088E28A3}"/>
              </a:ext>
            </a:extLst>
          </p:cNvPr>
          <p:cNvSpPr txBox="1"/>
          <p:nvPr/>
        </p:nvSpPr>
        <p:spPr>
          <a:xfrm>
            <a:off x="1124506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56" name="Google Shape;1024;p85">
            <a:extLst>
              <a:ext uri="{FF2B5EF4-FFF2-40B4-BE49-F238E27FC236}">
                <a16:creationId xmlns:a16="http://schemas.microsoft.com/office/drawing/2014/main" id="{FAFF8DDD-DD08-93ED-1B7C-3976C375089C}"/>
              </a:ext>
            </a:extLst>
          </p:cNvPr>
          <p:cNvSpPr/>
          <p:nvPr/>
        </p:nvSpPr>
        <p:spPr>
          <a:xfrm>
            <a:off x="1138910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57" name="Google Shape;112;p22">
            <a:extLst>
              <a:ext uri="{FF2B5EF4-FFF2-40B4-BE49-F238E27FC236}">
                <a16:creationId xmlns:a16="http://schemas.microsoft.com/office/drawing/2014/main" id="{38F7CC1C-33FB-9242-9B97-FC1EEB939E51}"/>
              </a:ext>
            </a:extLst>
          </p:cNvPr>
          <p:cNvSpPr/>
          <p:nvPr/>
        </p:nvSpPr>
        <p:spPr>
          <a:xfrm>
            <a:off x="3101975" y="2361137"/>
            <a:ext cx="1641157" cy="3131834"/>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58" name="Google Shape;112;p22">
            <a:extLst>
              <a:ext uri="{FF2B5EF4-FFF2-40B4-BE49-F238E27FC236}">
                <a16:creationId xmlns:a16="http://schemas.microsoft.com/office/drawing/2014/main" id="{21CFBF4E-78A9-E80C-3886-7A41AE79D338}"/>
              </a:ext>
            </a:extLst>
          </p:cNvPr>
          <p:cNvSpPr/>
          <p:nvPr/>
        </p:nvSpPr>
        <p:spPr>
          <a:xfrm>
            <a:off x="3108643" y="5608909"/>
            <a:ext cx="1641157" cy="563292"/>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grpSp>
        <p:nvGrpSpPr>
          <p:cNvPr id="159" name="Group 158">
            <a:extLst>
              <a:ext uri="{FF2B5EF4-FFF2-40B4-BE49-F238E27FC236}">
                <a16:creationId xmlns:a16="http://schemas.microsoft.com/office/drawing/2014/main" id="{EC0C4BFF-EA22-405C-6590-1275A81311FA}"/>
              </a:ext>
            </a:extLst>
          </p:cNvPr>
          <p:cNvGrpSpPr/>
          <p:nvPr/>
        </p:nvGrpSpPr>
        <p:grpSpPr>
          <a:xfrm>
            <a:off x="7572163" y="5957515"/>
            <a:ext cx="688815" cy="216000"/>
            <a:chOff x="11019459" y="2378712"/>
            <a:chExt cx="688815" cy="216000"/>
          </a:xfrm>
        </p:grpSpPr>
        <p:sp>
          <p:nvSpPr>
            <p:cNvPr id="160" name="Rectangle 159">
              <a:extLst>
                <a:ext uri="{FF2B5EF4-FFF2-40B4-BE49-F238E27FC236}">
                  <a16:creationId xmlns:a16="http://schemas.microsoft.com/office/drawing/2014/main" id="{1F995F72-F62D-6E9B-9458-7997ABAD689C}"/>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61" name="Rectangle 160">
              <a:extLst>
                <a:ext uri="{FF2B5EF4-FFF2-40B4-BE49-F238E27FC236}">
                  <a16:creationId xmlns:a16="http://schemas.microsoft.com/office/drawing/2014/main" id="{2ED3CA8F-4965-1CCE-3BDA-5BDDC3E916F1}"/>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62" name="Rectangle 161">
              <a:extLst>
                <a:ext uri="{FF2B5EF4-FFF2-40B4-BE49-F238E27FC236}">
                  <a16:creationId xmlns:a16="http://schemas.microsoft.com/office/drawing/2014/main" id="{0338778E-B601-F0E0-E442-1E94894C1081}"/>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163" name="Google Shape;112;p22">
            <a:extLst>
              <a:ext uri="{FF2B5EF4-FFF2-40B4-BE49-F238E27FC236}">
                <a16:creationId xmlns:a16="http://schemas.microsoft.com/office/drawing/2014/main" id="{778EE0E3-7874-A8D5-01B4-92D840B4555E}"/>
              </a:ext>
            </a:extLst>
          </p:cNvPr>
          <p:cNvSpPr/>
          <p:nvPr/>
        </p:nvSpPr>
        <p:spPr>
          <a:xfrm>
            <a:off x="7200905" y="4109358"/>
            <a:ext cx="2905356" cy="81889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no kuģiem, kuģa uzskriešana </a:t>
            </a:r>
          </a:p>
          <a:p>
            <a:pPr marL="0" lvl="0" indent="0" algn="l" rtl="0">
              <a:spcBef>
                <a:spcPts val="0"/>
              </a:spcBef>
              <a:spcAft>
                <a:spcPts val="0"/>
              </a:spcAft>
              <a:buNone/>
            </a:pPr>
            <a:r>
              <a:rPr lang="lv-LV" sz="1100"/>
              <a:t>uz sēkļa, kuģu sadursme, pasažieru kuģa katastrofa</a:t>
            </a:r>
          </a:p>
        </p:txBody>
      </p:sp>
      <p:grpSp>
        <p:nvGrpSpPr>
          <p:cNvPr id="164" name="Group 163">
            <a:extLst>
              <a:ext uri="{FF2B5EF4-FFF2-40B4-BE49-F238E27FC236}">
                <a16:creationId xmlns:a16="http://schemas.microsoft.com/office/drawing/2014/main" id="{942B0BD9-8A5E-9F41-05D4-60408D7741D2}"/>
              </a:ext>
            </a:extLst>
          </p:cNvPr>
          <p:cNvGrpSpPr/>
          <p:nvPr/>
        </p:nvGrpSpPr>
        <p:grpSpPr>
          <a:xfrm>
            <a:off x="11537572" y="4238682"/>
            <a:ext cx="216000" cy="692060"/>
            <a:chOff x="11567007" y="3478605"/>
            <a:chExt cx="216000" cy="692060"/>
          </a:xfrm>
        </p:grpSpPr>
        <p:sp>
          <p:nvSpPr>
            <p:cNvPr id="165" name="Rectangle 164">
              <a:extLst>
                <a:ext uri="{FF2B5EF4-FFF2-40B4-BE49-F238E27FC236}">
                  <a16:creationId xmlns:a16="http://schemas.microsoft.com/office/drawing/2014/main" id="{3971CEF4-8D25-3D41-982F-A8BE140D829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66" name="Rectangle 165">
              <a:extLst>
                <a:ext uri="{FF2B5EF4-FFF2-40B4-BE49-F238E27FC236}">
                  <a16:creationId xmlns:a16="http://schemas.microsoft.com/office/drawing/2014/main" id="{9ABD113D-BB22-E790-AA3E-059F069F7184}"/>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67" name="Rectangle 166">
              <a:extLst>
                <a:ext uri="{FF2B5EF4-FFF2-40B4-BE49-F238E27FC236}">
                  <a16:creationId xmlns:a16="http://schemas.microsoft.com/office/drawing/2014/main" id="{2782478A-CC9E-713E-418B-F3D611E03B3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68" name="Group 167">
            <a:extLst>
              <a:ext uri="{FF2B5EF4-FFF2-40B4-BE49-F238E27FC236}">
                <a16:creationId xmlns:a16="http://schemas.microsoft.com/office/drawing/2014/main" id="{307C42E2-DFA2-D1A7-4CB2-B9C15FEE574F}"/>
              </a:ext>
            </a:extLst>
          </p:cNvPr>
          <p:cNvGrpSpPr/>
          <p:nvPr/>
        </p:nvGrpSpPr>
        <p:grpSpPr>
          <a:xfrm>
            <a:off x="9890260" y="4236193"/>
            <a:ext cx="216000" cy="692060"/>
            <a:chOff x="11567007" y="3478605"/>
            <a:chExt cx="216000" cy="692060"/>
          </a:xfrm>
        </p:grpSpPr>
        <p:sp>
          <p:nvSpPr>
            <p:cNvPr id="169" name="Rectangle 168">
              <a:extLst>
                <a:ext uri="{FF2B5EF4-FFF2-40B4-BE49-F238E27FC236}">
                  <a16:creationId xmlns:a16="http://schemas.microsoft.com/office/drawing/2014/main" id="{19E0426B-BC1A-52FD-6BE4-CF38D0FFC499}"/>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70" name="Rectangle 169">
              <a:extLst>
                <a:ext uri="{FF2B5EF4-FFF2-40B4-BE49-F238E27FC236}">
                  <a16:creationId xmlns:a16="http://schemas.microsoft.com/office/drawing/2014/main" id="{203B70FB-60AD-4306-E9CD-2F866632397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71" name="Rectangle 170">
              <a:extLst>
                <a:ext uri="{FF2B5EF4-FFF2-40B4-BE49-F238E27FC236}">
                  <a16:creationId xmlns:a16="http://schemas.microsoft.com/office/drawing/2014/main" id="{74DC96D7-027D-DA9F-E431-9EBE17476794}"/>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72" name="Google Shape;112;p22">
            <a:extLst>
              <a:ext uri="{FF2B5EF4-FFF2-40B4-BE49-F238E27FC236}">
                <a16:creationId xmlns:a16="http://schemas.microsoft.com/office/drawing/2014/main" id="{7E508D16-552D-2E6A-33B6-3A5CA30DCC4B}"/>
              </a:ext>
            </a:extLst>
          </p:cNvPr>
          <p:cNvSpPr/>
          <p:nvPr/>
        </p:nvSpPr>
        <p:spPr>
          <a:xfrm>
            <a:off x="8372578" y="5609417"/>
            <a:ext cx="3376510" cy="5627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Terora</a:t>
            </a:r>
            <a:r>
              <a:rPr lang="en-US" sz="1100"/>
              <a:t> </a:t>
            </a:r>
            <a:r>
              <a:rPr lang="lv-LV" sz="1100"/>
              <a:t>akti</a:t>
            </a:r>
          </a:p>
        </p:txBody>
      </p:sp>
      <p:grpSp>
        <p:nvGrpSpPr>
          <p:cNvPr id="173" name="Group 172">
            <a:extLst>
              <a:ext uri="{FF2B5EF4-FFF2-40B4-BE49-F238E27FC236}">
                <a16:creationId xmlns:a16="http://schemas.microsoft.com/office/drawing/2014/main" id="{A589BF73-0DFC-8489-1664-E028BDE12201}"/>
              </a:ext>
            </a:extLst>
          </p:cNvPr>
          <p:cNvGrpSpPr/>
          <p:nvPr/>
        </p:nvGrpSpPr>
        <p:grpSpPr>
          <a:xfrm>
            <a:off x="11060273" y="5957515"/>
            <a:ext cx="688815" cy="216000"/>
            <a:chOff x="11019459" y="2378712"/>
            <a:chExt cx="688815" cy="216000"/>
          </a:xfrm>
        </p:grpSpPr>
        <p:sp>
          <p:nvSpPr>
            <p:cNvPr id="174" name="Rectangle 173">
              <a:extLst>
                <a:ext uri="{FF2B5EF4-FFF2-40B4-BE49-F238E27FC236}">
                  <a16:creationId xmlns:a16="http://schemas.microsoft.com/office/drawing/2014/main" id="{9A31013C-E2B9-890B-418D-997F8ED92577}"/>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75" name="Rectangle 174">
              <a:extLst>
                <a:ext uri="{FF2B5EF4-FFF2-40B4-BE49-F238E27FC236}">
                  <a16:creationId xmlns:a16="http://schemas.microsoft.com/office/drawing/2014/main" id="{3424AF45-5E5B-154B-CFD4-46E3E81969AC}"/>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76" name="Rectangle 175">
              <a:extLst>
                <a:ext uri="{FF2B5EF4-FFF2-40B4-BE49-F238E27FC236}">
                  <a16:creationId xmlns:a16="http://schemas.microsoft.com/office/drawing/2014/main" id="{2B1D63D6-66A4-99B7-6148-254DCF7256BC}"/>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177" name="Google Shape;112;p22">
            <a:extLst>
              <a:ext uri="{FF2B5EF4-FFF2-40B4-BE49-F238E27FC236}">
                <a16:creationId xmlns:a16="http://schemas.microsoft.com/office/drawing/2014/main" id="{ED126ECB-1A0B-15A2-9DA6-D0C2E227DC44}"/>
              </a:ext>
            </a:extLst>
          </p:cNvPr>
          <p:cNvSpPr/>
          <p:nvPr/>
        </p:nvSpPr>
        <p:spPr>
          <a:xfrm>
            <a:off x="4854731" y="5055088"/>
            <a:ext cx="3006570" cy="4378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nelaimes gadījums </a:t>
            </a:r>
            <a:br>
              <a:rPr lang="pt-BR" sz="1100"/>
            </a:br>
            <a:r>
              <a:rPr lang="pt-BR" sz="1100"/>
              <a:t>ar gaisa kuģi</a:t>
            </a:r>
          </a:p>
        </p:txBody>
      </p:sp>
      <p:grpSp>
        <p:nvGrpSpPr>
          <p:cNvPr id="178" name="Group 177">
            <a:extLst>
              <a:ext uri="{FF2B5EF4-FFF2-40B4-BE49-F238E27FC236}">
                <a16:creationId xmlns:a16="http://schemas.microsoft.com/office/drawing/2014/main" id="{DAD496C1-3A0E-0922-5F54-6EE6B0EA85EA}"/>
              </a:ext>
            </a:extLst>
          </p:cNvPr>
          <p:cNvGrpSpPr/>
          <p:nvPr/>
        </p:nvGrpSpPr>
        <p:grpSpPr>
          <a:xfrm>
            <a:off x="7172486" y="5276971"/>
            <a:ext cx="688815" cy="216000"/>
            <a:chOff x="11019459" y="2378712"/>
            <a:chExt cx="688815" cy="216000"/>
          </a:xfrm>
        </p:grpSpPr>
        <p:sp>
          <p:nvSpPr>
            <p:cNvPr id="179" name="Rectangle 178">
              <a:extLst>
                <a:ext uri="{FF2B5EF4-FFF2-40B4-BE49-F238E27FC236}">
                  <a16:creationId xmlns:a16="http://schemas.microsoft.com/office/drawing/2014/main" id="{82C6C75C-0C31-EEBE-13A4-2EE9D88388F9}"/>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80" name="Rectangle 179">
              <a:extLst>
                <a:ext uri="{FF2B5EF4-FFF2-40B4-BE49-F238E27FC236}">
                  <a16:creationId xmlns:a16="http://schemas.microsoft.com/office/drawing/2014/main" id="{BF604269-51A5-4AC6-CE99-E529CEF0E928}"/>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81" name="Rectangle 180">
              <a:extLst>
                <a:ext uri="{FF2B5EF4-FFF2-40B4-BE49-F238E27FC236}">
                  <a16:creationId xmlns:a16="http://schemas.microsoft.com/office/drawing/2014/main" id="{AA45F18E-03C7-1BB8-94DA-6B30E2533ECF}"/>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183" name="Google Shape;112;p22">
            <a:extLst>
              <a:ext uri="{FF2B5EF4-FFF2-40B4-BE49-F238E27FC236}">
                <a16:creationId xmlns:a16="http://schemas.microsoft.com/office/drawing/2014/main" id="{C651D538-235E-8DCB-CD40-8E33899D982A}"/>
              </a:ext>
            </a:extLst>
          </p:cNvPr>
          <p:cNvSpPr/>
          <p:nvPr/>
        </p:nvSpPr>
        <p:spPr>
          <a:xfrm>
            <a:off x="7972900" y="5055088"/>
            <a:ext cx="3780672" cy="4378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Dzelzceļa transporta katastrofa</a:t>
            </a:r>
          </a:p>
        </p:txBody>
      </p:sp>
      <p:grpSp>
        <p:nvGrpSpPr>
          <p:cNvPr id="184" name="Group 183">
            <a:extLst>
              <a:ext uri="{FF2B5EF4-FFF2-40B4-BE49-F238E27FC236}">
                <a16:creationId xmlns:a16="http://schemas.microsoft.com/office/drawing/2014/main" id="{FCF5F277-C3AF-2808-ED00-893FE522940D}"/>
              </a:ext>
            </a:extLst>
          </p:cNvPr>
          <p:cNvGrpSpPr/>
          <p:nvPr/>
        </p:nvGrpSpPr>
        <p:grpSpPr>
          <a:xfrm>
            <a:off x="11064757" y="5276971"/>
            <a:ext cx="688815" cy="216000"/>
            <a:chOff x="11019459" y="2378712"/>
            <a:chExt cx="688815" cy="216000"/>
          </a:xfrm>
        </p:grpSpPr>
        <p:sp>
          <p:nvSpPr>
            <p:cNvPr id="185" name="Rectangle 184">
              <a:extLst>
                <a:ext uri="{FF2B5EF4-FFF2-40B4-BE49-F238E27FC236}">
                  <a16:creationId xmlns:a16="http://schemas.microsoft.com/office/drawing/2014/main" id="{65AEC80C-A971-C469-70F7-9A3150FE215A}"/>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86" name="Rectangle 185">
              <a:extLst>
                <a:ext uri="{FF2B5EF4-FFF2-40B4-BE49-F238E27FC236}">
                  <a16:creationId xmlns:a16="http://schemas.microsoft.com/office/drawing/2014/main" id="{4A96A2EA-0EE8-4C69-76F2-D00BDB19E580}"/>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87" name="Rectangle 186">
              <a:extLst>
                <a:ext uri="{FF2B5EF4-FFF2-40B4-BE49-F238E27FC236}">
                  <a16:creationId xmlns:a16="http://schemas.microsoft.com/office/drawing/2014/main" id="{8F15D82B-C4EE-3A31-8AD9-63884543A7A8}"/>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200" name="Rectangle 199">
            <a:extLst>
              <a:ext uri="{FF2B5EF4-FFF2-40B4-BE49-F238E27FC236}">
                <a16:creationId xmlns:a16="http://schemas.microsoft.com/office/drawing/2014/main" id="{C1FC9CB9-46E1-97E6-7C68-FB679FD632F0}"/>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 name="Group 3">
            <a:extLst>
              <a:ext uri="{FF2B5EF4-FFF2-40B4-BE49-F238E27FC236}">
                <a16:creationId xmlns:a16="http://schemas.microsoft.com/office/drawing/2014/main" id="{2D450450-2337-9D6B-8E70-5674617C1337}"/>
              </a:ext>
            </a:extLst>
          </p:cNvPr>
          <p:cNvGrpSpPr/>
          <p:nvPr/>
        </p:nvGrpSpPr>
        <p:grpSpPr>
          <a:xfrm>
            <a:off x="7511473" y="132504"/>
            <a:ext cx="4237615" cy="217488"/>
            <a:chOff x="7511473" y="132504"/>
            <a:chExt cx="4237615" cy="217488"/>
          </a:xfrm>
        </p:grpSpPr>
        <p:sp>
          <p:nvSpPr>
            <p:cNvPr id="14" name="Rectangle 13">
              <a:extLst>
                <a:ext uri="{FF2B5EF4-FFF2-40B4-BE49-F238E27FC236}">
                  <a16:creationId xmlns:a16="http://schemas.microsoft.com/office/drawing/2014/main" id="{58271373-1312-E893-00C2-D3AFBE370A0B}"/>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52D53539-4C5F-5B58-E258-D0FB16514027}"/>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D7CB0108-94AF-D506-3186-C7DA222FDE6E}"/>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D5CE1EAD-A59B-151B-787E-79D92B68AC88}"/>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CDE95BEB-C681-B861-CF8C-089D10147481}"/>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1A679C18-2A65-9590-1E18-36C0D1A65D4D}"/>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2" name="Rectangle 21">
              <a:extLst>
                <a:ext uri="{FF2B5EF4-FFF2-40B4-BE49-F238E27FC236}">
                  <a16:creationId xmlns:a16="http://schemas.microsoft.com/office/drawing/2014/main" id="{D93DC272-6482-A1B4-1416-2301D8774C19}"/>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3" name="Rectangle 22">
              <a:extLst>
                <a:ext uri="{FF2B5EF4-FFF2-40B4-BE49-F238E27FC236}">
                  <a16:creationId xmlns:a16="http://schemas.microsoft.com/office/drawing/2014/main" id="{77C8510A-94EB-EFA9-8022-82791DD8AFE3}"/>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4DD3DDE2-7383-3E65-9C1C-08DD0C4FDF4A}"/>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26" name="Group 25">
            <a:extLst>
              <a:ext uri="{FF2B5EF4-FFF2-40B4-BE49-F238E27FC236}">
                <a16:creationId xmlns:a16="http://schemas.microsoft.com/office/drawing/2014/main" id="{5D090957-A1F1-553F-8B74-93D55A87CA5B}"/>
              </a:ext>
            </a:extLst>
          </p:cNvPr>
          <p:cNvGrpSpPr/>
          <p:nvPr/>
        </p:nvGrpSpPr>
        <p:grpSpPr>
          <a:xfrm>
            <a:off x="0" y="5850920"/>
            <a:ext cx="2499360" cy="640080"/>
            <a:chOff x="0" y="4761334"/>
            <a:chExt cx="2499360" cy="640080"/>
          </a:xfrm>
        </p:grpSpPr>
        <p:sp>
          <p:nvSpPr>
            <p:cNvPr id="27" name="Rectangle 26">
              <a:extLst>
                <a:ext uri="{FF2B5EF4-FFF2-40B4-BE49-F238E27FC236}">
                  <a16:creationId xmlns:a16="http://schemas.microsoft.com/office/drawing/2014/main" id="{819DBFDE-9E17-2C37-E36C-7281911C40B4}"/>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Freeform 50">
              <a:extLst>
                <a:ext uri="{FF2B5EF4-FFF2-40B4-BE49-F238E27FC236}">
                  <a16:creationId xmlns:a16="http://schemas.microsoft.com/office/drawing/2014/main" id="{4716FACC-140E-E201-F2D2-F3F263115F6A}"/>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9" name="Google Shape;2685;p25">
              <a:extLst>
                <a:ext uri="{FF2B5EF4-FFF2-40B4-BE49-F238E27FC236}">
                  <a16:creationId xmlns:a16="http://schemas.microsoft.com/office/drawing/2014/main" id="{53B693E4-3774-03F3-307B-837CDC67D59A}"/>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30" name="Group 29">
            <a:extLst>
              <a:ext uri="{FF2B5EF4-FFF2-40B4-BE49-F238E27FC236}">
                <a16:creationId xmlns:a16="http://schemas.microsoft.com/office/drawing/2014/main" id="{3B52B3D6-D85C-8E24-9268-35BD842F3A8A}"/>
              </a:ext>
            </a:extLst>
          </p:cNvPr>
          <p:cNvGrpSpPr/>
          <p:nvPr/>
        </p:nvGrpSpPr>
        <p:grpSpPr>
          <a:xfrm>
            <a:off x="-1793" y="2822944"/>
            <a:ext cx="2501153" cy="1280160"/>
            <a:chOff x="0" y="3131187"/>
            <a:chExt cx="2501153" cy="1280160"/>
          </a:xfrm>
        </p:grpSpPr>
        <p:sp>
          <p:nvSpPr>
            <p:cNvPr id="31" name="Rectangle 30">
              <a:extLst>
                <a:ext uri="{FF2B5EF4-FFF2-40B4-BE49-F238E27FC236}">
                  <a16:creationId xmlns:a16="http://schemas.microsoft.com/office/drawing/2014/main" id="{F40C4DC8-F6D3-563C-42D9-B68FDB6BBF37}"/>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Freeform 50">
              <a:extLst>
                <a:ext uri="{FF2B5EF4-FFF2-40B4-BE49-F238E27FC236}">
                  <a16:creationId xmlns:a16="http://schemas.microsoft.com/office/drawing/2014/main" id="{3C8DE2F5-8912-0058-2704-5EBFBA48884D}"/>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1B5C389D-CDEB-87DA-2C4E-E57BCE79DC55}"/>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42" name="Group 41">
            <a:extLst>
              <a:ext uri="{FF2B5EF4-FFF2-40B4-BE49-F238E27FC236}">
                <a16:creationId xmlns:a16="http://schemas.microsoft.com/office/drawing/2014/main" id="{ECCFAD91-399C-792E-573B-2C1AC0E1DCBC}"/>
              </a:ext>
            </a:extLst>
          </p:cNvPr>
          <p:cNvGrpSpPr/>
          <p:nvPr/>
        </p:nvGrpSpPr>
        <p:grpSpPr>
          <a:xfrm>
            <a:off x="0" y="4236475"/>
            <a:ext cx="2499360" cy="640080"/>
            <a:chOff x="0" y="5715164"/>
            <a:chExt cx="2499360" cy="640080"/>
          </a:xfrm>
        </p:grpSpPr>
        <p:sp>
          <p:nvSpPr>
            <p:cNvPr id="44" name="Rectangle 43">
              <a:extLst>
                <a:ext uri="{FF2B5EF4-FFF2-40B4-BE49-F238E27FC236}">
                  <a16:creationId xmlns:a16="http://schemas.microsoft.com/office/drawing/2014/main" id="{54C06EFA-C735-1630-6A47-85A1D1A57685}"/>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5" name="Freeform 50">
              <a:extLst>
                <a:ext uri="{FF2B5EF4-FFF2-40B4-BE49-F238E27FC236}">
                  <a16:creationId xmlns:a16="http://schemas.microsoft.com/office/drawing/2014/main" id="{A0A9B9CC-F35C-976A-A991-552639F6164D}"/>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6" name="Google Shape;2685;p25">
              <a:extLst>
                <a:ext uri="{FF2B5EF4-FFF2-40B4-BE49-F238E27FC236}">
                  <a16:creationId xmlns:a16="http://schemas.microsoft.com/office/drawing/2014/main" id="{AAA96A9D-BC59-55F1-3B3F-762E668E12F9}"/>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48" name="Group 47">
            <a:extLst>
              <a:ext uri="{FF2B5EF4-FFF2-40B4-BE49-F238E27FC236}">
                <a16:creationId xmlns:a16="http://schemas.microsoft.com/office/drawing/2014/main" id="{E073C043-2D13-F618-F19B-A018DB09457A}"/>
              </a:ext>
            </a:extLst>
          </p:cNvPr>
          <p:cNvGrpSpPr/>
          <p:nvPr/>
        </p:nvGrpSpPr>
        <p:grpSpPr>
          <a:xfrm>
            <a:off x="687" y="2043896"/>
            <a:ext cx="2499360" cy="640080"/>
            <a:chOff x="0" y="2177087"/>
            <a:chExt cx="2499360" cy="640080"/>
          </a:xfrm>
        </p:grpSpPr>
        <p:sp>
          <p:nvSpPr>
            <p:cNvPr id="49" name="Rectangle 48">
              <a:extLst>
                <a:ext uri="{FF2B5EF4-FFF2-40B4-BE49-F238E27FC236}">
                  <a16:creationId xmlns:a16="http://schemas.microsoft.com/office/drawing/2014/main" id="{EC737E14-5D99-2FB8-8B8B-F625701C13E7}"/>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9F282DFC-A809-431D-191E-FD88F905CE97}"/>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CAC815CB-4B93-C719-FF04-A2C512E0FF98}"/>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63" name="Group 62">
            <a:extLst>
              <a:ext uri="{FF2B5EF4-FFF2-40B4-BE49-F238E27FC236}">
                <a16:creationId xmlns:a16="http://schemas.microsoft.com/office/drawing/2014/main" id="{94FCE881-348F-97F1-C9F6-ACBC6D8836A2}"/>
              </a:ext>
            </a:extLst>
          </p:cNvPr>
          <p:cNvGrpSpPr/>
          <p:nvPr/>
        </p:nvGrpSpPr>
        <p:grpSpPr>
          <a:xfrm>
            <a:off x="0" y="5032409"/>
            <a:ext cx="2499360" cy="640080"/>
            <a:chOff x="-2196480" y="1280947"/>
            <a:chExt cx="2499360" cy="640080"/>
          </a:xfrm>
        </p:grpSpPr>
        <p:sp>
          <p:nvSpPr>
            <p:cNvPr id="64" name="Rectangle 63">
              <a:extLst>
                <a:ext uri="{FF2B5EF4-FFF2-40B4-BE49-F238E27FC236}">
                  <a16:creationId xmlns:a16="http://schemas.microsoft.com/office/drawing/2014/main" id="{BE4096FD-C2E5-ACAA-0AD4-A52F13CA79D9}"/>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6" name="Freeform 50">
              <a:extLst>
                <a:ext uri="{FF2B5EF4-FFF2-40B4-BE49-F238E27FC236}">
                  <a16:creationId xmlns:a16="http://schemas.microsoft.com/office/drawing/2014/main" id="{76B99A1A-70D1-B340-77D8-7695294D61B6}"/>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7" name="Google Shape;2685;p25">
              <a:extLst>
                <a:ext uri="{FF2B5EF4-FFF2-40B4-BE49-F238E27FC236}">
                  <a16:creationId xmlns:a16="http://schemas.microsoft.com/office/drawing/2014/main" id="{BD3FFC59-699F-1320-D9B9-F04D8FBD7AD5}"/>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317412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6">
            <a:extLst>
              <a:ext uri="{FF2B5EF4-FFF2-40B4-BE49-F238E27FC236}">
                <a16:creationId xmlns:a16="http://schemas.microsoft.com/office/drawing/2014/main" id="{C2B09E99-1501-CC6E-9692-66C1B6B870BD}"/>
              </a:ext>
            </a:extLst>
          </p:cNvPr>
          <p:cNvSpPr>
            <a:spLocks noGrp="1"/>
          </p:cNvSpPr>
          <p:nvPr>
            <p:ph type="title"/>
          </p:nvPr>
        </p:nvSpPr>
        <p:spPr/>
        <p:txBody>
          <a:bodyPr vert="horz"/>
          <a:lstStyle/>
          <a:p>
            <a:r>
              <a:rPr lang="lv-LV" altLang="lv-LV"/>
              <a:t>Vadības struktūra civilās aizsardzības sistēmā</a:t>
            </a:r>
            <a:endParaRPr lang="en-US" altLang="lv-LV"/>
          </a:p>
        </p:txBody>
      </p:sp>
      <p:sp>
        <p:nvSpPr>
          <p:cNvPr id="7" name="Slide Number Placeholder 3">
            <a:extLst>
              <a:ext uri="{FF2B5EF4-FFF2-40B4-BE49-F238E27FC236}">
                <a16:creationId xmlns:a16="http://schemas.microsoft.com/office/drawing/2014/main" id="{320917FE-AB34-53CE-4361-2C3C05EFCBEB}"/>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a:t>
            </a:fld>
            <a:endParaRPr lang="en-GB"/>
          </a:p>
        </p:txBody>
      </p:sp>
      <p:sp>
        <p:nvSpPr>
          <p:cNvPr id="4" name="Rectangle 3">
            <a:extLst>
              <a:ext uri="{FF2B5EF4-FFF2-40B4-BE49-F238E27FC236}">
                <a16:creationId xmlns:a16="http://schemas.microsoft.com/office/drawing/2014/main" id="{4BAB5EF7-B665-D754-14AD-A607E72E93BB}"/>
              </a:ext>
            </a:extLst>
          </p:cNvPr>
          <p:cNvSpPr/>
          <p:nvPr/>
        </p:nvSpPr>
        <p:spPr>
          <a:xfrm>
            <a:off x="442912" y="5089713"/>
            <a:ext cx="11306175" cy="1089155"/>
          </a:xfrm>
          <a:prstGeom prst="rect">
            <a:avLst/>
          </a:prstGeom>
          <a:solidFill>
            <a:srgbClr val="FFFFFF">
              <a:lumMod val="95000"/>
            </a:srgbClr>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600"/>
          </a:p>
        </p:txBody>
      </p:sp>
      <p:sp>
        <p:nvSpPr>
          <p:cNvPr id="8" name="Rectangle 7">
            <a:extLst>
              <a:ext uri="{FF2B5EF4-FFF2-40B4-BE49-F238E27FC236}">
                <a16:creationId xmlns:a16="http://schemas.microsoft.com/office/drawing/2014/main" id="{3EF9A621-FE7D-EE08-29CC-045DF8611629}"/>
              </a:ext>
            </a:extLst>
          </p:cNvPr>
          <p:cNvSpPr/>
          <p:nvPr/>
        </p:nvSpPr>
        <p:spPr>
          <a:xfrm>
            <a:off x="442912" y="1819275"/>
            <a:ext cx="11306175" cy="2005183"/>
          </a:xfrm>
          <a:prstGeom prst="rect">
            <a:avLst/>
          </a:prstGeom>
          <a:solidFill>
            <a:srgbClr val="F2F2F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1600"/>
          </a:p>
        </p:txBody>
      </p:sp>
      <p:grpSp>
        <p:nvGrpSpPr>
          <p:cNvPr id="9" name="Group 8">
            <a:extLst>
              <a:ext uri="{FF2B5EF4-FFF2-40B4-BE49-F238E27FC236}">
                <a16:creationId xmlns:a16="http://schemas.microsoft.com/office/drawing/2014/main" id="{1EBD2A9A-6A88-6223-5A57-0878E711CB2B}"/>
              </a:ext>
            </a:extLst>
          </p:cNvPr>
          <p:cNvGrpSpPr/>
          <p:nvPr/>
        </p:nvGrpSpPr>
        <p:grpSpPr>
          <a:xfrm>
            <a:off x="9999959" y="1914448"/>
            <a:ext cx="1789216" cy="708165"/>
            <a:chOff x="10046259" y="1989950"/>
            <a:chExt cx="1789216" cy="708165"/>
          </a:xfrm>
        </p:grpSpPr>
        <p:grpSp>
          <p:nvGrpSpPr>
            <p:cNvPr id="10" name="Group 9">
              <a:extLst>
                <a:ext uri="{FF2B5EF4-FFF2-40B4-BE49-F238E27FC236}">
                  <a16:creationId xmlns:a16="http://schemas.microsoft.com/office/drawing/2014/main" id="{90D982FE-8AB1-E747-3FFA-3CBFB133D02D}"/>
                </a:ext>
              </a:extLst>
            </p:cNvPr>
            <p:cNvGrpSpPr/>
            <p:nvPr/>
          </p:nvGrpSpPr>
          <p:grpSpPr>
            <a:xfrm>
              <a:off x="10046259" y="2172225"/>
              <a:ext cx="1789216" cy="169277"/>
              <a:chOff x="9603347" y="2165393"/>
              <a:chExt cx="1789216" cy="169277"/>
            </a:xfrm>
          </p:grpSpPr>
          <p:sp>
            <p:nvSpPr>
              <p:cNvPr id="20" name="Rectangle 19">
                <a:extLst>
                  <a:ext uri="{FF2B5EF4-FFF2-40B4-BE49-F238E27FC236}">
                    <a16:creationId xmlns:a16="http://schemas.microsoft.com/office/drawing/2014/main" id="{9F6813F2-A585-33B5-4D5A-20804DB8B53F}"/>
                  </a:ext>
                </a:extLst>
              </p:cNvPr>
              <p:cNvSpPr/>
              <p:nvPr/>
            </p:nvSpPr>
            <p:spPr>
              <a:xfrm>
                <a:off x="9603347" y="2173013"/>
                <a:ext cx="259044" cy="146817"/>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21" name="TextBox 43">
                <a:extLst>
                  <a:ext uri="{FF2B5EF4-FFF2-40B4-BE49-F238E27FC236}">
                    <a16:creationId xmlns:a16="http://schemas.microsoft.com/office/drawing/2014/main" id="{900DC753-1A0F-3C92-AEE3-CABFBB609287}"/>
                  </a:ext>
                </a:extLst>
              </p:cNvPr>
              <p:cNvSpPr txBox="1"/>
              <p:nvPr/>
            </p:nvSpPr>
            <p:spPr>
              <a:xfrm>
                <a:off x="9902191" y="2165393"/>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Koordinēšana</a:t>
                </a:r>
              </a:p>
            </p:txBody>
          </p:sp>
        </p:grpSp>
        <p:grpSp>
          <p:nvGrpSpPr>
            <p:cNvPr id="11" name="Group 10">
              <a:extLst>
                <a:ext uri="{FF2B5EF4-FFF2-40B4-BE49-F238E27FC236}">
                  <a16:creationId xmlns:a16="http://schemas.microsoft.com/office/drawing/2014/main" id="{952BF634-FB79-6D71-F1B1-3905CFF9FF88}"/>
                </a:ext>
              </a:extLst>
            </p:cNvPr>
            <p:cNvGrpSpPr/>
            <p:nvPr/>
          </p:nvGrpSpPr>
          <p:grpSpPr>
            <a:xfrm>
              <a:off x="10046259" y="2354670"/>
              <a:ext cx="1789216" cy="169277"/>
              <a:chOff x="9603347" y="2357161"/>
              <a:chExt cx="1789216" cy="169277"/>
            </a:xfrm>
          </p:grpSpPr>
          <p:sp>
            <p:nvSpPr>
              <p:cNvPr id="18" name="Rectangle 17">
                <a:extLst>
                  <a:ext uri="{FF2B5EF4-FFF2-40B4-BE49-F238E27FC236}">
                    <a16:creationId xmlns:a16="http://schemas.microsoft.com/office/drawing/2014/main" id="{F50D1766-7AF0-1457-8B0C-8312F8997662}"/>
                  </a:ext>
                </a:extLst>
              </p:cNvPr>
              <p:cNvSpPr/>
              <p:nvPr/>
            </p:nvSpPr>
            <p:spPr>
              <a:xfrm>
                <a:off x="9603347" y="2360642"/>
                <a:ext cx="259044" cy="146817"/>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19" name="TextBox 46">
                <a:extLst>
                  <a:ext uri="{FF2B5EF4-FFF2-40B4-BE49-F238E27FC236}">
                    <a16:creationId xmlns:a16="http://schemas.microsoft.com/office/drawing/2014/main" id="{12886AB1-2B80-1F2D-AD8A-690DC65D44DA}"/>
                  </a:ext>
                </a:extLst>
              </p:cNvPr>
              <p:cNvSpPr txBox="1"/>
              <p:nvPr/>
            </p:nvSpPr>
            <p:spPr>
              <a:xfrm>
                <a:off x="9902191" y="2357161"/>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Atbalsts</a:t>
                </a:r>
              </a:p>
            </p:txBody>
          </p:sp>
        </p:grpSp>
        <p:grpSp>
          <p:nvGrpSpPr>
            <p:cNvPr id="12" name="Group 11">
              <a:extLst>
                <a:ext uri="{FF2B5EF4-FFF2-40B4-BE49-F238E27FC236}">
                  <a16:creationId xmlns:a16="http://schemas.microsoft.com/office/drawing/2014/main" id="{0211909A-4D84-A36D-A5E4-8CACB173100A}"/>
                </a:ext>
              </a:extLst>
            </p:cNvPr>
            <p:cNvGrpSpPr/>
            <p:nvPr/>
          </p:nvGrpSpPr>
          <p:grpSpPr>
            <a:xfrm>
              <a:off x="10046259" y="2528838"/>
              <a:ext cx="1789216" cy="169277"/>
              <a:chOff x="9603347" y="2528838"/>
              <a:chExt cx="1789216" cy="169277"/>
            </a:xfrm>
            <a:solidFill>
              <a:srgbClr val="7D7D7D"/>
            </a:solidFill>
          </p:grpSpPr>
          <p:sp>
            <p:nvSpPr>
              <p:cNvPr id="16" name="Rectangle 15">
                <a:extLst>
                  <a:ext uri="{FF2B5EF4-FFF2-40B4-BE49-F238E27FC236}">
                    <a16:creationId xmlns:a16="http://schemas.microsoft.com/office/drawing/2014/main" id="{652B1D46-70ED-E28F-EFE7-1E37954158BF}"/>
                  </a:ext>
                </a:extLst>
              </p:cNvPr>
              <p:cNvSpPr/>
              <p:nvPr/>
            </p:nvSpPr>
            <p:spPr>
              <a:xfrm>
                <a:off x="9603347" y="2540530"/>
                <a:ext cx="259044" cy="146817"/>
              </a:xfrm>
              <a:prstGeom prst="rect">
                <a:avLst/>
              </a:prstGeom>
              <a:solidFill>
                <a:srgbClr val="D18D85"/>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17" name="TextBox 49">
                <a:extLst>
                  <a:ext uri="{FF2B5EF4-FFF2-40B4-BE49-F238E27FC236}">
                    <a16:creationId xmlns:a16="http://schemas.microsoft.com/office/drawing/2014/main" id="{C0EAD5F8-AD19-7416-21E5-EFC5C89A0359}"/>
                  </a:ext>
                </a:extLst>
              </p:cNvPr>
              <p:cNvSpPr txBox="1"/>
              <p:nvPr/>
            </p:nvSpPr>
            <p:spPr>
              <a:xfrm>
                <a:off x="9902191" y="2528838"/>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Infrastruktūra</a:t>
                </a:r>
              </a:p>
            </p:txBody>
          </p:sp>
        </p:grpSp>
        <p:grpSp>
          <p:nvGrpSpPr>
            <p:cNvPr id="13" name="Group 12">
              <a:extLst>
                <a:ext uri="{FF2B5EF4-FFF2-40B4-BE49-F238E27FC236}">
                  <a16:creationId xmlns:a16="http://schemas.microsoft.com/office/drawing/2014/main" id="{6E8B3F27-BDBF-EBC7-EF17-1824D9BC61DA}"/>
                </a:ext>
              </a:extLst>
            </p:cNvPr>
            <p:cNvGrpSpPr/>
            <p:nvPr/>
          </p:nvGrpSpPr>
          <p:grpSpPr>
            <a:xfrm>
              <a:off x="10046259" y="1989950"/>
              <a:ext cx="1789216" cy="169277"/>
              <a:chOff x="9603347" y="1995824"/>
              <a:chExt cx="1789216" cy="169277"/>
            </a:xfrm>
          </p:grpSpPr>
          <p:sp>
            <p:nvSpPr>
              <p:cNvPr id="14" name="Rectangle 13">
                <a:extLst>
                  <a:ext uri="{FF2B5EF4-FFF2-40B4-BE49-F238E27FC236}">
                    <a16:creationId xmlns:a16="http://schemas.microsoft.com/office/drawing/2014/main" id="{B292B0F4-A003-5BE5-1CAA-A5CA4495EA35}"/>
                  </a:ext>
                </a:extLst>
              </p:cNvPr>
              <p:cNvSpPr/>
              <p:nvPr/>
            </p:nvSpPr>
            <p:spPr>
              <a:xfrm>
                <a:off x="9603347" y="2007413"/>
                <a:ext cx="259044" cy="146817"/>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endParaRPr lang="lv-LV" sz="900"/>
              </a:p>
            </p:txBody>
          </p:sp>
          <p:sp>
            <p:nvSpPr>
              <p:cNvPr id="15" name="TextBox 54">
                <a:extLst>
                  <a:ext uri="{FF2B5EF4-FFF2-40B4-BE49-F238E27FC236}">
                    <a16:creationId xmlns:a16="http://schemas.microsoft.com/office/drawing/2014/main" id="{E11123D2-21BD-8743-925E-0DDCCD43712A}"/>
                  </a:ext>
                </a:extLst>
              </p:cNvPr>
              <p:cNvSpPr txBox="1"/>
              <p:nvPr/>
            </p:nvSpPr>
            <p:spPr>
              <a:xfrm>
                <a:off x="9902191" y="1995824"/>
                <a:ext cx="1490372" cy="1692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100"/>
                  <a:t>Lēmumu pieņemšana</a:t>
                </a:r>
              </a:p>
            </p:txBody>
          </p:sp>
        </p:grpSp>
      </p:grpSp>
      <p:sp>
        <p:nvSpPr>
          <p:cNvPr id="22" name="Rectangle 21">
            <a:extLst>
              <a:ext uri="{FF2B5EF4-FFF2-40B4-BE49-F238E27FC236}">
                <a16:creationId xmlns:a16="http://schemas.microsoft.com/office/drawing/2014/main" id="{8C0A6CC1-17CF-A340-8A7A-B61612AD2D73}"/>
              </a:ext>
            </a:extLst>
          </p:cNvPr>
          <p:cNvSpPr/>
          <p:nvPr/>
        </p:nvSpPr>
        <p:spPr>
          <a:xfrm>
            <a:off x="4330067" y="1997570"/>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Ministru prezidents</a:t>
            </a:r>
          </a:p>
        </p:txBody>
      </p:sp>
      <p:sp>
        <p:nvSpPr>
          <p:cNvPr id="23" name="Rectangle 22">
            <a:extLst>
              <a:ext uri="{FF2B5EF4-FFF2-40B4-BE49-F238E27FC236}">
                <a16:creationId xmlns:a16="http://schemas.microsoft.com/office/drawing/2014/main" id="{78BEA69A-784C-5BD7-5BD8-9E520D0D58F8}"/>
              </a:ext>
            </a:extLst>
          </p:cNvPr>
          <p:cNvSpPr/>
          <p:nvPr/>
        </p:nvSpPr>
        <p:spPr>
          <a:xfrm>
            <a:off x="4330067" y="2736046"/>
            <a:ext cx="3550031" cy="330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Krīzes vadības padomes sekretariāts</a:t>
            </a:r>
          </a:p>
        </p:txBody>
      </p:sp>
      <p:sp>
        <p:nvSpPr>
          <p:cNvPr id="24" name="Rectangle 23">
            <a:extLst>
              <a:ext uri="{FF2B5EF4-FFF2-40B4-BE49-F238E27FC236}">
                <a16:creationId xmlns:a16="http://schemas.microsoft.com/office/drawing/2014/main" id="{2938A5E9-BDA9-E991-AC42-2C3FD67333D8}"/>
              </a:ext>
            </a:extLst>
          </p:cNvPr>
          <p:cNvSpPr/>
          <p:nvPr/>
        </p:nvSpPr>
        <p:spPr>
          <a:xfrm>
            <a:off x="4329542" y="3395522"/>
            <a:ext cx="3550556" cy="331266"/>
          </a:xfrm>
          <a:prstGeom prst="rect">
            <a:avLst/>
          </a:prstGeom>
          <a:solidFill>
            <a:srgbClr val="D18D85"/>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tx1"/>
                </a:solidFill>
              </a:rPr>
              <a:t>Civilās aizsardzības Operacionālais vadības centrs</a:t>
            </a:r>
          </a:p>
        </p:txBody>
      </p:sp>
      <p:sp>
        <p:nvSpPr>
          <p:cNvPr id="25" name="Rectangle 24">
            <a:extLst>
              <a:ext uri="{FF2B5EF4-FFF2-40B4-BE49-F238E27FC236}">
                <a16:creationId xmlns:a16="http://schemas.microsoft.com/office/drawing/2014/main" id="{86AC419A-8BB9-393E-AD74-BBF1C68CF31C}"/>
              </a:ext>
            </a:extLst>
          </p:cNvPr>
          <p:cNvSpPr/>
          <p:nvPr/>
        </p:nvSpPr>
        <p:spPr>
          <a:xfrm>
            <a:off x="4330067" y="2403126"/>
            <a:ext cx="3550031" cy="331266"/>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tx1"/>
                </a:solidFill>
              </a:rPr>
              <a:t>Krīzes vadības padome</a:t>
            </a:r>
          </a:p>
        </p:txBody>
      </p:sp>
      <p:sp>
        <p:nvSpPr>
          <p:cNvPr id="26" name="Rectangle 25">
            <a:extLst>
              <a:ext uri="{FF2B5EF4-FFF2-40B4-BE49-F238E27FC236}">
                <a16:creationId xmlns:a16="http://schemas.microsoft.com/office/drawing/2014/main" id="{5430C153-ED20-2B0E-D218-F6DCE3AA0038}"/>
              </a:ext>
            </a:extLst>
          </p:cNvPr>
          <p:cNvSpPr/>
          <p:nvPr/>
        </p:nvSpPr>
        <p:spPr>
          <a:xfrm>
            <a:off x="585305" y="2403192"/>
            <a:ext cx="3550556" cy="331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Ministrijas un valsts iestādes</a:t>
            </a:r>
          </a:p>
        </p:txBody>
      </p:sp>
      <p:sp>
        <p:nvSpPr>
          <p:cNvPr id="27" name="Rectangle 26">
            <a:extLst>
              <a:ext uri="{FF2B5EF4-FFF2-40B4-BE49-F238E27FC236}">
                <a16:creationId xmlns:a16="http://schemas.microsoft.com/office/drawing/2014/main" id="{3FD2631D-849D-6BD2-2844-37BB3D6C12F9}"/>
              </a:ext>
            </a:extLst>
          </p:cNvPr>
          <p:cNvSpPr/>
          <p:nvPr/>
        </p:nvSpPr>
        <p:spPr>
          <a:xfrm>
            <a:off x="4330067" y="3887924"/>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Pašvaldības</a:t>
            </a:r>
          </a:p>
        </p:txBody>
      </p:sp>
      <p:sp>
        <p:nvSpPr>
          <p:cNvPr id="28" name="Rectangle 27">
            <a:extLst>
              <a:ext uri="{FF2B5EF4-FFF2-40B4-BE49-F238E27FC236}">
                <a16:creationId xmlns:a16="http://schemas.microsoft.com/office/drawing/2014/main" id="{F21F4A10-8F75-AF75-E501-70941B0B42B1}"/>
              </a:ext>
            </a:extLst>
          </p:cNvPr>
          <p:cNvSpPr/>
          <p:nvPr/>
        </p:nvSpPr>
        <p:spPr>
          <a:xfrm>
            <a:off x="4330067" y="4217343"/>
            <a:ext cx="3550031" cy="331200"/>
          </a:xfrm>
          <a:prstGeom prst="rect">
            <a:avLst/>
          </a:prstGeom>
          <a:solidFill>
            <a:srgbClr val="CFD6E8"/>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tx1"/>
                </a:solidFill>
              </a:rPr>
              <a:t>Pašvaldības civilās aizsardzības komisija</a:t>
            </a:r>
          </a:p>
        </p:txBody>
      </p:sp>
      <p:sp>
        <p:nvSpPr>
          <p:cNvPr id="29" name="Rectangle 28">
            <a:extLst>
              <a:ext uri="{FF2B5EF4-FFF2-40B4-BE49-F238E27FC236}">
                <a16:creationId xmlns:a16="http://schemas.microsoft.com/office/drawing/2014/main" id="{379F12D7-C35A-50F8-E1F1-2CA0FF76A95B}"/>
              </a:ext>
            </a:extLst>
          </p:cNvPr>
          <p:cNvSpPr/>
          <p:nvPr/>
        </p:nvSpPr>
        <p:spPr>
          <a:xfrm>
            <a:off x="8046177" y="3887924"/>
            <a:ext cx="3550031" cy="331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VUGD teritoriālās struktūrvienības</a:t>
            </a:r>
          </a:p>
        </p:txBody>
      </p:sp>
      <p:sp>
        <p:nvSpPr>
          <p:cNvPr id="30" name="Rectangle 29">
            <a:extLst>
              <a:ext uri="{FF2B5EF4-FFF2-40B4-BE49-F238E27FC236}">
                <a16:creationId xmlns:a16="http://schemas.microsoft.com/office/drawing/2014/main" id="{14DE0D6F-8EDE-E316-8C81-63C29C759AF6}"/>
              </a:ext>
            </a:extLst>
          </p:cNvPr>
          <p:cNvSpPr/>
          <p:nvPr/>
        </p:nvSpPr>
        <p:spPr>
          <a:xfrm>
            <a:off x="4330067" y="4695049"/>
            <a:ext cx="3550031" cy="331266"/>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Komersanti</a:t>
            </a:r>
          </a:p>
        </p:txBody>
      </p:sp>
      <p:sp>
        <p:nvSpPr>
          <p:cNvPr id="31" name="Rectangle 30">
            <a:extLst>
              <a:ext uri="{FF2B5EF4-FFF2-40B4-BE49-F238E27FC236}">
                <a16:creationId xmlns:a16="http://schemas.microsoft.com/office/drawing/2014/main" id="{1885E477-60AE-60D7-0776-A1DECAA2389A}"/>
              </a:ext>
            </a:extLst>
          </p:cNvPr>
          <p:cNvSpPr/>
          <p:nvPr/>
        </p:nvSpPr>
        <p:spPr>
          <a:xfrm>
            <a:off x="585305" y="4695049"/>
            <a:ext cx="3550556"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Valsts iestādes</a:t>
            </a:r>
          </a:p>
        </p:txBody>
      </p:sp>
      <p:sp>
        <p:nvSpPr>
          <p:cNvPr id="32" name="Rectangle 31">
            <a:extLst>
              <a:ext uri="{FF2B5EF4-FFF2-40B4-BE49-F238E27FC236}">
                <a16:creationId xmlns:a16="http://schemas.microsoft.com/office/drawing/2014/main" id="{7BD6C6D3-2096-3F5D-5D14-25C583C9314B}"/>
              </a:ext>
            </a:extLst>
          </p:cNvPr>
          <p:cNvSpPr/>
          <p:nvPr/>
        </p:nvSpPr>
        <p:spPr>
          <a:xfrm>
            <a:off x="8046177" y="4695049"/>
            <a:ext cx="3550031" cy="331266"/>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Nevalstiskās organizācijas</a:t>
            </a:r>
          </a:p>
        </p:txBody>
      </p:sp>
      <p:sp>
        <p:nvSpPr>
          <p:cNvPr id="33" name="Rectangle 32">
            <a:extLst>
              <a:ext uri="{FF2B5EF4-FFF2-40B4-BE49-F238E27FC236}">
                <a16:creationId xmlns:a16="http://schemas.microsoft.com/office/drawing/2014/main" id="{3B6ABC5A-37AF-ABCA-BC94-6DA10BBE2B32}"/>
              </a:ext>
            </a:extLst>
          </p:cNvPr>
          <p:cNvSpPr/>
          <p:nvPr/>
        </p:nvSpPr>
        <p:spPr>
          <a:xfrm>
            <a:off x="4330067" y="5142646"/>
            <a:ext cx="3550031" cy="331266"/>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Glābšanas darbu vadītājs</a:t>
            </a:r>
          </a:p>
        </p:txBody>
      </p:sp>
      <p:sp>
        <p:nvSpPr>
          <p:cNvPr id="34" name="Rectangle 33">
            <a:extLst>
              <a:ext uri="{FF2B5EF4-FFF2-40B4-BE49-F238E27FC236}">
                <a16:creationId xmlns:a16="http://schemas.microsoft.com/office/drawing/2014/main" id="{3F3D9440-3CD5-1FE0-C576-0C90E68F0591}"/>
              </a:ext>
            </a:extLst>
          </p:cNvPr>
          <p:cNvSpPr/>
          <p:nvPr/>
        </p:nvSpPr>
        <p:spPr>
          <a:xfrm>
            <a:off x="593048" y="5666774"/>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Operatīvie dienesti un organizācijas</a:t>
            </a:r>
          </a:p>
        </p:txBody>
      </p:sp>
      <p:sp>
        <p:nvSpPr>
          <p:cNvPr id="35" name="Rectangle 34">
            <a:extLst>
              <a:ext uri="{FF2B5EF4-FFF2-40B4-BE49-F238E27FC236}">
                <a16:creationId xmlns:a16="http://schemas.microsoft.com/office/drawing/2014/main" id="{68AC5EE2-90DD-F044-5D79-7921EC99A71B}"/>
              </a:ext>
            </a:extLst>
          </p:cNvPr>
          <p:cNvSpPr/>
          <p:nvPr/>
        </p:nvSpPr>
        <p:spPr>
          <a:xfrm>
            <a:off x="3438559" y="5666774"/>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Nacionālie bruņotie spēki</a:t>
            </a:r>
          </a:p>
        </p:txBody>
      </p:sp>
      <p:sp>
        <p:nvSpPr>
          <p:cNvPr id="36" name="Rectangle 35">
            <a:extLst>
              <a:ext uri="{FF2B5EF4-FFF2-40B4-BE49-F238E27FC236}">
                <a16:creationId xmlns:a16="http://schemas.microsoft.com/office/drawing/2014/main" id="{5DECD87F-8AB6-DCAC-B2A1-77171C711A94}"/>
              </a:ext>
            </a:extLst>
          </p:cNvPr>
          <p:cNvSpPr/>
          <p:nvPr/>
        </p:nvSpPr>
        <p:spPr>
          <a:xfrm>
            <a:off x="6214077" y="5666774"/>
            <a:ext cx="2631390" cy="331200"/>
          </a:xfrm>
          <a:prstGeom prst="rect">
            <a:avLst/>
          </a:prstGeom>
          <a:solidFill>
            <a:srgbClr val="525A72"/>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chemeClr val="bg1"/>
                </a:solidFill>
              </a:rPr>
              <a:t>Nevalstiskās organizācijas</a:t>
            </a:r>
          </a:p>
        </p:txBody>
      </p:sp>
      <p:sp>
        <p:nvSpPr>
          <p:cNvPr id="37" name="Rectangle 36">
            <a:extLst>
              <a:ext uri="{FF2B5EF4-FFF2-40B4-BE49-F238E27FC236}">
                <a16:creationId xmlns:a16="http://schemas.microsoft.com/office/drawing/2014/main" id="{CCD7B3B1-AEA0-77B2-8747-9141D94C91E1}"/>
              </a:ext>
            </a:extLst>
          </p:cNvPr>
          <p:cNvSpPr/>
          <p:nvPr/>
        </p:nvSpPr>
        <p:spPr>
          <a:xfrm>
            <a:off x="4330067" y="3063667"/>
            <a:ext cx="3550031" cy="330200"/>
          </a:xfrm>
          <a:prstGeom prst="rect">
            <a:avLst/>
          </a:prstGeom>
          <a:solidFill>
            <a:srgbClr val="A8192D"/>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t>Valsts ugunsdzēsības un glābšanas dienests</a:t>
            </a:r>
          </a:p>
        </p:txBody>
      </p:sp>
      <p:cxnSp>
        <p:nvCxnSpPr>
          <p:cNvPr id="38" name="Straight Connector 37">
            <a:extLst>
              <a:ext uri="{FF2B5EF4-FFF2-40B4-BE49-F238E27FC236}">
                <a16:creationId xmlns:a16="http://schemas.microsoft.com/office/drawing/2014/main" id="{913E634F-A016-5EE8-9260-DAFE332FEFEF}"/>
              </a:ext>
            </a:extLst>
          </p:cNvPr>
          <p:cNvCxnSpPr>
            <a:cxnSpLocks/>
            <a:stCxn id="24" idx="2"/>
            <a:endCxn id="24" idx="2"/>
          </p:cNvCxnSpPr>
          <p:nvPr/>
        </p:nvCxnSpPr>
        <p:spPr>
          <a:xfrm>
            <a:off x="6104820" y="3726788"/>
            <a:ext cx="0" cy="0"/>
          </a:xfrm>
          <a:prstGeom prst="line">
            <a:avLst/>
          </a:prstGeom>
          <a:noFill/>
          <a:ln w="3175" cap="sq" cmpd="sng" algn="ctr">
            <a:solidFill>
              <a:schemeClr val="bg1">
                <a:lumMod val="65000"/>
              </a:schemeClr>
            </a:solidFill>
            <a:prstDash val="solid"/>
          </a:ln>
          <a:effectLst/>
        </p:spPr>
        <p:style>
          <a:lnRef idx="1">
            <a:schemeClr val="accent6"/>
          </a:lnRef>
          <a:fillRef idx="0">
            <a:schemeClr val="accent6"/>
          </a:fillRef>
          <a:effectRef idx="0">
            <a:schemeClr val="accent6"/>
          </a:effectRef>
          <a:fontRef idx="minor">
            <a:schemeClr val="tx1"/>
          </a:fontRef>
        </p:style>
      </p:cxnSp>
      <p:sp>
        <p:nvSpPr>
          <p:cNvPr id="39" name="TextBox 38">
            <a:extLst>
              <a:ext uri="{FF2B5EF4-FFF2-40B4-BE49-F238E27FC236}">
                <a16:creationId xmlns:a16="http://schemas.microsoft.com/office/drawing/2014/main" id="{7B11CFA0-5D59-2DE5-F573-ED7B0D629692}"/>
              </a:ext>
            </a:extLst>
          </p:cNvPr>
          <p:cNvSpPr txBox="1"/>
          <p:nvPr/>
        </p:nvSpPr>
        <p:spPr>
          <a:xfrm>
            <a:off x="884152" y="1997570"/>
            <a:ext cx="1805470" cy="2462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600" b="1"/>
              <a:t>Valsts līmenis</a:t>
            </a:r>
          </a:p>
        </p:txBody>
      </p:sp>
      <p:sp>
        <p:nvSpPr>
          <p:cNvPr id="40" name="TextBox 50">
            <a:extLst>
              <a:ext uri="{FF2B5EF4-FFF2-40B4-BE49-F238E27FC236}">
                <a16:creationId xmlns:a16="http://schemas.microsoft.com/office/drawing/2014/main" id="{1D34E7E6-1642-7CB0-EDCF-8007FA34F71A}"/>
              </a:ext>
            </a:extLst>
          </p:cNvPr>
          <p:cNvSpPr txBox="1"/>
          <p:nvPr/>
        </p:nvSpPr>
        <p:spPr>
          <a:xfrm>
            <a:off x="884152" y="3976569"/>
            <a:ext cx="2210216"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600" b="1"/>
              <a:t>Pašvaldību</a:t>
            </a:r>
            <a:br>
              <a:rPr lang="en-US" sz="1600" b="1"/>
            </a:br>
            <a:r>
              <a:rPr lang="lv-LV" sz="1600" b="1"/>
              <a:t>līmenis</a:t>
            </a:r>
          </a:p>
        </p:txBody>
      </p:sp>
      <p:sp>
        <p:nvSpPr>
          <p:cNvPr id="41" name="TextBox 51">
            <a:extLst>
              <a:ext uri="{FF2B5EF4-FFF2-40B4-BE49-F238E27FC236}">
                <a16:creationId xmlns:a16="http://schemas.microsoft.com/office/drawing/2014/main" id="{7A1E72F9-CAF3-3784-D547-38A336ED4BEA}"/>
              </a:ext>
            </a:extLst>
          </p:cNvPr>
          <p:cNvSpPr txBox="1"/>
          <p:nvPr/>
        </p:nvSpPr>
        <p:spPr>
          <a:xfrm>
            <a:off x="884152" y="5161010"/>
            <a:ext cx="1516491" cy="49244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buSzPct val="100000"/>
            </a:pPr>
            <a:r>
              <a:rPr lang="lv-LV" sz="1600" b="1"/>
              <a:t>Vietējais līmenis</a:t>
            </a:r>
          </a:p>
        </p:txBody>
      </p:sp>
      <p:sp>
        <p:nvSpPr>
          <p:cNvPr id="42" name="Rectangle 41">
            <a:extLst>
              <a:ext uri="{FF2B5EF4-FFF2-40B4-BE49-F238E27FC236}">
                <a16:creationId xmlns:a16="http://schemas.microsoft.com/office/drawing/2014/main" id="{734CA741-6C5D-9EA1-7774-A3FD2F551961}"/>
              </a:ext>
            </a:extLst>
          </p:cNvPr>
          <p:cNvSpPr/>
          <p:nvPr/>
        </p:nvSpPr>
        <p:spPr>
          <a:xfrm>
            <a:off x="8989593" y="5666774"/>
            <a:ext cx="2631390" cy="331200"/>
          </a:xfrm>
          <a:prstGeom prst="rect">
            <a:avLst/>
          </a:prstGeom>
          <a:solidFill>
            <a:srgbClr val="D0CFD7"/>
          </a:solidFill>
          <a:ln>
            <a:noFill/>
          </a:ln>
          <a:effectLst/>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00000"/>
              </a:lnSpc>
            </a:pPr>
            <a:r>
              <a:rPr lang="lv-LV" sz="1200">
                <a:solidFill>
                  <a:srgbClr val="000000"/>
                </a:solidFill>
              </a:rPr>
              <a:t>Juridiskas un fiziskas personas</a:t>
            </a:r>
          </a:p>
        </p:txBody>
      </p:sp>
      <p:cxnSp>
        <p:nvCxnSpPr>
          <p:cNvPr id="43" name="Straight Connector 42">
            <a:extLst>
              <a:ext uri="{FF2B5EF4-FFF2-40B4-BE49-F238E27FC236}">
                <a16:creationId xmlns:a16="http://schemas.microsoft.com/office/drawing/2014/main" id="{2CEFE63C-DAD0-5F35-DDAA-1F0A6FB158FE}"/>
              </a:ext>
            </a:extLst>
          </p:cNvPr>
          <p:cNvCxnSpPr>
            <a:stCxn id="26" idx="2"/>
            <a:endCxn id="31" idx="0"/>
          </p:cNvCxnSpPr>
          <p:nvPr/>
        </p:nvCxnSpPr>
        <p:spPr>
          <a:xfrm>
            <a:off x="2360583" y="2734392"/>
            <a:ext cx="0" cy="196065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6FFC4AFB-889E-5A99-9253-E81ECF1262CA}"/>
              </a:ext>
            </a:extLst>
          </p:cNvPr>
          <p:cNvCxnSpPr>
            <a:stCxn id="26" idx="3"/>
            <a:endCxn id="25" idx="1"/>
          </p:cNvCxnSpPr>
          <p:nvPr/>
        </p:nvCxnSpPr>
        <p:spPr>
          <a:xfrm flipV="1">
            <a:off x="4135861" y="2568759"/>
            <a:ext cx="194206" cy="33"/>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5" name="Connector: Elbow 44">
            <a:extLst>
              <a:ext uri="{FF2B5EF4-FFF2-40B4-BE49-F238E27FC236}">
                <a16:creationId xmlns:a16="http://schemas.microsoft.com/office/drawing/2014/main" id="{98857217-EC3F-BD78-32B2-7708E79A02B1}"/>
              </a:ext>
            </a:extLst>
          </p:cNvPr>
          <p:cNvCxnSpPr>
            <a:cxnSpLocks/>
            <a:endCxn id="37" idx="1"/>
          </p:cNvCxnSpPr>
          <p:nvPr/>
        </p:nvCxnSpPr>
        <p:spPr>
          <a:xfrm rot="16200000" flipH="1">
            <a:off x="3955266" y="2853966"/>
            <a:ext cx="643140" cy="106462"/>
          </a:xfrm>
          <a:prstGeom prst="bentConnector2">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0D5E9C8A-A8D0-8E58-98BD-AA52F2F94336}"/>
              </a:ext>
            </a:extLst>
          </p:cNvPr>
          <p:cNvCxnSpPr>
            <a:stCxn id="24" idx="2"/>
            <a:endCxn id="27" idx="0"/>
          </p:cNvCxnSpPr>
          <p:nvPr/>
        </p:nvCxnSpPr>
        <p:spPr>
          <a:xfrm>
            <a:off x="6104820" y="3726788"/>
            <a:ext cx="263" cy="161136"/>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230A068F-1F6C-BE70-5435-593D40E8788B}"/>
              </a:ext>
            </a:extLst>
          </p:cNvPr>
          <p:cNvCxnSpPr>
            <a:stCxn id="28" idx="2"/>
            <a:endCxn id="30" idx="0"/>
          </p:cNvCxnSpPr>
          <p:nvPr/>
        </p:nvCxnSpPr>
        <p:spPr>
          <a:xfrm>
            <a:off x="6105083" y="4548543"/>
            <a:ext cx="0" cy="146506"/>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8" name="Connector: Elbow 47">
            <a:extLst>
              <a:ext uri="{FF2B5EF4-FFF2-40B4-BE49-F238E27FC236}">
                <a16:creationId xmlns:a16="http://schemas.microsoft.com/office/drawing/2014/main" id="{385D9E4D-C34D-AC04-52E3-EDCEC2FC0DF2}"/>
              </a:ext>
            </a:extLst>
          </p:cNvPr>
          <p:cNvCxnSpPr>
            <a:stCxn id="31" idx="0"/>
            <a:endCxn id="32" idx="0"/>
          </p:cNvCxnSpPr>
          <p:nvPr/>
        </p:nvCxnSpPr>
        <p:spPr>
          <a:xfrm rot="5400000" flipH="1" flipV="1">
            <a:off x="6090731" y="964744"/>
            <a:ext cx="12700" cy="7460610"/>
          </a:xfrm>
          <a:prstGeom prst="bentConnector3">
            <a:avLst>
              <a:gd name="adj1" fmla="val 733331"/>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BEF886C8-BBD7-E456-7C90-EE1F78293D42}"/>
              </a:ext>
            </a:extLst>
          </p:cNvPr>
          <p:cNvCxnSpPr>
            <a:stCxn id="30" idx="2"/>
            <a:endCxn id="33" idx="0"/>
          </p:cNvCxnSpPr>
          <p:nvPr/>
        </p:nvCxnSpPr>
        <p:spPr>
          <a:xfrm>
            <a:off x="6105083" y="5026315"/>
            <a:ext cx="0" cy="116331"/>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Connector: Elbow 49">
            <a:extLst>
              <a:ext uri="{FF2B5EF4-FFF2-40B4-BE49-F238E27FC236}">
                <a16:creationId xmlns:a16="http://schemas.microsoft.com/office/drawing/2014/main" id="{A0AB5908-2B4F-66C1-F365-42EBF9D39E58}"/>
              </a:ext>
            </a:extLst>
          </p:cNvPr>
          <p:cNvCxnSpPr>
            <a:stCxn id="31" idx="2"/>
            <a:endCxn id="33" idx="1"/>
          </p:cNvCxnSpPr>
          <p:nvPr/>
        </p:nvCxnSpPr>
        <p:spPr>
          <a:xfrm rot="16200000" flipH="1">
            <a:off x="3204342" y="4182554"/>
            <a:ext cx="281964" cy="1969484"/>
          </a:xfrm>
          <a:prstGeom prst="bentConnector2">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B90D6B61-EC97-A66A-238D-F15887364D8D}"/>
              </a:ext>
            </a:extLst>
          </p:cNvPr>
          <p:cNvCxnSpPr>
            <a:stCxn id="33" idx="2"/>
          </p:cNvCxnSpPr>
          <p:nvPr/>
        </p:nvCxnSpPr>
        <p:spPr>
          <a:xfrm flipH="1">
            <a:off x="6104862" y="5473912"/>
            <a:ext cx="221" cy="9715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2" name="Connector: Elbow 51">
            <a:extLst>
              <a:ext uri="{FF2B5EF4-FFF2-40B4-BE49-F238E27FC236}">
                <a16:creationId xmlns:a16="http://schemas.microsoft.com/office/drawing/2014/main" id="{32E75FF7-C9C2-5075-A8E7-CD60EA2DF4BE}"/>
              </a:ext>
            </a:extLst>
          </p:cNvPr>
          <p:cNvCxnSpPr>
            <a:stCxn id="34" idx="0"/>
            <a:endCxn id="42" idx="0"/>
          </p:cNvCxnSpPr>
          <p:nvPr/>
        </p:nvCxnSpPr>
        <p:spPr>
          <a:xfrm rot="5400000" flipH="1" flipV="1">
            <a:off x="6106860" y="1468501"/>
            <a:ext cx="12700" cy="8396545"/>
          </a:xfrm>
          <a:prstGeom prst="bentConnector3">
            <a:avLst>
              <a:gd name="adj1" fmla="val 804165"/>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A1E5EE20-7538-C8BB-77F4-7CABC1EA286C}"/>
              </a:ext>
            </a:extLst>
          </p:cNvPr>
          <p:cNvCxnSpPr>
            <a:cxnSpLocks/>
            <a:stCxn id="35" idx="0"/>
          </p:cNvCxnSpPr>
          <p:nvPr/>
        </p:nvCxnSpPr>
        <p:spPr>
          <a:xfrm flipV="1">
            <a:off x="4754255" y="5571067"/>
            <a:ext cx="0" cy="9570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F9FB5CF4-D2C0-EE9C-68C2-413CCB2B5862}"/>
              </a:ext>
            </a:extLst>
          </p:cNvPr>
          <p:cNvCxnSpPr>
            <a:cxnSpLocks/>
            <a:stCxn id="36" idx="0"/>
          </p:cNvCxnSpPr>
          <p:nvPr/>
        </p:nvCxnSpPr>
        <p:spPr>
          <a:xfrm flipV="1">
            <a:off x="7529772" y="5571067"/>
            <a:ext cx="0" cy="9570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4A2B2132-809E-F474-99EA-E6A7AD6DEF67}"/>
              </a:ext>
            </a:extLst>
          </p:cNvPr>
          <p:cNvCxnSpPr>
            <a:cxnSpLocks/>
            <a:endCxn id="42" idx="1"/>
          </p:cNvCxnSpPr>
          <p:nvPr/>
        </p:nvCxnSpPr>
        <p:spPr>
          <a:xfrm>
            <a:off x="8845466" y="5832374"/>
            <a:ext cx="144127" cy="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7E3CE90F-CF37-1F54-4988-EAEC826BF5C5}"/>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90119" name="Group 90118">
            <a:extLst>
              <a:ext uri="{FF2B5EF4-FFF2-40B4-BE49-F238E27FC236}">
                <a16:creationId xmlns:a16="http://schemas.microsoft.com/office/drawing/2014/main" id="{3769D621-AD1B-772B-0E90-DB7A00145F84}"/>
              </a:ext>
            </a:extLst>
          </p:cNvPr>
          <p:cNvGrpSpPr/>
          <p:nvPr/>
        </p:nvGrpSpPr>
        <p:grpSpPr>
          <a:xfrm>
            <a:off x="7349464" y="130795"/>
            <a:ext cx="4439711" cy="217488"/>
            <a:chOff x="6383783" y="132067"/>
            <a:chExt cx="4439711" cy="217488"/>
          </a:xfrm>
        </p:grpSpPr>
        <p:sp>
          <p:nvSpPr>
            <p:cNvPr id="58" name="Rectangle 57">
              <a:extLst>
                <a:ext uri="{FF2B5EF4-FFF2-40B4-BE49-F238E27FC236}">
                  <a16:creationId xmlns:a16="http://schemas.microsoft.com/office/drawing/2014/main" id="{81509EBE-50D0-0993-9B77-BF2FE00A6EFC}"/>
                </a:ext>
              </a:extLst>
            </p:cNvPr>
            <p:cNvSpPr/>
            <p:nvPr/>
          </p:nvSpPr>
          <p:spPr>
            <a:xfrm>
              <a:off x="6383783"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57" name="Rectangle 56">
              <a:extLst>
                <a:ext uri="{FF2B5EF4-FFF2-40B4-BE49-F238E27FC236}">
                  <a16:creationId xmlns:a16="http://schemas.microsoft.com/office/drawing/2014/main" id="{98DCB5DF-ECA1-1CB7-2313-9A077331F7F6}"/>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9" name="Rectangle 58">
              <a:extLst>
                <a:ext uri="{FF2B5EF4-FFF2-40B4-BE49-F238E27FC236}">
                  <a16:creationId xmlns:a16="http://schemas.microsoft.com/office/drawing/2014/main" id="{EE4F7B19-3750-CFA3-30EE-05293AD82C12}"/>
                </a:ext>
              </a:extLst>
            </p:cNvPr>
            <p:cNvSpPr/>
            <p:nvPr/>
          </p:nvSpPr>
          <p:spPr>
            <a:xfrm>
              <a:off x="6625610" y="132067"/>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sistēmas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dalībnieku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endParaRPr kumimoji="0" lang="lv-LV" sz="800" b="1" i="0" u="none" strike="noStrike" kern="0" cap="none" spc="0" normalizeH="0" baseline="0">
                <a:ln>
                  <a:noFill/>
                </a:ln>
                <a:effectLst/>
                <a:uLnTx/>
                <a:uFillTx/>
                <a:ea typeface="Georgia"/>
                <a:cs typeface="Georgia"/>
                <a:sym typeface="Georgia"/>
              </a:endParaRPr>
            </a:p>
          </p:txBody>
        </p:sp>
        <p:sp>
          <p:nvSpPr>
            <p:cNvPr id="60" name="Rectangle 59">
              <a:extLst>
                <a:ext uri="{FF2B5EF4-FFF2-40B4-BE49-F238E27FC236}">
                  <a16:creationId xmlns:a16="http://schemas.microsoft.com/office/drawing/2014/main" id="{0F45497E-EABD-BD23-699B-1711C6CFA365}"/>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61" name="Rectangle 60">
              <a:extLst>
                <a:ext uri="{FF2B5EF4-FFF2-40B4-BE49-F238E27FC236}">
                  <a16:creationId xmlns:a16="http://schemas.microsoft.com/office/drawing/2014/main" id="{B10EFEDC-7A79-C8CC-8D65-6E495092564A}"/>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62" name="Rectangle 61">
              <a:extLst>
                <a:ext uri="{FF2B5EF4-FFF2-40B4-BE49-F238E27FC236}">
                  <a16:creationId xmlns:a16="http://schemas.microsoft.com/office/drawing/2014/main" id="{3F6E3F47-FDDB-A00A-84D0-162267EE40F5}"/>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63" name="Rectangle 62">
              <a:extLst>
                <a:ext uri="{FF2B5EF4-FFF2-40B4-BE49-F238E27FC236}">
                  <a16:creationId xmlns:a16="http://schemas.microsoft.com/office/drawing/2014/main" id="{8AB8D6E0-46F3-068B-32CC-BAD0148F10CF}"/>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ugunsdzēsības un glābšanas dienesta pienākumi civilajā aizsardzībā un katastrofas pārvaldīšanā </a:t>
            </a:r>
            <a:endParaRPr lang="en-US"/>
          </a:p>
        </p:txBody>
      </p:sp>
      <p:sp>
        <p:nvSpPr>
          <p:cNvPr id="3" name="Rectangle 2">
            <a:extLst>
              <a:ext uri="{FF2B5EF4-FFF2-40B4-BE49-F238E27FC236}">
                <a16:creationId xmlns:a16="http://schemas.microsoft.com/office/drawing/2014/main" id="{EB55C2E7-253F-BB92-10C7-BA9EA8AC77DB}"/>
              </a:ext>
            </a:extLst>
          </p:cNvPr>
          <p:cNvSpPr/>
          <p:nvPr/>
        </p:nvSpPr>
        <p:spPr>
          <a:xfrm>
            <a:off x="0" y="1809614"/>
            <a:ext cx="2754313" cy="5048385"/>
          </a:xfrm>
          <a:prstGeom prst="rect">
            <a:avLst/>
          </a:prstGeom>
          <a:solidFill>
            <a:srgbClr val="E57200"/>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E6A91F1F-6169-3D73-E463-2D6340CBD889}"/>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7" name="Slide Number Placeholder 4">
            <a:extLst>
              <a:ext uri="{FF2B5EF4-FFF2-40B4-BE49-F238E27FC236}">
                <a16:creationId xmlns:a16="http://schemas.microsoft.com/office/drawing/2014/main" id="{745E130C-910D-4D05-B9D2-75EFC2092C5D}"/>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60</a:t>
            </a:fld>
            <a:endParaRPr lang="en-GB"/>
          </a:p>
        </p:txBody>
      </p:sp>
      <p:pic>
        <p:nvPicPr>
          <p:cNvPr id="121" name="Picture 120">
            <a:extLst>
              <a:ext uri="{FF2B5EF4-FFF2-40B4-BE49-F238E27FC236}">
                <a16:creationId xmlns:a16="http://schemas.microsoft.com/office/drawing/2014/main" id="{D8B88E20-4BEE-0292-0F4A-5C8FBD90AF96}"/>
              </a:ext>
            </a:extLst>
          </p:cNvPr>
          <p:cNvPicPr>
            <a:picLocks noChangeAspect="1"/>
          </p:cNvPicPr>
          <p:nvPr/>
        </p:nvPicPr>
        <p:blipFill rotWithShape="1">
          <a:blip r:embed="rId3"/>
          <a:srcRect b="24460"/>
          <a:stretch/>
        </p:blipFill>
        <p:spPr>
          <a:xfrm>
            <a:off x="338144" y="224622"/>
            <a:ext cx="2104547" cy="1428789"/>
          </a:xfrm>
          <a:prstGeom prst="rect">
            <a:avLst/>
          </a:prstGeom>
        </p:spPr>
      </p:pic>
      <p:grpSp>
        <p:nvGrpSpPr>
          <p:cNvPr id="5" name="Group 4">
            <a:extLst>
              <a:ext uri="{FF2B5EF4-FFF2-40B4-BE49-F238E27FC236}">
                <a16:creationId xmlns:a16="http://schemas.microsoft.com/office/drawing/2014/main" id="{A845FB61-1A3B-B684-C6E7-BB676168A116}"/>
              </a:ext>
            </a:extLst>
          </p:cNvPr>
          <p:cNvGrpSpPr/>
          <p:nvPr/>
        </p:nvGrpSpPr>
        <p:grpSpPr>
          <a:xfrm>
            <a:off x="3132296" y="6344820"/>
            <a:ext cx="4293235" cy="216000"/>
            <a:chOff x="3101975" y="6318475"/>
            <a:chExt cx="4293235" cy="216000"/>
          </a:xfrm>
        </p:grpSpPr>
        <p:sp>
          <p:nvSpPr>
            <p:cNvPr id="6" name="Rectangle 5">
              <a:extLst>
                <a:ext uri="{FF2B5EF4-FFF2-40B4-BE49-F238E27FC236}">
                  <a16:creationId xmlns:a16="http://schemas.microsoft.com/office/drawing/2014/main" id="{EF44F896-E382-8B61-C9F5-625410D288E6}"/>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 name="TextBox 6">
              <a:extLst>
                <a:ext uri="{FF2B5EF4-FFF2-40B4-BE49-F238E27FC236}">
                  <a16:creationId xmlns:a16="http://schemas.microsoft.com/office/drawing/2014/main" id="{8CEF3784-CF8F-C64A-14E5-894892DB418A}"/>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9" name="Rectangle 8">
              <a:extLst>
                <a:ext uri="{FF2B5EF4-FFF2-40B4-BE49-F238E27FC236}">
                  <a16:creationId xmlns:a16="http://schemas.microsoft.com/office/drawing/2014/main" id="{3C2193A8-38EA-AFEA-0B66-5FA19D3CB22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26F75204-ABD9-B32F-BE75-D99622890B7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2" name="Rectangle 11">
              <a:extLst>
                <a:ext uri="{FF2B5EF4-FFF2-40B4-BE49-F238E27FC236}">
                  <a16:creationId xmlns:a16="http://schemas.microsoft.com/office/drawing/2014/main" id="{ED0F5E3E-BD29-3A7C-F24F-FC43C15773F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3" name="TextBox 12">
              <a:extLst>
                <a:ext uri="{FF2B5EF4-FFF2-40B4-BE49-F238E27FC236}">
                  <a16:creationId xmlns:a16="http://schemas.microsoft.com/office/drawing/2014/main" id="{A10CED57-8CA1-97A8-4C36-B4F0C0D415F6}"/>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3" name="Google Shape;112;p22">
            <a:extLst>
              <a:ext uri="{FF2B5EF4-FFF2-40B4-BE49-F238E27FC236}">
                <a16:creationId xmlns:a16="http://schemas.microsoft.com/office/drawing/2014/main" id="{06686752-AA80-C312-B40E-8652E37CE2E1}"/>
              </a:ext>
            </a:extLst>
          </p:cNvPr>
          <p:cNvSpPr/>
          <p:nvPr/>
        </p:nvSpPr>
        <p:spPr>
          <a:xfrm>
            <a:off x="3101975" y="2357718"/>
            <a:ext cx="8647113" cy="844171"/>
          </a:xfrm>
          <a:prstGeom prst="rect">
            <a:avLst/>
          </a:prstGeom>
          <a:solidFill>
            <a:schemeClr val="bg1">
              <a:lumMod val="95000"/>
            </a:schemeClr>
          </a:solidFill>
          <a:ln>
            <a:noFill/>
          </a:ln>
        </p:spPr>
        <p:txBody>
          <a:bodyPr spcFirstLastPara="1" wrap="square" lIns="72000" tIns="72000" rIns="144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37" name="Group 36">
            <a:extLst>
              <a:ext uri="{FF2B5EF4-FFF2-40B4-BE49-F238E27FC236}">
                <a16:creationId xmlns:a16="http://schemas.microsoft.com/office/drawing/2014/main" id="{5FE7AB4E-6068-46CF-B61A-B7274CD1E9CA}"/>
              </a:ext>
            </a:extLst>
          </p:cNvPr>
          <p:cNvGrpSpPr/>
          <p:nvPr/>
        </p:nvGrpSpPr>
        <p:grpSpPr>
          <a:xfrm>
            <a:off x="11533088" y="2509829"/>
            <a:ext cx="216000" cy="692060"/>
            <a:chOff x="11567007" y="3478605"/>
            <a:chExt cx="216000" cy="692060"/>
          </a:xfrm>
        </p:grpSpPr>
        <p:sp>
          <p:nvSpPr>
            <p:cNvPr id="40" name="Rectangle 39">
              <a:extLst>
                <a:ext uri="{FF2B5EF4-FFF2-40B4-BE49-F238E27FC236}">
                  <a16:creationId xmlns:a16="http://schemas.microsoft.com/office/drawing/2014/main" id="{B02EA0A6-9443-F2E6-D153-674F992C856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3" name="Rectangle 42">
              <a:extLst>
                <a:ext uri="{FF2B5EF4-FFF2-40B4-BE49-F238E27FC236}">
                  <a16:creationId xmlns:a16="http://schemas.microsoft.com/office/drawing/2014/main" id="{C893AAD0-9E9B-F227-4407-48537052EFE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7" name="Rectangle 46">
              <a:extLst>
                <a:ext uri="{FF2B5EF4-FFF2-40B4-BE49-F238E27FC236}">
                  <a16:creationId xmlns:a16="http://schemas.microsoft.com/office/drawing/2014/main" id="{D717E2CF-B4A4-8775-ABFB-50B7D42732C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51" name="Google Shape;118;p22">
            <a:extLst>
              <a:ext uri="{FF2B5EF4-FFF2-40B4-BE49-F238E27FC236}">
                <a16:creationId xmlns:a16="http://schemas.microsoft.com/office/drawing/2014/main" id="{7EDE4162-0F24-0418-45C7-5D04488715FC}"/>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57" name="Google Shape;1318;p88">
            <a:extLst>
              <a:ext uri="{FF2B5EF4-FFF2-40B4-BE49-F238E27FC236}">
                <a16:creationId xmlns:a16="http://schemas.microsoft.com/office/drawing/2014/main" id="{18143090-3C69-5ADD-DA86-297E77A65451}"/>
              </a:ext>
            </a:extLst>
          </p:cNvPr>
          <p:cNvSpPr/>
          <p:nvPr/>
        </p:nvSpPr>
        <p:spPr>
          <a:xfrm>
            <a:off x="11389077" y="189127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61" name="Picture 60">
            <a:extLst>
              <a:ext uri="{FF2B5EF4-FFF2-40B4-BE49-F238E27FC236}">
                <a16:creationId xmlns:a16="http://schemas.microsoft.com/office/drawing/2014/main" id="{D121C24D-F8AA-EC22-12A5-2E95FEA61F09}"/>
              </a:ext>
            </a:extLst>
          </p:cNvPr>
          <p:cNvPicPr>
            <a:picLocks noChangeAspect="1"/>
          </p:cNvPicPr>
          <p:nvPr/>
        </p:nvPicPr>
        <p:blipFill rotWithShape="1">
          <a:blip r:embed="rId4"/>
          <a:srcRect t="822" b="77058"/>
          <a:stretch/>
        </p:blipFill>
        <p:spPr>
          <a:xfrm>
            <a:off x="3102014" y="3308332"/>
            <a:ext cx="8647074" cy="2865183"/>
          </a:xfrm>
          <a:prstGeom prst="rect">
            <a:avLst/>
          </a:prstGeom>
        </p:spPr>
      </p:pic>
      <p:sp>
        <p:nvSpPr>
          <p:cNvPr id="65" name="Google Shape;118;p22">
            <a:extLst>
              <a:ext uri="{FF2B5EF4-FFF2-40B4-BE49-F238E27FC236}">
                <a16:creationId xmlns:a16="http://schemas.microsoft.com/office/drawing/2014/main" id="{83AC5F36-6E12-FD3E-0CA1-9B43788312C3}"/>
              </a:ext>
            </a:extLst>
          </p:cNvPr>
          <p:cNvSpPr txBox="1"/>
          <p:nvPr/>
        </p:nvSpPr>
        <p:spPr>
          <a:xfrm>
            <a:off x="11245066" y="1819275"/>
            <a:ext cx="72000" cy="432000"/>
          </a:xfrm>
          <a:prstGeom prst="rect">
            <a:avLst/>
          </a:prstGeom>
          <a:solidFill>
            <a:srgbClr val="E57200"/>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14" name="Rectangle 113">
            <a:extLst>
              <a:ext uri="{FF2B5EF4-FFF2-40B4-BE49-F238E27FC236}">
                <a16:creationId xmlns:a16="http://schemas.microsoft.com/office/drawing/2014/main" id="{24382334-2DCC-2E74-7D4A-331423D09B6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 name="Group 3">
            <a:extLst>
              <a:ext uri="{FF2B5EF4-FFF2-40B4-BE49-F238E27FC236}">
                <a16:creationId xmlns:a16="http://schemas.microsoft.com/office/drawing/2014/main" id="{53DC43FB-12DD-6DC0-C511-8FDD6FD3A94B}"/>
              </a:ext>
            </a:extLst>
          </p:cNvPr>
          <p:cNvGrpSpPr/>
          <p:nvPr/>
        </p:nvGrpSpPr>
        <p:grpSpPr>
          <a:xfrm>
            <a:off x="7511473" y="132504"/>
            <a:ext cx="4237615" cy="217488"/>
            <a:chOff x="7511473" y="132504"/>
            <a:chExt cx="4237615" cy="217488"/>
          </a:xfrm>
        </p:grpSpPr>
        <p:sp>
          <p:nvSpPr>
            <p:cNvPr id="11" name="Rectangle 10">
              <a:extLst>
                <a:ext uri="{FF2B5EF4-FFF2-40B4-BE49-F238E27FC236}">
                  <a16:creationId xmlns:a16="http://schemas.microsoft.com/office/drawing/2014/main" id="{85E9B85E-C949-61F0-5BD6-66F04E4E1778}"/>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CB2BB17C-6FCC-6F70-15BE-2FE84C865081}"/>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FC88D522-7583-07AC-9D02-283B238476D0}"/>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4</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6E5C9B31-E34C-7B74-EAFC-CF01BFF38243}"/>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effectLst/>
                  <a:uLnTx/>
                  <a:uFillTx/>
                  <a:ea typeface="Georgia"/>
                  <a:cs typeface="Georgia"/>
                  <a:sym typeface="Georgia"/>
                </a:rPr>
                <a:t>VUGD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FDE24BB1-BEE4-E85B-DB7E-CA7CC51C7A2F}"/>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C1BDD209-C6DD-1D5E-4FF3-47B1AA3438E8}"/>
                </a:ext>
              </a:extLst>
            </p:cNvPr>
            <p:cNvSpPr/>
            <p:nvPr/>
          </p:nvSpPr>
          <p:spPr>
            <a:xfrm>
              <a:off x="1080760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19" name="Rectangle 18">
              <a:extLst>
                <a:ext uri="{FF2B5EF4-FFF2-40B4-BE49-F238E27FC236}">
                  <a16:creationId xmlns:a16="http://schemas.microsoft.com/office/drawing/2014/main" id="{60D09C79-6517-F939-3993-03DF0C354A9E}"/>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0" name="Rectangle 19">
              <a:extLst>
                <a:ext uri="{FF2B5EF4-FFF2-40B4-BE49-F238E27FC236}">
                  <a16:creationId xmlns:a16="http://schemas.microsoft.com/office/drawing/2014/main" id="{8B8F7273-2F58-E4FF-0AD1-1F4B3BB179E0}"/>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23933915-EDA8-750B-E70E-085AB04C6397}"/>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22" name="Group 21">
            <a:extLst>
              <a:ext uri="{FF2B5EF4-FFF2-40B4-BE49-F238E27FC236}">
                <a16:creationId xmlns:a16="http://schemas.microsoft.com/office/drawing/2014/main" id="{ADDF0DA9-1B01-25CF-4194-90BE3227557A}"/>
              </a:ext>
            </a:extLst>
          </p:cNvPr>
          <p:cNvGrpSpPr/>
          <p:nvPr/>
        </p:nvGrpSpPr>
        <p:grpSpPr>
          <a:xfrm>
            <a:off x="0" y="5850920"/>
            <a:ext cx="2499360" cy="640080"/>
            <a:chOff x="0" y="4761334"/>
            <a:chExt cx="2499360" cy="640080"/>
          </a:xfrm>
        </p:grpSpPr>
        <p:sp>
          <p:nvSpPr>
            <p:cNvPr id="23" name="Rectangle 22">
              <a:extLst>
                <a:ext uri="{FF2B5EF4-FFF2-40B4-BE49-F238E27FC236}">
                  <a16:creationId xmlns:a16="http://schemas.microsoft.com/office/drawing/2014/main" id="{660DA841-A95F-CA78-0F71-B47BDD5AB257}"/>
                </a:ext>
              </a:extLst>
            </p:cNvPr>
            <p:cNvSpPr/>
            <p:nvPr/>
          </p:nvSpPr>
          <p:spPr>
            <a:xfrm>
              <a:off x="0" y="476133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61128CB8-557C-8817-3E48-07666118009C}"/>
                </a:ext>
              </a:extLst>
            </p:cNvPr>
            <p:cNvSpPr>
              <a:spLocks noChangeAspect="1"/>
            </p:cNvSpPr>
            <p:nvPr/>
          </p:nvSpPr>
          <p:spPr bwMode="auto">
            <a:xfrm>
              <a:off x="448735" y="493976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6D7759CD-0ACC-2B14-16D7-789D44CA3490}"/>
                </a:ext>
              </a:extLst>
            </p:cNvPr>
            <p:cNvSpPr txBox="1"/>
            <p:nvPr/>
          </p:nvSpPr>
          <p:spPr>
            <a:xfrm>
              <a:off x="874395" y="485285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grpSp>
        <p:nvGrpSpPr>
          <p:cNvPr id="26" name="Group 25">
            <a:extLst>
              <a:ext uri="{FF2B5EF4-FFF2-40B4-BE49-F238E27FC236}">
                <a16:creationId xmlns:a16="http://schemas.microsoft.com/office/drawing/2014/main" id="{327C9937-CD01-259C-EEA7-76379593F234}"/>
              </a:ext>
            </a:extLst>
          </p:cNvPr>
          <p:cNvGrpSpPr/>
          <p:nvPr/>
        </p:nvGrpSpPr>
        <p:grpSpPr>
          <a:xfrm>
            <a:off x="-1793" y="2822944"/>
            <a:ext cx="2501153" cy="1280160"/>
            <a:chOff x="0" y="3131187"/>
            <a:chExt cx="2501153" cy="1280160"/>
          </a:xfrm>
        </p:grpSpPr>
        <p:sp>
          <p:nvSpPr>
            <p:cNvPr id="27" name="Rectangle 26">
              <a:extLst>
                <a:ext uri="{FF2B5EF4-FFF2-40B4-BE49-F238E27FC236}">
                  <a16:creationId xmlns:a16="http://schemas.microsoft.com/office/drawing/2014/main" id="{C23A7A8C-725F-5E05-0C94-8EE5B03A0BC6}"/>
                </a:ext>
              </a:extLst>
            </p:cNvPr>
            <p:cNvSpPr/>
            <p:nvPr/>
          </p:nvSpPr>
          <p:spPr>
            <a:xfrm>
              <a:off x="0" y="3131187"/>
              <a:ext cx="2499360" cy="128016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Freeform 50">
              <a:extLst>
                <a:ext uri="{FF2B5EF4-FFF2-40B4-BE49-F238E27FC236}">
                  <a16:creationId xmlns:a16="http://schemas.microsoft.com/office/drawing/2014/main" id="{312700D2-2F83-045C-1246-843A3FC7AF20}"/>
                </a:ext>
              </a:extLst>
            </p:cNvPr>
            <p:cNvSpPr>
              <a:spLocks noChangeAspect="1"/>
            </p:cNvSpPr>
            <p:nvPr/>
          </p:nvSpPr>
          <p:spPr bwMode="auto">
            <a:xfrm>
              <a:off x="448735" y="36296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9" name="Google Shape;2685;p25">
              <a:extLst>
                <a:ext uri="{FF2B5EF4-FFF2-40B4-BE49-F238E27FC236}">
                  <a16:creationId xmlns:a16="http://schemas.microsoft.com/office/drawing/2014/main" id="{9D5DDBFC-A361-20F7-C3AA-71E9335E379F}"/>
                </a:ext>
              </a:extLst>
            </p:cNvPr>
            <p:cNvSpPr txBox="1"/>
            <p:nvPr/>
          </p:nvSpPr>
          <p:spPr>
            <a:xfrm>
              <a:off x="876188" y="3238044"/>
              <a:ext cx="1624965" cy="1066446"/>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Kārtība, kādā valsts augstākās amatpersonas apziņojamas valsts apdraudējuma gadījumā un par ārkārtas notikumiem valstī</a:t>
              </a:r>
              <a:endParaRPr lang="lv-LV" sz="1100">
                <a:latin typeface="Arial"/>
                <a:ea typeface="Arial"/>
                <a:cs typeface="Arial"/>
                <a:sym typeface="Arial"/>
              </a:endParaRPr>
            </a:p>
          </p:txBody>
        </p:sp>
      </p:grpSp>
      <p:grpSp>
        <p:nvGrpSpPr>
          <p:cNvPr id="30" name="Group 29">
            <a:extLst>
              <a:ext uri="{FF2B5EF4-FFF2-40B4-BE49-F238E27FC236}">
                <a16:creationId xmlns:a16="http://schemas.microsoft.com/office/drawing/2014/main" id="{F3111E33-6E54-8620-29FB-0E2A85E142B7}"/>
              </a:ext>
            </a:extLst>
          </p:cNvPr>
          <p:cNvGrpSpPr/>
          <p:nvPr/>
        </p:nvGrpSpPr>
        <p:grpSpPr>
          <a:xfrm>
            <a:off x="0" y="4236475"/>
            <a:ext cx="2499360" cy="640080"/>
            <a:chOff x="0" y="5715164"/>
            <a:chExt cx="2499360" cy="640080"/>
          </a:xfrm>
        </p:grpSpPr>
        <p:sp>
          <p:nvSpPr>
            <p:cNvPr id="31" name="Rectangle 30">
              <a:extLst>
                <a:ext uri="{FF2B5EF4-FFF2-40B4-BE49-F238E27FC236}">
                  <a16:creationId xmlns:a16="http://schemas.microsoft.com/office/drawing/2014/main" id="{DBA22733-3CC0-5C09-2D22-421BCE490043}"/>
                </a:ext>
              </a:extLst>
            </p:cNvPr>
            <p:cNvSpPr/>
            <p:nvPr/>
          </p:nvSpPr>
          <p:spPr>
            <a:xfrm>
              <a:off x="0" y="5715164"/>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Freeform 50">
              <a:extLst>
                <a:ext uri="{FF2B5EF4-FFF2-40B4-BE49-F238E27FC236}">
                  <a16:creationId xmlns:a16="http://schemas.microsoft.com/office/drawing/2014/main" id="{0233BEFA-4049-CAEB-6A46-DBA608218220}"/>
                </a:ext>
              </a:extLst>
            </p:cNvPr>
            <p:cNvSpPr>
              <a:spLocks noChangeAspect="1"/>
            </p:cNvSpPr>
            <p:nvPr/>
          </p:nvSpPr>
          <p:spPr bwMode="auto">
            <a:xfrm>
              <a:off x="448735" y="5893595"/>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DB2A4F1A-FF07-46EB-1771-6A0DD6E1F232}"/>
                </a:ext>
              </a:extLst>
            </p:cNvPr>
            <p:cNvSpPr txBox="1"/>
            <p:nvPr/>
          </p:nvSpPr>
          <p:spPr>
            <a:xfrm>
              <a:off x="874395" y="5806680"/>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Valsts civilās aizsardzības kontaktpunkta noteikumi</a:t>
              </a:r>
              <a:endParaRPr lang="lv-LV" sz="1100">
                <a:latin typeface="Arial"/>
                <a:ea typeface="Arial"/>
                <a:cs typeface="Arial"/>
                <a:sym typeface="Arial"/>
              </a:endParaRPr>
            </a:p>
          </p:txBody>
        </p:sp>
      </p:grpSp>
      <p:grpSp>
        <p:nvGrpSpPr>
          <p:cNvPr id="35" name="Group 34">
            <a:extLst>
              <a:ext uri="{FF2B5EF4-FFF2-40B4-BE49-F238E27FC236}">
                <a16:creationId xmlns:a16="http://schemas.microsoft.com/office/drawing/2014/main" id="{41620F87-D403-4CBB-099F-DF14E2B469A2}"/>
              </a:ext>
            </a:extLst>
          </p:cNvPr>
          <p:cNvGrpSpPr/>
          <p:nvPr/>
        </p:nvGrpSpPr>
        <p:grpSpPr>
          <a:xfrm>
            <a:off x="687" y="2043896"/>
            <a:ext cx="2499360" cy="640080"/>
            <a:chOff x="0" y="2177087"/>
            <a:chExt cx="2499360" cy="640080"/>
          </a:xfrm>
        </p:grpSpPr>
        <p:sp>
          <p:nvSpPr>
            <p:cNvPr id="36" name="Rectangle 35">
              <a:extLst>
                <a:ext uri="{FF2B5EF4-FFF2-40B4-BE49-F238E27FC236}">
                  <a16:creationId xmlns:a16="http://schemas.microsoft.com/office/drawing/2014/main" id="{CEFA10A8-7F33-FADF-5E72-49D9242724B1}"/>
                </a:ext>
              </a:extLst>
            </p:cNvPr>
            <p:cNvSpPr/>
            <p:nvPr/>
          </p:nvSpPr>
          <p:spPr>
            <a:xfrm>
              <a:off x="0" y="217708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50">
              <a:extLst>
                <a:ext uri="{FF2B5EF4-FFF2-40B4-BE49-F238E27FC236}">
                  <a16:creationId xmlns:a16="http://schemas.microsoft.com/office/drawing/2014/main" id="{F3BC94D9-E892-C802-9C93-D327F40162C0}"/>
                </a:ext>
              </a:extLst>
            </p:cNvPr>
            <p:cNvSpPr>
              <a:spLocks noChangeAspect="1"/>
            </p:cNvSpPr>
            <p:nvPr/>
          </p:nvSpPr>
          <p:spPr bwMode="auto">
            <a:xfrm>
              <a:off x="448735" y="235551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F06223B5-DDD7-F44B-F48B-9E4FDFFE98B5}"/>
                </a:ext>
              </a:extLst>
            </p:cNvPr>
            <p:cNvSpPr txBox="1"/>
            <p:nvPr/>
          </p:nvSpPr>
          <p:spPr>
            <a:xfrm>
              <a:off x="874395" y="226860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Valsts ugunsdzēsības un glābšanas dienesta nolikums</a:t>
              </a:r>
              <a:endParaRPr lang="lv-LV" sz="1100">
                <a:latin typeface="Arial"/>
                <a:ea typeface="Arial"/>
                <a:cs typeface="Arial"/>
                <a:sym typeface="Arial"/>
              </a:endParaRPr>
            </a:p>
          </p:txBody>
        </p:sp>
      </p:grpSp>
      <p:grpSp>
        <p:nvGrpSpPr>
          <p:cNvPr id="41" name="Group 40">
            <a:extLst>
              <a:ext uri="{FF2B5EF4-FFF2-40B4-BE49-F238E27FC236}">
                <a16:creationId xmlns:a16="http://schemas.microsoft.com/office/drawing/2014/main" id="{10F3AF04-8D23-BC15-77E7-848ADA9621E8}"/>
              </a:ext>
            </a:extLst>
          </p:cNvPr>
          <p:cNvGrpSpPr/>
          <p:nvPr/>
        </p:nvGrpSpPr>
        <p:grpSpPr>
          <a:xfrm>
            <a:off x="0" y="5032409"/>
            <a:ext cx="2499360" cy="640080"/>
            <a:chOff x="-2196480" y="1280947"/>
            <a:chExt cx="2499360" cy="640080"/>
          </a:xfrm>
        </p:grpSpPr>
        <p:sp>
          <p:nvSpPr>
            <p:cNvPr id="42" name="Rectangle 41">
              <a:extLst>
                <a:ext uri="{FF2B5EF4-FFF2-40B4-BE49-F238E27FC236}">
                  <a16:creationId xmlns:a16="http://schemas.microsoft.com/office/drawing/2014/main" id="{89730ED3-B02F-FB06-DA05-C3B2D9600866}"/>
                </a:ext>
              </a:extLst>
            </p:cNvPr>
            <p:cNvSpPr/>
            <p:nvPr/>
          </p:nvSpPr>
          <p:spPr>
            <a:xfrm>
              <a:off x="-2196480" y="1280947"/>
              <a:ext cx="2499360" cy="6400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4" name="Freeform 50">
              <a:extLst>
                <a:ext uri="{FF2B5EF4-FFF2-40B4-BE49-F238E27FC236}">
                  <a16:creationId xmlns:a16="http://schemas.microsoft.com/office/drawing/2014/main" id="{7AE534D7-631B-2482-6943-42F806F579CA}"/>
                </a:ext>
              </a:extLst>
            </p:cNvPr>
            <p:cNvSpPr>
              <a:spLocks noChangeAspect="1"/>
            </p:cNvSpPr>
            <p:nvPr/>
          </p:nvSpPr>
          <p:spPr bwMode="auto">
            <a:xfrm>
              <a:off x="-1747745" y="145937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5" name="Google Shape;2685;p25">
              <a:extLst>
                <a:ext uri="{FF2B5EF4-FFF2-40B4-BE49-F238E27FC236}">
                  <a16:creationId xmlns:a16="http://schemas.microsoft.com/office/drawing/2014/main" id="{5502A840-C94F-79E2-54DE-5F47DC996F7C}"/>
                </a:ext>
              </a:extLst>
            </p:cNvPr>
            <p:cNvSpPr txBox="1"/>
            <p:nvPr/>
          </p:nvSpPr>
          <p:spPr>
            <a:xfrm>
              <a:off x="-1322085" y="144863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grpSp>
    </p:spTree>
    <p:extLst>
      <p:ext uri="{BB962C8B-B14F-4D97-AF65-F5344CB8AC3E}">
        <p14:creationId xmlns:p14="http://schemas.microsoft.com/office/powerpoint/2010/main" val="2196534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a:blip r:embed="rId3"/>
          <a:srcRect t="25474" b="25474"/>
          <a:stretch/>
        </p:blipFill>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lstStyle/>
          <a:p>
            <a:r>
              <a:rPr lang="lv-LV"/>
              <a:t>5.5. Valsts institūciju pienākumi civilās aizsardzības jomā</a:t>
            </a:r>
            <a:endParaRPr lang="en-GB"/>
          </a:p>
        </p:txBody>
      </p:sp>
    </p:spTree>
    <p:extLst>
      <p:ext uri="{BB962C8B-B14F-4D97-AF65-F5344CB8AC3E}">
        <p14:creationId xmlns:p14="http://schemas.microsoft.com/office/powerpoint/2010/main" val="2208710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FB99AC6-59B8-17F0-C83E-C2D5FF4E7F2D}"/>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Valsts institūciju loma civilās aizsardzības sistēmā</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62</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12" name="Graphic 11" descr="Court outline">
            <a:extLst>
              <a:ext uri="{FF2B5EF4-FFF2-40B4-BE49-F238E27FC236}">
                <a16:creationId xmlns:a16="http://schemas.microsoft.com/office/drawing/2014/main" id="{6B8E7704-10A8-FE0E-41E3-C8DCF428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grpSp>
        <p:nvGrpSpPr>
          <p:cNvPr id="15" name="Group 14">
            <a:extLst>
              <a:ext uri="{FF2B5EF4-FFF2-40B4-BE49-F238E27FC236}">
                <a16:creationId xmlns:a16="http://schemas.microsoft.com/office/drawing/2014/main" id="{76E780AC-64F1-6945-3263-AEED974DE5EF}"/>
              </a:ext>
            </a:extLst>
          </p:cNvPr>
          <p:cNvGrpSpPr/>
          <p:nvPr/>
        </p:nvGrpSpPr>
        <p:grpSpPr>
          <a:xfrm>
            <a:off x="8236954" y="132067"/>
            <a:ext cx="3512134" cy="222091"/>
            <a:chOff x="8236954" y="132067"/>
            <a:chExt cx="3512134" cy="222091"/>
          </a:xfrm>
        </p:grpSpPr>
        <p:sp>
          <p:nvSpPr>
            <p:cNvPr id="17" name="Rectangle 16">
              <a:extLst>
                <a:ext uri="{FF2B5EF4-FFF2-40B4-BE49-F238E27FC236}">
                  <a16:creationId xmlns:a16="http://schemas.microsoft.com/office/drawing/2014/main" id="{B1F02619-2CAE-5A2E-C748-C6EC9CA598D1}"/>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B027E7FF-E56C-A739-1295-760172B48AAE}"/>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9" name="Group 18">
              <a:extLst>
                <a:ext uri="{FF2B5EF4-FFF2-40B4-BE49-F238E27FC236}">
                  <a16:creationId xmlns:a16="http://schemas.microsoft.com/office/drawing/2014/main" id="{97C1ECA1-6E1A-CD9F-4926-2B9B939DDD80}"/>
                </a:ext>
              </a:extLst>
            </p:cNvPr>
            <p:cNvGrpSpPr/>
            <p:nvPr/>
          </p:nvGrpSpPr>
          <p:grpSpPr>
            <a:xfrm>
              <a:off x="9204262" y="136514"/>
              <a:ext cx="1819345" cy="217644"/>
              <a:chOff x="8962435" y="132504"/>
              <a:chExt cx="1819345" cy="217644"/>
            </a:xfrm>
          </p:grpSpPr>
          <p:sp>
            <p:nvSpPr>
              <p:cNvPr id="28" name="Rectangle 27">
                <a:extLst>
                  <a:ext uri="{FF2B5EF4-FFF2-40B4-BE49-F238E27FC236}">
                    <a16:creationId xmlns:a16="http://schemas.microsoft.com/office/drawing/2014/main" id="{C40684C4-324C-00F2-1827-5707C6645949}"/>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2BFA7A91-8631-F044-2BD4-DB9DEA60F225}"/>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23" name="Rectangle 22">
              <a:extLst>
                <a:ext uri="{FF2B5EF4-FFF2-40B4-BE49-F238E27FC236}">
                  <a16:creationId xmlns:a16="http://schemas.microsoft.com/office/drawing/2014/main" id="{635132B0-781D-520F-0D15-A82B6C5D49C7}"/>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904B238D-C87E-8E3C-CD0B-0178DACD4D73}"/>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9321BD04-31DA-AF8D-2DAC-223C48331DE2}"/>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6" name="Rectangle 25">
              <a:extLst>
                <a:ext uri="{FF2B5EF4-FFF2-40B4-BE49-F238E27FC236}">
                  <a16:creationId xmlns:a16="http://schemas.microsoft.com/office/drawing/2014/main" id="{A26521CC-F1AA-8F6E-AA74-073EC1C4D34A}"/>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A5BA46D5-E255-758B-2438-18556E36B0AD}"/>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3" name="Rectangle 32">
            <a:extLst>
              <a:ext uri="{FF2B5EF4-FFF2-40B4-BE49-F238E27FC236}">
                <a16:creationId xmlns:a16="http://schemas.microsoft.com/office/drawing/2014/main" id="{2BF56848-5806-B751-B178-FE1327C1C03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52B6CE01-42B0-E187-0860-79740B4A4616}"/>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1131335F-C09E-DB3E-8D5A-4C4818EC1A0C}"/>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2" name="Rectangle 41">
            <a:extLst>
              <a:ext uri="{FF2B5EF4-FFF2-40B4-BE49-F238E27FC236}">
                <a16:creationId xmlns:a16="http://schemas.microsoft.com/office/drawing/2014/main" id="{48183A2E-EE15-495F-403A-B73BD9E74CF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Freeform 50">
            <a:extLst>
              <a:ext uri="{FF2B5EF4-FFF2-40B4-BE49-F238E27FC236}">
                <a16:creationId xmlns:a16="http://schemas.microsoft.com/office/drawing/2014/main" id="{C92E6ABD-A548-6FDA-C358-06AD4ED8CA9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4" name="Google Shape;2685;p25">
            <a:extLst>
              <a:ext uri="{FF2B5EF4-FFF2-40B4-BE49-F238E27FC236}">
                <a16:creationId xmlns:a16="http://schemas.microsoft.com/office/drawing/2014/main" id="{2F1AB5A3-AEE9-B8E4-92F4-AAD320E6C96F}"/>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11" name="Google Shape;112;p22">
            <a:extLst>
              <a:ext uri="{FF2B5EF4-FFF2-40B4-BE49-F238E27FC236}">
                <a16:creationId xmlns:a16="http://schemas.microsoft.com/office/drawing/2014/main" id="{AB4E0014-B581-DD9C-1269-33D8FA2D9861}"/>
              </a:ext>
            </a:extLst>
          </p:cNvPr>
          <p:cNvSpPr/>
          <p:nvPr/>
        </p:nvSpPr>
        <p:spPr>
          <a:xfrm>
            <a:off x="7501676" y="3523069"/>
            <a:ext cx="4247450" cy="77067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Valsts drošības dienesta izstrādāts buklets «Rīcība terora akta gadījumā»</a:t>
            </a:r>
          </a:p>
        </p:txBody>
      </p:sp>
      <p:sp>
        <p:nvSpPr>
          <p:cNvPr id="14" name="Google Shape;112;p22">
            <a:extLst>
              <a:ext uri="{FF2B5EF4-FFF2-40B4-BE49-F238E27FC236}">
                <a16:creationId xmlns:a16="http://schemas.microsoft.com/office/drawing/2014/main" id="{59331965-0CD0-FF41-2788-34A67834DF5E}"/>
              </a:ext>
            </a:extLst>
          </p:cNvPr>
          <p:cNvSpPr/>
          <p:nvPr/>
        </p:nvSpPr>
        <p:spPr>
          <a:xfrm>
            <a:off x="7501676" y="4452817"/>
            <a:ext cx="4247450" cy="7715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Valsts vides </a:t>
            </a:r>
            <a:r>
              <a:rPr lang="en-US" sz="1100" err="1"/>
              <a:t>dienesta</a:t>
            </a:r>
            <a:r>
              <a:rPr lang="en-US" sz="1100"/>
              <a:t> </a:t>
            </a:r>
            <a:r>
              <a:rPr lang="en-US" sz="1100" err="1"/>
              <a:t>izstrādāti</a:t>
            </a:r>
            <a:r>
              <a:rPr lang="en-US" sz="1100"/>
              <a:t> </a:t>
            </a:r>
            <a:r>
              <a:rPr lang="en-US" sz="1100" err="1"/>
              <a:t>informatīvie</a:t>
            </a:r>
            <a:r>
              <a:rPr lang="en-US" sz="1100"/>
              <a:t> </a:t>
            </a:r>
            <a:r>
              <a:rPr lang="en-US" sz="1100" err="1"/>
              <a:t>materiāli</a:t>
            </a:r>
            <a:r>
              <a:rPr lang="en-US" sz="1100"/>
              <a:t> par </a:t>
            </a:r>
            <a:r>
              <a:rPr lang="en-US" sz="1100" err="1"/>
              <a:t>aizsardzības</a:t>
            </a:r>
            <a:r>
              <a:rPr lang="en-US" sz="1100"/>
              <a:t> </a:t>
            </a:r>
            <a:r>
              <a:rPr lang="en-US" sz="1100" err="1"/>
              <a:t>pasākumiem</a:t>
            </a:r>
            <a:r>
              <a:rPr lang="en-US" sz="1100"/>
              <a:t> </a:t>
            </a:r>
            <a:r>
              <a:rPr lang="en-US" sz="1100" err="1"/>
              <a:t>radiācijas</a:t>
            </a:r>
            <a:r>
              <a:rPr lang="en-US" sz="1100"/>
              <a:t> </a:t>
            </a:r>
            <a:r>
              <a:rPr lang="en-US" sz="1100" err="1"/>
              <a:t>avārijās</a:t>
            </a:r>
            <a:r>
              <a:rPr lang="en-US" sz="1100"/>
              <a:t> </a:t>
            </a:r>
          </a:p>
        </p:txBody>
      </p:sp>
      <p:sp>
        <p:nvSpPr>
          <p:cNvPr id="16" name="Google Shape;112;p22">
            <a:extLst>
              <a:ext uri="{FF2B5EF4-FFF2-40B4-BE49-F238E27FC236}">
                <a16:creationId xmlns:a16="http://schemas.microsoft.com/office/drawing/2014/main" id="{F4A9995E-EA79-4C43-4B80-5627D3AC86DA}"/>
              </a:ext>
            </a:extLst>
          </p:cNvPr>
          <p:cNvSpPr/>
          <p:nvPr/>
        </p:nvSpPr>
        <p:spPr>
          <a:xfrm>
            <a:off x="7501676" y="5395391"/>
            <a:ext cx="4247450" cy="7715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Daugavpils reģionālās slimnīcas teritorijā norisinājās Valsts vides dienesta Radiācijas drošības centra praktiskās civilās aizsardzības mācības par rīcību vietēja līmeņa radiācijas avārijas gadījumā</a:t>
            </a:r>
          </a:p>
        </p:txBody>
      </p:sp>
      <p:sp>
        <p:nvSpPr>
          <p:cNvPr id="20" name="Google Shape;112;p22">
            <a:extLst>
              <a:ext uri="{FF2B5EF4-FFF2-40B4-BE49-F238E27FC236}">
                <a16:creationId xmlns:a16="http://schemas.microsoft.com/office/drawing/2014/main" id="{246E86DA-56C1-EA1C-2238-30FF25488B99}"/>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Atbilstoši </a:t>
            </a:r>
            <a:r>
              <a:rPr lang="en-US" sz="1100" err="1"/>
              <a:t>savai</a:t>
            </a:r>
            <a:r>
              <a:rPr lang="en-US" sz="1100"/>
              <a:t> </a:t>
            </a:r>
            <a:r>
              <a:rPr lang="en-US" sz="1100" err="1"/>
              <a:t>darbības</a:t>
            </a:r>
            <a:r>
              <a:rPr lang="en-US" sz="1100"/>
              <a:t> </a:t>
            </a:r>
            <a:r>
              <a:rPr lang="en-US" sz="1100" err="1"/>
              <a:t>jomai</a:t>
            </a:r>
            <a:r>
              <a:rPr lang="en-US" sz="1100"/>
              <a:t> </a:t>
            </a:r>
            <a:r>
              <a:rPr lang="en-US" sz="1100" err="1"/>
              <a:t>izstrādā</a:t>
            </a:r>
            <a:r>
              <a:rPr lang="en-US" sz="1100"/>
              <a:t> un </a:t>
            </a:r>
            <a:r>
              <a:rPr lang="en-US" sz="1100" err="1"/>
              <a:t>sniedz</a:t>
            </a:r>
            <a:r>
              <a:rPr lang="en-US" sz="1100"/>
              <a:t> </a:t>
            </a:r>
            <a:r>
              <a:rPr lang="en-US" sz="1100" err="1"/>
              <a:t>rekomendācijas</a:t>
            </a:r>
            <a:r>
              <a:rPr lang="en-US" sz="1100"/>
              <a:t> </a:t>
            </a:r>
            <a:r>
              <a:rPr lang="en-US" sz="1100" err="1"/>
              <a:t>iestādēm</a:t>
            </a:r>
            <a:r>
              <a:rPr lang="en-US" sz="1100"/>
              <a:t> un </a:t>
            </a:r>
            <a:r>
              <a:rPr lang="en-US" sz="1100" err="1"/>
              <a:t>ieteikumus</a:t>
            </a:r>
            <a:r>
              <a:rPr lang="en-US" sz="1100"/>
              <a:t> </a:t>
            </a:r>
            <a:r>
              <a:rPr lang="en-US" sz="1100" err="1"/>
              <a:t>iedzīvotājiem</a:t>
            </a:r>
            <a:r>
              <a:rPr lang="en-US" sz="1100"/>
              <a:t> par </a:t>
            </a:r>
            <a:r>
              <a:rPr lang="en-US" sz="1100" err="1"/>
              <a:t>rīcību</a:t>
            </a:r>
            <a:r>
              <a:rPr lang="en-US" sz="1100"/>
              <a:t> </a:t>
            </a:r>
            <a:r>
              <a:rPr lang="en-US" sz="1100" err="1"/>
              <a:t>katastrofas</a:t>
            </a:r>
            <a:r>
              <a:rPr lang="en-US" sz="1100"/>
              <a:t> </a:t>
            </a:r>
            <a:r>
              <a:rPr lang="en-US" sz="1100" err="1"/>
              <a:t>vai</a:t>
            </a:r>
            <a:r>
              <a:rPr lang="en-US" sz="1100"/>
              <a:t> </a:t>
            </a:r>
            <a:r>
              <a:rPr lang="en-US" sz="1100" err="1"/>
              <a:t>katastrofas</a:t>
            </a:r>
            <a:r>
              <a:rPr lang="en-US" sz="1100"/>
              <a:t> </a:t>
            </a:r>
            <a:r>
              <a:rPr lang="en-US" sz="1100" err="1"/>
              <a:t>draudu</a:t>
            </a:r>
            <a:r>
              <a:rPr lang="en-US" sz="1100"/>
              <a:t> </a:t>
            </a:r>
            <a:r>
              <a:rPr lang="en-US" sz="1100" err="1"/>
              <a:t>gadījumā</a:t>
            </a:r>
            <a:endParaRPr lang="en-US" sz="1100"/>
          </a:p>
        </p:txBody>
      </p:sp>
      <p:sp>
        <p:nvSpPr>
          <p:cNvPr id="21" name="Google Shape;112;p22">
            <a:extLst>
              <a:ext uri="{FF2B5EF4-FFF2-40B4-BE49-F238E27FC236}">
                <a16:creationId xmlns:a16="http://schemas.microsoft.com/office/drawing/2014/main" id="{6043E5E6-4026-27F2-09CC-7598A9F8D8B3}"/>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Veic </a:t>
            </a:r>
            <a:r>
              <a:rPr lang="en-US" sz="1100" err="1"/>
              <a:t>nodarbināto</a:t>
            </a:r>
            <a:r>
              <a:rPr lang="en-US" sz="1100"/>
              <a:t> un </a:t>
            </a:r>
            <a:r>
              <a:rPr lang="en-US" sz="1100" err="1"/>
              <a:t>iedzīvotāju</a:t>
            </a:r>
            <a:r>
              <a:rPr lang="en-US" sz="1100"/>
              <a:t> </a:t>
            </a:r>
            <a:r>
              <a:rPr lang="en-US" sz="1100" err="1"/>
              <a:t>izglītošanu</a:t>
            </a:r>
            <a:r>
              <a:rPr lang="en-US" sz="1100"/>
              <a:t> civilās </a:t>
            </a:r>
            <a:r>
              <a:rPr lang="en-US" sz="1100" err="1"/>
              <a:t>aizsardzības</a:t>
            </a:r>
            <a:r>
              <a:rPr lang="en-US" sz="1100"/>
              <a:t> </a:t>
            </a:r>
            <a:r>
              <a:rPr lang="en-US" sz="1100" err="1"/>
              <a:t>jautājumos</a:t>
            </a:r>
            <a:endParaRPr lang="en-US" sz="1100"/>
          </a:p>
        </p:txBody>
      </p:sp>
      <p:sp>
        <p:nvSpPr>
          <p:cNvPr id="30" name="Google Shape;112;p22">
            <a:extLst>
              <a:ext uri="{FF2B5EF4-FFF2-40B4-BE49-F238E27FC236}">
                <a16:creationId xmlns:a16="http://schemas.microsoft.com/office/drawing/2014/main" id="{71BEF1CD-925D-D767-08E3-E8383C9A2C34}"/>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Plāno un </a:t>
            </a:r>
            <a:r>
              <a:rPr lang="en-US" sz="1100" err="1"/>
              <a:t>rīko</a:t>
            </a:r>
            <a:r>
              <a:rPr lang="en-US" sz="1100"/>
              <a:t> civilās </a:t>
            </a:r>
            <a:r>
              <a:rPr lang="en-US" sz="1100" err="1"/>
              <a:t>aizsardzības</a:t>
            </a:r>
            <a:r>
              <a:rPr lang="en-US" sz="1100"/>
              <a:t> un </a:t>
            </a:r>
            <a:r>
              <a:rPr lang="en-US" sz="1100" err="1"/>
              <a:t>katastrofas</a:t>
            </a:r>
            <a:r>
              <a:rPr lang="en-US" sz="1100"/>
              <a:t> </a:t>
            </a:r>
            <a:r>
              <a:rPr lang="en-US" sz="1100" err="1"/>
              <a:t>pārvaldīšanas</a:t>
            </a:r>
            <a:r>
              <a:rPr lang="en-US" sz="1100"/>
              <a:t> </a:t>
            </a:r>
            <a:r>
              <a:rPr lang="en-US" sz="1100" err="1"/>
              <a:t>mācības</a:t>
            </a:r>
            <a:endParaRPr lang="en-US" sz="1100"/>
          </a:p>
        </p:txBody>
      </p:sp>
      <p:sp>
        <p:nvSpPr>
          <p:cNvPr id="31" name="Google Shape;118;p22">
            <a:extLst>
              <a:ext uri="{FF2B5EF4-FFF2-40B4-BE49-F238E27FC236}">
                <a16:creationId xmlns:a16="http://schemas.microsoft.com/office/drawing/2014/main" id="{30D89D83-7B24-70B9-4801-12A9B12036E9}"/>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V</a:t>
            </a:r>
            <a:r>
              <a:rPr lang="en-GB" sz="1400" b="1" err="1"/>
              <a:t>alsts</a:t>
            </a:r>
            <a:r>
              <a:rPr lang="en-GB" sz="1400"/>
              <a:t> </a:t>
            </a:r>
            <a:r>
              <a:rPr lang="en-GB" sz="1400">
                <a:solidFill>
                  <a:schemeClr val="bg1">
                    <a:lumMod val="65000"/>
                  </a:schemeClr>
                </a:solidFill>
              </a:rPr>
              <a:t>| </a:t>
            </a:r>
            <a:r>
              <a:rPr lang="lv-LV" sz="1400" b="1"/>
              <a:t>Pa</a:t>
            </a:r>
            <a:r>
              <a:rPr lang="en-GB" sz="1400" b="1" err="1"/>
              <a:t>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2" name="Google Shape;118;p22">
            <a:extLst>
              <a:ext uri="{FF2B5EF4-FFF2-40B4-BE49-F238E27FC236}">
                <a16:creationId xmlns:a16="http://schemas.microsoft.com/office/drawing/2014/main" id="{DE42BA7D-E202-D4C2-DD09-1C3E4B2D2929}"/>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118;p22">
            <a:extLst>
              <a:ext uri="{FF2B5EF4-FFF2-40B4-BE49-F238E27FC236}">
                <a16:creationId xmlns:a16="http://schemas.microsoft.com/office/drawing/2014/main" id="{2C396801-C007-F7AB-CF28-5160BA43C26D}"/>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b="1" dirty="0"/>
              <a:t>Lēmumu pieņemšana</a:t>
            </a:r>
            <a:r>
              <a:rPr lang="en-US" sz="1400" b="1" dirty="0"/>
              <a:t> </a:t>
            </a:r>
            <a:r>
              <a:rPr lang="en-US" sz="1400" dirty="0">
                <a:solidFill>
                  <a:schemeClr val="bg1">
                    <a:lumMod val="65000"/>
                  </a:schemeClr>
                </a:solidFill>
              </a:rPr>
              <a:t>| </a:t>
            </a:r>
            <a:r>
              <a:rPr lang="lv-LV" sz="1400" dirty="0">
                <a:solidFill>
                  <a:schemeClr val="bg1">
                    <a:lumMod val="65000"/>
                  </a:schemeClr>
                </a:solidFill>
              </a:rPr>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36" name="Google Shape;118;p22">
            <a:extLst>
              <a:ext uri="{FF2B5EF4-FFF2-40B4-BE49-F238E27FC236}">
                <a16:creationId xmlns:a16="http://schemas.microsoft.com/office/drawing/2014/main" id="{0AFA56C7-30B4-B8CE-FE83-DC5A2D12BB70}"/>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85B68EA4-DA85-CC72-77E6-170F40E5DB32}"/>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38" name="Google Shape;118;p22">
            <a:extLst>
              <a:ext uri="{FF2B5EF4-FFF2-40B4-BE49-F238E27FC236}">
                <a16:creationId xmlns:a16="http://schemas.microsoft.com/office/drawing/2014/main" id="{FE56435F-3F3F-BBC9-3AB6-87E78EC0BD33}"/>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29970A4F-C287-BF6C-A1F3-60FCC83B8C6E}"/>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40" name="Google Shape;118;p22">
            <a:extLst>
              <a:ext uri="{FF2B5EF4-FFF2-40B4-BE49-F238E27FC236}">
                <a16:creationId xmlns:a16="http://schemas.microsoft.com/office/drawing/2014/main" id="{E8864B1E-8B31-1B90-9934-BF61FBED3774}"/>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Freeform 17">
            <a:extLst>
              <a:ext uri="{FF2B5EF4-FFF2-40B4-BE49-F238E27FC236}">
                <a16:creationId xmlns:a16="http://schemas.microsoft.com/office/drawing/2014/main" id="{ED828F3C-539E-22B1-A4E7-A43F6E26F988}"/>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D1F02720-7D2B-791F-C480-BA17BDE9AA55}"/>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17">
            <a:extLst>
              <a:ext uri="{FF2B5EF4-FFF2-40B4-BE49-F238E27FC236}">
                <a16:creationId xmlns:a16="http://schemas.microsoft.com/office/drawing/2014/main" id="{8E21B5C9-E0A7-24DC-763C-D210B4A8470E}"/>
              </a:ext>
            </a:extLst>
          </p:cNvPr>
          <p:cNvSpPr/>
          <p:nvPr/>
        </p:nvSpPr>
        <p:spPr>
          <a:xfrm>
            <a:off x="7573675"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8" name="Freeform 17">
            <a:extLst>
              <a:ext uri="{FF2B5EF4-FFF2-40B4-BE49-F238E27FC236}">
                <a16:creationId xmlns:a16="http://schemas.microsoft.com/office/drawing/2014/main" id="{972ECC1E-9900-3521-3113-4F028B971087}"/>
              </a:ext>
            </a:extLst>
          </p:cNvPr>
          <p:cNvSpPr/>
          <p:nvPr/>
        </p:nvSpPr>
        <p:spPr>
          <a:xfrm>
            <a:off x="7573675"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9" name="Freeform 45">
            <a:extLst>
              <a:ext uri="{FF2B5EF4-FFF2-40B4-BE49-F238E27FC236}">
                <a16:creationId xmlns:a16="http://schemas.microsoft.com/office/drawing/2014/main" id="{22868018-EC4D-04E6-B0E9-B5E91D2D13E8}"/>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0" name="Graphic 47">
            <a:extLst>
              <a:ext uri="{FF2B5EF4-FFF2-40B4-BE49-F238E27FC236}">
                <a16:creationId xmlns:a16="http://schemas.microsoft.com/office/drawing/2014/main" id="{9988F31B-5B68-EBFA-D5D8-A09C7EDED3B0}"/>
              </a:ext>
            </a:extLst>
          </p:cNvPr>
          <p:cNvGrpSpPr/>
          <p:nvPr/>
        </p:nvGrpSpPr>
        <p:grpSpPr>
          <a:xfrm>
            <a:off x="3174014" y="2468509"/>
            <a:ext cx="288925" cy="287338"/>
            <a:chOff x="5489444" y="1867103"/>
            <a:chExt cx="457200" cy="457200"/>
          </a:xfrm>
          <a:solidFill>
            <a:srgbClr val="525A72"/>
          </a:solidFill>
        </p:grpSpPr>
        <p:sp>
          <p:nvSpPr>
            <p:cNvPr id="51" name="Freeform 158">
              <a:extLst>
                <a:ext uri="{FF2B5EF4-FFF2-40B4-BE49-F238E27FC236}">
                  <a16:creationId xmlns:a16="http://schemas.microsoft.com/office/drawing/2014/main" id="{ABEF3298-9F91-7175-9B76-E8ADA4EB5DB3}"/>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3">
              <a:extLst>
                <a:ext uri="{FF2B5EF4-FFF2-40B4-BE49-F238E27FC236}">
                  <a16:creationId xmlns:a16="http://schemas.microsoft.com/office/drawing/2014/main" id="{113139C9-6AC5-83F0-B81F-C9293876A7A9}"/>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5" name="Freeform 164">
              <a:extLst>
                <a:ext uri="{FF2B5EF4-FFF2-40B4-BE49-F238E27FC236}">
                  <a16:creationId xmlns:a16="http://schemas.microsoft.com/office/drawing/2014/main" id="{6DE73DF8-BEC4-F2E9-6480-3165EEE33F78}"/>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6" name="Freeform 166">
              <a:extLst>
                <a:ext uri="{FF2B5EF4-FFF2-40B4-BE49-F238E27FC236}">
                  <a16:creationId xmlns:a16="http://schemas.microsoft.com/office/drawing/2014/main" id="{5C725F45-98BC-697D-9994-3670FE8B64FC}"/>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7" name="Freeform 73">
            <a:extLst>
              <a:ext uri="{FF2B5EF4-FFF2-40B4-BE49-F238E27FC236}">
                <a16:creationId xmlns:a16="http://schemas.microsoft.com/office/drawing/2014/main" id="{0EF76D7F-3A76-E31D-30E8-4E2F109A76F9}"/>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8" name="Freeform 80">
            <a:extLst>
              <a:ext uri="{FF2B5EF4-FFF2-40B4-BE49-F238E27FC236}">
                <a16:creationId xmlns:a16="http://schemas.microsoft.com/office/drawing/2014/main" id="{4ECF16EE-18C3-2980-4B1C-BC9D6CE4D031}"/>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60" name="Freeform 17">
            <a:extLst>
              <a:ext uri="{FF2B5EF4-FFF2-40B4-BE49-F238E27FC236}">
                <a16:creationId xmlns:a16="http://schemas.microsoft.com/office/drawing/2014/main" id="{E76D68B3-3382-12B6-F8AC-6D1A52A8F6EB}"/>
              </a:ext>
            </a:extLst>
          </p:cNvPr>
          <p:cNvSpPr/>
          <p:nvPr/>
        </p:nvSpPr>
        <p:spPr>
          <a:xfrm>
            <a:off x="7573675"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1" name="Freeform 17">
            <a:extLst>
              <a:ext uri="{FF2B5EF4-FFF2-40B4-BE49-F238E27FC236}">
                <a16:creationId xmlns:a16="http://schemas.microsoft.com/office/drawing/2014/main" id="{4DD4B13F-6028-6381-1964-2D682665BE28}"/>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2933392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Valsts institūciju uzdevumi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63</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0" name="Group 39">
            <a:extLst>
              <a:ext uri="{FF2B5EF4-FFF2-40B4-BE49-F238E27FC236}">
                <a16:creationId xmlns:a16="http://schemas.microsoft.com/office/drawing/2014/main" id="{21837C97-C50C-4B2C-7CE3-EFC736413E09}"/>
              </a:ext>
            </a:extLst>
          </p:cNvPr>
          <p:cNvGrpSpPr/>
          <p:nvPr/>
        </p:nvGrpSpPr>
        <p:grpSpPr>
          <a:xfrm>
            <a:off x="3101971" y="3104206"/>
            <a:ext cx="8647113" cy="432000"/>
            <a:chOff x="3101975" y="5513383"/>
            <a:chExt cx="8647113" cy="432000"/>
          </a:xfrm>
        </p:grpSpPr>
        <p:sp>
          <p:nvSpPr>
            <p:cNvPr id="24" name="Google Shape;116;p22">
              <a:extLst>
                <a:ext uri="{FF2B5EF4-FFF2-40B4-BE49-F238E27FC236}">
                  <a16:creationId xmlns:a16="http://schemas.microsoft.com/office/drawing/2014/main" id="{DB596B57-A38F-CAFE-8E30-8ABE793A5EC4}"/>
                </a:ext>
              </a:extLst>
            </p:cNvPr>
            <p:cNvSpPr/>
            <p:nvPr/>
          </p:nvSpPr>
          <p:spPr>
            <a:xfrm>
              <a:off x="3101975" y="5513383"/>
              <a:ext cx="8647113" cy="432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a:t>
              </a:r>
              <a:r>
                <a:rPr lang="lv-LV" sz="1100" b="1"/>
                <a:t>nodarbināto un iedzīvotāju izglītošanu </a:t>
              </a:r>
              <a:r>
                <a:rPr lang="lv-LV" sz="1100"/>
                <a:t>civilās aizsardzības jautājumos, izmantojot plašsaziņas līdzekļus un elektroniskos plašsaziņas līdzekļus, kā arī izplatot informatīvos materiālus, atbilstoši savai darbības jomai</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8" y="56426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14" name="Group 21513">
            <a:extLst>
              <a:ext uri="{FF2B5EF4-FFF2-40B4-BE49-F238E27FC236}">
                <a16:creationId xmlns:a16="http://schemas.microsoft.com/office/drawing/2014/main" id="{C4E2049E-35A0-FEDB-8242-5ECEB81C30C8}"/>
              </a:ext>
            </a:extLst>
          </p:cNvPr>
          <p:cNvGrpSpPr/>
          <p:nvPr/>
        </p:nvGrpSpPr>
        <p:grpSpPr>
          <a:xfrm>
            <a:off x="3096143" y="3649935"/>
            <a:ext cx="8647073" cy="432000"/>
            <a:chOff x="3095624" y="4716551"/>
            <a:chExt cx="8647073" cy="432000"/>
          </a:xfrm>
        </p:grpSpPr>
        <p:sp>
          <p:nvSpPr>
            <p:cNvPr id="47" name="Google Shape;112;p22">
              <a:extLst>
                <a:ext uri="{FF2B5EF4-FFF2-40B4-BE49-F238E27FC236}">
                  <a16:creationId xmlns:a16="http://schemas.microsoft.com/office/drawing/2014/main" id="{74FC1563-418A-F3F3-A4C1-37346BBC7995}"/>
                </a:ext>
              </a:extLst>
            </p:cNvPr>
            <p:cNvSpPr/>
            <p:nvPr/>
          </p:nvSpPr>
          <p:spPr>
            <a:xfrm>
              <a:off x="3095624" y="4716551"/>
              <a:ext cx="8647073" cy="432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Plāno un rīko </a:t>
              </a:r>
              <a:r>
                <a:rPr lang="lv-LV" sz="1100" b="1"/>
                <a:t>civilās aizsardzības un katastrofas pārvaldīšanas mācības</a:t>
              </a:r>
            </a:p>
          </p:txBody>
        </p:sp>
        <p:sp>
          <p:nvSpPr>
            <p:cNvPr id="48" name="Freeform 68">
              <a:extLst>
                <a:ext uri="{FF2B5EF4-FFF2-40B4-BE49-F238E27FC236}">
                  <a16:creationId xmlns:a16="http://schemas.microsoft.com/office/drawing/2014/main" id="{068DB947-45DF-B44D-DA27-5A02EED0E84E}"/>
                </a:ext>
              </a:extLst>
            </p:cNvPr>
            <p:cNvSpPr>
              <a:spLocks noChangeAspect="1" noEditPoints="1"/>
            </p:cNvSpPr>
            <p:nvPr/>
          </p:nvSpPr>
          <p:spPr bwMode="auto">
            <a:xfrm>
              <a:off x="3179624" y="484584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pic>
        <p:nvPicPr>
          <p:cNvPr id="8" name="Graphic 7" descr="Court outline">
            <a:extLst>
              <a:ext uri="{FF2B5EF4-FFF2-40B4-BE49-F238E27FC236}">
                <a16:creationId xmlns:a16="http://schemas.microsoft.com/office/drawing/2014/main" id="{BEA4416D-D424-4F5A-2975-50BB6D761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71475"/>
            <a:ext cx="1077913" cy="1076325"/>
          </a:xfrm>
          <a:prstGeom prst="rect">
            <a:avLst/>
          </a:prstGeom>
        </p:spPr>
      </p:pic>
      <p:sp>
        <p:nvSpPr>
          <p:cNvPr id="43" name="Rectangle 42">
            <a:extLst>
              <a:ext uri="{FF2B5EF4-FFF2-40B4-BE49-F238E27FC236}">
                <a16:creationId xmlns:a16="http://schemas.microsoft.com/office/drawing/2014/main" id="{5301BDB4-5C13-13BE-340B-D5E168A9462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1" name="Group 10">
            <a:extLst>
              <a:ext uri="{FF2B5EF4-FFF2-40B4-BE49-F238E27FC236}">
                <a16:creationId xmlns:a16="http://schemas.microsoft.com/office/drawing/2014/main" id="{94A3F452-5179-CFE1-D986-443C17DB2552}"/>
              </a:ext>
            </a:extLst>
          </p:cNvPr>
          <p:cNvGrpSpPr/>
          <p:nvPr/>
        </p:nvGrpSpPr>
        <p:grpSpPr>
          <a:xfrm>
            <a:off x="8236954" y="132067"/>
            <a:ext cx="3512134" cy="222091"/>
            <a:chOff x="8236954" y="132067"/>
            <a:chExt cx="3512134" cy="222091"/>
          </a:xfrm>
        </p:grpSpPr>
        <p:sp>
          <p:nvSpPr>
            <p:cNvPr id="13" name="Rectangle 12">
              <a:extLst>
                <a:ext uri="{FF2B5EF4-FFF2-40B4-BE49-F238E27FC236}">
                  <a16:creationId xmlns:a16="http://schemas.microsoft.com/office/drawing/2014/main" id="{3D9E7B7F-F387-82AE-F9A5-6BA5EC3B1D42}"/>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11A0096B-9F3A-8C8B-A064-3A493A238EFD}"/>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5" name="Group 14">
              <a:extLst>
                <a:ext uri="{FF2B5EF4-FFF2-40B4-BE49-F238E27FC236}">
                  <a16:creationId xmlns:a16="http://schemas.microsoft.com/office/drawing/2014/main" id="{632EFC0C-0177-6564-22A6-858632D13920}"/>
                </a:ext>
              </a:extLst>
            </p:cNvPr>
            <p:cNvGrpSpPr/>
            <p:nvPr/>
          </p:nvGrpSpPr>
          <p:grpSpPr>
            <a:xfrm>
              <a:off x="9204262" y="136514"/>
              <a:ext cx="1819345" cy="217644"/>
              <a:chOff x="8962435" y="132504"/>
              <a:chExt cx="1819345" cy="217644"/>
            </a:xfrm>
          </p:grpSpPr>
          <p:sp>
            <p:nvSpPr>
              <p:cNvPr id="53" name="Rectangle 52">
                <a:extLst>
                  <a:ext uri="{FF2B5EF4-FFF2-40B4-BE49-F238E27FC236}">
                    <a16:creationId xmlns:a16="http://schemas.microsoft.com/office/drawing/2014/main" id="{F1AC5712-A6AC-C120-D9B8-BA2B22BC359E}"/>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55" name="Rectangle 54">
                <a:extLst>
                  <a:ext uri="{FF2B5EF4-FFF2-40B4-BE49-F238E27FC236}">
                    <a16:creationId xmlns:a16="http://schemas.microsoft.com/office/drawing/2014/main" id="{67BEE846-C11A-D634-877C-75CF8346C113}"/>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46" name="Rectangle 45">
              <a:extLst>
                <a:ext uri="{FF2B5EF4-FFF2-40B4-BE49-F238E27FC236}">
                  <a16:creationId xmlns:a16="http://schemas.microsoft.com/office/drawing/2014/main" id="{C06067EC-1209-E89C-1B29-1372E6EC567A}"/>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9" name="Rectangle 48">
              <a:extLst>
                <a:ext uri="{FF2B5EF4-FFF2-40B4-BE49-F238E27FC236}">
                  <a16:creationId xmlns:a16="http://schemas.microsoft.com/office/drawing/2014/main" id="{C049D077-3018-8BC2-F41A-6C49AEB97CB3}"/>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0" name="Rectangle 49">
              <a:extLst>
                <a:ext uri="{FF2B5EF4-FFF2-40B4-BE49-F238E27FC236}">
                  <a16:creationId xmlns:a16="http://schemas.microsoft.com/office/drawing/2014/main" id="{3F6FC55F-8883-90FB-AC94-0B67C0BEA19E}"/>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51" name="Rectangle 50">
              <a:extLst>
                <a:ext uri="{FF2B5EF4-FFF2-40B4-BE49-F238E27FC236}">
                  <a16:creationId xmlns:a16="http://schemas.microsoft.com/office/drawing/2014/main" id="{FC7098D3-669B-ECCB-15ED-3DE1E84AE362}"/>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558C4754-FA24-38C4-40DF-A5B3B8284F55}"/>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6" name="Google Shape;116;p22">
            <a:extLst>
              <a:ext uri="{FF2B5EF4-FFF2-40B4-BE49-F238E27FC236}">
                <a16:creationId xmlns:a16="http://schemas.microsoft.com/office/drawing/2014/main" id="{6428767C-45FF-9646-3FC0-61E9F2D62D10}"/>
              </a:ext>
            </a:extLst>
          </p:cNvPr>
          <p:cNvSpPr/>
          <p:nvPr/>
        </p:nvSpPr>
        <p:spPr>
          <a:xfrm>
            <a:off x="3101971" y="2333486"/>
            <a:ext cx="8647113" cy="656991"/>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Atbilstoši savai darbības jomai </a:t>
            </a:r>
            <a:r>
              <a:rPr lang="lv-LV" sz="1100" b="1"/>
              <a:t>izstrādā un sniedz rekomendācijas </a:t>
            </a:r>
            <a:r>
              <a:rPr lang="lv-LV" sz="1100"/>
              <a:t>valsts un pašvaldību institūcijām, objektu un paaugstinātas bīstamības objektu īpašniekiem un tiesiskajiem valdītājiem, kā arī sniedz iedzīvotājiem ieteikumus par rīcību katastrofas vai katastrofas draudu gadījumā</a:t>
            </a:r>
          </a:p>
        </p:txBody>
      </p:sp>
      <p:sp>
        <p:nvSpPr>
          <p:cNvPr id="59" name="Freeform 68">
            <a:extLst>
              <a:ext uri="{FF2B5EF4-FFF2-40B4-BE49-F238E27FC236}">
                <a16:creationId xmlns:a16="http://schemas.microsoft.com/office/drawing/2014/main" id="{01D77A55-ACAE-06B2-C3AE-626D72604109}"/>
              </a:ext>
            </a:extLst>
          </p:cNvPr>
          <p:cNvSpPr>
            <a:spLocks noChangeAspect="1" noEditPoints="1"/>
          </p:cNvSpPr>
          <p:nvPr/>
        </p:nvSpPr>
        <p:spPr bwMode="auto">
          <a:xfrm>
            <a:off x="3185444" y="258332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1026" name="Picture 2" descr="white concrete building under sky">
            <a:extLst>
              <a:ext uri="{FF2B5EF4-FFF2-40B4-BE49-F238E27FC236}">
                <a16:creationId xmlns:a16="http://schemas.microsoft.com/office/drawing/2014/main" id="{4442BB0B-8E3A-D085-3689-09EA526AC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096143" y="4195664"/>
            <a:ext cx="8647073" cy="197785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F52221CE-D4CA-8024-8181-DE52DB89FFD0}"/>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4EF2E05C-BEF8-6FA9-54BA-57AE50F9D3C0}"/>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3" name="Google Shape;2685;p25">
            <a:extLst>
              <a:ext uri="{FF2B5EF4-FFF2-40B4-BE49-F238E27FC236}">
                <a16:creationId xmlns:a16="http://schemas.microsoft.com/office/drawing/2014/main" id="{79B94098-C409-908C-E058-9C77B194258D}"/>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5" name="Rectangle 24">
            <a:extLst>
              <a:ext uri="{FF2B5EF4-FFF2-40B4-BE49-F238E27FC236}">
                <a16:creationId xmlns:a16="http://schemas.microsoft.com/office/drawing/2014/main" id="{11E5E112-9878-9F75-C8FB-7065C48DCA69}"/>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FA3306A6-82A0-1646-1C25-975B77D70799}"/>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75E4FD58-4072-E425-9A97-3995B56F90B7}"/>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2921762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pic>
        <p:nvPicPr>
          <p:cNvPr id="14" name="Graphic 13" descr="Court outline">
            <a:extLst>
              <a:ext uri="{FF2B5EF4-FFF2-40B4-BE49-F238E27FC236}">
                <a16:creationId xmlns:a16="http://schemas.microsoft.com/office/drawing/2014/main" id="{31A026D8-1A13-D365-70F3-AE8A1DD3E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institūcijas administratīvā vadītāja uzdevumi</a:t>
            </a:r>
            <a:endParaRPr lang="en-US">
              <a:cs typeface="Arial"/>
            </a:endParaRP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institūciju administratīvo vadītāju uzdevumi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solidFill>
                <a:srgbClr val="525A72"/>
              </a:solidFill>
            </a:endParaRPr>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64</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06795"/>
            <a:ext cx="8647113" cy="28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lv-LV" sz="1100" b="1">
                <a:solidFill>
                  <a:srgbClr val="A8192D"/>
                </a:solidFill>
              </a:rPr>
              <a:t>Civilās aizsardzības uzdevumu izpildi valsts institūcijā nodrošina un vada valsts institūcijas administratīvais vadītājs, kura uzdevumi ir:</a:t>
            </a:r>
          </a:p>
        </p:txBody>
      </p:sp>
      <p:sp>
        <p:nvSpPr>
          <p:cNvPr id="7" name="Google Shape;113;p22">
            <a:extLst>
              <a:ext uri="{FF2B5EF4-FFF2-40B4-BE49-F238E27FC236}">
                <a16:creationId xmlns:a16="http://schemas.microsoft.com/office/drawing/2014/main" id="{D3D0228A-9BE9-C389-BE33-229F32C76912}"/>
              </a:ext>
            </a:extLst>
          </p:cNvPr>
          <p:cNvSpPr/>
          <p:nvPr/>
        </p:nvSpPr>
        <p:spPr>
          <a:xfrm>
            <a:off x="3113713" y="2687248"/>
            <a:ext cx="8647113" cy="504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Plāno un īsteno valsts institūcijas </a:t>
            </a:r>
            <a:r>
              <a:rPr lang="lv-LV" sz="1100" b="1"/>
              <a:t>nepārtrauktas darbības nodrošināšanai </a:t>
            </a:r>
            <a:r>
              <a:rPr lang="lv-LV" sz="1100"/>
              <a:t>katastrofas vai katastrofas draudu gadījumā </a:t>
            </a:r>
            <a:r>
              <a:rPr lang="lv-LV" sz="1100" b="1"/>
              <a:t>nepieciešamo rīcību</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44" y="285254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25" name="Google Shape;116;p22">
            <a:extLst>
              <a:ext uri="{FF2B5EF4-FFF2-40B4-BE49-F238E27FC236}">
                <a16:creationId xmlns:a16="http://schemas.microsoft.com/office/drawing/2014/main" id="{8D97A30E-2C4B-0632-9066-907890E96E91}"/>
              </a:ext>
            </a:extLst>
          </p:cNvPr>
          <p:cNvSpPr/>
          <p:nvPr/>
        </p:nvSpPr>
        <p:spPr>
          <a:xfrm>
            <a:off x="3113713" y="3880154"/>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Nodrošina valsts civilās aizsardzības plānā un sadarbības teritorijas civilās aizsardzības plānā valsts institūcijai noteikto </a:t>
            </a:r>
            <a:r>
              <a:rPr lang="lv-LV" sz="1100" b="1"/>
              <a:t>pasākumu precīzu un savlaicīgu izpildi</a:t>
            </a:r>
          </a:p>
        </p:txBody>
      </p:sp>
      <p:sp>
        <p:nvSpPr>
          <p:cNvPr id="57" name="Freeform 68">
            <a:extLst>
              <a:ext uri="{FF2B5EF4-FFF2-40B4-BE49-F238E27FC236}">
                <a16:creationId xmlns:a16="http://schemas.microsoft.com/office/drawing/2014/main" id="{8ACC98CB-4A2B-AECD-06D6-8AE23DDABE31}"/>
              </a:ext>
            </a:extLst>
          </p:cNvPr>
          <p:cNvSpPr>
            <a:spLocks noChangeAspect="1" noEditPoints="1"/>
          </p:cNvSpPr>
          <p:nvPr/>
        </p:nvSpPr>
        <p:spPr bwMode="auto">
          <a:xfrm>
            <a:off x="3185444" y="404545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24" name="Google Shape;116;p22">
            <a:extLst>
              <a:ext uri="{FF2B5EF4-FFF2-40B4-BE49-F238E27FC236}">
                <a16:creationId xmlns:a16="http://schemas.microsoft.com/office/drawing/2014/main" id="{DB596B57-A38F-CAFE-8E30-8ABE793A5EC4}"/>
              </a:ext>
            </a:extLst>
          </p:cNvPr>
          <p:cNvSpPr/>
          <p:nvPr/>
        </p:nvSpPr>
        <p:spPr>
          <a:xfrm>
            <a:off x="3113713" y="5073060"/>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en-US" sz="1100" b="1"/>
              <a:t>N</a:t>
            </a:r>
            <a:r>
              <a:rPr lang="lv-LV" sz="1100" b="1" err="1"/>
              <a:t>odrošina</a:t>
            </a:r>
            <a:r>
              <a:rPr lang="lv-LV" sz="1100" b="1"/>
              <a:t> valsts institūcijas nodarbināto un apmeklētāju drošību </a:t>
            </a:r>
            <a:r>
              <a:rPr lang="lv-LV" sz="1100"/>
              <a:t>tās īpašumā vai valdījumā esošā objektā vai paaugstinātas bīstamības objektā</a:t>
            </a:r>
          </a:p>
        </p:txBody>
      </p:sp>
      <p:sp>
        <p:nvSpPr>
          <p:cNvPr id="58" name="Freeform 68">
            <a:extLst>
              <a:ext uri="{FF2B5EF4-FFF2-40B4-BE49-F238E27FC236}">
                <a16:creationId xmlns:a16="http://schemas.microsoft.com/office/drawing/2014/main" id="{FCD12778-B41F-2940-6963-0BC918891A4F}"/>
              </a:ext>
            </a:extLst>
          </p:cNvPr>
          <p:cNvSpPr>
            <a:spLocks noChangeAspect="1" noEditPoints="1"/>
          </p:cNvSpPr>
          <p:nvPr/>
        </p:nvSpPr>
        <p:spPr bwMode="auto">
          <a:xfrm>
            <a:off x="3185444" y="523835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9" name="Google Shape;113;p22">
            <a:extLst>
              <a:ext uri="{FF2B5EF4-FFF2-40B4-BE49-F238E27FC236}">
                <a16:creationId xmlns:a16="http://schemas.microsoft.com/office/drawing/2014/main" id="{BF815C82-1556-F427-0B1F-2EFD16C5E5C2}"/>
              </a:ext>
            </a:extLst>
          </p:cNvPr>
          <p:cNvSpPr/>
          <p:nvPr/>
        </p:nvSpPr>
        <p:spPr>
          <a:xfrm>
            <a:off x="3101975" y="3283701"/>
            <a:ext cx="8647113" cy="504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 saskaņo ar Valsts ugunsdzēsības un glābšanas dienestu un apstiprina valsts institūcijas īpašumā vai valdījumā esoša objekta vai paaugstinātas bīstamības objekta </a:t>
            </a:r>
            <a:r>
              <a:rPr lang="lv-LV" sz="1100" b="1"/>
              <a:t>civilās aizsardzības plānu</a:t>
            </a:r>
          </a:p>
        </p:txBody>
      </p:sp>
      <p:sp>
        <p:nvSpPr>
          <p:cNvPr id="11" name="Freeform 68">
            <a:extLst>
              <a:ext uri="{FF2B5EF4-FFF2-40B4-BE49-F238E27FC236}">
                <a16:creationId xmlns:a16="http://schemas.microsoft.com/office/drawing/2014/main" id="{EE8F0C8D-90A3-5432-7743-77DB763F8950}"/>
              </a:ext>
            </a:extLst>
          </p:cNvPr>
          <p:cNvSpPr>
            <a:spLocks noChangeAspect="1" noEditPoints="1"/>
          </p:cNvSpPr>
          <p:nvPr/>
        </p:nvSpPr>
        <p:spPr bwMode="auto">
          <a:xfrm>
            <a:off x="3185444" y="344899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16" name="Google Shape;116;p22">
            <a:extLst>
              <a:ext uri="{FF2B5EF4-FFF2-40B4-BE49-F238E27FC236}">
                <a16:creationId xmlns:a16="http://schemas.microsoft.com/office/drawing/2014/main" id="{AF5A742F-B823-FCDF-DD84-41B622989958}"/>
              </a:ext>
            </a:extLst>
          </p:cNvPr>
          <p:cNvSpPr/>
          <p:nvPr/>
        </p:nvSpPr>
        <p:spPr>
          <a:xfrm>
            <a:off x="3101971" y="4476607"/>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Kontrolē institūcijai noteikto civilās aizsardzības uzdevumu izpildi</a:t>
            </a:r>
            <a:r>
              <a:rPr lang="lv-LV" sz="1100"/>
              <a:t>, kā arī tās padotībā esošajām institūcijām noteikto civilās aizsardzības uzdevumu izpildi</a:t>
            </a:r>
          </a:p>
        </p:txBody>
      </p:sp>
      <p:sp>
        <p:nvSpPr>
          <p:cNvPr id="28" name="Freeform 68">
            <a:extLst>
              <a:ext uri="{FF2B5EF4-FFF2-40B4-BE49-F238E27FC236}">
                <a16:creationId xmlns:a16="http://schemas.microsoft.com/office/drawing/2014/main" id="{BBF28D86-FEDA-4A63-160C-D9DA80937510}"/>
              </a:ext>
            </a:extLst>
          </p:cNvPr>
          <p:cNvSpPr>
            <a:spLocks noChangeAspect="1" noEditPoints="1"/>
          </p:cNvSpPr>
          <p:nvPr/>
        </p:nvSpPr>
        <p:spPr bwMode="auto">
          <a:xfrm>
            <a:off x="3185444" y="464190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36" name="Google Shape;116;p22">
            <a:extLst>
              <a:ext uri="{FF2B5EF4-FFF2-40B4-BE49-F238E27FC236}">
                <a16:creationId xmlns:a16="http://schemas.microsoft.com/office/drawing/2014/main" id="{8A562EC2-19CF-8CA8-26F4-6DE932B1765D}"/>
              </a:ext>
            </a:extLst>
          </p:cNvPr>
          <p:cNvSpPr/>
          <p:nvPr/>
        </p:nvSpPr>
        <p:spPr>
          <a:xfrm>
            <a:off x="3113713" y="5669515"/>
            <a:ext cx="8647113" cy="504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en-US" sz="1100"/>
              <a:t>Pēc </a:t>
            </a:r>
            <a:r>
              <a:rPr lang="en-US" sz="1100" err="1"/>
              <a:t>katastrofas</a:t>
            </a:r>
            <a:r>
              <a:rPr lang="en-US" sz="1100"/>
              <a:t> </a:t>
            </a:r>
            <a:r>
              <a:rPr lang="en-US" sz="1100" err="1"/>
              <a:t>pārvaldīšanas</a:t>
            </a:r>
            <a:r>
              <a:rPr lang="en-US" sz="1100"/>
              <a:t> </a:t>
            </a:r>
            <a:r>
              <a:rPr lang="en-US" sz="1100" err="1"/>
              <a:t>subjekta</a:t>
            </a:r>
            <a:r>
              <a:rPr lang="en-US" sz="1100"/>
              <a:t> </a:t>
            </a:r>
            <a:r>
              <a:rPr lang="en-US" sz="1100" err="1"/>
              <a:t>pieprasījuma</a:t>
            </a:r>
            <a:r>
              <a:rPr lang="en-US" sz="1100"/>
              <a:t> </a:t>
            </a:r>
            <a:r>
              <a:rPr lang="en-US" sz="1100" b="1" err="1"/>
              <a:t>snie</a:t>
            </a:r>
            <a:r>
              <a:rPr lang="lv-LV" sz="1100" b="1"/>
              <a:t>dz</a:t>
            </a:r>
            <a:r>
              <a:rPr lang="en-US" sz="1100" b="1"/>
              <a:t> </a:t>
            </a:r>
            <a:r>
              <a:rPr lang="en-US" sz="1100" b="1" err="1"/>
              <a:t>informāciju</a:t>
            </a:r>
            <a:r>
              <a:rPr lang="en-US" sz="1100" b="1"/>
              <a:t> par </a:t>
            </a:r>
            <a:r>
              <a:rPr lang="en-US" sz="1100" b="1" err="1"/>
              <a:t>valsts</a:t>
            </a:r>
            <a:r>
              <a:rPr lang="en-US" sz="1100" b="1"/>
              <a:t> </a:t>
            </a:r>
            <a:r>
              <a:rPr lang="en-US" sz="1100" b="1" err="1"/>
              <a:t>institūcijas</a:t>
            </a:r>
            <a:r>
              <a:rPr lang="en-US" sz="1100" b="1"/>
              <a:t> </a:t>
            </a:r>
            <a:r>
              <a:rPr lang="en-US" sz="1100" b="1" err="1"/>
              <a:t>rīcībā</a:t>
            </a:r>
            <a:r>
              <a:rPr lang="en-US" sz="1100" b="1"/>
              <a:t> </a:t>
            </a:r>
            <a:r>
              <a:rPr lang="en-US" sz="1100" b="1" err="1"/>
              <a:t>esošajiem</a:t>
            </a:r>
            <a:r>
              <a:rPr lang="en-US" sz="1100" b="1"/>
              <a:t> </a:t>
            </a:r>
            <a:r>
              <a:rPr lang="en-US" sz="1100" b="1" err="1"/>
              <a:t>resursiem</a:t>
            </a:r>
            <a:r>
              <a:rPr lang="en-US" sz="1100"/>
              <a:t>, kas </a:t>
            </a:r>
            <a:r>
              <a:rPr lang="en-US" sz="1100" err="1"/>
              <a:t>izmantojami</a:t>
            </a:r>
            <a:r>
              <a:rPr lang="en-US" sz="1100"/>
              <a:t> </a:t>
            </a:r>
            <a:r>
              <a:rPr lang="en-US" sz="1100" err="1"/>
              <a:t>katastrofas</a:t>
            </a:r>
            <a:r>
              <a:rPr lang="en-US" sz="1100"/>
              <a:t> </a:t>
            </a:r>
            <a:r>
              <a:rPr lang="en-US" sz="1100" err="1"/>
              <a:t>pārvaldīšanai</a:t>
            </a:r>
            <a:endParaRPr lang="en-US" sz="1100"/>
          </a:p>
        </p:txBody>
      </p:sp>
      <p:sp>
        <p:nvSpPr>
          <p:cNvPr id="39" name="Freeform 68">
            <a:extLst>
              <a:ext uri="{FF2B5EF4-FFF2-40B4-BE49-F238E27FC236}">
                <a16:creationId xmlns:a16="http://schemas.microsoft.com/office/drawing/2014/main" id="{87BDE956-A24B-D3F5-2CFD-F57628F17E53}"/>
              </a:ext>
            </a:extLst>
          </p:cNvPr>
          <p:cNvSpPr>
            <a:spLocks noChangeAspect="1" noEditPoints="1"/>
          </p:cNvSpPr>
          <p:nvPr/>
        </p:nvSpPr>
        <p:spPr bwMode="auto">
          <a:xfrm>
            <a:off x="3185444" y="583481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21504" name="Graphic 21503">
            <a:extLst>
              <a:ext uri="{FF2B5EF4-FFF2-40B4-BE49-F238E27FC236}">
                <a16:creationId xmlns:a16="http://schemas.microsoft.com/office/drawing/2014/main" id="{CD75F9F7-20E1-A2EA-7860-3EFE9DEC75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34" name="Rectangle 33">
            <a:extLst>
              <a:ext uri="{FF2B5EF4-FFF2-40B4-BE49-F238E27FC236}">
                <a16:creationId xmlns:a16="http://schemas.microsoft.com/office/drawing/2014/main" id="{4E4FB772-1D16-2FF3-30A0-7B1AA15D060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 name="Group 3">
            <a:extLst>
              <a:ext uri="{FF2B5EF4-FFF2-40B4-BE49-F238E27FC236}">
                <a16:creationId xmlns:a16="http://schemas.microsoft.com/office/drawing/2014/main" id="{A075B992-170D-7AAF-93AC-35E1EB28CBF1}"/>
              </a:ext>
            </a:extLst>
          </p:cNvPr>
          <p:cNvGrpSpPr/>
          <p:nvPr/>
        </p:nvGrpSpPr>
        <p:grpSpPr>
          <a:xfrm>
            <a:off x="8236954" y="132067"/>
            <a:ext cx="3512134" cy="222091"/>
            <a:chOff x="8236954" y="132067"/>
            <a:chExt cx="3512134" cy="222091"/>
          </a:xfrm>
        </p:grpSpPr>
        <p:sp>
          <p:nvSpPr>
            <p:cNvPr id="8" name="Rectangle 7">
              <a:extLst>
                <a:ext uri="{FF2B5EF4-FFF2-40B4-BE49-F238E27FC236}">
                  <a16:creationId xmlns:a16="http://schemas.microsoft.com/office/drawing/2014/main" id="{317F86C5-80BD-830D-C9BC-6D93A619CB70}"/>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71430939-7E6B-01FA-B1D9-EBE90DA93E9C}"/>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37" name="Group 36">
              <a:extLst>
                <a:ext uri="{FF2B5EF4-FFF2-40B4-BE49-F238E27FC236}">
                  <a16:creationId xmlns:a16="http://schemas.microsoft.com/office/drawing/2014/main" id="{2344A73B-D9C8-4A22-97FD-C2D53D6569EB}"/>
                </a:ext>
              </a:extLst>
            </p:cNvPr>
            <p:cNvGrpSpPr/>
            <p:nvPr/>
          </p:nvGrpSpPr>
          <p:grpSpPr>
            <a:xfrm>
              <a:off x="9204262" y="136514"/>
              <a:ext cx="1819345" cy="217644"/>
              <a:chOff x="8962435" y="132504"/>
              <a:chExt cx="1819345" cy="217644"/>
            </a:xfrm>
          </p:grpSpPr>
          <p:sp>
            <p:nvSpPr>
              <p:cNvPr id="45" name="Rectangle 44">
                <a:extLst>
                  <a:ext uri="{FF2B5EF4-FFF2-40B4-BE49-F238E27FC236}">
                    <a16:creationId xmlns:a16="http://schemas.microsoft.com/office/drawing/2014/main" id="{341AAD93-C76D-05FD-0BFA-B4852090566F}"/>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46" name="Rectangle 45">
                <a:extLst>
                  <a:ext uri="{FF2B5EF4-FFF2-40B4-BE49-F238E27FC236}">
                    <a16:creationId xmlns:a16="http://schemas.microsoft.com/office/drawing/2014/main" id="{636E3B22-C00C-5BF3-87A0-D88247964EDF}"/>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40" name="Rectangle 39">
              <a:extLst>
                <a:ext uri="{FF2B5EF4-FFF2-40B4-BE49-F238E27FC236}">
                  <a16:creationId xmlns:a16="http://schemas.microsoft.com/office/drawing/2014/main" id="{AB1B8A20-41C1-537D-32F8-FB268B2FFF4E}"/>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DC46C13E-7D20-35CD-1BF3-AF13A6FE948D}"/>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B5EE24B2-BD7B-2688-527B-F38505042AC0}"/>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43" name="Rectangle 42">
              <a:extLst>
                <a:ext uri="{FF2B5EF4-FFF2-40B4-BE49-F238E27FC236}">
                  <a16:creationId xmlns:a16="http://schemas.microsoft.com/office/drawing/2014/main" id="{1A276BA0-AD9D-98F0-1C45-9F6CE98B2A23}"/>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DBD824D9-370F-37E2-363A-68C532F6BFC6}"/>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3" name="Rectangle 32">
            <a:extLst>
              <a:ext uri="{FF2B5EF4-FFF2-40B4-BE49-F238E27FC236}">
                <a16:creationId xmlns:a16="http://schemas.microsoft.com/office/drawing/2014/main" id="{44B9A4C8-D36E-328A-40E6-621E98530BC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B4758A0B-09E6-3B9E-9F6C-3B0932E45815}"/>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C994E265-5793-4976-9C0F-BA8BB8493A61}"/>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8" name="Rectangle 47">
            <a:extLst>
              <a:ext uri="{FF2B5EF4-FFF2-40B4-BE49-F238E27FC236}">
                <a16:creationId xmlns:a16="http://schemas.microsoft.com/office/drawing/2014/main" id="{89FC7C5E-012E-447E-047B-AF13DE31329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BFD952E0-D27C-B307-AAE1-04225391225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EB00DDCD-088F-E934-40F2-8BA707793692}"/>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3631242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31" name="Graphic 30">
            <a:extLst>
              <a:ext uri="{FF2B5EF4-FFF2-40B4-BE49-F238E27FC236}">
                <a16:creationId xmlns:a16="http://schemas.microsoft.com/office/drawing/2014/main" id="{48055FA2-DFD3-8D21-8CEE-4A78B982AD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Valsts institūciju tiesības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65</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11" name="Group 10">
            <a:extLst>
              <a:ext uri="{FF2B5EF4-FFF2-40B4-BE49-F238E27FC236}">
                <a16:creationId xmlns:a16="http://schemas.microsoft.com/office/drawing/2014/main" id="{90FC91C5-BA0C-B77E-E574-4D557FC08144}"/>
              </a:ext>
            </a:extLst>
          </p:cNvPr>
          <p:cNvGrpSpPr/>
          <p:nvPr/>
        </p:nvGrpSpPr>
        <p:grpSpPr>
          <a:xfrm>
            <a:off x="3102014" y="2371446"/>
            <a:ext cx="8647113" cy="432000"/>
            <a:chOff x="3102014" y="2424714"/>
            <a:chExt cx="8647113" cy="432000"/>
          </a:xfrm>
        </p:grpSpPr>
        <p:sp>
          <p:nvSpPr>
            <p:cNvPr id="13" name="Google Shape;112;p22">
              <a:extLst>
                <a:ext uri="{FF2B5EF4-FFF2-40B4-BE49-F238E27FC236}">
                  <a16:creationId xmlns:a16="http://schemas.microsoft.com/office/drawing/2014/main" id="{BCBB5BAA-8316-08A1-651F-E21B5604B628}"/>
                </a:ext>
              </a:extLst>
            </p:cNvPr>
            <p:cNvSpPr/>
            <p:nvPr/>
          </p:nvSpPr>
          <p:spPr>
            <a:xfrm>
              <a:off x="3102014" y="2424714"/>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Pieprasīt un bez maksas saņemt no valsts un pašvaldību institūcijām, juridiskajām un fiziskajām personām civilajai aizsardzībai un katastrofas pārvaldīšanai </a:t>
              </a:r>
              <a:r>
                <a:rPr lang="lv-LV" sz="1100" b="1"/>
                <a:t>nepieciešamo informāciju</a:t>
              </a:r>
            </a:p>
          </p:txBody>
        </p:sp>
        <p:sp>
          <p:nvSpPr>
            <p:cNvPr id="14" name="Freeform 68">
              <a:extLst>
                <a:ext uri="{FF2B5EF4-FFF2-40B4-BE49-F238E27FC236}">
                  <a16:creationId xmlns:a16="http://schemas.microsoft.com/office/drawing/2014/main" id="{345060AE-74FB-F8DA-A93F-F7F99DBFE5F3}"/>
                </a:ext>
              </a:extLst>
            </p:cNvPr>
            <p:cNvSpPr>
              <a:spLocks noChangeAspect="1" noEditPoints="1"/>
            </p:cNvSpPr>
            <p:nvPr/>
          </p:nvSpPr>
          <p:spPr bwMode="auto">
            <a:xfrm>
              <a:off x="3185487" y="255401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15" name="Group 14">
            <a:extLst>
              <a:ext uri="{FF2B5EF4-FFF2-40B4-BE49-F238E27FC236}">
                <a16:creationId xmlns:a16="http://schemas.microsoft.com/office/drawing/2014/main" id="{1FB5EA07-3879-1AAD-A50A-A151F10E72BF}"/>
              </a:ext>
            </a:extLst>
          </p:cNvPr>
          <p:cNvGrpSpPr/>
          <p:nvPr/>
        </p:nvGrpSpPr>
        <p:grpSpPr>
          <a:xfrm>
            <a:off x="3101975" y="2933124"/>
            <a:ext cx="8647113" cy="432000"/>
            <a:chOff x="3101974" y="3038781"/>
            <a:chExt cx="8647113" cy="432000"/>
          </a:xfrm>
        </p:grpSpPr>
        <p:sp>
          <p:nvSpPr>
            <p:cNvPr id="16" name="Google Shape;113;p22">
              <a:extLst>
                <a:ext uri="{FF2B5EF4-FFF2-40B4-BE49-F238E27FC236}">
                  <a16:creationId xmlns:a16="http://schemas.microsoft.com/office/drawing/2014/main" id="{A0489C4E-D6C6-15E7-98CA-201F241D6634}"/>
                </a:ext>
              </a:extLst>
            </p:cNvPr>
            <p:cNvSpPr/>
            <p:nvPr/>
          </p:nvSpPr>
          <p:spPr>
            <a:xfrm>
              <a:off x="3101974" y="3038781"/>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err="1"/>
                <a:t>Rakstveidā</a:t>
              </a:r>
              <a:r>
                <a:rPr lang="lv-LV" sz="1100"/>
                <a:t> </a:t>
              </a:r>
              <a:r>
                <a:rPr lang="lv-LV" sz="1100" b="1"/>
                <a:t>slēgt pakalpojumu un sadarbības līgumus vai vienošanās </a:t>
              </a:r>
              <a:r>
                <a:rPr lang="lv-LV" sz="1100"/>
                <a:t>civilās aizsardzības un katastrofas pārvaldīšanas jomā ar citām valsts vai pašvaldību institūcijām, juridiskajām un fiziskajām personām</a:t>
              </a:r>
            </a:p>
          </p:txBody>
        </p:sp>
        <p:sp>
          <p:nvSpPr>
            <p:cNvPr id="17" name="Freeform 68">
              <a:extLst>
                <a:ext uri="{FF2B5EF4-FFF2-40B4-BE49-F238E27FC236}">
                  <a16:creationId xmlns:a16="http://schemas.microsoft.com/office/drawing/2014/main" id="{30E71B73-EDD7-9E9B-CC75-165B821AAB4A}"/>
                </a:ext>
              </a:extLst>
            </p:cNvPr>
            <p:cNvSpPr>
              <a:spLocks noChangeAspect="1" noEditPoints="1"/>
            </p:cNvSpPr>
            <p:nvPr/>
          </p:nvSpPr>
          <p:spPr bwMode="auto">
            <a:xfrm>
              <a:off x="3185447" y="316807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19" name="Group 18">
            <a:extLst>
              <a:ext uri="{FF2B5EF4-FFF2-40B4-BE49-F238E27FC236}">
                <a16:creationId xmlns:a16="http://schemas.microsoft.com/office/drawing/2014/main" id="{4E38F2C1-C59A-6719-065D-EE83136C1C73}"/>
              </a:ext>
            </a:extLst>
          </p:cNvPr>
          <p:cNvGrpSpPr/>
          <p:nvPr/>
        </p:nvGrpSpPr>
        <p:grpSpPr>
          <a:xfrm>
            <a:off x="3096148" y="3494802"/>
            <a:ext cx="8647113" cy="432000"/>
            <a:chOff x="3101975" y="3314556"/>
            <a:chExt cx="8647113" cy="432000"/>
          </a:xfrm>
        </p:grpSpPr>
        <p:sp>
          <p:nvSpPr>
            <p:cNvPr id="27" name="Google Shape;116;p22">
              <a:extLst>
                <a:ext uri="{FF2B5EF4-FFF2-40B4-BE49-F238E27FC236}">
                  <a16:creationId xmlns:a16="http://schemas.microsoft.com/office/drawing/2014/main" id="{59898F22-F028-DDED-E1B4-0B876F2B6DF2}"/>
                </a:ext>
              </a:extLst>
            </p:cNvPr>
            <p:cNvSpPr/>
            <p:nvPr/>
          </p:nvSpPr>
          <p:spPr>
            <a:xfrm>
              <a:off x="3101975" y="3314556"/>
              <a:ext cx="8647113"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Uzlikt tās </a:t>
              </a:r>
              <a:r>
                <a:rPr lang="lv-LV" sz="1100" b="1"/>
                <a:t>padotībā esošai institūcijai pienākumu izstrādāt attiecīga objekta civilās aizsardzības plānu</a:t>
              </a:r>
              <a:r>
                <a:rPr lang="lv-LV" sz="1100"/>
                <a:t>, kas saskaņojams ar Valsts ugunsdzēsības un glābšanas dienestu</a:t>
              </a:r>
            </a:p>
          </p:txBody>
        </p:sp>
        <p:sp>
          <p:nvSpPr>
            <p:cNvPr id="28" name="Freeform 68">
              <a:extLst>
                <a:ext uri="{FF2B5EF4-FFF2-40B4-BE49-F238E27FC236}">
                  <a16:creationId xmlns:a16="http://schemas.microsoft.com/office/drawing/2014/main" id="{04DA5531-F58F-32F4-22A8-6C9B3995235C}"/>
                </a:ext>
              </a:extLst>
            </p:cNvPr>
            <p:cNvSpPr>
              <a:spLocks noChangeAspect="1" noEditPoints="1"/>
            </p:cNvSpPr>
            <p:nvPr/>
          </p:nvSpPr>
          <p:spPr bwMode="auto">
            <a:xfrm>
              <a:off x="3185448" y="344385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noAutofit/>
            </a:bodyPr>
            <a:lstStyle/>
            <a:p>
              <a:endParaRPr lang="en-US" sz="1000"/>
            </a:p>
          </p:txBody>
        </p:sp>
      </p:grpSp>
      <p:pic>
        <p:nvPicPr>
          <p:cNvPr id="36" name="Picture 35">
            <a:extLst>
              <a:ext uri="{FF2B5EF4-FFF2-40B4-BE49-F238E27FC236}">
                <a16:creationId xmlns:a16="http://schemas.microsoft.com/office/drawing/2014/main" id="{E2273CB7-5292-1469-5CB8-7C401B8136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6"/>
          <a:stretch/>
        </p:blipFill>
        <p:spPr>
          <a:xfrm>
            <a:off x="3096148" y="4054555"/>
            <a:ext cx="8652940" cy="2117645"/>
          </a:xfrm>
          <a:prstGeom prst="rect">
            <a:avLst/>
          </a:prstGeom>
        </p:spPr>
      </p:pic>
      <p:pic>
        <p:nvPicPr>
          <p:cNvPr id="5" name="Graphic 4" descr="Court outline">
            <a:extLst>
              <a:ext uri="{FF2B5EF4-FFF2-40B4-BE49-F238E27FC236}">
                <a16:creationId xmlns:a16="http://schemas.microsoft.com/office/drawing/2014/main" id="{244B8500-074E-EDAE-0818-1162BA7B1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371475"/>
            <a:ext cx="1077913" cy="1076325"/>
          </a:xfrm>
          <a:prstGeom prst="rect">
            <a:avLst/>
          </a:prstGeom>
        </p:spPr>
      </p:pic>
      <p:sp>
        <p:nvSpPr>
          <p:cNvPr id="39" name="Rectangle 38">
            <a:extLst>
              <a:ext uri="{FF2B5EF4-FFF2-40B4-BE49-F238E27FC236}">
                <a16:creationId xmlns:a16="http://schemas.microsoft.com/office/drawing/2014/main" id="{338FB844-D8DA-43FE-EE48-D0123DE912C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2" name="Group 11">
            <a:extLst>
              <a:ext uri="{FF2B5EF4-FFF2-40B4-BE49-F238E27FC236}">
                <a16:creationId xmlns:a16="http://schemas.microsoft.com/office/drawing/2014/main" id="{9B07A396-E65C-3585-D50B-447F1B8AD110}"/>
              </a:ext>
            </a:extLst>
          </p:cNvPr>
          <p:cNvGrpSpPr/>
          <p:nvPr/>
        </p:nvGrpSpPr>
        <p:grpSpPr>
          <a:xfrm>
            <a:off x="8236954" y="132067"/>
            <a:ext cx="3512134" cy="222091"/>
            <a:chOff x="8236954" y="132067"/>
            <a:chExt cx="3512134" cy="222091"/>
          </a:xfrm>
        </p:grpSpPr>
        <p:sp>
          <p:nvSpPr>
            <p:cNvPr id="21" name="Rectangle 20">
              <a:extLst>
                <a:ext uri="{FF2B5EF4-FFF2-40B4-BE49-F238E27FC236}">
                  <a16:creationId xmlns:a16="http://schemas.microsoft.com/office/drawing/2014/main" id="{0EF14E5F-0281-16F2-CB02-403A8F7667A0}"/>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72495DEE-FCCA-A05C-F1E2-0D96A020DD55}"/>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24" name="Group 23">
              <a:extLst>
                <a:ext uri="{FF2B5EF4-FFF2-40B4-BE49-F238E27FC236}">
                  <a16:creationId xmlns:a16="http://schemas.microsoft.com/office/drawing/2014/main" id="{0B325B8A-9790-4F50-534B-A2394D84AD6A}"/>
                </a:ext>
              </a:extLst>
            </p:cNvPr>
            <p:cNvGrpSpPr/>
            <p:nvPr/>
          </p:nvGrpSpPr>
          <p:grpSpPr>
            <a:xfrm>
              <a:off x="9204262" y="136514"/>
              <a:ext cx="1819345" cy="217644"/>
              <a:chOff x="8962435" y="132504"/>
              <a:chExt cx="1819345" cy="217644"/>
            </a:xfrm>
          </p:grpSpPr>
          <p:sp>
            <p:nvSpPr>
              <p:cNvPr id="37" name="Rectangle 36">
                <a:extLst>
                  <a:ext uri="{FF2B5EF4-FFF2-40B4-BE49-F238E27FC236}">
                    <a16:creationId xmlns:a16="http://schemas.microsoft.com/office/drawing/2014/main" id="{58047BFF-AA4C-816B-EC40-C7BB335B0EAF}"/>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25C5FCB0-1743-6A4E-8C32-808E3A3D1553}"/>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25" name="Rectangle 24">
              <a:extLst>
                <a:ext uri="{FF2B5EF4-FFF2-40B4-BE49-F238E27FC236}">
                  <a16:creationId xmlns:a16="http://schemas.microsoft.com/office/drawing/2014/main" id="{8C100242-7D51-72B0-0702-1FEF070926A5}"/>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3480ECAA-6381-7676-BA48-1A08697958F4}"/>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307A8A21-5BC1-5F1E-F247-869111EA379D}"/>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34" name="Rectangle 33">
              <a:extLst>
                <a:ext uri="{FF2B5EF4-FFF2-40B4-BE49-F238E27FC236}">
                  <a16:creationId xmlns:a16="http://schemas.microsoft.com/office/drawing/2014/main" id="{1E01C964-5DC3-6CF0-8589-E0CE6F2FF15C}"/>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C063EF7D-1518-1E4C-9660-CCE18F514FFD}"/>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6" name="Rectangle 45">
            <a:extLst>
              <a:ext uri="{FF2B5EF4-FFF2-40B4-BE49-F238E27FC236}">
                <a16:creationId xmlns:a16="http://schemas.microsoft.com/office/drawing/2014/main" id="{5102D8BF-7ECC-30C7-DDBA-ABD31FECA684}"/>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7" name="Freeform 50">
            <a:extLst>
              <a:ext uri="{FF2B5EF4-FFF2-40B4-BE49-F238E27FC236}">
                <a16:creationId xmlns:a16="http://schemas.microsoft.com/office/drawing/2014/main" id="{553CF212-A85F-571B-B165-830AECDAA304}"/>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Google Shape;2685;p25">
            <a:extLst>
              <a:ext uri="{FF2B5EF4-FFF2-40B4-BE49-F238E27FC236}">
                <a16:creationId xmlns:a16="http://schemas.microsoft.com/office/drawing/2014/main" id="{C3E08DB1-9CC5-103E-BF12-66CB9E21AD9B}"/>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9" name="Rectangle 48">
            <a:extLst>
              <a:ext uri="{FF2B5EF4-FFF2-40B4-BE49-F238E27FC236}">
                <a16:creationId xmlns:a16="http://schemas.microsoft.com/office/drawing/2014/main" id="{98645773-F09F-CF6F-936D-E855152305C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303DF73F-3160-3BCE-8648-AAD68313A96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1" name="Google Shape;2685;p25">
            <a:extLst>
              <a:ext uri="{FF2B5EF4-FFF2-40B4-BE49-F238E27FC236}">
                <a16:creationId xmlns:a16="http://schemas.microsoft.com/office/drawing/2014/main" id="{ED0974A7-8465-6AC6-9340-A29B8B6BA586}"/>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3006546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6358EB00-0E4F-73C7-0EF5-06C2D281A1A7}"/>
              </a:ext>
            </a:extLst>
          </p:cNvPr>
          <p:cNvSpPr/>
          <p:nvPr/>
        </p:nvSpPr>
        <p:spPr>
          <a:xfrm>
            <a:off x="0" y="1819275"/>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4" name="Rectangle 123">
            <a:extLst>
              <a:ext uri="{FF2B5EF4-FFF2-40B4-BE49-F238E27FC236}">
                <a16:creationId xmlns:a16="http://schemas.microsoft.com/office/drawing/2014/main" id="{D02E8BE0-97B5-75C4-CB38-348CDCFC0EDD}"/>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institūciju pienākumi civilajā aizsardzībā un katastrofas pārvaldīšanā </a:t>
            </a:r>
            <a:endParaRPr lang="en-US"/>
          </a:p>
        </p:txBody>
      </p:sp>
      <p:sp>
        <p:nvSpPr>
          <p:cNvPr id="263" name="Slide Number Placeholder 4">
            <a:extLst>
              <a:ext uri="{FF2B5EF4-FFF2-40B4-BE49-F238E27FC236}">
                <a16:creationId xmlns:a16="http://schemas.microsoft.com/office/drawing/2014/main" id="{A50D2A74-E550-A110-B253-D3D1A56F823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66</a:t>
            </a:fld>
            <a:endParaRPr lang="en-GB"/>
          </a:p>
        </p:txBody>
      </p:sp>
      <p:grpSp>
        <p:nvGrpSpPr>
          <p:cNvPr id="3" name="Group 2">
            <a:extLst>
              <a:ext uri="{FF2B5EF4-FFF2-40B4-BE49-F238E27FC236}">
                <a16:creationId xmlns:a16="http://schemas.microsoft.com/office/drawing/2014/main" id="{A0C22ADF-3E3A-488D-D7EF-D3BEFDE276F8}"/>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800907CB-9142-CAF7-B663-6310485AFCEC}"/>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 name="TextBox 5">
              <a:extLst>
                <a:ext uri="{FF2B5EF4-FFF2-40B4-BE49-F238E27FC236}">
                  <a16:creationId xmlns:a16="http://schemas.microsoft.com/office/drawing/2014/main" id="{5778E2F5-DC69-1F41-2892-28E3BAC4550D}"/>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7" name="Rectangle 6">
              <a:extLst>
                <a:ext uri="{FF2B5EF4-FFF2-40B4-BE49-F238E27FC236}">
                  <a16:creationId xmlns:a16="http://schemas.microsoft.com/office/drawing/2014/main" id="{14182D17-F02B-A5DA-1905-04BA610195F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847FA366-0713-7827-C527-11C40145023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1" name="Rectangle 10">
              <a:extLst>
                <a:ext uri="{FF2B5EF4-FFF2-40B4-BE49-F238E27FC236}">
                  <a16:creationId xmlns:a16="http://schemas.microsoft.com/office/drawing/2014/main" id="{AC6F0E0F-6F59-B66D-EF4B-4A502929296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 name="TextBox 11">
              <a:extLst>
                <a:ext uri="{FF2B5EF4-FFF2-40B4-BE49-F238E27FC236}">
                  <a16:creationId xmlns:a16="http://schemas.microsoft.com/office/drawing/2014/main" id="{CF15989A-7BED-7CE6-FF0E-83E25441590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8" name="Google Shape;112;p22">
            <a:extLst>
              <a:ext uri="{FF2B5EF4-FFF2-40B4-BE49-F238E27FC236}">
                <a16:creationId xmlns:a16="http://schemas.microsoft.com/office/drawing/2014/main" id="{0DDB692B-B98E-24A1-994E-810140BAD833}"/>
              </a:ext>
            </a:extLst>
          </p:cNvPr>
          <p:cNvSpPr/>
          <p:nvPr/>
        </p:nvSpPr>
        <p:spPr>
          <a:xfrm>
            <a:off x="4858049" y="4220102"/>
            <a:ext cx="3116904" cy="195209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a:t>
            </a:r>
            <a:endParaRPr lang="en-US" sz="1100"/>
          </a:p>
          <a:p>
            <a:pPr marL="0" lvl="0" indent="0" algn="l" rtl="0">
              <a:spcBef>
                <a:spcPts val="0"/>
              </a:spcBef>
              <a:spcAft>
                <a:spcPts val="0"/>
              </a:spcAft>
              <a:buNone/>
            </a:pPr>
            <a:r>
              <a:rPr lang="lv-LV" sz="1100"/>
              <a:t>stiprs sals, karstums, sausums</a:t>
            </a:r>
          </a:p>
        </p:txBody>
      </p:sp>
      <p:sp>
        <p:nvSpPr>
          <p:cNvPr id="42" name="Google Shape;112;p22">
            <a:extLst>
              <a:ext uri="{FF2B5EF4-FFF2-40B4-BE49-F238E27FC236}">
                <a16:creationId xmlns:a16="http://schemas.microsoft.com/office/drawing/2014/main" id="{197AF5D4-DE60-69AE-BA51-D9D70C833BEE}"/>
              </a:ext>
            </a:extLst>
          </p:cNvPr>
          <p:cNvSpPr/>
          <p:nvPr/>
        </p:nvSpPr>
        <p:spPr>
          <a:xfrm>
            <a:off x="8117839" y="4220102"/>
            <a:ext cx="2005955" cy="195209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Vētras (vēja brāzmas), </a:t>
            </a:r>
            <a:br>
              <a:rPr lang="en-US" sz="1100"/>
            </a:br>
            <a:r>
              <a:rPr lang="lv-LV" sz="1100"/>
              <a:t>viesuļi, krasas </a:t>
            </a:r>
            <a:endParaRPr lang="en-US" sz="1100"/>
          </a:p>
          <a:p>
            <a:pPr marL="0" lvl="0" indent="0" algn="l" rtl="0">
              <a:spcBef>
                <a:spcPts val="0"/>
              </a:spcBef>
              <a:spcAft>
                <a:spcPts val="0"/>
              </a:spcAft>
              <a:buNone/>
            </a:pPr>
            <a:r>
              <a:rPr lang="lv-LV" sz="1100"/>
              <a:t>vēja brāzmas</a:t>
            </a:r>
          </a:p>
        </p:txBody>
      </p:sp>
      <p:sp>
        <p:nvSpPr>
          <p:cNvPr id="43" name="Google Shape;112;p22">
            <a:extLst>
              <a:ext uri="{FF2B5EF4-FFF2-40B4-BE49-F238E27FC236}">
                <a16:creationId xmlns:a16="http://schemas.microsoft.com/office/drawing/2014/main" id="{D8D13EDA-6ACC-EBED-B9FC-2F782A970897}"/>
              </a:ext>
            </a:extLst>
          </p:cNvPr>
          <p:cNvSpPr/>
          <p:nvPr/>
        </p:nvSpPr>
        <p:spPr>
          <a:xfrm>
            <a:off x="10266680" y="4220103"/>
            <a:ext cx="1486402" cy="1952097"/>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sp>
        <p:nvSpPr>
          <p:cNvPr id="47" name="Google Shape;118;p22">
            <a:extLst>
              <a:ext uri="{FF2B5EF4-FFF2-40B4-BE49-F238E27FC236}">
                <a16:creationId xmlns:a16="http://schemas.microsoft.com/office/drawing/2014/main" id="{9C10A497-7FB1-A7AC-E67E-E1DBAC2638C2}"/>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A8192D"/>
                </a:solidFill>
              </a:rPr>
              <a:t>dabas</a:t>
            </a:r>
            <a:r>
              <a:rPr lang="lv-LV" sz="1400" b="1"/>
              <a:t> katastrofām:</a:t>
            </a:r>
          </a:p>
        </p:txBody>
      </p:sp>
      <p:sp>
        <p:nvSpPr>
          <p:cNvPr id="48" name="Google Shape;118;p22">
            <a:extLst>
              <a:ext uri="{FF2B5EF4-FFF2-40B4-BE49-F238E27FC236}">
                <a16:creationId xmlns:a16="http://schemas.microsoft.com/office/drawing/2014/main" id="{7DBF1045-FAC1-E675-66C2-A574987A6CB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en-GB" sz="800" b="1">
              <a:solidFill>
                <a:schemeClr val="lt1"/>
              </a:solidFill>
            </a:endParaRPr>
          </a:p>
        </p:txBody>
      </p:sp>
      <p:sp>
        <p:nvSpPr>
          <p:cNvPr id="49" name="Google Shape;118;p22">
            <a:extLst>
              <a:ext uri="{FF2B5EF4-FFF2-40B4-BE49-F238E27FC236}">
                <a16:creationId xmlns:a16="http://schemas.microsoft.com/office/drawing/2014/main" id="{D26D0F0D-7115-9B80-18F8-AE6C5A41C3AA}"/>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lang="en-GB" sz="800" b="1">
              <a:solidFill>
                <a:schemeClr val="lt1"/>
              </a:solidFill>
            </a:endParaRPr>
          </a:p>
        </p:txBody>
      </p:sp>
      <p:grpSp>
        <p:nvGrpSpPr>
          <p:cNvPr id="55" name="Group 54">
            <a:extLst>
              <a:ext uri="{FF2B5EF4-FFF2-40B4-BE49-F238E27FC236}">
                <a16:creationId xmlns:a16="http://schemas.microsoft.com/office/drawing/2014/main" id="{BBB4502F-A611-42B5-2DFD-5B371F8C1FBE}"/>
              </a:ext>
            </a:extLst>
          </p:cNvPr>
          <p:cNvGrpSpPr/>
          <p:nvPr/>
        </p:nvGrpSpPr>
        <p:grpSpPr>
          <a:xfrm>
            <a:off x="9907795" y="5479611"/>
            <a:ext cx="216000" cy="692060"/>
            <a:chOff x="11567007" y="3478605"/>
            <a:chExt cx="216000" cy="692060"/>
          </a:xfrm>
        </p:grpSpPr>
        <p:sp>
          <p:nvSpPr>
            <p:cNvPr id="56" name="Rectangle 55">
              <a:extLst>
                <a:ext uri="{FF2B5EF4-FFF2-40B4-BE49-F238E27FC236}">
                  <a16:creationId xmlns:a16="http://schemas.microsoft.com/office/drawing/2014/main" id="{DF28F06A-4CC3-CCFE-0D91-98C1CCF598E9}"/>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7" name="Rectangle 56">
              <a:extLst>
                <a:ext uri="{FF2B5EF4-FFF2-40B4-BE49-F238E27FC236}">
                  <a16:creationId xmlns:a16="http://schemas.microsoft.com/office/drawing/2014/main" id="{8E1A01D1-2C2F-5D48-AD11-EABADBB19F9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8" name="Rectangle 57">
              <a:extLst>
                <a:ext uri="{FF2B5EF4-FFF2-40B4-BE49-F238E27FC236}">
                  <a16:creationId xmlns:a16="http://schemas.microsoft.com/office/drawing/2014/main" id="{228541E6-25C9-3523-F166-848DA2C8750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9" name="Group 58">
            <a:extLst>
              <a:ext uri="{FF2B5EF4-FFF2-40B4-BE49-F238E27FC236}">
                <a16:creationId xmlns:a16="http://schemas.microsoft.com/office/drawing/2014/main" id="{27A27BE9-B3E4-A90D-8510-35328A4C12D4}"/>
              </a:ext>
            </a:extLst>
          </p:cNvPr>
          <p:cNvGrpSpPr/>
          <p:nvPr/>
        </p:nvGrpSpPr>
        <p:grpSpPr>
          <a:xfrm>
            <a:off x="11533127" y="5479611"/>
            <a:ext cx="216000" cy="692060"/>
            <a:chOff x="11567007" y="3478605"/>
            <a:chExt cx="216000" cy="692060"/>
          </a:xfrm>
        </p:grpSpPr>
        <p:sp>
          <p:nvSpPr>
            <p:cNvPr id="60" name="Rectangle 59">
              <a:extLst>
                <a:ext uri="{FF2B5EF4-FFF2-40B4-BE49-F238E27FC236}">
                  <a16:creationId xmlns:a16="http://schemas.microsoft.com/office/drawing/2014/main" id="{058FD7B3-EDD7-14C2-8644-2E756D28052F}"/>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1" name="Rectangle 60">
              <a:extLst>
                <a:ext uri="{FF2B5EF4-FFF2-40B4-BE49-F238E27FC236}">
                  <a16:creationId xmlns:a16="http://schemas.microsoft.com/office/drawing/2014/main" id="{872C8E65-19B1-A6C9-D472-6AB6A2AD661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2" name="Rectangle 61">
              <a:extLst>
                <a:ext uri="{FF2B5EF4-FFF2-40B4-BE49-F238E27FC236}">
                  <a16:creationId xmlns:a16="http://schemas.microsoft.com/office/drawing/2014/main" id="{01F95029-8E5A-4BC9-536E-94A1C91288C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1" name="Group 70">
            <a:extLst>
              <a:ext uri="{FF2B5EF4-FFF2-40B4-BE49-F238E27FC236}">
                <a16:creationId xmlns:a16="http://schemas.microsoft.com/office/drawing/2014/main" id="{E15BD7ED-32B8-084A-C107-D1270207871A}"/>
              </a:ext>
            </a:extLst>
          </p:cNvPr>
          <p:cNvGrpSpPr/>
          <p:nvPr/>
        </p:nvGrpSpPr>
        <p:grpSpPr>
          <a:xfrm>
            <a:off x="7758953" y="5479611"/>
            <a:ext cx="216000" cy="692060"/>
            <a:chOff x="11567007" y="3478605"/>
            <a:chExt cx="216000" cy="692060"/>
          </a:xfrm>
        </p:grpSpPr>
        <p:sp>
          <p:nvSpPr>
            <p:cNvPr id="72" name="Rectangle 71">
              <a:extLst>
                <a:ext uri="{FF2B5EF4-FFF2-40B4-BE49-F238E27FC236}">
                  <a16:creationId xmlns:a16="http://schemas.microsoft.com/office/drawing/2014/main" id="{E8654C58-F676-D896-D2EE-C976BD0825E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3" name="Rectangle 72">
              <a:extLst>
                <a:ext uri="{FF2B5EF4-FFF2-40B4-BE49-F238E27FC236}">
                  <a16:creationId xmlns:a16="http://schemas.microsoft.com/office/drawing/2014/main" id="{FFF9926D-4F66-E01B-B686-501943E1A0E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4" name="Rectangle 73">
              <a:extLst>
                <a:ext uri="{FF2B5EF4-FFF2-40B4-BE49-F238E27FC236}">
                  <a16:creationId xmlns:a16="http://schemas.microsoft.com/office/drawing/2014/main" id="{2A24554B-B64E-53CB-4590-1731B7020C6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75" name="Google Shape;112;p22">
            <a:extLst>
              <a:ext uri="{FF2B5EF4-FFF2-40B4-BE49-F238E27FC236}">
                <a16:creationId xmlns:a16="http://schemas.microsoft.com/office/drawing/2014/main" id="{22178B16-3AEE-EE75-7193-85C4713B327E}"/>
              </a:ext>
            </a:extLst>
          </p:cNvPr>
          <p:cNvSpPr/>
          <p:nvPr/>
        </p:nvSpPr>
        <p:spPr>
          <a:xfrm>
            <a:off x="4858049" y="2360627"/>
            <a:ext cx="2780772"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Zemestrīce</a:t>
            </a:r>
          </a:p>
        </p:txBody>
      </p:sp>
      <p:sp>
        <p:nvSpPr>
          <p:cNvPr id="80" name="Google Shape;112;p22">
            <a:extLst>
              <a:ext uri="{FF2B5EF4-FFF2-40B4-BE49-F238E27FC236}">
                <a16:creationId xmlns:a16="http://schemas.microsoft.com/office/drawing/2014/main" id="{5FC0928D-CDF2-CA04-2C7D-D15B90FDF3BB}"/>
              </a:ext>
            </a:extLst>
          </p:cNvPr>
          <p:cNvSpPr/>
          <p:nvPr/>
        </p:nvSpPr>
        <p:spPr>
          <a:xfrm>
            <a:off x="4858049" y="3290888"/>
            <a:ext cx="6891038"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Pali,</a:t>
            </a:r>
            <a:r>
              <a:rPr lang="en-US" sz="1100"/>
              <a:t> </a:t>
            </a:r>
            <a:r>
              <a:rPr lang="lv-LV" sz="1100"/>
              <a:t>plūdi un</a:t>
            </a:r>
            <a:r>
              <a:rPr lang="en-US" sz="1100"/>
              <a:t> </a:t>
            </a:r>
            <a:r>
              <a:rPr lang="lv-LV" sz="1100"/>
              <a:t>vējuzplūdi</a:t>
            </a:r>
          </a:p>
        </p:txBody>
      </p:sp>
      <p:sp>
        <p:nvSpPr>
          <p:cNvPr id="85" name="Google Shape;112;p22">
            <a:extLst>
              <a:ext uri="{FF2B5EF4-FFF2-40B4-BE49-F238E27FC236}">
                <a16:creationId xmlns:a16="http://schemas.microsoft.com/office/drawing/2014/main" id="{F61A4B75-B10D-9913-0654-CFB580D51750}"/>
              </a:ext>
            </a:extLst>
          </p:cNvPr>
          <p:cNvSpPr/>
          <p:nvPr/>
        </p:nvSpPr>
        <p:spPr>
          <a:xfrm>
            <a:off x="7753736" y="2360627"/>
            <a:ext cx="3995351"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 nogruvums</a:t>
            </a:r>
          </a:p>
        </p:txBody>
      </p:sp>
      <p:sp>
        <p:nvSpPr>
          <p:cNvPr id="90" name="Google Shape;112;p22">
            <a:extLst>
              <a:ext uri="{FF2B5EF4-FFF2-40B4-BE49-F238E27FC236}">
                <a16:creationId xmlns:a16="http://schemas.microsoft.com/office/drawing/2014/main" id="{0C32F6FA-5524-744C-11C9-2BF0E3C85259}"/>
              </a:ext>
            </a:extLst>
          </p:cNvPr>
          <p:cNvSpPr/>
          <p:nvPr/>
        </p:nvSpPr>
        <p:spPr>
          <a:xfrm>
            <a:off x="3101975" y="236113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91" name="Google Shape;112;p22">
            <a:extLst>
              <a:ext uri="{FF2B5EF4-FFF2-40B4-BE49-F238E27FC236}">
                <a16:creationId xmlns:a16="http://schemas.microsoft.com/office/drawing/2014/main" id="{07521138-24DA-1453-F86C-F1D8DAFDA005}"/>
              </a:ext>
            </a:extLst>
          </p:cNvPr>
          <p:cNvSpPr/>
          <p:nvPr/>
        </p:nvSpPr>
        <p:spPr>
          <a:xfrm>
            <a:off x="3101975" y="329122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92" name="Google Shape;112;p22">
            <a:extLst>
              <a:ext uri="{FF2B5EF4-FFF2-40B4-BE49-F238E27FC236}">
                <a16:creationId xmlns:a16="http://schemas.microsoft.com/office/drawing/2014/main" id="{A68C28BB-9FA7-0305-65E4-38914463A6F5}"/>
              </a:ext>
            </a:extLst>
          </p:cNvPr>
          <p:cNvSpPr/>
          <p:nvPr/>
        </p:nvSpPr>
        <p:spPr>
          <a:xfrm>
            <a:off x="3104866" y="4220102"/>
            <a:ext cx="1641157" cy="1952098"/>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grpSp>
        <p:nvGrpSpPr>
          <p:cNvPr id="95" name="Group 94">
            <a:extLst>
              <a:ext uri="{FF2B5EF4-FFF2-40B4-BE49-F238E27FC236}">
                <a16:creationId xmlns:a16="http://schemas.microsoft.com/office/drawing/2014/main" id="{ABE87B7C-3BE6-DB46-80EF-B306F615EAC6}"/>
              </a:ext>
            </a:extLst>
          </p:cNvPr>
          <p:cNvGrpSpPr/>
          <p:nvPr/>
        </p:nvGrpSpPr>
        <p:grpSpPr>
          <a:xfrm>
            <a:off x="11533087" y="3419566"/>
            <a:ext cx="216000" cy="692060"/>
            <a:chOff x="11567007" y="3478605"/>
            <a:chExt cx="216000" cy="692060"/>
          </a:xfrm>
        </p:grpSpPr>
        <p:sp>
          <p:nvSpPr>
            <p:cNvPr id="96" name="Rectangle 95">
              <a:extLst>
                <a:ext uri="{FF2B5EF4-FFF2-40B4-BE49-F238E27FC236}">
                  <a16:creationId xmlns:a16="http://schemas.microsoft.com/office/drawing/2014/main" id="{7C454185-BEC9-82B7-0752-BBC96F78506F}"/>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7" name="Rectangle 96">
              <a:extLst>
                <a:ext uri="{FF2B5EF4-FFF2-40B4-BE49-F238E27FC236}">
                  <a16:creationId xmlns:a16="http://schemas.microsoft.com/office/drawing/2014/main" id="{D41A8683-997B-BBB8-E37A-DC7D9B7A306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8" name="Rectangle 97">
              <a:extLst>
                <a:ext uri="{FF2B5EF4-FFF2-40B4-BE49-F238E27FC236}">
                  <a16:creationId xmlns:a16="http://schemas.microsoft.com/office/drawing/2014/main" id="{F812851C-1D70-7209-D792-CCB4E23A703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9" name="Group 98">
            <a:extLst>
              <a:ext uri="{FF2B5EF4-FFF2-40B4-BE49-F238E27FC236}">
                <a16:creationId xmlns:a16="http://schemas.microsoft.com/office/drawing/2014/main" id="{96C1E0B8-8046-558C-C342-A6D2FFBF15DF}"/>
              </a:ext>
            </a:extLst>
          </p:cNvPr>
          <p:cNvGrpSpPr/>
          <p:nvPr/>
        </p:nvGrpSpPr>
        <p:grpSpPr>
          <a:xfrm>
            <a:off x="11533087" y="2489305"/>
            <a:ext cx="216000" cy="692060"/>
            <a:chOff x="11567007" y="3478605"/>
            <a:chExt cx="216000" cy="692060"/>
          </a:xfrm>
        </p:grpSpPr>
        <p:sp>
          <p:nvSpPr>
            <p:cNvPr id="100" name="Rectangle 99">
              <a:extLst>
                <a:ext uri="{FF2B5EF4-FFF2-40B4-BE49-F238E27FC236}">
                  <a16:creationId xmlns:a16="http://schemas.microsoft.com/office/drawing/2014/main" id="{799039E9-9ACE-781E-49A4-BCF1DC48D23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1" name="Rectangle 100">
              <a:extLst>
                <a:ext uri="{FF2B5EF4-FFF2-40B4-BE49-F238E27FC236}">
                  <a16:creationId xmlns:a16="http://schemas.microsoft.com/office/drawing/2014/main" id="{514F8FB1-4D81-23B2-A802-187BDE0F597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2" name="Rectangle 101">
              <a:extLst>
                <a:ext uri="{FF2B5EF4-FFF2-40B4-BE49-F238E27FC236}">
                  <a16:creationId xmlns:a16="http://schemas.microsoft.com/office/drawing/2014/main" id="{34B984CD-7DCD-7AF4-6D22-781AD64DA6C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3" name="Group 102">
            <a:extLst>
              <a:ext uri="{FF2B5EF4-FFF2-40B4-BE49-F238E27FC236}">
                <a16:creationId xmlns:a16="http://schemas.microsoft.com/office/drawing/2014/main" id="{60CBA5D2-9219-B10C-5CBD-15881CE2371F}"/>
              </a:ext>
            </a:extLst>
          </p:cNvPr>
          <p:cNvGrpSpPr/>
          <p:nvPr/>
        </p:nvGrpSpPr>
        <p:grpSpPr>
          <a:xfrm>
            <a:off x="7422821" y="2489305"/>
            <a:ext cx="216000" cy="692060"/>
            <a:chOff x="11567007" y="3478605"/>
            <a:chExt cx="216000" cy="692060"/>
          </a:xfrm>
        </p:grpSpPr>
        <p:sp>
          <p:nvSpPr>
            <p:cNvPr id="104" name="Rectangle 103">
              <a:extLst>
                <a:ext uri="{FF2B5EF4-FFF2-40B4-BE49-F238E27FC236}">
                  <a16:creationId xmlns:a16="http://schemas.microsoft.com/office/drawing/2014/main" id="{7709BD65-C76B-04EA-8861-6A876E4AA45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5" name="Rectangle 104">
              <a:extLst>
                <a:ext uri="{FF2B5EF4-FFF2-40B4-BE49-F238E27FC236}">
                  <a16:creationId xmlns:a16="http://schemas.microsoft.com/office/drawing/2014/main" id="{7DCC3AF0-82B6-4474-1CDE-56F5B6C1196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6" name="Rectangle 105">
              <a:extLst>
                <a:ext uri="{FF2B5EF4-FFF2-40B4-BE49-F238E27FC236}">
                  <a16:creationId xmlns:a16="http://schemas.microsoft.com/office/drawing/2014/main" id="{58C39789-2B63-A1F8-42C2-C733DE78CCD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pic>
        <p:nvPicPr>
          <p:cNvPr id="5" name="Graphic 4" descr="Court outline">
            <a:extLst>
              <a:ext uri="{FF2B5EF4-FFF2-40B4-BE49-F238E27FC236}">
                <a16:creationId xmlns:a16="http://schemas.microsoft.com/office/drawing/2014/main" id="{0A2254B1-6EE7-43A9-3D51-DA2A9C6C19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25" name="Rectangle 24">
            <a:extLst>
              <a:ext uri="{FF2B5EF4-FFF2-40B4-BE49-F238E27FC236}">
                <a16:creationId xmlns:a16="http://schemas.microsoft.com/office/drawing/2014/main" id="{8741E91E-5050-97A2-DAC9-1DC9C3056723}"/>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26" name="Graphic 25">
            <a:extLst>
              <a:ext uri="{FF2B5EF4-FFF2-40B4-BE49-F238E27FC236}">
                <a16:creationId xmlns:a16="http://schemas.microsoft.com/office/drawing/2014/main" id="{E0D80BBB-7A37-131D-5EC4-F626AD6FF3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8625" y="1890813"/>
            <a:ext cx="288925" cy="288925"/>
          </a:xfrm>
          <a:prstGeom prst="rect">
            <a:avLst/>
          </a:prstGeom>
        </p:spPr>
      </p:pic>
      <p:grpSp>
        <p:nvGrpSpPr>
          <p:cNvPr id="14" name="Group 13">
            <a:extLst>
              <a:ext uri="{FF2B5EF4-FFF2-40B4-BE49-F238E27FC236}">
                <a16:creationId xmlns:a16="http://schemas.microsoft.com/office/drawing/2014/main" id="{337B5B47-06B0-45F0-04C1-38532968DECA}"/>
              </a:ext>
            </a:extLst>
          </p:cNvPr>
          <p:cNvGrpSpPr/>
          <p:nvPr/>
        </p:nvGrpSpPr>
        <p:grpSpPr>
          <a:xfrm>
            <a:off x="8236954" y="132067"/>
            <a:ext cx="3512134" cy="222091"/>
            <a:chOff x="8236954" y="132067"/>
            <a:chExt cx="3512134" cy="222091"/>
          </a:xfrm>
        </p:grpSpPr>
        <p:sp>
          <p:nvSpPr>
            <p:cNvPr id="15" name="Rectangle 14">
              <a:extLst>
                <a:ext uri="{FF2B5EF4-FFF2-40B4-BE49-F238E27FC236}">
                  <a16:creationId xmlns:a16="http://schemas.microsoft.com/office/drawing/2014/main" id="{D4988BCB-ED98-9CF1-C496-57569FAE154A}"/>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C7245386-3E6A-8E39-92EB-84E72C1FD5BC}"/>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7" name="Group 16">
              <a:extLst>
                <a:ext uri="{FF2B5EF4-FFF2-40B4-BE49-F238E27FC236}">
                  <a16:creationId xmlns:a16="http://schemas.microsoft.com/office/drawing/2014/main" id="{FF9D40DE-4100-8D54-53EB-7C89A1B62B37}"/>
                </a:ext>
              </a:extLst>
            </p:cNvPr>
            <p:cNvGrpSpPr/>
            <p:nvPr/>
          </p:nvGrpSpPr>
          <p:grpSpPr>
            <a:xfrm>
              <a:off x="9204262" y="136514"/>
              <a:ext cx="1819345" cy="217644"/>
              <a:chOff x="8962435" y="132504"/>
              <a:chExt cx="1819345" cy="217644"/>
            </a:xfrm>
          </p:grpSpPr>
          <p:sp>
            <p:nvSpPr>
              <p:cNvPr id="23" name="Rectangle 22">
                <a:extLst>
                  <a:ext uri="{FF2B5EF4-FFF2-40B4-BE49-F238E27FC236}">
                    <a16:creationId xmlns:a16="http://schemas.microsoft.com/office/drawing/2014/main" id="{F038F8E0-593B-9AF7-B5CA-53E95F783B28}"/>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6C573CF2-A54C-3768-1698-F4AE59A988E4}"/>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8" name="Rectangle 17">
              <a:extLst>
                <a:ext uri="{FF2B5EF4-FFF2-40B4-BE49-F238E27FC236}">
                  <a16:creationId xmlns:a16="http://schemas.microsoft.com/office/drawing/2014/main" id="{53311301-0B48-D93D-6B38-CD7D5DB1FEEB}"/>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F70325B6-3F08-59D6-6444-9CABB9D5F9A7}"/>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BDFE19AF-1CB6-C2DD-A0DA-B9AEF033B7EF}"/>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1" name="Rectangle 20">
              <a:extLst>
                <a:ext uri="{FF2B5EF4-FFF2-40B4-BE49-F238E27FC236}">
                  <a16:creationId xmlns:a16="http://schemas.microsoft.com/office/drawing/2014/main" id="{9ECE48FE-FEDF-884E-06D2-171B93551A0B}"/>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D35A6683-C8B3-29A4-9AFA-465053C89290}"/>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9" name="Rectangle 8">
            <a:extLst>
              <a:ext uri="{FF2B5EF4-FFF2-40B4-BE49-F238E27FC236}">
                <a16:creationId xmlns:a16="http://schemas.microsoft.com/office/drawing/2014/main" id="{45D3F793-29DB-9EAD-A222-389D1CB94515}"/>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C61AFEBD-441B-427F-E85F-E7D970B22B5A}"/>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7" name="Google Shape;2685;p25">
            <a:extLst>
              <a:ext uri="{FF2B5EF4-FFF2-40B4-BE49-F238E27FC236}">
                <a16:creationId xmlns:a16="http://schemas.microsoft.com/office/drawing/2014/main" id="{CBB7BC0E-1B71-9C0C-2E8F-E5681E88109B}"/>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8" name="Rectangle 27">
            <a:extLst>
              <a:ext uri="{FF2B5EF4-FFF2-40B4-BE49-F238E27FC236}">
                <a16:creationId xmlns:a16="http://schemas.microsoft.com/office/drawing/2014/main" id="{3077472F-927B-F546-93B4-D77A1BD84DFD}"/>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Freeform 50">
            <a:extLst>
              <a:ext uri="{FF2B5EF4-FFF2-40B4-BE49-F238E27FC236}">
                <a16:creationId xmlns:a16="http://schemas.microsoft.com/office/drawing/2014/main" id="{2370E488-82BA-85E4-F229-D11051221161}"/>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D7783A16-FC10-460F-DD08-335AA6FEAC6C}"/>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1178355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6358EB00-0E4F-73C7-0EF5-06C2D281A1A7}"/>
              </a:ext>
            </a:extLst>
          </p:cNvPr>
          <p:cNvSpPr/>
          <p:nvPr/>
        </p:nvSpPr>
        <p:spPr>
          <a:xfrm>
            <a:off x="0" y="1819275"/>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4" name="Rectangle 123">
            <a:extLst>
              <a:ext uri="{FF2B5EF4-FFF2-40B4-BE49-F238E27FC236}">
                <a16:creationId xmlns:a16="http://schemas.microsoft.com/office/drawing/2014/main" id="{D02E8BE0-97B5-75C4-CB38-348CDCFC0EDD}"/>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institūciju pienākumi civilajā aizsardzībā un katastrofas pārvaldīšanā </a:t>
            </a:r>
            <a:endParaRPr lang="en-US"/>
          </a:p>
        </p:txBody>
      </p:sp>
      <p:sp>
        <p:nvSpPr>
          <p:cNvPr id="263" name="Slide Number Placeholder 4">
            <a:extLst>
              <a:ext uri="{FF2B5EF4-FFF2-40B4-BE49-F238E27FC236}">
                <a16:creationId xmlns:a16="http://schemas.microsoft.com/office/drawing/2014/main" id="{A50D2A74-E550-A110-B253-D3D1A56F823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67</a:t>
            </a:fld>
            <a:endParaRPr lang="en-GB"/>
          </a:p>
        </p:txBody>
      </p:sp>
      <p:grpSp>
        <p:nvGrpSpPr>
          <p:cNvPr id="3" name="Group 2">
            <a:extLst>
              <a:ext uri="{FF2B5EF4-FFF2-40B4-BE49-F238E27FC236}">
                <a16:creationId xmlns:a16="http://schemas.microsoft.com/office/drawing/2014/main" id="{A0C22ADF-3E3A-488D-D7EF-D3BEFDE276F8}"/>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800907CB-9142-CAF7-B663-6310485AFCEC}"/>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 name="TextBox 5">
              <a:extLst>
                <a:ext uri="{FF2B5EF4-FFF2-40B4-BE49-F238E27FC236}">
                  <a16:creationId xmlns:a16="http://schemas.microsoft.com/office/drawing/2014/main" id="{5778E2F5-DC69-1F41-2892-28E3BAC4550D}"/>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7" name="Rectangle 6">
              <a:extLst>
                <a:ext uri="{FF2B5EF4-FFF2-40B4-BE49-F238E27FC236}">
                  <a16:creationId xmlns:a16="http://schemas.microsoft.com/office/drawing/2014/main" id="{14182D17-F02B-A5DA-1905-04BA610195F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847FA366-0713-7827-C527-11C40145023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1" name="Rectangle 10">
              <a:extLst>
                <a:ext uri="{FF2B5EF4-FFF2-40B4-BE49-F238E27FC236}">
                  <a16:creationId xmlns:a16="http://schemas.microsoft.com/office/drawing/2014/main" id="{AC6F0E0F-6F59-B66D-EF4B-4A502929296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 name="TextBox 11">
              <a:extLst>
                <a:ext uri="{FF2B5EF4-FFF2-40B4-BE49-F238E27FC236}">
                  <a16:creationId xmlns:a16="http://schemas.microsoft.com/office/drawing/2014/main" id="{CF15989A-7BED-7CE6-FF0E-83E25441590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5" name="Google Shape;112;p22">
            <a:extLst>
              <a:ext uri="{FF2B5EF4-FFF2-40B4-BE49-F238E27FC236}">
                <a16:creationId xmlns:a16="http://schemas.microsoft.com/office/drawing/2014/main" id="{E474D4EE-2FFA-BB0C-532A-9C96704BC715}"/>
              </a:ext>
            </a:extLst>
          </p:cNvPr>
          <p:cNvSpPr/>
          <p:nvPr/>
        </p:nvSpPr>
        <p:spPr>
          <a:xfrm>
            <a:off x="4861400" y="2361138"/>
            <a:ext cx="1111533" cy="85204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objektā</a:t>
            </a:r>
          </a:p>
        </p:txBody>
      </p:sp>
      <p:sp>
        <p:nvSpPr>
          <p:cNvPr id="9" name="Google Shape;112;p22">
            <a:extLst>
              <a:ext uri="{FF2B5EF4-FFF2-40B4-BE49-F238E27FC236}">
                <a16:creationId xmlns:a16="http://schemas.microsoft.com/office/drawing/2014/main" id="{C2366315-D0DB-E6E1-BC96-AD84D4AA3656}"/>
              </a:ext>
            </a:extLst>
          </p:cNvPr>
          <p:cNvSpPr/>
          <p:nvPr/>
        </p:nvSpPr>
        <p:spPr>
          <a:xfrm>
            <a:off x="6087765" y="2360613"/>
            <a:ext cx="1839339" cy="85256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naftas produktu cauruļvada transporta infrastruktūrā</a:t>
            </a:r>
          </a:p>
        </p:txBody>
      </p:sp>
      <p:sp>
        <p:nvSpPr>
          <p:cNvPr id="13" name="Google Shape;112;p22">
            <a:extLst>
              <a:ext uri="{FF2B5EF4-FFF2-40B4-BE49-F238E27FC236}">
                <a16:creationId xmlns:a16="http://schemas.microsoft.com/office/drawing/2014/main" id="{85D72C46-CB19-7359-F765-BD1A33DBDDD0}"/>
              </a:ext>
            </a:extLst>
          </p:cNvPr>
          <p:cNvSpPr/>
          <p:nvPr/>
        </p:nvSpPr>
        <p:spPr>
          <a:xfrm>
            <a:off x="8043333" y="2360613"/>
            <a:ext cx="1492696" cy="85256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dabasgāzes apgādes sistēmā</a:t>
            </a:r>
          </a:p>
        </p:txBody>
      </p:sp>
      <p:sp>
        <p:nvSpPr>
          <p:cNvPr id="15" name="Google Shape;112;p22">
            <a:extLst>
              <a:ext uri="{FF2B5EF4-FFF2-40B4-BE49-F238E27FC236}">
                <a16:creationId xmlns:a16="http://schemas.microsoft.com/office/drawing/2014/main" id="{F2DC4570-2DE2-145A-32EA-E87DA9679DAB}"/>
              </a:ext>
            </a:extLst>
          </p:cNvPr>
          <p:cNvSpPr/>
          <p:nvPr/>
        </p:nvSpPr>
        <p:spPr>
          <a:xfrm>
            <a:off x="9647630" y="2360613"/>
            <a:ext cx="992554"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Radiācijas avārijas</a:t>
            </a:r>
          </a:p>
        </p:txBody>
      </p:sp>
      <p:sp>
        <p:nvSpPr>
          <p:cNvPr id="16" name="Google Shape;112;p22">
            <a:extLst>
              <a:ext uri="{FF2B5EF4-FFF2-40B4-BE49-F238E27FC236}">
                <a16:creationId xmlns:a16="http://schemas.microsoft.com/office/drawing/2014/main" id="{E38FDA76-DF56-5A00-8830-76D232FC53A5}"/>
              </a:ext>
            </a:extLst>
          </p:cNvPr>
          <p:cNvSpPr/>
          <p:nvPr/>
        </p:nvSpPr>
        <p:spPr>
          <a:xfrm>
            <a:off x="10751783" y="2360613"/>
            <a:ext cx="997305"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Bioloģisko vielu negadījumi</a:t>
            </a:r>
          </a:p>
        </p:txBody>
      </p:sp>
      <p:sp>
        <p:nvSpPr>
          <p:cNvPr id="18" name="Google Shape;112;p22">
            <a:extLst>
              <a:ext uri="{FF2B5EF4-FFF2-40B4-BE49-F238E27FC236}">
                <a16:creationId xmlns:a16="http://schemas.microsoft.com/office/drawing/2014/main" id="{D6CC058A-7E21-B665-42F5-20C3596FD0D2}"/>
              </a:ext>
            </a:extLst>
          </p:cNvPr>
          <p:cNvSpPr/>
          <p:nvPr/>
        </p:nvSpPr>
        <p:spPr>
          <a:xfrm>
            <a:off x="6000421" y="3327401"/>
            <a:ext cx="2143354" cy="75882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Dambju un citu hidrotehnisko būvju pārrāvumi – Daugavas hidroelektrostaciju kaskādes hidrobūve</a:t>
            </a:r>
          </a:p>
        </p:txBody>
      </p:sp>
      <p:sp>
        <p:nvSpPr>
          <p:cNvPr id="21" name="Google Shape;112;p22">
            <a:extLst>
              <a:ext uri="{FF2B5EF4-FFF2-40B4-BE49-F238E27FC236}">
                <a16:creationId xmlns:a16="http://schemas.microsoft.com/office/drawing/2014/main" id="{8C8E785B-7F9B-84E2-14BB-C16BEC2D086D}"/>
              </a:ext>
            </a:extLst>
          </p:cNvPr>
          <p:cNvSpPr/>
          <p:nvPr/>
        </p:nvSpPr>
        <p:spPr>
          <a:xfrm>
            <a:off x="4861401" y="3325813"/>
            <a:ext cx="1027419" cy="75882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Ugunsgrēki</a:t>
            </a:r>
          </a:p>
        </p:txBody>
      </p:sp>
      <p:sp>
        <p:nvSpPr>
          <p:cNvPr id="23" name="Google Shape;112;p22">
            <a:extLst>
              <a:ext uri="{FF2B5EF4-FFF2-40B4-BE49-F238E27FC236}">
                <a16:creationId xmlns:a16="http://schemas.microsoft.com/office/drawing/2014/main" id="{5B94C35F-CC7A-29A7-9CD1-F6E0D8ECD934}"/>
              </a:ext>
            </a:extLst>
          </p:cNvPr>
          <p:cNvSpPr/>
          <p:nvPr/>
        </p:nvSpPr>
        <p:spPr>
          <a:xfrm>
            <a:off x="8260978" y="3327401"/>
            <a:ext cx="1723317" cy="75882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Avārijas vai negadījumi </a:t>
            </a:r>
          </a:p>
          <a:p>
            <a:pPr marL="0" lvl="0" indent="0" algn="l" rtl="0">
              <a:spcBef>
                <a:spcPts val="0"/>
              </a:spcBef>
              <a:spcAft>
                <a:spcPts val="0"/>
              </a:spcAft>
              <a:buNone/>
            </a:pPr>
            <a:r>
              <a:rPr lang="lv-LV" sz="1100"/>
              <a:t>ostu un jūras hidrotehniskajās inženierbūvēs</a:t>
            </a:r>
          </a:p>
        </p:txBody>
      </p:sp>
      <p:sp>
        <p:nvSpPr>
          <p:cNvPr id="24" name="Google Shape;112;p22">
            <a:extLst>
              <a:ext uri="{FF2B5EF4-FFF2-40B4-BE49-F238E27FC236}">
                <a16:creationId xmlns:a16="http://schemas.microsoft.com/office/drawing/2014/main" id="{33131631-0CD2-FEF5-1EC5-8F57EFA543B6}"/>
              </a:ext>
            </a:extLst>
          </p:cNvPr>
          <p:cNvSpPr/>
          <p:nvPr/>
        </p:nvSpPr>
        <p:spPr>
          <a:xfrm>
            <a:off x="10101498" y="3326898"/>
            <a:ext cx="1647590" cy="75928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Pārvades un </a:t>
            </a:r>
          </a:p>
          <a:p>
            <a:pPr marL="0" lvl="0" indent="0" algn="l" rtl="0">
              <a:spcBef>
                <a:spcPts val="0"/>
              </a:spcBef>
              <a:spcAft>
                <a:spcPts val="0"/>
              </a:spcAft>
              <a:buNone/>
            </a:pPr>
            <a:r>
              <a:rPr lang="lv-LV" sz="1100"/>
              <a:t>sadales elektrotīklu bojājumi</a:t>
            </a:r>
          </a:p>
        </p:txBody>
      </p:sp>
      <p:sp>
        <p:nvSpPr>
          <p:cNvPr id="26" name="Google Shape;112;p22">
            <a:extLst>
              <a:ext uri="{FF2B5EF4-FFF2-40B4-BE49-F238E27FC236}">
                <a16:creationId xmlns:a16="http://schemas.microsoft.com/office/drawing/2014/main" id="{4F5CC349-9EA9-62E8-5BC5-04FBD25B546A}"/>
              </a:ext>
            </a:extLst>
          </p:cNvPr>
          <p:cNvSpPr/>
          <p:nvPr/>
        </p:nvSpPr>
        <p:spPr>
          <a:xfrm>
            <a:off x="4861400" y="4196691"/>
            <a:ext cx="1055214" cy="81900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Būvju sabrukums</a:t>
            </a:r>
          </a:p>
        </p:txBody>
      </p:sp>
      <p:sp>
        <p:nvSpPr>
          <p:cNvPr id="29" name="Google Shape;112;p22">
            <a:extLst>
              <a:ext uri="{FF2B5EF4-FFF2-40B4-BE49-F238E27FC236}">
                <a16:creationId xmlns:a16="http://schemas.microsoft.com/office/drawing/2014/main" id="{91DCEEB4-C04F-6FBE-03F6-857E2BA9284B}"/>
              </a:ext>
            </a:extLst>
          </p:cNvPr>
          <p:cNvSpPr/>
          <p:nvPr/>
        </p:nvSpPr>
        <p:spPr>
          <a:xfrm>
            <a:off x="6034883" y="4196691"/>
            <a:ext cx="2455650" cy="81900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no kuģiem, kuģa uzskriešana </a:t>
            </a:r>
            <a:br>
              <a:rPr lang="en-US" sz="1100"/>
            </a:br>
            <a:r>
              <a:rPr lang="lv-LV" sz="1100"/>
              <a:t>uz sēkļa, kuģu sadursme, </a:t>
            </a:r>
            <a:br>
              <a:rPr lang="en-US" sz="1100"/>
            </a:br>
            <a:r>
              <a:rPr lang="lv-LV" sz="1100"/>
              <a:t>pasažieru kuģa katastrofa</a:t>
            </a:r>
            <a:r>
              <a:rPr lang="pt-BR" sz="1100"/>
              <a:t>sporta avārija</a:t>
            </a:r>
          </a:p>
        </p:txBody>
      </p:sp>
      <p:sp>
        <p:nvSpPr>
          <p:cNvPr id="30" name="Google Shape;112;p22">
            <a:extLst>
              <a:ext uri="{FF2B5EF4-FFF2-40B4-BE49-F238E27FC236}">
                <a16:creationId xmlns:a16="http://schemas.microsoft.com/office/drawing/2014/main" id="{F7EC3314-C7A9-414D-694B-8CDBD521268D}"/>
              </a:ext>
            </a:extLst>
          </p:cNvPr>
          <p:cNvSpPr/>
          <p:nvPr/>
        </p:nvSpPr>
        <p:spPr>
          <a:xfrm>
            <a:off x="10219767" y="4196691"/>
            <a:ext cx="1529043" cy="81889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nelaimes gadījums ar gaisa kuģi</a:t>
            </a:r>
            <a:r>
              <a:rPr lang="lv-LV" sz="1100"/>
              <a:t> transporta katastrofa</a:t>
            </a:r>
          </a:p>
        </p:txBody>
      </p:sp>
      <p:sp>
        <p:nvSpPr>
          <p:cNvPr id="31" name="Google Shape;112;p22">
            <a:extLst>
              <a:ext uri="{FF2B5EF4-FFF2-40B4-BE49-F238E27FC236}">
                <a16:creationId xmlns:a16="http://schemas.microsoft.com/office/drawing/2014/main" id="{172AAD67-D6AD-9F58-CEE5-6E95DD3B5C59}"/>
              </a:ext>
            </a:extLst>
          </p:cNvPr>
          <p:cNvSpPr/>
          <p:nvPr/>
        </p:nvSpPr>
        <p:spPr>
          <a:xfrm>
            <a:off x="4861399" y="5609417"/>
            <a:ext cx="3399579" cy="5627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Sabiedriskās nekārtības, iekšējie </a:t>
            </a:r>
            <a:endParaRPr lang="en-US" sz="1100"/>
          </a:p>
          <a:p>
            <a:pPr marL="0" lvl="0" indent="0" algn="l" rtl="0">
              <a:spcBef>
                <a:spcPts val="0"/>
              </a:spcBef>
              <a:spcAft>
                <a:spcPts val="0"/>
              </a:spcAft>
              <a:buNone/>
            </a:pPr>
            <a:r>
              <a:rPr lang="lv-LV" sz="1100"/>
              <a:t>nemieri</a:t>
            </a:r>
          </a:p>
        </p:txBody>
      </p:sp>
      <p:grpSp>
        <p:nvGrpSpPr>
          <p:cNvPr id="37" name="Group 36">
            <a:extLst>
              <a:ext uri="{FF2B5EF4-FFF2-40B4-BE49-F238E27FC236}">
                <a16:creationId xmlns:a16="http://schemas.microsoft.com/office/drawing/2014/main" id="{4B453769-91B8-E52E-C2ED-A39B7EAD40D6}"/>
              </a:ext>
            </a:extLst>
          </p:cNvPr>
          <p:cNvGrpSpPr/>
          <p:nvPr/>
        </p:nvGrpSpPr>
        <p:grpSpPr>
          <a:xfrm>
            <a:off x="7711104" y="2521118"/>
            <a:ext cx="216000" cy="692060"/>
            <a:chOff x="11567007" y="3478605"/>
            <a:chExt cx="216000" cy="692060"/>
          </a:xfrm>
        </p:grpSpPr>
        <p:sp>
          <p:nvSpPr>
            <p:cNvPr id="38" name="Rectangle 37">
              <a:extLst>
                <a:ext uri="{FF2B5EF4-FFF2-40B4-BE49-F238E27FC236}">
                  <a16:creationId xmlns:a16="http://schemas.microsoft.com/office/drawing/2014/main" id="{169D3715-CF8B-F42A-71C5-520C58CAF98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9" name="Rectangle 38">
              <a:extLst>
                <a:ext uri="{FF2B5EF4-FFF2-40B4-BE49-F238E27FC236}">
                  <a16:creationId xmlns:a16="http://schemas.microsoft.com/office/drawing/2014/main" id="{52066118-B264-9246-5383-7B839E389E3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0" name="Rectangle 39">
              <a:extLst>
                <a:ext uri="{FF2B5EF4-FFF2-40B4-BE49-F238E27FC236}">
                  <a16:creationId xmlns:a16="http://schemas.microsoft.com/office/drawing/2014/main" id="{7088DE30-52D1-11F6-B6DB-E6FBDA3F6FC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45" name="Group 44">
            <a:extLst>
              <a:ext uri="{FF2B5EF4-FFF2-40B4-BE49-F238E27FC236}">
                <a16:creationId xmlns:a16="http://schemas.microsoft.com/office/drawing/2014/main" id="{FCB8B2D3-3EAE-5792-01BD-EC88178E08C8}"/>
              </a:ext>
            </a:extLst>
          </p:cNvPr>
          <p:cNvGrpSpPr/>
          <p:nvPr/>
        </p:nvGrpSpPr>
        <p:grpSpPr>
          <a:xfrm>
            <a:off x="9320029" y="2521118"/>
            <a:ext cx="216000" cy="692060"/>
            <a:chOff x="11567007" y="3478605"/>
            <a:chExt cx="216000" cy="692060"/>
          </a:xfrm>
        </p:grpSpPr>
        <p:sp>
          <p:nvSpPr>
            <p:cNvPr id="46" name="Rectangle 45">
              <a:extLst>
                <a:ext uri="{FF2B5EF4-FFF2-40B4-BE49-F238E27FC236}">
                  <a16:creationId xmlns:a16="http://schemas.microsoft.com/office/drawing/2014/main" id="{7FB1F883-ECB4-2718-E8CF-F195580D11E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7" name="Rectangle 46">
              <a:extLst>
                <a:ext uri="{FF2B5EF4-FFF2-40B4-BE49-F238E27FC236}">
                  <a16:creationId xmlns:a16="http://schemas.microsoft.com/office/drawing/2014/main" id="{B9849A41-B965-E8E6-33DB-BBE95DB456D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8" name="Rectangle 47">
              <a:extLst>
                <a:ext uri="{FF2B5EF4-FFF2-40B4-BE49-F238E27FC236}">
                  <a16:creationId xmlns:a16="http://schemas.microsoft.com/office/drawing/2014/main" id="{2526218B-2154-799C-05B2-E6E95098A96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49" name="Group 48">
            <a:extLst>
              <a:ext uri="{FF2B5EF4-FFF2-40B4-BE49-F238E27FC236}">
                <a16:creationId xmlns:a16="http://schemas.microsoft.com/office/drawing/2014/main" id="{40DE716C-1891-2D5A-2CB4-B0AC3477B082}"/>
              </a:ext>
            </a:extLst>
          </p:cNvPr>
          <p:cNvGrpSpPr/>
          <p:nvPr/>
        </p:nvGrpSpPr>
        <p:grpSpPr>
          <a:xfrm>
            <a:off x="7927775" y="3394166"/>
            <a:ext cx="216000" cy="692060"/>
            <a:chOff x="11567007" y="3478605"/>
            <a:chExt cx="216000" cy="692060"/>
          </a:xfrm>
        </p:grpSpPr>
        <p:sp>
          <p:nvSpPr>
            <p:cNvPr id="51" name="Rectangle 50">
              <a:extLst>
                <a:ext uri="{FF2B5EF4-FFF2-40B4-BE49-F238E27FC236}">
                  <a16:creationId xmlns:a16="http://schemas.microsoft.com/office/drawing/2014/main" id="{7CE587DF-2192-EABE-AD12-E8C2FE5A7B3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2" name="Rectangle 51">
              <a:extLst>
                <a:ext uri="{FF2B5EF4-FFF2-40B4-BE49-F238E27FC236}">
                  <a16:creationId xmlns:a16="http://schemas.microsoft.com/office/drawing/2014/main" id="{F4570F32-C7C1-1A9E-1E97-015218297AC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3" name="Rectangle 52">
              <a:extLst>
                <a:ext uri="{FF2B5EF4-FFF2-40B4-BE49-F238E27FC236}">
                  <a16:creationId xmlns:a16="http://schemas.microsoft.com/office/drawing/2014/main" id="{758D1675-361B-2639-BEAF-6B9CDB7C2A2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5" name="Group 64">
            <a:extLst>
              <a:ext uri="{FF2B5EF4-FFF2-40B4-BE49-F238E27FC236}">
                <a16:creationId xmlns:a16="http://schemas.microsoft.com/office/drawing/2014/main" id="{7AF90C80-AE37-EC9B-EBF7-397229F6B4EF}"/>
              </a:ext>
            </a:extLst>
          </p:cNvPr>
          <p:cNvGrpSpPr/>
          <p:nvPr/>
        </p:nvGrpSpPr>
        <p:grpSpPr>
          <a:xfrm>
            <a:off x="11533088" y="2521041"/>
            <a:ext cx="216000" cy="692060"/>
            <a:chOff x="11567007" y="3478605"/>
            <a:chExt cx="216000" cy="692060"/>
          </a:xfrm>
        </p:grpSpPr>
        <p:sp>
          <p:nvSpPr>
            <p:cNvPr id="66" name="Rectangle 65">
              <a:extLst>
                <a:ext uri="{FF2B5EF4-FFF2-40B4-BE49-F238E27FC236}">
                  <a16:creationId xmlns:a16="http://schemas.microsoft.com/office/drawing/2014/main" id="{374D30F6-7F21-B785-C0B5-5EF3F9EDA702}"/>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7" name="Rectangle 66">
              <a:extLst>
                <a:ext uri="{FF2B5EF4-FFF2-40B4-BE49-F238E27FC236}">
                  <a16:creationId xmlns:a16="http://schemas.microsoft.com/office/drawing/2014/main" id="{197F34D1-2C04-00DE-B667-D380BE61A97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8" name="Rectangle 67">
              <a:extLst>
                <a:ext uri="{FF2B5EF4-FFF2-40B4-BE49-F238E27FC236}">
                  <a16:creationId xmlns:a16="http://schemas.microsoft.com/office/drawing/2014/main" id="{E3B7C7DF-4162-0607-9F35-2D500B7E909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9" name="Group 68">
            <a:extLst>
              <a:ext uri="{FF2B5EF4-FFF2-40B4-BE49-F238E27FC236}">
                <a16:creationId xmlns:a16="http://schemas.microsoft.com/office/drawing/2014/main" id="{00544BB9-5686-38D1-8A13-5F758614BC79}"/>
              </a:ext>
            </a:extLst>
          </p:cNvPr>
          <p:cNvGrpSpPr/>
          <p:nvPr/>
        </p:nvGrpSpPr>
        <p:grpSpPr>
          <a:xfrm>
            <a:off x="9768295" y="3394166"/>
            <a:ext cx="216000" cy="692060"/>
            <a:chOff x="11567007" y="3478605"/>
            <a:chExt cx="216000" cy="692060"/>
          </a:xfrm>
        </p:grpSpPr>
        <p:sp>
          <p:nvSpPr>
            <p:cNvPr id="70" name="Rectangle 69">
              <a:extLst>
                <a:ext uri="{FF2B5EF4-FFF2-40B4-BE49-F238E27FC236}">
                  <a16:creationId xmlns:a16="http://schemas.microsoft.com/office/drawing/2014/main" id="{C79BA2B1-A9E5-25BB-D894-3A326D0334F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1" name="Rectangle 70">
              <a:extLst>
                <a:ext uri="{FF2B5EF4-FFF2-40B4-BE49-F238E27FC236}">
                  <a16:creationId xmlns:a16="http://schemas.microsoft.com/office/drawing/2014/main" id="{82BEA6D3-1FD3-391A-3D95-EB045E73D1D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2" name="Rectangle 71">
              <a:extLst>
                <a:ext uri="{FF2B5EF4-FFF2-40B4-BE49-F238E27FC236}">
                  <a16:creationId xmlns:a16="http://schemas.microsoft.com/office/drawing/2014/main" id="{EF452EDD-23FE-4A0C-D769-315C1C7727D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4" name="Group 73">
            <a:extLst>
              <a:ext uri="{FF2B5EF4-FFF2-40B4-BE49-F238E27FC236}">
                <a16:creationId xmlns:a16="http://schemas.microsoft.com/office/drawing/2014/main" id="{54A692A7-3879-D198-50CC-8F1D5416558F}"/>
              </a:ext>
            </a:extLst>
          </p:cNvPr>
          <p:cNvGrpSpPr/>
          <p:nvPr/>
        </p:nvGrpSpPr>
        <p:grpSpPr>
          <a:xfrm>
            <a:off x="11533088" y="3394124"/>
            <a:ext cx="216000" cy="692060"/>
            <a:chOff x="11567007" y="3478605"/>
            <a:chExt cx="216000" cy="692060"/>
          </a:xfrm>
        </p:grpSpPr>
        <p:sp>
          <p:nvSpPr>
            <p:cNvPr id="75" name="Rectangle 74">
              <a:extLst>
                <a:ext uri="{FF2B5EF4-FFF2-40B4-BE49-F238E27FC236}">
                  <a16:creationId xmlns:a16="http://schemas.microsoft.com/office/drawing/2014/main" id="{26FFBCEA-8D7D-5EBE-7938-04C479971E4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6" name="Rectangle 75">
              <a:extLst>
                <a:ext uri="{FF2B5EF4-FFF2-40B4-BE49-F238E27FC236}">
                  <a16:creationId xmlns:a16="http://schemas.microsoft.com/office/drawing/2014/main" id="{10F80A55-FE57-13FA-2725-B28308AC3B1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7" name="Rectangle 76">
              <a:extLst>
                <a:ext uri="{FF2B5EF4-FFF2-40B4-BE49-F238E27FC236}">
                  <a16:creationId xmlns:a16="http://schemas.microsoft.com/office/drawing/2014/main" id="{02EE55EC-5F4A-CF25-3A55-4E72EB7A168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9" name="Group 78">
            <a:extLst>
              <a:ext uri="{FF2B5EF4-FFF2-40B4-BE49-F238E27FC236}">
                <a16:creationId xmlns:a16="http://schemas.microsoft.com/office/drawing/2014/main" id="{6CDF7570-20A7-1B85-CA3A-FC702DE20F5E}"/>
              </a:ext>
            </a:extLst>
          </p:cNvPr>
          <p:cNvGrpSpPr/>
          <p:nvPr/>
        </p:nvGrpSpPr>
        <p:grpSpPr>
          <a:xfrm>
            <a:off x="8274533" y="4323632"/>
            <a:ext cx="216000" cy="692060"/>
            <a:chOff x="11567007" y="3478605"/>
            <a:chExt cx="216000" cy="692060"/>
          </a:xfrm>
        </p:grpSpPr>
        <p:sp>
          <p:nvSpPr>
            <p:cNvPr id="80" name="Rectangle 79">
              <a:extLst>
                <a:ext uri="{FF2B5EF4-FFF2-40B4-BE49-F238E27FC236}">
                  <a16:creationId xmlns:a16="http://schemas.microsoft.com/office/drawing/2014/main" id="{A72E07A6-847F-3106-8F8F-DE71016551F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1" name="Rectangle 80">
              <a:extLst>
                <a:ext uri="{FF2B5EF4-FFF2-40B4-BE49-F238E27FC236}">
                  <a16:creationId xmlns:a16="http://schemas.microsoft.com/office/drawing/2014/main" id="{E9C4EAC4-F5B2-4A6F-088B-B80565D311E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3" name="Rectangle 82">
              <a:extLst>
                <a:ext uri="{FF2B5EF4-FFF2-40B4-BE49-F238E27FC236}">
                  <a16:creationId xmlns:a16="http://schemas.microsoft.com/office/drawing/2014/main" id="{24F3DE25-43CD-C803-532E-B5AD28E426D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4" name="Group 83">
            <a:extLst>
              <a:ext uri="{FF2B5EF4-FFF2-40B4-BE49-F238E27FC236}">
                <a16:creationId xmlns:a16="http://schemas.microsoft.com/office/drawing/2014/main" id="{70777504-9DA0-EEAB-CCE6-CD497035D062}"/>
              </a:ext>
            </a:extLst>
          </p:cNvPr>
          <p:cNvGrpSpPr/>
          <p:nvPr/>
        </p:nvGrpSpPr>
        <p:grpSpPr>
          <a:xfrm>
            <a:off x="5756932" y="2521118"/>
            <a:ext cx="216000" cy="692060"/>
            <a:chOff x="11567007" y="3478605"/>
            <a:chExt cx="216000" cy="692060"/>
          </a:xfrm>
        </p:grpSpPr>
        <p:sp>
          <p:nvSpPr>
            <p:cNvPr id="85" name="Rectangle 84">
              <a:extLst>
                <a:ext uri="{FF2B5EF4-FFF2-40B4-BE49-F238E27FC236}">
                  <a16:creationId xmlns:a16="http://schemas.microsoft.com/office/drawing/2014/main" id="{58C1DB9A-9EAC-1F32-CB8F-5E4C27EF1101}"/>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7" name="Rectangle 86">
              <a:extLst>
                <a:ext uri="{FF2B5EF4-FFF2-40B4-BE49-F238E27FC236}">
                  <a16:creationId xmlns:a16="http://schemas.microsoft.com/office/drawing/2014/main" id="{F84DCC70-2573-6B17-CD47-075D0EC963D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8" name="Rectangle 87">
              <a:extLst>
                <a:ext uri="{FF2B5EF4-FFF2-40B4-BE49-F238E27FC236}">
                  <a16:creationId xmlns:a16="http://schemas.microsoft.com/office/drawing/2014/main" id="{8A4885FB-C66E-0419-3E4D-4AB4D7A7C06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5" name="Group 94">
            <a:extLst>
              <a:ext uri="{FF2B5EF4-FFF2-40B4-BE49-F238E27FC236}">
                <a16:creationId xmlns:a16="http://schemas.microsoft.com/office/drawing/2014/main" id="{73B75E2F-E260-14A7-1B1C-6D5ABC613B58}"/>
              </a:ext>
            </a:extLst>
          </p:cNvPr>
          <p:cNvGrpSpPr/>
          <p:nvPr/>
        </p:nvGrpSpPr>
        <p:grpSpPr>
          <a:xfrm>
            <a:off x="10424184" y="2521041"/>
            <a:ext cx="216000" cy="692060"/>
            <a:chOff x="11567007" y="3478605"/>
            <a:chExt cx="216000" cy="692060"/>
          </a:xfrm>
        </p:grpSpPr>
        <p:sp>
          <p:nvSpPr>
            <p:cNvPr id="96" name="Rectangle 95">
              <a:extLst>
                <a:ext uri="{FF2B5EF4-FFF2-40B4-BE49-F238E27FC236}">
                  <a16:creationId xmlns:a16="http://schemas.microsoft.com/office/drawing/2014/main" id="{E04307D1-8BB5-9D16-5F27-74E834C101FB}"/>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7" name="Rectangle 96">
              <a:extLst>
                <a:ext uri="{FF2B5EF4-FFF2-40B4-BE49-F238E27FC236}">
                  <a16:creationId xmlns:a16="http://schemas.microsoft.com/office/drawing/2014/main" id="{C429BA3F-E1B7-22A2-4764-570949B4014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9" name="Rectangle 98">
              <a:extLst>
                <a:ext uri="{FF2B5EF4-FFF2-40B4-BE49-F238E27FC236}">
                  <a16:creationId xmlns:a16="http://schemas.microsoft.com/office/drawing/2014/main" id="{5DDC0047-231F-1CC4-BB42-7160A0CE935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0" name="Group 99">
            <a:extLst>
              <a:ext uri="{FF2B5EF4-FFF2-40B4-BE49-F238E27FC236}">
                <a16:creationId xmlns:a16="http://schemas.microsoft.com/office/drawing/2014/main" id="{1D3AD665-3454-BD44-BA8E-6D084EB4F436}"/>
              </a:ext>
            </a:extLst>
          </p:cNvPr>
          <p:cNvGrpSpPr/>
          <p:nvPr/>
        </p:nvGrpSpPr>
        <p:grpSpPr>
          <a:xfrm>
            <a:off x="5672820" y="3392578"/>
            <a:ext cx="216000" cy="692060"/>
            <a:chOff x="11567007" y="3478605"/>
            <a:chExt cx="216000" cy="692060"/>
          </a:xfrm>
        </p:grpSpPr>
        <p:sp>
          <p:nvSpPr>
            <p:cNvPr id="101" name="Rectangle 100">
              <a:extLst>
                <a:ext uri="{FF2B5EF4-FFF2-40B4-BE49-F238E27FC236}">
                  <a16:creationId xmlns:a16="http://schemas.microsoft.com/office/drawing/2014/main" id="{693BD990-082E-29D3-DAF6-74589201419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3" name="Rectangle 102">
              <a:extLst>
                <a:ext uri="{FF2B5EF4-FFF2-40B4-BE49-F238E27FC236}">
                  <a16:creationId xmlns:a16="http://schemas.microsoft.com/office/drawing/2014/main" id="{98C66C7B-B46F-0FBB-494F-1725932AFA5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4" name="Rectangle 103">
              <a:extLst>
                <a:ext uri="{FF2B5EF4-FFF2-40B4-BE49-F238E27FC236}">
                  <a16:creationId xmlns:a16="http://schemas.microsoft.com/office/drawing/2014/main" id="{79DBD6D2-D26A-3CDF-D785-9445855015E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5" name="Group 104">
            <a:extLst>
              <a:ext uri="{FF2B5EF4-FFF2-40B4-BE49-F238E27FC236}">
                <a16:creationId xmlns:a16="http://schemas.microsoft.com/office/drawing/2014/main" id="{358963D4-1554-FB2A-AC6A-C2CF38E29349}"/>
              </a:ext>
            </a:extLst>
          </p:cNvPr>
          <p:cNvGrpSpPr/>
          <p:nvPr/>
        </p:nvGrpSpPr>
        <p:grpSpPr>
          <a:xfrm>
            <a:off x="5700614" y="4323632"/>
            <a:ext cx="216000" cy="692060"/>
            <a:chOff x="11567007" y="3478605"/>
            <a:chExt cx="216000" cy="692060"/>
          </a:xfrm>
        </p:grpSpPr>
        <p:sp>
          <p:nvSpPr>
            <p:cNvPr id="107" name="Rectangle 106">
              <a:extLst>
                <a:ext uri="{FF2B5EF4-FFF2-40B4-BE49-F238E27FC236}">
                  <a16:creationId xmlns:a16="http://schemas.microsoft.com/office/drawing/2014/main" id="{302D351E-1BC0-650E-CFEA-2CC8C91D8AD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8" name="Rectangle 107">
              <a:extLst>
                <a:ext uri="{FF2B5EF4-FFF2-40B4-BE49-F238E27FC236}">
                  <a16:creationId xmlns:a16="http://schemas.microsoft.com/office/drawing/2014/main" id="{C3C6EB7D-F13E-1479-7D15-C75B341F0684}"/>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9" name="Rectangle 108">
              <a:extLst>
                <a:ext uri="{FF2B5EF4-FFF2-40B4-BE49-F238E27FC236}">
                  <a16:creationId xmlns:a16="http://schemas.microsoft.com/office/drawing/2014/main" id="{A8F75319-BC50-2DD4-8800-B02B1E9A612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11" name="Google Shape;118;p22">
            <a:extLst>
              <a:ext uri="{FF2B5EF4-FFF2-40B4-BE49-F238E27FC236}">
                <a16:creationId xmlns:a16="http://schemas.microsoft.com/office/drawing/2014/main" id="{6CF8D9A2-59F6-4FF8-0C7C-0AE0D99375B7}"/>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12" name="Google Shape;118;p22">
            <a:extLst>
              <a:ext uri="{FF2B5EF4-FFF2-40B4-BE49-F238E27FC236}">
                <a16:creationId xmlns:a16="http://schemas.microsoft.com/office/drawing/2014/main" id="{DFE2C4D3-284E-85E5-4F82-33B8BF4E00DE}"/>
              </a:ext>
            </a:extLst>
          </p:cNvPr>
          <p:cNvSpPr txBox="1"/>
          <p:nvPr/>
        </p:nvSpPr>
        <p:spPr>
          <a:xfrm>
            <a:off x="1124506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13" name="Google Shape;1024;p85">
            <a:extLst>
              <a:ext uri="{FF2B5EF4-FFF2-40B4-BE49-F238E27FC236}">
                <a16:creationId xmlns:a16="http://schemas.microsoft.com/office/drawing/2014/main" id="{4709310A-103C-D451-9142-55C6F809C752}"/>
              </a:ext>
            </a:extLst>
          </p:cNvPr>
          <p:cNvSpPr/>
          <p:nvPr/>
        </p:nvSpPr>
        <p:spPr>
          <a:xfrm>
            <a:off x="1138910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15" name="Google Shape;112;p22">
            <a:extLst>
              <a:ext uri="{FF2B5EF4-FFF2-40B4-BE49-F238E27FC236}">
                <a16:creationId xmlns:a16="http://schemas.microsoft.com/office/drawing/2014/main" id="{EE1FCD32-BD60-E48C-EC67-97002AB3BC5F}"/>
              </a:ext>
            </a:extLst>
          </p:cNvPr>
          <p:cNvSpPr/>
          <p:nvPr/>
        </p:nvSpPr>
        <p:spPr>
          <a:xfrm>
            <a:off x="3101975" y="2361137"/>
            <a:ext cx="1641157" cy="3131834"/>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16" name="Google Shape;112;p22">
            <a:extLst>
              <a:ext uri="{FF2B5EF4-FFF2-40B4-BE49-F238E27FC236}">
                <a16:creationId xmlns:a16="http://schemas.microsoft.com/office/drawing/2014/main" id="{B0595817-81DB-AAE2-7B9E-6C307070BCEF}"/>
              </a:ext>
            </a:extLst>
          </p:cNvPr>
          <p:cNvSpPr/>
          <p:nvPr/>
        </p:nvSpPr>
        <p:spPr>
          <a:xfrm>
            <a:off x="3108643" y="5608909"/>
            <a:ext cx="1641157" cy="563292"/>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grpSp>
        <p:nvGrpSpPr>
          <p:cNvPr id="121" name="Group 120">
            <a:extLst>
              <a:ext uri="{FF2B5EF4-FFF2-40B4-BE49-F238E27FC236}">
                <a16:creationId xmlns:a16="http://schemas.microsoft.com/office/drawing/2014/main" id="{4743F150-1C9D-459D-F2CC-7C93C67E0B29}"/>
              </a:ext>
            </a:extLst>
          </p:cNvPr>
          <p:cNvGrpSpPr/>
          <p:nvPr/>
        </p:nvGrpSpPr>
        <p:grpSpPr>
          <a:xfrm>
            <a:off x="7572163" y="5957515"/>
            <a:ext cx="688815" cy="216000"/>
            <a:chOff x="11019459" y="2378712"/>
            <a:chExt cx="688815" cy="216000"/>
          </a:xfrm>
        </p:grpSpPr>
        <p:sp>
          <p:nvSpPr>
            <p:cNvPr id="122" name="Rectangle 121">
              <a:extLst>
                <a:ext uri="{FF2B5EF4-FFF2-40B4-BE49-F238E27FC236}">
                  <a16:creationId xmlns:a16="http://schemas.microsoft.com/office/drawing/2014/main" id="{1F97A086-834F-CF8D-0027-F9E623612063}"/>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5" name="Rectangle 124">
              <a:extLst>
                <a:ext uri="{FF2B5EF4-FFF2-40B4-BE49-F238E27FC236}">
                  <a16:creationId xmlns:a16="http://schemas.microsoft.com/office/drawing/2014/main" id="{515D95C8-04A6-D256-CFFE-2F94E350A105}"/>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9" name="Rectangle 128">
              <a:extLst>
                <a:ext uri="{FF2B5EF4-FFF2-40B4-BE49-F238E27FC236}">
                  <a16:creationId xmlns:a16="http://schemas.microsoft.com/office/drawing/2014/main" id="{0AC7864B-9D1E-CCB9-3A87-D72048B68581}"/>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136" name="Google Shape;112;p22">
            <a:extLst>
              <a:ext uri="{FF2B5EF4-FFF2-40B4-BE49-F238E27FC236}">
                <a16:creationId xmlns:a16="http://schemas.microsoft.com/office/drawing/2014/main" id="{F96DE01D-6F1C-D7D2-E751-FC9CB6A0D606}"/>
              </a:ext>
            </a:extLst>
          </p:cNvPr>
          <p:cNvSpPr/>
          <p:nvPr/>
        </p:nvSpPr>
        <p:spPr>
          <a:xfrm>
            <a:off x="8608802" y="4194202"/>
            <a:ext cx="1492696" cy="81889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Autotransporta </a:t>
            </a:r>
          </a:p>
          <a:p>
            <a:pPr marL="0" lvl="0" indent="0" algn="l" rtl="0">
              <a:spcBef>
                <a:spcPts val="0"/>
              </a:spcBef>
              <a:spcAft>
                <a:spcPts val="0"/>
              </a:spcAft>
              <a:buNone/>
            </a:pPr>
            <a:r>
              <a:rPr lang="pt-BR" sz="1100"/>
              <a:t>Avārija gadījums ar gaisa kuģi</a:t>
            </a:r>
          </a:p>
        </p:txBody>
      </p:sp>
      <p:grpSp>
        <p:nvGrpSpPr>
          <p:cNvPr id="137" name="Group 136">
            <a:extLst>
              <a:ext uri="{FF2B5EF4-FFF2-40B4-BE49-F238E27FC236}">
                <a16:creationId xmlns:a16="http://schemas.microsoft.com/office/drawing/2014/main" id="{C1B391AE-2F03-7159-0BE5-E92D330ACA1A}"/>
              </a:ext>
            </a:extLst>
          </p:cNvPr>
          <p:cNvGrpSpPr/>
          <p:nvPr/>
        </p:nvGrpSpPr>
        <p:grpSpPr>
          <a:xfrm>
            <a:off x="11532810" y="4323526"/>
            <a:ext cx="216000" cy="692060"/>
            <a:chOff x="11567007" y="3478605"/>
            <a:chExt cx="216000" cy="692060"/>
          </a:xfrm>
        </p:grpSpPr>
        <p:sp>
          <p:nvSpPr>
            <p:cNvPr id="138" name="Rectangle 137">
              <a:extLst>
                <a:ext uri="{FF2B5EF4-FFF2-40B4-BE49-F238E27FC236}">
                  <a16:creationId xmlns:a16="http://schemas.microsoft.com/office/drawing/2014/main" id="{AAA8610F-A5AA-50A6-033E-D81F896351C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9" name="Rectangle 138">
              <a:extLst>
                <a:ext uri="{FF2B5EF4-FFF2-40B4-BE49-F238E27FC236}">
                  <a16:creationId xmlns:a16="http://schemas.microsoft.com/office/drawing/2014/main" id="{9CAB3D33-ABAE-E328-0C64-149EFF70D68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40" name="Rectangle 139">
              <a:extLst>
                <a:ext uri="{FF2B5EF4-FFF2-40B4-BE49-F238E27FC236}">
                  <a16:creationId xmlns:a16="http://schemas.microsoft.com/office/drawing/2014/main" id="{E7483AD6-88EB-2B34-7307-56FA4F7F107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33" name="Group 32">
            <a:extLst>
              <a:ext uri="{FF2B5EF4-FFF2-40B4-BE49-F238E27FC236}">
                <a16:creationId xmlns:a16="http://schemas.microsoft.com/office/drawing/2014/main" id="{B688AD25-2D98-5946-7AFB-271F2AFF5A4F}"/>
              </a:ext>
            </a:extLst>
          </p:cNvPr>
          <p:cNvGrpSpPr/>
          <p:nvPr/>
        </p:nvGrpSpPr>
        <p:grpSpPr>
          <a:xfrm>
            <a:off x="9885498" y="4321037"/>
            <a:ext cx="216000" cy="692060"/>
            <a:chOff x="11567007" y="3478605"/>
            <a:chExt cx="216000" cy="692060"/>
          </a:xfrm>
        </p:grpSpPr>
        <p:sp>
          <p:nvSpPr>
            <p:cNvPr id="34" name="Rectangle 33">
              <a:extLst>
                <a:ext uri="{FF2B5EF4-FFF2-40B4-BE49-F238E27FC236}">
                  <a16:creationId xmlns:a16="http://schemas.microsoft.com/office/drawing/2014/main" id="{0797D93C-B83C-F413-C359-C289BB46DF5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5" name="Rectangle 34">
              <a:extLst>
                <a:ext uri="{FF2B5EF4-FFF2-40B4-BE49-F238E27FC236}">
                  <a16:creationId xmlns:a16="http://schemas.microsoft.com/office/drawing/2014/main" id="{E68560A5-6659-FE3A-0C57-7C403E23E4A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6" name="Rectangle 35">
              <a:extLst>
                <a:ext uri="{FF2B5EF4-FFF2-40B4-BE49-F238E27FC236}">
                  <a16:creationId xmlns:a16="http://schemas.microsoft.com/office/drawing/2014/main" id="{B6D87CB9-373E-884C-DBBE-1FBE83A02C8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4" name="Google Shape;112;p22">
            <a:extLst>
              <a:ext uri="{FF2B5EF4-FFF2-40B4-BE49-F238E27FC236}">
                <a16:creationId xmlns:a16="http://schemas.microsoft.com/office/drawing/2014/main" id="{DF547962-A3CC-4402-814B-B9E903098074}"/>
              </a:ext>
            </a:extLst>
          </p:cNvPr>
          <p:cNvSpPr/>
          <p:nvPr/>
        </p:nvSpPr>
        <p:spPr>
          <a:xfrm>
            <a:off x="8372578" y="5609417"/>
            <a:ext cx="3376510" cy="5627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Terora</a:t>
            </a:r>
            <a:r>
              <a:rPr lang="en-US" sz="1100"/>
              <a:t> </a:t>
            </a:r>
            <a:r>
              <a:rPr lang="lv-LV" sz="1100"/>
              <a:t>akti</a:t>
            </a:r>
          </a:p>
        </p:txBody>
      </p:sp>
      <p:grpSp>
        <p:nvGrpSpPr>
          <p:cNvPr id="17" name="Group 16">
            <a:extLst>
              <a:ext uri="{FF2B5EF4-FFF2-40B4-BE49-F238E27FC236}">
                <a16:creationId xmlns:a16="http://schemas.microsoft.com/office/drawing/2014/main" id="{127DF6B0-2DF8-922D-50C2-795841247752}"/>
              </a:ext>
            </a:extLst>
          </p:cNvPr>
          <p:cNvGrpSpPr/>
          <p:nvPr/>
        </p:nvGrpSpPr>
        <p:grpSpPr>
          <a:xfrm>
            <a:off x="11060273" y="5957515"/>
            <a:ext cx="688815" cy="216000"/>
            <a:chOff x="11019459" y="2378712"/>
            <a:chExt cx="688815" cy="216000"/>
          </a:xfrm>
        </p:grpSpPr>
        <p:sp>
          <p:nvSpPr>
            <p:cNvPr id="19" name="Rectangle 18">
              <a:extLst>
                <a:ext uri="{FF2B5EF4-FFF2-40B4-BE49-F238E27FC236}">
                  <a16:creationId xmlns:a16="http://schemas.microsoft.com/office/drawing/2014/main" id="{8611B819-9AD0-EDF5-01BC-5455A9871D70}"/>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20" name="Rectangle 19">
              <a:extLst>
                <a:ext uri="{FF2B5EF4-FFF2-40B4-BE49-F238E27FC236}">
                  <a16:creationId xmlns:a16="http://schemas.microsoft.com/office/drawing/2014/main" id="{DB34758C-3592-03C5-5954-93C18C9DA52B}"/>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2" name="Rectangle 21">
              <a:extLst>
                <a:ext uri="{FF2B5EF4-FFF2-40B4-BE49-F238E27FC236}">
                  <a16:creationId xmlns:a16="http://schemas.microsoft.com/office/drawing/2014/main" id="{93B760A1-F237-76C8-DD3A-D2F3D966AEAC}"/>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pic>
        <p:nvPicPr>
          <p:cNvPr id="27" name="Graphic 26" descr="Court outline">
            <a:extLst>
              <a:ext uri="{FF2B5EF4-FFF2-40B4-BE49-F238E27FC236}">
                <a16:creationId xmlns:a16="http://schemas.microsoft.com/office/drawing/2014/main" id="{1BB90B9D-F509-AEC6-F74B-D17623DE69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sp>
        <p:nvSpPr>
          <p:cNvPr id="42" name="Google Shape;112;p22">
            <a:extLst>
              <a:ext uri="{FF2B5EF4-FFF2-40B4-BE49-F238E27FC236}">
                <a16:creationId xmlns:a16="http://schemas.microsoft.com/office/drawing/2014/main" id="{77AAD550-E271-2C27-46DF-844FEA6AB6D1}"/>
              </a:ext>
            </a:extLst>
          </p:cNvPr>
          <p:cNvSpPr/>
          <p:nvPr/>
        </p:nvSpPr>
        <p:spPr>
          <a:xfrm>
            <a:off x="4854730" y="5127622"/>
            <a:ext cx="6894079" cy="365349"/>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Dzelzceļa transporta katastrofa</a:t>
            </a:r>
          </a:p>
        </p:txBody>
      </p:sp>
      <p:grpSp>
        <p:nvGrpSpPr>
          <p:cNvPr id="43" name="Group 42">
            <a:extLst>
              <a:ext uri="{FF2B5EF4-FFF2-40B4-BE49-F238E27FC236}">
                <a16:creationId xmlns:a16="http://schemas.microsoft.com/office/drawing/2014/main" id="{A78E3CE4-86F4-5E2D-FCA4-558C27B79568}"/>
              </a:ext>
            </a:extLst>
          </p:cNvPr>
          <p:cNvGrpSpPr/>
          <p:nvPr/>
        </p:nvGrpSpPr>
        <p:grpSpPr>
          <a:xfrm>
            <a:off x="11059994" y="5276971"/>
            <a:ext cx="688815" cy="216000"/>
            <a:chOff x="11019459" y="2378712"/>
            <a:chExt cx="688815" cy="216000"/>
          </a:xfrm>
        </p:grpSpPr>
        <p:sp>
          <p:nvSpPr>
            <p:cNvPr id="44" name="Rectangle 43">
              <a:extLst>
                <a:ext uri="{FF2B5EF4-FFF2-40B4-BE49-F238E27FC236}">
                  <a16:creationId xmlns:a16="http://schemas.microsoft.com/office/drawing/2014/main" id="{75C33011-440B-2C04-5C93-95BF4EB7C146}"/>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50" name="Rectangle 49">
              <a:extLst>
                <a:ext uri="{FF2B5EF4-FFF2-40B4-BE49-F238E27FC236}">
                  <a16:creationId xmlns:a16="http://schemas.microsoft.com/office/drawing/2014/main" id="{A61E5339-8AA6-BEE5-2C2F-1E8A5C37D043}"/>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6" name="Rectangle 55">
              <a:extLst>
                <a:ext uri="{FF2B5EF4-FFF2-40B4-BE49-F238E27FC236}">
                  <a16:creationId xmlns:a16="http://schemas.microsoft.com/office/drawing/2014/main" id="{6DD47106-0AF7-0CBA-4C64-49FBB2C6BC2A}"/>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91" name="Rectangle 90">
            <a:extLst>
              <a:ext uri="{FF2B5EF4-FFF2-40B4-BE49-F238E27FC236}">
                <a16:creationId xmlns:a16="http://schemas.microsoft.com/office/drawing/2014/main" id="{1A1FCFCB-A2A5-3F78-8FE7-E70EA344BE6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60" name="Group 59">
            <a:extLst>
              <a:ext uri="{FF2B5EF4-FFF2-40B4-BE49-F238E27FC236}">
                <a16:creationId xmlns:a16="http://schemas.microsoft.com/office/drawing/2014/main" id="{CFCD6D1E-AB36-D07C-6811-B30AC0100D5D}"/>
              </a:ext>
            </a:extLst>
          </p:cNvPr>
          <p:cNvGrpSpPr/>
          <p:nvPr/>
        </p:nvGrpSpPr>
        <p:grpSpPr>
          <a:xfrm>
            <a:off x="8236954" y="132067"/>
            <a:ext cx="3512134" cy="222091"/>
            <a:chOff x="8236954" y="132067"/>
            <a:chExt cx="3512134" cy="222091"/>
          </a:xfrm>
        </p:grpSpPr>
        <p:sp>
          <p:nvSpPr>
            <p:cNvPr id="61" name="Rectangle 60">
              <a:extLst>
                <a:ext uri="{FF2B5EF4-FFF2-40B4-BE49-F238E27FC236}">
                  <a16:creationId xmlns:a16="http://schemas.microsoft.com/office/drawing/2014/main" id="{9F5D9AC7-A04E-003D-1EFA-394E2042174D}"/>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2" name="Rectangle 61">
              <a:extLst>
                <a:ext uri="{FF2B5EF4-FFF2-40B4-BE49-F238E27FC236}">
                  <a16:creationId xmlns:a16="http://schemas.microsoft.com/office/drawing/2014/main" id="{F48DC834-314F-18AE-531E-5153A2EF92D7}"/>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63" name="Group 62">
              <a:extLst>
                <a:ext uri="{FF2B5EF4-FFF2-40B4-BE49-F238E27FC236}">
                  <a16:creationId xmlns:a16="http://schemas.microsoft.com/office/drawing/2014/main" id="{F9F88AFB-34C1-7C1B-8CB8-26AF35D68493}"/>
                </a:ext>
              </a:extLst>
            </p:cNvPr>
            <p:cNvGrpSpPr/>
            <p:nvPr/>
          </p:nvGrpSpPr>
          <p:grpSpPr>
            <a:xfrm>
              <a:off x="9204262" y="136514"/>
              <a:ext cx="1819345" cy="217644"/>
              <a:chOff x="8962435" y="132504"/>
              <a:chExt cx="1819345" cy="217644"/>
            </a:xfrm>
          </p:grpSpPr>
          <p:sp>
            <p:nvSpPr>
              <p:cNvPr id="89" name="Rectangle 88">
                <a:extLst>
                  <a:ext uri="{FF2B5EF4-FFF2-40B4-BE49-F238E27FC236}">
                    <a16:creationId xmlns:a16="http://schemas.microsoft.com/office/drawing/2014/main" id="{C5F5DB5B-8F09-0342-3B6F-97115CC38A85}"/>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90" name="Rectangle 89">
                <a:extLst>
                  <a:ext uri="{FF2B5EF4-FFF2-40B4-BE49-F238E27FC236}">
                    <a16:creationId xmlns:a16="http://schemas.microsoft.com/office/drawing/2014/main" id="{999AC29B-AD59-9767-D3FB-18E97695F4FA}"/>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64" name="Rectangle 63">
              <a:extLst>
                <a:ext uri="{FF2B5EF4-FFF2-40B4-BE49-F238E27FC236}">
                  <a16:creationId xmlns:a16="http://schemas.microsoft.com/office/drawing/2014/main" id="{33BAC700-CCC9-53E6-80CE-909F89A922D8}"/>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3" name="Rectangle 72">
              <a:extLst>
                <a:ext uri="{FF2B5EF4-FFF2-40B4-BE49-F238E27FC236}">
                  <a16:creationId xmlns:a16="http://schemas.microsoft.com/office/drawing/2014/main" id="{D2770663-3D9B-4932-750F-743E964D3778}"/>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8" name="Rectangle 77">
              <a:extLst>
                <a:ext uri="{FF2B5EF4-FFF2-40B4-BE49-F238E27FC236}">
                  <a16:creationId xmlns:a16="http://schemas.microsoft.com/office/drawing/2014/main" id="{1A98099A-8DD5-D401-A54A-62BEDCE7C4AD}"/>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82" name="Rectangle 81">
              <a:extLst>
                <a:ext uri="{FF2B5EF4-FFF2-40B4-BE49-F238E27FC236}">
                  <a16:creationId xmlns:a16="http://schemas.microsoft.com/office/drawing/2014/main" id="{8E5A9AF1-1F58-A162-7C5B-6F26ED97C111}"/>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6" name="Rectangle 85">
              <a:extLst>
                <a:ext uri="{FF2B5EF4-FFF2-40B4-BE49-F238E27FC236}">
                  <a16:creationId xmlns:a16="http://schemas.microsoft.com/office/drawing/2014/main" id="{60D8B7FE-79EF-BBE1-DAC1-5A9E269316D7}"/>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1" name="Rectangle 40">
            <a:extLst>
              <a:ext uri="{FF2B5EF4-FFF2-40B4-BE49-F238E27FC236}">
                <a16:creationId xmlns:a16="http://schemas.microsoft.com/office/drawing/2014/main" id="{E53CED82-34DA-5CC4-023D-E91025B47CE8}"/>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Freeform 50">
            <a:extLst>
              <a:ext uri="{FF2B5EF4-FFF2-40B4-BE49-F238E27FC236}">
                <a16:creationId xmlns:a16="http://schemas.microsoft.com/office/drawing/2014/main" id="{96862F6C-3B34-E98B-CC49-65D19EF04EE2}"/>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5" name="Google Shape;2685;p25">
            <a:extLst>
              <a:ext uri="{FF2B5EF4-FFF2-40B4-BE49-F238E27FC236}">
                <a16:creationId xmlns:a16="http://schemas.microsoft.com/office/drawing/2014/main" id="{125C212D-2533-CE86-49FF-BCB9695B2595}"/>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7" name="Rectangle 56">
            <a:extLst>
              <a:ext uri="{FF2B5EF4-FFF2-40B4-BE49-F238E27FC236}">
                <a16:creationId xmlns:a16="http://schemas.microsoft.com/office/drawing/2014/main" id="{C11700AE-FA14-3622-6DA1-CC9C6789947D}"/>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E8607557-F300-5E89-BF04-5E504051EF9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9" name="Google Shape;2685;p25">
            <a:extLst>
              <a:ext uri="{FF2B5EF4-FFF2-40B4-BE49-F238E27FC236}">
                <a16:creationId xmlns:a16="http://schemas.microsoft.com/office/drawing/2014/main" id="{4264C0F3-F1B5-FB9F-E5B1-6105BE0F5334}"/>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1077647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F3174B0-0698-8AA9-CECF-0BA50F338040}"/>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Rectangle 40">
            <a:extLst>
              <a:ext uri="{FF2B5EF4-FFF2-40B4-BE49-F238E27FC236}">
                <a16:creationId xmlns:a16="http://schemas.microsoft.com/office/drawing/2014/main" id="{702585D6-770B-43BF-F4E9-2F42093A261F}"/>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Valsts institūciju pienākumi civilajā aizsardzībā un katastrofas pārvaldīšanā </a:t>
            </a:r>
            <a:endParaRPr lang="en-US"/>
          </a:p>
        </p:txBody>
      </p:sp>
      <p:pic>
        <p:nvPicPr>
          <p:cNvPr id="3" name="Graphic 2" descr="Court outline">
            <a:extLst>
              <a:ext uri="{FF2B5EF4-FFF2-40B4-BE49-F238E27FC236}">
                <a16:creationId xmlns:a16="http://schemas.microsoft.com/office/drawing/2014/main" id="{6288E5CA-4196-CC70-310A-E057D9389F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grpSp>
        <p:nvGrpSpPr>
          <p:cNvPr id="4" name="Group 3">
            <a:extLst>
              <a:ext uri="{FF2B5EF4-FFF2-40B4-BE49-F238E27FC236}">
                <a16:creationId xmlns:a16="http://schemas.microsoft.com/office/drawing/2014/main" id="{EBA7EC12-97CF-1C2A-A6F6-99DC9BA480FB}"/>
              </a:ext>
            </a:extLst>
          </p:cNvPr>
          <p:cNvGrpSpPr/>
          <p:nvPr/>
        </p:nvGrpSpPr>
        <p:grpSpPr>
          <a:xfrm>
            <a:off x="3101975" y="6216821"/>
            <a:ext cx="4293235" cy="216000"/>
            <a:chOff x="3101975" y="6318475"/>
            <a:chExt cx="4293235" cy="216000"/>
          </a:xfrm>
        </p:grpSpPr>
        <p:sp>
          <p:nvSpPr>
            <p:cNvPr id="5" name="Rectangle 4">
              <a:extLst>
                <a:ext uri="{FF2B5EF4-FFF2-40B4-BE49-F238E27FC236}">
                  <a16:creationId xmlns:a16="http://schemas.microsoft.com/office/drawing/2014/main" id="{1F2D6145-738C-FE3D-4F2B-5A533D2B49C6}"/>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 name="TextBox 5">
              <a:extLst>
                <a:ext uri="{FF2B5EF4-FFF2-40B4-BE49-F238E27FC236}">
                  <a16:creationId xmlns:a16="http://schemas.microsoft.com/office/drawing/2014/main" id="{57B4B638-A1B9-8A48-66C8-21705BC2EBC0}"/>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7" name="Rectangle 6">
              <a:extLst>
                <a:ext uri="{FF2B5EF4-FFF2-40B4-BE49-F238E27FC236}">
                  <a16:creationId xmlns:a16="http://schemas.microsoft.com/office/drawing/2014/main" id="{FB62346C-0ADE-0411-EFD6-23179944DAA3}"/>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 name="TextBox 7">
              <a:extLst>
                <a:ext uri="{FF2B5EF4-FFF2-40B4-BE49-F238E27FC236}">
                  <a16:creationId xmlns:a16="http://schemas.microsoft.com/office/drawing/2014/main" id="{26CA9ABB-8E6A-26BE-2878-4CD8E7FC6515}"/>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4" name="Rectangle 13">
              <a:extLst>
                <a:ext uri="{FF2B5EF4-FFF2-40B4-BE49-F238E27FC236}">
                  <a16:creationId xmlns:a16="http://schemas.microsoft.com/office/drawing/2014/main" id="{2EC97372-D2B4-62A7-C807-151BACC9E6C3}"/>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6" name="TextBox 15">
              <a:extLst>
                <a:ext uri="{FF2B5EF4-FFF2-40B4-BE49-F238E27FC236}">
                  <a16:creationId xmlns:a16="http://schemas.microsoft.com/office/drawing/2014/main" id="{5F7CF41D-0F93-1C43-56CB-D81D6E86D342}"/>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24" name="Google Shape;112;p22">
            <a:extLst>
              <a:ext uri="{FF2B5EF4-FFF2-40B4-BE49-F238E27FC236}">
                <a16:creationId xmlns:a16="http://schemas.microsoft.com/office/drawing/2014/main" id="{A28859DE-DA3D-6E14-8985-55DB71A7CA9A}"/>
              </a:ext>
            </a:extLst>
          </p:cNvPr>
          <p:cNvSpPr/>
          <p:nvPr/>
        </p:nvSpPr>
        <p:spPr>
          <a:xfrm>
            <a:off x="3101975" y="2357718"/>
            <a:ext cx="8647113" cy="844171"/>
          </a:xfrm>
          <a:prstGeom prst="rect">
            <a:avLst/>
          </a:prstGeom>
          <a:solidFill>
            <a:schemeClr val="bg1">
              <a:lumMod val="95000"/>
            </a:schemeClr>
          </a:solidFill>
          <a:ln>
            <a:noFill/>
          </a:ln>
        </p:spPr>
        <p:txBody>
          <a:bodyPr spcFirstLastPara="1" wrap="square" lIns="72000" tIns="72000" rIns="144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25" name="Group 24">
            <a:extLst>
              <a:ext uri="{FF2B5EF4-FFF2-40B4-BE49-F238E27FC236}">
                <a16:creationId xmlns:a16="http://schemas.microsoft.com/office/drawing/2014/main" id="{6297442B-955B-1E3B-4A6F-83959100D2E4}"/>
              </a:ext>
            </a:extLst>
          </p:cNvPr>
          <p:cNvGrpSpPr/>
          <p:nvPr/>
        </p:nvGrpSpPr>
        <p:grpSpPr>
          <a:xfrm>
            <a:off x="11533088" y="2509829"/>
            <a:ext cx="216000" cy="692060"/>
            <a:chOff x="11567007" y="3478605"/>
            <a:chExt cx="216000" cy="692060"/>
          </a:xfrm>
        </p:grpSpPr>
        <p:sp>
          <p:nvSpPr>
            <p:cNvPr id="26" name="Rectangle 25">
              <a:extLst>
                <a:ext uri="{FF2B5EF4-FFF2-40B4-BE49-F238E27FC236}">
                  <a16:creationId xmlns:a16="http://schemas.microsoft.com/office/drawing/2014/main" id="{4F0371AB-6310-E2D7-6F52-226D1104E4B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7" name="Rectangle 26">
              <a:extLst>
                <a:ext uri="{FF2B5EF4-FFF2-40B4-BE49-F238E27FC236}">
                  <a16:creationId xmlns:a16="http://schemas.microsoft.com/office/drawing/2014/main" id="{689DFD28-C3BE-E72F-496B-FC011B63D58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8" name="Rectangle 27">
              <a:extLst>
                <a:ext uri="{FF2B5EF4-FFF2-40B4-BE49-F238E27FC236}">
                  <a16:creationId xmlns:a16="http://schemas.microsoft.com/office/drawing/2014/main" id="{62291F79-C649-3F27-0DCD-D81D33AB714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29" name="Google Shape;118;p22">
            <a:extLst>
              <a:ext uri="{FF2B5EF4-FFF2-40B4-BE49-F238E27FC236}">
                <a16:creationId xmlns:a16="http://schemas.microsoft.com/office/drawing/2014/main" id="{C7C8305F-D204-3611-814C-B48A986243DC}"/>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30" name="Google Shape;1318;p88">
            <a:extLst>
              <a:ext uri="{FF2B5EF4-FFF2-40B4-BE49-F238E27FC236}">
                <a16:creationId xmlns:a16="http://schemas.microsoft.com/office/drawing/2014/main" id="{59130EF2-0F17-0F54-7A45-8F1FF83BE876}"/>
              </a:ext>
            </a:extLst>
          </p:cNvPr>
          <p:cNvSpPr/>
          <p:nvPr/>
        </p:nvSpPr>
        <p:spPr>
          <a:xfrm>
            <a:off x="11389077" y="189127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31" name="Picture 30">
            <a:extLst>
              <a:ext uri="{FF2B5EF4-FFF2-40B4-BE49-F238E27FC236}">
                <a16:creationId xmlns:a16="http://schemas.microsoft.com/office/drawing/2014/main" id="{8F10A832-F1C8-E76C-0BC9-1F9DECF455B8}"/>
              </a:ext>
            </a:extLst>
          </p:cNvPr>
          <p:cNvPicPr>
            <a:picLocks noChangeAspect="1"/>
          </p:cNvPicPr>
          <p:nvPr/>
        </p:nvPicPr>
        <p:blipFill>
          <a:blip r:embed="rId5"/>
          <a:srcRect t="24996" b="24996"/>
          <a:stretch/>
        </p:blipFill>
        <p:spPr>
          <a:xfrm>
            <a:off x="3102014" y="3308332"/>
            <a:ext cx="8647074" cy="2865183"/>
          </a:xfrm>
          <a:prstGeom prst="rect">
            <a:avLst/>
          </a:prstGeom>
        </p:spPr>
      </p:pic>
      <p:sp>
        <p:nvSpPr>
          <p:cNvPr id="32" name="Google Shape;118;p22">
            <a:extLst>
              <a:ext uri="{FF2B5EF4-FFF2-40B4-BE49-F238E27FC236}">
                <a16:creationId xmlns:a16="http://schemas.microsoft.com/office/drawing/2014/main" id="{3B73CC5C-84A2-273E-C727-EFE9BFEF7B4A}"/>
              </a:ext>
            </a:extLst>
          </p:cNvPr>
          <p:cNvSpPr txBox="1"/>
          <p:nvPr/>
        </p:nvSpPr>
        <p:spPr>
          <a:xfrm>
            <a:off x="1124506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51" name="Rectangle 50">
            <a:extLst>
              <a:ext uri="{FF2B5EF4-FFF2-40B4-BE49-F238E27FC236}">
                <a16:creationId xmlns:a16="http://schemas.microsoft.com/office/drawing/2014/main" id="{2B5695D9-0907-960E-B002-99DCE90F5EE0}"/>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2" name="Group 21">
            <a:extLst>
              <a:ext uri="{FF2B5EF4-FFF2-40B4-BE49-F238E27FC236}">
                <a16:creationId xmlns:a16="http://schemas.microsoft.com/office/drawing/2014/main" id="{AEA9648C-DD78-EEB3-C7C9-4911B6E42EED}"/>
              </a:ext>
            </a:extLst>
          </p:cNvPr>
          <p:cNvGrpSpPr/>
          <p:nvPr/>
        </p:nvGrpSpPr>
        <p:grpSpPr>
          <a:xfrm>
            <a:off x="8236954" y="132067"/>
            <a:ext cx="3512134" cy="222091"/>
            <a:chOff x="8236954" y="132067"/>
            <a:chExt cx="3512134" cy="222091"/>
          </a:xfrm>
        </p:grpSpPr>
        <p:sp>
          <p:nvSpPr>
            <p:cNvPr id="23" name="Rectangle 22">
              <a:extLst>
                <a:ext uri="{FF2B5EF4-FFF2-40B4-BE49-F238E27FC236}">
                  <a16:creationId xmlns:a16="http://schemas.microsoft.com/office/drawing/2014/main" id="{8B73648F-197A-E4AD-CD0C-D740C3955CAD}"/>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92F15B46-683A-9720-6FCF-0968B0459916}"/>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34" name="Group 33">
              <a:extLst>
                <a:ext uri="{FF2B5EF4-FFF2-40B4-BE49-F238E27FC236}">
                  <a16:creationId xmlns:a16="http://schemas.microsoft.com/office/drawing/2014/main" id="{69367389-FCC2-84CA-3739-27C5728DD1D3}"/>
                </a:ext>
              </a:extLst>
            </p:cNvPr>
            <p:cNvGrpSpPr/>
            <p:nvPr/>
          </p:nvGrpSpPr>
          <p:grpSpPr>
            <a:xfrm>
              <a:off x="9204262" y="136514"/>
              <a:ext cx="1819345" cy="217644"/>
              <a:chOff x="8962435" y="132504"/>
              <a:chExt cx="1819345" cy="217644"/>
            </a:xfrm>
          </p:grpSpPr>
          <p:sp>
            <p:nvSpPr>
              <p:cNvPr id="46" name="Rectangle 45">
                <a:extLst>
                  <a:ext uri="{FF2B5EF4-FFF2-40B4-BE49-F238E27FC236}">
                    <a16:creationId xmlns:a16="http://schemas.microsoft.com/office/drawing/2014/main" id="{A362465C-9B1A-E263-A57F-E477CB39BAE6}"/>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47" name="Rectangle 46">
                <a:extLst>
                  <a:ext uri="{FF2B5EF4-FFF2-40B4-BE49-F238E27FC236}">
                    <a16:creationId xmlns:a16="http://schemas.microsoft.com/office/drawing/2014/main" id="{6CB5F1A0-7841-EBB7-22A2-9EA8F26C999B}"/>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35" name="Rectangle 34">
              <a:extLst>
                <a:ext uri="{FF2B5EF4-FFF2-40B4-BE49-F238E27FC236}">
                  <a16:creationId xmlns:a16="http://schemas.microsoft.com/office/drawing/2014/main" id="{499CC8C0-0119-28E2-92BA-D76C3CB4A3CA}"/>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A13D0010-05D9-E84B-80AF-E4B9AC1E468D}"/>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3D1C88D5-EAD9-E5BB-3D2F-05D314EEA2AD}"/>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38" name="Rectangle 37">
              <a:extLst>
                <a:ext uri="{FF2B5EF4-FFF2-40B4-BE49-F238E27FC236}">
                  <a16:creationId xmlns:a16="http://schemas.microsoft.com/office/drawing/2014/main" id="{D9B01006-32A3-79D2-064E-E6CE5D072F45}"/>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DCAAC075-0F78-3221-FEA7-CD7B9752D0B0}"/>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2" name="Rectangle 11">
            <a:extLst>
              <a:ext uri="{FF2B5EF4-FFF2-40B4-BE49-F238E27FC236}">
                <a16:creationId xmlns:a16="http://schemas.microsoft.com/office/drawing/2014/main" id="{6749B50D-0678-98FB-1B88-3B46B5CD0085}"/>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0E7730B0-6174-CDE5-6091-2143AD356607}"/>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5" name="Google Shape;2685;p25">
            <a:extLst>
              <a:ext uri="{FF2B5EF4-FFF2-40B4-BE49-F238E27FC236}">
                <a16:creationId xmlns:a16="http://schemas.microsoft.com/office/drawing/2014/main" id="{9E950416-943B-7FAF-3E2B-7E8F5B366A2A}"/>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7" name="Rectangle 16">
            <a:extLst>
              <a:ext uri="{FF2B5EF4-FFF2-40B4-BE49-F238E27FC236}">
                <a16:creationId xmlns:a16="http://schemas.microsoft.com/office/drawing/2014/main" id="{99AFA49B-B694-C217-0348-D20FDF01D21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Freeform 50">
            <a:extLst>
              <a:ext uri="{FF2B5EF4-FFF2-40B4-BE49-F238E27FC236}">
                <a16:creationId xmlns:a16="http://schemas.microsoft.com/office/drawing/2014/main" id="{DDDE3DFE-D01D-0201-D48B-516F11CF9126}"/>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9" name="Google Shape;2685;p25">
            <a:extLst>
              <a:ext uri="{FF2B5EF4-FFF2-40B4-BE49-F238E27FC236}">
                <a16:creationId xmlns:a16="http://schemas.microsoft.com/office/drawing/2014/main" id="{ACF01E72-4DFE-D85D-412A-55B86417E859}"/>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1485853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329" r="5319"/>
          <a:stretch/>
        </p:blipFill>
        <p:spPr>
          <a:xfrm>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Civilās</a:t>
            </a:r>
            <a:r>
              <a:rPr lang="lv-LV" spc="-130"/>
              <a:t> </a:t>
            </a:r>
            <a:r>
              <a:rPr lang="lv-LV" spc="-10"/>
              <a:t>aizsardzības operacionālā</a:t>
            </a:r>
            <a:r>
              <a:rPr lang="lv-LV" spc="-105"/>
              <a:t> </a:t>
            </a:r>
            <a:r>
              <a:rPr lang="lv-LV"/>
              <a:t>vadības</a:t>
            </a:r>
            <a:r>
              <a:rPr lang="lv-LV" spc="-100"/>
              <a:t> </a:t>
            </a:r>
            <a:r>
              <a:rPr lang="lv-LV" spc="-10"/>
              <a:t>centra </a:t>
            </a:r>
            <a:r>
              <a:rPr lang="lv-LV"/>
              <a:t>uzdevumi civilajā aizsardzībā un katastrofas pārvaldīšanā </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69</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TextBox 25">
            <a:extLst>
              <a:ext uri="{FF2B5EF4-FFF2-40B4-BE49-F238E27FC236}">
                <a16:creationId xmlns:a16="http://schemas.microsoft.com/office/drawing/2014/main" id="{271987B3-FA8C-6300-00DB-410666923AEC}"/>
              </a:ext>
            </a:extLst>
          </p:cNvPr>
          <p:cNvSpPr txBox="1"/>
          <p:nvPr/>
        </p:nvSpPr>
        <p:spPr>
          <a:xfrm>
            <a:off x="442913" y="1944270"/>
            <a:ext cx="11306175" cy="849468"/>
          </a:xfrm>
          <a:prstGeom prst="rect">
            <a:avLst/>
          </a:prstGeom>
          <a:noFill/>
        </p:spPr>
        <p:txBody>
          <a:bodyPr wrap="square" lIns="0" tIns="0" rIns="0" bIns="0" anchor="ctr">
            <a:noAutofit/>
          </a:bodyPr>
          <a:lstStyle/>
          <a:p>
            <a:r>
              <a:rPr lang="lv-LV" sz="1400" b="0">
                <a:solidFill>
                  <a:schemeClr val="bg1"/>
                </a:solidFill>
                <a:ea typeface="+mn-lt"/>
                <a:cs typeface="+mn-lt"/>
              </a:rPr>
              <a:t>Civilās aizsardzības sistēmas darbību kara, militāra iebrukuma vai to draudu gadījumā organizē Civilās aizsardzības operacionālās vadības centrs, kura darbības un analītiskās spējas ir jāpilnveido, kā arī tā darbība ir regulāri jātestē krīzes vadības mācībās. </a:t>
            </a:r>
            <a:endParaRPr lang="lv-LV" sz="1400" b="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4" name="Group 43">
            <a:extLst>
              <a:ext uri="{FF2B5EF4-FFF2-40B4-BE49-F238E27FC236}">
                <a16:creationId xmlns:a16="http://schemas.microsoft.com/office/drawing/2014/main" id="{157D285E-29C3-F120-DBBF-142557B7F20B}"/>
              </a:ext>
            </a:extLst>
          </p:cNvPr>
          <p:cNvGrpSpPr/>
          <p:nvPr/>
        </p:nvGrpSpPr>
        <p:grpSpPr>
          <a:xfrm>
            <a:off x="4327525" y="3774016"/>
            <a:ext cx="7421563" cy="241980"/>
            <a:chOff x="4327525" y="3909473"/>
            <a:chExt cx="7421563" cy="241980"/>
          </a:xfrm>
        </p:grpSpPr>
        <p:sp>
          <p:nvSpPr>
            <p:cNvPr id="7" name="Google Shape;112;p22">
              <a:extLst>
                <a:ext uri="{FF2B5EF4-FFF2-40B4-BE49-F238E27FC236}">
                  <a16:creationId xmlns:a16="http://schemas.microsoft.com/office/drawing/2014/main" id="{D695E23A-785A-5564-23B4-7C8DF42415E6}"/>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Veic</a:t>
              </a:r>
              <a:r>
                <a:rPr lang="lv-LV" sz="1100" spc="-55">
                  <a:cs typeface="Times New Roman"/>
                </a:rPr>
                <a:t> </a:t>
              </a:r>
              <a:r>
                <a:rPr lang="lv-LV" sz="1100" b="1" spc="-10">
                  <a:cs typeface="Times New Roman"/>
                </a:rPr>
                <a:t>starpinstitūciju</a:t>
              </a:r>
              <a:r>
                <a:rPr lang="lv-LV" sz="1100" b="1" spc="-25">
                  <a:cs typeface="Times New Roman"/>
                </a:rPr>
                <a:t> </a:t>
              </a:r>
              <a:r>
                <a:rPr lang="lv-LV" sz="1100">
                  <a:cs typeface="Times New Roman"/>
                </a:rPr>
                <a:t>darbības</a:t>
              </a:r>
              <a:r>
                <a:rPr lang="lv-LV" sz="1100" spc="-50">
                  <a:cs typeface="Times New Roman"/>
                </a:rPr>
                <a:t> </a:t>
              </a:r>
              <a:r>
                <a:rPr lang="lv-LV" sz="1100" b="1" spc="-10">
                  <a:cs typeface="Times New Roman"/>
                </a:rPr>
                <a:t>koordināciju,</a:t>
              </a:r>
              <a:r>
                <a:rPr lang="lv-LV" sz="1100" b="1" spc="-40">
                  <a:cs typeface="Times New Roman"/>
                </a:rPr>
                <a:t> </a:t>
              </a:r>
              <a:r>
                <a:rPr lang="lv-LV" sz="1100">
                  <a:cs typeface="Times New Roman"/>
                </a:rPr>
                <a:t>īstenojot</a:t>
              </a:r>
              <a:r>
                <a:rPr lang="lv-LV" sz="1100" spc="-90">
                  <a:cs typeface="Times New Roman"/>
                </a:rPr>
                <a:t> </a:t>
              </a:r>
              <a:r>
                <a:rPr lang="lv-LV" sz="1100">
                  <a:cs typeface="Times New Roman"/>
                </a:rPr>
                <a:t>VCAP</a:t>
              </a:r>
              <a:r>
                <a:rPr lang="lv-LV" sz="1100" spc="-110">
                  <a:cs typeface="Times New Roman"/>
                </a:rPr>
                <a:t> </a:t>
              </a:r>
              <a:r>
                <a:rPr lang="lv-LV" sz="1100" spc="-10">
                  <a:cs typeface="Times New Roman"/>
                </a:rPr>
                <a:t>noteiktos</a:t>
              </a:r>
              <a:r>
                <a:rPr lang="en-US" sz="1100">
                  <a:cs typeface="Times New Roman"/>
                </a:rPr>
                <a:t> </a:t>
              </a:r>
              <a:r>
                <a:rPr lang="lv-LV" sz="1100" spc="-10">
                  <a:cs typeface="Times New Roman"/>
                </a:rPr>
                <a:t>pasākumus</a:t>
              </a:r>
              <a:endParaRPr lang="lv-LV" sz="1100">
                <a:cs typeface="Times New Roman"/>
              </a:endParaRPr>
            </a:p>
          </p:txBody>
        </p:sp>
        <p:sp>
          <p:nvSpPr>
            <p:cNvPr id="8" name="Freeform 68">
              <a:extLst>
                <a:ext uri="{FF2B5EF4-FFF2-40B4-BE49-F238E27FC236}">
                  <a16:creationId xmlns:a16="http://schemas.microsoft.com/office/drawing/2014/main" id="{F94017EE-A9E2-667A-B812-846DEBE134A1}"/>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3" name="Group 42">
            <a:extLst>
              <a:ext uri="{FF2B5EF4-FFF2-40B4-BE49-F238E27FC236}">
                <a16:creationId xmlns:a16="http://schemas.microsoft.com/office/drawing/2014/main" id="{E878A3B8-DC31-43C9-6A65-62D45BBC3519}"/>
              </a:ext>
            </a:extLst>
          </p:cNvPr>
          <p:cNvGrpSpPr/>
          <p:nvPr/>
        </p:nvGrpSpPr>
        <p:grpSpPr>
          <a:xfrm>
            <a:off x="4327525" y="4110414"/>
            <a:ext cx="7421563" cy="411257"/>
            <a:chOff x="4327525" y="4451857"/>
            <a:chExt cx="7421563" cy="411257"/>
          </a:xfrm>
        </p:grpSpPr>
        <p:sp>
          <p:nvSpPr>
            <p:cNvPr id="10" name="Google Shape;112;p22">
              <a:extLst>
                <a:ext uri="{FF2B5EF4-FFF2-40B4-BE49-F238E27FC236}">
                  <a16:creationId xmlns:a16="http://schemas.microsoft.com/office/drawing/2014/main" id="{2775D0F3-57A3-6BB8-B4B4-A0F35DEFB8E7}"/>
                </a:ext>
              </a:extLst>
            </p:cNvPr>
            <p:cNvSpPr/>
            <p:nvPr/>
          </p:nvSpPr>
          <p:spPr>
            <a:xfrm>
              <a:off x="4327525" y="4451857"/>
              <a:ext cx="7421563" cy="411257"/>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b="1">
                  <a:cs typeface="Times New Roman"/>
                </a:rPr>
                <a:t>Koordinē</a:t>
              </a:r>
              <a:r>
                <a:rPr lang="lv-LV" sz="1100">
                  <a:cs typeface="Times New Roman"/>
                </a:rPr>
                <a:t> veicamās</a:t>
              </a:r>
              <a:r>
                <a:rPr lang="lv-LV" sz="1100" spc="-55">
                  <a:cs typeface="Times New Roman"/>
                </a:rPr>
                <a:t> </a:t>
              </a:r>
              <a:r>
                <a:rPr lang="lv-LV" sz="1100">
                  <a:cs typeface="Times New Roman"/>
                </a:rPr>
                <a:t>darbības</a:t>
              </a:r>
              <a:r>
                <a:rPr lang="lv-LV" sz="1100" spc="-75">
                  <a:cs typeface="Times New Roman"/>
                </a:rPr>
                <a:t> </a:t>
              </a:r>
              <a:r>
                <a:rPr lang="lv-LV" sz="1100">
                  <a:cs typeface="Times New Roman"/>
                </a:rPr>
                <a:t>(t.sk.</a:t>
              </a:r>
              <a:r>
                <a:rPr lang="lv-LV" sz="1100" spc="-60">
                  <a:cs typeface="Times New Roman"/>
                </a:rPr>
                <a:t> </a:t>
              </a:r>
              <a:r>
                <a:rPr lang="lv-LV" sz="1100" spc="-60" err="1">
                  <a:cs typeface="Times New Roman"/>
                </a:rPr>
                <a:t>d</a:t>
              </a:r>
              <a:r>
                <a:rPr lang="lv-LV" sz="1100" err="1">
                  <a:cs typeface="Times New Roman"/>
                </a:rPr>
                <a:t>ekonfliktāciju</a:t>
              </a:r>
              <a:r>
                <a:rPr lang="lv-LV" sz="1100">
                  <a:cs typeface="Times New Roman"/>
                </a:rPr>
                <a:t>)</a:t>
              </a:r>
              <a:r>
                <a:rPr lang="lv-LV" sz="1100" spc="-60">
                  <a:cs typeface="Times New Roman"/>
                </a:rPr>
                <a:t> </a:t>
              </a:r>
              <a:r>
                <a:rPr lang="lv-LV" sz="1100" b="1">
                  <a:cs typeface="Times New Roman"/>
                </a:rPr>
                <a:t>ar</a:t>
              </a:r>
              <a:r>
                <a:rPr lang="lv-LV" sz="1100" b="1" spc="-65">
                  <a:cs typeface="Times New Roman"/>
                </a:rPr>
                <a:t> </a:t>
              </a:r>
              <a:r>
                <a:rPr lang="lv-LV" sz="1100" b="1" spc="-25">
                  <a:cs typeface="Times New Roman"/>
                </a:rPr>
                <a:t>NBS</a:t>
              </a:r>
              <a:r>
                <a:rPr lang="en-US" sz="1100" b="1">
                  <a:cs typeface="Times New Roman"/>
                </a:rPr>
                <a:t> </a:t>
              </a:r>
              <a:r>
                <a:rPr lang="lv-LV" sz="1100" b="1" spc="-10">
                  <a:cs typeface="Times New Roman"/>
                </a:rPr>
                <a:t>operacionālās</a:t>
              </a:r>
              <a:r>
                <a:rPr lang="lv-LV" sz="1100" b="1" spc="-35">
                  <a:cs typeface="Times New Roman"/>
                </a:rPr>
                <a:t> </a:t>
              </a:r>
              <a:r>
                <a:rPr lang="lv-LV" sz="1100" b="1">
                  <a:cs typeface="Times New Roman"/>
                </a:rPr>
                <a:t>vadības</a:t>
              </a:r>
              <a:r>
                <a:rPr lang="lv-LV" sz="1100" b="1" spc="-45">
                  <a:cs typeface="Times New Roman"/>
                </a:rPr>
                <a:t> </a:t>
              </a:r>
              <a:r>
                <a:rPr lang="lv-LV" sz="1100" b="1">
                  <a:cs typeface="Times New Roman"/>
                </a:rPr>
                <a:t>centru</a:t>
              </a:r>
              <a:r>
                <a:rPr lang="lv-LV" sz="1100" b="1" spc="-5">
                  <a:cs typeface="Times New Roman"/>
                </a:rPr>
                <a:t> </a:t>
              </a:r>
              <a:r>
                <a:rPr lang="lv-LV" sz="1100">
                  <a:cs typeface="Times New Roman"/>
                </a:rPr>
                <a:t>un</a:t>
              </a:r>
              <a:r>
                <a:rPr lang="lv-LV" sz="1100" spc="-40">
                  <a:cs typeface="Times New Roman"/>
                </a:rPr>
                <a:t> </a:t>
              </a:r>
              <a:r>
                <a:rPr lang="lv-LV" sz="1100">
                  <a:cs typeface="Times New Roman"/>
                </a:rPr>
                <a:t>sniedz atbalstu valsts</a:t>
              </a:r>
              <a:r>
                <a:rPr lang="lv-LV" sz="1100" spc="-35">
                  <a:cs typeface="Times New Roman"/>
                </a:rPr>
                <a:t> </a:t>
              </a:r>
              <a:r>
                <a:rPr lang="lv-LV" sz="1100" spc="-10">
                  <a:cs typeface="Times New Roman"/>
                </a:rPr>
                <a:t>aizsardzības</a:t>
              </a:r>
              <a:r>
                <a:rPr lang="en-US" sz="1100">
                  <a:cs typeface="Times New Roman"/>
                </a:rPr>
                <a:t> </a:t>
              </a:r>
              <a:r>
                <a:rPr lang="lv-LV" sz="1100" spc="-10">
                  <a:cs typeface="Times New Roman"/>
                </a:rPr>
                <a:t>sistēmai</a:t>
              </a:r>
              <a:endParaRPr lang="lv-LV" sz="1100">
                <a:cs typeface="Times New Roman"/>
              </a:endParaRPr>
            </a:p>
          </p:txBody>
        </p:sp>
        <p:sp>
          <p:nvSpPr>
            <p:cNvPr id="11" name="Freeform 68">
              <a:extLst>
                <a:ext uri="{FF2B5EF4-FFF2-40B4-BE49-F238E27FC236}">
                  <a16:creationId xmlns:a16="http://schemas.microsoft.com/office/drawing/2014/main" id="{E24B9894-8C88-9D8D-4915-CAE58EC109E7}"/>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5" name="Group 44">
            <a:extLst>
              <a:ext uri="{FF2B5EF4-FFF2-40B4-BE49-F238E27FC236}">
                <a16:creationId xmlns:a16="http://schemas.microsoft.com/office/drawing/2014/main" id="{2CCDFD7D-BC9A-C87E-8FDD-2EE8561E653F}"/>
              </a:ext>
            </a:extLst>
          </p:cNvPr>
          <p:cNvGrpSpPr/>
          <p:nvPr/>
        </p:nvGrpSpPr>
        <p:grpSpPr>
          <a:xfrm>
            <a:off x="4327525" y="4616089"/>
            <a:ext cx="7421563" cy="241980"/>
            <a:chOff x="4327525" y="5078880"/>
            <a:chExt cx="7421563" cy="241980"/>
          </a:xfrm>
        </p:grpSpPr>
        <p:sp>
          <p:nvSpPr>
            <p:cNvPr id="13" name="Google Shape;112;p22">
              <a:extLst>
                <a:ext uri="{FF2B5EF4-FFF2-40B4-BE49-F238E27FC236}">
                  <a16:creationId xmlns:a16="http://schemas.microsoft.com/office/drawing/2014/main" id="{DB985462-AAF1-1018-9DA7-809973580FD4}"/>
                </a:ext>
              </a:extLst>
            </p:cNvPr>
            <p:cNvSpPr/>
            <p:nvPr/>
          </p:nvSpPr>
          <p:spPr>
            <a:xfrm>
              <a:off x="4327525" y="5078880"/>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Koordinē papildus</a:t>
              </a:r>
              <a:r>
                <a:rPr lang="lv-LV" sz="1100" spc="-70">
                  <a:cs typeface="Times New Roman"/>
                </a:rPr>
                <a:t> </a:t>
              </a:r>
              <a:r>
                <a:rPr lang="lv-LV" sz="1100" b="1">
                  <a:cs typeface="Times New Roman"/>
                </a:rPr>
                <a:t>resursu</a:t>
              </a:r>
              <a:r>
                <a:rPr lang="lv-LV" sz="1100" b="1" spc="-70">
                  <a:cs typeface="Times New Roman"/>
                </a:rPr>
                <a:t> </a:t>
              </a:r>
              <a:r>
                <a:rPr lang="lv-LV" sz="1100" b="1" spc="-10">
                  <a:cs typeface="Times New Roman"/>
                </a:rPr>
                <a:t>piesaisti</a:t>
              </a:r>
              <a:endParaRPr lang="lv-LV" sz="1100">
                <a:cs typeface="Times New Roman"/>
              </a:endParaRPr>
            </a:p>
          </p:txBody>
        </p:sp>
        <p:sp>
          <p:nvSpPr>
            <p:cNvPr id="14" name="Freeform 68">
              <a:extLst>
                <a:ext uri="{FF2B5EF4-FFF2-40B4-BE49-F238E27FC236}">
                  <a16:creationId xmlns:a16="http://schemas.microsoft.com/office/drawing/2014/main" id="{88AAB471-653A-8395-926A-4347873C1591}"/>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6" name="Group 45">
            <a:extLst>
              <a:ext uri="{FF2B5EF4-FFF2-40B4-BE49-F238E27FC236}">
                <a16:creationId xmlns:a16="http://schemas.microsoft.com/office/drawing/2014/main" id="{7CBFAE23-D0B7-BA93-6EA4-7677FD183D3E}"/>
              </a:ext>
            </a:extLst>
          </p:cNvPr>
          <p:cNvGrpSpPr/>
          <p:nvPr/>
        </p:nvGrpSpPr>
        <p:grpSpPr>
          <a:xfrm>
            <a:off x="4327525" y="4952487"/>
            <a:ext cx="7421563" cy="411257"/>
            <a:chOff x="4327525" y="5705900"/>
            <a:chExt cx="7421563" cy="411257"/>
          </a:xfrm>
        </p:grpSpPr>
        <p:sp>
          <p:nvSpPr>
            <p:cNvPr id="16" name="Google Shape;112;p22">
              <a:extLst>
                <a:ext uri="{FF2B5EF4-FFF2-40B4-BE49-F238E27FC236}">
                  <a16:creationId xmlns:a16="http://schemas.microsoft.com/office/drawing/2014/main" id="{CE35E633-67F2-365E-4B2C-67DFD9A63039}"/>
                </a:ext>
              </a:extLst>
            </p:cNvPr>
            <p:cNvSpPr/>
            <p:nvPr/>
          </p:nvSpPr>
          <p:spPr>
            <a:xfrm>
              <a:off x="4327525" y="5705900"/>
              <a:ext cx="7421563" cy="411257"/>
            </a:xfrm>
            <a:prstGeom prst="rect">
              <a:avLst/>
            </a:prstGeom>
            <a:solidFill>
              <a:schemeClr val="bg1"/>
            </a:solidFill>
            <a:ln>
              <a:noFill/>
            </a:ln>
          </p:spPr>
          <p:txBody>
            <a:bodyPr spcFirstLastPara="1" wrap="square" lIns="360000" tIns="36000" rIns="72000" bIns="36000" anchor="ctr" anchorCtr="0">
              <a:spAutoFit/>
            </a:bodyPr>
            <a:lstStyle/>
            <a:p>
              <a:pPr marR="5080">
                <a:tabLst>
                  <a:tab pos="355600" algn="l"/>
                </a:tabLst>
              </a:pPr>
              <a:r>
                <a:rPr lang="lv-LV" sz="1100" b="1">
                  <a:cs typeface="Times New Roman"/>
                </a:rPr>
                <a:t>Analizē</a:t>
              </a:r>
              <a:r>
                <a:rPr lang="lv-LV" sz="1100" b="1" spc="-55">
                  <a:cs typeface="Times New Roman"/>
                </a:rPr>
                <a:t> </a:t>
              </a:r>
              <a:r>
                <a:rPr lang="lv-LV" sz="1100" b="1">
                  <a:cs typeface="Times New Roman"/>
                </a:rPr>
                <a:t>informāciju</a:t>
              </a:r>
              <a:r>
                <a:rPr lang="lv-LV" sz="1100" b="1" spc="-25">
                  <a:cs typeface="Times New Roman"/>
                </a:rPr>
                <a:t> </a:t>
              </a:r>
              <a:r>
                <a:rPr lang="lv-LV" sz="1100">
                  <a:cs typeface="Times New Roman"/>
                </a:rPr>
                <a:t>par</a:t>
              </a:r>
              <a:r>
                <a:rPr lang="lv-LV" sz="1100" spc="-65">
                  <a:cs typeface="Times New Roman"/>
                </a:rPr>
                <a:t> </a:t>
              </a:r>
              <a:r>
                <a:rPr lang="lv-LV" sz="1100">
                  <a:cs typeface="Times New Roman"/>
                </a:rPr>
                <a:t>valsts</a:t>
              </a:r>
              <a:r>
                <a:rPr lang="lv-LV" sz="1100" spc="-70">
                  <a:cs typeface="Times New Roman"/>
                </a:rPr>
                <a:t> </a:t>
              </a:r>
              <a:r>
                <a:rPr lang="lv-LV" sz="1100">
                  <a:cs typeface="Times New Roman"/>
                </a:rPr>
                <a:t>apdraudējuma</a:t>
              </a:r>
              <a:r>
                <a:rPr lang="lv-LV" sz="1100" spc="-60">
                  <a:cs typeface="Times New Roman"/>
                </a:rPr>
                <a:t> </a:t>
              </a:r>
              <a:r>
                <a:rPr lang="lv-LV" sz="1100">
                  <a:cs typeface="Times New Roman"/>
                </a:rPr>
                <a:t>situāciju</a:t>
              </a:r>
              <a:r>
                <a:rPr lang="lv-LV" sz="1100" spc="-65">
                  <a:cs typeface="Times New Roman"/>
                </a:rPr>
                <a:t> </a:t>
              </a:r>
              <a:r>
                <a:rPr lang="lv-LV" sz="1100">
                  <a:cs typeface="Times New Roman"/>
                </a:rPr>
                <a:t>un</a:t>
              </a:r>
              <a:r>
                <a:rPr lang="lv-LV" sz="1100" spc="-70">
                  <a:cs typeface="Times New Roman"/>
                </a:rPr>
                <a:t> </a:t>
              </a:r>
              <a:r>
                <a:rPr lang="lv-LV" sz="1100">
                  <a:cs typeface="Times New Roman"/>
                </a:rPr>
                <a:t>tās</a:t>
              </a:r>
              <a:r>
                <a:rPr lang="lv-LV" sz="1100" spc="-70">
                  <a:cs typeface="Times New Roman"/>
                </a:rPr>
                <a:t> </a:t>
              </a:r>
              <a:r>
                <a:rPr lang="lv-LV" sz="1100" spc="-10">
                  <a:cs typeface="Times New Roman"/>
                </a:rPr>
                <a:t>iespējamo </a:t>
              </a:r>
              <a:r>
                <a:rPr lang="lv-LV" sz="1100">
                  <a:cs typeface="Times New Roman"/>
                </a:rPr>
                <a:t>attīstību</a:t>
              </a:r>
              <a:r>
                <a:rPr lang="lv-LV" sz="1100" spc="-105">
                  <a:cs typeface="Times New Roman"/>
                </a:rPr>
                <a:t> </a:t>
              </a:r>
              <a:r>
                <a:rPr lang="lv-LV" sz="1100">
                  <a:cs typeface="Times New Roman"/>
                </a:rPr>
                <a:t>civilās aizsardzības</a:t>
              </a:r>
              <a:r>
                <a:rPr lang="lv-LV" sz="1100" spc="-135">
                  <a:cs typeface="Times New Roman"/>
                </a:rPr>
                <a:t> </a:t>
              </a:r>
              <a:r>
                <a:rPr lang="lv-LV" sz="1100">
                  <a:cs typeface="Times New Roman"/>
                </a:rPr>
                <a:t>jomā</a:t>
              </a:r>
              <a:r>
                <a:rPr lang="lv-LV" sz="1100" spc="-45">
                  <a:cs typeface="Times New Roman"/>
                </a:rPr>
                <a:t> </a:t>
              </a:r>
              <a:r>
                <a:rPr lang="lv-LV" sz="1100">
                  <a:cs typeface="Times New Roman"/>
                </a:rPr>
                <a:t>un </a:t>
              </a:r>
              <a:r>
                <a:rPr lang="lv-LV" sz="1100" b="1">
                  <a:cs typeface="Times New Roman"/>
                </a:rPr>
                <a:t>veic</a:t>
              </a:r>
              <a:r>
                <a:rPr lang="lv-LV" sz="1100" b="1" spc="-65">
                  <a:cs typeface="Times New Roman"/>
                </a:rPr>
                <a:t> </a:t>
              </a:r>
              <a:r>
                <a:rPr lang="lv-LV" sz="1100" b="1">
                  <a:cs typeface="Times New Roman"/>
                </a:rPr>
                <a:t>informācijas</a:t>
              </a:r>
              <a:r>
                <a:rPr lang="lv-LV" sz="1100" b="1" spc="-40">
                  <a:cs typeface="Times New Roman"/>
                </a:rPr>
                <a:t> </a:t>
              </a:r>
              <a:r>
                <a:rPr lang="lv-LV" sz="1100" b="1">
                  <a:cs typeface="Times New Roman"/>
                </a:rPr>
                <a:t>nodošanu</a:t>
              </a:r>
              <a:r>
                <a:rPr lang="lv-LV" sz="1100" b="1" spc="-60">
                  <a:cs typeface="Times New Roman"/>
                </a:rPr>
                <a:t> </a:t>
              </a:r>
              <a:r>
                <a:rPr lang="lv-LV" sz="1100" b="1">
                  <a:uFill>
                    <a:solidFill>
                      <a:srgbClr val="000000"/>
                    </a:solidFill>
                  </a:uFill>
                  <a:cs typeface="Times New Roman"/>
                </a:rPr>
                <a:t>stratēģiskajam</a:t>
              </a:r>
              <a:r>
                <a:rPr lang="lv-LV" sz="1100" b="1" spc="-40">
                  <a:uFill>
                    <a:solidFill>
                      <a:srgbClr val="000000"/>
                    </a:solidFill>
                  </a:uFill>
                  <a:cs typeface="Times New Roman"/>
                </a:rPr>
                <a:t> </a:t>
              </a:r>
              <a:r>
                <a:rPr lang="lv-LV" sz="1100" b="1" spc="-10">
                  <a:uFill>
                    <a:solidFill>
                      <a:srgbClr val="000000"/>
                    </a:solidFill>
                  </a:uFill>
                  <a:cs typeface="Times New Roman"/>
                </a:rPr>
                <a:t>līmenim</a:t>
              </a:r>
              <a:r>
                <a:rPr lang="lv-LV" sz="1100" b="1" spc="-10">
                  <a:cs typeface="Times New Roman"/>
                </a:rPr>
                <a:t> </a:t>
              </a:r>
              <a:r>
                <a:rPr lang="lv-LV" sz="1100">
                  <a:uFill>
                    <a:solidFill>
                      <a:srgbClr val="000000"/>
                    </a:solidFill>
                  </a:uFill>
                  <a:cs typeface="Times New Roman"/>
                </a:rPr>
                <a:t>(Ministru</a:t>
              </a:r>
              <a:r>
                <a:rPr lang="lv-LV" sz="1100" spc="-90">
                  <a:uFill>
                    <a:solidFill>
                      <a:srgbClr val="000000"/>
                    </a:solidFill>
                  </a:uFill>
                  <a:cs typeface="Times New Roman"/>
                </a:rPr>
                <a:t> </a:t>
              </a:r>
              <a:r>
                <a:rPr lang="lv-LV" sz="1100">
                  <a:uFill>
                    <a:solidFill>
                      <a:srgbClr val="000000"/>
                    </a:solidFill>
                  </a:uFill>
                  <a:cs typeface="Times New Roman"/>
                </a:rPr>
                <a:t>kabinets)</a:t>
              </a:r>
              <a:r>
                <a:rPr lang="lv-LV" sz="1100" spc="-85">
                  <a:uFill>
                    <a:solidFill>
                      <a:srgbClr val="000000"/>
                    </a:solidFill>
                  </a:uFill>
                  <a:cs typeface="Times New Roman"/>
                </a:rPr>
                <a:t> </a:t>
              </a:r>
              <a:r>
                <a:rPr lang="lv-LV" sz="1100">
                  <a:uFill>
                    <a:solidFill>
                      <a:srgbClr val="000000"/>
                    </a:solidFill>
                  </a:uFill>
                  <a:cs typeface="Times New Roman"/>
                </a:rPr>
                <a:t>lēmumu</a:t>
              </a:r>
              <a:r>
                <a:rPr lang="lv-LV" sz="1100" spc="-60">
                  <a:uFill>
                    <a:solidFill>
                      <a:srgbClr val="000000"/>
                    </a:solidFill>
                  </a:uFill>
                  <a:cs typeface="Times New Roman"/>
                </a:rPr>
                <a:t> </a:t>
              </a:r>
              <a:r>
                <a:rPr lang="lv-LV" sz="1100" spc="-10">
                  <a:uFill>
                    <a:solidFill>
                      <a:srgbClr val="000000"/>
                    </a:solidFill>
                  </a:uFill>
                  <a:cs typeface="Times New Roman"/>
                </a:rPr>
                <a:t>pieņemšanai</a:t>
              </a:r>
              <a:endParaRPr lang="lv-LV" sz="1100">
                <a:cs typeface="Times New Roman"/>
              </a:endParaRPr>
            </a:p>
          </p:txBody>
        </p:sp>
        <p:sp>
          <p:nvSpPr>
            <p:cNvPr id="17" name="Freeform 68">
              <a:extLst>
                <a:ext uri="{FF2B5EF4-FFF2-40B4-BE49-F238E27FC236}">
                  <a16:creationId xmlns:a16="http://schemas.microsoft.com/office/drawing/2014/main" id="{1BA31A24-CA17-5A3F-F600-94EA9F2D6B99}"/>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18" name="Straight Connector 17">
            <a:extLst>
              <a:ext uri="{FF2B5EF4-FFF2-40B4-BE49-F238E27FC236}">
                <a16:creationId xmlns:a16="http://schemas.microsoft.com/office/drawing/2014/main" id="{B3BC3E15-2E42-A3E6-88B9-7C8E167C9E13}"/>
              </a:ext>
            </a:extLst>
          </p:cNvPr>
          <p:cNvCxnSpPr>
            <a:cxnSpLocks/>
          </p:cNvCxnSpPr>
          <p:nvPr/>
        </p:nvCxnSpPr>
        <p:spPr>
          <a:xfrm>
            <a:off x="4327525" y="4063205"/>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06AF0020-41CE-F67E-A496-F6D4DF7BDBFB}"/>
              </a:ext>
            </a:extLst>
          </p:cNvPr>
          <p:cNvCxnSpPr>
            <a:cxnSpLocks/>
          </p:cNvCxnSpPr>
          <p:nvPr/>
        </p:nvCxnSpPr>
        <p:spPr>
          <a:xfrm>
            <a:off x="4327525" y="4568880"/>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20" name="Straight Connector 19">
            <a:extLst>
              <a:ext uri="{FF2B5EF4-FFF2-40B4-BE49-F238E27FC236}">
                <a16:creationId xmlns:a16="http://schemas.microsoft.com/office/drawing/2014/main" id="{4061A395-8449-8D04-150F-6E413CBC0E33}"/>
              </a:ext>
            </a:extLst>
          </p:cNvPr>
          <p:cNvCxnSpPr>
            <a:cxnSpLocks/>
          </p:cNvCxnSpPr>
          <p:nvPr/>
        </p:nvCxnSpPr>
        <p:spPr>
          <a:xfrm>
            <a:off x="4327525" y="490527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58" name="Group 57">
            <a:extLst>
              <a:ext uri="{FF2B5EF4-FFF2-40B4-BE49-F238E27FC236}">
                <a16:creationId xmlns:a16="http://schemas.microsoft.com/office/drawing/2014/main" id="{4F1A6E32-8AD6-A604-E412-9002E5D3DCCB}"/>
              </a:ext>
            </a:extLst>
          </p:cNvPr>
          <p:cNvGrpSpPr/>
          <p:nvPr/>
        </p:nvGrpSpPr>
        <p:grpSpPr>
          <a:xfrm>
            <a:off x="4327525" y="5458162"/>
            <a:ext cx="7421563" cy="411257"/>
            <a:chOff x="4327525" y="5725063"/>
            <a:chExt cx="7421563" cy="411257"/>
          </a:xfrm>
        </p:grpSpPr>
        <p:sp>
          <p:nvSpPr>
            <p:cNvPr id="48" name="Google Shape;112;p22">
              <a:extLst>
                <a:ext uri="{FF2B5EF4-FFF2-40B4-BE49-F238E27FC236}">
                  <a16:creationId xmlns:a16="http://schemas.microsoft.com/office/drawing/2014/main" id="{233C8091-8973-313D-5194-9B84C6BF4FF0}"/>
                </a:ext>
              </a:extLst>
            </p:cNvPr>
            <p:cNvSpPr/>
            <p:nvPr/>
          </p:nvSpPr>
          <p:spPr>
            <a:xfrm>
              <a:off x="4327525" y="5725063"/>
              <a:ext cx="7421563" cy="411257"/>
            </a:xfrm>
            <a:prstGeom prst="rect">
              <a:avLst/>
            </a:prstGeom>
            <a:solidFill>
              <a:schemeClr val="bg1"/>
            </a:solidFill>
            <a:ln>
              <a:noFill/>
            </a:ln>
          </p:spPr>
          <p:txBody>
            <a:bodyPr spcFirstLastPara="1" wrap="square" lIns="360000" tIns="36000" rIns="72000" bIns="36000" anchor="ctr" anchorCtr="0">
              <a:spAutoFit/>
            </a:bodyPr>
            <a:lstStyle/>
            <a:p>
              <a:pPr marR="320040">
                <a:tabLst>
                  <a:tab pos="355600" algn="l"/>
                </a:tabLst>
              </a:pPr>
              <a:r>
                <a:rPr lang="lv-LV" sz="1100" b="1">
                  <a:cs typeface="Times New Roman"/>
                </a:rPr>
                <a:t>Pārvalda</a:t>
              </a:r>
              <a:r>
                <a:rPr lang="lv-LV" sz="1100" b="1" spc="-65">
                  <a:cs typeface="Times New Roman"/>
                </a:rPr>
                <a:t> </a:t>
              </a:r>
              <a:r>
                <a:rPr lang="lv-LV" sz="1100" b="1" spc="-10">
                  <a:cs typeface="Times New Roman"/>
                </a:rPr>
                <a:t>nekontrolētu</a:t>
              </a:r>
              <a:r>
                <a:rPr lang="lv-LV" sz="1100" b="1" spc="-55">
                  <a:cs typeface="Times New Roman"/>
                </a:rPr>
                <a:t> </a:t>
              </a:r>
              <a:r>
                <a:rPr lang="lv-LV" sz="1100" b="1">
                  <a:cs typeface="Times New Roman"/>
                </a:rPr>
                <a:t>cilvēku</a:t>
              </a:r>
              <a:r>
                <a:rPr lang="lv-LV" sz="1100" b="1" spc="-55">
                  <a:cs typeface="Times New Roman"/>
                </a:rPr>
                <a:t> </a:t>
              </a:r>
              <a:r>
                <a:rPr lang="lv-LV" sz="1100" b="1">
                  <a:cs typeface="Times New Roman"/>
                </a:rPr>
                <a:t>pārvietošanos</a:t>
              </a:r>
              <a:r>
                <a:rPr lang="lv-LV" sz="1100" spc="-65">
                  <a:cs typeface="Times New Roman"/>
                </a:rPr>
                <a:t> </a:t>
              </a:r>
              <a:r>
                <a:rPr lang="lv-LV" sz="1100">
                  <a:cs typeface="Times New Roman"/>
                </a:rPr>
                <a:t>vai</a:t>
              </a:r>
              <a:r>
                <a:rPr lang="lv-LV" sz="1100" spc="-70">
                  <a:cs typeface="Times New Roman"/>
                </a:rPr>
                <a:t> </a:t>
              </a:r>
              <a:r>
                <a:rPr lang="lv-LV" sz="1100">
                  <a:cs typeface="Times New Roman"/>
                </a:rPr>
                <a:t>evakuāciju,</a:t>
              </a:r>
              <a:r>
                <a:rPr lang="lv-LV" sz="1100" spc="-65">
                  <a:cs typeface="Times New Roman"/>
                </a:rPr>
                <a:t> </a:t>
              </a:r>
              <a:r>
                <a:rPr lang="lv-LV" sz="1100">
                  <a:cs typeface="Times New Roman"/>
                </a:rPr>
                <a:t>ja</a:t>
              </a:r>
              <a:r>
                <a:rPr lang="lv-LV" sz="1100" spc="-70">
                  <a:cs typeface="Times New Roman"/>
                </a:rPr>
                <a:t> </a:t>
              </a:r>
              <a:r>
                <a:rPr lang="lv-LV" sz="1100" spc="-25">
                  <a:cs typeface="Times New Roman"/>
                </a:rPr>
                <a:t>tās </a:t>
              </a:r>
              <a:r>
                <a:rPr lang="lv-LV" sz="1100">
                  <a:cs typeface="Times New Roman"/>
                </a:rPr>
                <a:t>mērogs</a:t>
              </a:r>
              <a:r>
                <a:rPr lang="lv-LV" sz="1100" spc="-55">
                  <a:cs typeface="Times New Roman"/>
                </a:rPr>
                <a:t> </a:t>
              </a:r>
              <a:r>
                <a:rPr lang="lv-LV" sz="1100">
                  <a:cs typeface="Times New Roman"/>
                </a:rPr>
                <a:t>pārsniedz</a:t>
              </a:r>
              <a:r>
                <a:rPr lang="lv-LV" sz="1100" spc="-45">
                  <a:cs typeface="Times New Roman"/>
                </a:rPr>
                <a:t> </a:t>
              </a:r>
              <a:r>
                <a:rPr lang="lv-LV" sz="1100">
                  <a:uFill>
                    <a:solidFill>
                      <a:srgbClr val="000000"/>
                    </a:solidFill>
                  </a:uFill>
                  <a:cs typeface="Times New Roman"/>
                </a:rPr>
                <a:t>vienas</a:t>
              </a:r>
              <a:r>
                <a:rPr lang="lv-LV" sz="1100" spc="-60">
                  <a:uFill>
                    <a:solidFill>
                      <a:srgbClr val="000000"/>
                    </a:solidFill>
                  </a:uFill>
                  <a:cs typeface="Times New Roman"/>
                </a:rPr>
                <a:t> </a:t>
              </a:r>
              <a:r>
                <a:rPr lang="lv-LV" sz="1100">
                  <a:uFill>
                    <a:solidFill>
                      <a:srgbClr val="000000"/>
                    </a:solidFill>
                  </a:uFill>
                  <a:cs typeface="Times New Roman"/>
                </a:rPr>
                <a:t>pašvaldības</a:t>
              </a:r>
              <a:r>
                <a:rPr lang="lv-LV" sz="1100" spc="-70">
                  <a:uFill>
                    <a:solidFill>
                      <a:srgbClr val="000000"/>
                    </a:solidFill>
                  </a:uFill>
                  <a:cs typeface="Times New Roman"/>
                </a:rPr>
                <a:t> </a:t>
              </a:r>
              <a:r>
                <a:rPr lang="lv-LV" sz="1100">
                  <a:uFill>
                    <a:solidFill>
                      <a:srgbClr val="000000"/>
                    </a:solidFill>
                  </a:uFill>
                  <a:cs typeface="Times New Roman"/>
                </a:rPr>
                <a:t>civilās aizsardzības komisijas</a:t>
              </a:r>
              <a:r>
                <a:rPr lang="lv-LV" sz="1100" spc="-60">
                  <a:uFill>
                    <a:solidFill>
                      <a:srgbClr val="000000"/>
                    </a:solidFill>
                  </a:uFill>
                  <a:cs typeface="Times New Roman"/>
                </a:rPr>
                <a:t> </a:t>
              </a:r>
              <a:r>
                <a:rPr lang="lv-LV" sz="1100">
                  <a:uFill>
                    <a:solidFill>
                      <a:srgbClr val="000000"/>
                    </a:solidFill>
                  </a:uFill>
                  <a:cs typeface="Times New Roman"/>
                </a:rPr>
                <a:t>darbības</a:t>
              </a:r>
              <a:r>
                <a:rPr lang="lv-LV" sz="1100" spc="-50">
                  <a:uFill>
                    <a:solidFill>
                      <a:srgbClr val="000000"/>
                    </a:solidFill>
                  </a:uFill>
                  <a:cs typeface="Times New Roman"/>
                </a:rPr>
                <a:t> </a:t>
              </a:r>
              <a:r>
                <a:rPr lang="lv-LV" sz="1100" spc="-10">
                  <a:uFill>
                    <a:solidFill>
                      <a:srgbClr val="000000"/>
                    </a:solidFill>
                  </a:uFill>
                  <a:cs typeface="Times New Roman"/>
                </a:rPr>
                <a:t>teritoriju</a:t>
              </a:r>
              <a:endParaRPr lang="lv-LV" sz="1100">
                <a:cs typeface="Times New Roman"/>
              </a:endParaRPr>
            </a:p>
          </p:txBody>
        </p:sp>
        <p:sp>
          <p:nvSpPr>
            <p:cNvPr id="49" name="Freeform 68">
              <a:extLst>
                <a:ext uri="{FF2B5EF4-FFF2-40B4-BE49-F238E27FC236}">
                  <a16:creationId xmlns:a16="http://schemas.microsoft.com/office/drawing/2014/main" id="{58EBABAC-56D6-4263-671C-8DA80696706F}"/>
                </a:ext>
              </a:extLst>
            </p:cNvPr>
            <p:cNvSpPr>
              <a:spLocks noChangeAspect="1" noEditPoints="1"/>
            </p:cNvSpPr>
            <p:nvPr/>
          </p:nvSpPr>
          <p:spPr bwMode="auto">
            <a:xfrm>
              <a:off x="4411322" y="58439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50" name="Straight Connector 49">
            <a:extLst>
              <a:ext uri="{FF2B5EF4-FFF2-40B4-BE49-F238E27FC236}">
                <a16:creationId xmlns:a16="http://schemas.microsoft.com/office/drawing/2014/main" id="{6DAF4122-12BB-B707-5935-458DA4344068}"/>
              </a:ext>
            </a:extLst>
          </p:cNvPr>
          <p:cNvCxnSpPr>
            <a:cxnSpLocks/>
          </p:cNvCxnSpPr>
          <p:nvPr/>
        </p:nvCxnSpPr>
        <p:spPr>
          <a:xfrm>
            <a:off x="4327525" y="541095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57" name="Group 56">
            <a:extLst>
              <a:ext uri="{FF2B5EF4-FFF2-40B4-BE49-F238E27FC236}">
                <a16:creationId xmlns:a16="http://schemas.microsoft.com/office/drawing/2014/main" id="{2B95B18D-F711-8D80-FE8C-BC3CAA719B01}"/>
              </a:ext>
            </a:extLst>
          </p:cNvPr>
          <p:cNvGrpSpPr/>
          <p:nvPr/>
        </p:nvGrpSpPr>
        <p:grpSpPr>
          <a:xfrm>
            <a:off x="4327525" y="5963837"/>
            <a:ext cx="7421563" cy="241980"/>
            <a:chOff x="4327525" y="6153334"/>
            <a:chExt cx="7421563" cy="241980"/>
          </a:xfrm>
        </p:grpSpPr>
        <p:sp>
          <p:nvSpPr>
            <p:cNvPr id="52" name="Google Shape;112;p22">
              <a:extLst>
                <a:ext uri="{FF2B5EF4-FFF2-40B4-BE49-F238E27FC236}">
                  <a16:creationId xmlns:a16="http://schemas.microsoft.com/office/drawing/2014/main" id="{4A0D23FF-14A7-F5CE-96E9-75542C2FCD49}"/>
                </a:ext>
              </a:extLst>
            </p:cNvPr>
            <p:cNvSpPr/>
            <p:nvPr/>
          </p:nvSpPr>
          <p:spPr>
            <a:xfrm>
              <a:off x="4327525" y="6153334"/>
              <a:ext cx="7421563" cy="241980"/>
            </a:xfrm>
            <a:prstGeom prst="rect">
              <a:avLst/>
            </a:prstGeom>
            <a:solidFill>
              <a:schemeClr val="bg1"/>
            </a:solidFill>
            <a:ln>
              <a:noFill/>
            </a:ln>
          </p:spPr>
          <p:txBody>
            <a:bodyPr spcFirstLastPara="1" wrap="square" lIns="360000" tIns="36000" rIns="72000" bIns="36000" anchor="ctr" anchorCtr="0">
              <a:spAutoFit/>
            </a:bodyPr>
            <a:lstStyle/>
            <a:p>
              <a:pPr marR="808355">
                <a:tabLst>
                  <a:tab pos="355600" algn="l"/>
                </a:tabLst>
              </a:pPr>
              <a:r>
                <a:rPr lang="lv-LV" sz="1100" b="1">
                  <a:cs typeface="Times New Roman"/>
                </a:rPr>
                <a:t>Koordinē</a:t>
              </a:r>
              <a:r>
                <a:rPr lang="lv-LV" sz="1100" b="1" spc="-65">
                  <a:cs typeface="Times New Roman"/>
                </a:rPr>
                <a:t> </a:t>
              </a:r>
              <a:r>
                <a:rPr lang="lv-LV" sz="1100">
                  <a:cs typeface="Times New Roman"/>
                </a:rPr>
                <a:t>starptautiskās</a:t>
              </a:r>
              <a:r>
                <a:rPr lang="lv-LV" sz="1100" spc="-70">
                  <a:cs typeface="Times New Roman"/>
                </a:rPr>
                <a:t> </a:t>
              </a:r>
              <a:r>
                <a:rPr lang="lv-LV" sz="1100">
                  <a:cs typeface="Times New Roman"/>
                </a:rPr>
                <a:t>un</a:t>
              </a:r>
              <a:r>
                <a:rPr lang="lv-LV" sz="1100" spc="-75">
                  <a:cs typeface="Times New Roman"/>
                </a:rPr>
                <a:t> </a:t>
              </a:r>
              <a:r>
                <a:rPr lang="lv-LV" sz="1100">
                  <a:cs typeface="Times New Roman"/>
                </a:rPr>
                <a:t>humānās</a:t>
              </a:r>
              <a:r>
                <a:rPr lang="lv-LV" sz="1100" spc="-60">
                  <a:cs typeface="Times New Roman"/>
                </a:rPr>
                <a:t> </a:t>
              </a:r>
              <a:r>
                <a:rPr lang="lv-LV" sz="1100">
                  <a:cs typeface="Times New Roman"/>
                </a:rPr>
                <a:t>palīdzības</a:t>
              </a:r>
              <a:r>
                <a:rPr lang="lv-LV" sz="1100" spc="-55">
                  <a:cs typeface="Times New Roman"/>
                </a:rPr>
                <a:t> </a:t>
              </a:r>
              <a:r>
                <a:rPr lang="lv-LV" sz="1100" b="1" spc="-10">
                  <a:cs typeface="Times New Roman"/>
                </a:rPr>
                <a:t>pieprasīšanu</a:t>
              </a:r>
              <a:r>
                <a:rPr lang="lv-LV" sz="1100" b="1" spc="-70">
                  <a:cs typeface="Times New Roman"/>
                </a:rPr>
                <a:t> </a:t>
              </a:r>
              <a:r>
                <a:rPr lang="lv-LV" sz="1100" b="1" spc="-25">
                  <a:cs typeface="Times New Roman"/>
                </a:rPr>
                <a:t>un </a:t>
              </a:r>
              <a:r>
                <a:rPr lang="lv-LV" sz="1100" b="1" spc="-10">
                  <a:cs typeface="Times New Roman"/>
                </a:rPr>
                <a:t>saņemšanu</a:t>
              </a:r>
              <a:endParaRPr lang="lv-LV" sz="1100">
                <a:cs typeface="Times New Roman"/>
              </a:endParaRPr>
            </a:p>
          </p:txBody>
        </p:sp>
        <p:sp>
          <p:nvSpPr>
            <p:cNvPr id="53" name="Freeform 68">
              <a:extLst>
                <a:ext uri="{FF2B5EF4-FFF2-40B4-BE49-F238E27FC236}">
                  <a16:creationId xmlns:a16="http://schemas.microsoft.com/office/drawing/2014/main" id="{55C11F98-A33F-D704-A863-686119A06142}"/>
                </a:ext>
              </a:extLst>
            </p:cNvPr>
            <p:cNvSpPr>
              <a:spLocks noChangeAspect="1" noEditPoints="1"/>
            </p:cNvSpPr>
            <p:nvPr/>
          </p:nvSpPr>
          <p:spPr bwMode="auto">
            <a:xfrm>
              <a:off x="4411322" y="61876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54" name="Straight Connector 53">
            <a:extLst>
              <a:ext uri="{FF2B5EF4-FFF2-40B4-BE49-F238E27FC236}">
                <a16:creationId xmlns:a16="http://schemas.microsoft.com/office/drawing/2014/main" id="{DA36715C-E3EA-1883-59F7-EC902328B7F2}"/>
              </a:ext>
            </a:extLst>
          </p:cNvPr>
          <p:cNvCxnSpPr>
            <a:cxnSpLocks/>
          </p:cNvCxnSpPr>
          <p:nvPr/>
        </p:nvCxnSpPr>
        <p:spPr>
          <a:xfrm>
            <a:off x="4327525" y="591662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 name="Rectangle 2">
            <a:extLst>
              <a:ext uri="{FF2B5EF4-FFF2-40B4-BE49-F238E27FC236}">
                <a16:creationId xmlns:a16="http://schemas.microsoft.com/office/drawing/2014/main" id="{72C1B036-6008-3B66-686D-EDE8D035B314}"/>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5" name="Group 4">
            <a:extLst>
              <a:ext uri="{FF2B5EF4-FFF2-40B4-BE49-F238E27FC236}">
                <a16:creationId xmlns:a16="http://schemas.microsoft.com/office/drawing/2014/main" id="{AFE438FE-3959-2B41-0214-C9A554045993}"/>
              </a:ext>
            </a:extLst>
          </p:cNvPr>
          <p:cNvGrpSpPr/>
          <p:nvPr/>
        </p:nvGrpSpPr>
        <p:grpSpPr>
          <a:xfrm>
            <a:off x="8236954" y="132067"/>
            <a:ext cx="3512134" cy="222091"/>
            <a:chOff x="8236954" y="132067"/>
            <a:chExt cx="3512134" cy="222091"/>
          </a:xfrm>
        </p:grpSpPr>
        <p:sp>
          <p:nvSpPr>
            <p:cNvPr id="6" name="Rectangle 5">
              <a:extLst>
                <a:ext uri="{FF2B5EF4-FFF2-40B4-BE49-F238E27FC236}">
                  <a16:creationId xmlns:a16="http://schemas.microsoft.com/office/drawing/2014/main" id="{AE7087A2-5F53-8A5E-4412-FB4F29F1155C}"/>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A8712DA1-086A-9BC0-FCFF-48058E719AA2}"/>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2" name="Group 11">
              <a:extLst>
                <a:ext uri="{FF2B5EF4-FFF2-40B4-BE49-F238E27FC236}">
                  <a16:creationId xmlns:a16="http://schemas.microsoft.com/office/drawing/2014/main" id="{0DC15EDC-33A9-6670-F97A-193E8415C615}"/>
                </a:ext>
              </a:extLst>
            </p:cNvPr>
            <p:cNvGrpSpPr/>
            <p:nvPr/>
          </p:nvGrpSpPr>
          <p:grpSpPr>
            <a:xfrm>
              <a:off x="9204262" y="136514"/>
              <a:ext cx="1819345" cy="217644"/>
              <a:chOff x="8962435" y="132504"/>
              <a:chExt cx="1819345" cy="217644"/>
            </a:xfrm>
          </p:grpSpPr>
          <p:sp>
            <p:nvSpPr>
              <p:cNvPr id="28" name="Rectangle 27">
                <a:extLst>
                  <a:ext uri="{FF2B5EF4-FFF2-40B4-BE49-F238E27FC236}">
                    <a16:creationId xmlns:a16="http://schemas.microsoft.com/office/drawing/2014/main" id="{E7A92E91-5940-CF8C-33D3-F6485C373946}"/>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31" name="Rectangle 30">
                <a:extLst>
                  <a:ext uri="{FF2B5EF4-FFF2-40B4-BE49-F238E27FC236}">
                    <a16:creationId xmlns:a16="http://schemas.microsoft.com/office/drawing/2014/main" id="{FF4D0F59-5CCC-3D07-BDD2-A1D6BECD8F9E}"/>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5" name="Rectangle 14">
              <a:extLst>
                <a:ext uri="{FF2B5EF4-FFF2-40B4-BE49-F238E27FC236}">
                  <a16:creationId xmlns:a16="http://schemas.microsoft.com/office/drawing/2014/main" id="{4C59D5F6-2B20-9347-064A-9C57182F0160}"/>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8BCCEEA7-EAEA-407F-42D7-02E4FC3C21E1}"/>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3DACAB32-A7AE-C5F3-02AB-61F2D7230364}"/>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25" name="Rectangle 24">
              <a:extLst>
                <a:ext uri="{FF2B5EF4-FFF2-40B4-BE49-F238E27FC236}">
                  <a16:creationId xmlns:a16="http://schemas.microsoft.com/office/drawing/2014/main" id="{E8E7EBDE-2B21-F352-E92D-09D1F40F6713}"/>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94D8AE4C-78FE-BBE9-20CA-9E54331F7741}"/>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3" name="Rectangle 32">
            <a:extLst>
              <a:ext uri="{FF2B5EF4-FFF2-40B4-BE49-F238E27FC236}">
                <a16:creationId xmlns:a16="http://schemas.microsoft.com/office/drawing/2014/main" id="{C5CD7104-D0B2-DD74-E65F-6CEDB4798DA7}"/>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Freeform 50">
            <a:extLst>
              <a:ext uri="{FF2B5EF4-FFF2-40B4-BE49-F238E27FC236}">
                <a16:creationId xmlns:a16="http://schemas.microsoft.com/office/drawing/2014/main" id="{0DE7E999-EB71-925F-4B52-A3CB81606D8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5" name="Google Shape;2685;p25">
            <a:extLst>
              <a:ext uri="{FF2B5EF4-FFF2-40B4-BE49-F238E27FC236}">
                <a16:creationId xmlns:a16="http://schemas.microsoft.com/office/drawing/2014/main" id="{8A23F16A-D934-9E18-E807-BF41256B80C3}"/>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36" name="Rectangle 35">
            <a:extLst>
              <a:ext uri="{FF2B5EF4-FFF2-40B4-BE49-F238E27FC236}">
                <a16:creationId xmlns:a16="http://schemas.microsoft.com/office/drawing/2014/main" id="{B16EA346-75AC-366D-E6EB-E16DF6B4F20C}"/>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7" name="Freeform 50">
            <a:extLst>
              <a:ext uri="{FF2B5EF4-FFF2-40B4-BE49-F238E27FC236}">
                <a16:creationId xmlns:a16="http://schemas.microsoft.com/office/drawing/2014/main" id="{DA74FD61-9734-8E35-5D33-93882753B264}"/>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8" name="Google Shape;2685;p25">
            <a:extLst>
              <a:ext uri="{FF2B5EF4-FFF2-40B4-BE49-F238E27FC236}">
                <a16:creationId xmlns:a16="http://schemas.microsoft.com/office/drawing/2014/main" id="{585FEAE0-6146-A3CC-49C7-C247DD28F20F}"/>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Civilās aizsardzības Operacionālo vadības centru</a:t>
            </a:r>
            <a:endParaRPr lang="lv-LV" sz="1100">
              <a:latin typeface="Arial"/>
              <a:ea typeface="Arial"/>
              <a:cs typeface="Arial"/>
              <a:sym typeface="Arial"/>
            </a:endParaRPr>
          </a:p>
        </p:txBody>
      </p:sp>
    </p:spTree>
    <p:extLst>
      <p:ext uri="{BB962C8B-B14F-4D97-AF65-F5344CB8AC3E}">
        <p14:creationId xmlns:p14="http://schemas.microsoft.com/office/powerpoint/2010/main" val="170642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DE2C231D-EBCF-E891-0247-A043B734B43B}"/>
              </a:ext>
            </a:extLst>
          </p:cNvPr>
          <p:cNvCxnSpPr>
            <a:cxnSpLocks/>
          </p:cNvCxnSpPr>
          <p:nvPr/>
        </p:nvCxnSpPr>
        <p:spPr>
          <a:xfrm>
            <a:off x="442913" y="5301615"/>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E5719E3A-D296-88A4-B2DD-C1BBBB2C510D}"/>
              </a:ext>
            </a:extLst>
          </p:cNvPr>
          <p:cNvCxnSpPr>
            <a:cxnSpLocks/>
          </p:cNvCxnSpPr>
          <p:nvPr/>
        </p:nvCxnSpPr>
        <p:spPr>
          <a:xfrm>
            <a:off x="442913" y="3560445"/>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2F2697D9-DA60-8BE1-79DA-66E9D0D7BECC}"/>
              </a:ext>
            </a:extLst>
          </p:cNvPr>
          <p:cNvCxnSpPr>
            <a:cxnSpLocks/>
          </p:cNvCxnSpPr>
          <p:nvPr/>
        </p:nvCxnSpPr>
        <p:spPr>
          <a:xfrm>
            <a:off x="442913" y="4431030"/>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8E577F64-6C9A-A6C3-831A-F2C4EDBC0738}"/>
              </a:ext>
            </a:extLst>
          </p:cNvPr>
          <p:cNvCxnSpPr>
            <a:cxnSpLocks/>
          </p:cNvCxnSpPr>
          <p:nvPr/>
        </p:nvCxnSpPr>
        <p:spPr>
          <a:xfrm>
            <a:off x="442913" y="2689860"/>
            <a:ext cx="598223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3" name="Straight Connector 22">
            <a:extLst>
              <a:ext uri="{FF2B5EF4-FFF2-40B4-BE49-F238E27FC236}">
                <a16:creationId xmlns:a16="http://schemas.microsoft.com/office/drawing/2014/main" id="{E8846961-D91A-20AF-7FE8-DFABE1D41867}"/>
              </a:ext>
            </a:extLst>
          </p:cNvPr>
          <p:cNvCxnSpPr>
            <a:cxnSpLocks/>
          </p:cNvCxnSpPr>
          <p:nvPr/>
        </p:nvCxnSpPr>
        <p:spPr>
          <a:xfrm>
            <a:off x="6425149" y="2689860"/>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AC76435C-6965-2044-9A7C-81DC1657CB77}"/>
              </a:ext>
            </a:extLst>
          </p:cNvPr>
          <p:cNvCxnSpPr>
            <a:cxnSpLocks/>
          </p:cNvCxnSpPr>
          <p:nvPr/>
        </p:nvCxnSpPr>
        <p:spPr>
          <a:xfrm>
            <a:off x="6425149" y="3560445"/>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D9DA443E-4298-3849-1482-AB7D4704719D}"/>
              </a:ext>
            </a:extLst>
          </p:cNvPr>
          <p:cNvCxnSpPr>
            <a:cxnSpLocks/>
          </p:cNvCxnSpPr>
          <p:nvPr/>
        </p:nvCxnSpPr>
        <p:spPr>
          <a:xfrm>
            <a:off x="6425149" y="4431030"/>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ECC3D074-804F-5878-A908-4C986877F108}"/>
              </a:ext>
            </a:extLst>
          </p:cNvPr>
          <p:cNvCxnSpPr>
            <a:cxnSpLocks/>
          </p:cNvCxnSpPr>
          <p:nvPr/>
        </p:nvCxnSpPr>
        <p:spPr>
          <a:xfrm>
            <a:off x="6425149" y="5301615"/>
            <a:ext cx="532393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7346" name="Title 1">
            <a:extLst>
              <a:ext uri="{FF2B5EF4-FFF2-40B4-BE49-F238E27FC236}">
                <a16:creationId xmlns:a16="http://schemas.microsoft.com/office/drawing/2014/main" id="{FCA19F51-1289-1EC9-1082-2616C6DFFA9F}"/>
              </a:ext>
            </a:extLst>
          </p:cNvPr>
          <p:cNvSpPr>
            <a:spLocks noGrp="1"/>
          </p:cNvSpPr>
          <p:nvPr>
            <p:ph type="title"/>
          </p:nvPr>
        </p:nvSpPr>
        <p:spPr>
          <a:xfrm>
            <a:off x="442913" y="431800"/>
            <a:ext cx="11306175" cy="1387475"/>
          </a:xfrm>
        </p:spPr>
        <p:txBody>
          <a:bodyPr vert="horz">
            <a:normAutofit/>
          </a:bodyPr>
          <a:lstStyle/>
          <a:p>
            <a:r>
              <a:rPr lang="lv-LV" altLang="lv-LV"/>
              <a:t>Normatīvajos aktos noteiktie pienākumi</a:t>
            </a:r>
            <a:endParaRPr lang="lv-LV"/>
          </a:p>
        </p:txBody>
      </p:sp>
      <p:sp>
        <p:nvSpPr>
          <p:cNvPr id="4" name="Slide Number Placeholder 3">
            <a:extLst>
              <a:ext uri="{FF2B5EF4-FFF2-40B4-BE49-F238E27FC236}">
                <a16:creationId xmlns:a16="http://schemas.microsoft.com/office/drawing/2014/main" id="{5A61784A-59B7-DFB2-948F-11357F6AD9AC}"/>
              </a:ext>
            </a:extLst>
          </p:cNvPr>
          <p:cNvSpPr>
            <a:spLocks noGrp="1"/>
          </p:cNvSpPr>
          <p:nvPr>
            <p:ph type="sldNum" sz="quarter" idx="11"/>
          </p:nvPr>
        </p:nvSpPr>
        <p:spPr>
          <a:xfrm>
            <a:off x="9984296" y="6492240"/>
            <a:ext cx="1764792" cy="137160"/>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2C999B-8A19-4CBE-B8CE-8064C986E16F}" type="slidenum">
              <a:rPr lang="lv-LV" altLang="en-US"/>
              <a:pPr/>
              <a:t>7</a:t>
            </a:fld>
            <a:endParaRPr lang="lv-LV" altLang="en-US"/>
          </a:p>
        </p:txBody>
      </p:sp>
      <p:sp>
        <p:nvSpPr>
          <p:cNvPr id="15" name="Freeform: Shape 14">
            <a:extLst>
              <a:ext uri="{FF2B5EF4-FFF2-40B4-BE49-F238E27FC236}">
                <a16:creationId xmlns:a16="http://schemas.microsoft.com/office/drawing/2014/main" id="{DEBA95F2-D529-A6BC-6AC4-DCFF6790B4C7}"/>
              </a:ext>
            </a:extLst>
          </p:cNvPr>
          <p:cNvSpPr/>
          <p:nvPr/>
        </p:nvSpPr>
        <p:spPr>
          <a:xfrm>
            <a:off x="3996344" y="5301615"/>
            <a:ext cx="5090160" cy="870585"/>
          </a:xfrm>
          <a:custGeom>
            <a:avLst/>
            <a:gdLst>
              <a:gd name="connsiteX0" fmla="*/ 0 w 5949107"/>
              <a:gd name="connsiteY0" fmla="*/ 977563 h 977563"/>
              <a:gd name="connsiteX1" fmla="*/ 594916 w 5949107"/>
              <a:gd name="connsiteY1" fmla="*/ 0 h 977563"/>
              <a:gd name="connsiteX2" fmla="*/ 5354191 w 5949107"/>
              <a:gd name="connsiteY2" fmla="*/ 0 h 977563"/>
              <a:gd name="connsiteX3" fmla="*/ 5949107 w 5949107"/>
              <a:gd name="connsiteY3" fmla="*/ 977563 h 977563"/>
              <a:gd name="connsiteX4" fmla="*/ 0 w 5949107"/>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107" h="977563">
                <a:moveTo>
                  <a:pt x="0" y="977563"/>
                </a:moveTo>
                <a:lnTo>
                  <a:pt x="594916" y="0"/>
                </a:lnTo>
                <a:lnTo>
                  <a:pt x="5354191" y="0"/>
                </a:lnTo>
                <a:lnTo>
                  <a:pt x="5949107" y="977563"/>
                </a:lnTo>
                <a:lnTo>
                  <a:pt x="0" y="977563"/>
                </a:lnTo>
                <a:close/>
              </a:path>
            </a:pathLst>
          </a:custGeom>
          <a:solidFill>
            <a:srgbClr val="CFD6E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5223" tIns="24130" rIns="1065224"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17" name="Rectangle 16">
            <a:extLst>
              <a:ext uri="{FF2B5EF4-FFF2-40B4-BE49-F238E27FC236}">
                <a16:creationId xmlns:a16="http://schemas.microsoft.com/office/drawing/2014/main" id="{B6F948A6-0922-23DB-91DD-ACCDC742353D}"/>
              </a:ext>
            </a:extLst>
          </p:cNvPr>
          <p:cNvSpPr/>
          <p:nvPr/>
        </p:nvSpPr>
        <p:spPr>
          <a:xfrm>
            <a:off x="6657975" y="2157617"/>
            <a:ext cx="5091113"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a:lnSpc>
                <a:spcPct val="90000"/>
              </a:lnSpc>
              <a:spcBef>
                <a:spcPct val="0"/>
              </a:spcBef>
              <a:spcAft>
                <a:spcPct val="35000"/>
              </a:spcAft>
              <a:buNone/>
            </a:pPr>
            <a:r>
              <a:rPr lang="lv-LV" sz="1400" b="1" kern="1200">
                <a:solidFill>
                  <a:schemeClr val="tx2"/>
                </a:solidFill>
              </a:rPr>
              <a:t>Satversme</a:t>
            </a:r>
          </a:p>
        </p:txBody>
      </p:sp>
      <p:sp>
        <p:nvSpPr>
          <p:cNvPr id="18" name="Rectangle 17">
            <a:extLst>
              <a:ext uri="{FF2B5EF4-FFF2-40B4-BE49-F238E27FC236}">
                <a16:creationId xmlns:a16="http://schemas.microsoft.com/office/drawing/2014/main" id="{3D37D2FC-305C-2948-9261-01531F1B517B}"/>
              </a:ext>
            </a:extLst>
          </p:cNvPr>
          <p:cNvSpPr/>
          <p:nvPr/>
        </p:nvSpPr>
        <p:spPr>
          <a:xfrm>
            <a:off x="6657975" y="3028202"/>
            <a:ext cx="5091113"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b="1" kern="1200">
                <a:solidFill>
                  <a:schemeClr val="tx2"/>
                </a:solidFill>
              </a:rPr>
              <a:t>Starptautisko tiesību normas</a:t>
            </a:r>
          </a:p>
        </p:txBody>
      </p:sp>
      <p:sp>
        <p:nvSpPr>
          <p:cNvPr id="19" name="Rectangle 18">
            <a:extLst>
              <a:ext uri="{FF2B5EF4-FFF2-40B4-BE49-F238E27FC236}">
                <a16:creationId xmlns:a16="http://schemas.microsoft.com/office/drawing/2014/main" id="{F2A1576E-AA22-F7BF-2F83-839482ADA18C}"/>
              </a:ext>
            </a:extLst>
          </p:cNvPr>
          <p:cNvSpPr/>
          <p:nvPr/>
        </p:nvSpPr>
        <p:spPr>
          <a:xfrm>
            <a:off x="6657975" y="3898787"/>
            <a:ext cx="5091113"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a:lnSpc>
                <a:spcPct val="90000"/>
              </a:lnSpc>
              <a:spcBef>
                <a:spcPct val="0"/>
              </a:spcBef>
              <a:spcAft>
                <a:spcPct val="35000"/>
              </a:spcAft>
              <a:buNone/>
            </a:pPr>
            <a:r>
              <a:rPr lang="lv-LV" sz="1400" b="1" kern="1200">
                <a:solidFill>
                  <a:schemeClr val="tx1"/>
                </a:solidFill>
              </a:rPr>
              <a:t>Likumi</a:t>
            </a:r>
          </a:p>
        </p:txBody>
      </p:sp>
      <p:sp>
        <p:nvSpPr>
          <p:cNvPr id="20" name="Rectangle 19">
            <a:extLst>
              <a:ext uri="{FF2B5EF4-FFF2-40B4-BE49-F238E27FC236}">
                <a16:creationId xmlns:a16="http://schemas.microsoft.com/office/drawing/2014/main" id="{83FBD7EB-47E2-E2C9-A0E2-1AF68270CE5A}"/>
              </a:ext>
            </a:extLst>
          </p:cNvPr>
          <p:cNvSpPr/>
          <p:nvPr/>
        </p:nvSpPr>
        <p:spPr>
          <a:xfrm>
            <a:off x="6657975" y="4769372"/>
            <a:ext cx="5091113"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b="1" kern="1200">
                <a:solidFill>
                  <a:schemeClr val="tx1"/>
                </a:solidFill>
              </a:rPr>
              <a:t>Ministru kabineta noteikumi</a:t>
            </a:r>
          </a:p>
        </p:txBody>
      </p:sp>
      <p:sp>
        <p:nvSpPr>
          <p:cNvPr id="21" name="Rectangle 20">
            <a:extLst>
              <a:ext uri="{FF2B5EF4-FFF2-40B4-BE49-F238E27FC236}">
                <a16:creationId xmlns:a16="http://schemas.microsoft.com/office/drawing/2014/main" id="{3437E61C-571D-87C4-E1D3-99CE2EEEE763}"/>
              </a:ext>
            </a:extLst>
          </p:cNvPr>
          <p:cNvSpPr/>
          <p:nvPr/>
        </p:nvSpPr>
        <p:spPr>
          <a:xfrm>
            <a:off x="6658928" y="5639957"/>
            <a:ext cx="5090160" cy="19389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lvl="0" indent="0" algn="r" defTabSz="844550" rtl="0">
              <a:lnSpc>
                <a:spcPct val="90000"/>
              </a:lnSpc>
              <a:spcBef>
                <a:spcPct val="0"/>
              </a:spcBef>
              <a:spcAft>
                <a:spcPct val="35000"/>
              </a:spcAft>
              <a:buNone/>
            </a:pPr>
            <a:r>
              <a:rPr lang="lv-LV" sz="1400" b="1" kern="1200">
                <a:solidFill>
                  <a:schemeClr val="tx2"/>
                </a:solidFill>
              </a:rPr>
              <a:t>Pašvaldību saistošie noteikumi</a:t>
            </a:r>
          </a:p>
        </p:txBody>
      </p:sp>
      <p:sp>
        <p:nvSpPr>
          <p:cNvPr id="2" name="Satura vietturis 2">
            <a:extLst>
              <a:ext uri="{FF2B5EF4-FFF2-40B4-BE49-F238E27FC236}">
                <a16:creationId xmlns:a16="http://schemas.microsoft.com/office/drawing/2014/main" id="{8B4AD949-FF2D-8D8A-57E5-851CFA3552F7}"/>
              </a:ext>
            </a:extLst>
          </p:cNvPr>
          <p:cNvSpPr txBox="1">
            <a:spLocks/>
          </p:cNvSpPr>
          <p:nvPr/>
        </p:nvSpPr>
        <p:spPr>
          <a:xfrm>
            <a:off x="442913" y="1901520"/>
            <a:ext cx="4571463" cy="713043"/>
          </a:xfrm>
          <a:prstGeom prst="rect">
            <a:avLst/>
          </a:prstGeom>
          <a:noFill/>
        </p:spPr>
        <p:txBody>
          <a:bodyPr vert="horz" wrap="square" lIns="0" tIns="72000" rIns="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endParaRPr lang="lv-LV" altLang="lv-LV" sz="1400">
              <a:solidFill>
                <a:schemeClr val="tx1"/>
              </a:solidFill>
            </a:endParaRPr>
          </a:p>
        </p:txBody>
      </p:sp>
      <p:sp>
        <p:nvSpPr>
          <p:cNvPr id="10" name="Satura vietturis 2">
            <a:extLst>
              <a:ext uri="{FF2B5EF4-FFF2-40B4-BE49-F238E27FC236}">
                <a16:creationId xmlns:a16="http://schemas.microsoft.com/office/drawing/2014/main" id="{6FF985DB-6086-437F-AF0E-F9C8ED4A19CB}"/>
              </a:ext>
            </a:extLst>
          </p:cNvPr>
          <p:cNvSpPr txBox="1">
            <a:spLocks/>
          </p:cNvSpPr>
          <p:nvPr/>
        </p:nvSpPr>
        <p:spPr>
          <a:xfrm>
            <a:off x="442913" y="3530359"/>
            <a:ext cx="4062446" cy="900671"/>
          </a:xfrm>
          <a:prstGeom prst="rect">
            <a:avLst/>
          </a:prstGeom>
          <a:noFill/>
        </p:spPr>
        <p:txBody>
          <a:bodyPr vert="horz" wrap="square" lIns="0" tIns="72000" rIns="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400">
                <a:solidFill>
                  <a:schemeClr val="tx1"/>
                </a:solidFill>
              </a:rPr>
              <a:t>Civilās aizsardzības un katastrofas pārvaldīšanas likums (CAKPL) nosaka rīcību katastrofas vai katastrofas draudu gadījumā</a:t>
            </a:r>
          </a:p>
        </p:txBody>
      </p:sp>
      <p:sp>
        <p:nvSpPr>
          <p:cNvPr id="16" name="Satura vietturis 2">
            <a:extLst>
              <a:ext uri="{FF2B5EF4-FFF2-40B4-BE49-F238E27FC236}">
                <a16:creationId xmlns:a16="http://schemas.microsoft.com/office/drawing/2014/main" id="{5C5A71DF-F02C-D517-1E25-F9E18E4916BD}"/>
              </a:ext>
            </a:extLst>
          </p:cNvPr>
          <p:cNvSpPr txBox="1">
            <a:spLocks/>
          </p:cNvSpPr>
          <p:nvPr/>
        </p:nvSpPr>
        <p:spPr>
          <a:xfrm>
            <a:off x="442913" y="4591880"/>
            <a:ext cx="4072128" cy="619391"/>
          </a:xfrm>
          <a:prstGeom prst="rect">
            <a:avLst/>
          </a:prstGeom>
          <a:noFill/>
        </p:spPr>
        <p:txBody>
          <a:bodyPr vert="horz" wrap="square" lIns="0" tIns="72000" rIns="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defRPr/>
            </a:pPr>
            <a:r>
              <a:rPr lang="lv-LV" altLang="lv-LV" sz="1400">
                <a:solidFill>
                  <a:schemeClr val="tx1"/>
                </a:solidFill>
              </a:rPr>
              <a:t>Ministru Kabineta noteikumi tiek izdoti, lai nodrošinātu civilās aizsardzības sistēmas darbību (tai skaitā, institūciju nolikumi)</a:t>
            </a:r>
          </a:p>
        </p:txBody>
      </p:sp>
      <p:sp>
        <p:nvSpPr>
          <p:cNvPr id="11" name="Freeform: Shape 10">
            <a:extLst>
              <a:ext uri="{FF2B5EF4-FFF2-40B4-BE49-F238E27FC236}">
                <a16:creationId xmlns:a16="http://schemas.microsoft.com/office/drawing/2014/main" id="{6B97B1CC-1E29-3BF1-7F3B-3E1A3CAFC42B}"/>
              </a:ext>
            </a:extLst>
          </p:cNvPr>
          <p:cNvSpPr/>
          <p:nvPr/>
        </p:nvSpPr>
        <p:spPr>
          <a:xfrm>
            <a:off x="6032408" y="1819275"/>
            <a:ext cx="1018032" cy="870585"/>
          </a:xfrm>
          <a:custGeom>
            <a:avLst/>
            <a:gdLst>
              <a:gd name="connsiteX0" fmla="*/ 0 w 1189821"/>
              <a:gd name="connsiteY0" fmla="*/ 977563 h 977563"/>
              <a:gd name="connsiteX1" fmla="*/ 594911 w 1189821"/>
              <a:gd name="connsiteY1" fmla="*/ 0 h 977563"/>
              <a:gd name="connsiteX2" fmla="*/ 594911 w 1189821"/>
              <a:gd name="connsiteY2" fmla="*/ 0 h 977563"/>
              <a:gd name="connsiteX3" fmla="*/ 1189821 w 1189821"/>
              <a:gd name="connsiteY3" fmla="*/ 977563 h 977563"/>
              <a:gd name="connsiteX4" fmla="*/ 0 w 1189821"/>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21" h="977563">
                <a:moveTo>
                  <a:pt x="0" y="977563"/>
                </a:moveTo>
                <a:lnTo>
                  <a:pt x="594911" y="0"/>
                </a:lnTo>
                <a:lnTo>
                  <a:pt x="594911" y="0"/>
                </a:lnTo>
                <a:lnTo>
                  <a:pt x="1189821" y="977563"/>
                </a:lnTo>
                <a:lnTo>
                  <a:pt x="0" y="977563"/>
                </a:lnTo>
                <a:close/>
              </a:path>
            </a:pathLst>
          </a:custGeom>
          <a:solidFill>
            <a:srgbClr val="D18D8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lv-LV" sz="1900" kern="1200">
              <a:solidFill>
                <a:schemeClr val="tx1"/>
              </a:solidFill>
            </a:endParaRPr>
          </a:p>
        </p:txBody>
      </p:sp>
      <p:sp>
        <p:nvSpPr>
          <p:cNvPr id="12" name="Freeform: Shape 11">
            <a:extLst>
              <a:ext uri="{FF2B5EF4-FFF2-40B4-BE49-F238E27FC236}">
                <a16:creationId xmlns:a16="http://schemas.microsoft.com/office/drawing/2014/main" id="{8C9FDD50-3ECC-4B56-4C39-6AB999970B00}"/>
              </a:ext>
            </a:extLst>
          </p:cNvPr>
          <p:cNvSpPr/>
          <p:nvPr/>
        </p:nvSpPr>
        <p:spPr>
          <a:xfrm>
            <a:off x="5523392" y="2689860"/>
            <a:ext cx="2036064" cy="870585"/>
          </a:xfrm>
          <a:custGeom>
            <a:avLst/>
            <a:gdLst>
              <a:gd name="connsiteX0" fmla="*/ 0 w 2379643"/>
              <a:gd name="connsiteY0" fmla="*/ 977563 h 977563"/>
              <a:gd name="connsiteX1" fmla="*/ 594916 w 2379643"/>
              <a:gd name="connsiteY1" fmla="*/ 0 h 977563"/>
              <a:gd name="connsiteX2" fmla="*/ 1784727 w 2379643"/>
              <a:gd name="connsiteY2" fmla="*/ 0 h 977563"/>
              <a:gd name="connsiteX3" fmla="*/ 2379643 w 2379643"/>
              <a:gd name="connsiteY3" fmla="*/ 977563 h 977563"/>
              <a:gd name="connsiteX4" fmla="*/ 0 w 2379643"/>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643" h="977563">
                <a:moveTo>
                  <a:pt x="0" y="977563"/>
                </a:moveTo>
                <a:lnTo>
                  <a:pt x="594916" y="0"/>
                </a:lnTo>
                <a:lnTo>
                  <a:pt x="1784727" y="0"/>
                </a:lnTo>
                <a:lnTo>
                  <a:pt x="2379643" y="977563"/>
                </a:lnTo>
                <a:lnTo>
                  <a:pt x="0" y="977563"/>
                </a:lnTo>
                <a:close/>
              </a:path>
            </a:pathLst>
          </a:custGeom>
          <a:solidFill>
            <a:srgbClr val="A8192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0567" tIns="24130" rIns="440568"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13" name="Freeform: Shape 12">
            <a:extLst>
              <a:ext uri="{FF2B5EF4-FFF2-40B4-BE49-F238E27FC236}">
                <a16:creationId xmlns:a16="http://schemas.microsoft.com/office/drawing/2014/main" id="{D9E2DB3C-BBE6-5407-30D9-5C89B4281328}"/>
              </a:ext>
            </a:extLst>
          </p:cNvPr>
          <p:cNvSpPr/>
          <p:nvPr/>
        </p:nvSpPr>
        <p:spPr>
          <a:xfrm>
            <a:off x="5014376" y="3560445"/>
            <a:ext cx="3054096" cy="870585"/>
          </a:xfrm>
          <a:custGeom>
            <a:avLst/>
            <a:gdLst>
              <a:gd name="connsiteX0" fmla="*/ 0 w 3569464"/>
              <a:gd name="connsiteY0" fmla="*/ 977563 h 977563"/>
              <a:gd name="connsiteX1" fmla="*/ 594916 w 3569464"/>
              <a:gd name="connsiteY1" fmla="*/ 0 h 977563"/>
              <a:gd name="connsiteX2" fmla="*/ 2974548 w 3569464"/>
              <a:gd name="connsiteY2" fmla="*/ 0 h 977563"/>
              <a:gd name="connsiteX3" fmla="*/ 3569464 w 3569464"/>
              <a:gd name="connsiteY3" fmla="*/ 977563 h 977563"/>
              <a:gd name="connsiteX4" fmla="*/ 0 w 3569464"/>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9464" h="977563">
                <a:moveTo>
                  <a:pt x="0" y="977563"/>
                </a:moveTo>
                <a:lnTo>
                  <a:pt x="594916" y="0"/>
                </a:lnTo>
                <a:lnTo>
                  <a:pt x="2974548" y="0"/>
                </a:lnTo>
                <a:lnTo>
                  <a:pt x="3569464" y="977563"/>
                </a:lnTo>
                <a:lnTo>
                  <a:pt x="0" y="977563"/>
                </a:lnTo>
                <a:close/>
              </a:path>
            </a:pathLst>
          </a:custGeom>
          <a:solidFill>
            <a:srgbClr val="A4A3B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8786" tIns="24130" rIns="648786" bIns="24130" numCol="1" spcCol="1270" anchor="ctr" anchorCtr="0">
            <a:noAutofit/>
          </a:bodyPr>
          <a:lstStyle/>
          <a:p>
            <a:pPr marL="0" lvl="0" indent="0" algn="ctr" defTabSz="844550">
              <a:lnSpc>
                <a:spcPct val="90000"/>
              </a:lnSpc>
              <a:spcBef>
                <a:spcPct val="0"/>
              </a:spcBef>
              <a:spcAft>
                <a:spcPct val="35000"/>
              </a:spcAft>
              <a:buNone/>
            </a:pPr>
            <a:endParaRPr lang="lv-LV" sz="1900" kern="1200">
              <a:solidFill>
                <a:schemeClr val="tx1"/>
              </a:solidFill>
            </a:endParaRPr>
          </a:p>
        </p:txBody>
      </p:sp>
      <p:sp>
        <p:nvSpPr>
          <p:cNvPr id="14" name="Freeform: Shape 13">
            <a:extLst>
              <a:ext uri="{FF2B5EF4-FFF2-40B4-BE49-F238E27FC236}">
                <a16:creationId xmlns:a16="http://schemas.microsoft.com/office/drawing/2014/main" id="{139E8CFE-F242-9EAC-2FA5-46CE02F3EA12}"/>
              </a:ext>
            </a:extLst>
          </p:cNvPr>
          <p:cNvSpPr/>
          <p:nvPr/>
        </p:nvSpPr>
        <p:spPr>
          <a:xfrm>
            <a:off x="4505359" y="4431030"/>
            <a:ext cx="4072128" cy="870585"/>
          </a:xfrm>
          <a:custGeom>
            <a:avLst/>
            <a:gdLst>
              <a:gd name="connsiteX0" fmla="*/ 0 w 4759286"/>
              <a:gd name="connsiteY0" fmla="*/ 977563 h 977563"/>
              <a:gd name="connsiteX1" fmla="*/ 594916 w 4759286"/>
              <a:gd name="connsiteY1" fmla="*/ 0 h 977563"/>
              <a:gd name="connsiteX2" fmla="*/ 4164370 w 4759286"/>
              <a:gd name="connsiteY2" fmla="*/ 0 h 977563"/>
              <a:gd name="connsiteX3" fmla="*/ 4759286 w 4759286"/>
              <a:gd name="connsiteY3" fmla="*/ 977563 h 977563"/>
              <a:gd name="connsiteX4" fmla="*/ 0 w 4759286"/>
              <a:gd name="connsiteY4" fmla="*/ 977563 h 97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9286" h="977563">
                <a:moveTo>
                  <a:pt x="0" y="977563"/>
                </a:moveTo>
                <a:lnTo>
                  <a:pt x="594916" y="0"/>
                </a:lnTo>
                <a:lnTo>
                  <a:pt x="4164370" y="0"/>
                </a:lnTo>
                <a:lnTo>
                  <a:pt x="4759286" y="977563"/>
                </a:lnTo>
                <a:lnTo>
                  <a:pt x="0" y="977563"/>
                </a:lnTo>
                <a:close/>
              </a:path>
            </a:pathLst>
          </a:custGeom>
          <a:solidFill>
            <a:srgbClr val="525A7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7005" tIns="24130" rIns="857005" bIns="24130" numCol="1" spcCol="1270" anchor="ctr" anchorCtr="0">
            <a:noAutofit/>
          </a:bodyPr>
          <a:lstStyle/>
          <a:p>
            <a:pPr marL="0" lvl="0" indent="0" algn="ctr" defTabSz="844550" rtl="0">
              <a:lnSpc>
                <a:spcPct val="90000"/>
              </a:lnSpc>
              <a:spcBef>
                <a:spcPct val="0"/>
              </a:spcBef>
              <a:spcAft>
                <a:spcPct val="35000"/>
              </a:spcAft>
              <a:buNone/>
            </a:pPr>
            <a:endParaRPr lang="lv-LV" sz="1900" kern="1200">
              <a:solidFill>
                <a:schemeClr val="tx1"/>
              </a:solidFill>
            </a:endParaRPr>
          </a:p>
        </p:txBody>
      </p:sp>
      <p:sp>
        <p:nvSpPr>
          <p:cNvPr id="50" name="Google Shape;1488;p91">
            <a:extLst>
              <a:ext uri="{FF2B5EF4-FFF2-40B4-BE49-F238E27FC236}">
                <a16:creationId xmlns:a16="http://schemas.microsoft.com/office/drawing/2014/main" id="{D9C6F400-E18F-9139-A3C2-56BDA98A0FB1}"/>
              </a:ext>
            </a:extLst>
          </p:cNvPr>
          <p:cNvSpPr/>
          <p:nvPr/>
        </p:nvSpPr>
        <p:spPr>
          <a:xfrm>
            <a:off x="6361424" y="2254567"/>
            <a:ext cx="360000" cy="360000"/>
          </a:xfrm>
          <a:custGeom>
            <a:avLst/>
            <a:gdLst/>
            <a:ahLst/>
            <a:cxnLst/>
            <a:rect l="l" t="t" r="r" b="b"/>
            <a:pathLst>
              <a:path w="395" h="396" extrusionOk="0">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1" name="Google Shape;1490;p91">
            <a:extLst>
              <a:ext uri="{FF2B5EF4-FFF2-40B4-BE49-F238E27FC236}">
                <a16:creationId xmlns:a16="http://schemas.microsoft.com/office/drawing/2014/main" id="{068E7E96-E629-666A-2597-2420A976A69C}"/>
              </a:ext>
            </a:extLst>
          </p:cNvPr>
          <p:cNvSpPr/>
          <p:nvPr/>
        </p:nvSpPr>
        <p:spPr>
          <a:xfrm>
            <a:off x="6361424" y="2945152"/>
            <a:ext cx="360000" cy="360000"/>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2" name="Google Shape;1984;p97">
            <a:extLst>
              <a:ext uri="{FF2B5EF4-FFF2-40B4-BE49-F238E27FC236}">
                <a16:creationId xmlns:a16="http://schemas.microsoft.com/office/drawing/2014/main" id="{E8420F17-C1A2-D0B0-3F70-100604EAB0E7}"/>
              </a:ext>
            </a:extLst>
          </p:cNvPr>
          <p:cNvSpPr/>
          <p:nvPr/>
        </p:nvSpPr>
        <p:spPr>
          <a:xfrm>
            <a:off x="6361424" y="3815737"/>
            <a:ext cx="360000" cy="360000"/>
          </a:xfrm>
          <a:custGeom>
            <a:avLst/>
            <a:gdLst/>
            <a:ahLst/>
            <a:cxnLst/>
            <a:rect l="l" t="t" r="r" b="b"/>
            <a:pathLst>
              <a:path w="453744" h="453590" extrusionOk="0">
                <a:moveTo>
                  <a:pt x="357292" y="0"/>
                </a:moveTo>
                <a:lnTo>
                  <a:pt x="0" y="0"/>
                </a:lnTo>
                <a:lnTo>
                  <a:pt x="0" y="453590"/>
                </a:lnTo>
                <a:lnTo>
                  <a:pt x="453744" y="453590"/>
                </a:lnTo>
                <a:lnTo>
                  <a:pt x="453744" y="96419"/>
                </a:lnTo>
                <a:close/>
                <a:moveTo>
                  <a:pt x="362964" y="33074"/>
                </a:moveTo>
                <a:lnTo>
                  <a:pt x="423936" y="94025"/>
                </a:lnTo>
                <a:lnTo>
                  <a:pt x="362964" y="94025"/>
                </a:lnTo>
                <a:close/>
                <a:moveTo>
                  <a:pt x="19505" y="434250"/>
                </a:moveTo>
                <a:lnTo>
                  <a:pt x="19505" y="19372"/>
                </a:lnTo>
                <a:lnTo>
                  <a:pt x="343585" y="19372"/>
                </a:lnTo>
                <a:lnTo>
                  <a:pt x="343585" y="113398"/>
                </a:lnTo>
                <a:lnTo>
                  <a:pt x="434365" y="113398"/>
                </a:lnTo>
                <a:lnTo>
                  <a:pt x="434365" y="434250"/>
                </a:lnTo>
                <a:close/>
                <a:moveTo>
                  <a:pt x="224036" y="80953"/>
                </a:moveTo>
                <a:cubicBezTo>
                  <a:pt x="242942" y="80953"/>
                  <a:pt x="257500" y="86141"/>
                  <a:pt x="267709" y="96514"/>
                </a:cubicBezTo>
                <a:cubicBezTo>
                  <a:pt x="277918" y="106887"/>
                  <a:pt x="283265" y="121713"/>
                  <a:pt x="283748" y="140991"/>
                </a:cubicBezTo>
                <a:lnTo>
                  <a:pt x="256176" y="140991"/>
                </a:lnTo>
                <a:cubicBezTo>
                  <a:pt x="256438" y="131488"/>
                  <a:pt x="253132" y="122227"/>
                  <a:pt x="246912" y="115035"/>
                </a:cubicBezTo>
                <a:cubicBezTo>
                  <a:pt x="240878" y="108509"/>
                  <a:pt x="232289" y="104953"/>
                  <a:pt x="223406" y="105302"/>
                </a:cubicBezTo>
                <a:cubicBezTo>
                  <a:pt x="213669" y="105302"/>
                  <a:pt x="206076" y="107791"/>
                  <a:pt x="200687" y="112736"/>
                </a:cubicBezTo>
                <a:cubicBezTo>
                  <a:pt x="195138" y="118047"/>
                  <a:pt x="192170" y="125509"/>
                  <a:pt x="192558" y="133179"/>
                </a:cubicBezTo>
                <a:cubicBezTo>
                  <a:pt x="192876" y="140840"/>
                  <a:pt x="196288" y="148044"/>
                  <a:pt x="202011" y="153150"/>
                </a:cubicBezTo>
                <a:cubicBezTo>
                  <a:pt x="208313" y="159450"/>
                  <a:pt x="219184" y="166641"/>
                  <a:pt x="234624" y="174727"/>
                </a:cubicBezTo>
                <a:cubicBezTo>
                  <a:pt x="259832" y="187034"/>
                  <a:pt x="277090" y="198436"/>
                  <a:pt x="286395" y="208935"/>
                </a:cubicBezTo>
                <a:cubicBezTo>
                  <a:pt x="295198" y="218435"/>
                  <a:pt x="300123" y="230887"/>
                  <a:pt x="300196" y="243836"/>
                </a:cubicBezTo>
                <a:cubicBezTo>
                  <a:pt x="300155" y="253888"/>
                  <a:pt x="297032" y="263684"/>
                  <a:pt x="291247" y="271902"/>
                </a:cubicBezTo>
                <a:cubicBezTo>
                  <a:pt x="285147" y="280804"/>
                  <a:pt x="276488" y="287645"/>
                  <a:pt x="266417" y="291526"/>
                </a:cubicBezTo>
                <a:cubicBezTo>
                  <a:pt x="278911" y="300485"/>
                  <a:pt x="286092" y="315097"/>
                  <a:pt x="285544" y="330459"/>
                </a:cubicBezTo>
                <a:cubicBezTo>
                  <a:pt x="285944" y="344940"/>
                  <a:pt x="279585" y="358780"/>
                  <a:pt x="268339" y="367912"/>
                </a:cubicBezTo>
                <a:cubicBezTo>
                  <a:pt x="256870" y="377551"/>
                  <a:pt x="242375" y="382370"/>
                  <a:pt x="224855" y="382370"/>
                </a:cubicBezTo>
                <a:cubicBezTo>
                  <a:pt x="206454" y="382370"/>
                  <a:pt x="191360" y="377119"/>
                  <a:pt x="179576" y="366621"/>
                </a:cubicBezTo>
                <a:cubicBezTo>
                  <a:pt x="167791" y="356122"/>
                  <a:pt x="161142" y="340927"/>
                  <a:pt x="159630" y="321041"/>
                </a:cubicBezTo>
                <a:lnTo>
                  <a:pt x="187201" y="321041"/>
                </a:lnTo>
                <a:cubicBezTo>
                  <a:pt x="187081" y="331096"/>
                  <a:pt x="190866" y="340807"/>
                  <a:pt x="197757" y="348130"/>
                </a:cubicBezTo>
                <a:cubicBezTo>
                  <a:pt x="204840" y="354912"/>
                  <a:pt x="214397" y="358488"/>
                  <a:pt x="224194" y="358021"/>
                </a:cubicBezTo>
                <a:cubicBezTo>
                  <a:pt x="232537" y="358267"/>
                  <a:pt x="240718" y="355693"/>
                  <a:pt x="247417" y="350713"/>
                </a:cubicBezTo>
                <a:cubicBezTo>
                  <a:pt x="253602" y="346121"/>
                  <a:pt x="257134" y="338785"/>
                  <a:pt x="256870" y="331089"/>
                </a:cubicBezTo>
                <a:cubicBezTo>
                  <a:pt x="256844" y="325624"/>
                  <a:pt x="255017" y="320323"/>
                  <a:pt x="251670" y="316001"/>
                </a:cubicBezTo>
                <a:cubicBezTo>
                  <a:pt x="247666" y="310835"/>
                  <a:pt x="242907" y="306303"/>
                  <a:pt x="237554" y="302551"/>
                </a:cubicBezTo>
                <a:cubicBezTo>
                  <a:pt x="231589" y="298226"/>
                  <a:pt x="217145" y="289825"/>
                  <a:pt x="194228" y="277351"/>
                </a:cubicBezTo>
                <a:cubicBezTo>
                  <a:pt x="177108" y="268258"/>
                  <a:pt x="164451" y="258631"/>
                  <a:pt x="156258" y="248467"/>
                </a:cubicBezTo>
                <a:cubicBezTo>
                  <a:pt x="148066" y="238396"/>
                  <a:pt x="143692" y="225756"/>
                  <a:pt x="143906" y="212778"/>
                </a:cubicBezTo>
                <a:cubicBezTo>
                  <a:pt x="144079" y="203019"/>
                  <a:pt x="147394" y="193573"/>
                  <a:pt x="153359" y="185846"/>
                </a:cubicBezTo>
                <a:cubicBezTo>
                  <a:pt x="159538" y="177253"/>
                  <a:pt x="168408" y="170966"/>
                  <a:pt x="178567" y="167986"/>
                </a:cubicBezTo>
                <a:cubicBezTo>
                  <a:pt x="174105" y="163122"/>
                  <a:pt x="170340" y="157664"/>
                  <a:pt x="167381" y="151764"/>
                </a:cubicBezTo>
                <a:cubicBezTo>
                  <a:pt x="164788" y="146075"/>
                  <a:pt x="163515" y="139873"/>
                  <a:pt x="163663" y="133620"/>
                </a:cubicBezTo>
                <a:cubicBezTo>
                  <a:pt x="163439" y="119168"/>
                  <a:pt x="169763" y="105390"/>
                  <a:pt x="180868" y="96136"/>
                </a:cubicBezTo>
                <a:cubicBezTo>
                  <a:pt x="192791" y="85839"/>
                  <a:pt x="208161" y="80418"/>
                  <a:pt x="223910" y="80953"/>
                </a:cubicBezTo>
                <a:close/>
                <a:moveTo>
                  <a:pt x="170816" y="211392"/>
                </a:moveTo>
                <a:cubicBezTo>
                  <a:pt x="170712" y="219355"/>
                  <a:pt x="173743" y="227038"/>
                  <a:pt x="179260" y="232780"/>
                </a:cubicBezTo>
                <a:cubicBezTo>
                  <a:pt x="184869" y="238850"/>
                  <a:pt x="197095" y="246860"/>
                  <a:pt x="215938" y="256814"/>
                </a:cubicBezTo>
                <a:cubicBezTo>
                  <a:pt x="227789" y="263161"/>
                  <a:pt x="239240" y="270230"/>
                  <a:pt x="250221" y="277982"/>
                </a:cubicBezTo>
                <a:cubicBezTo>
                  <a:pt x="265787" y="271263"/>
                  <a:pt x="273570" y="261202"/>
                  <a:pt x="273570" y="247805"/>
                </a:cubicBezTo>
                <a:cubicBezTo>
                  <a:pt x="273214" y="241285"/>
                  <a:pt x="270696" y="235067"/>
                  <a:pt x="266417" y="230134"/>
                </a:cubicBezTo>
                <a:cubicBezTo>
                  <a:pt x="261668" y="223960"/>
                  <a:pt x="250211" y="215559"/>
                  <a:pt x="232040" y="204935"/>
                </a:cubicBezTo>
                <a:cubicBezTo>
                  <a:pt x="219083" y="197929"/>
                  <a:pt x="206513" y="190231"/>
                  <a:pt x="194385" y="181877"/>
                </a:cubicBezTo>
                <a:cubicBezTo>
                  <a:pt x="187560" y="184117"/>
                  <a:pt x="181529" y="188284"/>
                  <a:pt x="177023" y="193878"/>
                </a:cubicBezTo>
                <a:cubicBezTo>
                  <a:pt x="172974" y="198824"/>
                  <a:pt x="170740" y="205004"/>
                  <a:pt x="170690" y="2113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53" name="Google Shape;1973;p97">
            <a:extLst>
              <a:ext uri="{FF2B5EF4-FFF2-40B4-BE49-F238E27FC236}">
                <a16:creationId xmlns:a16="http://schemas.microsoft.com/office/drawing/2014/main" id="{EA8EB5DA-D7B9-D8AD-98EA-8F9A80E795EF}"/>
              </a:ext>
            </a:extLst>
          </p:cNvPr>
          <p:cNvSpPr/>
          <p:nvPr/>
        </p:nvSpPr>
        <p:spPr>
          <a:xfrm>
            <a:off x="6361424" y="4686322"/>
            <a:ext cx="360000" cy="360000"/>
          </a:xfrm>
          <a:custGeom>
            <a:avLst/>
            <a:gdLst/>
            <a:ahLst/>
            <a:cxnLst/>
            <a:rect l="l" t="t" r="r" b="b"/>
            <a:pathLst>
              <a:path w="395" h="396" extrusionOk="0">
                <a:moveTo>
                  <a:pt x="0" y="0"/>
                </a:moveTo>
                <a:lnTo>
                  <a:pt x="0" y="396"/>
                </a:lnTo>
                <a:lnTo>
                  <a:pt x="395" y="396"/>
                </a:lnTo>
                <a:lnTo>
                  <a:pt x="395" y="0"/>
                </a:lnTo>
                <a:lnTo>
                  <a:pt x="0" y="0"/>
                </a:lnTo>
                <a:close/>
                <a:moveTo>
                  <a:pt x="378" y="380"/>
                </a:moveTo>
                <a:lnTo>
                  <a:pt x="28" y="380"/>
                </a:lnTo>
                <a:lnTo>
                  <a:pt x="178" y="230"/>
                </a:lnTo>
                <a:lnTo>
                  <a:pt x="247" y="299"/>
                </a:lnTo>
                <a:lnTo>
                  <a:pt x="330" y="216"/>
                </a:lnTo>
                <a:lnTo>
                  <a:pt x="180" y="66"/>
                </a:lnTo>
                <a:lnTo>
                  <a:pt x="97" y="149"/>
                </a:lnTo>
                <a:lnTo>
                  <a:pt x="167" y="218"/>
                </a:lnTo>
                <a:lnTo>
                  <a:pt x="16" y="368"/>
                </a:lnTo>
                <a:lnTo>
                  <a:pt x="16" y="18"/>
                </a:lnTo>
                <a:lnTo>
                  <a:pt x="378" y="18"/>
                </a:lnTo>
                <a:lnTo>
                  <a:pt x="378" y="380"/>
                </a:lnTo>
                <a:close/>
                <a:moveTo>
                  <a:pt x="121" y="149"/>
                </a:moveTo>
                <a:lnTo>
                  <a:pt x="180" y="90"/>
                </a:lnTo>
                <a:lnTo>
                  <a:pt x="193" y="102"/>
                </a:lnTo>
                <a:lnTo>
                  <a:pt x="133" y="162"/>
                </a:lnTo>
                <a:lnTo>
                  <a:pt x="121" y="149"/>
                </a:lnTo>
                <a:close/>
                <a:moveTo>
                  <a:pt x="205" y="114"/>
                </a:moveTo>
                <a:lnTo>
                  <a:pt x="282" y="191"/>
                </a:lnTo>
                <a:lnTo>
                  <a:pt x="223" y="251"/>
                </a:lnTo>
                <a:lnTo>
                  <a:pt x="145" y="173"/>
                </a:lnTo>
                <a:lnTo>
                  <a:pt x="205" y="114"/>
                </a:lnTo>
                <a:close/>
                <a:moveTo>
                  <a:pt x="306" y="216"/>
                </a:moveTo>
                <a:lnTo>
                  <a:pt x="247" y="275"/>
                </a:lnTo>
                <a:lnTo>
                  <a:pt x="235" y="262"/>
                </a:lnTo>
                <a:lnTo>
                  <a:pt x="295" y="203"/>
                </a:lnTo>
                <a:lnTo>
                  <a:pt x="306" y="216"/>
                </a:ln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800">
              <a:solidFill>
                <a:schemeClr val="accent1"/>
              </a:solidFill>
              <a:latin typeface="Arial"/>
              <a:ea typeface="Arial"/>
              <a:cs typeface="Arial"/>
              <a:sym typeface="Arial"/>
            </a:endParaRPr>
          </a:p>
        </p:txBody>
      </p:sp>
      <p:sp>
        <p:nvSpPr>
          <p:cNvPr id="54" name="Google Shape;1978;p97">
            <a:extLst>
              <a:ext uri="{FF2B5EF4-FFF2-40B4-BE49-F238E27FC236}">
                <a16:creationId xmlns:a16="http://schemas.microsoft.com/office/drawing/2014/main" id="{F5A3FD28-E92B-ED1F-7D12-3226BF4AC422}"/>
              </a:ext>
            </a:extLst>
          </p:cNvPr>
          <p:cNvSpPr/>
          <p:nvPr/>
        </p:nvSpPr>
        <p:spPr>
          <a:xfrm>
            <a:off x="6361424" y="5556907"/>
            <a:ext cx="360000" cy="360000"/>
          </a:xfrm>
          <a:custGeom>
            <a:avLst/>
            <a:gdLst/>
            <a:ahLst/>
            <a:cxnLst/>
            <a:rect l="l" t="t" r="r" b="b"/>
            <a:pathLst>
              <a:path w="704" h="706" extrusionOk="0">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 name="Rectangle 7">
            <a:extLst>
              <a:ext uri="{FF2B5EF4-FFF2-40B4-BE49-F238E27FC236}">
                <a16:creationId xmlns:a16="http://schemas.microsoft.com/office/drawing/2014/main" id="{F2A6AEE4-83EE-772B-017B-92BE91098913}"/>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30" name="Group 29">
            <a:extLst>
              <a:ext uri="{FF2B5EF4-FFF2-40B4-BE49-F238E27FC236}">
                <a16:creationId xmlns:a16="http://schemas.microsoft.com/office/drawing/2014/main" id="{F679C3B4-259D-78E2-BB0B-54C2FB5D5D41}"/>
              </a:ext>
            </a:extLst>
          </p:cNvPr>
          <p:cNvGrpSpPr/>
          <p:nvPr/>
        </p:nvGrpSpPr>
        <p:grpSpPr>
          <a:xfrm>
            <a:off x="7349464" y="130795"/>
            <a:ext cx="4439711" cy="217488"/>
            <a:chOff x="6383783" y="132067"/>
            <a:chExt cx="4439711" cy="217488"/>
          </a:xfrm>
        </p:grpSpPr>
        <p:sp>
          <p:nvSpPr>
            <p:cNvPr id="31" name="Rectangle 30">
              <a:extLst>
                <a:ext uri="{FF2B5EF4-FFF2-40B4-BE49-F238E27FC236}">
                  <a16:creationId xmlns:a16="http://schemas.microsoft.com/office/drawing/2014/main" id="{13B959BF-CA38-532E-5D4F-C1883209FF16}"/>
                </a:ext>
              </a:extLst>
            </p:cNvPr>
            <p:cNvSpPr/>
            <p:nvPr/>
          </p:nvSpPr>
          <p:spPr>
            <a:xfrm>
              <a:off x="6383783"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B165133E-59FE-C6E5-2CAE-6F6DAE190B00}"/>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4FC74C5F-82E4-7246-C053-F32FAC0A3B88}"/>
                </a:ext>
              </a:extLst>
            </p:cNvPr>
            <p:cNvSpPr/>
            <p:nvPr/>
          </p:nvSpPr>
          <p:spPr>
            <a:xfrm>
              <a:off x="6625610" y="132067"/>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sistēmas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dalībnieku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7439716C-AE4A-6B0F-5FC1-EF92B421EFAE}"/>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35" name="Rectangle 34">
              <a:extLst>
                <a:ext uri="{FF2B5EF4-FFF2-40B4-BE49-F238E27FC236}">
                  <a16:creationId xmlns:a16="http://schemas.microsoft.com/office/drawing/2014/main" id="{5E3172A4-4B1E-1A24-052A-3B07C67BA92E}"/>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36" name="Rectangle 35">
              <a:extLst>
                <a:ext uri="{FF2B5EF4-FFF2-40B4-BE49-F238E27FC236}">
                  <a16:creationId xmlns:a16="http://schemas.microsoft.com/office/drawing/2014/main" id="{C94849B2-DBFB-D60B-280A-4BC4476062CB}"/>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37" name="Rectangle 36">
              <a:extLst>
                <a:ext uri="{FF2B5EF4-FFF2-40B4-BE49-F238E27FC236}">
                  <a16:creationId xmlns:a16="http://schemas.microsoft.com/office/drawing/2014/main" id="{7CEC17D0-29F7-D9F2-4625-25C5D58BCF37}"/>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Tree>
    <p:extLst>
      <p:ext uri="{BB962C8B-B14F-4D97-AF65-F5344CB8AC3E}">
        <p14:creationId xmlns:p14="http://schemas.microsoft.com/office/powerpoint/2010/main" val="1908795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B3FCA63-1C2C-C3B5-DB7C-AA7E844D2D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173" r="2753" b="22159"/>
          <a:stretch/>
        </p:blipFill>
        <p:spPr>
          <a:xfrm>
            <a:off x="3101974" y="3170037"/>
            <a:ext cx="8647113" cy="3003477"/>
          </a:xfrm>
          <a:prstGeom prst="rect">
            <a:avLst/>
          </a:prstGeom>
        </p:spPr>
      </p:pic>
      <p:sp>
        <p:nvSpPr>
          <p:cNvPr id="9" name="Rectangle 8">
            <a:extLst>
              <a:ext uri="{FF2B5EF4-FFF2-40B4-BE49-F238E27FC236}">
                <a16:creationId xmlns:a16="http://schemas.microsoft.com/office/drawing/2014/main" id="{29C0D4CD-1B3C-5A6C-741B-36B5DAB62980}"/>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Rectangle 9">
            <a:extLst>
              <a:ext uri="{FF2B5EF4-FFF2-40B4-BE49-F238E27FC236}">
                <a16:creationId xmlns:a16="http://schemas.microsoft.com/office/drawing/2014/main" id="{BC274238-BA28-2A85-399A-B73CD760D6BA}"/>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Rectangle 11">
            <a:extLst>
              <a:ext uri="{FF2B5EF4-FFF2-40B4-BE49-F238E27FC236}">
                <a16:creationId xmlns:a16="http://schemas.microsoft.com/office/drawing/2014/main" id="{CA45CB42-7853-A0C5-5ED0-07037A017E1D}"/>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Freeform 50">
            <a:extLst>
              <a:ext uri="{FF2B5EF4-FFF2-40B4-BE49-F238E27FC236}">
                <a16:creationId xmlns:a16="http://schemas.microsoft.com/office/drawing/2014/main" id="{B1BB3D5F-EC28-92E2-7060-73C91315446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4" name="Google Shape;2685;p25">
            <a:extLst>
              <a:ext uri="{FF2B5EF4-FFF2-40B4-BE49-F238E27FC236}">
                <a16:creationId xmlns:a16="http://schemas.microsoft.com/office/drawing/2014/main" id="{ADB1BD4F-7C27-41E1-E225-30AA38C0E381}"/>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Civilās aizsardzības operacionālā </a:t>
            </a:r>
            <a:br>
              <a:rPr lang="en-US"/>
            </a:br>
            <a:r>
              <a:rPr lang="lv-LV"/>
              <a:t>vadības centra pienākumi civilajā aizsardzībā un katastrofas pārvaldīšanā </a:t>
            </a:r>
            <a:endParaRPr lang="en-US"/>
          </a:p>
        </p:txBody>
      </p:sp>
      <p:sp>
        <p:nvSpPr>
          <p:cNvPr id="24" name="Slide Number Placeholder 4">
            <a:extLst>
              <a:ext uri="{FF2B5EF4-FFF2-40B4-BE49-F238E27FC236}">
                <a16:creationId xmlns:a16="http://schemas.microsoft.com/office/drawing/2014/main" id="{C1B00F08-DE5E-EE2B-E862-12D5A584643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70</a:t>
            </a:fld>
            <a:endParaRPr lang="en-GB"/>
          </a:p>
        </p:txBody>
      </p:sp>
      <p:sp>
        <p:nvSpPr>
          <p:cNvPr id="5" name="Google Shape;118;p22">
            <a:extLst>
              <a:ext uri="{FF2B5EF4-FFF2-40B4-BE49-F238E27FC236}">
                <a16:creationId xmlns:a16="http://schemas.microsoft.com/office/drawing/2014/main" id="{91A9DD8D-81B1-BF5A-CA9E-7F17C7C79633}"/>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11" name="Google Shape;118;p22">
            <a:extLst>
              <a:ext uri="{FF2B5EF4-FFF2-40B4-BE49-F238E27FC236}">
                <a16:creationId xmlns:a16="http://schemas.microsoft.com/office/drawing/2014/main" id="{1001EB5F-3F50-0DA2-FC22-A0FE5607888D}"/>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7" name="Google Shape;118;p22">
            <a:extLst>
              <a:ext uri="{FF2B5EF4-FFF2-40B4-BE49-F238E27FC236}">
                <a16:creationId xmlns:a16="http://schemas.microsoft.com/office/drawing/2014/main" id="{A8CBA5BB-C24C-C230-E315-FAB12C0AE1B5}"/>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9" name="Google Shape;687;p78">
            <a:extLst>
              <a:ext uri="{FF2B5EF4-FFF2-40B4-BE49-F238E27FC236}">
                <a16:creationId xmlns:a16="http://schemas.microsoft.com/office/drawing/2014/main" id="{B43E7194-7310-6102-66F5-999C7F582980}"/>
              </a:ext>
            </a:extLst>
          </p:cNvPr>
          <p:cNvSpPr/>
          <p:nvPr/>
        </p:nvSpPr>
        <p:spPr>
          <a:xfrm>
            <a:off x="11389087" y="1891275"/>
            <a:ext cx="288000" cy="288000"/>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23" name="Google Shape;112;p22">
            <a:extLst>
              <a:ext uri="{FF2B5EF4-FFF2-40B4-BE49-F238E27FC236}">
                <a16:creationId xmlns:a16="http://schemas.microsoft.com/office/drawing/2014/main" id="{661E3BFE-662B-2FA9-1496-803AA9CC5628}"/>
              </a:ext>
            </a:extLst>
          </p:cNvPr>
          <p:cNvSpPr/>
          <p:nvPr/>
        </p:nvSpPr>
        <p:spPr>
          <a:xfrm>
            <a:off x="3101975" y="2362200"/>
            <a:ext cx="8647113" cy="696913"/>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25" name="Group 24">
            <a:extLst>
              <a:ext uri="{FF2B5EF4-FFF2-40B4-BE49-F238E27FC236}">
                <a16:creationId xmlns:a16="http://schemas.microsoft.com/office/drawing/2014/main" id="{A6F907A2-60EB-86DE-0BD3-0B3BAD90714D}"/>
              </a:ext>
            </a:extLst>
          </p:cNvPr>
          <p:cNvGrpSpPr/>
          <p:nvPr/>
        </p:nvGrpSpPr>
        <p:grpSpPr>
          <a:xfrm>
            <a:off x="11533088" y="2362199"/>
            <a:ext cx="216000" cy="697491"/>
            <a:chOff x="3906088" y="2465194"/>
            <a:chExt cx="216000" cy="697491"/>
          </a:xfrm>
        </p:grpSpPr>
        <p:sp>
          <p:nvSpPr>
            <p:cNvPr id="26" name="Rectangle 25">
              <a:extLst>
                <a:ext uri="{FF2B5EF4-FFF2-40B4-BE49-F238E27FC236}">
                  <a16:creationId xmlns:a16="http://schemas.microsoft.com/office/drawing/2014/main" id="{30C81867-8E27-E3B1-F0D7-668EC0D81BFF}"/>
                </a:ext>
              </a:extLst>
            </p:cNvPr>
            <p:cNvSpPr>
              <a:spLocks/>
            </p:cNvSpPr>
            <p:nvPr/>
          </p:nvSpPr>
          <p:spPr>
            <a:xfrm>
              <a:off x="3906088" y="246519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7" name="Rectangle 26">
              <a:extLst>
                <a:ext uri="{FF2B5EF4-FFF2-40B4-BE49-F238E27FC236}">
                  <a16:creationId xmlns:a16="http://schemas.microsoft.com/office/drawing/2014/main" id="{8FB8D1C6-62D4-1424-E3AF-FCFACCC4FADD}"/>
                </a:ext>
              </a:extLst>
            </p:cNvPr>
            <p:cNvSpPr>
              <a:spLocks/>
            </p:cNvSpPr>
            <p:nvPr/>
          </p:nvSpPr>
          <p:spPr>
            <a:xfrm>
              <a:off x="3906088" y="2705714"/>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8" name="Rectangle 27">
              <a:extLst>
                <a:ext uri="{FF2B5EF4-FFF2-40B4-BE49-F238E27FC236}">
                  <a16:creationId xmlns:a16="http://schemas.microsoft.com/office/drawing/2014/main" id="{AC9DAD1C-11C1-3898-1D35-0D97F8656C7B}"/>
                </a:ext>
              </a:extLst>
            </p:cNvPr>
            <p:cNvSpPr>
              <a:spLocks/>
            </p:cNvSpPr>
            <p:nvPr/>
          </p:nvSpPr>
          <p:spPr>
            <a:xfrm>
              <a:off x="3906088" y="294668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 name="Group 5">
            <a:extLst>
              <a:ext uri="{FF2B5EF4-FFF2-40B4-BE49-F238E27FC236}">
                <a16:creationId xmlns:a16="http://schemas.microsoft.com/office/drawing/2014/main" id="{F7B81D58-D8AF-D339-DFF1-7C9F6D2808C0}"/>
              </a:ext>
            </a:extLst>
          </p:cNvPr>
          <p:cNvGrpSpPr/>
          <p:nvPr/>
        </p:nvGrpSpPr>
        <p:grpSpPr>
          <a:xfrm>
            <a:off x="3101975" y="6413400"/>
            <a:ext cx="4293235" cy="216000"/>
            <a:chOff x="3101975" y="6318475"/>
            <a:chExt cx="4293235" cy="216000"/>
          </a:xfrm>
        </p:grpSpPr>
        <p:sp>
          <p:nvSpPr>
            <p:cNvPr id="7" name="Rectangle 6">
              <a:extLst>
                <a:ext uri="{FF2B5EF4-FFF2-40B4-BE49-F238E27FC236}">
                  <a16:creationId xmlns:a16="http://schemas.microsoft.com/office/drawing/2014/main" id="{706FC4E2-B5F1-9CA7-3EA6-F6431B462000}"/>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 name="TextBox 7">
              <a:extLst>
                <a:ext uri="{FF2B5EF4-FFF2-40B4-BE49-F238E27FC236}">
                  <a16:creationId xmlns:a16="http://schemas.microsoft.com/office/drawing/2014/main" id="{5205E24A-A390-0B34-011F-BACF8E1E7A59}"/>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5" name="Rectangle 14">
              <a:extLst>
                <a:ext uri="{FF2B5EF4-FFF2-40B4-BE49-F238E27FC236}">
                  <a16:creationId xmlns:a16="http://schemas.microsoft.com/office/drawing/2014/main" id="{83454F20-96DB-94AF-5D8D-845C8166384A}"/>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8" name="TextBox 17">
              <a:extLst>
                <a:ext uri="{FF2B5EF4-FFF2-40B4-BE49-F238E27FC236}">
                  <a16:creationId xmlns:a16="http://schemas.microsoft.com/office/drawing/2014/main" id="{746CE4E5-A89F-BF2A-E9E7-B3A3B407A5A5}"/>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20" name="Rectangle 19">
              <a:extLst>
                <a:ext uri="{FF2B5EF4-FFF2-40B4-BE49-F238E27FC236}">
                  <a16:creationId xmlns:a16="http://schemas.microsoft.com/office/drawing/2014/main" id="{4C8310C2-8079-80AC-EAE0-98155A6F8FEC}"/>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22" name="TextBox 21">
              <a:extLst>
                <a:ext uri="{FF2B5EF4-FFF2-40B4-BE49-F238E27FC236}">
                  <a16:creationId xmlns:a16="http://schemas.microsoft.com/office/drawing/2014/main" id="{63ECC17E-7EFF-21CF-6D5C-400A618099B3}"/>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pic>
        <p:nvPicPr>
          <p:cNvPr id="29" name="Graphic 28" descr="Court outline">
            <a:extLst>
              <a:ext uri="{FF2B5EF4-FFF2-40B4-BE49-F238E27FC236}">
                <a16:creationId xmlns:a16="http://schemas.microsoft.com/office/drawing/2014/main" id="{0AE7BC07-06EB-FD3B-014B-E3ACD3028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71475"/>
            <a:ext cx="1077913" cy="1076325"/>
          </a:xfrm>
          <a:prstGeom prst="rect">
            <a:avLst/>
          </a:prstGeom>
        </p:spPr>
      </p:pic>
      <p:sp>
        <p:nvSpPr>
          <p:cNvPr id="39" name="Rectangle 38">
            <a:extLst>
              <a:ext uri="{FF2B5EF4-FFF2-40B4-BE49-F238E27FC236}">
                <a16:creationId xmlns:a16="http://schemas.microsoft.com/office/drawing/2014/main" id="{1CA20AD1-ED28-D900-2DF9-302048CA065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 name="Group 2">
            <a:extLst>
              <a:ext uri="{FF2B5EF4-FFF2-40B4-BE49-F238E27FC236}">
                <a16:creationId xmlns:a16="http://schemas.microsoft.com/office/drawing/2014/main" id="{BC993F00-1ADB-A0BD-C197-06019F9D9385}"/>
              </a:ext>
            </a:extLst>
          </p:cNvPr>
          <p:cNvGrpSpPr/>
          <p:nvPr/>
        </p:nvGrpSpPr>
        <p:grpSpPr>
          <a:xfrm>
            <a:off x="8236954" y="132067"/>
            <a:ext cx="3512134" cy="222091"/>
            <a:chOff x="8236954" y="132067"/>
            <a:chExt cx="3512134" cy="222091"/>
          </a:xfrm>
        </p:grpSpPr>
        <p:sp>
          <p:nvSpPr>
            <p:cNvPr id="4" name="Rectangle 3">
              <a:extLst>
                <a:ext uri="{FF2B5EF4-FFF2-40B4-BE49-F238E27FC236}">
                  <a16:creationId xmlns:a16="http://schemas.microsoft.com/office/drawing/2014/main" id="{1C00B831-0C11-155E-6F08-E7A7F650A66C}"/>
                </a:ext>
              </a:extLst>
            </p:cNvPr>
            <p:cNvSpPr/>
            <p:nvPr/>
          </p:nvSpPr>
          <p:spPr>
            <a:xfrm>
              <a:off x="8478781"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77374115-B501-E72A-F52D-51948794B335}"/>
                </a:ext>
              </a:extLst>
            </p:cNvPr>
            <p:cNvSpPr/>
            <p:nvPr/>
          </p:nvSpPr>
          <p:spPr>
            <a:xfrm>
              <a:off x="8236954"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30" name="Group 29">
              <a:extLst>
                <a:ext uri="{FF2B5EF4-FFF2-40B4-BE49-F238E27FC236}">
                  <a16:creationId xmlns:a16="http://schemas.microsoft.com/office/drawing/2014/main" id="{5D1B859E-5DFA-1B77-C8BA-584095D1C5AD}"/>
                </a:ext>
              </a:extLst>
            </p:cNvPr>
            <p:cNvGrpSpPr/>
            <p:nvPr/>
          </p:nvGrpSpPr>
          <p:grpSpPr>
            <a:xfrm>
              <a:off x="9204262" y="136514"/>
              <a:ext cx="1819345" cy="217644"/>
              <a:chOff x="8962435" y="132504"/>
              <a:chExt cx="1819345" cy="217644"/>
            </a:xfrm>
          </p:grpSpPr>
          <p:sp>
            <p:nvSpPr>
              <p:cNvPr id="37" name="Rectangle 36">
                <a:extLst>
                  <a:ext uri="{FF2B5EF4-FFF2-40B4-BE49-F238E27FC236}">
                    <a16:creationId xmlns:a16="http://schemas.microsoft.com/office/drawing/2014/main" id="{D219952B-2B32-1C3C-8076-5B4C1D4E6B5E}"/>
                  </a:ext>
                </a:extLst>
              </p:cNvPr>
              <p:cNvSpPr/>
              <p:nvPr/>
            </p:nvSpPr>
            <p:spPr>
              <a:xfrm>
                <a:off x="8962435" y="132660"/>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5</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B0D22526-A6E2-6471-C628-023629150077}"/>
                  </a:ext>
                </a:extLst>
              </p:cNvPr>
              <p:cNvSpPr/>
              <p:nvPr/>
            </p:nvSpPr>
            <p:spPr>
              <a:xfrm>
                <a:off x="9204262" y="132504"/>
                <a:ext cx="1577518" cy="211769"/>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Valsts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institūciju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31" name="Rectangle 30">
              <a:extLst>
                <a:ext uri="{FF2B5EF4-FFF2-40B4-BE49-F238E27FC236}">
                  <a16:creationId xmlns:a16="http://schemas.microsoft.com/office/drawing/2014/main" id="{106A6204-5B45-63D3-D332-909F918CADEF}"/>
                </a:ext>
              </a:extLst>
            </p:cNvPr>
            <p:cNvSpPr/>
            <p:nvPr/>
          </p:nvSpPr>
          <p:spPr>
            <a:xfrm>
              <a:off x="8720608" y="132660"/>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B38D81D4-90EC-474D-4D98-AB974CA81F9D}"/>
                </a:ext>
              </a:extLst>
            </p:cNvPr>
            <p:cNvSpPr/>
            <p:nvPr/>
          </p:nvSpPr>
          <p:spPr>
            <a:xfrm>
              <a:off x="8962435"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64E88AA9-9481-BAC1-D7F9-87D46E5220AA}"/>
                </a:ext>
              </a:extLst>
            </p:cNvPr>
            <p:cNvSpPr/>
            <p:nvPr/>
          </p:nvSpPr>
          <p:spPr>
            <a:xfrm>
              <a:off x="1104943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sp>
          <p:nvSpPr>
            <p:cNvPr id="35" name="Rectangle 34">
              <a:extLst>
                <a:ext uri="{FF2B5EF4-FFF2-40B4-BE49-F238E27FC236}">
                  <a16:creationId xmlns:a16="http://schemas.microsoft.com/office/drawing/2014/main" id="{AB079BD9-63BC-EFB8-4FCC-209959778C18}"/>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4C6858B6-F1F2-C14C-B323-FE0411AA872C}"/>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0" name="Rectangle 39">
            <a:extLst>
              <a:ext uri="{FF2B5EF4-FFF2-40B4-BE49-F238E27FC236}">
                <a16:creationId xmlns:a16="http://schemas.microsoft.com/office/drawing/2014/main" id="{3A82FD2A-8425-8314-8C5A-B24F83174B51}"/>
              </a:ext>
            </a:extLst>
          </p:cNvPr>
          <p:cNvSpPr/>
          <p:nvPr/>
        </p:nvSpPr>
        <p:spPr>
          <a:xfrm>
            <a:off x="0" y="443144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D1DC54C1-A799-DA11-788D-5C2930901DA0}"/>
              </a:ext>
            </a:extLst>
          </p:cNvPr>
          <p:cNvSpPr>
            <a:spLocks noChangeAspect="1"/>
          </p:cNvSpPr>
          <p:nvPr/>
        </p:nvSpPr>
        <p:spPr bwMode="auto">
          <a:xfrm>
            <a:off x="448735" y="468395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D11EFEEA-240C-94AD-094D-08E7CBFA970D}"/>
              </a:ext>
            </a:extLst>
          </p:cNvPr>
          <p:cNvSpPr txBox="1"/>
          <p:nvPr/>
        </p:nvSpPr>
        <p:spPr>
          <a:xfrm>
            <a:off x="874395" y="459704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Civilās aizsardzības Operacionālo vadības centru</a:t>
            </a:r>
            <a:endParaRPr lang="lv-LV" sz="1100">
              <a:latin typeface="Arial"/>
              <a:ea typeface="Arial"/>
              <a:cs typeface="Arial"/>
              <a:sym typeface="Arial"/>
            </a:endParaRPr>
          </a:p>
        </p:txBody>
      </p:sp>
    </p:spTree>
    <p:extLst>
      <p:ext uri="{BB962C8B-B14F-4D97-AF65-F5344CB8AC3E}">
        <p14:creationId xmlns:p14="http://schemas.microsoft.com/office/powerpoint/2010/main" val="2407647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545" r="22012"/>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a:xfrm>
            <a:off x="442912" y="1971095"/>
            <a:ext cx="6132059" cy="2428874"/>
          </a:xfrm>
        </p:spPr>
        <p:txBody>
          <a:bodyPr vert="horz">
            <a:normAutofit fontScale="90000"/>
          </a:bodyPr>
          <a:lstStyle/>
          <a:p>
            <a:r>
              <a:rPr lang="lv-LV"/>
              <a:t>5.6. Pašvaldību, PCAK un PSTCAK pienākumi civilās aizsardzības jomā</a:t>
            </a:r>
            <a:endParaRPr lang="en-GB"/>
          </a:p>
        </p:txBody>
      </p:sp>
    </p:spTree>
    <p:extLst>
      <p:ext uri="{BB962C8B-B14F-4D97-AF65-F5344CB8AC3E}">
        <p14:creationId xmlns:p14="http://schemas.microsoft.com/office/powerpoint/2010/main" val="2477109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8BB040A-1F28-E8F0-94F6-3B3F38E7A6DF}"/>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Pašvaldību loma civilās aizsardzības sistēmā</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72</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12" name="Graphic 11" descr="Court outline">
            <a:extLst>
              <a:ext uri="{FF2B5EF4-FFF2-40B4-BE49-F238E27FC236}">
                <a16:creationId xmlns:a16="http://schemas.microsoft.com/office/drawing/2014/main" id="{6B8E7704-10A8-FE0E-41E3-C8DCF4289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371475"/>
            <a:ext cx="1077913" cy="1076325"/>
          </a:xfrm>
          <a:prstGeom prst="rect">
            <a:avLst/>
          </a:prstGeom>
        </p:spPr>
      </p:pic>
      <p:grpSp>
        <p:nvGrpSpPr>
          <p:cNvPr id="6" name="Group 5">
            <a:extLst>
              <a:ext uri="{FF2B5EF4-FFF2-40B4-BE49-F238E27FC236}">
                <a16:creationId xmlns:a16="http://schemas.microsoft.com/office/drawing/2014/main" id="{A90DCFFB-0B56-0A06-3F5F-5CBF32AF70EE}"/>
              </a:ext>
            </a:extLst>
          </p:cNvPr>
          <p:cNvGrpSpPr/>
          <p:nvPr/>
        </p:nvGrpSpPr>
        <p:grpSpPr>
          <a:xfrm>
            <a:off x="7511473" y="131212"/>
            <a:ext cx="4237615" cy="218780"/>
            <a:chOff x="7511473" y="131212"/>
            <a:chExt cx="4237615" cy="218780"/>
          </a:xfrm>
        </p:grpSpPr>
        <p:sp>
          <p:nvSpPr>
            <p:cNvPr id="10" name="Rectangle 9">
              <a:extLst>
                <a:ext uri="{FF2B5EF4-FFF2-40B4-BE49-F238E27FC236}">
                  <a16:creationId xmlns:a16="http://schemas.microsoft.com/office/drawing/2014/main" id="{C543717B-5D83-2797-A39B-5337BD62CC4B}"/>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EA77E245-3119-A23D-F75B-DB935CB3B103}"/>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4" name="Group 13">
              <a:extLst>
                <a:ext uri="{FF2B5EF4-FFF2-40B4-BE49-F238E27FC236}">
                  <a16:creationId xmlns:a16="http://schemas.microsoft.com/office/drawing/2014/main" id="{2382AEC3-D1B7-560F-AD60-00C81FA4D6CD}"/>
                </a:ext>
              </a:extLst>
            </p:cNvPr>
            <p:cNvGrpSpPr/>
            <p:nvPr/>
          </p:nvGrpSpPr>
          <p:grpSpPr>
            <a:xfrm>
              <a:off x="8725174" y="131292"/>
              <a:ext cx="2544826" cy="217488"/>
              <a:chOff x="8236954" y="132504"/>
              <a:chExt cx="2544826" cy="217488"/>
            </a:xfrm>
          </p:grpSpPr>
          <p:sp>
            <p:nvSpPr>
              <p:cNvPr id="34" name="Rectangle 33">
                <a:extLst>
                  <a:ext uri="{FF2B5EF4-FFF2-40B4-BE49-F238E27FC236}">
                    <a16:creationId xmlns:a16="http://schemas.microsoft.com/office/drawing/2014/main" id="{AD0D8EAC-FDF5-7488-4468-7D26F11684CB}"/>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D5268932-DF50-3DEB-7DC2-6188DBB53E71}"/>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6" name="Rectangle 15">
              <a:extLst>
                <a:ext uri="{FF2B5EF4-FFF2-40B4-BE49-F238E27FC236}">
                  <a16:creationId xmlns:a16="http://schemas.microsoft.com/office/drawing/2014/main" id="{2808B4C8-2580-C94B-BB86-54748E3EC850}"/>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6F6AB035-0916-C484-3420-61739C55D202}"/>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FC4967C-3ECC-A72B-E340-7EE738806E8A}"/>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47D54D8F-E7BD-1F04-969A-86B1FA956C7A}"/>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B3F73A53-7920-6A95-A083-5FE62EDE968A}"/>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2" name="Rectangle 41">
            <a:extLst>
              <a:ext uri="{FF2B5EF4-FFF2-40B4-BE49-F238E27FC236}">
                <a16:creationId xmlns:a16="http://schemas.microsoft.com/office/drawing/2014/main" id="{94B70770-26B2-0ED1-1BD9-9046F5F36925}"/>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Freeform 50">
            <a:extLst>
              <a:ext uri="{FF2B5EF4-FFF2-40B4-BE49-F238E27FC236}">
                <a16:creationId xmlns:a16="http://schemas.microsoft.com/office/drawing/2014/main" id="{0C9D3730-2288-5C9E-5F54-4C95BAB888F4}"/>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4" name="Google Shape;2685;p25">
            <a:extLst>
              <a:ext uri="{FF2B5EF4-FFF2-40B4-BE49-F238E27FC236}">
                <a16:creationId xmlns:a16="http://schemas.microsoft.com/office/drawing/2014/main" id="{62090AD4-11FC-74BA-275F-B5546FDD793E}"/>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48" name="Rectangle 47">
            <a:extLst>
              <a:ext uri="{FF2B5EF4-FFF2-40B4-BE49-F238E27FC236}">
                <a16:creationId xmlns:a16="http://schemas.microsoft.com/office/drawing/2014/main" id="{458A9D39-1763-4A01-AF9E-B1C36353F958}"/>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0F8ACA40-EDC2-5091-A86F-3C251100CB36}"/>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5F1E1BEC-B7D2-845F-8A41-1F18EEE148FF}"/>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1" name="Rectangle 50">
            <a:extLst>
              <a:ext uri="{FF2B5EF4-FFF2-40B4-BE49-F238E27FC236}">
                <a16:creationId xmlns:a16="http://schemas.microsoft.com/office/drawing/2014/main" id="{4BCC7651-2D94-4EDD-7D01-599EB1C9B95D}"/>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3" name="Freeform 50">
            <a:extLst>
              <a:ext uri="{FF2B5EF4-FFF2-40B4-BE49-F238E27FC236}">
                <a16:creationId xmlns:a16="http://schemas.microsoft.com/office/drawing/2014/main" id="{64C5E661-92CF-AC65-647D-C02AD464AEA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5" name="Google Shape;2685;p25">
            <a:extLst>
              <a:ext uri="{FF2B5EF4-FFF2-40B4-BE49-F238E27FC236}">
                <a16:creationId xmlns:a16="http://schemas.microsoft.com/office/drawing/2014/main" id="{B54FF544-5758-B294-9894-EDEE4007709B}"/>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3" name="Google Shape;112;p22">
            <a:extLst>
              <a:ext uri="{FF2B5EF4-FFF2-40B4-BE49-F238E27FC236}">
                <a16:creationId xmlns:a16="http://schemas.microsoft.com/office/drawing/2014/main" id="{4E3E5527-6271-6478-C631-96B52EBCD972}"/>
              </a:ext>
            </a:extLst>
          </p:cNvPr>
          <p:cNvSpPr/>
          <p:nvPr/>
        </p:nvSpPr>
        <p:spPr>
          <a:xfrm>
            <a:off x="7501676" y="3523070"/>
            <a:ext cx="4247450" cy="61657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Jūrmalas pilsētas dome iesniegusi projektu “Lielupes radīto plūdu un krasta erozijas risku apdraudējumu novēršanas pasākumi Dubultos-Majoros-Dzintaros” </a:t>
            </a:r>
          </a:p>
        </p:txBody>
      </p:sp>
      <p:sp>
        <p:nvSpPr>
          <p:cNvPr id="15" name="Google Shape;112;p22">
            <a:extLst>
              <a:ext uri="{FF2B5EF4-FFF2-40B4-BE49-F238E27FC236}">
                <a16:creationId xmlns:a16="http://schemas.microsoft.com/office/drawing/2014/main" id="{D57E481A-9A77-26ED-0847-5E6580CE932B}"/>
              </a:ext>
            </a:extLst>
          </p:cNvPr>
          <p:cNvSpPr/>
          <p:nvPr/>
        </p:nvSpPr>
        <p:spPr>
          <a:xfrm>
            <a:off x="7501676" y="4292463"/>
            <a:ext cx="4247450" cy="6172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Vētras </a:t>
            </a:r>
            <a:r>
              <a:rPr lang="en-US" sz="1100" err="1"/>
              <a:t>seku</a:t>
            </a:r>
            <a:r>
              <a:rPr lang="en-US" sz="1100"/>
              <a:t> </a:t>
            </a:r>
            <a:r>
              <a:rPr lang="en-US" sz="1100" err="1"/>
              <a:t>likvidācijai</a:t>
            </a:r>
            <a:r>
              <a:rPr lang="en-US" sz="1100"/>
              <a:t> un </a:t>
            </a:r>
            <a:r>
              <a:rPr lang="en-US" sz="1100" err="1"/>
              <a:t>atjaunošanai</a:t>
            </a:r>
            <a:r>
              <a:rPr lang="en-US" sz="1100"/>
              <a:t> </a:t>
            </a:r>
            <a:r>
              <a:rPr lang="en-US" sz="1100" err="1"/>
              <a:t>pasākumiem</a:t>
            </a:r>
            <a:r>
              <a:rPr lang="en-US" sz="1100"/>
              <a:t> </a:t>
            </a:r>
            <a:r>
              <a:rPr lang="en-US" sz="1100" err="1"/>
              <a:t>Dobeles</a:t>
            </a:r>
            <a:r>
              <a:rPr lang="en-US" sz="1100"/>
              <a:t> </a:t>
            </a:r>
            <a:r>
              <a:rPr lang="en-US" sz="1100" err="1"/>
              <a:t>novada</a:t>
            </a:r>
            <a:r>
              <a:rPr lang="en-US" sz="1100"/>
              <a:t> </a:t>
            </a:r>
            <a:r>
              <a:rPr lang="en-US" sz="1100" err="1"/>
              <a:t>iedzīvotājiem</a:t>
            </a:r>
            <a:r>
              <a:rPr lang="en-US" sz="1100"/>
              <a:t> </a:t>
            </a:r>
            <a:r>
              <a:rPr lang="en-US" sz="1100" err="1"/>
              <a:t>izmaksāti</a:t>
            </a:r>
            <a:r>
              <a:rPr lang="en-US" sz="1100"/>
              <a:t> </a:t>
            </a:r>
            <a:r>
              <a:rPr lang="en-US" sz="1100" err="1"/>
              <a:t>kopā</a:t>
            </a:r>
            <a:r>
              <a:rPr lang="en-US" sz="1100"/>
              <a:t> 1,4 </a:t>
            </a:r>
            <a:r>
              <a:rPr lang="en-US" sz="1100" err="1"/>
              <a:t>miljoni</a:t>
            </a:r>
            <a:r>
              <a:rPr lang="en-US" sz="1100"/>
              <a:t> </a:t>
            </a:r>
            <a:r>
              <a:rPr lang="en-US" sz="1100" err="1"/>
              <a:t>eiro</a:t>
            </a:r>
            <a:endParaRPr lang="en-US" sz="1100"/>
          </a:p>
        </p:txBody>
      </p:sp>
      <p:sp>
        <p:nvSpPr>
          <p:cNvPr id="17" name="Google Shape;112;p22">
            <a:extLst>
              <a:ext uri="{FF2B5EF4-FFF2-40B4-BE49-F238E27FC236}">
                <a16:creationId xmlns:a16="http://schemas.microsoft.com/office/drawing/2014/main" id="{A257AAD7-D891-C7D7-AABB-C05923B317BC}"/>
              </a:ext>
            </a:extLst>
          </p:cNvPr>
          <p:cNvSpPr/>
          <p:nvPr/>
        </p:nvSpPr>
        <p:spPr>
          <a:xfrm>
            <a:off x="7501676" y="5028765"/>
            <a:ext cx="4247450" cy="1138152"/>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Rīgas dome ir sākusi iedzīvotāju informēšanas kampaņu un astoņu semināru ciklu par civilo aizsardzību, pirmajā seminārā sniedzot praktisku informāciju par evakuāciju, Rīgas civilās aizsardzības plānu un citiem svarīgiem personīgās aizsardzības jautājumiem</a:t>
            </a:r>
          </a:p>
        </p:txBody>
      </p:sp>
      <p:sp>
        <p:nvSpPr>
          <p:cNvPr id="18" name="Google Shape;112;p22">
            <a:extLst>
              <a:ext uri="{FF2B5EF4-FFF2-40B4-BE49-F238E27FC236}">
                <a16:creationId xmlns:a16="http://schemas.microsoft.com/office/drawing/2014/main" id="{ECEE2DB2-6636-EA79-05B4-D5307D978D12}"/>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Pamatojoties uz risku novērtējumu, nosaka preventīvos, gatavības, reaģēšanas un seku likvidēšanas pasākumus</a:t>
            </a:r>
          </a:p>
        </p:txBody>
      </p:sp>
      <p:sp>
        <p:nvSpPr>
          <p:cNvPr id="19" name="Google Shape;112;p22">
            <a:extLst>
              <a:ext uri="{FF2B5EF4-FFF2-40B4-BE49-F238E27FC236}">
                <a16:creationId xmlns:a16="http://schemas.microsoft.com/office/drawing/2014/main" id="{7CF15FEA-F012-BC6C-A81F-7F890111FB8A}"/>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Pēc </a:t>
            </a:r>
            <a:r>
              <a:rPr lang="en-US" sz="1100" err="1"/>
              <a:t>katastrofas</a:t>
            </a:r>
            <a:r>
              <a:rPr lang="en-US" sz="1100"/>
              <a:t> </a:t>
            </a:r>
            <a:r>
              <a:rPr lang="en-US" sz="1100" err="1"/>
              <a:t>sadarbībā</a:t>
            </a:r>
            <a:r>
              <a:rPr lang="en-US" sz="1100"/>
              <a:t> </a:t>
            </a:r>
            <a:r>
              <a:rPr lang="en-US" sz="1100" err="1"/>
              <a:t>ar</a:t>
            </a:r>
            <a:r>
              <a:rPr lang="en-US" sz="1100"/>
              <a:t> </a:t>
            </a:r>
            <a:r>
              <a:rPr lang="en-US" sz="1100" err="1"/>
              <a:t>citām</a:t>
            </a:r>
            <a:r>
              <a:rPr lang="en-US" sz="1100"/>
              <a:t> </a:t>
            </a:r>
            <a:r>
              <a:rPr lang="en-US" sz="1100" err="1"/>
              <a:t>institūcijām</a:t>
            </a:r>
            <a:r>
              <a:rPr lang="en-US" sz="1100"/>
              <a:t> </a:t>
            </a:r>
            <a:r>
              <a:rPr lang="en-US" sz="1100" err="1"/>
              <a:t>nosaka</a:t>
            </a:r>
            <a:r>
              <a:rPr lang="en-US" sz="1100"/>
              <a:t> un </a:t>
            </a:r>
            <a:r>
              <a:rPr lang="en-US" sz="1100" err="1"/>
              <a:t>veic</a:t>
            </a:r>
            <a:r>
              <a:rPr lang="en-US" sz="1100"/>
              <a:t> </a:t>
            </a:r>
            <a:r>
              <a:rPr lang="en-US" sz="1100" err="1"/>
              <a:t>atjaunošanas</a:t>
            </a:r>
            <a:r>
              <a:rPr lang="en-US" sz="1100"/>
              <a:t> </a:t>
            </a:r>
            <a:r>
              <a:rPr lang="en-US" sz="1100" err="1"/>
              <a:t>pasākumus</a:t>
            </a:r>
            <a:endParaRPr lang="en-US" sz="1100"/>
          </a:p>
        </p:txBody>
      </p:sp>
      <p:sp>
        <p:nvSpPr>
          <p:cNvPr id="20" name="Google Shape;112;p22">
            <a:extLst>
              <a:ext uri="{FF2B5EF4-FFF2-40B4-BE49-F238E27FC236}">
                <a16:creationId xmlns:a16="http://schemas.microsoft.com/office/drawing/2014/main" id="{4520FCD8-1470-9338-038A-300CF3CA636D}"/>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Veic </a:t>
            </a:r>
            <a:r>
              <a:rPr lang="en-US" sz="1100" err="1"/>
              <a:t>nodarbināto</a:t>
            </a:r>
            <a:r>
              <a:rPr lang="en-US" sz="1100"/>
              <a:t> un </a:t>
            </a:r>
            <a:r>
              <a:rPr lang="en-US" sz="1100" err="1"/>
              <a:t>iedzīvotāju</a:t>
            </a:r>
            <a:r>
              <a:rPr lang="en-US" sz="1100"/>
              <a:t> </a:t>
            </a:r>
            <a:r>
              <a:rPr lang="en-US" sz="1100" err="1"/>
              <a:t>izglītošanu</a:t>
            </a:r>
            <a:r>
              <a:rPr lang="en-US" sz="1100"/>
              <a:t> civilās </a:t>
            </a:r>
            <a:r>
              <a:rPr lang="en-US" sz="1100" err="1"/>
              <a:t>aizsardzības</a:t>
            </a:r>
            <a:r>
              <a:rPr lang="en-US" sz="1100"/>
              <a:t> </a:t>
            </a:r>
            <a:r>
              <a:rPr lang="en-US" sz="1100" err="1"/>
              <a:t>jautājumos</a:t>
            </a:r>
            <a:r>
              <a:rPr lang="en-US" sz="1100"/>
              <a:t>, </a:t>
            </a:r>
            <a:r>
              <a:rPr lang="en-US" sz="1100" err="1"/>
              <a:t>kā</a:t>
            </a:r>
            <a:r>
              <a:rPr lang="en-US" sz="1100"/>
              <a:t> </a:t>
            </a:r>
            <a:r>
              <a:rPr lang="en-US" sz="1100" err="1"/>
              <a:t>arī</a:t>
            </a:r>
            <a:r>
              <a:rPr lang="en-US" sz="1100"/>
              <a:t> </a:t>
            </a:r>
            <a:r>
              <a:rPr lang="en-US" sz="1100" err="1"/>
              <a:t>nodrošina</a:t>
            </a:r>
            <a:r>
              <a:rPr lang="en-US" sz="1100"/>
              <a:t> to </a:t>
            </a:r>
            <a:r>
              <a:rPr lang="en-US" sz="1100" err="1"/>
              <a:t>drošību</a:t>
            </a:r>
            <a:endParaRPr lang="en-US" sz="1100"/>
          </a:p>
        </p:txBody>
      </p:sp>
      <p:sp>
        <p:nvSpPr>
          <p:cNvPr id="21" name="Google Shape;118;p22">
            <a:extLst>
              <a:ext uri="{FF2B5EF4-FFF2-40B4-BE49-F238E27FC236}">
                <a16:creationId xmlns:a16="http://schemas.microsoft.com/office/drawing/2014/main" id="{915E95F6-1BAC-9B66-95FA-8BD5A5DD34DA}"/>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b="1">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b="1"/>
              <a:t>P</a:t>
            </a:r>
            <a:r>
              <a:rPr lang="en-GB" sz="1400" b="1" err="1"/>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22" name="Google Shape;118;p22">
            <a:extLst>
              <a:ext uri="{FF2B5EF4-FFF2-40B4-BE49-F238E27FC236}">
                <a16:creationId xmlns:a16="http://schemas.microsoft.com/office/drawing/2014/main" id="{7B0009E8-CA4A-FE4E-8D4F-BF2F3A84DE2A}"/>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3" name="Google Shape;118;p22">
            <a:extLst>
              <a:ext uri="{FF2B5EF4-FFF2-40B4-BE49-F238E27FC236}">
                <a16:creationId xmlns:a16="http://schemas.microsoft.com/office/drawing/2014/main" id="{9798DF62-BCB3-E6A2-3321-B3FAC1A0AD67}"/>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b="1" dirty="0"/>
              <a:t>Lēmumu pieņemšana</a:t>
            </a:r>
            <a:r>
              <a:rPr lang="en-US" sz="1400" b="1" dirty="0"/>
              <a:t> </a:t>
            </a:r>
            <a:r>
              <a:rPr lang="en-US" sz="1400" dirty="0">
                <a:solidFill>
                  <a:schemeClr val="bg1">
                    <a:lumMod val="65000"/>
                  </a:schemeClr>
                </a:solidFill>
              </a:rPr>
              <a:t>| </a:t>
            </a:r>
            <a:r>
              <a:rPr lang="lv-LV" sz="1400" dirty="0">
                <a:solidFill>
                  <a:schemeClr val="bg1">
                    <a:lumMod val="65000"/>
                  </a:schemeClr>
                </a:solidFill>
              </a:rPr>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24" name="Google Shape;118;p22">
            <a:extLst>
              <a:ext uri="{FF2B5EF4-FFF2-40B4-BE49-F238E27FC236}">
                <a16:creationId xmlns:a16="http://schemas.microsoft.com/office/drawing/2014/main" id="{1E4E6BE5-52A1-2D92-2B24-7A819F5C44D6}"/>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Google Shape;118;p22">
            <a:extLst>
              <a:ext uri="{FF2B5EF4-FFF2-40B4-BE49-F238E27FC236}">
                <a16:creationId xmlns:a16="http://schemas.microsoft.com/office/drawing/2014/main" id="{0EED5E15-2190-44D6-5A7D-2D7B3548520B}"/>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26" name="Google Shape;118;p22">
            <a:extLst>
              <a:ext uri="{FF2B5EF4-FFF2-40B4-BE49-F238E27FC236}">
                <a16:creationId xmlns:a16="http://schemas.microsoft.com/office/drawing/2014/main" id="{547F101C-66C2-B8D8-C465-2D2B68BFD447}"/>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7" name="Google Shape;118;p22">
            <a:extLst>
              <a:ext uri="{FF2B5EF4-FFF2-40B4-BE49-F238E27FC236}">
                <a16:creationId xmlns:a16="http://schemas.microsoft.com/office/drawing/2014/main" id="{656B0B28-CA48-6500-01DD-AD9C4AB65491}"/>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28" name="Google Shape;118;p22">
            <a:extLst>
              <a:ext uri="{FF2B5EF4-FFF2-40B4-BE49-F238E27FC236}">
                <a16:creationId xmlns:a16="http://schemas.microsoft.com/office/drawing/2014/main" id="{3F40BA04-3DB6-092D-FE10-1102B5BC8F3B}"/>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9" name="Freeform 17">
            <a:extLst>
              <a:ext uri="{FF2B5EF4-FFF2-40B4-BE49-F238E27FC236}">
                <a16:creationId xmlns:a16="http://schemas.microsoft.com/office/drawing/2014/main" id="{D67771C3-D40E-D1A4-EE41-288F1E14C7FB}"/>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6" name="Freeform 17">
            <a:extLst>
              <a:ext uri="{FF2B5EF4-FFF2-40B4-BE49-F238E27FC236}">
                <a16:creationId xmlns:a16="http://schemas.microsoft.com/office/drawing/2014/main" id="{9B4B6722-3D5A-8D4A-BC2D-7A70DB6F8FC7}"/>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7" name="Freeform 17">
            <a:extLst>
              <a:ext uri="{FF2B5EF4-FFF2-40B4-BE49-F238E27FC236}">
                <a16:creationId xmlns:a16="http://schemas.microsoft.com/office/drawing/2014/main" id="{62D152B1-9402-8055-E655-2EF378CFCB4E}"/>
              </a:ext>
            </a:extLst>
          </p:cNvPr>
          <p:cNvSpPr/>
          <p:nvPr/>
        </p:nvSpPr>
        <p:spPr>
          <a:xfrm>
            <a:off x="7573675" y="368689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8" name="Freeform 17">
            <a:extLst>
              <a:ext uri="{FF2B5EF4-FFF2-40B4-BE49-F238E27FC236}">
                <a16:creationId xmlns:a16="http://schemas.microsoft.com/office/drawing/2014/main" id="{B3414489-4018-C49B-8001-BD4C079D92EE}"/>
              </a:ext>
            </a:extLst>
          </p:cNvPr>
          <p:cNvSpPr/>
          <p:nvPr/>
        </p:nvSpPr>
        <p:spPr>
          <a:xfrm>
            <a:off x="7573675" y="545337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0" name="Freeform 45">
            <a:extLst>
              <a:ext uri="{FF2B5EF4-FFF2-40B4-BE49-F238E27FC236}">
                <a16:creationId xmlns:a16="http://schemas.microsoft.com/office/drawing/2014/main" id="{9CCCA8FA-6A3C-1B72-C5DE-F222A3548065}"/>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1" name="Graphic 47">
            <a:extLst>
              <a:ext uri="{FF2B5EF4-FFF2-40B4-BE49-F238E27FC236}">
                <a16:creationId xmlns:a16="http://schemas.microsoft.com/office/drawing/2014/main" id="{B57E8D08-90E4-D036-956A-22AA432DCF7E}"/>
              </a:ext>
            </a:extLst>
          </p:cNvPr>
          <p:cNvGrpSpPr/>
          <p:nvPr/>
        </p:nvGrpSpPr>
        <p:grpSpPr>
          <a:xfrm>
            <a:off x="3174014" y="2468509"/>
            <a:ext cx="288925" cy="287338"/>
            <a:chOff x="5489444" y="1867103"/>
            <a:chExt cx="457200" cy="457200"/>
          </a:xfrm>
          <a:solidFill>
            <a:srgbClr val="525A72"/>
          </a:solidFill>
        </p:grpSpPr>
        <p:sp>
          <p:nvSpPr>
            <p:cNvPr id="45" name="Freeform 158">
              <a:extLst>
                <a:ext uri="{FF2B5EF4-FFF2-40B4-BE49-F238E27FC236}">
                  <a16:creationId xmlns:a16="http://schemas.microsoft.com/office/drawing/2014/main" id="{3F1125C9-28D7-2588-2DFB-BC2778945253}"/>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6" name="Freeform 163">
              <a:extLst>
                <a:ext uri="{FF2B5EF4-FFF2-40B4-BE49-F238E27FC236}">
                  <a16:creationId xmlns:a16="http://schemas.microsoft.com/office/drawing/2014/main" id="{498C641B-F72F-9651-2254-CF629C175311}"/>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47" name="Freeform 164">
              <a:extLst>
                <a:ext uri="{FF2B5EF4-FFF2-40B4-BE49-F238E27FC236}">
                  <a16:creationId xmlns:a16="http://schemas.microsoft.com/office/drawing/2014/main" id="{7BFF74F4-234D-7413-B40E-C1A34325703E}"/>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6" name="Freeform 166">
              <a:extLst>
                <a:ext uri="{FF2B5EF4-FFF2-40B4-BE49-F238E27FC236}">
                  <a16:creationId xmlns:a16="http://schemas.microsoft.com/office/drawing/2014/main" id="{E430DA55-34DF-CE8D-83BB-87AC9C5A7A8F}"/>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7" name="Freeform 73">
            <a:extLst>
              <a:ext uri="{FF2B5EF4-FFF2-40B4-BE49-F238E27FC236}">
                <a16:creationId xmlns:a16="http://schemas.microsoft.com/office/drawing/2014/main" id="{41B62327-67CA-4523-0275-B261765ED82B}"/>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8" name="Freeform 80">
            <a:extLst>
              <a:ext uri="{FF2B5EF4-FFF2-40B4-BE49-F238E27FC236}">
                <a16:creationId xmlns:a16="http://schemas.microsoft.com/office/drawing/2014/main" id="{3F8D90DA-1511-8A42-FDBF-0A68F931E13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9" name="Freeform 17">
            <a:extLst>
              <a:ext uri="{FF2B5EF4-FFF2-40B4-BE49-F238E27FC236}">
                <a16:creationId xmlns:a16="http://schemas.microsoft.com/office/drawing/2014/main" id="{47BA51B5-CD44-60A8-C443-0B31ADCFCA31}"/>
              </a:ext>
            </a:extLst>
          </p:cNvPr>
          <p:cNvSpPr/>
          <p:nvPr/>
        </p:nvSpPr>
        <p:spPr>
          <a:xfrm>
            <a:off x="7573675" y="445662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0" name="Freeform 17">
            <a:extLst>
              <a:ext uri="{FF2B5EF4-FFF2-40B4-BE49-F238E27FC236}">
                <a16:creationId xmlns:a16="http://schemas.microsoft.com/office/drawing/2014/main" id="{3F0D64D2-A537-2946-B215-711C16A720E3}"/>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2047662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Pašvaldību uzdevumi civilajā aizsardzībā un katastrofas pārvaldīšanā </a:t>
            </a:r>
            <a:endParaRPr lang="en-US"/>
          </a:p>
        </p:txBody>
      </p:sp>
      <p:sp>
        <p:nvSpPr>
          <p:cNvPr id="10" name="Slide Number Placeholder 4">
            <a:extLst>
              <a:ext uri="{FF2B5EF4-FFF2-40B4-BE49-F238E27FC236}">
                <a16:creationId xmlns:a16="http://schemas.microsoft.com/office/drawing/2014/main" id="{DE5BD61A-FE33-3C20-DBE6-9F5A4412125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73</a:t>
            </a:fld>
            <a:endParaRPr lang="en-GB"/>
          </a:p>
        </p:txBody>
      </p:sp>
      <p:sp>
        <p:nvSpPr>
          <p:cNvPr id="7" name="Google Shape;118;p22">
            <a:extLst>
              <a:ext uri="{FF2B5EF4-FFF2-40B4-BE49-F238E27FC236}">
                <a16:creationId xmlns:a16="http://schemas.microsoft.com/office/drawing/2014/main" id="{8E55E8B4-C7BB-8167-E691-55ED03512755}"/>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8" name="Google Shape;118;p22">
            <a:extLst>
              <a:ext uri="{FF2B5EF4-FFF2-40B4-BE49-F238E27FC236}">
                <a16:creationId xmlns:a16="http://schemas.microsoft.com/office/drawing/2014/main" id="{69285BA6-DBFB-C058-1CE1-F888A8F5B7B7}"/>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1" name="Rectangle 10">
            <a:extLst>
              <a:ext uri="{FF2B5EF4-FFF2-40B4-BE49-F238E27FC236}">
                <a16:creationId xmlns:a16="http://schemas.microsoft.com/office/drawing/2014/main" id="{81EC6E7F-35BF-784A-1B1C-2749A8FA737A}"/>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Rectangle 11">
            <a:extLst>
              <a:ext uri="{FF2B5EF4-FFF2-40B4-BE49-F238E27FC236}">
                <a16:creationId xmlns:a16="http://schemas.microsoft.com/office/drawing/2014/main" id="{62FFC622-5E6E-4A30-3E0C-85A5CCAC2FEF}"/>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6" name="Google Shape;118;p22">
            <a:extLst>
              <a:ext uri="{FF2B5EF4-FFF2-40B4-BE49-F238E27FC236}">
                <a16:creationId xmlns:a16="http://schemas.microsoft.com/office/drawing/2014/main" id="{5BFC98BC-4896-5007-6EA4-384A9371DD66}"/>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8" name="Google Shape;112;p22">
            <a:extLst>
              <a:ext uri="{FF2B5EF4-FFF2-40B4-BE49-F238E27FC236}">
                <a16:creationId xmlns:a16="http://schemas.microsoft.com/office/drawing/2014/main" id="{15C7964B-99E6-6E0E-3ABA-A8A43EECA9BC}"/>
              </a:ext>
            </a:extLst>
          </p:cNvPr>
          <p:cNvSpPr/>
          <p:nvPr/>
        </p:nvSpPr>
        <p:spPr>
          <a:xfrm>
            <a:off x="3102014" y="2362199"/>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Pašvaldība, iesaistot tās padotībā esošās institūcijas, sadarbībā ar ministrijām, valsts un pašvaldību institūcijām veic šādus katastrofas pārvaldīšanas koordinēšanas uzdevumus:</a:t>
            </a:r>
          </a:p>
        </p:txBody>
      </p:sp>
      <p:sp>
        <p:nvSpPr>
          <p:cNvPr id="20" name="Google Shape;113;p22">
            <a:extLst>
              <a:ext uri="{FF2B5EF4-FFF2-40B4-BE49-F238E27FC236}">
                <a16:creationId xmlns:a16="http://schemas.microsoft.com/office/drawing/2014/main" id="{58855CA3-60C8-9DBB-27E3-4009A889B708}"/>
              </a:ext>
            </a:extLst>
          </p:cNvPr>
          <p:cNvSpPr/>
          <p:nvPr/>
        </p:nvSpPr>
        <p:spPr>
          <a:xfrm>
            <a:off x="3102013" y="2759075"/>
            <a:ext cx="8647113"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Novērtē </a:t>
            </a:r>
            <a:r>
              <a:rPr lang="lv-LV" sz="1100" b="1"/>
              <a:t>risku</a:t>
            </a:r>
          </a:p>
        </p:txBody>
      </p:sp>
      <p:sp>
        <p:nvSpPr>
          <p:cNvPr id="21" name="Freeform 68">
            <a:extLst>
              <a:ext uri="{FF2B5EF4-FFF2-40B4-BE49-F238E27FC236}">
                <a16:creationId xmlns:a16="http://schemas.microsoft.com/office/drawing/2014/main" id="{408ECC56-09BF-302A-E8EE-9CB059F8E958}"/>
              </a:ext>
            </a:extLst>
          </p:cNvPr>
          <p:cNvSpPr>
            <a:spLocks noChangeAspect="1" noEditPoints="1"/>
          </p:cNvSpPr>
          <p:nvPr/>
        </p:nvSpPr>
        <p:spPr bwMode="auto">
          <a:xfrm>
            <a:off x="3185487" y="2852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24" name="Google Shape;113;p22">
            <a:extLst>
              <a:ext uri="{FF2B5EF4-FFF2-40B4-BE49-F238E27FC236}">
                <a16:creationId xmlns:a16="http://schemas.microsoft.com/office/drawing/2014/main" id="{6D4F332C-D9FC-BCF3-35B3-21983E2A3FC7}"/>
              </a:ext>
            </a:extLst>
          </p:cNvPr>
          <p:cNvSpPr/>
          <p:nvPr/>
        </p:nvSpPr>
        <p:spPr>
          <a:xfrm>
            <a:off x="3101974" y="3233456"/>
            <a:ext cx="8647113" cy="587079"/>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30"/>
              <a:t>Pamatojoties uz risku novērtējumu, nosaka </a:t>
            </a:r>
            <a:r>
              <a:rPr lang="lv-LV" sz="1100" b="1" spc="-30"/>
              <a:t>preventīvos, gatavības, reaģēšanas un seku likvidēšanas pasākumus</a:t>
            </a:r>
            <a:r>
              <a:rPr lang="lv-LV" sz="1100" spc="-30"/>
              <a:t>, izstrādā attiecīgās jomas attīstības plānošanas dokumentus, tiesību aktus un citus dokumentus</a:t>
            </a:r>
          </a:p>
        </p:txBody>
      </p:sp>
      <p:sp>
        <p:nvSpPr>
          <p:cNvPr id="25" name="Freeform 68">
            <a:extLst>
              <a:ext uri="{FF2B5EF4-FFF2-40B4-BE49-F238E27FC236}">
                <a16:creationId xmlns:a16="http://schemas.microsoft.com/office/drawing/2014/main" id="{43FAF36C-9CD4-80D9-552F-366738FC8B46}"/>
              </a:ext>
            </a:extLst>
          </p:cNvPr>
          <p:cNvSpPr>
            <a:spLocks noChangeAspect="1" noEditPoints="1"/>
          </p:cNvSpPr>
          <p:nvPr/>
        </p:nvSpPr>
        <p:spPr bwMode="auto">
          <a:xfrm>
            <a:off x="3185448" y="344029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26" name="Graphic 25">
            <a:extLst>
              <a:ext uri="{FF2B5EF4-FFF2-40B4-BE49-F238E27FC236}">
                <a16:creationId xmlns:a16="http://schemas.microsoft.com/office/drawing/2014/main" id="{FBFF6E76-F1C6-5A4C-A3CD-2940BCE40D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34" name="Google Shape;113;p22">
            <a:extLst>
              <a:ext uri="{FF2B5EF4-FFF2-40B4-BE49-F238E27FC236}">
                <a16:creationId xmlns:a16="http://schemas.microsoft.com/office/drawing/2014/main" id="{64676B45-53D1-A3EB-D1E7-CDBDAE42082F}"/>
              </a:ext>
            </a:extLst>
          </p:cNvPr>
          <p:cNvSpPr/>
          <p:nvPr/>
        </p:nvSpPr>
        <p:spPr>
          <a:xfrm>
            <a:off x="3101974" y="3934916"/>
            <a:ext cx="8647113"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Pamatojoties uz risku novērtējumu, </a:t>
            </a:r>
            <a:r>
              <a:rPr lang="lv-LV" sz="1100" b="1"/>
              <a:t>apzina un plāno resursus </a:t>
            </a:r>
            <a:r>
              <a:rPr lang="lv-LV" sz="1100"/>
              <a:t>katastrofas pārvaldīšanai</a:t>
            </a:r>
          </a:p>
        </p:txBody>
      </p:sp>
      <p:sp>
        <p:nvSpPr>
          <p:cNvPr id="35" name="Freeform 68">
            <a:extLst>
              <a:ext uri="{FF2B5EF4-FFF2-40B4-BE49-F238E27FC236}">
                <a16:creationId xmlns:a16="http://schemas.microsoft.com/office/drawing/2014/main" id="{65486697-4B35-DEE4-B3F5-C516DA6A0105}"/>
              </a:ext>
            </a:extLst>
          </p:cNvPr>
          <p:cNvSpPr>
            <a:spLocks noChangeAspect="1" noEditPoints="1"/>
          </p:cNvSpPr>
          <p:nvPr/>
        </p:nvSpPr>
        <p:spPr bwMode="auto">
          <a:xfrm>
            <a:off x="3185448" y="402821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37" name="Google Shape;113;p22">
            <a:extLst>
              <a:ext uri="{FF2B5EF4-FFF2-40B4-BE49-F238E27FC236}">
                <a16:creationId xmlns:a16="http://schemas.microsoft.com/office/drawing/2014/main" id="{CF286C17-6F5B-A715-7DA5-3B4313084443}"/>
              </a:ext>
            </a:extLst>
          </p:cNvPr>
          <p:cNvSpPr/>
          <p:nvPr/>
        </p:nvSpPr>
        <p:spPr>
          <a:xfrm>
            <a:off x="3101974" y="4409297"/>
            <a:ext cx="8647113" cy="587079"/>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Katastrofas pārvaldīšanas subjekts pēc katastrofas sadarbībā ar citām ministrijām, valsts un pašvaldību institūcijām prioritāšu secībā nosaka un veic </a:t>
            </a:r>
            <a:r>
              <a:rPr lang="lv-LV" sz="1100" b="1"/>
              <a:t>atjaunošanas pasākumus</a:t>
            </a:r>
          </a:p>
        </p:txBody>
      </p:sp>
      <p:sp>
        <p:nvSpPr>
          <p:cNvPr id="38" name="Freeform 68">
            <a:extLst>
              <a:ext uri="{FF2B5EF4-FFF2-40B4-BE49-F238E27FC236}">
                <a16:creationId xmlns:a16="http://schemas.microsoft.com/office/drawing/2014/main" id="{217F9FF4-3434-3ED0-C143-A6EB54766480}"/>
              </a:ext>
            </a:extLst>
          </p:cNvPr>
          <p:cNvSpPr>
            <a:spLocks noChangeAspect="1" noEditPoints="1"/>
          </p:cNvSpPr>
          <p:nvPr/>
        </p:nvSpPr>
        <p:spPr bwMode="auto">
          <a:xfrm>
            <a:off x="3185448" y="461613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0" name="Google Shape;113;p22">
            <a:extLst>
              <a:ext uri="{FF2B5EF4-FFF2-40B4-BE49-F238E27FC236}">
                <a16:creationId xmlns:a16="http://schemas.microsoft.com/office/drawing/2014/main" id="{FB0828CD-F727-D906-761F-F7D3F62B7E44}"/>
              </a:ext>
            </a:extLst>
          </p:cNvPr>
          <p:cNvSpPr/>
          <p:nvPr/>
        </p:nvSpPr>
        <p:spPr>
          <a:xfrm>
            <a:off x="3101974" y="5110757"/>
            <a:ext cx="8647113"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Sniedz katastrofas pārvaldīšanas subjektam katastrofas pārvaldīšanas koordinēšanas uzdevumu izpildei </a:t>
            </a:r>
            <a:r>
              <a:rPr lang="lv-LV" sz="1100" b="1"/>
              <a:t>nepieciešamo atbalstu</a:t>
            </a:r>
          </a:p>
        </p:txBody>
      </p:sp>
      <p:sp>
        <p:nvSpPr>
          <p:cNvPr id="41" name="Freeform 68">
            <a:extLst>
              <a:ext uri="{FF2B5EF4-FFF2-40B4-BE49-F238E27FC236}">
                <a16:creationId xmlns:a16="http://schemas.microsoft.com/office/drawing/2014/main" id="{E13CDA1B-ABF1-215C-930A-12C555AE9BAE}"/>
              </a:ext>
            </a:extLst>
          </p:cNvPr>
          <p:cNvSpPr>
            <a:spLocks noChangeAspect="1" noEditPoints="1"/>
          </p:cNvSpPr>
          <p:nvPr/>
        </p:nvSpPr>
        <p:spPr bwMode="auto">
          <a:xfrm>
            <a:off x="3185448" y="520405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3" name="Google Shape;113;p22">
            <a:extLst>
              <a:ext uri="{FF2B5EF4-FFF2-40B4-BE49-F238E27FC236}">
                <a16:creationId xmlns:a16="http://schemas.microsoft.com/office/drawing/2014/main" id="{DCEAF1E9-64D6-C891-1BEE-0F3EE23AECDE}"/>
              </a:ext>
            </a:extLst>
          </p:cNvPr>
          <p:cNvSpPr/>
          <p:nvPr/>
        </p:nvSpPr>
        <p:spPr>
          <a:xfrm>
            <a:off x="3101974" y="5585138"/>
            <a:ext cx="8647113" cy="588376"/>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20"/>
              <a:t>Koordinē katastrofas pārvaldīšanu pašvaldības administratīvajā teritorijā, </a:t>
            </a:r>
            <a:r>
              <a:rPr lang="lv-LV" sz="1100" b="1" spc="-20"/>
              <a:t>kuras saistītas ar ēku un būvju sabrukšanu, avāriju siltumapgādes, ūdensapgādes, notekūdeņu vai kanalizācijas sistēmā</a:t>
            </a:r>
          </a:p>
        </p:txBody>
      </p:sp>
      <p:sp>
        <p:nvSpPr>
          <p:cNvPr id="44" name="Freeform 68">
            <a:extLst>
              <a:ext uri="{FF2B5EF4-FFF2-40B4-BE49-F238E27FC236}">
                <a16:creationId xmlns:a16="http://schemas.microsoft.com/office/drawing/2014/main" id="{402E31DB-F844-EC37-6C90-42E6E43B4522}"/>
              </a:ext>
            </a:extLst>
          </p:cNvPr>
          <p:cNvSpPr>
            <a:spLocks noChangeAspect="1" noEditPoints="1"/>
          </p:cNvSpPr>
          <p:nvPr/>
        </p:nvSpPr>
        <p:spPr bwMode="auto">
          <a:xfrm>
            <a:off x="3185448" y="579262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7" name="Google Shape;1001;p78">
            <a:extLst>
              <a:ext uri="{FF2B5EF4-FFF2-40B4-BE49-F238E27FC236}">
                <a16:creationId xmlns:a16="http://schemas.microsoft.com/office/drawing/2014/main" id="{69266CF9-FF94-8C0B-38C9-93C019F80A68}"/>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3" name="Group 32">
            <a:extLst>
              <a:ext uri="{FF2B5EF4-FFF2-40B4-BE49-F238E27FC236}">
                <a16:creationId xmlns:a16="http://schemas.microsoft.com/office/drawing/2014/main" id="{335937A9-149F-48DB-E0A0-EAC040C3423E}"/>
              </a:ext>
            </a:extLst>
          </p:cNvPr>
          <p:cNvGrpSpPr/>
          <p:nvPr/>
        </p:nvGrpSpPr>
        <p:grpSpPr>
          <a:xfrm>
            <a:off x="7511473" y="131212"/>
            <a:ext cx="4237615" cy="218780"/>
            <a:chOff x="7511473" y="131212"/>
            <a:chExt cx="4237615" cy="218780"/>
          </a:xfrm>
        </p:grpSpPr>
        <p:sp>
          <p:nvSpPr>
            <p:cNvPr id="4" name="Rectangle 3">
              <a:extLst>
                <a:ext uri="{FF2B5EF4-FFF2-40B4-BE49-F238E27FC236}">
                  <a16:creationId xmlns:a16="http://schemas.microsoft.com/office/drawing/2014/main" id="{5C813646-21E4-FDAC-E96F-95CE074CDCC4}"/>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 name="Rectangle 4">
              <a:extLst>
                <a:ext uri="{FF2B5EF4-FFF2-40B4-BE49-F238E27FC236}">
                  <a16:creationId xmlns:a16="http://schemas.microsoft.com/office/drawing/2014/main" id="{A00FD216-B65B-47E1-3EC4-F35960060604}"/>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6" name="Group 5">
              <a:extLst>
                <a:ext uri="{FF2B5EF4-FFF2-40B4-BE49-F238E27FC236}">
                  <a16:creationId xmlns:a16="http://schemas.microsoft.com/office/drawing/2014/main" id="{B4506078-5BB1-B426-7F44-C499E0688B07}"/>
                </a:ext>
              </a:extLst>
            </p:cNvPr>
            <p:cNvGrpSpPr/>
            <p:nvPr/>
          </p:nvGrpSpPr>
          <p:grpSpPr>
            <a:xfrm>
              <a:off x="8725174" y="131292"/>
              <a:ext cx="2544826" cy="217488"/>
              <a:chOff x="8236954" y="132504"/>
              <a:chExt cx="2544826" cy="217488"/>
            </a:xfrm>
          </p:grpSpPr>
          <p:sp>
            <p:nvSpPr>
              <p:cNvPr id="28" name="Rectangle 27">
                <a:extLst>
                  <a:ext uri="{FF2B5EF4-FFF2-40B4-BE49-F238E27FC236}">
                    <a16:creationId xmlns:a16="http://schemas.microsoft.com/office/drawing/2014/main" id="{1F754EF0-1A9C-EA7A-FC23-4C66D50A64F9}"/>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9EB80061-64EF-5523-8822-0512E74F6C89}"/>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7" name="Rectangle 16">
              <a:extLst>
                <a:ext uri="{FF2B5EF4-FFF2-40B4-BE49-F238E27FC236}">
                  <a16:creationId xmlns:a16="http://schemas.microsoft.com/office/drawing/2014/main" id="{8B1638B2-9A9B-5918-8E35-6DF8A8CA12A1}"/>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E4A5CDBD-1DD2-F107-3699-6817F6AFAC35}"/>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0D1068C2-64B8-93B5-6F63-DBBE37283E06}"/>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6FCB6EB5-2960-9CEE-C36F-EF18C81A5685}"/>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A03A5705-16F7-9A29-BCBF-6F68682DE242}"/>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6" name="Rectangle 35">
            <a:extLst>
              <a:ext uri="{FF2B5EF4-FFF2-40B4-BE49-F238E27FC236}">
                <a16:creationId xmlns:a16="http://schemas.microsoft.com/office/drawing/2014/main" id="{F89CEF26-24B6-8339-36C4-7573935EA03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54" name="Rectangle 53">
            <a:extLst>
              <a:ext uri="{FF2B5EF4-FFF2-40B4-BE49-F238E27FC236}">
                <a16:creationId xmlns:a16="http://schemas.microsoft.com/office/drawing/2014/main" id="{1CCF1D44-7F36-BC49-AB45-CEDC3986EFD5}"/>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99639DA1-D308-F8C8-7EF0-E457E84C7E09}"/>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6" name="Google Shape;2685;p25">
            <a:extLst>
              <a:ext uri="{FF2B5EF4-FFF2-40B4-BE49-F238E27FC236}">
                <a16:creationId xmlns:a16="http://schemas.microsoft.com/office/drawing/2014/main" id="{057C7B78-93C1-CDA5-94C8-AB38CE86BD6C}"/>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57" name="Rectangle 56">
            <a:extLst>
              <a:ext uri="{FF2B5EF4-FFF2-40B4-BE49-F238E27FC236}">
                <a16:creationId xmlns:a16="http://schemas.microsoft.com/office/drawing/2014/main" id="{82F2C7D0-845F-9106-8328-B69FED44AFE6}"/>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8" name="Freeform 50">
            <a:extLst>
              <a:ext uri="{FF2B5EF4-FFF2-40B4-BE49-F238E27FC236}">
                <a16:creationId xmlns:a16="http://schemas.microsoft.com/office/drawing/2014/main" id="{39D18507-25FC-7356-2D92-9205BD376BE0}"/>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9" name="Google Shape;2685;p25">
            <a:extLst>
              <a:ext uri="{FF2B5EF4-FFF2-40B4-BE49-F238E27FC236}">
                <a16:creationId xmlns:a16="http://schemas.microsoft.com/office/drawing/2014/main" id="{972BABC3-B263-9656-9893-23B926E52D31}"/>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0" name="Rectangle 59">
            <a:extLst>
              <a:ext uri="{FF2B5EF4-FFF2-40B4-BE49-F238E27FC236}">
                <a16:creationId xmlns:a16="http://schemas.microsoft.com/office/drawing/2014/main" id="{BB1F0335-C915-9864-C4D7-4EE679E67E26}"/>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1" name="Freeform 50">
            <a:extLst>
              <a:ext uri="{FF2B5EF4-FFF2-40B4-BE49-F238E27FC236}">
                <a16:creationId xmlns:a16="http://schemas.microsoft.com/office/drawing/2014/main" id="{F1B47697-C79D-E8B0-DFC7-EB01D19A4960}"/>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2" name="Google Shape;2685;p25">
            <a:extLst>
              <a:ext uri="{FF2B5EF4-FFF2-40B4-BE49-F238E27FC236}">
                <a16:creationId xmlns:a16="http://schemas.microsoft.com/office/drawing/2014/main" id="{BFFC6935-D35E-43A9-CA7A-68C7D228CAE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40787949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12;p22">
            <a:extLst>
              <a:ext uri="{FF2B5EF4-FFF2-40B4-BE49-F238E27FC236}">
                <a16:creationId xmlns:a16="http://schemas.microsoft.com/office/drawing/2014/main" id="{D974FB13-1D1A-47E0-B153-CF9950FABE14}"/>
              </a:ext>
            </a:extLst>
          </p:cNvPr>
          <p:cNvSpPr/>
          <p:nvPr/>
        </p:nvSpPr>
        <p:spPr>
          <a:xfrm>
            <a:off x="9105498" y="2758006"/>
            <a:ext cx="2643590" cy="47783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Apstiprina </a:t>
            </a:r>
            <a:r>
              <a:rPr lang="lv-LV" sz="1100" b="1"/>
              <a:t>sadarbības teritorijas civilās aizsardzības komisijas </a:t>
            </a:r>
            <a:r>
              <a:rPr lang="lv-LV" sz="1100"/>
              <a:t>nolikumu un sastāvu</a:t>
            </a:r>
          </a:p>
        </p:txBody>
      </p:sp>
      <p:sp>
        <p:nvSpPr>
          <p:cNvPr id="36" name="Freeform 68">
            <a:extLst>
              <a:ext uri="{FF2B5EF4-FFF2-40B4-BE49-F238E27FC236}">
                <a16:creationId xmlns:a16="http://schemas.microsoft.com/office/drawing/2014/main" id="{014CD674-961F-198C-668E-C9ED3C93CAA0}"/>
              </a:ext>
            </a:extLst>
          </p:cNvPr>
          <p:cNvSpPr>
            <a:spLocks noChangeAspect="1" noEditPoints="1"/>
          </p:cNvSpPr>
          <p:nvPr/>
        </p:nvSpPr>
        <p:spPr bwMode="auto">
          <a:xfrm>
            <a:off x="9181698" y="29102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38" name="Google Shape;112;p22">
            <a:extLst>
              <a:ext uri="{FF2B5EF4-FFF2-40B4-BE49-F238E27FC236}">
                <a16:creationId xmlns:a16="http://schemas.microsoft.com/office/drawing/2014/main" id="{27BF9377-2CFC-9547-65FE-ACA062750D5F}"/>
              </a:ext>
            </a:extLst>
          </p:cNvPr>
          <p:cNvSpPr/>
          <p:nvPr/>
        </p:nvSpPr>
        <p:spPr>
          <a:xfrm>
            <a:off x="3096147" y="2757612"/>
            <a:ext cx="5897749" cy="478232"/>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Nodrošina pašvaldības institūcijas ar tām civilās aizsardzības un katastrofas pārvaldīšanas jomā noteikto uzdevumu izpildei nepieciešamo </a:t>
            </a:r>
            <a:r>
              <a:rPr lang="lv-LV" sz="1100" b="1"/>
              <a:t>finansējumu</a:t>
            </a:r>
          </a:p>
        </p:txBody>
      </p:sp>
      <p:sp>
        <p:nvSpPr>
          <p:cNvPr id="39" name="Freeform 68">
            <a:extLst>
              <a:ext uri="{FF2B5EF4-FFF2-40B4-BE49-F238E27FC236}">
                <a16:creationId xmlns:a16="http://schemas.microsoft.com/office/drawing/2014/main" id="{25559A15-3AB3-FC73-6602-0D696D5A15F8}"/>
              </a:ext>
            </a:extLst>
          </p:cNvPr>
          <p:cNvSpPr>
            <a:spLocks noChangeAspect="1" noEditPoints="1"/>
          </p:cNvSpPr>
          <p:nvPr/>
        </p:nvSpPr>
        <p:spPr bwMode="auto">
          <a:xfrm>
            <a:off x="3180147" y="291002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Pašvaldības domes uzdevumi civilajā aizsardzībā un katastrofas pārvaldīšanā </a:t>
            </a:r>
            <a:endParaRPr lang="en-US"/>
          </a:p>
        </p:txBody>
      </p:sp>
      <p:sp>
        <p:nvSpPr>
          <p:cNvPr id="9" name="Slide Number Placeholder 4">
            <a:extLst>
              <a:ext uri="{FF2B5EF4-FFF2-40B4-BE49-F238E27FC236}">
                <a16:creationId xmlns:a16="http://schemas.microsoft.com/office/drawing/2014/main" id="{2B656065-DC4F-71C3-38DC-31A83809887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74</a:t>
            </a:fld>
            <a:endParaRPr lang="en-GB"/>
          </a:p>
        </p:txBody>
      </p:sp>
      <p:sp>
        <p:nvSpPr>
          <p:cNvPr id="4" name="Rectangle 3">
            <a:extLst>
              <a:ext uri="{FF2B5EF4-FFF2-40B4-BE49-F238E27FC236}">
                <a16:creationId xmlns:a16="http://schemas.microsoft.com/office/drawing/2014/main" id="{D62F12D8-FA49-9C08-9F4A-797E6996A54B}"/>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 name="Rectangle 4">
            <a:extLst>
              <a:ext uri="{FF2B5EF4-FFF2-40B4-BE49-F238E27FC236}">
                <a16:creationId xmlns:a16="http://schemas.microsoft.com/office/drawing/2014/main" id="{0017CF11-662B-BABD-C8AD-72E98FE68B44}"/>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Google Shape;118;p22">
            <a:extLst>
              <a:ext uri="{FF2B5EF4-FFF2-40B4-BE49-F238E27FC236}">
                <a16:creationId xmlns:a16="http://schemas.microsoft.com/office/drawing/2014/main" id="{5EEAC799-6A91-C4AB-EA10-29E2BFC43C6D}"/>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19" name="Google Shape;118;p22">
            <a:extLst>
              <a:ext uri="{FF2B5EF4-FFF2-40B4-BE49-F238E27FC236}">
                <a16:creationId xmlns:a16="http://schemas.microsoft.com/office/drawing/2014/main" id="{CD401898-F910-B314-4F73-88A690EF9822}"/>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18;p22">
            <a:extLst>
              <a:ext uri="{FF2B5EF4-FFF2-40B4-BE49-F238E27FC236}">
                <a16:creationId xmlns:a16="http://schemas.microsoft.com/office/drawing/2014/main" id="{AC1B5DF3-AE3D-195B-A55D-DD221EBB0A99}"/>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12;p22">
            <a:extLst>
              <a:ext uri="{FF2B5EF4-FFF2-40B4-BE49-F238E27FC236}">
                <a16:creationId xmlns:a16="http://schemas.microsoft.com/office/drawing/2014/main" id="{82C6DF87-E5B0-62ED-0F5B-6CC6AA0A1E7A}"/>
              </a:ext>
            </a:extLst>
          </p:cNvPr>
          <p:cNvSpPr/>
          <p:nvPr/>
        </p:nvSpPr>
        <p:spPr>
          <a:xfrm>
            <a:off x="7479488" y="3352716"/>
            <a:ext cx="4269600" cy="1315473"/>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ka attiecīgās sadarbības teritorijas civilās aizsardzības plāna un attiecīgās pašvaldības administratīvajā teritorijā esošu paaugstinātas bīstamības objektu civilās aizsardzības plānu aktuālā redakcija ir pieejama </a:t>
            </a:r>
            <a:r>
              <a:rPr lang="lv-LV" sz="1100" b="1"/>
              <a:t>pašvaldības mājaslapā internetā</a:t>
            </a:r>
          </a:p>
        </p:txBody>
      </p:sp>
      <p:sp>
        <p:nvSpPr>
          <p:cNvPr id="44" name="Freeform 68">
            <a:extLst>
              <a:ext uri="{FF2B5EF4-FFF2-40B4-BE49-F238E27FC236}">
                <a16:creationId xmlns:a16="http://schemas.microsoft.com/office/drawing/2014/main" id="{E365BA70-DD29-9A06-AEF2-22234496F649}"/>
              </a:ext>
            </a:extLst>
          </p:cNvPr>
          <p:cNvSpPr>
            <a:spLocks noChangeAspect="1" noEditPoints="1"/>
          </p:cNvSpPr>
          <p:nvPr/>
        </p:nvSpPr>
        <p:spPr bwMode="auto">
          <a:xfrm>
            <a:off x="7563487" y="396053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Google Shape;112;p22">
            <a:extLst>
              <a:ext uri="{FF2B5EF4-FFF2-40B4-BE49-F238E27FC236}">
                <a16:creationId xmlns:a16="http://schemas.microsoft.com/office/drawing/2014/main" id="{83D7DA52-4E0A-345F-8252-1A95DAEECF8E}"/>
              </a:ext>
            </a:extLst>
          </p:cNvPr>
          <p:cNvSpPr/>
          <p:nvPr/>
        </p:nvSpPr>
        <p:spPr>
          <a:xfrm>
            <a:off x="3096148" y="3352716"/>
            <a:ext cx="4269600" cy="478233"/>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Apstiprina pašvaldības vai sadarbības teritorijas </a:t>
            </a:r>
            <a:r>
              <a:rPr lang="lv-LV" sz="1100" b="1"/>
              <a:t>civilās aizsardzības plānu ne retāk kā reizi četros gados</a:t>
            </a:r>
          </a:p>
        </p:txBody>
      </p:sp>
      <p:sp>
        <p:nvSpPr>
          <p:cNvPr id="46" name="Freeform 68">
            <a:extLst>
              <a:ext uri="{FF2B5EF4-FFF2-40B4-BE49-F238E27FC236}">
                <a16:creationId xmlns:a16="http://schemas.microsoft.com/office/drawing/2014/main" id="{6DFE503B-1531-3448-FD94-EAE311AF2846}"/>
              </a:ext>
            </a:extLst>
          </p:cNvPr>
          <p:cNvSpPr>
            <a:spLocks noChangeAspect="1" noEditPoints="1"/>
          </p:cNvSpPr>
          <p:nvPr/>
        </p:nvSpPr>
        <p:spPr bwMode="auto">
          <a:xfrm>
            <a:off x="3180147" y="350512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9" name="Google Shape;112;p22">
            <a:extLst>
              <a:ext uri="{FF2B5EF4-FFF2-40B4-BE49-F238E27FC236}">
                <a16:creationId xmlns:a16="http://schemas.microsoft.com/office/drawing/2014/main" id="{D2E317D2-8153-9D5A-1381-4E1F7D035D48}"/>
              </a:ext>
            </a:extLst>
          </p:cNvPr>
          <p:cNvSpPr/>
          <p:nvPr/>
        </p:nvSpPr>
        <p:spPr>
          <a:xfrm>
            <a:off x="7479488" y="4783983"/>
            <a:ext cx="4269600" cy="720725"/>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Nodrošina </a:t>
            </a:r>
            <a:r>
              <a:rPr lang="lv-LV" sz="1100" b="1"/>
              <a:t>iedzīvotāju evakuāciju </a:t>
            </a:r>
            <a:r>
              <a:rPr lang="lv-LV" sz="1100"/>
              <a:t>no katastrofas apdraudētajām vai skartajām teritorijām, kā arī šo iedzīvotāju uzskaiti, pagaidu izmitināšanu, ēdināšanu un sociālo aprūpi</a:t>
            </a:r>
          </a:p>
        </p:txBody>
      </p:sp>
      <p:sp>
        <p:nvSpPr>
          <p:cNvPr id="50" name="Freeform 68">
            <a:extLst>
              <a:ext uri="{FF2B5EF4-FFF2-40B4-BE49-F238E27FC236}">
                <a16:creationId xmlns:a16="http://schemas.microsoft.com/office/drawing/2014/main" id="{4AC516E5-7D1D-9098-B98E-50F8F1BA5F8D}"/>
              </a:ext>
            </a:extLst>
          </p:cNvPr>
          <p:cNvSpPr>
            <a:spLocks noChangeAspect="1" noEditPoints="1"/>
          </p:cNvSpPr>
          <p:nvPr/>
        </p:nvSpPr>
        <p:spPr bwMode="auto">
          <a:xfrm>
            <a:off x="7563487" y="505764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1" name="Google Shape;112;p22">
            <a:extLst>
              <a:ext uri="{FF2B5EF4-FFF2-40B4-BE49-F238E27FC236}">
                <a16:creationId xmlns:a16="http://schemas.microsoft.com/office/drawing/2014/main" id="{3B5B3250-7CBB-2BDD-ADCF-DEA78BD4A212}"/>
              </a:ext>
            </a:extLst>
          </p:cNvPr>
          <p:cNvSpPr/>
          <p:nvPr/>
        </p:nvSpPr>
        <p:spPr>
          <a:xfrm>
            <a:off x="3096148" y="3948189"/>
            <a:ext cx="4269600" cy="720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Pēc katastrofas pārvaldīšanas subjekta pieprasījuma sniedz informāciju par pašvaldības domes un pašvaldības institūciju rīcībā esošajiem </a:t>
            </a:r>
            <a:r>
              <a:rPr lang="lv-LV" sz="1100" b="1"/>
              <a:t>resursiem</a:t>
            </a:r>
            <a:r>
              <a:rPr lang="lv-LV" sz="1100"/>
              <a:t>, kas izmantojami katastrofas pārvaldīšanai</a:t>
            </a:r>
          </a:p>
        </p:txBody>
      </p:sp>
      <p:sp>
        <p:nvSpPr>
          <p:cNvPr id="52" name="Freeform 68">
            <a:extLst>
              <a:ext uri="{FF2B5EF4-FFF2-40B4-BE49-F238E27FC236}">
                <a16:creationId xmlns:a16="http://schemas.microsoft.com/office/drawing/2014/main" id="{4648CE86-6C36-733A-4F15-A48A261DD83A}"/>
              </a:ext>
            </a:extLst>
          </p:cNvPr>
          <p:cNvSpPr>
            <a:spLocks noChangeAspect="1" noEditPoints="1"/>
          </p:cNvSpPr>
          <p:nvPr/>
        </p:nvSpPr>
        <p:spPr bwMode="auto">
          <a:xfrm>
            <a:off x="3180147" y="422148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7" name="Google Shape;112;p22">
            <a:extLst>
              <a:ext uri="{FF2B5EF4-FFF2-40B4-BE49-F238E27FC236}">
                <a16:creationId xmlns:a16="http://schemas.microsoft.com/office/drawing/2014/main" id="{E6AB710F-0436-624E-4E70-959C8E80044B}"/>
              </a:ext>
            </a:extLst>
          </p:cNvPr>
          <p:cNvSpPr/>
          <p:nvPr/>
        </p:nvSpPr>
        <p:spPr>
          <a:xfrm>
            <a:off x="9105498" y="5620501"/>
            <a:ext cx="2643589" cy="551699"/>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Piedalās </a:t>
            </a:r>
            <a:r>
              <a:rPr lang="lv-LV" sz="1100" b="1"/>
              <a:t>civilās aizsardzības mācībās </a:t>
            </a:r>
            <a:r>
              <a:rPr lang="lv-LV" sz="1100"/>
              <a:t>un organizēt pašvaldības civilās aizsardzības mācības</a:t>
            </a:r>
          </a:p>
        </p:txBody>
      </p:sp>
      <p:sp>
        <p:nvSpPr>
          <p:cNvPr id="58" name="Google Shape;112;p22">
            <a:extLst>
              <a:ext uri="{FF2B5EF4-FFF2-40B4-BE49-F238E27FC236}">
                <a16:creationId xmlns:a16="http://schemas.microsoft.com/office/drawing/2014/main" id="{4FBB7F4F-D171-98D7-CB35-077C790FF2BB}"/>
              </a:ext>
            </a:extLst>
          </p:cNvPr>
          <p:cNvSpPr/>
          <p:nvPr/>
        </p:nvSpPr>
        <p:spPr>
          <a:xfrm>
            <a:off x="3096148" y="4784345"/>
            <a:ext cx="4269600" cy="720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Savu iespēju robežās nodrošina katastrofas pārvaldīšanā iesaistītajām valsts un pašvaldības institūciju amatpersonām, juridiskajām un fiziskajām personām </a:t>
            </a:r>
            <a:r>
              <a:rPr lang="lv-LV" sz="1100" b="1"/>
              <a:t>piemērotus darba un sadzīves apstākļus</a:t>
            </a:r>
          </a:p>
        </p:txBody>
      </p:sp>
      <p:sp>
        <p:nvSpPr>
          <p:cNvPr id="59" name="Google Shape;112;p22">
            <a:extLst>
              <a:ext uri="{FF2B5EF4-FFF2-40B4-BE49-F238E27FC236}">
                <a16:creationId xmlns:a16="http://schemas.microsoft.com/office/drawing/2014/main" id="{255937D4-142F-BED7-6E78-25218ABD6039}"/>
              </a:ext>
            </a:extLst>
          </p:cNvPr>
          <p:cNvSpPr/>
          <p:nvPr/>
        </p:nvSpPr>
        <p:spPr>
          <a:xfrm>
            <a:off x="3096148" y="5620501"/>
            <a:ext cx="5897750" cy="549366"/>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Veic </a:t>
            </a:r>
            <a:r>
              <a:rPr lang="lv-LV" sz="1100" b="1"/>
              <a:t>nodarbināto un iedzīvotāju izglītošanu </a:t>
            </a:r>
            <a:r>
              <a:rPr lang="lv-LV" sz="1100"/>
              <a:t>civilās aizsardzības jautājumos, izmantojot plašsaziņas līdzekļus un elektroniskos plašsaziņas līdzekļus, kā arī izplatot informatīvos materiālus, atbilstoši savai darbības jomai</a:t>
            </a:r>
          </a:p>
        </p:txBody>
      </p:sp>
      <p:sp>
        <p:nvSpPr>
          <p:cNvPr id="64" name="Freeform 68">
            <a:extLst>
              <a:ext uri="{FF2B5EF4-FFF2-40B4-BE49-F238E27FC236}">
                <a16:creationId xmlns:a16="http://schemas.microsoft.com/office/drawing/2014/main" id="{FFC1C87D-70C1-AAE0-7C23-A93BB24DB1FD}"/>
              </a:ext>
            </a:extLst>
          </p:cNvPr>
          <p:cNvSpPr>
            <a:spLocks noChangeAspect="1" noEditPoints="1"/>
          </p:cNvSpPr>
          <p:nvPr/>
        </p:nvSpPr>
        <p:spPr bwMode="auto">
          <a:xfrm>
            <a:off x="3180147" y="505764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5" name="Freeform 68">
            <a:extLst>
              <a:ext uri="{FF2B5EF4-FFF2-40B4-BE49-F238E27FC236}">
                <a16:creationId xmlns:a16="http://schemas.microsoft.com/office/drawing/2014/main" id="{D36597AD-39C4-5DC0-C676-46A877D9F3AB}"/>
              </a:ext>
            </a:extLst>
          </p:cNvPr>
          <p:cNvSpPr>
            <a:spLocks noChangeAspect="1" noEditPoints="1"/>
          </p:cNvSpPr>
          <p:nvPr/>
        </p:nvSpPr>
        <p:spPr bwMode="auto">
          <a:xfrm>
            <a:off x="3180147" y="580848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6" name="Freeform 68">
            <a:extLst>
              <a:ext uri="{FF2B5EF4-FFF2-40B4-BE49-F238E27FC236}">
                <a16:creationId xmlns:a16="http://schemas.microsoft.com/office/drawing/2014/main" id="{A5A4129A-B573-89F4-F8BE-9E996C597BA1}"/>
              </a:ext>
            </a:extLst>
          </p:cNvPr>
          <p:cNvSpPr>
            <a:spLocks noChangeAspect="1" noEditPoints="1"/>
          </p:cNvSpPr>
          <p:nvPr/>
        </p:nvSpPr>
        <p:spPr bwMode="auto">
          <a:xfrm>
            <a:off x="9181698" y="580964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67" name="Google Shape;1125;p86">
            <a:extLst>
              <a:ext uri="{FF2B5EF4-FFF2-40B4-BE49-F238E27FC236}">
                <a16:creationId xmlns:a16="http://schemas.microsoft.com/office/drawing/2014/main" id="{E65F2A90-CE59-6E60-FE7D-7A2CD4A80705}"/>
              </a:ext>
            </a:extLst>
          </p:cNvPr>
          <p:cNvSpPr/>
          <p:nvPr/>
        </p:nvSpPr>
        <p:spPr>
          <a:xfrm>
            <a:off x="11389087" y="1891275"/>
            <a:ext cx="288000" cy="288000"/>
          </a:xfrm>
          <a:custGeom>
            <a:avLst/>
            <a:gdLst/>
            <a:ahLst/>
            <a:cxnLst/>
            <a:rect l="l" t="t" r="r" b="b"/>
            <a:pathLst>
              <a:path w="704" h="706" extrusionOk="0">
                <a:moveTo>
                  <a:pt x="0" y="0"/>
                </a:moveTo>
                <a:lnTo>
                  <a:pt x="0" y="706"/>
                </a:lnTo>
                <a:lnTo>
                  <a:pt x="704" y="706"/>
                </a:lnTo>
                <a:lnTo>
                  <a:pt x="704" y="0"/>
                </a:lnTo>
                <a:lnTo>
                  <a:pt x="0" y="0"/>
                </a:lnTo>
                <a:close/>
                <a:moveTo>
                  <a:pt x="675" y="675"/>
                </a:moveTo>
                <a:lnTo>
                  <a:pt x="31" y="675"/>
                </a:lnTo>
                <a:lnTo>
                  <a:pt x="31" y="29"/>
                </a:lnTo>
                <a:lnTo>
                  <a:pt x="675" y="29"/>
                </a:lnTo>
                <a:lnTo>
                  <a:pt x="675" y="675"/>
                </a:lnTo>
                <a:close/>
                <a:moveTo>
                  <a:pt x="352" y="67"/>
                </a:moveTo>
                <a:lnTo>
                  <a:pt x="94" y="246"/>
                </a:lnTo>
                <a:lnTo>
                  <a:pt x="611" y="246"/>
                </a:lnTo>
                <a:lnTo>
                  <a:pt x="352" y="67"/>
                </a:lnTo>
                <a:close/>
                <a:moveTo>
                  <a:pt x="352" y="104"/>
                </a:moveTo>
                <a:lnTo>
                  <a:pt x="515" y="217"/>
                </a:lnTo>
                <a:lnTo>
                  <a:pt x="189" y="217"/>
                </a:lnTo>
                <a:lnTo>
                  <a:pt x="352" y="104"/>
                </a:lnTo>
                <a:close/>
                <a:moveTo>
                  <a:pt x="178" y="499"/>
                </a:moveTo>
                <a:lnTo>
                  <a:pt x="178" y="300"/>
                </a:lnTo>
                <a:lnTo>
                  <a:pt x="145" y="300"/>
                </a:lnTo>
                <a:lnTo>
                  <a:pt x="145" y="270"/>
                </a:lnTo>
                <a:lnTo>
                  <a:pt x="242" y="270"/>
                </a:lnTo>
                <a:lnTo>
                  <a:pt x="242" y="300"/>
                </a:lnTo>
                <a:lnTo>
                  <a:pt x="209" y="300"/>
                </a:lnTo>
                <a:lnTo>
                  <a:pt x="209" y="499"/>
                </a:lnTo>
                <a:lnTo>
                  <a:pt x="242" y="499"/>
                </a:lnTo>
                <a:lnTo>
                  <a:pt x="242" y="528"/>
                </a:lnTo>
                <a:lnTo>
                  <a:pt x="145" y="528"/>
                </a:lnTo>
                <a:lnTo>
                  <a:pt x="145" y="499"/>
                </a:lnTo>
                <a:lnTo>
                  <a:pt x="178" y="499"/>
                </a:lnTo>
                <a:close/>
                <a:moveTo>
                  <a:pt x="337" y="499"/>
                </a:moveTo>
                <a:lnTo>
                  <a:pt x="337" y="300"/>
                </a:lnTo>
                <a:lnTo>
                  <a:pt x="303" y="300"/>
                </a:lnTo>
                <a:lnTo>
                  <a:pt x="303" y="270"/>
                </a:lnTo>
                <a:lnTo>
                  <a:pt x="401" y="270"/>
                </a:lnTo>
                <a:lnTo>
                  <a:pt x="401" y="300"/>
                </a:lnTo>
                <a:lnTo>
                  <a:pt x="367" y="300"/>
                </a:lnTo>
                <a:lnTo>
                  <a:pt x="367" y="499"/>
                </a:lnTo>
                <a:lnTo>
                  <a:pt x="401" y="499"/>
                </a:lnTo>
                <a:lnTo>
                  <a:pt x="401" y="528"/>
                </a:lnTo>
                <a:lnTo>
                  <a:pt x="303" y="528"/>
                </a:lnTo>
                <a:lnTo>
                  <a:pt x="303" y="499"/>
                </a:lnTo>
                <a:lnTo>
                  <a:pt x="337" y="499"/>
                </a:lnTo>
                <a:close/>
                <a:moveTo>
                  <a:pt x="495" y="499"/>
                </a:moveTo>
                <a:lnTo>
                  <a:pt x="495" y="300"/>
                </a:lnTo>
                <a:lnTo>
                  <a:pt x="461" y="300"/>
                </a:lnTo>
                <a:lnTo>
                  <a:pt x="461" y="270"/>
                </a:lnTo>
                <a:lnTo>
                  <a:pt x="559" y="270"/>
                </a:lnTo>
                <a:lnTo>
                  <a:pt x="559" y="300"/>
                </a:lnTo>
                <a:lnTo>
                  <a:pt x="524" y="300"/>
                </a:lnTo>
                <a:lnTo>
                  <a:pt x="524" y="499"/>
                </a:lnTo>
                <a:lnTo>
                  <a:pt x="559" y="499"/>
                </a:lnTo>
                <a:lnTo>
                  <a:pt x="559" y="528"/>
                </a:lnTo>
                <a:lnTo>
                  <a:pt x="461" y="528"/>
                </a:lnTo>
                <a:lnTo>
                  <a:pt x="461" y="499"/>
                </a:lnTo>
                <a:lnTo>
                  <a:pt x="495" y="499"/>
                </a:lnTo>
                <a:close/>
                <a:moveTo>
                  <a:pt x="612" y="635"/>
                </a:moveTo>
                <a:lnTo>
                  <a:pt x="92" y="635"/>
                </a:lnTo>
                <a:lnTo>
                  <a:pt x="92" y="604"/>
                </a:lnTo>
                <a:lnTo>
                  <a:pt x="612" y="604"/>
                </a:lnTo>
                <a:lnTo>
                  <a:pt x="612" y="635"/>
                </a:lnTo>
                <a:close/>
                <a:moveTo>
                  <a:pt x="119" y="552"/>
                </a:moveTo>
                <a:lnTo>
                  <a:pt x="585" y="552"/>
                </a:lnTo>
                <a:lnTo>
                  <a:pt x="585" y="581"/>
                </a:lnTo>
                <a:lnTo>
                  <a:pt x="119" y="581"/>
                </a:lnTo>
                <a:lnTo>
                  <a:pt x="119" y="5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9" name="Google Shape;1001;p78">
            <a:extLst>
              <a:ext uri="{FF2B5EF4-FFF2-40B4-BE49-F238E27FC236}">
                <a16:creationId xmlns:a16="http://schemas.microsoft.com/office/drawing/2014/main" id="{DB265AA2-3B23-B856-038E-59771BFE2FE6}"/>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112;p22">
            <a:extLst>
              <a:ext uri="{FF2B5EF4-FFF2-40B4-BE49-F238E27FC236}">
                <a16:creationId xmlns:a16="http://schemas.microsoft.com/office/drawing/2014/main" id="{B5A3E966-EE87-72E0-0017-F73645A9F717}"/>
              </a:ext>
            </a:extLst>
          </p:cNvPr>
          <p:cNvSpPr/>
          <p:nvPr/>
        </p:nvSpPr>
        <p:spPr>
          <a:xfrm>
            <a:off x="3102014" y="2362199"/>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Pašvaldības domes priekšsēdētājs vada civilās aizsardzības uzdevumu izpildi pašvaldībā un nodrošina vietēja mēroga katastrofas pārvaldīšanas koordinēšanu</a:t>
            </a:r>
          </a:p>
        </p:txBody>
      </p:sp>
      <p:sp>
        <p:nvSpPr>
          <p:cNvPr id="25" name="Rectangle 24">
            <a:extLst>
              <a:ext uri="{FF2B5EF4-FFF2-40B4-BE49-F238E27FC236}">
                <a16:creationId xmlns:a16="http://schemas.microsoft.com/office/drawing/2014/main" id="{EEAFC04A-B6CD-C1FE-6499-917FDC9964D3}"/>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9" name="Group 28">
            <a:extLst>
              <a:ext uri="{FF2B5EF4-FFF2-40B4-BE49-F238E27FC236}">
                <a16:creationId xmlns:a16="http://schemas.microsoft.com/office/drawing/2014/main" id="{016E0608-53E6-5772-219A-FF4EBD85C0C3}"/>
              </a:ext>
            </a:extLst>
          </p:cNvPr>
          <p:cNvGrpSpPr/>
          <p:nvPr/>
        </p:nvGrpSpPr>
        <p:grpSpPr>
          <a:xfrm>
            <a:off x="7511473" y="131212"/>
            <a:ext cx="4237615" cy="218780"/>
            <a:chOff x="7511473" y="131212"/>
            <a:chExt cx="4237615" cy="218780"/>
          </a:xfrm>
        </p:grpSpPr>
        <p:sp>
          <p:nvSpPr>
            <p:cNvPr id="30" name="Rectangle 29">
              <a:extLst>
                <a:ext uri="{FF2B5EF4-FFF2-40B4-BE49-F238E27FC236}">
                  <a16:creationId xmlns:a16="http://schemas.microsoft.com/office/drawing/2014/main" id="{61B48AFB-BA1A-9456-9ED2-67776BBE0030}"/>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A68063F0-6616-CAA7-9C59-70B371731FD4}"/>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32" name="Group 31">
              <a:extLst>
                <a:ext uri="{FF2B5EF4-FFF2-40B4-BE49-F238E27FC236}">
                  <a16:creationId xmlns:a16="http://schemas.microsoft.com/office/drawing/2014/main" id="{951AB26A-5D8E-AF4B-6173-010820AD1C50}"/>
                </a:ext>
              </a:extLst>
            </p:cNvPr>
            <p:cNvGrpSpPr/>
            <p:nvPr/>
          </p:nvGrpSpPr>
          <p:grpSpPr>
            <a:xfrm>
              <a:off x="8725174" y="131292"/>
              <a:ext cx="2544826" cy="217488"/>
              <a:chOff x="8236954" y="132504"/>
              <a:chExt cx="2544826" cy="217488"/>
            </a:xfrm>
          </p:grpSpPr>
          <p:sp>
            <p:nvSpPr>
              <p:cNvPr id="42" name="Rectangle 41">
                <a:extLst>
                  <a:ext uri="{FF2B5EF4-FFF2-40B4-BE49-F238E27FC236}">
                    <a16:creationId xmlns:a16="http://schemas.microsoft.com/office/drawing/2014/main" id="{0A98C80E-D182-90CE-4501-0B2616D8F533}"/>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47" name="Rectangle 46">
                <a:extLst>
                  <a:ext uri="{FF2B5EF4-FFF2-40B4-BE49-F238E27FC236}">
                    <a16:creationId xmlns:a16="http://schemas.microsoft.com/office/drawing/2014/main" id="{B546AEF7-94F6-FD87-E3D3-C4F674116308}"/>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33" name="Rectangle 32">
              <a:extLst>
                <a:ext uri="{FF2B5EF4-FFF2-40B4-BE49-F238E27FC236}">
                  <a16:creationId xmlns:a16="http://schemas.microsoft.com/office/drawing/2014/main" id="{FF505C1F-5447-10EF-C369-A04537C67862}"/>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65660432-DBEE-8897-877E-C7AD43743435}"/>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29DE7591-26BF-F153-5BAC-A4EE59FB925A}"/>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3D58CA9B-1F83-AE31-B709-07E513F26DE5}"/>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B02A4458-530A-9579-B183-7F27E5F861FC}"/>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3" name="Rectangle 22">
            <a:extLst>
              <a:ext uri="{FF2B5EF4-FFF2-40B4-BE49-F238E27FC236}">
                <a16:creationId xmlns:a16="http://schemas.microsoft.com/office/drawing/2014/main" id="{FC1DC865-63D5-099B-3441-BD3D1174CFD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D6AEDB77-F2F1-3792-4BBC-B39B04EC5196}"/>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8" name="Google Shape;2685;p25">
            <a:extLst>
              <a:ext uri="{FF2B5EF4-FFF2-40B4-BE49-F238E27FC236}">
                <a16:creationId xmlns:a16="http://schemas.microsoft.com/office/drawing/2014/main" id="{B546C626-9720-5E12-0A0D-004B2987F38A}"/>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53" name="Rectangle 52">
            <a:extLst>
              <a:ext uri="{FF2B5EF4-FFF2-40B4-BE49-F238E27FC236}">
                <a16:creationId xmlns:a16="http://schemas.microsoft.com/office/drawing/2014/main" id="{AC4036A3-F547-2B81-4192-2143CE414D5B}"/>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4" name="Freeform 50">
            <a:extLst>
              <a:ext uri="{FF2B5EF4-FFF2-40B4-BE49-F238E27FC236}">
                <a16:creationId xmlns:a16="http://schemas.microsoft.com/office/drawing/2014/main" id="{330C7272-F4B8-B2EE-2BA6-7DB5CED8A462}"/>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5" name="Google Shape;2685;p25">
            <a:extLst>
              <a:ext uri="{FF2B5EF4-FFF2-40B4-BE49-F238E27FC236}">
                <a16:creationId xmlns:a16="http://schemas.microsoft.com/office/drawing/2014/main" id="{B4ED287B-36C1-467D-8E0D-F5DCB0888761}"/>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56" name="Rectangle 55">
            <a:extLst>
              <a:ext uri="{FF2B5EF4-FFF2-40B4-BE49-F238E27FC236}">
                <a16:creationId xmlns:a16="http://schemas.microsoft.com/office/drawing/2014/main" id="{2EA22C07-401B-003A-0929-360E929375DC}"/>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Freeform 50">
            <a:extLst>
              <a:ext uri="{FF2B5EF4-FFF2-40B4-BE49-F238E27FC236}">
                <a16:creationId xmlns:a16="http://schemas.microsoft.com/office/drawing/2014/main" id="{B4B14326-8678-BA6C-8B3A-7BCA2D6E84F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1" name="Google Shape;2685;p25">
            <a:extLst>
              <a:ext uri="{FF2B5EF4-FFF2-40B4-BE49-F238E27FC236}">
                <a16:creationId xmlns:a16="http://schemas.microsoft.com/office/drawing/2014/main" id="{E7D2DEBF-FB99-2D5F-5212-E15D35CDE5B3}"/>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893737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12;p22">
            <a:extLst>
              <a:ext uri="{FF2B5EF4-FFF2-40B4-BE49-F238E27FC236}">
                <a16:creationId xmlns:a16="http://schemas.microsoft.com/office/drawing/2014/main" id="{C994639A-FBF8-DFDB-E982-EBA59105B4D6}"/>
              </a:ext>
            </a:extLst>
          </p:cNvPr>
          <p:cNvSpPr/>
          <p:nvPr/>
        </p:nvSpPr>
        <p:spPr>
          <a:xfrm flipH="1">
            <a:off x="7479488" y="2371934"/>
            <a:ext cx="4269600" cy="464291"/>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Ierosināt, lai </a:t>
            </a:r>
            <a:r>
              <a:rPr lang="lv-LV" sz="1100" b="1"/>
              <a:t>Ministru prezidents pārņem </a:t>
            </a:r>
            <a:r>
              <a:rPr lang="lv-LV" sz="1100"/>
              <a:t>vietēja mēroga katastrofas pārvaldīšanas </a:t>
            </a:r>
            <a:r>
              <a:rPr lang="lv-LV" sz="1100" b="1"/>
              <a:t>koordinēšanu</a:t>
            </a:r>
          </a:p>
        </p:txBody>
      </p:sp>
      <p:sp>
        <p:nvSpPr>
          <p:cNvPr id="26" name="Google Shape;112;p22">
            <a:extLst>
              <a:ext uri="{FF2B5EF4-FFF2-40B4-BE49-F238E27FC236}">
                <a16:creationId xmlns:a16="http://schemas.microsoft.com/office/drawing/2014/main" id="{3982AC12-0B34-DD31-C6C7-D3AFAD802D85}"/>
              </a:ext>
            </a:extLst>
          </p:cNvPr>
          <p:cNvSpPr/>
          <p:nvPr/>
        </p:nvSpPr>
        <p:spPr>
          <a:xfrm flipH="1">
            <a:off x="3096148" y="2371444"/>
            <a:ext cx="4269600" cy="74553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Pieprasīt un bez maksas saņemt no valsts un pašvaldības institūcijām, juridiskajām un fiziskajām personām civilajai aizsardzībai un katastrofas pārvaldīšanai </a:t>
            </a:r>
            <a:r>
              <a:rPr lang="lv-LV" sz="1100" b="1"/>
              <a:t>nepieciešamo informāciju</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Pašvaldības domes tiesības civilajā aizsardzībā un katastrofas pārvaldīšanā </a:t>
            </a:r>
            <a:endParaRPr lang="en-US"/>
          </a:p>
        </p:txBody>
      </p:sp>
      <p:sp>
        <p:nvSpPr>
          <p:cNvPr id="13" name="Slide Number Placeholder 4">
            <a:extLst>
              <a:ext uri="{FF2B5EF4-FFF2-40B4-BE49-F238E27FC236}">
                <a16:creationId xmlns:a16="http://schemas.microsoft.com/office/drawing/2014/main" id="{E217529D-EF81-9BAC-EF77-D793A4F5FCB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75</a:t>
            </a:fld>
            <a:endParaRPr lang="en-GB"/>
          </a:p>
        </p:txBody>
      </p:sp>
      <p:sp>
        <p:nvSpPr>
          <p:cNvPr id="14" name="Rectangle 13">
            <a:extLst>
              <a:ext uri="{FF2B5EF4-FFF2-40B4-BE49-F238E27FC236}">
                <a16:creationId xmlns:a16="http://schemas.microsoft.com/office/drawing/2014/main" id="{A123301E-BC37-9184-3D45-1C243DD27261}"/>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3932DE7F-CA9B-4EE7-C797-F8F4E33CF1D3}"/>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0" name="Google Shape;118;p22">
            <a:extLst>
              <a:ext uri="{FF2B5EF4-FFF2-40B4-BE49-F238E27FC236}">
                <a16:creationId xmlns:a16="http://schemas.microsoft.com/office/drawing/2014/main" id="{14412F7D-DD26-986C-9A69-3ED5AEF04E7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21" name="Google Shape;118;p22">
            <a:extLst>
              <a:ext uri="{FF2B5EF4-FFF2-40B4-BE49-F238E27FC236}">
                <a16:creationId xmlns:a16="http://schemas.microsoft.com/office/drawing/2014/main" id="{1B82BA78-98EC-F339-CD2B-1FFEE9667BF4}"/>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2" name="Google Shape;118;p22">
            <a:extLst>
              <a:ext uri="{FF2B5EF4-FFF2-40B4-BE49-F238E27FC236}">
                <a16:creationId xmlns:a16="http://schemas.microsoft.com/office/drawing/2014/main" id="{BCE9C872-A735-93C8-5256-529D0FF410E3}"/>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5" name="Freeform 68">
            <a:extLst>
              <a:ext uri="{FF2B5EF4-FFF2-40B4-BE49-F238E27FC236}">
                <a16:creationId xmlns:a16="http://schemas.microsoft.com/office/drawing/2014/main" id="{C5BC316B-9650-D928-4A78-C88D2EFE150B}"/>
              </a:ext>
            </a:extLst>
          </p:cNvPr>
          <p:cNvSpPr>
            <a:spLocks noChangeAspect="1" noEditPoints="1"/>
          </p:cNvSpPr>
          <p:nvPr/>
        </p:nvSpPr>
        <p:spPr bwMode="auto">
          <a:xfrm>
            <a:off x="7563487" y="251737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7" name="Freeform 68">
            <a:extLst>
              <a:ext uri="{FF2B5EF4-FFF2-40B4-BE49-F238E27FC236}">
                <a16:creationId xmlns:a16="http://schemas.microsoft.com/office/drawing/2014/main" id="{EADC4C7E-FA4E-04AA-89FC-5C718A4824E6}"/>
              </a:ext>
            </a:extLst>
          </p:cNvPr>
          <p:cNvSpPr>
            <a:spLocks noChangeAspect="1" noEditPoints="1"/>
          </p:cNvSpPr>
          <p:nvPr/>
        </p:nvSpPr>
        <p:spPr bwMode="auto">
          <a:xfrm>
            <a:off x="3180147" y="265750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28" name="Google Shape;112;p22">
            <a:extLst>
              <a:ext uri="{FF2B5EF4-FFF2-40B4-BE49-F238E27FC236}">
                <a16:creationId xmlns:a16="http://schemas.microsoft.com/office/drawing/2014/main" id="{704D5452-41DE-B35E-14AE-152A959B2354}"/>
              </a:ext>
            </a:extLst>
          </p:cNvPr>
          <p:cNvSpPr/>
          <p:nvPr/>
        </p:nvSpPr>
        <p:spPr>
          <a:xfrm flipH="1">
            <a:off x="7479488" y="2947824"/>
            <a:ext cx="4269600" cy="1162518"/>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Katastrofas vai katastrofas draudu gadījumā</a:t>
            </a:r>
            <a:r>
              <a:rPr lang="lv-LV" sz="1100" b="1"/>
              <a:t> ierobežot personu pulcēšanos un pārvietošanos </a:t>
            </a:r>
            <a:r>
              <a:rPr lang="lv-LV" sz="1100"/>
              <a:t>attiecīgajā administratīvajā teritorijā vai tās daļā uz laiku līdz divām nedēļām, par ierobežojumiem un to atcelšanu informējot Ministru kabinetu un blakus esošās pašvaldības, kā arī publicējot attiecīgus paziņojumus plašsaziņas līdzekļos</a:t>
            </a:r>
          </a:p>
        </p:txBody>
      </p:sp>
      <p:sp>
        <p:nvSpPr>
          <p:cNvPr id="29" name="Google Shape;112;p22">
            <a:extLst>
              <a:ext uri="{FF2B5EF4-FFF2-40B4-BE49-F238E27FC236}">
                <a16:creationId xmlns:a16="http://schemas.microsoft.com/office/drawing/2014/main" id="{7CCEE219-08B9-12F5-7AD4-C5ED62BBB342}"/>
              </a:ext>
            </a:extLst>
          </p:cNvPr>
          <p:cNvSpPr/>
          <p:nvPr/>
        </p:nvSpPr>
        <p:spPr>
          <a:xfrm flipH="1">
            <a:off x="3096148" y="3231083"/>
            <a:ext cx="4269600" cy="647211"/>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Vietēja mēroga katastrofas pārvaldīšanas koordinēšanā </a:t>
            </a:r>
            <a:r>
              <a:rPr lang="lv-LV" sz="1100" b="1"/>
              <a:t>iesaistīt valsts un pašvaldības institūcijas, juridiskās un fiziskās personas, kā arī to rīcībā esošos resursus</a:t>
            </a:r>
          </a:p>
        </p:txBody>
      </p:sp>
      <p:sp>
        <p:nvSpPr>
          <p:cNvPr id="30" name="Google Shape;112;p22">
            <a:extLst>
              <a:ext uri="{FF2B5EF4-FFF2-40B4-BE49-F238E27FC236}">
                <a16:creationId xmlns:a16="http://schemas.microsoft.com/office/drawing/2014/main" id="{E16B7182-BE09-A604-7134-527C09D4290A}"/>
              </a:ext>
            </a:extLst>
          </p:cNvPr>
          <p:cNvSpPr/>
          <p:nvPr/>
        </p:nvSpPr>
        <p:spPr>
          <a:xfrm flipH="1">
            <a:off x="7479488" y="4221941"/>
            <a:ext cx="4269600" cy="638526"/>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b="1"/>
              <a:t>Slēgt līgumus </a:t>
            </a:r>
            <a:r>
              <a:rPr lang="lv-LV" sz="1100"/>
              <a:t>civilās aizsardzības un katastrofas pārvaldīšanas jomā ar citām valsts vai pašvaldības institūcijām, juridiskajām vai fiziskajām personām</a:t>
            </a:r>
          </a:p>
        </p:txBody>
      </p:sp>
      <p:sp>
        <p:nvSpPr>
          <p:cNvPr id="31" name="Google Shape;112;p22">
            <a:extLst>
              <a:ext uri="{FF2B5EF4-FFF2-40B4-BE49-F238E27FC236}">
                <a16:creationId xmlns:a16="http://schemas.microsoft.com/office/drawing/2014/main" id="{B7CF15A0-035E-A3E2-776B-B1BBF900DDB6}"/>
              </a:ext>
            </a:extLst>
          </p:cNvPr>
          <p:cNvSpPr/>
          <p:nvPr/>
        </p:nvSpPr>
        <p:spPr>
          <a:xfrm flipH="1">
            <a:off x="3096148" y="3992403"/>
            <a:ext cx="4269600" cy="868064"/>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Uzlikt tās padotībā esošai institūcijai </a:t>
            </a:r>
            <a:r>
              <a:rPr lang="lv-LV" sz="1100" b="1"/>
              <a:t>pienākumu izstrādāt attiecīga objekta civilās aizsardzības plānu</a:t>
            </a:r>
            <a:r>
              <a:rPr lang="lv-LV" sz="1100"/>
              <a:t>, kas saskaņojams ar Valsts ugunsdzēsības un glābšanas dienestu</a:t>
            </a:r>
          </a:p>
        </p:txBody>
      </p:sp>
      <p:sp>
        <p:nvSpPr>
          <p:cNvPr id="44" name="Freeform 68">
            <a:extLst>
              <a:ext uri="{FF2B5EF4-FFF2-40B4-BE49-F238E27FC236}">
                <a16:creationId xmlns:a16="http://schemas.microsoft.com/office/drawing/2014/main" id="{2AA5A214-2A16-39D9-DE16-8E5B9F60CEC7}"/>
              </a:ext>
            </a:extLst>
          </p:cNvPr>
          <p:cNvSpPr>
            <a:spLocks noChangeAspect="1" noEditPoints="1"/>
          </p:cNvSpPr>
          <p:nvPr/>
        </p:nvSpPr>
        <p:spPr bwMode="auto">
          <a:xfrm>
            <a:off x="3180147" y="34679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5" name="Freeform 68">
            <a:extLst>
              <a:ext uri="{FF2B5EF4-FFF2-40B4-BE49-F238E27FC236}">
                <a16:creationId xmlns:a16="http://schemas.microsoft.com/office/drawing/2014/main" id="{35D1A667-6CEF-63FA-3DA2-EE984F4025B9}"/>
              </a:ext>
            </a:extLst>
          </p:cNvPr>
          <p:cNvSpPr>
            <a:spLocks noChangeAspect="1" noEditPoints="1"/>
          </p:cNvSpPr>
          <p:nvPr/>
        </p:nvSpPr>
        <p:spPr bwMode="auto">
          <a:xfrm>
            <a:off x="3180147" y="433973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6" name="Freeform 68">
            <a:extLst>
              <a:ext uri="{FF2B5EF4-FFF2-40B4-BE49-F238E27FC236}">
                <a16:creationId xmlns:a16="http://schemas.microsoft.com/office/drawing/2014/main" id="{BF2E7FB9-66DB-9E2A-BEE2-086D0401EF4B}"/>
              </a:ext>
            </a:extLst>
          </p:cNvPr>
          <p:cNvSpPr>
            <a:spLocks noChangeAspect="1" noEditPoints="1"/>
          </p:cNvSpPr>
          <p:nvPr/>
        </p:nvSpPr>
        <p:spPr bwMode="auto">
          <a:xfrm>
            <a:off x="7563487" y="344238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7" name="Freeform 68">
            <a:extLst>
              <a:ext uri="{FF2B5EF4-FFF2-40B4-BE49-F238E27FC236}">
                <a16:creationId xmlns:a16="http://schemas.microsoft.com/office/drawing/2014/main" id="{E428A1AF-9D50-384B-2923-17CAFCB966FC}"/>
              </a:ext>
            </a:extLst>
          </p:cNvPr>
          <p:cNvSpPr>
            <a:spLocks noChangeAspect="1" noEditPoints="1"/>
          </p:cNvSpPr>
          <p:nvPr/>
        </p:nvSpPr>
        <p:spPr bwMode="auto">
          <a:xfrm>
            <a:off x="7563487" y="44545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2" name="Google Shape;1488;p91">
            <a:extLst>
              <a:ext uri="{FF2B5EF4-FFF2-40B4-BE49-F238E27FC236}">
                <a16:creationId xmlns:a16="http://schemas.microsoft.com/office/drawing/2014/main" id="{7DCC8078-98A7-E8A6-6A2A-9A6195A079D4}"/>
              </a:ext>
            </a:extLst>
          </p:cNvPr>
          <p:cNvSpPr/>
          <p:nvPr/>
        </p:nvSpPr>
        <p:spPr>
          <a:xfrm>
            <a:off x="11389087" y="1891275"/>
            <a:ext cx="288000" cy="288000"/>
          </a:xfrm>
          <a:custGeom>
            <a:avLst/>
            <a:gdLst/>
            <a:ahLst/>
            <a:cxnLst/>
            <a:rect l="l" t="t" r="r" b="b"/>
            <a:pathLst>
              <a:path w="395" h="396" extrusionOk="0">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chemeClr val="accent1"/>
              </a:solidFill>
              <a:latin typeface="Arial"/>
              <a:ea typeface="Arial"/>
              <a:cs typeface="Arial"/>
              <a:sym typeface="Arial"/>
            </a:endParaRPr>
          </a:p>
        </p:txBody>
      </p:sp>
      <p:sp>
        <p:nvSpPr>
          <p:cNvPr id="56" name="Google Shape;1001;p78">
            <a:extLst>
              <a:ext uri="{FF2B5EF4-FFF2-40B4-BE49-F238E27FC236}">
                <a16:creationId xmlns:a16="http://schemas.microsoft.com/office/drawing/2014/main" id="{031F8C7F-2D91-3EB8-8982-D778EEBA9647}"/>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60" name="Picture 59">
            <a:extLst>
              <a:ext uri="{FF2B5EF4-FFF2-40B4-BE49-F238E27FC236}">
                <a16:creationId xmlns:a16="http://schemas.microsoft.com/office/drawing/2014/main" id="{D0E9AC7B-AE16-1E5F-424A-BF392514B0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555" r="3584" b="25646"/>
          <a:stretch/>
        </p:blipFill>
        <p:spPr>
          <a:xfrm>
            <a:off x="3096148" y="4972065"/>
            <a:ext cx="8652940" cy="1201449"/>
          </a:xfrm>
          <a:prstGeom prst="rect">
            <a:avLst/>
          </a:prstGeom>
        </p:spPr>
      </p:pic>
      <p:sp>
        <p:nvSpPr>
          <p:cNvPr id="32" name="Rectangle 31">
            <a:extLst>
              <a:ext uri="{FF2B5EF4-FFF2-40B4-BE49-F238E27FC236}">
                <a16:creationId xmlns:a16="http://schemas.microsoft.com/office/drawing/2014/main" id="{80A449F5-D4B5-4219-4AAD-02A674D53F9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3" name="Group 32">
            <a:extLst>
              <a:ext uri="{FF2B5EF4-FFF2-40B4-BE49-F238E27FC236}">
                <a16:creationId xmlns:a16="http://schemas.microsoft.com/office/drawing/2014/main" id="{2FE64ECD-9E8E-F082-BD82-49CF84FBC56C}"/>
              </a:ext>
            </a:extLst>
          </p:cNvPr>
          <p:cNvGrpSpPr/>
          <p:nvPr/>
        </p:nvGrpSpPr>
        <p:grpSpPr>
          <a:xfrm>
            <a:off x="7511473" y="131212"/>
            <a:ext cx="4237615" cy="218780"/>
            <a:chOff x="7511473" y="131212"/>
            <a:chExt cx="4237615" cy="218780"/>
          </a:xfrm>
        </p:grpSpPr>
        <p:sp>
          <p:nvSpPr>
            <p:cNvPr id="34" name="Rectangle 33">
              <a:extLst>
                <a:ext uri="{FF2B5EF4-FFF2-40B4-BE49-F238E27FC236}">
                  <a16:creationId xmlns:a16="http://schemas.microsoft.com/office/drawing/2014/main" id="{6309F598-848C-8D6E-4B3A-F775ACD20DC2}"/>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0CAD2A0D-9792-A7F6-201F-8FAFE04E561A}"/>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36" name="Group 35">
              <a:extLst>
                <a:ext uri="{FF2B5EF4-FFF2-40B4-BE49-F238E27FC236}">
                  <a16:creationId xmlns:a16="http://schemas.microsoft.com/office/drawing/2014/main" id="{F3A0F4BA-2419-9309-5E75-869581AE0F4A}"/>
                </a:ext>
              </a:extLst>
            </p:cNvPr>
            <p:cNvGrpSpPr/>
            <p:nvPr/>
          </p:nvGrpSpPr>
          <p:grpSpPr>
            <a:xfrm>
              <a:off x="8725174" y="131292"/>
              <a:ext cx="2544826" cy="217488"/>
              <a:chOff x="8236954" y="132504"/>
              <a:chExt cx="2544826" cy="217488"/>
            </a:xfrm>
          </p:grpSpPr>
          <p:sp>
            <p:nvSpPr>
              <p:cNvPr id="42" name="Rectangle 41">
                <a:extLst>
                  <a:ext uri="{FF2B5EF4-FFF2-40B4-BE49-F238E27FC236}">
                    <a16:creationId xmlns:a16="http://schemas.microsoft.com/office/drawing/2014/main" id="{3059C304-B7BA-B9D9-7505-88BD5EB32238}"/>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259A48BE-F5A7-8973-33E4-2130EF03EDBC}"/>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37" name="Rectangle 36">
              <a:extLst>
                <a:ext uri="{FF2B5EF4-FFF2-40B4-BE49-F238E27FC236}">
                  <a16:creationId xmlns:a16="http://schemas.microsoft.com/office/drawing/2014/main" id="{5788F383-2B9F-363A-2E0F-907D3E1DE983}"/>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1A48139E-7ACC-E7E1-FDA1-3E781B2E0CF1}"/>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7DEF2EDD-9DAD-2854-EEA0-B569146F80E4}"/>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EA14FED7-A301-EE66-14E3-7AA1ACD08982}"/>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C7FDD921-A059-4531-B356-D43914B642FE}"/>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 name="Rectangle 2">
            <a:extLst>
              <a:ext uri="{FF2B5EF4-FFF2-40B4-BE49-F238E27FC236}">
                <a16:creationId xmlns:a16="http://schemas.microsoft.com/office/drawing/2014/main" id="{2ECD271A-38B9-0DAE-70AD-E89D2F8C324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Freeform 50">
            <a:extLst>
              <a:ext uri="{FF2B5EF4-FFF2-40B4-BE49-F238E27FC236}">
                <a16:creationId xmlns:a16="http://schemas.microsoft.com/office/drawing/2014/main" id="{29DEB285-2951-4E42-0503-E54E00A6E81F}"/>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 name="Google Shape;2685;p25">
            <a:extLst>
              <a:ext uri="{FF2B5EF4-FFF2-40B4-BE49-F238E27FC236}">
                <a16:creationId xmlns:a16="http://schemas.microsoft.com/office/drawing/2014/main" id="{82EF9AF4-65A4-C040-5C1C-FE79DA2D2227}"/>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6" name="Rectangle 5">
            <a:extLst>
              <a:ext uri="{FF2B5EF4-FFF2-40B4-BE49-F238E27FC236}">
                <a16:creationId xmlns:a16="http://schemas.microsoft.com/office/drawing/2014/main" id="{27D5289B-7529-F017-30FE-CD4DECB063D8}"/>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Freeform 50">
            <a:extLst>
              <a:ext uri="{FF2B5EF4-FFF2-40B4-BE49-F238E27FC236}">
                <a16:creationId xmlns:a16="http://schemas.microsoft.com/office/drawing/2014/main" id="{C1F07E58-5DC9-AF7A-6A5A-8495A08695FE}"/>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8" name="Google Shape;2685;p25">
            <a:extLst>
              <a:ext uri="{FF2B5EF4-FFF2-40B4-BE49-F238E27FC236}">
                <a16:creationId xmlns:a16="http://schemas.microsoft.com/office/drawing/2014/main" id="{DA04E3E4-8227-8759-E4C9-1337245120B8}"/>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9" name="Rectangle 8">
            <a:extLst>
              <a:ext uri="{FF2B5EF4-FFF2-40B4-BE49-F238E27FC236}">
                <a16:creationId xmlns:a16="http://schemas.microsoft.com/office/drawing/2014/main" id="{D21F85C4-22A4-1AFC-9220-0D1582BED36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Freeform 50">
            <a:extLst>
              <a:ext uri="{FF2B5EF4-FFF2-40B4-BE49-F238E27FC236}">
                <a16:creationId xmlns:a16="http://schemas.microsoft.com/office/drawing/2014/main" id="{CD497180-63B8-882F-7C2B-E38518F91BA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1" name="Google Shape;2685;p25">
            <a:extLst>
              <a:ext uri="{FF2B5EF4-FFF2-40B4-BE49-F238E27FC236}">
                <a16:creationId xmlns:a16="http://schemas.microsoft.com/office/drawing/2014/main" id="{DE91193C-CFD1-72F3-8084-0526B047B1D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4195891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12;p22">
            <a:extLst>
              <a:ext uri="{FF2B5EF4-FFF2-40B4-BE49-F238E27FC236}">
                <a16:creationId xmlns:a16="http://schemas.microsoft.com/office/drawing/2014/main" id="{F74ECDA2-167B-EAEF-241C-911CACA65F00}"/>
              </a:ext>
            </a:extLst>
          </p:cNvPr>
          <p:cNvSpPr/>
          <p:nvPr/>
        </p:nvSpPr>
        <p:spPr>
          <a:xfrm>
            <a:off x="7479488" y="2761123"/>
            <a:ext cx="4269600" cy="689037"/>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Izstrādā, saskaņo ar Valsts ugunsdzēsības un glābšanas dienestu un apstiprina pašvaldības institūcijas īpašumā vai valdījumā esoša paaugstinātas bīstamības objekta </a:t>
            </a:r>
            <a:r>
              <a:rPr lang="lv-LV" sz="1100" b="1"/>
              <a:t>civilās aizsardzības plānu</a:t>
            </a:r>
          </a:p>
        </p:txBody>
      </p:sp>
      <p:sp>
        <p:nvSpPr>
          <p:cNvPr id="38" name="Google Shape;112;p22">
            <a:extLst>
              <a:ext uri="{FF2B5EF4-FFF2-40B4-BE49-F238E27FC236}">
                <a16:creationId xmlns:a16="http://schemas.microsoft.com/office/drawing/2014/main" id="{5729CB04-C115-F103-04E6-DBB3B295166B}"/>
              </a:ext>
            </a:extLst>
          </p:cNvPr>
          <p:cNvSpPr/>
          <p:nvPr/>
        </p:nvSpPr>
        <p:spPr>
          <a:xfrm>
            <a:off x="3096148" y="2761123"/>
            <a:ext cx="4269600" cy="688747"/>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Plāno un īsteno pašvaldības institūcijas </a:t>
            </a:r>
            <a:r>
              <a:rPr lang="lv-LV" sz="1100" b="1"/>
              <a:t>nepārtrauktas darbības nodrošināšanai</a:t>
            </a:r>
            <a:r>
              <a:rPr lang="lv-LV" sz="1100"/>
              <a:t> katastrofas vai katastrofas draudu gadījumā </a:t>
            </a:r>
            <a:r>
              <a:rPr lang="lv-LV" sz="1100" b="1"/>
              <a:t>nepieciešamo rīcību</a:t>
            </a:r>
          </a:p>
        </p:txBody>
      </p:sp>
      <p:sp>
        <p:nvSpPr>
          <p:cNvPr id="39" name="Google Shape;112;p22">
            <a:extLst>
              <a:ext uri="{FF2B5EF4-FFF2-40B4-BE49-F238E27FC236}">
                <a16:creationId xmlns:a16="http://schemas.microsoft.com/office/drawing/2014/main" id="{F026AF3B-6F09-6C2F-E1C9-BB003045EDCD}"/>
              </a:ext>
            </a:extLst>
          </p:cNvPr>
          <p:cNvSpPr/>
          <p:nvPr/>
        </p:nvSpPr>
        <p:spPr>
          <a:xfrm>
            <a:off x="7479488" y="3561721"/>
            <a:ext cx="4269600" cy="570759"/>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Kontrolē institūcijai noteikto civilās aizsardzības </a:t>
            </a:r>
            <a:r>
              <a:rPr lang="lv-LV" sz="1100" b="1"/>
              <a:t>uzdevumu izpildi</a:t>
            </a:r>
            <a:r>
              <a:rPr lang="lv-LV" sz="1100"/>
              <a:t>, kā arī tās padotībā esošajām institūcijām noteikto civilās aizsardzības uzdevumu izpildi</a:t>
            </a:r>
          </a:p>
        </p:txBody>
      </p:sp>
      <p:sp>
        <p:nvSpPr>
          <p:cNvPr id="40" name="Google Shape;112;p22">
            <a:extLst>
              <a:ext uri="{FF2B5EF4-FFF2-40B4-BE49-F238E27FC236}">
                <a16:creationId xmlns:a16="http://schemas.microsoft.com/office/drawing/2014/main" id="{D1A3AC8E-280A-844C-5CC7-4D65347CC14A}"/>
              </a:ext>
            </a:extLst>
          </p:cNvPr>
          <p:cNvSpPr/>
          <p:nvPr/>
        </p:nvSpPr>
        <p:spPr>
          <a:xfrm>
            <a:off x="3096148" y="3561721"/>
            <a:ext cx="4269600" cy="570759"/>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Nodrošina sadarbības teritorijas civilās aizsardzības plānā pašvaldības institūcijai noteikto </a:t>
            </a:r>
            <a:r>
              <a:rPr lang="lv-LV" sz="1100" b="1"/>
              <a:t>pasākumu izpildi</a:t>
            </a:r>
          </a:p>
        </p:txBody>
      </p:sp>
      <p:sp>
        <p:nvSpPr>
          <p:cNvPr id="5" name="Google Shape;112;p22">
            <a:extLst>
              <a:ext uri="{FF2B5EF4-FFF2-40B4-BE49-F238E27FC236}">
                <a16:creationId xmlns:a16="http://schemas.microsoft.com/office/drawing/2014/main" id="{380CF6F0-D39E-1FBC-DAA8-907A85B81FE0}"/>
              </a:ext>
            </a:extLst>
          </p:cNvPr>
          <p:cNvSpPr/>
          <p:nvPr/>
        </p:nvSpPr>
        <p:spPr>
          <a:xfrm>
            <a:off x="3102015" y="4248892"/>
            <a:ext cx="4267756" cy="5715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Nodrošina pašvaldības </a:t>
            </a:r>
            <a:r>
              <a:rPr lang="lv-LV" sz="1100" b="1"/>
              <a:t>institūcijas nodarbināto un apmeklētāju drošību t</a:t>
            </a:r>
            <a:r>
              <a:rPr lang="lv-LV" sz="1100"/>
              <a:t>ās īpašumā vai valdījumā esošā objektā vai paaugstinātas bīstamības objektā</a:t>
            </a:r>
          </a:p>
        </p:txBody>
      </p:sp>
      <p:sp>
        <p:nvSpPr>
          <p:cNvPr id="7" name="Google Shape;112;p22">
            <a:extLst>
              <a:ext uri="{FF2B5EF4-FFF2-40B4-BE49-F238E27FC236}">
                <a16:creationId xmlns:a16="http://schemas.microsoft.com/office/drawing/2014/main" id="{1B8226AC-B595-5112-D099-E9857D7F5E87}"/>
              </a:ext>
            </a:extLst>
          </p:cNvPr>
          <p:cNvSpPr/>
          <p:nvPr/>
        </p:nvSpPr>
        <p:spPr>
          <a:xfrm>
            <a:off x="7481331" y="4248891"/>
            <a:ext cx="4267756" cy="109378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Pēc pašvaldības domes pieprasījuma </a:t>
            </a:r>
            <a:r>
              <a:rPr lang="lv-LV" sz="1100" b="1"/>
              <a:t>sniedz informāciju </a:t>
            </a:r>
            <a:r>
              <a:rPr lang="lv-LV" sz="1100"/>
              <a:t>par pašvaldības institūcijas rīcībā esošajiem resursiem, kas izmantojami katastrofas pārvaldīšanai</a:t>
            </a:r>
          </a:p>
        </p:txBody>
      </p:sp>
      <p:sp>
        <p:nvSpPr>
          <p:cNvPr id="9" name="Google Shape;112;p22">
            <a:extLst>
              <a:ext uri="{FF2B5EF4-FFF2-40B4-BE49-F238E27FC236}">
                <a16:creationId xmlns:a16="http://schemas.microsoft.com/office/drawing/2014/main" id="{E7AF8C48-5E9F-DDE4-F91C-D88576437816}"/>
              </a:ext>
            </a:extLst>
          </p:cNvPr>
          <p:cNvSpPr/>
          <p:nvPr/>
        </p:nvSpPr>
        <p:spPr>
          <a:xfrm>
            <a:off x="3102015" y="4931502"/>
            <a:ext cx="4267756" cy="41117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Plāno un rīko </a:t>
            </a:r>
            <a:r>
              <a:rPr lang="lv-LV" sz="1100" b="1"/>
              <a:t>civilās aizsardzības un katastrofas pārvaldīšanas mācības</a:t>
            </a:r>
          </a:p>
        </p:txBody>
      </p:sp>
      <p:sp>
        <p:nvSpPr>
          <p:cNvPr id="3" name="Google Shape;118;p22">
            <a:extLst>
              <a:ext uri="{FF2B5EF4-FFF2-40B4-BE49-F238E27FC236}">
                <a16:creationId xmlns:a16="http://schemas.microsoft.com/office/drawing/2014/main" id="{4CAEFDD7-E9EC-4F72-F6CC-AF668C6DAC3E}"/>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Pašvaldības institūcijas vadītāja uzdevumi civilajā aizsardzībā un katastrofas pārvaldīšanā </a:t>
            </a:r>
            <a:endParaRPr lang="en-US"/>
          </a:p>
        </p:txBody>
      </p:sp>
      <p:sp>
        <p:nvSpPr>
          <p:cNvPr id="13" name="Slide Number Placeholder 4">
            <a:extLst>
              <a:ext uri="{FF2B5EF4-FFF2-40B4-BE49-F238E27FC236}">
                <a16:creationId xmlns:a16="http://schemas.microsoft.com/office/drawing/2014/main" id="{E217529D-EF81-9BAC-EF77-D793A4F5FCBA}"/>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76</a:t>
            </a:fld>
            <a:endParaRPr lang="en-GB"/>
          </a:p>
        </p:txBody>
      </p:sp>
      <p:sp>
        <p:nvSpPr>
          <p:cNvPr id="14" name="Rectangle 13">
            <a:extLst>
              <a:ext uri="{FF2B5EF4-FFF2-40B4-BE49-F238E27FC236}">
                <a16:creationId xmlns:a16="http://schemas.microsoft.com/office/drawing/2014/main" id="{A123301E-BC37-9184-3D45-1C243DD27261}"/>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3932DE7F-CA9B-4EE7-C797-F8F4E33CF1D3}"/>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Google Shape;118;p22">
            <a:extLst>
              <a:ext uri="{FF2B5EF4-FFF2-40B4-BE49-F238E27FC236}">
                <a16:creationId xmlns:a16="http://schemas.microsoft.com/office/drawing/2014/main" id="{FE37FF57-8356-B145-84AD-CB990A88DE96}"/>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5" name="Google Shape;118;p22">
            <a:extLst>
              <a:ext uri="{FF2B5EF4-FFF2-40B4-BE49-F238E27FC236}">
                <a16:creationId xmlns:a16="http://schemas.microsoft.com/office/drawing/2014/main" id="{D6BAA494-B0F6-797F-6164-F925B45F4844}"/>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8" name="Freeform 68">
            <a:extLst>
              <a:ext uri="{FF2B5EF4-FFF2-40B4-BE49-F238E27FC236}">
                <a16:creationId xmlns:a16="http://schemas.microsoft.com/office/drawing/2014/main" id="{73FC2C2F-EA15-B66B-867C-5ADB0CB014E8}"/>
              </a:ext>
            </a:extLst>
          </p:cNvPr>
          <p:cNvSpPr>
            <a:spLocks noChangeAspect="1" noEditPoints="1"/>
          </p:cNvSpPr>
          <p:nvPr/>
        </p:nvSpPr>
        <p:spPr bwMode="auto">
          <a:xfrm>
            <a:off x="3180147" y="301893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49" name="Freeform 68">
            <a:extLst>
              <a:ext uri="{FF2B5EF4-FFF2-40B4-BE49-F238E27FC236}">
                <a16:creationId xmlns:a16="http://schemas.microsoft.com/office/drawing/2014/main" id="{D1514D57-44DD-2445-A77D-E60393FE3896}"/>
              </a:ext>
            </a:extLst>
          </p:cNvPr>
          <p:cNvSpPr>
            <a:spLocks noChangeAspect="1" noEditPoints="1"/>
          </p:cNvSpPr>
          <p:nvPr/>
        </p:nvSpPr>
        <p:spPr bwMode="auto">
          <a:xfrm>
            <a:off x="3180147" y="37603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0" name="Freeform 68">
            <a:extLst>
              <a:ext uri="{FF2B5EF4-FFF2-40B4-BE49-F238E27FC236}">
                <a16:creationId xmlns:a16="http://schemas.microsoft.com/office/drawing/2014/main" id="{75594BC8-EB53-ACB5-08E2-AF9BE2FB2E71}"/>
              </a:ext>
            </a:extLst>
          </p:cNvPr>
          <p:cNvSpPr>
            <a:spLocks noChangeAspect="1" noEditPoints="1"/>
          </p:cNvSpPr>
          <p:nvPr/>
        </p:nvSpPr>
        <p:spPr bwMode="auto">
          <a:xfrm>
            <a:off x="7563487" y="301893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1" name="Freeform 68">
            <a:extLst>
              <a:ext uri="{FF2B5EF4-FFF2-40B4-BE49-F238E27FC236}">
                <a16:creationId xmlns:a16="http://schemas.microsoft.com/office/drawing/2014/main" id="{437BB0F8-7606-EEDE-4DBE-04B0F75237D1}"/>
              </a:ext>
            </a:extLst>
          </p:cNvPr>
          <p:cNvSpPr>
            <a:spLocks noChangeAspect="1" noEditPoints="1"/>
          </p:cNvSpPr>
          <p:nvPr/>
        </p:nvSpPr>
        <p:spPr bwMode="auto">
          <a:xfrm>
            <a:off x="7563487" y="376039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sp>
        <p:nvSpPr>
          <p:cNvPr id="53" name="Google Shape;2071;p98">
            <a:extLst>
              <a:ext uri="{FF2B5EF4-FFF2-40B4-BE49-F238E27FC236}">
                <a16:creationId xmlns:a16="http://schemas.microsoft.com/office/drawing/2014/main" id="{A024D02B-7BA6-FBEB-8C09-43AF4E7CCA72}"/>
              </a:ext>
            </a:extLst>
          </p:cNvPr>
          <p:cNvSpPr/>
          <p:nvPr/>
        </p:nvSpPr>
        <p:spPr>
          <a:xfrm>
            <a:off x="11389087" y="1891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4"/>
                  <a:pt x="24" y="24"/>
                  <a:pt x="24" y="24"/>
                </a:cubicBezTo>
                <a:cubicBezTo>
                  <a:pt x="551" y="24"/>
                  <a:pt x="551" y="24"/>
                  <a:pt x="551" y="24"/>
                </a:cubicBezTo>
                <a:lnTo>
                  <a:pt x="551" y="551"/>
                </a:lnTo>
                <a:close/>
                <a:moveTo>
                  <a:pt x="280" y="175"/>
                </a:moveTo>
                <a:cubicBezTo>
                  <a:pt x="247" y="175"/>
                  <a:pt x="221" y="148"/>
                  <a:pt x="221" y="115"/>
                </a:cubicBezTo>
                <a:cubicBezTo>
                  <a:pt x="221" y="83"/>
                  <a:pt x="247" y="56"/>
                  <a:pt x="280" y="56"/>
                </a:cubicBezTo>
                <a:cubicBezTo>
                  <a:pt x="313" y="56"/>
                  <a:pt x="339" y="83"/>
                  <a:pt x="339" y="115"/>
                </a:cubicBezTo>
                <a:cubicBezTo>
                  <a:pt x="339" y="148"/>
                  <a:pt x="313" y="175"/>
                  <a:pt x="280" y="175"/>
                </a:cubicBezTo>
                <a:close/>
                <a:moveTo>
                  <a:pt x="280" y="80"/>
                </a:moveTo>
                <a:cubicBezTo>
                  <a:pt x="261" y="80"/>
                  <a:pt x="245" y="96"/>
                  <a:pt x="245" y="115"/>
                </a:cubicBezTo>
                <a:cubicBezTo>
                  <a:pt x="245" y="135"/>
                  <a:pt x="261" y="151"/>
                  <a:pt x="280" y="151"/>
                </a:cubicBezTo>
                <a:cubicBezTo>
                  <a:pt x="299" y="151"/>
                  <a:pt x="315" y="135"/>
                  <a:pt x="315" y="115"/>
                </a:cubicBezTo>
                <a:cubicBezTo>
                  <a:pt x="315" y="96"/>
                  <a:pt x="299" y="80"/>
                  <a:pt x="280" y="80"/>
                </a:cubicBezTo>
                <a:close/>
                <a:moveTo>
                  <a:pt x="520" y="267"/>
                </a:moveTo>
                <a:cubicBezTo>
                  <a:pt x="400" y="267"/>
                  <a:pt x="400" y="267"/>
                  <a:pt x="400" y="267"/>
                </a:cubicBezTo>
                <a:cubicBezTo>
                  <a:pt x="400" y="184"/>
                  <a:pt x="400" y="184"/>
                  <a:pt x="400" y="184"/>
                </a:cubicBezTo>
                <a:cubicBezTo>
                  <a:pt x="166" y="184"/>
                  <a:pt x="166" y="184"/>
                  <a:pt x="166" y="184"/>
                </a:cubicBezTo>
                <a:cubicBezTo>
                  <a:pt x="166" y="267"/>
                  <a:pt x="166" y="267"/>
                  <a:pt x="166" y="267"/>
                </a:cubicBezTo>
                <a:cubicBezTo>
                  <a:pt x="60" y="267"/>
                  <a:pt x="60" y="267"/>
                  <a:pt x="60" y="267"/>
                </a:cubicBezTo>
                <a:cubicBezTo>
                  <a:pt x="60" y="376"/>
                  <a:pt x="60" y="376"/>
                  <a:pt x="60" y="376"/>
                </a:cubicBezTo>
                <a:cubicBezTo>
                  <a:pt x="88" y="376"/>
                  <a:pt x="88" y="376"/>
                  <a:pt x="88" y="376"/>
                </a:cubicBezTo>
                <a:cubicBezTo>
                  <a:pt x="88" y="519"/>
                  <a:pt x="88" y="519"/>
                  <a:pt x="88" y="519"/>
                </a:cubicBezTo>
                <a:cubicBezTo>
                  <a:pt x="492" y="519"/>
                  <a:pt x="492" y="519"/>
                  <a:pt x="492" y="519"/>
                </a:cubicBezTo>
                <a:cubicBezTo>
                  <a:pt x="492" y="376"/>
                  <a:pt x="492" y="376"/>
                  <a:pt x="492" y="376"/>
                </a:cubicBezTo>
                <a:cubicBezTo>
                  <a:pt x="520" y="376"/>
                  <a:pt x="520" y="376"/>
                  <a:pt x="520" y="376"/>
                </a:cubicBezTo>
                <a:lnTo>
                  <a:pt x="520" y="267"/>
                </a:lnTo>
                <a:close/>
                <a:moveTo>
                  <a:pt x="190" y="208"/>
                </a:moveTo>
                <a:cubicBezTo>
                  <a:pt x="376" y="208"/>
                  <a:pt x="376" y="208"/>
                  <a:pt x="376" y="208"/>
                </a:cubicBezTo>
                <a:cubicBezTo>
                  <a:pt x="376" y="267"/>
                  <a:pt x="376" y="267"/>
                  <a:pt x="376" y="267"/>
                </a:cubicBezTo>
                <a:cubicBezTo>
                  <a:pt x="349" y="267"/>
                  <a:pt x="349" y="267"/>
                  <a:pt x="349" y="267"/>
                </a:cubicBezTo>
                <a:cubicBezTo>
                  <a:pt x="349" y="250"/>
                  <a:pt x="349" y="250"/>
                  <a:pt x="349" y="250"/>
                </a:cubicBezTo>
                <a:cubicBezTo>
                  <a:pt x="325" y="250"/>
                  <a:pt x="325" y="250"/>
                  <a:pt x="325" y="250"/>
                </a:cubicBezTo>
                <a:cubicBezTo>
                  <a:pt x="325" y="267"/>
                  <a:pt x="325" y="267"/>
                  <a:pt x="325" y="267"/>
                </a:cubicBezTo>
                <a:cubicBezTo>
                  <a:pt x="241" y="267"/>
                  <a:pt x="241" y="267"/>
                  <a:pt x="241" y="267"/>
                </a:cubicBezTo>
                <a:cubicBezTo>
                  <a:pt x="241" y="248"/>
                  <a:pt x="241" y="248"/>
                  <a:pt x="241" y="248"/>
                </a:cubicBezTo>
                <a:cubicBezTo>
                  <a:pt x="217" y="248"/>
                  <a:pt x="217" y="248"/>
                  <a:pt x="217" y="248"/>
                </a:cubicBezTo>
                <a:cubicBezTo>
                  <a:pt x="217" y="267"/>
                  <a:pt x="217" y="267"/>
                  <a:pt x="217" y="267"/>
                </a:cubicBezTo>
                <a:cubicBezTo>
                  <a:pt x="190" y="267"/>
                  <a:pt x="190" y="267"/>
                  <a:pt x="190" y="267"/>
                </a:cubicBezTo>
                <a:lnTo>
                  <a:pt x="190" y="208"/>
                </a:lnTo>
                <a:close/>
                <a:moveTo>
                  <a:pt x="468" y="495"/>
                </a:moveTo>
                <a:cubicBezTo>
                  <a:pt x="112" y="495"/>
                  <a:pt x="112" y="495"/>
                  <a:pt x="112" y="495"/>
                </a:cubicBezTo>
                <a:cubicBezTo>
                  <a:pt x="112" y="376"/>
                  <a:pt x="112" y="376"/>
                  <a:pt x="112" y="376"/>
                </a:cubicBezTo>
                <a:cubicBezTo>
                  <a:pt x="468" y="376"/>
                  <a:pt x="468" y="376"/>
                  <a:pt x="468" y="376"/>
                </a:cubicBezTo>
                <a:lnTo>
                  <a:pt x="468" y="495"/>
                </a:lnTo>
                <a:close/>
                <a:moveTo>
                  <a:pt x="496" y="352"/>
                </a:moveTo>
                <a:cubicBezTo>
                  <a:pt x="492" y="352"/>
                  <a:pt x="492" y="352"/>
                  <a:pt x="492" y="352"/>
                </a:cubicBezTo>
                <a:cubicBezTo>
                  <a:pt x="88" y="352"/>
                  <a:pt x="88" y="352"/>
                  <a:pt x="88" y="352"/>
                </a:cubicBezTo>
                <a:cubicBezTo>
                  <a:pt x="84" y="352"/>
                  <a:pt x="84" y="352"/>
                  <a:pt x="84" y="352"/>
                </a:cubicBezTo>
                <a:cubicBezTo>
                  <a:pt x="84" y="291"/>
                  <a:pt x="84" y="291"/>
                  <a:pt x="84" y="291"/>
                </a:cubicBezTo>
                <a:cubicBezTo>
                  <a:pt x="496" y="291"/>
                  <a:pt x="496" y="291"/>
                  <a:pt x="496" y="291"/>
                </a:cubicBezTo>
                <a:lnTo>
                  <a:pt x="496" y="3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1001;p78">
            <a:extLst>
              <a:ext uri="{FF2B5EF4-FFF2-40B4-BE49-F238E27FC236}">
                <a16:creationId xmlns:a16="http://schemas.microsoft.com/office/drawing/2014/main" id="{031F8C7F-2D91-3EB8-8982-D778EEBA9647}"/>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Freeform 68">
            <a:extLst>
              <a:ext uri="{FF2B5EF4-FFF2-40B4-BE49-F238E27FC236}">
                <a16:creationId xmlns:a16="http://schemas.microsoft.com/office/drawing/2014/main" id="{F87C5308-2018-6FC1-189B-F5DBA8C5D5BB}"/>
              </a:ext>
            </a:extLst>
          </p:cNvPr>
          <p:cNvSpPr>
            <a:spLocks noChangeAspect="1" noEditPoints="1"/>
          </p:cNvSpPr>
          <p:nvPr/>
        </p:nvSpPr>
        <p:spPr bwMode="auto">
          <a:xfrm>
            <a:off x="3185487" y="444793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8" name="Freeform 68">
            <a:extLst>
              <a:ext uri="{FF2B5EF4-FFF2-40B4-BE49-F238E27FC236}">
                <a16:creationId xmlns:a16="http://schemas.microsoft.com/office/drawing/2014/main" id="{1F1059A0-92C2-FA32-C110-34602EC59E21}"/>
              </a:ext>
            </a:extLst>
          </p:cNvPr>
          <p:cNvSpPr>
            <a:spLocks noChangeAspect="1" noEditPoints="1"/>
          </p:cNvSpPr>
          <p:nvPr/>
        </p:nvSpPr>
        <p:spPr bwMode="auto">
          <a:xfrm>
            <a:off x="7563487" y="470908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10" name="Freeform 68">
            <a:extLst>
              <a:ext uri="{FF2B5EF4-FFF2-40B4-BE49-F238E27FC236}">
                <a16:creationId xmlns:a16="http://schemas.microsoft.com/office/drawing/2014/main" id="{A0E15AED-1C29-5146-9F8B-05FC51E4E929}"/>
              </a:ext>
            </a:extLst>
          </p:cNvPr>
          <p:cNvSpPr>
            <a:spLocks noChangeAspect="1" noEditPoints="1"/>
          </p:cNvSpPr>
          <p:nvPr/>
        </p:nvSpPr>
        <p:spPr bwMode="auto">
          <a:xfrm>
            <a:off x="3185487" y="50503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pic>
        <p:nvPicPr>
          <p:cNvPr id="43" name="Picture 42">
            <a:extLst>
              <a:ext uri="{FF2B5EF4-FFF2-40B4-BE49-F238E27FC236}">
                <a16:creationId xmlns:a16="http://schemas.microsoft.com/office/drawing/2014/main" id="{8C0A23C4-E63C-D3E7-377D-E012EC80A2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9" t="75128" r="129" b="12379"/>
          <a:stretch/>
        </p:blipFill>
        <p:spPr>
          <a:xfrm>
            <a:off x="3102015" y="5453790"/>
            <a:ext cx="8641250" cy="719724"/>
          </a:xfrm>
          <a:prstGeom prst="rect">
            <a:avLst/>
          </a:prstGeom>
        </p:spPr>
      </p:pic>
      <p:sp>
        <p:nvSpPr>
          <p:cNvPr id="4" name="Google Shape;112;p22">
            <a:extLst>
              <a:ext uri="{FF2B5EF4-FFF2-40B4-BE49-F238E27FC236}">
                <a16:creationId xmlns:a16="http://schemas.microsoft.com/office/drawing/2014/main" id="{07EA80DE-3472-6EC2-D3E7-F66D2A278C52}"/>
              </a:ext>
            </a:extLst>
          </p:cNvPr>
          <p:cNvSpPr/>
          <p:nvPr/>
        </p:nvSpPr>
        <p:spPr>
          <a:xfrm>
            <a:off x="3102014" y="2362199"/>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Civilās aizsardzības uzdevumu izpildi pašvaldības institūcijā nodrošina un vada pašvaldības institūcijas vadītājs</a:t>
            </a:r>
          </a:p>
        </p:txBody>
      </p:sp>
      <p:sp>
        <p:nvSpPr>
          <p:cNvPr id="31" name="Rectangle 30">
            <a:extLst>
              <a:ext uri="{FF2B5EF4-FFF2-40B4-BE49-F238E27FC236}">
                <a16:creationId xmlns:a16="http://schemas.microsoft.com/office/drawing/2014/main" id="{EBC6A191-6BF4-E651-2CF4-C1DA2CAA395C}"/>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1" name="Group 10">
            <a:extLst>
              <a:ext uri="{FF2B5EF4-FFF2-40B4-BE49-F238E27FC236}">
                <a16:creationId xmlns:a16="http://schemas.microsoft.com/office/drawing/2014/main" id="{A9C58BA4-AB16-B235-B441-1D0E68A74AE2}"/>
              </a:ext>
            </a:extLst>
          </p:cNvPr>
          <p:cNvGrpSpPr/>
          <p:nvPr/>
        </p:nvGrpSpPr>
        <p:grpSpPr>
          <a:xfrm>
            <a:off x="7511473" y="131212"/>
            <a:ext cx="4237615" cy="218780"/>
            <a:chOff x="7511473" y="131212"/>
            <a:chExt cx="4237615" cy="218780"/>
          </a:xfrm>
        </p:grpSpPr>
        <p:sp>
          <p:nvSpPr>
            <p:cNvPr id="17" name="Rectangle 16">
              <a:extLst>
                <a:ext uri="{FF2B5EF4-FFF2-40B4-BE49-F238E27FC236}">
                  <a16:creationId xmlns:a16="http://schemas.microsoft.com/office/drawing/2014/main" id="{0F6CEB93-F492-05D2-6D5D-1CD4FB292841}"/>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939B337C-6C3D-4BD7-D1A1-AEF0FB85D707}"/>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33" name="Group 32">
              <a:extLst>
                <a:ext uri="{FF2B5EF4-FFF2-40B4-BE49-F238E27FC236}">
                  <a16:creationId xmlns:a16="http://schemas.microsoft.com/office/drawing/2014/main" id="{AFB479EE-49C9-293B-16C6-C77E609B510B}"/>
                </a:ext>
              </a:extLst>
            </p:cNvPr>
            <p:cNvGrpSpPr/>
            <p:nvPr/>
          </p:nvGrpSpPr>
          <p:grpSpPr>
            <a:xfrm>
              <a:off x="8725174" y="131292"/>
              <a:ext cx="2544826" cy="217488"/>
              <a:chOff x="8236954" y="132504"/>
              <a:chExt cx="2544826" cy="217488"/>
            </a:xfrm>
          </p:grpSpPr>
          <p:sp>
            <p:nvSpPr>
              <p:cNvPr id="46" name="Rectangle 45">
                <a:extLst>
                  <a:ext uri="{FF2B5EF4-FFF2-40B4-BE49-F238E27FC236}">
                    <a16:creationId xmlns:a16="http://schemas.microsoft.com/office/drawing/2014/main" id="{AE28AFD0-0A61-88DE-D3A2-BCC1D09E8B94}"/>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47" name="Rectangle 46">
                <a:extLst>
                  <a:ext uri="{FF2B5EF4-FFF2-40B4-BE49-F238E27FC236}">
                    <a16:creationId xmlns:a16="http://schemas.microsoft.com/office/drawing/2014/main" id="{2C5504B3-F1D8-4F4F-D8B4-FBE43A0DB5DB}"/>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36" name="Rectangle 35">
              <a:extLst>
                <a:ext uri="{FF2B5EF4-FFF2-40B4-BE49-F238E27FC236}">
                  <a16:creationId xmlns:a16="http://schemas.microsoft.com/office/drawing/2014/main" id="{E4D6ABC5-8849-41D7-B539-27DA9D49213A}"/>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2DAC5F77-805B-9D18-9627-5664BCB62472}"/>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C7A0F0A0-49BF-BE1B-370E-BC25283B83C5}"/>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A35E0C3C-1F3A-5C15-0419-2048AC74075D}"/>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00EFD02E-BE80-1D8F-DC32-769C9B75775B}"/>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0" name="Rectangle 19">
            <a:extLst>
              <a:ext uri="{FF2B5EF4-FFF2-40B4-BE49-F238E27FC236}">
                <a16:creationId xmlns:a16="http://schemas.microsoft.com/office/drawing/2014/main" id="{E66C51EB-CA04-B10D-C017-887ABCDF9A9A}"/>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Freeform 50">
            <a:extLst>
              <a:ext uri="{FF2B5EF4-FFF2-40B4-BE49-F238E27FC236}">
                <a16:creationId xmlns:a16="http://schemas.microsoft.com/office/drawing/2014/main" id="{975AB793-4544-3ECE-2293-777D66B6AE4A}"/>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2" name="Google Shape;2685;p25">
            <a:extLst>
              <a:ext uri="{FF2B5EF4-FFF2-40B4-BE49-F238E27FC236}">
                <a16:creationId xmlns:a16="http://schemas.microsoft.com/office/drawing/2014/main" id="{D11551E2-2273-56F4-8377-5B751596BDB6}"/>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23" name="Rectangle 22">
            <a:extLst>
              <a:ext uri="{FF2B5EF4-FFF2-40B4-BE49-F238E27FC236}">
                <a16:creationId xmlns:a16="http://schemas.microsoft.com/office/drawing/2014/main" id="{D808EC78-81F5-CD5C-CCCF-AEC4691229BF}"/>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AEEEC179-CE35-21AC-A01F-25A5CCA0234E}"/>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7C7230BA-195B-F544-1E15-C2A7DDCAE8DA}"/>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F776851A-83B6-9D2A-F689-517B0BDF732A}"/>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89148F16-64C3-0192-3D97-B35FCB73B32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DE4755C4-356C-DE61-8496-96055D17EE62}"/>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43721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118;p22">
            <a:extLst>
              <a:ext uri="{FF2B5EF4-FFF2-40B4-BE49-F238E27FC236}">
                <a16:creationId xmlns:a16="http://schemas.microsoft.com/office/drawing/2014/main" id="{9C10A497-7FB1-A7AC-E67E-E1DBAC2638C2}"/>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A8192D"/>
                </a:solidFill>
              </a:rPr>
              <a:t>dabas</a:t>
            </a:r>
            <a:r>
              <a:rPr lang="lv-LV" sz="1400" b="1"/>
              <a:t> katastrofām:</a:t>
            </a:r>
          </a:p>
        </p:txBody>
      </p:sp>
      <p:sp>
        <p:nvSpPr>
          <p:cNvPr id="48" name="Google Shape;118;p22">
            <a:extLst>
              <a:ext uri="{FF2B5EF4-FFF2-40B4-BE49-F238E27FC236}">
                <a16:creationId xmlns:a16="http://schemas.microsoft.com/office/drawing/2014/main" id="{7DBF1045-FAC1-E675-66C2-A574987A6CB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en-GB" sz="800" b="1">
              <a:solidFill>
                <a:schemeClr val="lt1"/>
              </a:solidFill>
            </a:endParaRPr>
          </a:p>
        </p:txBody>
      </p:sp>
      <p:pic>
        <p:nvPicPr>
          <p:cNvPr id="119" name="Graphic 118">
            <a:extLst>
              <a:ext uri="{FF2B5EF4-FFF2-40B4-BE49-F238E27FC236}">
                <a16:creationId xmlns:a16="http://schemas.microsoft.com/office/drawing/2014/main" id="{B072B856-F4B2-4B03-BD7C-2F24844E5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123" name="Rectangle 122">
            <a:extLst>
              <a:ext uri="{FF2B5EF4-FFF2-40B4-BE49-F238E27FC236}">
                <a16:creationId xmlns:a16="http://schemas.microsoft.com/office/drawing/2014/main" id="{6358EB00-0E4F-73C7-0EF5-06C2D281A1A7}"/>
              </a:ext>
            </a:extLst>
          </p:cNvPr>
          <p:cNvSpPr/>
          <p:nvPr/>
        </p:nvSpPr>
        <p:spPr>
          <a:xfrm>
            <a:off x="0" y="1819275"/>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4" name="Rectangle 123">
            <a:extLst>
              <a:ext uri="{FF2B5EF4-FFF2-40B4-BE49-F238E27FC236}">
                <a16:creationId xmlns:a16="http://schemas.microsoft.com/office/drawing/2014/main" id="{D02E8BE0-97B5-75C4-CB38-348CDCFC0EDD}"/>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Pašvaldību pienākumi civilajā aizsardzībā un katastrofas pārvaldīšanā </a:t>
            </a:r>
            <a:endParaRPr lang="en-US"/>
          </a:p>
        </p:txBody>
      </p:sp>
      <p:sp>
        <p:nvSpPr>
          <p:cNvPr id="133" name="Google Shape;1001;p78">
            <a:extLst>
              <a:ext uri="{FF2B5EF4-FFF2-40B4-BE49-F238E27FC236}">
                <a16:creationId xmlns:a16="http://schemas.microsoft.com/office/drawing/2014/main" id="{BFAB9492-8366-EAF8-9BA1-2423D69598BE}"/>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3" name="Slide Number Placeholder 4">
            <a:extLst>
              <a:ext uri="{FF2B5EF4-FFF2-40B4-BE49-F238E27FC236}">
                <a16:creationId xmlns:a16="http://schemas.microsoft.com/office/drawing/2014/main" id="{A50D2A74-E550-A110-B253-D3D1A56F823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77</a:t>
            </a:fld>
            <a:endParaRPr lang="en-GB"/>
          </a:p>
        </p:txBody>
      </p:sp>
      <p:grpSp>
        <p:nvGrpSpPr>
          <p:cNvPr id="3" name="Group 2">
            <a:extLst>
              <a:ext uri="{FF2B5EF4-FFF2-40B4-BE49-F238E27FC236}">
                <a16:creationId xmlns:a16="http://schemas.microsoft.com/office/drawing/2014/main" id="{A0C22ADF-3E3A-488D-D7EF-D3BEFDE276F8}"/>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800907CB-9142-CAF7-B663-6310485AFCEC}"/>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 name="TextBox 5">
              <a:extLst>
                <a:ext uri="{FF2B5EF4-FFF2-40B4-BE49-F238E27FC236}">
                  <a16:creationId xmlns:a16="http://schemas.microsoft.com/office/drawing/2014/main" id="{5778E2F5-DC69-1F41-2892-28E3BAC4550D}"/>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7" name="Rectangle 6">
              <a:extLst>
                <a:ext uri="{FF2B5EF4-FFF2-40B4-BE49-F238E27FC236}">
                  <a16:creationId xmlns:a16="http://schemas.microsoft.com/office/drawing/2014/main" id="{14182D17-F02B-A5DA-1905-04BA610195F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847FA366-0713-7827-C527-11C40145023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1" name="Rectangle 10">
              <a:extLst>
                <a:ext uri="{FF2B5EF4-FFF2-40B4-BE49-F238E27FC236}">
                  <a16:creationId xmlns:a16="http://schemas.microsoft.com/office/drawing/2014/main" id="{AC6F0E0F-6F59-B66D-EF4B-4A502929296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 name="TextBox 11">
              <a:extLst>
                <a:ext uri="{FF2B5EF4-FFF2-40B4-BE49-F238E27FC236}">
                  <a16:creationId xmlns:a16="http://schemas.microsoft.com/office/drawing/2014/main" id="{CF15989A-7BED-7CE6-FF0E-83E25441590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38" name="Google Shape;112;p22">
            <a:extLst>
              <a:ext uri="{FF2B5EF4-FFF2-40B4-BE49-F238E27FC236}">
                <a16:creationId xmlns:a16="http://schemas.microsoft.com/office/drawing/2014/main" id="{0DDB692B-B98E-24A1-994E-810140BAD833}"/>
              </a:ext>
            </a:extLst>
          </p:cNvPr>
          <p:cNvSpPr/>
          <p:nvPr/>
        </p:nvSpPr>
        <p:spPr>
          <a:xfrm>
            <a:off x="4858049" y="4219575"/>
            <a:ext cx="3116904"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a:t>
            </a:r>
            <a:endParaRPr lang="en-US" sz="1100"/>
          </a:p>
          <a:p>
            <a:pPr marL="0" lvl="0" indent="0" algn="l" rtl="0">
              <a:spcBef>
                <a:spcPts val="0"/>
              </a:spcBef>
              <a:spcAft>
                <a:spcPts val="0"/>
              </a:spcAft>
              <a:buNone/>
            </a:pPr>
            <a:r>
              <a:rPr lang="lv-LV" sz="1100"/>
              <a:t>stiprs sals, karstums, sausums</a:t>
            </a:r>
          </a:p>
        </p:txBody>
      </p:sp>
      <p:sp>
        <p:nvSpPr>
          <p:cNvPr id="42" name="Google Shape;112;p22">
            <a:extLst>
              <a:ext uri="{FF2B5EF4-FFF2-40B4-BE49-F238E27FC236}">
                <a16:creationId xmlns:a16="http://schemas.microsoft.com/office/drawing/2014/main" id="{197AF5D4-DE60-69AE-BA51-D9D70C833BEE}"/>
              </a:ext>
            </a:extLst>
          </p:cNvPr>
          <p:cNvSpPr/>
          <p:nvPr/>
        </p:nvSpPr>
        <p:spPr>
          <a:xfrm>
            <a:off x="8117839" y="4219575"/>
            <a:ext cx="2005955"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Vētras (vēja brāzmas), </a:t>
            </a:r>
            <a:br>
              <a:rPr lang="en-US" sz="1100"/>
            </a:br>
            <a:r>
              <a:rPr lang="lv-LV" sz="1100"/>
              <a:t>viesuļi, krasas </a:t>
            </a:r>
            <a:endParaRPr lang="en-US" sz="1100"/>
          </a:p>
          <a:p>
            <a:pPr marL="0" lvl="0" indent="0" algn="l" rtl="0">
              <a:spcBef>
                <a:spcPts val="0"/>
              </a:spcBef>
              <a:spcAft>
                <a:spcPts val="0"/>
              </a:spcAft>
              <a:buNone/>
            </a:pPr>
            <a:r>
              <a:rPr lang="lv-LV" sz="1100"/>
              <a:t>vēja brāzmas</a:t>
            </a:r>
          </a:p>
        </p:txBody>
      </p:sp>
      <p:sp>
        <p:nvSpPr>
          <p:cNvPr id="43" name="Google Shape;112;p22">
            <a:extLst>
              <a:ext uri="{FF2B5EF4-FFF2-40B4-BE49-F238E27FC236}">
                <a16:creationId xmlns:a16="http://schemas.microsoft.com/office/drawing/2014/main" id="{D8D13EDA-6ACC-EBED-B9FC-2F782A970897}"/>
              </a:ext>
            </a:extLst>
          </p:cNvPr>
          <p:cNvSpPr/>
          <p:nvPr/>
        </p:nvSpPr>
        <p:spPr>
          <a:xfrm>
            <a:off x="10266680" y="4219575"/>
            <a:ext cx="1486402"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sp>
        <p:nvSpPr>
          <p:cNvPr id="44" name="Google Shape;112;p22">
            <a:extLst>
              <a:ext uri="{FF2B5EF4-FFF2-40B4-BE49-F238E27FC236}">
                <a16:creationId xmlns:a16="http://schemas.microsoft.com/office/drawing/2014/main" id="{39FF2F87-63C1-7475-B64F-0AA424645597}"/>
              </a:ext>
            </a:extLst>
          </p:cNvPr>
          <p:cNvSpPr/>
          <p:nvPr/>
        </p:nvSpPr>
        <p:spPr>
          <a:xfrm>
            <a:off x="4866028" y="5352777"/>
            <a:ext cx="2730418"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Epidēmija, pandēmija</a:t>
            </a:r>
          </a:p>
        </p:txBody>
      </p:sp>
      <p:sp>
        <p:nvSpPr>
          <p:cNvPr id="45" name="Google Shape;112;p22">
            <a:extLst>
              <a:ext uri="{FF2B5EF4-FFF2-40B4-BE49-F238E27FC236}">
                <a16:creationId xmlns:a16="http://schemas.microsoft.com/office/drawing/2014/main" id="{521E792D-0523-FE95-969F-50C904859F6A}"/>
              </a:ext>
            </a:extLst>
          </p:cNvPr>
          <p:cNvSpPr/>
          <p:nvPr/>
        </p:nvSpPr>
        <p:spPr>
          <a:xfrm>
            <a:off x="7712001" y="5352777"/>
            <a:ext cx="2138127"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Epizootijas</a:t>
            </a:r>
          </a:p>
        </p:txBody>
      </p:sp>
      <p:sp>
        <p:nvSpPr>
          <p:cNvPr id="46" name="Google Shape;112;p22">
            <a:extLst>
              <a:ext uri="{FF2B5EF4-FFF2-40B4-BE49-F238E27FC236}">
                <a16:creationId xmlns:a16="http://schemas.microsoft.com/office/drawing/2014/main" id="{AA101736-9C4B-0EF3-38A8-B0E5DC74CF1E}"/>
              </a:ext>
            </a:extLst>
          </p:cNvPr>
          <p:cNvSpPr/>
          <p:nvPr/>
        </p:nvSpPr>
        <p:spPr>
          <a:xfrm>
            <a:off x="9965683" y="5353288"/>
            <a:ext cx="1787399"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Epifitotijas</a:t>
            </a:r>
          </a:p>
        </p:txBody>
      </p:sp>
      <p:sp>
        <p:nvSpPr>
          <p:cNvPr id="49" name="Google Shape;118;p22">
            <a:extLst>
              <a:ext uri="{FF2B5EF4-FFF2-40B4-BE49-F238E27FC236}">
                <a16:creationId xmlns:a16="http://schemas.microsoft.com/office/drawing/2014/main" id="{D26D0F0D-7115-9B80-18F8-AE6C5A41C3AA}"/>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lang="en-GB" sz="800" b="1">
              <a:solidFill>
                <a:schemeClr val="lt1"/>
              </a:solidFill>
            </a:endParaRPr>
          </a:p>
        </p:txBody>
      </p:sp>
      <p:grpSp>
        <p:nvGrpSpPr>
          <p:cNvPr id="51" name="Group 50">
            <a:extLst>
              <a:ext uri="{FF2B5EF4-FFF2-40B4-BE49-F238E27FC236}">
                <a16:creationId xmlns:a16="http://schemas.microsoft.com/office/drawing/2014/main" id="{36273CB2-084E-EEBC-701D-21FC7694395C}"/>
              </a:ext>
            </a:extLst>
          </p:cNvPr>
          <p:cNvGrpSpPr/>
          <p:nvPr/>
        </p:nvGrpSpPr>
        <p:grpSpPr>
          <a:xfrm>
            <a:off x="9634128" y="5481455"/>
            <a:ext cx="216000" cy="692060"/>
            <a:chOff x="11567007" y="3478605"/>
            <a:chExt cx="216000" cy="692060"/>
          </a:xfrm>
        </p:grpSpPr>
        <p:sp>
          <p:nvSpPr>
            <p:cNvPr id="52" name="Rectangle 51">
              <a:extLst>
                <a:ext uri="{FF2B5EF4-FFF2-40B4-BE49-F238E27FC236}">
                  <a16:creationId xmlns:a16="http://schemas.microsoft.com/office/drawing/2014/main" id="{C17E7862-A3FA-C14C-2588-350123AA9D7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3" name="Rectangle 52">
              <a:extLst>
                <a:ext uri="{FF2B5EF4-FFF2-40B4-BE49-F238E27FC236}">
                  <a16:creationId xmlns:a16="http://schemas.microsoft.com/office/drawing/2014/main" id="{63DD07E9-3AD2-68E7-9784-04CB42E914D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4" name="Rectangle 53">
              <a:extLst>
                <a:ext uri="{FF2B5EF4-FFF2-40B4-BE49-F238E27FC236}">
                  <a16:creationId xmlns:a16="http://schemas.microsoft.com/office/drawing/2014/main" id="{EAD5BB5F-BC4B-1E62-E2CE-3C01C963761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5" name="Group 54">
            <a:extLst>
              <a:ext uri="{FF2B5EF4-FFF2-40B4-BE49-F238E27FC236}">
                <a16:creationId xmlns:a16="http://schemas.microsoft.com/office/drawing/2014/main" id="{BBB4502F-A611-42B5-2DFD-5B371F8C1FBE}"/>
              </a:ext>
            </a:extLst>
          </p:cNvPr>
          <p:cNvGrpSpPr/>
          <p:nvPr/>
        </p:nvGrpSpPr>
        <p:grpSpPr>
          <a:xfrm>
            <a:off x="9907795" y="4550437"/>
            <a:ext cx="216000" cy="692060"/>
            <a:chOff x="11567007" y="3478605"/>
            <a:chExt cx="216000" cy="692060"/>
          </a:xfrm>
        </p:grpSpPr>
        <p:sp>
          <p:nvSpPr>
            <p:cNvPr id="56" name="Rectangle 55">
              <a:extLst>
                <a:ext uri="{FF2B5EF4-FFF2-40B4-BE49-F238E27FC236}">
                  <a16:creationId xmlns:a16="http://schemas.microsoft.com/office/drawing/2014/main" id="{DF28F06A-4CC3-CCFE-0D91-98C1CCF598E9}"/>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7" name="Rectangle 56">
              <a:extLst>
                <a:ext uri="{FF2B5EF4-FFF2-40B4-BE49-F238E27FC236}">
                  <a16:creationId xmlns:a16="http://schemas.microsoft.com/office/drawing/2014/main" id="{8E1A01D1-2C2F-5D48-AD11-EABADBB19F9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8" name="Rectangle 57">
              <a:extLst>
                <a:ext uri="{FF2B5EF4-FFF2-40B4-BE49-F238E27FC236}">
                  <a16:creationId xmlns:a16="http://schemas.microsoft.com/office/drawing/2014/main" id="{228541E6-25C9-3523-F166-848DA2C8750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9" name="Group 58">
            <a:extLst>
              <a:ext uri="{FF2B5EF4-FFF2-40B4-BE49-F238E27FC236}">
                <a16:creationId xmlns:a16="http://schemas.microsoft.com/office/drawing/2014/main" id="{27A27BE9-B3E4-A90D-8510-35328A4C12D4}"/>
              </a:ext>
            </a:extLst>
          </p:cNvPr>
          <p:cNvGrpSpPr/>
          <p:nvPr/>
        </p:nvGrpSpPr>
        <p:grpSpPr>
          <a:xfrm>
            <a:off x="11533127" y="4550437"/>
            <a:ext cx="216000" cy="692060"/>
            <a:chOff x="11567007" y="3478605"/>
            <a:chExt cx="216000" cy="692060"/>
          </a:xfrm>
        </p:grpSpPr>
        <p:sp>
          <p:nvSpPr>
            <p:cNvPr id="60" name="Rectangle 59">
              <a:extLst>
                <a:ext uri="{FF2B5EF4-FFF2-40B4-BE49-F238E27FC236}">
                  <a16:creationId xmlns:a16="http://schemas.microsoft.com/office/drawing/2014/main" id="{058FD7B3-EDD7-14C2-8644-2E756D28052F}"/>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1" name="Rectangle 60">
              <a:extLst>
                <a:ext uri="{FF2B5EF4-FFF2-40B4-BE49-F238E27FC236}">
                  <a16:creationId xmlns:a16="http://schemas.microsoft.com/office/drawing/2014/main" id="{872C8E65-19B1-A6C9-D472-6AB6A2AD661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2" name="Rectangle 61">
              <a:extLst>
                <a:ext uri="{FF2B5EF4-FFF2-40B4-BE49-F238E27FC236}">
                  <a16:creationId xmlns:a16="http://schemas.microsoft.com/office/drawing/2014/main" id="{01F95029-8E5A-4BC9-536E-94A1C91288C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3" name="Group 62">
            <a:extLst>
              <a:ext uri="{FF2B5EF4-FFF2-40B4-BE49-F238E27FC236}">
                <a16:creationId xmlns:a16="http://schemas.microsoft.com/office/drawing/2014/main" id="{E36D6381-34DD-41D0-9D10-6BDF2690FAF9}"/>
              </a:ext>
            </a:extLst>
          </p:cNvPr>
          <p:cNvGrpSpPr/>
          <p:nvPr/>
        </p:nvGrpSpPr>
        <p:grpSpPr>
          <a:xfrm>
            <a:off x="11537082" y="5481966"/>
            <a:ext cx="216000" cy="692060"/>
            <a:chOff x="11567007" y="3478605"/>
            <a:chExt cx="216000" cy="692060"/>
          </a:xfrm>
        </p:grpSpPr>
        <p:sp>
          <p:nvSpPr>
            <p:cNvPr id="64" name="Rectangle 63">
              <a:extLst>
                <a:ext uri="{FF2B5EF4-FFF2-40B4-BE49-F238E27FC236}">
                  <a16:creationId xmlns:a16="http://schemas.microsoft.com/office/drawing/2014/main" id="{1ED03DA2-A508-50C8-C662-6B207F19B432}"/>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5" name="Rectangle 64">
              <a:extLst>
                <a:ext uri="{FF2B5EF4-FFF2-40B4-BE49-F238E27FC236}">
                  <a16:creationId xmlns:a16="http://schemas.microsoft.com/office/drawing/2014/main" id="{28221072-C35C-9C5B-2B08-700AA9997B5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6" name="Rectangle 65">
              <a:extLst>
                <a:ext uri="{FF2B5EF4-FFF2-40B4-BE49-F238E27FC236}">
                  <a16:creationId xmlns:a16="http://schemas.microsoft.com/office/drawing/2014/main" id="{00439B2A-C755-47E1-8356-69439D9A411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7" name="Group 66">
            <a:extLst>
              <a:ext uri="{FF2B5EF4-FFF2-40B4-BE49-F238E27FC236}">
                <a16:creationId xmlns:a16="http://schemas.microsoft.com/office/drawing/2014/main" id="{CE83C675-1CD8-A31D-D3A1-2591DF45D2C6}"/>
              </a:ext>
            </a:extLst>
          </p:cNvPr>
          <p:cNvGrpSpPr/>
          <p:nvPr/>
        </p:nvGrpSpPr>
        <p:grpSpPr>
          <a:xfrm>
            <a:off x="7380446" y="5481455"/>
            <a:ext cx="216000" cy="692060"/>
            <a:chOff x="11567007" y="3478605"/>
            <a:chExt cx="216000" cy="692060"/>
          </a:xfrm>
        </p:grpSpPr>
        <p:sp>
          <p:nvSpPr>
            <p:cNvPr id="68" name="Rectangle 67">
              <a:extLst>
                <a:ext uri="{FF2B5EF4-FFF2-40B4-BE49-F238E27FC236}">
                  <a16:creationId xmlns:a16="http://schemas.microsoft.com/office/drawing/2014/main" id="{A5BE205B-3CF9-4954-272B-7423B38B8B8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9" name="Rectangle 68">
              <a:extLst>
                <a:ext uri="{FF2B5EF4-FFF2-40B4-BE49-F238E27FC236}">
                  <a16:creationId xmlns:a16="http://schemas.microsoft.com/office/drawing/2014/main" id="{E5E9B8A2-4332-156C-5B84-AEAD46103FB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0" name="Rectangle 69">
              <a:extLst>
                <a:ext uri="{FF2B5EF4-FFF2-40B4-BE49-F238E27FC236}">
                  <a16:creationId xmlns:a16="http://schemas.microsoft.com/office/drawing/2014/main" id="{2AF647AF-CEC5-3ADA-F96B-7760FA0649B1}"/>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1" name="Group 70">
            <a:extLst>
              <a:ext uri="{FF2B5EF4-FFF2-40B4-BE49-F238E27FC236}">
                <a16:creationId xmlns:a16="http://schemas.microsoft.com/office/drawing/2014/main" id="{E15BD7ED-32B8-084A-C107-D1270207871A}"/>
              </a:ext>
            </a:extLst>
          </p:cNvPr>
          <p:cNvGrpSpPr/>
          <p:nvPr/>
        </p:nvGrpSpPr>
        <p:grpSpPr>
          <a:xfrm>
            <a:off x="7758953" y="4550437"/>
            <a:ext cx="216000" cy="692060"/>
            <a:chOff x="11567007" y="3478605"/>
            <a:chExt cx="216000" cy="692060"/>
          </a:xfrm>
        </p:grpSpPr>
        <p:sp>
          <p:nvSpPr>
            <p:cNvPr id="72" name="Rectangle 71">
              <a:extLst>
                <a:ext uri="{FF2B5EF4-FFF2-40B4-BE49-F238E27FC236}">
                  <a16:creationId xmlns:a16="http://schemas.microsoft.com/office/drawing/2014/main" id="{E8654C58-F676-D896-D2EE-C976BD0825E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3" name="Rectangle 72">
              <a:extLst>
                <a:ext uri="{FF2B5EF4-FFF2-40B4-BE49-F238E27FC236}">
                  <a16:creationId xmlns:a16="http://schemas.microsoft.com/office/drawing/2014/main" id="{FFF9926D-4F66-E01B-B686-501943E1A0E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4" name="Rectangle 73">
              <a:extLst>
                <a:ext uri="{FF2B5EF4-FFF2-40B4-BE49-F238E27FC236}">
                  <a16:creationId xmlns:a16="http://schemas.microsoft.com/office/drawing/2014/main" id="{2A24554B-B64E-53CB-4590-1731B7020C6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75" name="Google Shape;112;p22">
            <a:extLst>
              <a:ext uri="{FF2B5EF4-FFF2-40B4-BE49-F238E27FC236}">
                <a16:creationId xmlns:a16="http://schemas.microsoft.com/office/drawing/2014/main" id="{22178B16-3AEE-EE75-7193-85C4713B327E}"/>
              </a:ext>
            </a:extLst>
          </p:cNvPr>
          <p:cNvSpPr/>
          <p:nvPr/>
        </p:nvSpPr>
        <p:spPr>
          <a:xfrm>
            <a:off x="4858049" y="2360627"/>
            <a:ext cx="2780772"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Zemestrīce</a:t>
            </a:r>
          </a:p>
        </p:txBody>
      </p:sp>
      <p:sp>
        <p:nvSpPr>
          <p:cNvPr id="80" name="Google Shape;112;p22">
            <a:extLst>
              <a:ext uri="{FF2B5EF4-FFF2-40B4-BE49-F238E27FC236}">
                <a16:creationId xmlns:a16="http://schemas.microsoft.com/office/drawing/2014/main" id="{5FC0928D-CDF2-CA04-2C7D-D15B90FDF3BB}"/>
              </a:ext>
            </a:extLst>
          </p:cNvPr>
          <p:cNvSpPr/>
          <p:nvPr/>
        </p:nvSpPr>
        <p:spPr>
          <a:xfrm>
            <a:off x="4858049" y="3290888"/>
            <a:ext cx="6891038"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Pali,</a:t>
            </a:r>
            <a:r>
              <a:rPr lang="en-US" sz="1100"/>
              <a:t> </a:t>
            </a:r>
            <a:r>
              <a:rPr lang="lv-LV" sz="1100"/>
              <a:t>plūdi un</a:t>
            </a:r>
            <a:r>
              <a:rPr lang="en-US" sz="1100"/>
              <a:t> </a:t>
            </a:r>
            <a:r>
              <a:rPr lang="lv-LV" sz="1100"/>
              <a:t>vējuzplūdi</a:t>
            </a:r>
          </a:p>
        </p:txBody>
      </p:sp>
      <p:sp>
        <p:nvSpPr>
          <p:cNvPr id="85" name="Google Shape;112;p22">
            <a:extLst>
              <a:ext uri="{FF2B5EF4-FFF2-40B4-BE49-F238E27FC236}">
                <a16:creationId xmlns:a16="http://schemas.microsoft.com/office/drawing/2014/main" id="{F61A4B75-B10D-9913-0654-CFB580D51750}"/>
              </a:ext>
            </a:extLst>
          </p:cNvPr>
          <p:cNvSpPr/>
          <p:nvPr/>
        </p:nvSpPr>
        <p:spPr>
          <a:xfrm>
            <a:off x="7753736" y="2360627"/>
            <a:ext cx="3995351"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 nogruvums</a:t>
            </a:r>
          </a:p>
        </p:txBody>
      </p:sp>
      <p:sp>
        <p:nvSpPr>
          <p:cNvPr id="90" name="Google Shape;112;p22">
            <a:extLst>
              <a:ext uri="{FF2B5EF4-FFF2-40B4-BE49-F238E27FC236}">
                <a16:creationId xmlns:a16="http://schemas.microsoft.com/office/drawing/2014/main" id="{0C32F6FA-5524-744C-11C9-2BF0E3C85259}"/>
              </a:ext>
            </a:extLst>
          </p:cNvPr>
          <p:cNvSpPr/>
          <p:nvPr/>
        </p:nvSpPr>
        <p:spPr>
          <a:xfrm>
            <a:off x="3101975" y="236113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91" name="Google Shape;112;p22">
            <a:extLst>
              <a:ext uri="{FF2B5EF4-FFF2-40B4-BE49-F238E27FC236}">
                <a16:creationId xmlns:a16="http://schemas.microsoft.com/office/drawing/2014/main" id="{07521138-24DA-1453-F86C-F1D8DAFDA005}"/>
              </a:ext>
            </a:extLst>
          </p:cNvPr>
          <p:cNvSpPr/>
          <p:nvPr/>
        </p:nvSpPr>
        <p:spPr>
          <a:xfrm>
            <a:off x="3101975" y="329122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92" name="Google Shape;112;p22">
            <a:extLst>
              <a:ext uri="{FF2B5EF4-FFF2-40B4-BE49-F238E27FC236}">
                <a16:creationId xmlns:a16="http://schemas.microsoft.com/office/drawing/2014/main" id="{A68C28BB-9FA7-0305-65E4-38914463A6F5}"/>
              </a:ext>
            </a:extLst>
          </p:cNvPr>
          <p:cNvSpPr/>
          <p:nvPr/>
        </p:nvSpPr>
        <p:spPr>
          <a:xfrm>
            <a:off x="3104866" y="4220102"/>
            <a:ext cx="1641157" cy="1022395"/>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93" name="Google Shape;112;p22">
            <a:extLst>
              <a:ext uri="{FF2B5EF4-FFF2-40B4-BE49-F238E27FC236}">
                <a16:creationId xmlns:a16="http://schemas.microsoft.com/office/drawing/2014/main" id="{F38024BE-41F1-D271-8D80-3161D6FE061C}"/>
              </a:ext>
            </a:extLst>
          </p:cNvPr>
          <p:cNvSpPr/>
          <p:nvPr/>
        </p:nvSpPr>
        <p:spPr>
          <a:xfrm>
            <a:off x="3101975" y="535328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Bioloģiskās:</a:t>
            </a:r>
          </a:p>
        </p:txBody>
      </p:sp>
      <p:grpSp>
        <p:nvGrpSpPr>
          <p:cNvPr id="95" name="Group 94">
            <a:extLst>
              <a:ext uri="{FF2B5EF4-FFF2-40B4-BE49-F238E27FC236}">
                <a16:creationId xmlns:a16="http://schemas.microsoft.com/office/drawing/2014/main" id="{ABE87B7C-3BE6-DB46-80EF-B306F615EAC6}"/>
              </a:ext>
            </a:extLst>
          </p:cNvPr>
          <p:cNvGrpSpPr/>
          <p:nvPr/>
        </p:nvGrpSpPr>
        <p:grpSpPr>
          <a:xfrm>
            <a:off x="11533087" y="3419566"/>
            <a:ext cx="216000" cy="692060"/>
            <a:chOff x="11567007" y="3478605"/>
            <a:chExt cx="216000" cy="692060"/>
          </a:xfrm>
        </p:grpSpPr>
        <p:sp>
          <p:nvSpPr>
            <p:cNvPr id="96" name="Rectangle 95">
              <a:extLst>
                <a:ext uri="{FF2B5EF4-FFF2-40B4-BE49-F238E27FC236}">
                  <a16:creationId xmlns:a16="http://schemas.microsoft.com/office/drawing/2014/main" id="{7C454185-BEC9-82B7-0752-BBC96F78506F}"/>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7" name="Rectangle 96">
              <a:extLst>
                <a:ext uri="{FF2B5EF4-FFF2-40B4-BE49-F238E27FC236}">
                  <a16:creationId xmlns:a16="http://schemas.microsoft.com/office/drawing/2014/main" id="{D41A8683-997B-BBB8-E37A-DC7D9B7A306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8" name="Rectangle 97">
              <a:extLst>
                <a:ext uri="{FF2B5EF4-FFF2-40B4-BE49-F238E27FC236}">
                  <a16:creationId xmlns:a16="http://schemas.microsoft.com/office/drawing/2014/main" id="{F812851C-1D70-7209-D792-CCB4E23A703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9" name="Group 98">
            <a:extLst>
              <a:ext uri="{FF2B5EF4-FFF2-40B4-BE49-F238E27FC236}">
                <a16:creationId xmlns:a16="http://schemas.microsoft.com/office/drawing/2014/main" id="{96C1E0B8-8046-558C-C342-A6D2FFBF15DF}"/>
              </a:ext>
            </a:extLst>
          </p:cNvPr>
          <p:cNvGrpSpPr/>
          <p:nvPr/>
        </p:nvGrpSpPr>
        <p:grpSpPr>
          <a:xfrm>
            <a:off x="11533087" y="2489305"/>
            <a:ext cx="216000" cy="692060"/>
            <a:chOff x="11567007" y="3478605"/>
            <a:chExt cx="216000" cy="692060"/>
          </a:xfrm>
        </p:grpSpPr>
        <p:sp>
          <p:nvSpPr>
            <p:cNvPr id="100" name="Rectangle 99">
              <a:extLst>
                <a:ext uri="{FF2B5EF4-FFF2-40B4-BE49-F238E27FC236}">
                  <a16:creationId xmlns:a16="http://schemas.microsoft.com/office/drawing/2014/main" id="{799039E9-9ACE-781E-49A4-BCF1DC48D23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1" name="Rectangle 100">
              <a:extLst>
                <a:ext uri="{FF2B5EF4-FFF2-40B4-BE49-F238E27FC236}">
                  <a16:creationId xmlns:a16="http://schemas.microsoft.com/office/drawing/2014/main" id="{514F8FB1-4D81-23B2-A802-187BDE0F597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2" name="Rectangle 101">
              <a:extLst>
                <a:ext uri="{FF2B5EF4-FFF2-40B4-BE49-F238E27FC236}">
                  <a16:creationId xmlns:a16="http://schemas.microsoft.com/office/drawing/2014/main" id="{34B984CD-7DCD-7AF4-6D22-781AD64DA6C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3" name="Group 102">
            <a:extLst>
              <a:ext uri="{FF2B5EF4-FFF2-40B4-BE49-F238E27FC236}">
                <a16:creationId xmlns:a16="http://schemas.microsoft.com/office/drawing/2014/main" id="{60CBA5D2-9219-B10C-5CBD-15881CE2371F}"/>
              </a:ext>
            </a:extLst>
          </p:cNvPr>
          <p:cNvGrpSpPr/>
          <p:nvPr/>
        </p:nvGrpSpPr>
        <p:grpSpPr>
          <a:xfrm>
            <a:off x="7422821" y="2489305"/>
            <a:ext cx="216000" cy="692060"/>
            <a:chOff x="11567007" y="3478605"/>
            <a:chExt cx="216000" cy="692060"/>
          </a:xfrm>
        </p:grpSpPr>
        <p:sp>
          <p:nvSpPr>
            <p:cNvPr id="104" name="Rectangle 103">
              <a:extLst>
                <a:ext uri="{FF2B5EF4-FFF2-40B4-BE49-F238E27FC236}">
                  <a16:creationId xmlns:a16="http://schemas.microsoft.com/office/drawing/2014/main" id="{7709BD65-C76B-04EA-8861-6A876E4AA45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5" name="Rectangle 104">
              <a:extLst>
                <a:ext uri="{FF2B5EF4-FFF2-40B4-BE49-F238E27FC236}">
                  <a16:creationId xmlns:a16="http://schemas.microsoft.com/office/drawing/2014/main" id="{7DCC3AF0-82B6-4474-1CDE-56F5B6C1196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6" name="Rectangle 105">
              <a:extLst>
                <a:ext uri="{FF2B5EF4-FFF2-40B4-BE49-F238E27FC236}">
                  <a16:creationId xmlns:a16="http://schemas.microsoft.com/office/drawing/2014/main" id="{58C39789-2B63-A1F8-42C2-C733DE78CCD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18" name="Rectangle 117">
            <a:extLst>
              <a:ext uri="{FF2B5EF4-FFF2-40B4-BE49-F238E27FC236}">
                <a16:creationId xmlns:a16="http://schemas.microsoft.com/office/drawing/2014/main" id="{6F5D4ECB-BC2D-394E-6A10-6517FD09C75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5" name="Group 4">
            <a:extLst>
              <a:ext uri="{FF2B5EF4-FFF2-40B4-BE49-F238E27FC236}">
                <a16:creationId xmlns:a16="http://schemas.microsoft.com/office/drawing/2014/main" id="{A7BE93B7-7FD8-5CFE-D7ED-1CB89D318067}"/>
              </a:ext>
            </a:extLst>
          </p:cNvPr>
          <p:cNvGrpSpPr/>
          <p:nvPr/>
        </p:nvGrpSpPr>
        <p:grpSpPr>
          <a:xfrm>
            <a:off x="7511473" y="131212"/>
            <a:ext cx="4237615" cy="218780"/>
            <a:chOff x="7511473" y="131212"/>
            <a:chExt cx="4237615" cy="218780"/>
          </a:xfrm>
        </p:grpSpPr>
        <p:sp>
          <p:nvSpPr>
            <p:cNvPr id="9" name="Rectangle 8">
              <a:extLst>
                <a:ext uri="{FF2B5EF4-FFF2-40B4-BE49-F238E27FC236}">
                  <a16:creationId xmlns:a16="http://schemas.microsoft.com/office/drawing/2014/main" id="{A804BACF-7BA0-95E0-3F45-35C329BB1F6E}"/>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96A7BC9D-4245-9F19-EA43-C7C002ACE744}"/>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4" name="Group 13">
              <a:extLst>
                <a:ext uri="{FF2B5EF4-FFF2-40B4-BE49-F238E27FC236}">
                  <a16:creationId xmlns:a16="http://schemas.microsoft.com/office/drawing/2014/main" id="{CB7274C0-35D0-2CB9-42EA-A08BDC68FC7E}"/>
                </a:ext>
              </a:extLst>
            </p:cNvPr>
            <p:cNvGrpSpPr/>
            <p:nvPr/>
          </p:nvGrpSpPr>
          <p:grpSpPr>
            <a:xfrm>
              <a:off x="8725174" y="131292"/>
              <a:ext cx="2544826" cy="217488"/>
              <a:chOff x="8236954" y="132504"/>
              <a:chExt cx="2544826" cy="217488"/>
            </a:xfrm>
          </p:grpSpPr>
          <p:sp>
            <p:nvSpPr>
              <p:cNvPr id="20" name="Rectangle 19">
                <a:extLst>
                  <a:ext uri="{FF2B5EF4-FFF2-40B4-BE49-F238E27FC236}">
                    <a16:creationId xmlns:a16="http://schemas.microsoft.com/office/drawing/2014/main" id="{9081622A-083D-FBF4-89BC-4D172EB9EDA4}"/>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1BB699D5-2E24-2B1E-64D2-FD6AA58023AA}"/>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5" name="Rectangle 14">
              <a:extLst>
                <a:ext uri="{FF2B5EF4-FFF2-40B4-BE49-F238E27FC236}">
                  <a16:creationId xmlns:a16="http://schemas.microsoft.com/office/drawing/2014/main" id="{A24A9F2A-85D4-FC80-1B29-A60110357B89}"/>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11B7875F-8D27-7854-A809-DE51946CA83C}"/>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33969C47-43BE-19B1-E0AE-198AD9451565}"/>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85014E40-5F51-9783-51D5-015300AB1C7C}"/>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FD26812C-2F0F-86A9-ACEF-043C585B58D4}"/>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2" name="Rectangle 21">
            <a:extLst>
              <a:ext uri="{FF2B5EF4-FFF2-40B4-BE49-F238E27FC236}">
                <a16:creationId xmlns:a16="http://schemas.microsoft.com/office/drawing/2014/main" id="{C484756C-121A-A779-D3BA-86229FBE3499}"/>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3" name="Freeform 50">
            <a:extLst>
              <a:ext uri="{FF2B5EF4-FFF2-40B4-BE49-F238E27FC236}">
                <a16:creationId xmlns:a16="http://schemas.microsoft.com/office/drawing/2014/main" id="{552D1816-3455-9F66-6D7A-756EED9F053F}"/>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Google Shape;2685;p25">
            <a:extLst>
              <a:ext uri="{FF2B5EF4-FFF2-40B4-BE49-F238E27FC236}">
                <a16:creationId xmlns:a16="http://schemas.microsoft.com/office/drawing/2014/main" id="{FEC0C519-E556-19C0-4461-372526BC0E31}"/>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25" name="Rectangle 24">
            <a:extLst>
              <a:ext uri="{FF2B5EF4-FFF2-40B4-BE49-F238E27FC236}">
                <a16:creationId xmlns:a16="http://schemas.microsoft.com/office/drawing/2014/main" id="{A864BEF2-926D-3A8A-B50C-1815AA39F7D2}"/>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Freeform 50">
            <a:extLst>
              <a:ext uri="{FF2B5EF4-FFF2-40B4-BE49-F238E27FC236}">
                <a16:creationId xmlns:a16="http://schemas.microsoft.com/office/drawing/2014/main" id="{79DD4526-F8BF-4BF4-AD12-C401AD90A059}"/>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7" name="Google Shape;2685;p25">
            <a:extLst>
              <a:ext uri="{FF2B5EF4-FFF2-40B4-BE49-F238E27FC236}">
                <a16:creationId xmlns:a16="http://schemas.microsoft.com/office/drawing/2014/main" id="{BA80284F-0469-8D58-EA0F-40B38A903FA0}"/>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8" name="Rectangle 27">
            <a:extLst>
              <a:ext uri="{FF2B5EF4-FFF2-40B4-BE49-F238E27FC236}">
                <a16:creationId xmlns:a16="http://schemas.microsoft.com/office/drawing/2014/main" id="{A8B981B9-8492-B0FB-DB7E-DDF2046A1829}"/>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Freeform 50">
            <a:extLst>
              <a:ext uri="{FF2B5EF4-FFF2-40B4-BE49-F238E27FC236}">
                <a16:creationId xmlns:a16="http://schemas.microsoft.com/office/drawing/2014/main" id="{FFEB837F-B6F1-5628-29B2-863CEBBD6B0A}"/>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537D7CF3-5EB7-08C5-64C2-4FEDF6766ACE}"/>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2599438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6358EB00-0E4F-73C7-0EF5-06C2D281A1A7}"/>
              </a:ext>
            </a:extLst>
          </p:cNvPr>
          <p:cNvSpPr/>
          <p:nvPr/>
        </p:nvSpPr>
        <p:spPr>
          <a:xfrm>
            <a:off x="0" y="1819275"/>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4" name="Rectangle 123">
            <a:extLst>
              <a:ext uri="{FF2B5EF4-FFF2-40B4-BE49-F238E27FC236}">
                <a16:creationId xmlns:a16="http://schemas.microsoft.com/office/drawing/2014/main" id="{D02E8BE0-97B5-75C4-CB38-348CDCFC0EDD}"/>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Pašvaldību pienākumi civilajā aizsardzībā un katastrofas pārvaldīšanā </a:t>
            </a:r>
            <a:endParaRPr lang="en-US"/>
          </a:p>
        </p:txBody>
      </p:sp>
      <p:sp>
        <p:nvSpPr>
          <p:cNvPr id="133" name="Google Shape;1001;p78">
            <a:extLst>
              <a:ext uri="{FF2B5EF4-FFF2-40B4-BE49-F238E27FC236}">
                <a16:creationId xmlns:a16="http://schemas.microsoft.com/office/drawing/2014/main" id="{BFAB9492-8366-EAF8-9BA1-2423D69598BE}"/>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3" name="Slide Number Placeholder 4">
            <a:extLst>
              <a:ext uri="{FF2B5EF4-FFF2-40B4-BE49-F238E27FC236}">
                <a16:creationId xmlns:a16="http://schemas.microsoft.com/office/drawing/2014/main" id="{A50D2A74-E550-A110-B253-D3D1A56F823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78</a:t>
            </a:fld>
            <a:endParaRPr lang="en-GB"/>
          </a:p>
        </p:txBody>
      </p:sp>
      <p:grpSp>
        <p:nvGrpSpPr>
          <p:cNvPr id="3" name="Group 2">
            <a:extLst>
              <a:ext uri="{FF2B5EF4-FFF2-40B4-BE49-F238E27FC236}">
                <a16:creationId xmlns:a16="http://schemas.microsoft.com/office/drawing/2014/main" id="{A0C22ADF-3E3A-488D-D7EF-D3BEFDE276F8}"/>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800907CB-9142-CAF7-B663-6310485AFCEC}"/>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 name="TextBox 5">
              <a:extLst>
                <a:ext uri="{FF2B5EF4-FFF2-40B4-BE49-F238E27FC236}">
                  <a16:creationId xmlns:a16="http://schemas.microsoft.com/office/drawing/2014/main" id="{5778E2F5-DC69-1F41-2892-28E3BAC4550D}"/>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7" name="Rectangle 6">
              <a:extLst>
                <a:ext uri="{FF2B5EF4-FFF2-40B4-BE49-F238E27FC236}">
                  <a16:creationId xmlns:a16="http://schemas.microsoft.com/office/drawing/2014/main" id="{14182D17-F02B-A5DA-1905-04BA610195F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847FA366-0713-7827-C527-11C40145023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1" name="Rectangle 10">
              <a:extLst>
                <a:ext uri="{FF2B5EF4-FFF2-40B4-BE49-F238E27FC236}">
                  <a16:creationId xmlns:a16="http://schemas.microsoft.com/office/drawing/2014/main" id="{AC6F0E0F-6F59-B66D-EF4B-4A502929296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 name="TextBox 11">
              <a:extLst>
                <a:ext uri="{FF2B5EF4-FFF2-40B4-BE49-F238E27FC236}">
                  <a16:creationId xmlns:a16="http://schemas.microsoft.com/office/drawing/2014/main" id="{CF15989A-7BED-7CE6-FF0E-83E25441590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5" name="Google Shape;112;p22">
            <a:extLst>
              <a:ext uri="{FF2B5EF4-FFF2-40B4-BE49-F238E27FC236}">
                <a16:creationId xmlns:a16="http://schemas.microsoft.com/office/drawing/2014/main" id="{E474D4EE-2FFA-BB0C-532A-9C96704BC715}"/>
              </a:ext>
            </a:extLst>
          </p:cNvPr>
          <p:cNvSpPr/>
          <p:nvPr/>
        </p:nvSpPr>
        <p:spPr>
          <a:xfrm>
            <a:off x="4861400" y="2361138"/>
            <a:ext cx="1111533" cy="85204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objektā</a:t>
            </a:r>
          </a:p>
        </p:txBody>
      </p:sp>
      <p:sp>
        <p:nvSpPr>
          <p:cNvPr id="9" name="Google Shape;112;p22">
            <a:extLst>
              <a:ext uri="{FF2B5EF4-FFF2-40B4-BE49-F238E27FC236}">
                <a16:creationId xmlns:a16="http://schemas.microsoft.com/office/drawing/2014/main" id="{C2366315-D0DB-E6E1-BC96-AD84D4AA3656}"/>
              </a:ext>
            </a:extLst>
          </p:cNvPr>
          <p:cNvSpPr/>
          <p:nvPr/>
        </p:nvSpPr>
        <p:spPr>
          <a:xfrm>
            <a:off x="6087765" y="2360613"/>
            <a:ext cx="1839339" cy="85256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naftas produktu cauruļvada transporta infrastruktūrā</a:t>
            </a:r>
          </a:p>
        </p:txBody>
      </p:sp>
      <p:sp>
        <p:nvSpPr>
          <p:cNvPr id="13" name="Google Shape;112;p22">
            <a:extLst>
              <a:ext uri="{FF2B5EF4-FFF2-40B4-BE49-F238E27FC236}">
                <a16:creationId xmlns:a16="http://schemas.microsoft.com/office/drawing/2014/main" id="{85D72C46-CB19-7359-F765-BD1A33DBDDD0}"/>
              </a:ext>
            </a:extLst>
          </p:cNvPr>
          <p:cNvSpPr/>
          <p:nvPr/>
        </p:nvSpPr>
        <p:spPr>
          <a:xfrm>
            <a:off x="8043333" y="2360613"/>
            <a:ext cx="1492696" cy="85256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dabasgāzes apgādes sistēmā</a:t>
            </a:r>
          </a:p>
        </p:txBody>
      </p:sp>
      <p:sp>
        <p:nvSpPr>
          <p:cNvPr id="15" name="Google Shape;112;p22">
            <a:extLst>
              <a:ext uri="{FF2B5EF4-FFF2-40B4-BE49-F238E27FC236}">
                <a16:creationId xmlns:a16="http://schemas.microsoft.com/office/drawing/2014/main" id="{F2DC4570-2DE2-145A-32EA-E87DA9679DAB}"/>
              </a:ext>
            </a:extLst>
          </p:cNvPr>
          <p:cNvSpPr/>
          <p:nvPr/>
        </p:nvSpPr>
        <p:spPr>
          <a:xfrm>
            <a:off x="9647630" y="2360613"/>
            <a:ext cx="992554"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Radiācijas avārijas</a:t>
            </a:r>
          </a:p>
        </p:txBody>
      </p:sp>
      <p:sp>
        <p:nvSpPr>
          <p:cNvPr id="16" name="Google Shape;112;p22">
            <a:extLst>
              <a:ext uri="{FF2B5EF4-FFF2-40B4-BE49-F238E27FC236}">
                <a16:creationId xmlns:a16="http://schemas.microsoft.com/office/drawing/2014/main" id="{E38FDA76-DF56-5A00-8830-76D232FC53A5}"/>
              </a:ext>
            </a:extLst>
          </p:cNvPr>
          <p:cNvSpPr/>
          <p:nvPr/>
        </p:nvSpPr>
        <p:spPr>
          <a:xfrm>
            <a:off x="10751783" y="2360613"/>
            <a:ext cx="997305"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Bioloģisko vielu negadījumi</a:t>
            </a:r>
          </a:p>
        </p:txBody>
      </p:sp>
      <p:sp>
        <p:nvSpPr>
          <p:cNvPr id="18" name="Google Shape;112;p22">
            <a:extLst>
              <a:ext uri="{FF2B5EF4-FFF2-40B4-BE49-F238E27FC236}">
                <a16:creationId xmlns:a16="http://schemas.microsoft.com/office/drawing/2014/main" id="{D6CC058A-7E21-B665-42F5-20C3596FD0D2}"/>
              </a:ext>
            </a:extLst>
          </p:cNvPr>
          <p:cNvSpPr/>
          <p:nvPr/>
        </p:nvSpPr>
        <p:spPr>
          <a:xfrm>
            <a:off x="6000421" y="3326898"/>
            <a:ext cx="1563979"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Dambju un citu hidrotehnisko būvju pārrāvumi – Daugavas hidroelektrostaciju kaskādes hidrobūve</a:t>
            </a:r>
          </a:p>
        </p:txBody>
      </p:sp>
      <p:sp>
        <p:nvSpPr>
          <p:cNvPr id="21" name="Google Shape;112;p22">
            <a:extLst>
              <a:ext uri="{FF2B5EF4-FFF2-40B4-BE49-F238E27FC236}">
                <a16:creationId xmlns:a16="http://schemas.microsoft.com/office/drawing/2014/main" id="{8C8E785B-7F9B-84E2-14BB-C16BEC2D086D}"/>
              </a:ext>
            </a:extLst>
          </p:cNvPr>
          <p:cNvSpPr/>
          <p:nvPr/>
        </p:nvSpPr>
        <p:spPr>
          <a:xfrm>
            <a:off x="4861401" y="3326513"/>
            <a:ext cx="1027419" cy="123615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Ugunsgrēki</a:t>
            </a:r>
          </a:p>
        </p:txBody>
      </p:sp>
      <p:sp>
        <p:nvSpPr>
          <p:cNvPr id="23" name="Google Shape;112;p22">
            <a:extLst>
              <a:ext uri="{FF2B5EF4-FFF2-40B4-BE49-F238E27FC236}">
                <a16:creationId xmlns:a16="http://schemas.microsoft.com/office/drawing/2014/main" id="{5B94C35F-CC7A-29A7-9CD1-F6E0D8ECD934}"/>
              </a:ext>
            </a:extLst>
          </p:cNvPr>
          <p:cNvSpPr/>
          <p:nvPr/>
        </p:nvSpPr>
        <p:spPr>
          <a:xfrm>
            <a:off x="7676000" y="3326898"/>
            <a:ext cx="1337688"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Avārijas vai negadījumi </a:t>
            </a:r>
          </a:p>
          <a:p>
            <a:pPr marL="0" lvl="0" indent="0" algn="l" rtl="0">
              <a:spcBef>
                <a:spcPts val="0"/>
              </a:spcBef>
              <a:spcAft>
                <a:spcPts val="0"/>
              </a:spcAft>
              <a:buNone/>
            </a:pPr>
            <a:r>
              <a:rPr lang="lv-LV" sz="1100"/>
              <a:t>ostu un jūras hidrotehniskajās inženierbūvēs</a:t>
            </a:r>
          </a:p>
        </p:txBody>
      </p:sp>
      <p:sp>
        <p:nvSpPr>
          <p:cNvPr id="24" name="Google Shape;112;p22">
            <a:extLst>
              <a:ext uri="{FF2B5EF4-FFF2-40B4-BE49-F238E27FC236}">
                <a16:creationId xmlns:a16="http://schemas.microsoft.com/office/drawing/2014/main" id="{33131631-0CD2-FEF5-1EC5-8F57EFA543B6}"/>
              </a:ext>
            </a:extLst>
          </p:cNvPr>
          <p:cNvSpPr/>
          <p:nvPr/>
        </p:nvSpPr>
        <p:spPr>
          <a:xfrm>
            <a:off x="9125288" y="3326898"/>
            <a:ext cx="958513"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Pārvades un </a:t>
            </a:r>
          </a:p>
          <a:p>
            <a:pPr marL="0" lvl="0" indent="0" algn="l" rtl="0">
              <a:spcBef>
                <a:spcPts val="0"/>
              </a:spcBef>
              <a:spcAft>
                <a:spcPts val="0"/>
              </a:spcAft>
              <a:buNone/>
            </a:pPr>
            <a:r>
              <a:rPr lang="lv-LV" sz="1100"/>
              <a:t>sadales elektrotīklu bojājumi</a:t>
            </a:r>
          </a:p>
        </p:txBody>
      </p:sp>
      <p:sp>
        <p:nvSpPr>
          <p:cNvPr id="25" name="Google Shape;112;p22">
            <a:extLst>
              <a:ext uri="{FF2B5EF4-FFF2-40B4-BE49-F238E27FC236}">
                <a16:creationId xmlns:a16="http://schemas.microsoft.com/office/drawing/2014/main" id="{A28C9E7F-4880-8465-F1DF-9FE514BD9DA2}"/>
              </a:ext>
            </a:extLst>
          </p:cNvPr>
          <p:cNvSpPr/>
          <p:nvPr/>
        </p:nvSpPr>
        <p:spPr>
          <a:xfrm>
            <a:off x="10195401" y="3326898"/>
            <a:ext cx="1553688"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no kuģiem, kuģa uzskriešana uz sēkļa, kuģu Būvju sabrukums, </a:t>
            </a:r>
            <a:br>
              <a:rPr lang="en-US" sz="1100"/>
            </a:br>
            <a:r>
              <a:rPr lang="lv-LV" sz="1100"/>
              <a:t>pasažieru kuģa </a:t>
            </a:r>
            <a:br>
              <a:rPr lang="en-US" sz="1100"/>
            </a:br>
            <a:r>
              <a:rPr lang="lv-LV" sz="1100"/>
              <a:t>katastrofa</a:t>
            </a:r>
          </a:p>
        </p:txBody>
      </p:sp>
      <p:sp>
        <p:nvSpPr>
          <p:cNvPr id="26" name="Google Shape;112;p22">
            <a:extLst>
              <a:ext uri="{FF2B5EF4-FFF2-40B4-BE49-F238E27FC236}">
                <a16:creationId xmlns:a16="http://schemas.microsoft.com/office/drawing/2014/main" id="{4F5CC349-9EA9-62E8-5BC5-04FBD25B546A}"/>
              </a:ext>
            </a:extLst>
          </p:cNvPr>
          <p:cNvSpPr/>
          <p:nvPr/>
        </p:nvSpPr>
        <p:spPr>
          <a:xfrm>
            <a:off x="4861399" y="4674075"/>
            <a:ext cx="2919001" cy="81900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Autotransporta avārija </a:t>
            </a:r>
          </a:p>
          <a:p>
            <a:pPr marL="0" lvl="0" indent="0" algn="l" rtl="0">
              <a:spcBef>
                <a:spcPts val="0"/>
              </a:spcBef>
              <a:spcAft>
                <a:spcPts val="0"/>
              </a:spcAft>
              <a:buNone/>
            </a:pPr>
            <a:r>
              <a:rPr lang="lv-LV" sz="1100"/>
              <a:t>Bīstamo ķīmisko vielu noplūde no kuģiem, kuģa uzskriešana uz sēkļa, kuģu sadursme, pasažieru kuģa katastrofa</a:t>
            </a:r>
          </a:p>
        </p:txBody>
      </p:sp>
      <p:sp>
        <p:nvSpPr>
          <p:cNvPr id="29" name="Google Shape;112;p22">
            <a:extLst>
              <a:ext uri="{FF2B5EF4-FFF2-40B4-BE49-F238E27FC236}">
                <a16:creationId xmlns:a16="http://schemas.microsoft.com/office/drawing/2014/main" id="{91DCEEB4-C04F-6FBE-03F6-857E2BA9284B}"/>
              </a:ext>
            </a:extLst>
          </p:cNvPr>
          <p:cNvSpPr/>
          <p:nvPr/>
        </p:nvSpPr>
        <p:spPr>
          <a:xfrm>
            <a:off x="7892000" y="4674075"/>
            <a:ext cx="1253256" cy="81900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Autotran-</a:t>
            </a:r>
            <a:br>
              <a:rPr lang="pt-BR" sz="1100"/>
            </a:br>
            <a:r>
              <a:rPr lang="pt-BR" sz="1100"/>
              <a:t>sporta avārija</a:t>
            </a:r>
          </a:p>
        </p:txBody>
      </p:sp>
      <p:sp>
        <p:nvSpPr>
          <p:cNvPr id="30" name="Google Shape;112;p22">
            <a:extLst>
              <a:ext uri="{FF2B5EF4-FFF2-40B4-BE49-F238E27FC236}">
                <a16:creationId xmlns:a16="http://schemas.microsoft.com/office/drawing/2014/main" id="{F7EC3314-C7A9-414D-694B-8CDBD521268D}"/>
              </a:ext>
            </a:extLst>
          </p:cNvPr>
          <p:cNvSpPr/>
          <p:nvPr/>
        </p:nvSpPr>
        <p:spPr>
          <a:xfrm>
            <a:off x="10692492" y="4674075"/>
            <a:ext cx="1056318" cy="81889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Dzelzceļa transporta katastrofa</a:t>
            </a:r>
          </a:p>
        </p:txBody>
      </p:sp>
      <p:sp>
        <p:nvSpPr>
          <p:cNvPr id="31" name="Google Shape;112;p22">
            <a:extLst>
              <a:ext uri="{FF2B5EF4-FFF2-40B4-BE49-F238E27FC236}">
                <a16:creationId xmlns:a16="http://schemas.microsoft.com/office/drawing/2014/main" id="{172AAD67-D6AD-9F58-CEE5-6E95DD3B5C59}"/>
              </a:ext>
            </a:extLst>
          </p:cNvPr>
          <p:cNvSpPr/>
          <p:nvPr/>
        </p:nvSpPr>
        <p:spPr>
          <a:xfrm>
            <a:off x="4861400" y="5609417"/>
            <a:ext cx="6887690" cy="562783"/>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Sabiedriskās nekārtības, iekšējie </a:t>
            </a:r>
            <a:endParaRPr lang="en-US" sz="1100"/>
          </a:p>
          <a:p>
            <a:pPr marL="0" lvl="0" indent="0" algn="l" rtl="0">
              <a:spcBef>
                <a:spcPts val="0"/>
              </a:spcBef>
              <a:spcAft>
                <a:spcPts val="0"/>
              </a:spcAft>
              <a:buNone/>
            </a:pPr>
            <a:r>
              <a:rPr lang="lv-LV" sz="1100"/>
              <a:t>nemieri</a:t>
            </a:r>
          </a:p>
        </p:txBody>
      </p:sp>
      <p:grpSp>
        <p:nvGrpSpPr>
          <p:cNvPr id="37" name="Group 36">
            <a:extLst>
              <a:ext uri="{FF2B5EF4-FFF2-40B4-BE49-F238E27FC236}">
                <a16:creationId xmlns:a16="http://schemas.microsoft.com/office/drawing/2014/main" id="{4B453769-91B8-E52E-C2ED-A39B7EAD40D6}"/>
              </a:ext>
            </a:extLst>
          </p:cNvPr>
          <p:cNvGrpSpPr/>
          <p:nvPr/>
        </p:nvGrpSpPr>
        <p:grpSpPr>
          <a:xfrm>
            <a:off x="7711104" y="2521118"/>
            <a:ext cx="216000" cy="692060"/>
            <a:chOff x="11567007" y="3478605"/>
            <a:chExt cx="216000" cy="692060"/>
          </a:xfrm>
        </p:grpSpPr>
        <p:sp>
          <p:nvSpPr>
            <p:cNvPr id="38" name="Rectangle 37">
              <a:extLst>
                <a:ext uri="{FF2B5EF4-FFF2-40B4-BE49-F238E27FC236}">
                  <a16:creationId xmlns:a16="http://schemas.microsoft.com/office/drawing/2014/main" id="{169D3715-CF8B-F42A-71C5-520C58CAF98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9" name="Rectangle 38">
              <a:extLst>
                <a:ext uri="{FF2B5EF4-FFF2-40B4-BE49-F238E27FC236}">
                  <a16:creationId xmlns:a16="http://schemas.microsoft.com/office/drawing/2014/main" id="{52066118-B264-9246-5383-7B839E389E3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0" name="Rectangle 39">
              <a:extLst>
                <a:ext uri="{FF2B5EF4-FFF2-40B4-BE49-F238E27FC236}">
                  <a16:creationId xmlns:a16="http://schemas.microsoft.com/office/drawing/2014/main" id="{7088DE30-52D1-11F6-B6DB-E6FBDA3F6FC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45" name="Group 44">
            <a:extLst>
              <a:ext uri="{FF2B5EF4-FFF2-40B4-BE49-F238E27FC236}">
                <a16:creationId xmlns:a16="http://schemas.microsoft.com/office/drawing/2014/main" id="{FCB8B2D3-3EAE-5792-01BD-EC88178E08C8}"/>
              </a:ext>
            </a:extLst>
          </p:cNvPr>
          <p:cNvGrpSpPr/>
          <p:nvPr/>
        </p:nvGrpSpPr>
        <p:grpSpPr>
          <a:xfrm>
            <a:off x="9320029" y="2521118"/>
            <a:ext cx="216000" cy="692060"/>
            <a:chOff x="11567007" y="3478605"/>
            <a:chExt cx="216000" cy="692060"/>
          </a:xfrm>
        </p:grpSpPr>
        <p:sp>
          <p:nvSpPr>
            <p:cNvPr id="46" name="Rectangle 45">
              <a:extLst>
                <a:ext uri="{FF2B5EF4-FFF2-40B4-BE49-F238E27FC236}">
                  <a16:creationId xmlns:a16="http://schemas.microsoft.com/office/drawing/2014/main" id="{7FB1F883-ECB4-2718-E8CF-F195580D11E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7" name="Rectangle 46">
              <a:extLst>
                <a:ext uri="{FF2B5EF4-FFF2-40B4-BE49-F238E27FC236}">
                  <a16:creationId xmlns:a16="http://schemas.microsoft.com/office/drawing/2014/main" id="{B9849A41-B965-E8E6-33DB-BBE95DB456D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8" name="Rectangle 47">
              <a:extLst>
                <a:ext uri="{FF2B5EF4-FFF2-40B4-BE49-F238E27FC236}">
                  <a16:creationId xmlns:a16="http://schemas.microsoft.com/office/drawing/2014/main" id="{2526218B-2154-799C-05B2-E6E95098A96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49" name="Group 48">
            <a:extLst>
              <a:ext uri="{FF2B5EF4-FFF2-40B4-BE49-F238E27FC236}">
                <a16:creationId xmlns:a16="http://schemas.microsoft.com/office/drawing/2014/main" id="{40DE716C-1891-2D5A-2CB4-B0AC3477B082}"/>
              </a:ext>
            </a:extLst>
          </p:cNvPr>
          <p:cNvGrpSpPr/>
          <p:nvPr/>
        </p:nvGrpSpPr>
        <p:grpSpPr>
          <a:xfrm>
            <a:off x="7348400" y="3870184"/>
            <a:ext cx="216000" cy="692060"/>
            <a:chOff x="11567007" y="3478605"/>
            <a:chExt cx="216000" cy="692060"/>
          </a:xfrm>
        </p:grpSpPr>
        <p:sp>
          <p:nvSpPr>
            <p:cNvPr id="51" name="Rectangle 50">
              <a:extLst>
                <a:ext uri="{FF2B5EF4-FFF2-40B4-BE49-F238E27FC236}">
                  <a16:creationId xmlns:a16="http://schemas.microsoft.com/office/drawing/2014/main" id="{7CE587DF-2192-EABE-AD12-E8C2FE5A7B3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2" name="Rectangle 51">
              <a:extLst>
                <a:ext uri="{FF2B5EF4-FFF2-40B4-BE49-F238E27FC236}">
                  <a16:creationId xmlns:a16="http://schemas.microsoft.com/office/drawing/2014/main" id="{F4570F32-C7C1-1A9E-1E97-015218297AC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3" name="Rectangle 52">
              <a:extLst>
                <a:ext uri="{FF2B5EF4-FFF2-40B4-BE49-F238E27FC236}">
                  <a16:creationId xmlns:a16="http://schemas.microsoft.com/office/drawing/2014/main" id="{758D1675-361B-2639-BEAF-6B9CDB7C2A2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4" name="Group 53">
            <a:extLst>
              <a:ext uri="{FF2B5EF4-FFF2-40B4-BE49-F238E27FC236}">
                <a16:creationId xmlns:a16="http://schemas.microsoft.com/office/drawing/2014/main" id="{98D2CD95-9D66-4ABC-C17D-BFA687008CC6}"/>
              </a:ext>
            </a:extLst>
          </p:cNvPr>
          <p:cNvGrpSpPr/>
          <p:nvPr/>
        </p:nvGrpSpPr>
        <p:grpSpPr>
          <a:xfrm>
            <a:off x="11533089" y="3870608"/>
            <a:ext cx="216000" cy="692060"/>
            <a:chOff x="11567007" y="3478605"/>
            <a:chExt cx="216000" cy="692060"/>
          </a:xfrm>
        </p:grpSpPr>
        <p:sp>
          <p:nvSpPr>
            <p:cNvPr id="55" name="Rectangle 54">
              <a:extLst>
                <a:ext uri="{FF2B5EF4-FFF2-40B4-BE49-F238E27FC236}">
                  <a16:creationId xmlns:a16="http://schemas.microsoft.com/office/drawing/2014/main" id="{191D6170-F79B-22B5-CB82-541B5213402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7" name="Rectangle 56">
              <a:extLst>
                <a:ext uri="{FF2B5EF4-FFF2-40B4-BE49-F238E27FC236}">
                  <a16:creationId xmlns:a16="http://schemas.microsoft.com/office/drawing/2014/main" id="{4CBB1130-6FAF-2B2B-B194-E9663FC3749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8" name="Rectangle 57">
              <a:extLst>
                <a:ext uri="{FF2B5EF4-FFF2-40B4-BE49-F238E27FC236}">
                  <a16:creationId xmlns:a16="http://schemas.microsoft.com/office/drawing/2014/main" id="{89C98702-F140-EFBB-CE9B-D4864BF30ED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5" name="Group 64">
            <a:extLst>
              <a:ext uri="{FF2B5EF4-FFF2-40B4-BE49-F238E27FC236}">
                <a16:creationId xmlns:a16="http://schemas.microsoft.com/office/drawing/2014/main" id="{7AF90C80-AE37-EC9B-EBF7-397229F6B4EF}"/>
              </a:ext>
            </a:extLst>
          </p:cNvPr>
          <p:cNvGrpSpPr/>
          <p:nvPr/>
        </p:nvGrpSpPr>
        <p:grpSpPr>
          <a:xfrm>
            <a:off x="11533088" y="2521041"/>
            <a:ext cx="216000" cy="692060"/>
            <a:chOff x="11567007" y="3478605"/>
            <a:chExt cx="216000" cy="692060"/>
          </a:xfrm>
        </p:grpSpPr>
        <p:sp>
          <p:nvSpPr>
            <p:cNvPr id="66" name="Rectangle 65">
              <a:extLst>
                <a:ext uri="{FF2B5EF4-FFF2-40B4-BE49-F238E27FC236}">
                  <a16:creationId xmlns:a16="http://schemas.microsoft.com/office/drawing/2014/main" id="{374D30F6-7F21-B785-C0B5-5EF3F9EDA702}"/>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7" name="Rectangle 66">
              <a:extLst>
                <a:ext uri="{FF2B5EF4-FFF2-40B4-BE49-F238E27FC236}">
                  <a16:creationId xmlns:a16="http://schemas.microsoft.com/office/drawing/2014/main" id="{197F34D1-2C04-00DE-B667-D380BE61A97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8" name="Rectangle 67">
              <a:extLst>
                <a:ext uri="{FF2B5EF4-FFF2-40B4-BE49-F238E27FC236}">
                  <a16:creationId xmlns:a16="http://schemas.microsoft.com/office/drawing/2014/main" id="{E3B7C7DF-4162-0607-9F35-2D500B7E909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9" name="Group 68">
            <a:extLst>
              <a:ext uri="{FF2B5EF4-FFF2-40B4-BE49-F238E27FC236}">
                <a16:creationId xmlns:a16="http://schemas.microsoft.com/office/drawing/2014/main" id="{00544BB9-5686-38D1-8A13-5F758614BC79}"/>
              </a:ext>
            </a:extLst>
          </p:cNvPr>
          <p:cNvGrpSpPr/>
          <p:nvPr/>
        </p:nvGrpSpPr>
        <p:grpSpPr>
          <a:xfrm>
            <a:off x="8797688" y="3870184"/>
            <a:ext cx="216000" cy="692060"/>
            <a:chOff x="11567007" y="3478605"/>
            <a:chExt cx="216000" cy="692060"/>
          </a:xfrm>
        </p:grpSpPr>
        <p:sp>
          <p:nvSpPr>
            <p:cNvPr id="70" name="Rectangle 69">
              <a:extLst>
                <a:ext uri="{FF2B5EF4-FFF2-40B4-BE49-F238E27FC236}">
                  <a16:creationId xmlns:a16="http://schemas.microsoft.com/office/drawing/2014/main" id="{C79BA2B1-A9E5-25BB-D894-3A326D0334F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1" name="Rectangle 70">
              <a:extLst>
                <a:ext uri="{FF2B5EF4-FFF2-40B4-BE49-F238E27FC236}">
                  <a16:creationId xmlns:a16="http://schemas.microsoft.com/office/drawing/2014/main" id="{82BEA6D3-1FD3-391A-3D95-EB045E73D1D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2" name="Rectangle 71">
              <a:extLst>
                <a:ext uri="{FF2B5EF4-FFF2-40B4-BE49-F238E27FC236}">
                  <a16:creationId xmlns:a16="http://schemas.microsoft.com/office/drawing/2014/main" id="{EF452EDD-23FE-4A0C-D769-315C1C7727D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4" name="Group 73">
            <a:extLst>
              <a:ext uri="{FF2B5EF4-FFF2-40B4-BE49-F238E27FC236}">
                <a16:creationId xmlns:a16="http://schemas.microsoft.com/office/drawing/2014/main" id="{54A692A7-3879-D198-50CC-8F1D5416558F}"/>
              </a:ext>
            </a:extLst>
          </p:cNvPr>
          <p:cNvGrpSpPr/>
          <p:nvPr/>
        </p:nvGrpSpPr>
        <p:grpSpPr>
          <a:xfrm>
            <a:off x="9867800" y="3870184"/>
            <a:ext cx="216000" cy="692060"/>
            <a:chOff x="11567007" y="3478605"/>
            <a:chExt cx="216000" cy="692060"/>
          </a:xfrm>
        </p:grpSpPr>
        <p:sp>
          <p:nvSpPr>
            <p:cNvPr id="75" name="Rectangle 74">
              <a:extLst>
                <a:ext uri="{FF2B5EF4-FFF2-40B4-BE49-F238E27FC236}">
                  <a16:creationId xmlns:a16="http://schemas.microsoft.com/office/drawing/2014/main" id="{26FFBCEA-8D7D-5EBE-7938-04C479971E4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6" name="Rectangle 75">
              <a:extLst>
                <a:ext uri="{FF2B5EF4-FFF2-40B4-BE49-F238E27FC236}">
                  <a16:creationId xmlns:a16="http://schemas.microsoft.com/office/drawing/2014/main" id="{10F80A55-FE57-13FA-2725-B28308AC3B1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7" name="Rectangle 76">
              <a:extLst>
                <a:ext uri="{FF2B5EF4-FFF2-40B4-BE49-F238E27FC236}">
                  <a16:creationId xmlns:a16="http://schemas.microsoft.com/office/drawing/2014/main" id="{02EE55EC-5F4A-CF25-3A55-4E72EB7A168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9" name="Group 78">
            <a:extLst>
              <a:ext uri="{FF2B5EF4-FFF2-40B4-BE49-F238E27FC236}">
                <a16:creationId xmlns:a16="http://schemas.microsoft.com/office/drawing/2014/main" id="{6CDF7570-20A7-1B85-CA3A-FC702DE20F5E}"/>
              </a:ext>
            </a:extLst>
          </p:cNvPr>
          <p:cNvGrpSpPr/>
          <p:nvPr/>
        </p:nvGrpSpPr>
        <p:grpSpPr>
          <a:xfrm>
            <a:off x="8929256" y="4801016"/>
            <a:ext cx="216000" cy="692060"/>
            <a:chOff x="11567007" y="3478605"/>
            <a:chExt cx="216000" cy="692060"/>
          </a:xfrm>
        </p:grpSpPr>
        <p:sp>
          <p:nvSpPr>
            <p:cNvPr id="80" name="Rectangle 79">
              <a:extLst>
                <a:ext uri="{FF2B5EF4-FFF2-40B4-BE49-F238E27FC236}">
                  <a16:creationId xmlns:a16="http://schemas.microsoft.com/office/drawing/2014/main" id="{A72E07A6-847F-3106-8F8F-DE71016551F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1" name="Rectangle 80">
              <a:extLst>
                <a:ext uri="{FF2B5EF4-FFF2-40B4-BE49-F238E27FC236}">
                  <a16:creationId xmlns:a16="http://schemas.microsoft.com/office/drawing/2014/main" id="{E9C4EAC4-F5B2-4A6F-088B-B80565D311E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3" name="Rectangle 82">
              <a:extLst>
                <a:ext uri="{FF2B5EF4-FFF2-40B4-BE49-F238E27FC236}">
                  <a16:creationId xmlns:a16="http://schemas.microsoft.com/office/drawing/2014/main" id="{24F3DE25-43CD-C803-532E-B5AD28E426D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4" name="Group 83">
            <a:extLst>
              <a:ext uri="{FF2B5EF4-FFF2-40B4-BE49-F238E27FC236}">
                <a16:creationId xmlns:a16="http://schemas.microsoft.com/office/drawing/2014/main" id="{70777504-9DA0-EEAB-CCE6-CD497035D062}"/>
              </a:ext>
            </a:extLst>
          </p:cNvPr>
          <p:cNvGrpSpPr/>
          <p:nvPr/>
        </p:nvGrpSpPr>
        <p:grpSpPr>
          <a:xfrm>
            <a:off x="5761561" y="2521118"/>
            <a:ext cx="216000" cy="692060"/>
            <a:chOff x="11567007" y="3478605"/>
            <a:chExt cx="216000" cy="692060"/>
          </a:xfrm>
        </p:grpSpPr>
        <p:sp>
          <p:nvSpPr>
            <p:cNvPr id="85" name="Rectangle 84">
              <a:extLst>
                <a:ext uri="{FF2B5EF4-FFF2-40B4-BE49-F238E27FC236}">
                  <a16:creationId xmlns:a16="http://schemas.microsoft.com/office/drawing/2014/main" id="{58C1DB9A-9EAC-1F32-CB8F-5E4C27EF1101}"/>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7" name="Rectangle 86">
              <a:extLst>
                <a:ext uri="{FF2B5EF4-FFF2-40B4-BE49-F238E27FC236}">
                  <a16:creationId xmlns:a16="http://schemas.microsoft.com/office/drawing/2014/main" id="{F84DCC70-2573-6B17-CD47-075D0EC963D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8" name="Rectangle 87">
              <a:extLst>
                <a:ext uri="{FF2B5EF4-FFF2-40B4-BE49-F238E27FC236}">
                  <a16:creationId xmlns:a16="http://schemas.microsoft.com/office/drawing/2014/main" id="{8A4885FB-C66E-0419-3E4D-4AB4D7A7C06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5" name="Group 94">
            <a:extLst>
              <a:ext uri="{FF2B5EF4-FFF2-40B4-BE49-F238E27FC236}">
                <a16:creationId xmlns:a16="http://schemas.microsoft.com/office/drawing/2014/main" id="{73B75E2F-E260-14A7-1B1C-6D5ABC613B58}"/>
              </a:ext>
            </a:extLst>
          </p:cNvPr>
          <p:cNvGrpSpPr/>
          <p:nvPr/>
        </p:nvGrpSpPr>
        <p:grpSpPr>
          <a:xfrm>
            <a:off x="10424184" y="2521041"/>
            <a:ext cx="216000" cy="692060"/>
            <a:chOff x="11567007" y="3478605"/>
            <a:chExt cx="216000" cy="692060"/>
          </a:xfrm>
        </p:grpSpPr>
        <p:sp>
          <p:nvSpPr>
            <p:cNvPr id="96" name="Rectangle 95">
              <a:extLst>
                <a:ext uri="{FF2B5EF4-FFF2-40B4-BE49-F238E27FC236}">
                  <a16:creationId xmlns:a16="http://schemas.microsoft.com/office/drawing/2014/main" id="{E04307D1-8BB5-9D16-5F27-74E834C101FB}"/>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7" name="Rectangle 96">
              <a:extLst>
                <a:ext uri="{FF2B5EF4-FFF2-40B4-BE49-F238E27FC236}">
                  <a16:creationId xmlns:a16="http://schemas.microsoft.com/office/drawing/2014/main" id="{C429BA3F-E1B7-22A2-4764-570949B4014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9" name="Rectangle 98">
              <a:extLst>
                <a:ext uri="{FF2B5EF4-FFF2-40B4-BE49-F238E27FC236}">
                  <a16:creationId xmlns:a16="http://schemas.microsoft.com/office/drawing/2014/main" id="{5DDC0047-231F-1CC4-BB42-7160A0CE935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0" name="Group 99">
            <a:extLst>
              <a:ext uri="{FF2B5EF4-FFF2-40B4-BE49-F238E27FC236}">
                <a16:creationId xmlns:a16="http://schemas.microsoft.com/office/drawing/2014/main" id="{1D3AD665-3454-BD44-BA8E-6D084EB4F436}"/>
              </a:ext>
            </a:extLst>
          </p:cNvPr>
          <p:cNvGrpSpPr/>
          <p:nvPr/>
        </p:nvGrpSpPr>
        <p:grpSpPr>
          <a:xfrm>
            <a:off x="5672820" y="3870608"/>
            <a:ext cx="216000" cy="692060"/>
            <a:chOff x="11567007" y="3478605"/>
            <a:chExt cx="216000" cy="692060"/>
          </a:xfrm>
        </p:grpSpPr>
        <p:sp>
          <p:nvSpPr>
            <p:cNvPr id="101" name="Rectangle 100">
              <a:extLst>
                <a:ext uri="{FF2B5EF4-FFF2-40B4-BE49-F238E27FC236}">
                  <a16:creationId xmlns:a16="http://schemas.microsoft.com/office/drawing/2014/main" id="{693BD990-082E-29D3-DAF6-74589201419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3" name="Rectangle 102">
              <a:extLst>
                <a:ext uri="{FF2B5EF4-FFF2-40B4-BE49-F238E27FC236}">
                  <a16:creationId xmlns:a16="http://schemas.microsoft.com/office/drawing/2014/main" id="{98C66C7B-B46F-0FBB-494F-1725932AFA5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4" name="Rectangle 103">
              <a:extLst>
                <a:ext uri="{FF2B5EF4-FFF2-40B4-BE49-F238E27FC236}">
                  <a16:creationId xmlns:a16="http://schemas.microsoft.com/office/drawing/2014/main" id="{79DBD6D2-D26A-3CDF-D785-9445855015E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5" name="Group 104">
            <a:extLst>
              <a:ext uri="{FF2B5EF4-FFF2-40B4-BE49-F238E27FC236}">
                <a16:creationId xmlns:a16="http://schemas.microsoft.com/office/drawing/2014/main" id="{358963D4-1554-FB2A-AC6A-C2CF38E29349}"/>
              </a:ext>
            </a:extLst>
          </p:cNvPr>
          <p:cNvGrpSpPr/>
          <p:nvPr/>
        </p:nvGrpSpPr>
        <p:grpSpPr>
          <a:xfrm>
            <a:off x="7564400" y="4801016"/>
            <a:ext cx="216000" cy="692060"/>
            <a:chOff x="11567007" y="3478605"/>
            <a:chExt cx="216000" cy="692060"/>
          </a:xfrm>
        </p:grpSpPr>
        <p:sp>
          <p:nvSpPr>
            <p:cNvPr id="107" name="Rectangle 106">
              <a:extLst>
                <a:ext uri="{FF2B5EF4-FFF2-40B4-BE49-F238E27FC236}">
                  <a16:creationId xmlns:a16="http://schemas.microsoft.com/office/drawing/2014/main" id="{302D351E-1BC0-650E-CFEA-2CC8C91D8AD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8" name="Rectangle 107">
              <a:extLst>
                <a:ext uri="{FF2B5EF4-FFF2-40B4-BE49-F238E27FC236}">
                  <a16:creationId xmlns:a16="http://schemas.microsoft.com/office/drawing/2014/main" id="{C3C6EB7D-F13E-1479-7D15-C75B341F0684}"/>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9" name="Rectangle 108">
              <a:extLst>
                <a:ext uri="{FF2B5EF4-FFF2-40B4-BE49-F238E27FC236}">
                  <a16:creationId xmlns:a16="http://schemas.microsoft.com/office/drawing/2014/main" id="{A8F75319-BC50-2DD4-8800-B02B1E9A612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11" name="Google Shape;118;p22">
            <a:extLst>
              <a:ext uri="{FF2B5EF4-FFF2-40B4-BE49-F238E27FC236}">
                <a16:creationId xmlns:a16="http://schemas.microsoft.com/office/drawing/2014/main" id="{6CF8D9A2-59F6-4FF8-0C7C-0AE0D99375B7}"/>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12" name="Google Shape;118;p22">
            <a:extLst>
              <a:ext uri="{FF2B5EF4-FFF2-40B4-BE49-F238E27FC236}">
                <a16:creationId xmlns:a16="http://schemas.microsoft.com/office/drawing/2014/main" id="{DFE2C4D3-284E-85E5-4F82-33B8BF4E00DE}"/>
              </a:ext>
            </a:extLst>
          </p:cNvPr>
          <p:cNvSpPr txBox="1"/>
          <p:nvPr/>
        </p:nvSpPr>
        <p:spPr>
          <a:xfrm>
            <a:off x="1124506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13" name="Google Shape;1024;p85">
            <a:extLst>
              <a:ext uri="{FF2B5EF4-FFF2-40B4-BE49-F238E27FC236}">
                <a16:creationId xmlns:a16="http://schemas.microsoft.com/office/drawing/2014/main" id="{4709310A-103C-D451-9142-55C6F809C752}"/>
              </a:ext>
            </a:extLst>
          </p:cNvPr>
          <p:cNvSpPr/>
          <p:nvPr/>
        </p:nvSpPr>
        <p:spPr>
          <a:xfrm>
            <a:off x="1138910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15" name="Google Shape;112;p22">
            <a:extLst>
              <a:ext uri="{FF2B5EF4-FFF2-40B4-BE49-F238E27FC236}">
                <a16:creationId xmlns:a16="http://schemas.microsoft.com/office/drawing/2014/main" id="{EE1FCD32-BD60-E48C-EC67-97002AB3BC5F}"/>
              </a:ext>
            </a:extLst>
          </p:cNvPr>
          <p:cNvSpPr/>
          <p:nvPr/>
        </p:nvSpPr>
        <p:spPr>
          <a:xfrm>
            <a:off x="3101975" y="2361137"/>
            <a:ext cx="1641157" cy="3131834"/>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16" name="Google Shape;112;p22">
            <a:extLst>
              <a:ext uri="{FF2B5EF4-FFF2-40B4-BE49-F238E27FC236}">
                <a16:creationId xmlns:a16="http://schemas.microsoft.com/office/drawing/2014/main" id="{B0595817-81DB-AAE2-7B9E-6C307070BCEF}"/>
              </a:ext>
            </a:extLst>
          </p:cNvPr>
          <p:cNvSpPr/>
          <p:nvPr/>
        </p:nvSpPr>
        <p:spPr>
          <a:xfrm>
            <a:off x="3108643" y="5608909"/>
            <a:ext cx="1641157" cy="563292"/>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grpSp>
        <p:nvGrpSpPr>
          <p:cNvPr id="121" name="Group 120">
            <a:extLst>
              <a:ext uri="{FF2B5EF4-FFF2-40B4-BE49-F238E27FC236}">
                <a16:creationId xmlns:a16="http://schemas.microsoft.com/office/drawing/2014/main" id="{4743F150-1C9D-459D-F2CC-7C93C67E0B29}"/>
              </a:ext>
            </a:extLst>
          </p:cNvPr>
          <p:cNvGrpSpPr/>
          <p:nvPr/>
        </p:nvGrpSpPr>
        <p:grpSpPr>
          <a:xfrm>
            <a:off x="11060273" y="5957515"/>
            <a:ext cx="688815" cy="216000"/>
            <a:chOff x="11019459" y="2378712"/>
            <a:chExt cx="688815" cy="216000"/>
          </a:xfrm>
        </p:grpSpPr>
        <p:sp>
          <p:nvSpPr>
            <p:cNvPr id="122" name="Rectangle 121">
              <a:extLst>
                <a:ext uri="{FF2B5EF4-FFF2-40B4-BE49-F238E27FC236}">
                  <a16:creationId xmlns:a16="http://schemas.microsoft.com/office/drawing/2014/main" id="{1F97A086-834F-CF8D-0027-F9E623612063}"/>
                </a:ext>
              </a:extLst>
            </p:cNvPr>
            <p:cNvSpPr>
              <a:spLocks/>
            </p:cNvSpPr>
            <p:nvPr/>
          </p:nvSpPr>
          <p:spPr>
            <a:xfrm>
              <a:off x="11492274" y="2378712"/>
              <a:ext cx="216000" cy="2159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5" name="Rectangle 124">
              <a:extLst>
                <a:ext uri="{FF2B5EF4-FFF2-40B4-BE49-F238E27FC236}">
                  <a16:creationId xmlns:a16="http://schemas.microsoft.com/office/drawing/2014/main" id="{515D95C8-04A6-D256-CFFE-2F94E350A105}"/>
                </a:ext>
              </a:extLst>
            </p:cNvPr>
            <p:cNvSpPr>
              <a:spLocks/>
            </p:cNvSpPr>
            <p:nvPr/>
          </p:nvSpPr>
          <p:spPr>
            <a:xfrm>
              <a:off x="11019459"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9" name="Rectangle 128">
              <a:extLst>
                <a:ext uri="{FF2B5EF4-FFF2-40B4-BE49-F238E27FC236}">
                  <a16:creationId xmlns:a16="http://schemas.microsoft.com/office/drawing/2014/main" id="{0AC7864B-9D1E-CCB9-3A87-D72048B68581}"/>
                </a:ext>
              </a:extLst>
            </p:cNvPr>
            <p:cNvSpPr>
              <a:spLocks/>
            </p:cNvSpPr>
            <p:nvPr/>
          </p:nvSpPr>
          <p:spPr>
            <a:xfrm>
              <a:off x="11255867" y="2378712"/>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grpSp>
      <p:sp>
        <p:nvSpPr>
          <p:cNvPr id="136" name="Google Shape;112;p22">
            <a:extLst>
              <a:ext uri="{FF2B5EF4-FFF2-40B4-BE49-F238E27FC236}">
                <a16:creationId xmlns:a16="http://schemas.microsoft.com/office/drawing/2014/main" id="{F96DE01D-6F1C-D7D2-E751-FC9CB6A0D606}"/>
              </a:ext>
            </a:extLst>
          </p:cNvPr>
          <p:cNvSpPr/>
          <p:nvPr/>
        </p:nvSpPr>
        <p:spPr>
          <a:xfrm>
            <a:off x="9256856" y="4671586"/>
            <a:ext cx="1324110" cy="81889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nelaimes gadījums ar </a:t>
            </a:r>
            <a:br>
              <a:rPr lang="pt-BR" sz="1100"/>
            </a:br>
            <a:r>
              <a:rPr lang="pt-BR" sz="1100"/>
              <a:t>gaisa kuģi</a:t>
            </a:r>
          </a:p>
        </p:txBody>
      </p:sp>
      <p:grpSp>
        <p:nvGrpSpPr>
          <p:cNvPr id="137" name="Group 136">
            <a:extLst>
              <a:ext uri="{FF2B5EF4-FFF2-40B4-BE49-F238E27FC236}">
                <a16:creationId xmlns:a16="http://schemas.microsoft.com/office/drawing/2014/main" id="{C1B391AE-2F03-7159-0BE5-E92D330ACA1A}"/>
              </a:ext>
            </a:extLst>
          </p:cNvPr>
          <p:cNvGrpSpPr/>
          <p:nvPr/>
        </p:nvGrpSpPr>
        <p:grpSpPr>
          <a:xfrm>
            <a:off x="11532810" y="4800910"/>
            <a:ext cx="216000" cy="692060"/>
            <a:chOff x="11567007" y="3478605"/>
            <a:chExt cx="216000" cy="692060"/>
          </a:xfrm>
        </p:grpSpPr>
        <p:sp>
          <p:nvSpPr>
            <p:cNvPr id="138" name="Rectangle 137">
              <a:extLst>
                <a:ext uri="{FF2B5EF4-FFF2-40B4-BE49-F238E27FC236}">
                  <a16:creationId xmlns:a16="http://schemas.microsoft.com/office/drawing/2014/main" id="{AAA8610F-A5AA-50A6-033E-D81F896351C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9" name="Rectangle 138">
              <a:extLst>
                <a:ext uri="{FF2B5EF4-FFF2-40B4-BE49-F238E27FC236}">
                  <a16:creationId xmlns:a16="http://schemas.microsoft.com/office/drawing/2014/main" id="{9CAB3D33-ABAE-E328-0C64-149EFF70D68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40" name="Rectangle 139">
              <a:extLst>
                <a:ext uri="{FF2B5EF4-FFF2-40B4-BE49-F238E27FC236}">
                  <a16:creationId xmlns:a16="http://schemas.microsoft.com/office/drawing/2014/main" id="{E7483AD6-88EB-2B34-7307-56FA4F7F107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33" name="Group 32">
            <a:extLst>
              <a:ext uri="{FF2B5EF4-FFF2-40B4-BE49-F238E27FC236}">
                <a16:creationId xmlns:a16="http://schemas.microsoft.com/office/drawing/2014/main" id="{B688AD25-2D98-5946-7AFB-271F2AFF5A4F}"/>
              </a:ext>
            </a:extLst>
          </p:cNvPr>
          <p:cNvGrpSpPr/>
          <p:nvPr/>
        </p:nvGrpSpPr>
        <p:grpSpPr>
          <a:xfrm>
            <a:off x="10364966" y="4798421"/>
            <a:ext cx="216000" cy="692060"/>
            <a:chOff x="11567007" y="3478605"/>
            <a:chExt cx="216000" cy="692060"/>
          </a:xfrm>
        </p:grpSpPr>
        <p:sp>
          <p:nvSpPr>
            <p:cNvPr id="34" name="Rectangle 33">
              <a:extLst>
                <a:ext uri="{FF2B5EF4-FFF2-40B4-BE49-F238E27FC236}">
                  <a16:creationId xmlns:a16="http://schemas.microsoft.com/office/drawing/2014/main" id="{0797D93C-B83C-F413-C359-C289BB46DF5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5" name="Rectangle 34">
              <a:extLst>
                <a:ext uri="{FF2B5EF4-FFF2-40B4-BE49-F238E27FC236}">
                  <a16:creationId xmlns:a16="http://schemas.microsoft.com/office/drawing/2014/main" id="{E68560A5-6659-FE3A-0C57-7C403E23E4A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6" name="Rectangle 35">
              <a:extLst>
                <a:ext uri="{FF2B5EF4-FFF2-40B4-BE49-F238E27FC236}">
                  <a16:creationId xmlns:a16="http://schemas.microsoft.com/office/drawing/2014/main" id="{B6D87CB9-373E-884C-DBBE-1FBE83A02C8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55" name="Rectangle 154">
            <a:extLst>
              <a:ext uri="{FF2B5EF4-FFF2-40B4-BE49-F238E27FC236}">
                <a16:creationId xmlns:a16="http://schemas.microsoft.com/office/drawing/2014/main" id="{FF4B6A56-0AE6-D6AB-072C-1C9030D2FA75}"/>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4" name="Group 13">
            <a:extLst>
              <a:ext uri="{FF2B5EF4-FFF2-40B4-BE49-F238E27FC236}">
                <a16:creationId xmlns:a16="http://schemas.microsoft.com/office/drawing/2014/main" id="{750063E7-0DF6-64D0-8544-0545D087101A}"/>
              </a:ext>
            </a:extLst>
          </p:cNvPr>
          <p:cNvGrpSpPr/>
          <p:nvPr/>
        </p:nvGrpSpPr>
        <p:grpSpPr>
          <a:xfrm>
            <a:off x="7511473" y="131212"/>
            <a:ext cx="4237615" cy="218780"/>
            <a:chOff x="7511473" y="131212"/>
            <a:chExt cx="4237615" cy="218780"/>
          </a:xfrm>
        </p:grpSpPr>
        <p:sp>
          <p:nvSpPr>
            <p:cNvPr id="17" name="Rectangle 16">
              <a:extLst>
                <a:ext uri="{FF2B5EF4-FFF2-40B4-BE49-F238E27FC236}">
                  <a16:creationId xmlns:a16="http://schemas.microsoft.com/office/drawing/2014/main" id="{E9B1F97B-FB62-58EA-61D8-DA1379679B58}"/>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59338F7A-435A-EF6F-8D90-01AC2CB140B5}"/>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20" name="Group 19">
              <a:extLst>
                <a:ext uri="{FF2B5EF4-FFF2-40B4-BE49-F238E27FC236}">
                  <a16:creationId xmlns:a16="http://schemas.microsoft.com/office/drawing/2014/main" id="{4D246FF2-20B5-5197-8EFE-09707527F23A}"/>
                </a:ext>
              </a:extLst>
            </p:cNvPr>
            <p:cNvGrpSpPr/>
            <p:nvPr/>
          </p:nvGrpSpPr>
          <p:grpSpPr>
            <a:xfrm>
              <a:off x="8725174" y="131292"/>
              <a:ext cx="2544826" cy="217488"/>
              <a:chOff x="8236954" y="132504"/>
              <a:chExt cx="2544826" cy="217488"/>
            </a:xfrm>
          </p:grpSpPr>
          <p:sp>
            <p:nvSpPr>
              <p:cNvPr id="42" name="Rectangle 41">
                <a:extLst>
                  <a:ext uri="{FF2B5EF4-FFF2-40B4-BE49-F238E27FC236}">
                    <a16:creationId xmlns:a16="http://schemas.microsoft.com/office/drawing/2014/main" id="{39D898BF-6E7F-5BDD-283D-D6C12720BBE7}"/>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C3ABB2A7-F4E6-44DE-7778-0F8F01E339EF}"/>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22" name="Rectangle 21">
              <a:extLst>
                <a:ext uri="{FF2B5EF4-FFF2-40B4-BE49-F238E27FC236}">
                  <a16:creationId xmlns:a16="http://schemas.microsoft.com/office/drawing/2014/main" id="{44E64E94-BE76-6498-D7CF-557227834E9E}"/>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F81E8315-633A-1C8E-9BB9-A986F33555EA}"/>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866A9A2B-EA0E-A2FB-05F4-DC38CE480843}"/>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D58ED756-EF36-88E1-79DE-5367249B3BA0}"/>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0C83D660-DC39-D94B-C84E-E8F5BC40319D}"/>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4" name="Rectangle 43">
            <a:extLst>
              <a:ext uri="{FF2B5EF4-FFF2-40B4-BE49-F238E27FC236}">
                <a16:creationId xmlns:a16="http://schemas.microsoft.com/office/drawing/2014/main" id="{72AD6EC0-7C30-16DA-DF8A-55B8A8AE86EC}"/>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F3F50161-9EFD-BD23-82FB-B7165E200E86}"/>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6" name="Google Shape;2685;p25">
            <a:extLst>
              <a:ext uri="{FF2B5EF4-FFF2-40B4-BE49-F238E27FC236}">
                <a16:creationId xmlns:a16="http://schemas.microsoft.com/office/drawing/2014/main" id="{274A8114-CDB4-8EEB-EA9A-4E4C7808466E}"/>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59" name="Rectangle 58">
            <a:extLst>
              <a:ext uri="{FF2B5EF4-FFF2-40B4-BE49-F238E27FC236}">
                <a16:creationId xmlns:a16="http://schemas.microsoft.com/office/drawing/2014/main" id="{2A08CC94-9C2D-AF74-BACA-09C3868C903A}"/>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0" name="Freeform 50">
            <a:extLst>
              <a:ext uri="{FF2B5EF4-FFF2-40B4-BE49-F238E27FC236}">
                <a16:creationId xmlns:a16="http://schemas.microsoft.com/office/drawing/2014/main" id="{819C995A-8FF3-4D27-F5A4-79CB51965A09}"/>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1" name="Google Shape;2685;p25">
            <a:extLst>
              <a:ext uri="{FF2B5EF4-FFF2-40B4-BE49-F238E27FC236}">
                <a16:creationId xmlns:a16="http://schemas.microsoft.com/office/drawing/2014/main" id="{E6FEDF10-FD18-2B64-ADE2-C7F5AE140399}"/>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2" name="Rectangle 61">
            <a:extLst>
              <a:ext uri="{FF2B5EF4-FFF2-40B4-BE49-F238E27FC236}">
                <a16:creationId xmlns:a16="http://schemas.microsoft.com/office/drawing/2014/main" id="{3CD0A46F-1D76-0F4B-C33A-BBD27E51CE6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3" name="Freeform 50">
            <a:extLst>
              <a:ext uri="{FF2B5EF4-FFF2-40B4-BE49-F238E27FC236}">
                <a16:creationId xmlns:a16="http://schemas.microsoft.com/office/drawing/2014/main" id="{E7191839-5476-078F-564A-02994C44C4C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4" name="Google Shape;2685;p25">
            <a:extLst>
              <a:ext uri="{FF2B5EF4-FFF2-40B4-BE49-F238E27FC236}">
                <a16:creationId xmlns:a16="http://schemas.microsoft.com/office/drawing/2014/main" id="{4E7BE77E-D471-7482-0D56-05BA662E8A67}"/>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2366903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6358EB00-0E4F-73C7-0EF5-06C2D281A1A7}"/>
              </a:ext>
            </a:extLst>
          </p:cNvPr>
          <p:cNvSpPr/>
          <p:nvPr/>
        </p:nvSpPr>
        <p:spPr>
          <a:xfrm>
            <a:off x="0" y="1819275"/>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4" name="Rectangle 123">
            <a:extLst>
              <a:ext uri="{FF2B5EF4-FFF2-40B4-BE49-F238E27FC236}">
                <a16:creationId xmlns:a16="http://schemas.microsoft.com/office/drawing/2014/main" id="{D02E8BE0-97B5-75C4-CB38-348CDCFC0EDD}"/>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Pašvaldību pienākumi civilajā aizsardzībā un katastrofas pārvaldīšanā </a:t>
            </a:r>
            <a:endParaRPr lang="en-US"/>
          </a:p>
        </p:txBody>
      </p:sp>
      <p:sp>
        <p:nvSpPr>
          <p:cNvPr id="133" name="Google Shape;1001;p78">
            <a:extLst>
              <a:ext uri="{FF2B5EF4-FFF2-40B4-BE49-F238E27FC236}">
                <a16:creationId xmlns:a16="http://schemas.microsoft.com/office/drawing/2014/main" id="{BFAB9492-8366-EAF8-9BA1-2423D69598BE}"/>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3" name="Slide Number Placeholder 4">
            <a:extLst>
              <a:ext uri="{FF2B5EF4-FFF2-40B4-BE49-F238E27FC236}">
                <a16:creationId xmlns:a16="http://schemas.microsoft.com/office/drawing/2014/main" id="{A50D2A74-E550-A110-B253-D3D1A56F8235}"/>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79</a:t>
            </a:fld>
            <a:endParaRPr lang="en-GB"/>
          </a:p>
        </p:txBody>
      </p:sp>
      <p:grpSp>
        <p:nvGrpSpPr>
          <p:cNvPr id="3" name="Group 2">
            <a:extLst>
              <a:ext uri="{FF2B5EF4-FFF2-40B4-BE49-F238E27FC236}">
                <a16:creationId xmlns:a16="http://schemas.microsoft.com/office/drawing/2014/main" id="{A0C22ADF-3E3A-488D-D7EF-D3BEFDE276F8}"/>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800907CB-9142-CAF7-B663-6310485AFCEC}"/>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 name="TextBox 5">
              <a:extLst>
                <a:ext uri="{FF2B5EF4-FFF2-40B4-BE49-F238E27FC236}">
                  <a16:creationId xmlns:a16="http://schemas.microsoft.com/office/drawing/2014/main" id="{5778E2F5-DC69-1F41-2892-28E3BAC4550D}"/>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7" name="Rectangle 6">
              <a:extLst>
                <a:ext uri="{FF2B5EF4-FFF2-40B4-BE49-F238E27FC236}">
                  <a16:creationId xmlns:a16="http://schemas.microsoft.com/office/drawing/2014/main" id="{14182D17-F02B-A5DA-1905-04BA610195F1}"/>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 name="TextBox 9">
              <a:extLst>
                <a:ext uri="{FF2B5EF4-FFF2-40B4-BE49-F238E27FC236}">
                  <a16:creationId xmlns:a16="http://schemas.microsoft.com/office/drawing/2014/main" id="{847FA366-0713-7827-C527-11C401450233}"/>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1" name="Rectangle 10">
              <a:extLst>
                <a:ext uri="{FF2B5EF4-FFF2-40B4-BE49-F238E27FC236}">
                  <a16:creationId xmlns:a16="http://schemas.microsoft.com/office/drawing/2014/main" id="{AC6F0E0F-6F59-B66D-EF4B-4A502929296E}"/>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2" name="TextBox 11">
              <a:extLst>
                <a:ext uri="{FF2B5EF4-FFF2-40B4-BE49-F238E27FC236}">
                  <a16:creationId xmlns:a16="http://schemas.microsoft.com/office/drawing/2014/main" id="{CF15989A-7BED-7CE6-FF0E-83E254415904}"/>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27" name="Google Shape;112;p22">
            <a:extLst>
              <a:ext uri="{FF2B5EF4-FFF2-40B4-BE49-F238E27FC236}">
                <a16:creationId xmlns:a16="http://schemas.microsoft.com/office/drawing/2014/main" id="{B57E5394-4F54-0799-D359-B0DFB85C8384}"/>
              </a:ext>
            </a:extLst>
          </p:cNvPr>
          <p:cNvSpPr/>
          <p:nvPr/>
        </p:nvSpPr>
        <p:spPr>
          <a:xfrm>
            <a:off x="3101975" y="2357718"/>
            <a:ext cx="8647113" cy="84417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28" name="Group 27">
            <a:extLst>
              <a:ext uri="{FF2B5EF4-FFF2-40B4-BE49-F238E27FC236}">
                <a16:creationId xmlns:a16="http://schemas.microsoft.com/office/drawing/2014/main" id="{82A1E24C-0677-9A52-2B6E-183801476554}"/>
              </a:ext>
            </a:extLst>
          </p:cNvPr>
          <p:cNvGrpSpPr/>
          <p:nvPr/>
        </p:nvGrpSpPr>
        <p:grpSpPr>
          <a:xfrm>
            <a:off x="11533088" y="2509829"/>
            <a:ext cx="216000" cy="692060"/>
            <a:chOff x="11567007" y="3478605"/>
            <a:chExt cx="216000" cy="692060"/>
          </a:xfrm>
        </p:grpSpPr>
        <p:sp>
          <p:nvSpPr>
            <p:cNvPr id="29" name="Rectangle 28">
              <a:extLst>
                <a:ext uri="{FF2B5EF4-FFF2-40B4-BE49-F238E27FC236}">
                  <a16:creationId xmlns:a16="http://schemas.microsoft.com/office/drawing/2014/main" id="{3202BF4C-C5E6-3C83-B790-83B42E6DC824}"/>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0" name="Rectangle 29">
              <a:extLst>
                <a:ext uri="{FF2B5EF4-FFF2-40B4-BE49-F238E27FC236}">
                  <a16:creationId xmlns:a16="http://schemas.microsoft.com/office/drawing/2014/main" id="{FB714F6D-F8E2-DAC0-3289-E03D73B0879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1" name="Rectangle 30">
              <a:extLst>
                <a:ext uri="{FF2B5EF4-FFF2-40B4-BE49-F238E27FC236}">
                  <a16:creationId xmlns:a16="http://schemas.microsoft.com/office/drawing/2014/main" id="{A34E7E9A-AA4B-5DD0-497C-DF9769304EF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32" name="Google Shape;118;p22">
            <a:extLst>
              <a:ext uri="{FF2B5EF4-FFF2-40B4-BE49-F238E27FC236}">
                <a16:creationId xmlns:a16="http://schemas.microsoft.com/office/drawing/2014/main" id="{0BAE5B97-FB66-4F90-ED0B-CAAA057E81CB}"/>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34" name="Google Shape;1318;p88">
            <a:extLst>
              <a:ext uri="{FF2B5EF4-FFF2-40B4-BE49-F238E27FC236}">
                <a16:creationId xmlns:a16="http://schemas.microsoft.com/office/drawing/2014/main" id="{72DFA2AB-C45C-5CC9-925F-AAA31626BE85}"/>
              </a:ext>
            </a:extLst>
          </p:cNvPr>
          <p:cNvSpPr/>
          <p:nvPr/>
        </p:nvSpPr>
        <p:spPr>
          <a:xfrm>
            <a:off x="11389077" y="189127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35" name="Picture 34">
            <a:extLst>
              <a:ext uri="{FF2B5EF4-FFF2-40B4-BE49-F238E27FC236}">
                <a16:creationId xmlns:a16="http://schemas.microsoft.com/office/drawing/2014/main" id="{E13839A1-61A3-EFAB-DDA6-3853F22E85E3}"/>
              </a:ext>
            </a:extLst>
          </p:cNvPr>
          <p:cNvPicPr>
            <a:picLocks noChangeAspect="1"/>
          </p:cNvPicPr>
          <p:nvPr/>
        </p:nvPicPr>
        <p:blipFill>
          <a:blip r:embed="rId3"/>
          <a:srcRect t="25145" b="25145"/>
          <a:stretch/>
        </p:blipFill>
        <p:spPr>
          <a:xfrm>
            <a:off x="3102014" y="3308332"/>
            <a:ext cx="8647074" cy="2865183"/>
          </a:xfrm>
          <a:prstGeom prst="rect">
            <a:avLst/>
          </a:prstGeom>
        </p:spPr>
      </p:pic>
      <p:sp>
        <p:nvSpPr>
          <p:cNvPr id="5" name="Google Shape;118;p22">
            <a:extLst>
              <a:ext uri="{FF2B5EF4-FFF2-40B4-BE49-F238E27FC236}">
                <a16:creationId xmlns:a16="http://schemas.microsoft.com/office/drawing/2014/main" id="{7C134FE3-D58E-B8C0-78AF-47B035369AB0}"/>
              </a:ext>
            </a:extLst>
          </p:cNvPr>
          <p:cNvSpPr txBox="1"/>
          <p:nvPr/>
        </p:nvSpPr>
        <p:spPr>
          <a:xfrm>
            <a:off x="1124506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48" name="Rectangle 47">
            <a:extLst>
              <a:ext uri="{FF2B5EF4-FFF2-40B4-BE49-F238E27FC236}">
                <a16:creationId xmlns:a16="http://schemas.microsoft.com/office/drawing/2014/main" id="{E02BD2A9-912B-C12E-00B3-87F4EA038C9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CC6C75C8-90A7-1C3B-6DF7-02BC43ECAD0B}"/>
              </a:ext>
            </a:extLst>
          </p:cNvPr>
          <p:cNvGrpSpPr/>
          <p:nvPr/>
        </p:nvGrpSpPr>
        <p:grpSpPr>
          <a:xfrm>
            <a:off x="7511473" y="131212"/>
            <a:ext cx="4237615" cy="218780"/>
            <a:chOff x="7511473" y="131212"/>
            <a:chExt cx="4237615" cy="218780"/>
          </a:xfrm>
        </p:grpSpPr>
        <p:sp>
          <p:nvSpPr>
            <p:cNvPr id="13" name="Rectangle 12">
              <a:extLst>
                <a:ext uri="{FF2B5EF4-FFF2-40B4-BE49-F238E27FC236}">
                  <a16:creationId xmlns:a16="http://schemas.microsoft.com/office/drawing/2014/main" id="{63B5C152-C542-573E-234D-68CEBAA8D06F}"/>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3C433A29-A9E2-66D2-5481-DDBB2CBFB0C4}"/>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5" name="Group 14">
              <a:extLst>
                <a:ext uri="{FF2B5EF4-FFF2-40B4-BE49-F238E27FC236}">
                  <a16:creationId xmlns:a16="http://schemas.microsoft.com/office/drawing/2014/main" id="{0D1D9754-B30A-175C-0724-2C1EBBC21F6A}"/>
                </a:ext>
              </a:extLst>
            </p:cNvPr>
            <p:cNvGrpSpPr/>
            <p:nvPr/>
          </p:nvGrpSpPr>
          <p:grpSpPr>
            <a:xfrm>
              <a:off x="8725174" y="131292"/>
              <a:ext cx="2544826" cy="217488"/>
              <a:chOff x="8236954" y="132504"/>
              <a:chExt cx="2544826" cy="217488"/>
            </a:xfrm>
          </p:grpSpPr>
          <p:sp>
            <p:nvSpPr>
              <p:cNvPr id="21" name="Rectangle 20">
                <a:extLst>
                  <a:ext uri="{FF2B5EF4-FFF2-40B4-BE49-F238E27FC236}">
                    <a16:creationId xmlns:a16="http://schemas.microsoft.com/office/drawing/2014/main" id="{4B294D23-5776-110F-3D88-C0624AF4A406}"/>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E060C36E-4916-97B9-843C-E823FAA54649}"/>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6" name="Rectangle 15">
              <a:extLst>
                <a:ext uri="{FF2B5EF4-FFF2-40B4-BE49-F238E27FC236}">
                  <a16:creationId xmlns:a16="http://schemas.microsoft.com/office/drawing/2014/main" id="{9464A655-3478-AB5B-9ED7-83D740115C10}"/>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C36851CD-949A-3EB7-77C4-D9085557CF1D}"/>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960D6E31-F096-A0DE-9192-99C910310654}"/>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2DC6731D-103E-0EC8-25D9-686D8061008B}"/>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D43705FA-F795-C75F-AE1F-A4CF9F488F05}"/>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3" name="Rectangle 22">
            <a:extLst>
              <a:ext uri="{FF2B5EF4-FFF2-40B4-BE49-F238E27FC236}">
                <a16:creationId xmlns:a16="http://schemas.microsoft.com/office/drawing/2014/main" id="{D2B99C79-C35B-A123-B76F-2D74D3409A23}"/>
              </a:ext>
            </a:extLst>
          </p:cNvPr>
          <p:cNvSpPr/>
          <p:nvPr/>
        </p:nvSpPr>
        <p:spPr>
          <a:xfrm>
            <a:off x="0" y="342696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491FCD15-3B4D-F809-8563-7C9B2B396599}"/>
              </a:ext>
            </a:extLst>
          </p:cNvPr>
          <p:cNvSpPr>
            <a:spLocks noChangeAspect="1"/>
          </p:cNvSpPr>
          <p:nvPr/>
        </p:nvSpPr>
        <p:spPr bwMode="auto">
          <a:xfrm>
            <a:off x="448735" y="367947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3B6ACD19-00FB-785A-978E-0B6210A18ADB}"/>
              </a:ext>
            </a:extLst>
          </p:cNvPr>
          <p:cNvSpPr txBox="1"/>
          <p:nvPr/>
        </p:nvSpPr>
        <p:spPr>
          <a:xfrm>
            <a:off x="874395" y="3744908"/>
            <a:ext cx="1624965" cy="15234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Pašvaldības likums</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61119B4F-DB4D-2242-939C-45356AC75FE2}"/>
              </a:ext>
            </a:extLst>
          </p:cNvPr>
          <p:cNvSpPr/>
          <p:nvPr/>
        </p:nvSpPr>
        <p:spPr>
          <a:xfrm>
            <a:off x="0" y="4406122"/>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5C30C727-9475-9A66-3F23-C43F5B9B6DB9}"/>
              </a:ext>
            </a:extLst>
          </p:cNvPr>
          <p:cNvSpPr>
            <a:spLocks noChangeAspect="1"/>
          </p:cNvSpPr>
          <p:nvPr/>
        </p:nvSpPr>
        <p:spPr bwMode="auto">
          <a:xfrm>
            <a:off x="448735" y="46586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6" name="Google Shape;2685;p25">
            <a:extLst>
              <a:ext uri="{FF2B5EF4-FFF2-40B4-BE49-F238E27FC236}">
                <a16:creationId xmlns:a16="http://schemas.microsoft.com/office/drawing/2014/main" id="{18100969-19D6-EC1F-02E4-209EE6DD9216}"/>
              </a:ext>
            </a:extLst>
          </p:cNvPr>
          <p:cNvSpPr txBox="1"/>
          <p:nvPr/>
        </p:nvSpPr>
        <p:spPr>
          <a:xfrm>
            <a:off x="874395" y="4571716"/>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7" name="Rectangle 36">
            <a:extLst>
              <a:ext uri="{FF2B5EF4-FFF2-40B4-BE49-F238E27FC236}">
                <a16:creationId xmlns:a16="http://schemas.microsoft.com/office/drawing/2014/main" id="{8A0A7FD1-C6DE-CA3B-2891-88A6EB88515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50">
            <a:extLst>
              <a:ext uri="{FF2B5EF4-FFF2-40B4-BE49-F238E27FC236}">
                <a16:creationId xmlns:a16="http://schemas.microsoft.com/office/drawing/2014/main" id="{19E5F152-F6E3-F018-7B95-E22A99FF0B8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2D19F7AC-2D9A-E2FC-8719-BEEB4BEE8D2B}"/>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Tree>
    <p:extLst>
      <p:ext uri="{BB962C8B-B14F-4D97-AF65-F5344CB8AC3E}">
        <p14:creationId xmlns:p14="http://schemas.microsoft.com/office/powerpoint/2010/main" val="33439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03888427-2F8B-32E9-4AD2-AC4846EC12E3}"/>
              </a:ext>
            </a:extLst>
          </p:cNvPr>
          <p:cNvCxnSpPr>
            <a:cxnSpLocks/>
          </p:cNvCxnSpPr>
          <p:nvPr/>
        </p:nvCxnSpPr>
        <p:spPr>
          <a:xfrm>
            <a:off x="9984296" y="2466400"/>
            <a:ext cx="0" cy="1834500"/>
          </a:xfrm>
          <a:prstGeom prst="line">
            <a:avLst/>
          </a:prstGeom>
          <a:ln w="12700" cap="sq">
            <a:solidFill>
              <a:srgbClr val="A8192D"/>
            </a:solidFill>
          </a:ln>
        </p:spPr>
        <p:style>
          <a:lnRef idx="1">
            <a:schemeClr val="accent1"/>
          </a:lnRef>
          <a:fillRef idx="0">
            <a:schemeClr val="accent1"/>
          </a:fillRef>
          <a:effectRef idx="0">
            <a:schemeClr val="dk1"/>
          </a:effectRef>
          <a:fontRef idx="minor">
            <a:schemeClr val="lt1"/>
          </a:fontRef>
        </p:style>
      </p:cxnSp>
      <p:cxnSp>
        <p:nvCxnSpPr>
          <p:cNvPr id="70" name="Straight Connector 69">
            <a:extLst>
              <a:ext uri="{FF2B5EF4-FFF2-40B4-BE49-F238E27FC236}">
                <a16:creationId xmlns:a16="http://schemas.microsoft.com/office/drawing/2014/main" id="{9201151F-339E-2E0E-A70B-D2BFC33DABDF}"/>
              </a:ext>
            </a:extLst>
          </p:cNvPr>
          <p:cNvCxnSpPr>
            <a:cxnSpLocks/>
          </p:cNvCxnSpPr>
          <p:nvPr/>
        </p:nvCxnSpPr>
        <p:spPr>
          <a:xfrm>
            <a:off x="2168329" y="2511750"/>
            <a:ext cx="0" cy="1834500"/>
          </a:xfrm>
          <a:prstGeom prst="line">
            <a:avLst/>
          </a:prstGeom>
          <a:ln w="12700" cap="sq">
            <a:solidFill>
              <a:srgbClr val="A8192D"/>
            </a:solidFill>
          </a:ln>
        </p:spPr>
        <p:style>
          <a:lnRef idx="1">
            <a:schemeClr val="accent1"/>
          </a:lnRef>
          <a:fillRef idx="0">
            <a:schemeClr val="accent1"/>
          </a:fillRef>
          <a:effectRef idx="0">
            <a:schemeClr val="dk1"/>
          </a:effectRef>
          <a:fontRef idx="minor">
            <a:schemeClr val="lt1"/>
          </a:fontRef>
        </p:style>
      </p:cxnSp>
      <p:cxnSp>
        <p:nvCxnSpPr>
          <p:cNvPr id="62" name="Straight Connector 61">
            <a:extLst>
              <a:ext uri="{FF2B5EF4-FFF2-40B4-BE49-F238E27FC236}">
                <a16:creationId xmlns:a16="http://schemas.microsoft.com/office/drawing/2014/main" id="{354DBA9F-7985-50A4-99B6-372016B34E9D}"/>
              </a:ext>
            </a:extLst>
          </p:cNvPr>
          <p:cNvCxnSpPr>
            <a:cxnSpLocks/>
          </p:cNvCxnSpPr>
          <p:nvPr/>
        </p:nvCxnSpPr>
        <p:spPr>
          <a:xfrm>
            <a:off x="6017419" y="2642629"/>
            <a:ext cx="0" cy="1834500"/>
          </a:xfrm>
          <a:prstGeom prst="line">
            <a:avLst/>
          </a:prstGeom>
          <a:ln w="12700" cap="sq">
            <a:solidFill>
              <a:srgbClr val="A8192D"/>
            </a:solidFill>
          </a:ln>
        </p:spPr>
        <p:style>
          <a:lnRef idx="1">
            <a:schemeClr val="accent1"/>
          </a:lnRef>
          <a:fillRef idx="0">
            <a:schemeClr val="accent1"/>
          </a:fillRef>
          <a:effectRef idx="0">
            <a:schemeClr val="dk1"/>
          </a:effectRef>
          <a:fontRef idx="minor">
            <a:schemeClr val="lt1"/>
          </a:fontRef>
        </p:style>
      </p:cxnSp>
      <p:sp>
        <p:nvSpPr>
          <p:cNvPr id="34" name="Rectangle 33">
            <a:extLst>
              <a:ext uri="{FF2B5EF4-FFF2-40B4-BE49-F238E27FC236}">
                <a16:creationId xmlns:a16="http://schemas.microsoft.com/office/drawing/2014/main" id="{2C5732BB-CBCB-E13C-F053-C5DFA136CEE0}"/>
              </a:ext>
            </a:extLst>
          </p:cNvPr>
          <p:cNvSpPr/>
          <p:nvPr/>
        </p:nvSpPr>
        <p:spPr>
          <a:xfrm>
            <a:off x="442912" y="3645736"/>
            <a:ext cx="11306175" cy="522571"/>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spcAft>
                <a:spcPts val="600"/>
              </a:spcAft>
              <a:buSzPct val="100000"/>
            </a:pPr>
            <a:r>
              <a:rPr lang="lv-LV" sz="1400">
                <a:solidFill>
                  <a:schemeClr val="tx1"/>
                </a:solidFill>
              </a:rPr>
              <a:t>Nosaka preventīvos, gatavības, reaģēšanas un seku likvidēšanas pasākumus:</a:t>
            </a:r>
          </a:p>
        </p:txBody>
      </p:sp>
      <p:sp>
        <p:nvSpPr>
          <p:cNvPr id="22" name="Rectangle 21">
            <a:extLst>
              <a:ext uri="{FF2B5EF4-FFF2-40B4-BE49-F238E27FC236}">
                <a16:creationId xmlns:a16="http://schemas.microsoft.com/office/drawing/2014/main" id="{80428542-5D63-2988-7216-41474822B4F7}"/>
              </a:ext>
            </a:extLst>
          </p:cNvPr>
          <p:cNvSpPr/>
          <p:nvPr/>
        </p:nvSpPr>
        <p:spPr>
          <a:xfrm>
            <a:off x="442913" y="1370112"/>
            <a:ext cx="3529012" cy="1344517"/>
          </a:xfrm>
          <a:prstGeom prst="rect">
            <a:avLst/>
          </a:prstGeom>
          <a:solidFill>
            <a:srgbClr val="525A72"/>
          </a:solidFill>
          <a:ln w="25400" cap="flat" cmpd="sng" algn="ctr">
            <a:noFill/>
            <a:prstDash val="solid"/>
          </a:ln>
          <a:effectLst/>
        </p:spPr>
        <p:txBody>
          <a:bodyPr lIns="72000" tIns="72000" rIns="72000" bIns="14400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lv-LV" sz="1400" b="1">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Valsts civilās </a:t>
            </a:r>
            <a:endParaRPr lang="en-US" sz="1400" b="1">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lv-LV" sz="1400" b="1">
                <a:solidFill>
                  <a:schemeClr val="bg1"/>
                </a:solidFill>
              </a:rPr>
              <a:t>aizsardzības plāns</a:t>
            </a:r>
          </a:p>
        </p:txBody>
      </p:sp>
      <p:sp>
        <p:nvSpPr>
          <p:cNvPr id="2" name="Title 1"/>
          <p:cNvSpPr>
            <a:spLocks noGrp="1"/>
          </p:cNvSpPr>
          <p:nvPr>
            <p:ph type="title"/>
          </p:nvPr>
        </p:nvSpPr>
        <p:spPr>
          <a:xfrm>
            <a:off x="442913" y="431800"/>
            <a:ext cx="11306175" cy="1387475"/>
          </a:xfrm>
        </p:spPr>
        <p:txBody>
          <a:bodyPr vert="horz"/>
          <a:lstStyle/>
          <a:p>
            <a:r>
              <a:rPr lang="lv-LV"/>
              <a:t>Civilās aizsardzības plānošanas dokumentos noteiktie pienākumi</a:t>
            </a:r>
            <a:endParaRPr lang="en-US"/>
          </a:p>
        </p:txBody>
      </p:sp>
      <p:sp>
        <p:nvSpPr>
          <p:cNvPr id="4" name="Slide Number Placeholder 3"/>
          <p:cNvSpPr>
            <a:spLocks noGrp="1"/>
          </p:cNvSpPr>
          <p:nvPr>
            <p:ph type="sldNum" sz="quarter" idx="11"/>
          </p:nvPr>
        </p:nvSpPr>
        <p:spPr>
          <a:xfrm>
            <a:off x="9984296" y="6492240"/>
            <a:ext cx="1764792" cy="137160"/>
          </a:xfrm>
        </p:spPr>
        <p:txBody>
          <a:bodyPr/>
          <a:lstStyle/>
          <a:p>
            <a:fld id="{F3B79C7E-2A42-4703-9B32-3E662761BF60}" type="slidenum">
              <a:rPr lang="lv-LV" smtClean="0"/>
              <a:pPr/>
              <a:t>8</a:t>
            </a:fld>
            <a:endParaRPr lang="lv-LV"/>
          </a:p>
        </p:txBody>
      </p:sp>
      <p:sp>
        <p:nvSpPr>
          <p:cNvPr id="6" name="Title 1">
            <a:extLst>
              <a:ext uri="{FF2B5EF4-FFF2-40B4-BE49-F238E27FC236}">
                <a16:creationId xmlns:a16="http://schemas.microsoft.com/office/drawing/2014/main" id="{D2062633-92A0-8A70-37D6-9AEE832B563D}"/>
              </a:ext>
            </a:extLst>
          </p:cNvPr>
          <p:cNvSpPr txBox="1">
            <a:spLocks/>
          </p:cNvSpPr>
          <p:nvPr/>
        </p:nvSpPr>
        <p:spPr>
          <a:xfrm>
            <a:off x="4331494" y="1369219"/>
            <a:ext cx="3529013" cy="1345928"/>
          </a:xfrm>
          <a:prstGeom prst="rect">
            <a:avLst/>
          </a:prstGeom>
          <a:solidFill>
            <a:srgbClr val="A8192D"/>
          </a:solidFill>
          <a:ln>
            <a:noFill/>
          </a:ln>
        </p:spPr>
        <p:txBody>
          <a:bodyPr vert="horz" lIns="72000" tIns="72000" rIns="72000" bIns="14400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400" b="1">
              <a:solidFill>
                <a:srgbClr val="FFFFFF"/>
              </a:solidFill>
              <a:cs typeface="Arial"/>
            </a:endParaRPr>
          </a:p>
          <a:p>
            <a:pPr algn="ctr"/>
            <a:r>
              <a:rPr lang="lv-LV" sz="1400" b="1">
                <a:solidFill>
                  <a:srgbClr val="FFFFFF"/>
                </a:solidFill>
                <a:cs typeface="Arial"/>
              </a:rPr>
              <a:t>Pašvaldību vai sadarbības teritoriju civilās aizsardzības plāns</a:t>
            </a:r>
          </a:p>
        </p:txBody>
      </p:sp>
      <p:sp>
        <p:nvSpPr>
          <p:cNvPr id="7" name="Title 1">
            <a:extLst>
              <a:ext uri="{FF2B5EF4-FFF2-40B4-BE49-F238E27FC236}">
                <a16:creationId xmlns:a16="http://schemas.microsoft.com/office/drawing/2014/main" id="{8961976B-EF35-6606-985F-A22667F84A79}"/>
              </a:ext>
            </a:extLst>
          </p:cNvPr>
          <p:cNvSpPr txBox="1">
            <a:spLocks/>
          </p:cNvSpPr>
          <p:nvPr/>
        </p:nvSpPr>
        <p:spPr>
          <a:xfrm>
            <a:off x="8220075" y="1369219"/>
            <a:ext cx="3529013" cy="1345928"/>
          </a:xfrm>
          <a:prstGeom prst="rect">
            <a:avLst/>
          </a:prstGeom>
          <a:solidFill>
            <a:srgbClr val="525A72"/>
          </a:solidFill>
          <a:ln>
            <a:noFill/>
          </a:ln>
        </p:spPr>
        <p:txBody>
          <a:bodyPr vert="horz" lIns="72000" tIns="72000" rIns="72000" bIns="14400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400" b="1">
              <a:solidFill>
                <a:srgbClr val="FFFFFF"/>
              </a:solidFill>
              <a:cs typeface="Arial"/>
            </a:endParaRPr>
          </a:p>
          <a:p>
            <a:pPr algn="ctr"/>
            <a:r>
              <a:rPr lang="lv-LV" sz="1400" b="1">
                <a:solidFill>
                  <a:srgbClr val="FFFFFF"/>
                </a:solidFill>
                <a:cs typeface="Arial"/>
              </a:rPr>
              <a:t>Objekta vai paaugstinātas bīstamības objekta civilās aizsardzības plāns</a:t>
            </a:r>
          </a:p>
        </p:txBody>
      </p:sp>
      <p:sp>
        <p:nvSpPr>
          <p:cNvPr id="38" name="Rectangle 37">
            <a:extLst>
              <a:ext uri="{FF2B5EF4-FFF2-40B4-BE49-F238E27FC236}">
                <a16:creationId xmlns:a16="http://schemas.microsoft.com/office/drawing/2014/main" id="{CCE82973-5FC6-0AD3-F11A-E43DBE1D150A}"/>
              </a:ext>
            </a:extLst>
          </p:cNvPr>
          <p:cNvSpPr/>
          <p:nvPr/>
        </p:nvSpPr>
        <p:spPr>
          <a:xfrm>
            <a:off x="442913" y="2642629"/>
            <a:ext cx="3529012" cy="72000"/>
          </a:xfrm>
          <a:prstGeom prst="rect">
            <a:avLst/>
          </a:prstGeom>
          <a:solidFill>
            <a:srgbClr val="D18D85"/>
          </a:solidFill>
          <a:ln w="25400" cap="flat" cmpd="sng" algn="ctr">
            <a:noFill/>
            <a:prstDash val="solid"/>
          </a:ln>
          <a:effectLst/>
        </p:spPr>
        <p:txBody>
          <a:bodyPr lIns="72000" tIns="72000" rIns="72000" bIns="14400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lv-LV" sz="1400" b="1">
              <a:solidFill>
                <a:schemeClr val="bg1"/>
              </a:solidFill>
            </a:endParaRPr>
          </a:p>
        </p:txBody>
      </p:sp>
      <p:sp>
        <p:nvSpPr>
          <p:cNvPr id="39" name="Title 1">
            <a:extLst>
              <a:ext uri="{FF2B5EF4-FFF2-40B4-BE49-F238E27FC236}">
                <a16:creationId xmlns:a16="http://schemas.microsoft.com/office/drawing/2014/main" id="{C0B71A69-204F-8E7F-2666-409A80AE1AD7}"/>
              </a:ext>
            </a:extLst>
          </p:cNvPr>
          <p:cNvSpPr txBox="1">
            <a:spLocks/>
          </p:cNvSpPr>
          <p:nvPr/>
        </p:nvSpPr>
        <p:spPr>
          <a:xfrm>
            <a:off x="4331494" y="2642629"/>
            <a:ext cx="3529013" cy="72000"/>
          </a:xfrm>
          <a:prstGeom prst="rect">
            <a:avLst/>
          </a:prstGeom>
          <a:solidFill>
            <a:srgbClr val="CFD6E8"/>
          </a:solidFill>
          <a:ln>
            <a:noFill/>
          </a:ln>
        </p:spPr>
        <p:txBody>
          <a:bodyPr vert="horz" lIns="72000" tIns="72000" rIns="72000" bIns="144000" rtlCol="0" anchor="b" anchorCtr="0">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400" b="1">
              <a:solidFill>
                <a:srgbClr val="FFFFFF"/>
              </a:solidFill>
              <a:cs typeface="Arial"/>
            </a:endParaRPr>
          </a:p>
        </p:txBody>
      </p:sp>
      <p:sp>
        <p:nvSpPr>
          <p:cNvPr id="40" name="Title 1">
            <a:extLst>
              <a:ext uri="{FF2B5EF4-FFF2-40B4-BE49-F238E27FC236}">
                <a16:creationId xmlns:a16="http://schemas.microsoft.com/office/drawing/2014/main" id="{C7A1244C-6024-E136-500C-7B517ECE44D1}"/>
              </a:ext>
            </a:extLst>
          </p:cNvPr>
          <p:cNvSpPr txBox="1">
            <a:spLocks/>
          </p:cNvSpPr>
          <p:nvPr/>
        </p:nvSpPr>
        <p:spPr>
          <a:xfrm>
            <a:off x="8220075" y="2642629"/>
            <a:ext cx="3529013" cy="72000"/>
          </a:xfrm>
          <a:prstGeom prst="rect">
            <a:avLst/>
          </a:prstGeom>
          <a:solidFill>
            <a:srgbClr val="D18D85"/>
          </a:solidFill>
          <a:ln>
            <a:noFill/>
          </a:ln>
        </p:spPr>
        <p:txBody>
          <a:bodyPr vert="horz" lIns="72000" tIns="72000" rIns="72000" bIns="14400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sz="1400" b="1">
              <a:solidFill>
                <a:srgbClr val="FFFFFF"/>
              </a:solidFill>
              <a:cs typeface="Arial"/>
            </a:endParaRPr>
          </a:p>
        </p:txBody>
      </p:sp>
      <p:grpSp>
        <p:nvGrpSpPr>
          <p:cNvPr id="41" name="Google Shape;545;p75">
            <a:extLst>
              <a:ext uri="{FF2B5EF4-FFF2-40B4-BE49-F238E27FC236}">
                <a16:creationId xmlns:a16="http://schemas.microsoft.com/office/drawing/2014/main" id="{A40B54A6-1399-6ABC-2F09-DBD0FA05BD4F}"/>
              </a:ext>
            </a:extLst>
          </p:cNvPr>
          <p:cNvGrpSpPr/>
          <p:nvPr/>
        </p:nvGrpSpPr>
        <p:grpSpPr>
          <a:xfrm>
            <a:off x="1991410" y="1517876"/>
            <a:ext cx="431999" cy="432001"/>
            <a:chOff x="4322721" y="2242308"/>
            <a:chExt cx="456085" cy="455929"/>
          </a:xfrm>
          <a:solidFill>
            <a:schemeClr val="bg1"/>
          </a:solidFill>
        </p:grpSpPr>
        <p:sp>
          <p:nvSpPr>
            <p:cNvPr id="42" name="Google Shape;546;p75">
              <a:extLst>
                <a:ext uri="{FF2B5EF4-FFF2-40B4-BE49-F238E27FC236}">
                  <a16:creationId xmlns:a16="http://schemas.microsoft.com/office/drawing/2014/main" id="{B3ACBB0E-5941-40A0-6D33-3273010A7723}"/>
                </a:ext>
              </a:extLst>
            </p:cNvPr>
            <p:cNvSpPr/>
            <p:nvPr/>
          </p:nvSpPr>
          <p:spPr>
            <a:xfrm>
              <a:off x="4575817" y="2290086"/>
              <a:ext cx="165363" cy="107618"/>
            </a:xfrm>
            <a:custGeom>
              <a:avLst/>
              <a:gdLst/>
              <a:ahLst/>
              <a:cxnLst/>
              <a:rect l="l" t="t" r="r" b="b"/>
              <a:pathLst>
                <a:path w="165363" h="107618" extrusionOk="0">
                  <a:moveTo>
                    <a:pt x="148798" y="89001"/>
                  </a:moveTo>
                  <a:lnTo>
                    <a:pt x="148798" y="27736"/>
                  </a:lnTo>
                  <a:lnTo>
                    <a:pt x="92833" y="27736"/>
                  </a:lnTo>
                  <a:lnTo>
                    <a:pt x="92833" y="89001"/>
                  </a:lnTo>
                  <a:lnTo>
                    <a:pt x="72847" y="89001"/>
                  </a:lnTo>
                  <a:lnTo>
                    <a:pt x="72847" y="0"/>
                  </a:lnTo>
                  <a:lnTo>
                    <a:pt x="15488" y="0"/>
                  </a:lnTo>
                  <a:lnTo>
                    <a:pt x="15488" y="89001"/>
                  </a:lnTo>
                  <a:lnTo>
                    <a:pt x="0" y="89001"/>
                  </a:lnTo>
                  <a:lnTo>
                    <a:pt x="0" y="107619"/>
                  </a:lnTo>
                  <a:lnTo>
                    <a:pt x="165363" y="107619"/>
                  </a:lnTo>
                  <a:lnTo>
                    <a:pt x="165363" y="89001"/>
                  </a:lnTo>
                  <a:close/>
                  <a:moveTo>
                    <a:pt x="54097" y="89001"/>
                  </a:moveTo>
                  <a:lnTo>
                    <a:pt x="35442" y="89001"/>
                  </a:lnTo>
                  <a:lnTo>
                    <a:pt x="35442" y="18617"/>
                  </a:lnTo>
                  <a:lnTo>
                    <a:pt x="54097" y="18617"/>
                  </a:lnTo>
                  <a:close/>
                  <a:moveTo>
                    <a:pt x="130111" y="89001"/>
                  </a:moveTo>
                  <a:lnTo>
                    <a:pt x="111456" y="89001"/>
                  </a:lnTo>
                  <a:lnTo>
                    <a:pt x="111456" y="47683"/>
                  </a:lnTo>
                  <a:lnTo>
                    <a:pt x="130111" y="47683"/>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3" name="Google Shape;547;p75">
              <a:extLst>
                <a:ext uri="{FF2B5EF4-FFF2-40B4-BE49-F238E27FC236}">
                  <a16:creationId xmlns:a16="http://schemas.microsoft.com/office/drawing/2014/main" id="{653AA9E0-2208-909F-D45D-5E7FEA300400}"/>
                </a:ext>
              </a:extLst>
            </p:cNvPr>
            <p:cNvSpPr/>
            <p:nvPr/>
          </p:nvSpPr>
          <p:spPr>
            <a:xfrm>
              <a:off x="4680274" y="2535496"/>
              <a:ext cx="57327" cy="54141"/>
            </a:xfrm>
            <a:custGeom>
              <a:avLst/>
              <a:gdLst/>
              <a:ahLst/>
              <a:cxnLst/>
              <a:rect l="l" t="t" r="r" b="b"/>
              <a:pathLst>
                <a:path w="57327" h="54141" extrusionOk="0">
                  <a:moveTo>
                    <a:pt x="0" y="54142"/>
                  </a:moveTo>
                  <a:lnTo>
                    <a:pt x="57327" y="54142"/>
                  </a:lnTo>
                  <a:lnTo>
                    <a:pt x="57327" y="0"/>
                  </a:lnTo>
                  <a:lnTo>
                    <a:pt x="0" y="0"/>
                  </a:lnTo>
                  <a:close/>
                  <a:moveTo>
                    <a:pt x="19415" y="19314"/>
                  </a:moveTo>
                  <a:lnTo>
                    <a:pt x="37912" y="19314"/>
                  </a:lnTo>
                  <a:lnTo>
                    <a:pt x="37912" y="34638"/>
                  </a:lnTo>
                  <a:lnTo>
                    <a:pt x="19415" y="34638"/>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4" name="Google Shape;548;p75">
              <a:extLst>
                <a:ext uri="{FF2B5EF4-FFF2-40B4-BE49-F238E27FC236}">
                  <a16:creationId xmlns:a16="http://schemas.microsoft.com/office/drawing/2014/main" id="{D31C4433-8027-468D-6953-2036EE860614}"/>
                </a:ext>
              </a:extLst>
            </p:cNvPr>
            <p:cNvSpPr/>
            <p:nvPr/>
          </p:nvSpPr>
          <p:spPr>
            <a:xfrm>
              <a:off x="4597576" y="2608255"/>
              <a:ext cx="57327" cy="54173"/>
            </a:xfrm>
            <a:custGeom>
              <a:avLst/>
              <a:gdLst/>
              <a:ahLst/>
              <a:cxnLst/>
              <a:rect l="l" t="t" r="r" b="b"/>
              <a:pathLst>
                <a:path w="57327" h="54173" extrusionOk="0">
                  <a:moveTo>
                    <a:pt x="0" y="54173"/>
                  </a:moveTo>
                  <a:lnTo>
                    <a:pt x="57327" y="54173"/>
                  </a:lnTo>
                  <a:lnTo>
                    <a:pt x="57327" y="0"/>
                  </a:lnTo>
                  <a:lnTo>
                    <a:pt x="0" y="0"/>
                  </a:lnTo>
                  <a:close/>
                  <a:moveTo>
                    <a:pt x="19415" y="19345"/>
                  </a:moveTo>
                  <a:lnTo>
                    <a:pt x="37912" y="19345"/>
                  </a:lnTo>
                  <a:lnTo>
                    <a:pt x="37912" y="34701"/>
                  </a:lnTo>
                  <a:lnTo>
                    <a:pt x="19415" y="34701"/>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5" name="Google Shape;549;p75">
              <a:extLst>
                <a:ext uri="{FF2B5EF4-FFF2-40B4-BE49-F238E27FC236}">
                  <a16:creationId xmlns:a16="http://schemas.microsoft.com/office/drawing/2014/main" id="{07A036FB-7792-FD40-E456-5E0E2D0173CB}"/>
                </a:ext>
              </a:extLst>
            </p:cNvPr>
            <p:cNvSpPr/>
            <p:nvPr/>
          </p:nvSpPr>
          <p:spPr>
            <a:xfrm>
              <a:off x="4680274" y="2608255"/>
              <a:ext cx="57327" cy="54173"/>
            </a:xfrm>
            <a:custGeom>
              <a:avLst/>
              <a:gdLst/>
              <a:ahLst/>
              <a:cxnLst/>
              <a:rect l="l" t="t" r="r" b="b"/>
              <a:pathLst>
                <a:path w="57327" h="54173" extrusionOk="0">
                  <a:moveTo>
                    <a:pt x="0" y="54173"/>
                  </a:moveTo>
                  <a:lnTo>
                    <a:pt x="57327" y="54173"/>
                  </a:lnTo>
                  <a:lnTo>
                    <a:pt x="57327" y="0"/>
                  </a:lnTo>
                  <a:lnTo>
                    <a:pt x="0" y="0"/>
                  </a:lnTo>
                  <a:close/>
                  <a:moveTo>
                    <a:pt x="19415" y="19345"/>
                  </a:moveTo>
                  <a:lnTo>
                    <a:pt x="37912" y="19345"/>
                  </a:lnTo>
                  <a:lnTo>
                    <a:pt x="37912" y="34701"/>
                  </a:lnTo>
                  <a:lnTo>
                    <a:pt x="19415" y="34701"/>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6" name="Google Shape;550;p75">
              <a:extLst>
                <a:ext uri="{FF2B5EF4-FFF2-40B4-BE49-F238E27FC236}">
                  <a16:creationId xmlns:a16="http://schemas.microsoft.com/office/drawing/2014/main" id="{9F87FFD2-BFE5-7424-F9BA-17997EB97E3C}"/>
                </a:ext>
              </a:extLst>
            </p:cNvPr>
            <p:cNvSpPr/>
            <p:nvPr/>
          </p:nvSpPr>
          <p:spPr>
            <a:xfrm>
              <a:off x="4322721" y="2242308"/>
              <a:ext cx="456085" cy="455929"/>
            </a:xfrm>
            <a:custGeom>
              <a:avLst/>
              <a:gdLst/>
              <a:ahLst/>
              <a:cxnLst/>
              <a:rect l="l" t="t" r="r" b="b"/>
              <a:pathLst>
                <a:path w="456085" h="455929" extrusionOk="0">
                  <a:moveTo>
                    <a:pt x="0" y="0"/>
                  </a:moveTo>
                  <a:lnTo>
                    <a:pt x="0" y="455930"/>
                  </a:lnTo>
                  <a:lnTo>
                    <a:pt x="456086" y="455930"/>
                  </a:lnTo>
                  <a:lnTo>
                    <a:pt x="456086" y="0"/>
                  </a:lnTo>
                  <a:close/>
                  <a:moveTo>
                    <a:pt x="254078" y="436458"/>
                  </a:moveTo>
                  <a:lnTo>
                    <a:pt x="253856" y="202382"/>
                  </a:lnTo>
                  <a:lnTo>
                    <a:pt x="436670" y="202382"/>
                  </a:lnTo>
                  <a:lnTo>
                    <a:pt x="436892" y="436458"/>
                  </a:lnTo>
                  <a:close/>
                  <a:moveTo>
                    <a:pt x="234409" y="182910"/>
                  </a:moveTo>
                  <a:lnTo>
                    <a:pt x="234409" y="436458"/>
                  </a:lnTo>
                  <a:lnTo>
                    <a:pt x="19479" y="436458"/>
                  </a:lnTo>
                  <a:lnTo>
                    <a:pt x="19479" y="19440"/>
                  </a:lnTo>
                  <a:lnTo>
                    <a:pt x="436670" y="19440"/>
                  </a:lnTo>
                  <a:lnTo>
                    <a:pt x="436670" y="182910"/>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7" name="Google Shape;551;p75">
              <a:extLst>
                <a:ext uri="{FF2B5EF4-FFF2-40B4-BE49-F238E27FC236}">
                  <a16:creationId xmlns:a16="http://schemas.microsoft.com/office/drawing/2014/main" id="{A89C4CB7-ACE0-E7F6-1F4E-3F185686CA61}"/>
                </a:ext>
              </a:extLst>
            </p:cNvPr>
            <p:cNvSpPr/>
            <p:nvPr/>
          </p:nvSpPr>
          <p:spPr>
            <a:xfrm>
              <a:off x="4597576" y="2535496"/>
              <a:ext cx="57327" cy="54141"/>
            </a:xfrm>
            <a:custGeom>
              <a:avLst/>
              <a:gdLst/>
              <a:ahLst/>
              <a:cxnLst/>
              <a:rect l="l" t="t" r="r" b="b"/>
              <a:pathLst>
                <a:path w="57327" h="54141" extrusionOk="0">
                  <a:moveTo>
                    <a:pt x="0" y="54142"/>
                  </a:moveTo>
                  <a:lnTo>
                    <a:pt x="57327" y="54142"/>
                  </a:lnTo>
                  <a:lnTo>
                    <a:pt x="57327" y="0"/>
                  </a:lnTo>
                  <a:lnTo>
                    <a:pt x="0" y="0"/>
                  </a:lnTo>
                  <a:close/>
                  <a:moveTo>
                    <a:pt x="19415" y="19314"/>
                  </a:moveTo>
                  <a:lnTo>
                    <a:pt x="37912" y="19314"/>
                  </a:lnTo>
                  <a:lnTo>
                    <a:pt x="37912" y="34638"/>
                  </a:lnTo>
                  <a:lnTo>
                    <a:pt x="19415" y="34638"/>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8" name="Google Shape;552;p75">
              <a:extLst>
                <a:ext uri="{FF2B5EF4-FFF2-40B4-BE49-F238E27FC236}">
                  <a16:creationId xmlns:a16="http://schemas.microsoft.com/office/drawing/2014/main" id="{195EFC0C-2F9C-C015-6F6B-DDC94901FE4D}"/>
                </a:ext>
              </a:extLst>
            </p:cNvPr>
            <p:cNvSpPr/>
            <p:nvPr/>
          </p:nvSpPr>
          <p:spPr>
            <a:xfrm>
              <a:off x="4377642" y="2623390"/>
              <a:ext cx="19066" cy="18458"/>
            </a:xfrm>
            <a:custGeom>
              <a:avLst/>
              <a:gdLst/>
              <a:ahLst/>
              <a:cxnLst/>
              <a:rect l="l" t="t" r="r" b="b"/>
              <a:pathLst>
                <a:path w="19066" h="18458" extrusionOk="0">
                  <a:moveTo>
                    <a:pt x="0" y="0"/>
                  </a:moveTo>
                  <a:lnTo>
                    <a:pt x="19067" y="0"/>
                  </a:lnTo>
                  <a:lnTo>
                    <a:pt x="19067"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9" name="Google Shape;553;p75">
              <a:extLst>
                <a:ext uri="{FF2B5EF4-FFF2-40B4-BE49-F238E27FC236}">
                  <a16:creationId xmlns:a16="http://schemas.microsoft.com/office/drawing/2014/main" id="{F99A95B8-71A9-C2F1-0873-58EE999CAFD9}"/>
                </a:ext>
              </a:extLst>
            </p:cNvPr>
            <p:cNvSpPr/>
            <p:nvPr/>
          </p:nvSpPr>
          <p:spPr>
            <a:xfrm>
              <a:off x="4420843" y="2493893"/>
              <a:ext cx="108130" cy="18458"/>
            </a:xfrm>
            <a:custGeom>
              <a:avLst/>
              <a:gdLst/>
              <a:ahLst/>
              <a:cxnLst/>
              <a:rect l="l" t="t" r="r" b="b"/>
              <a:pathLst>
                <a:path w="108130" h="18458" extrusionOk="0">
                  <a:moveTo>
                    <a:pt x="0" y="0"/>
                  </a:moveTo>
                  <a:lnTo>
                    <a:pt x="108130" y="0"/>
                  </a:lnTo>
                  <a:lnTo>
                    <a:pt x="108130"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Google Shape;554;p75">
              <a:extLst>
                <a:ext uri="{FF2B5EF4-FFF2-40B4-BE49-F238E27FC236}">
                  <a16:creationId xmlns:a16="http://schemas.microsoft.com/office/drawing/2014/main" id="{94BB2311-8379-261B-1C33-2A9842C73F76}"/>
                </a:ext>
              </a:extLst>
            </p:cNvPr>
            <p:cNvSpPr/>
            <p:nvPr/>
          </p:nvSpPr>
          <p:spPr>
            <a:xfrm>
              <a:off x="4420843" y="2580234"/>
              <a:ext cx="108130" cy="18458"/>
            </a:xfrm>
            <a:custGeom>
              <a:avLst/>
              <a:gdLst/>
              <a:ahLst/>
              <a:cxnLst/>
              <a:rect l="l" t="t" r="r" b="b"/>
              <a:pathLst>
                <a:path w="108130" h="18458" extrusionOk="0">
                  <a:moveTo>
                    <a:pt x="0" y="0"/>
                  </a:moveTo>
                  <a:lnTo>
                    <a:pt x="108130" y="0"/>
                  </a:lnTo>
                  <a:lnTo>
                    <a:pt x="108130"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1" name="Google Shape;555;p75">
              <a:extLst>
                <a:ext uri="{FF2B5EF4-FFF2-40B4-BE49-F238E27FC236}">
                  <a16:creationId xmlns:a16="http://schemas.microsoft.com/office/drawing/2014/main" id="{6F276A1C-A5D2-25F5-3E2D-1FE5A33D1413}"/>
                </a:ext>
              </a:extLst>
            </p:cNvPr>
            <p:cNvSpPr/>
            <p:nvPr/>
          </p:nvSpPr>
          <p:spPr>
            <a:xfrm>
              <a:off x="4420843" y="2537079"/>
              <a:ext cx="108130" cy="18458"/>
            </a:xfrm>
            <a:custGeom>
              <a:avLst/>
              <a:gdLst/>
              <a:ahLst/>
              <a:cxnLst/>
              <a:rect l="l" t="t" r="r" b="b"/>
              <a:pathLst>
                <a:path w="108130" h="18458" extrusionOk="0">
                  <a:moveTo>
                    <a:pt x="0" y="0"/>
                  </a:moveTo>
                  <a:lnTo>
                    <a:pt x="108130" y="0"/>
                  </a:lnTo>
                  <a:lnTo>
                    <a:pt x="108130"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2" name="Google Shape;556;p75">
              <a:extLst>
                <a:ext uri="{FF2B5EF4-FFF2-40B4-BE49-F238E27FC236}">
                  <a16:creationId xmlns:a16="http://schemas.microsoft.com/office/drawing/2014/main" id="{1829110C-47DC-D577-3966-DF5FD71F1867}"/>
                </a:ext>
              </a:extLst>
            </p:cNvPr>
            <p:cNvSpPr/>
            <p:nvPr/>
          </p:nvSpPr>
          <p:spPr>
            <a:xfrm>
              <a:off x="4367095" y="2290941"/>
              <a:ext cx="168941" cy="168884"/>
            </a:xfrm>
            <a:custGeom>
              <a:avLst/>
              <a:gdLst/>
              <a:ahLst/>
              <a:cxnLst/>
              <a:rect l="l" t="t" r="r" b="b"/>
              <a:pathLst>
                <a:path w="168941" h="168884" extrusionOk="0">
                  <a:moveTo>
                    <a:pt x="84439" y="0"/>
                  </a:moveTo>
                  <a:cubicBezTo>
                    <a:pt x="37785" y="19"/>
                    <a:pt x="-32" y="37839"/>
                    <a:pt x="0" y="84474"/>
                  </a:cubicBezTo>
                  <a:cubicBezTo>
                    <a:pt x="32" y="131108"/>
                    <a:pt x="37849" y="168903"/>
                    <a:pt x="84502" y="168884"/>
                  </a:cubicBezTo>
                  <a:cubicBezTo>
                    <a:pt x="131156" y="168865"/>
                    <a:pt x="168942" y="131067"/>
                    <a:pt x="168942" y="84442"/>
                  </a:cubicBezTo>
                  <a:cubicBezTo>
                    <a:pt x="168878" y="37817"/>
                    <a:pt x="131093" y="35"/>
                    <a:pt x="84439" y="0"/>
                  </a:cubicBezTo>
                  <a:close/>
                  <a:moveTo>
                    <a:pt x="75223" y="18997"/>
                  </a:moveTo>
                  <a:lnTo>
                    <a:pt x="75223" y="64527"/>
                  </a:lnTo>
                  <a:lnTo>
                    <a:pt x="38672" y="36854"/>
                  </a:lnTo>
                  <a:cubicBezTo>
                    <a:pt x="48617" y="27175"/>
                    <a:pt x="61445" y="20995"/>
                    <a:pt x="75223" y="19250"/>
                  </a:cubicBezTo>
                  <a:close/>
                  <a:moveTo>
                    <a:pt x="24546" y="56421"/>
                  </a:moveTo>
                  <a:cubicBezTo>
                    <a:pt x="25402" y="54585"/>
                    <a:pt x="26288" y="52875"/>
                    <a:pt x="27238" y="51229"/>
                  </a:cubicBezTo>
                  <a:lnTo>
                    <a:pt x="73259" y="86310"/>
                  </a:lnTo>
                  <a:lnTo>
                    <a:pt x="48427" y="139597"/>
                  </a:lnTo>
                  <a:cubicBezTo>
                    <a:pt x="20999" y="121629"/>
                    <a:pt x="10895" y="86307"/>
                    <a:pt x="24610" y="56548"/>
                  </a:cubicBezTo>
                  <a:close/>
                  <a:moveTo>
                    <a:pt x="84376" y="150330"/>
                  </a:moveTo>
                  <a:cubicBezTo>
                    <a:pt x="77851" y="150435"/>
                    <a:pt x="71327" y="149494"/>
                    <a:pt x="65087" y="147544"/>
                  </a:cubicBezTo>
                  <a:lnTo>
                    <a:pt x="93592" y="86437"/>
                  </a:lnTo>
                  <a:lnTo>
                    <a:pt x="93592" y="19250"/>
                  </a:lnTo>
                  <a:cubicBezTo>
                    <a:pt x="129699" y="24411"/>
                    <a:pt x="154784" y="57852"/>
                    <a:pt x="149621" y="93947"/>
                  </a:cubicBezTo>
                  <a:cubicBezTo>
                    <a:pt x="144966" y="126426"/>
                    <a:pt x="117157" y="150564"/>
                    <a:pt x="84344" y="150615"/>
                  </a:cubicBez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 name="Google Shape;557;p75">
              <a:extLst>
                <a:ext uri="{FF2B5EF4-FFF2-40B4-BE49-F238E27FC236}">
                  <a16:creationId xmlns:a16="http://schemas.microsoft.com/office/drawing/2014/main" id="{CE798B40-5E9E-C8C0-C89A-953AD7EF48B9}"/>
                </a:ext>
              </a:extLst>
            </p:cNvPr>
            <p:cNvSpPr/>
            <p:nvPr/>
          </p:nvSpPr>
          <p:spPr>
            <a:xfrm>
              <a:off x="4377642" y="2537079"/>
              <a:ext cx="19066" cy="18458"/>
            </a:xfrm>
            <a:custGeom>
              <a:avLst/>
              <a:gdLst/>
              <a:ahLst/>
              <a:cxnLst/>
              <a:rect l="l" t="t" r="r" b="b"/>
              <a:pathLst>
                <a:path w="19066" h="18458" extrusionOk="0">
                  <a:moveTo>
                    <a:pt x="0" y="0"/>
                  </a:moveTo>
                  <a:lnTo>
                    <a:pt x="19067" y="0"/>
                  </a:lnTo>
                  <a:lnTo>
                    <a:pt x="19067"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4" name="Google Shape;558;p75">
              <a:extLst>
                <a:ext uri="{FF2B5EF4-FFF2-40B4-BE49-F238E27FC236}">
                  <a16:creationId xmlns:a16="http://schemas.microsoft.com/office/drawing/2014/main" id="{A2EFFB05-E76D-8788-BE2C-76F9EC58E1FB}"/>
                </a:ext>
              </a:extLst>
            </p:cNvPr>
            <p:cNvSpPr/>
            <p:nvPr/>
          </p:nvSpPr>
          <p:spPr>
            <a:xfrm>
              <a:off x="4597576" y="2460331"/>
              <a:ext cx="140752" cy="56547"/>
            </a:xfrm>
            <a:custGeom>
              <a:avLst/>
              <a:gdLst/>
              <a:ahLst/>
              <a:cxnLst/>
              <a:rect l="l" t="t" r="r" b="b"/>
              <a:pathLst>
                <a:path w="140752" h="56547" extrusionOk="0">
                  <a:moveTo>
                    <a:pt x="0" y="56548"/>
                  </a:moveTo>
                  <a:lnTo>
                    <a:pt x="140753" y="56548"/>
                  </a:lnTo>
                  <a:lnTo>
                    <a:pt x="140753" y="0"/>
                  </a:lnTo>
                  <a:lnTo>
                    <a:pt x="31" y="0"/>
                  </a:lnTo>
                  <a:close/>
                  <a:moveTo>
                    <a:pt x="19415" y="19440"/>
                  </a:moveTo>
                  <a:lnTo>
                    <a:pt x="121306" y="19440"/>
                  </a:lnTo>
                  <a:lnTo>
                    <a:pt x="121306" y="37139"/>
                  </a:lnTo>
                  <a:lnTo>
                    <a:pt x="19415" y="3713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5" name="Google Shape;559;p75">
              <a:extLst>
                <a:ext uri="{FF2B5EF4-FFF2-40B4-BE49-F238E27FC236}">
                  <a16:creationId xmlns:a16="http://schemas.microsoft.com/office/drawing/2014/main" id="{24571FF6-C16C-843A-8B4B-A134EBC24795}"/>
                </a:ext>
              </a:extLst>
            </p:cNvPr>
            <p:cNvSpPr/>
            <p:nvPr/>
          </p:nvSpPr>
          <p:spPr>
            <a:xfrm>
              <a:off x="4420843" y="2623390"/>
              <a:ext cx="108130" cy="18458"/>
            </a:xfrm>
            <a:custGeom>
              <a:avLst/>
              <a:gdLst/>
              <a:ahLst/>
              <a:cxnLst/>
              <a:rect l="l" t="t" r="r" b="b"/>
              <a:pathLst>
                <a:path w="108130" h="18458" extrusionOk="0">
                  <a:moveTo>
                    <a:pt x="0" y="0"/>
                  </a:moveTo>
                  <a:lnTo>
                    <a:pt x="108130" y="0"/>
                  </a:lnTo>
                  <a:lnTo>
                    <a:pt x="108130"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6" name="Google Shape;560;p75">
              <a:extLst>
                <a:ext uri="{FF2B5EF4-FFF2-40B4-BE49-F238E27FC236}">
                  <a16:creationId xmlns:a16="http://schemas.microsoft.com/office/drawing/2014/main" id="{C08932C7-B97D-0F29-5802-FFCEF8598495}"/>
                </a:ext>
              </a:extLst>
            </p:cNvPr>
            <p:cNvSpPr/>
            <p:nvPr/>
          </p:nvSpPr>
          <p:spPr>
            <a:xfrm>
              <a:off x="4377642" y="2580234"/>
              <a:ext cx="19066" cy="18458"/>
            </a:xfrm>
            <a:custGeom>
              <a:avLst/>
              <a:gdLst/>
              <a:ahLst/>
              <a:cxnLst/>
              <a:rect l="l" t="t" r="r" b="b"/>
              <a:pathLst>
                <a:path w="19066" h="18458" extrusionOk="0">
                  <a:moveTo>
                    <a:pt x="0" y="0"/>
                  </a:moveTo>
                  <a:lnTo>
                    <a:pt x="19067" y="0"/>
                  </a:lnTo>
                  <a:lnTo>
                    <a:pt x="19067"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7" name="Google Shape;561;p75">
              <a:extLst>
                <a:ext uri="{FF2B5EF4-FFF2-40B4-BE49-F238E27FC236}">
                  <a16:creationId xmlns:a16="http://schemas.microsoft.com/office/drawing/2014/main" id="{89E918B1-3F01-66B8-3E51-9DB8F79F7DE0}"/>
                </a:ext>
              </a:extLst>
            </p:cNvPr>
            <p:cNvSpPr/>
            <p:nvPr/>
          </p:nvSpPr>
          <p:spPr>
            <a:xfrm>
              <a:off x="4377642" y="2493893"/>
              <a:ext cx="19066" cy="18458"/>
            </a:xfrm>
            <a:custGeom>
              <a:avLst/>
              <a:gdLst/>
              <a:ahLst/>
              <a:cxnLst/>
              <a:rect l="l" t="t" r="r" b="b"/>
              <a:pathLst>
                <a:path w="19066" h="18458" extrusionOk="0">
                  <a:moveTo>
                    <a:pt x="0" y="0"/>
                  </a:moveTo>
                  <a:lnTo>
                    <a:pt x="19067" y="0"/>
                  </a:lnTo>
                  <a:lnTo>
                    <a:pt x="19067" y="18459"/>
                  </a:lnTo>
                  <a:lnTo>
                    <a:pt x="0" y="18459"/>
                  </a:lnTo>
                  <a:close/>
                </a:path>
              </a:pathLst>
            </a:cu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58" name="Google Shape;589;p76">
            <a:extLst>
              <a:ext uri="{FF2B5EF4-FFF2-40B4-BE49-F238E27FC236}">
                <a16:creationId xmlns:a16="http://schemas.microsoft.com/office/drawing/2014/main" id="{609F321F-A027-F587-08D3-6F75A0899204}"/>
              </a:ext>
            </a:extLst>
          </p:cNvPr>
          <p:cNvSpPr/>
          <p:nvPr/>
        </p:nvSpPr>
        <p:spPr>
          <a:xfrm>
            <a:off x="5880000" y="1517873"/>
            <a:ext cx="432000" cy="4320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moveTo>
                  <a:pt x="88138" y="400526"/>
                </a:moveTo>
                <a:lnTo>
                  <a:pt x="369062" y="400526"/>
                </a:lnTo>
                <a:lnTo>
                  <a:pt x="369062" y="244475"/>
                </a:lnTo>
                <a:lnTo>
                  <a:pt x="419481" y="244475"/>
                </a:lnTo>
                <a:lnTo>
                  <a:pt x="230473" y="52673"/>
                </a:lnTo>
                <a:lnTo>
                  <a:pt x="37370" y="244475"/>
                </a:lnTo>
                <a:lnTo>
                  <a:pt x="88170" y="244475"/>
                </a:lnTo>
                <a:close/>
                <a:moveTo>
                  <a:pt x="107664" y="381000"/>
                </a:moveTo>
                <a:lnTo>
                  <a:pt x="107664" y="224885"/>
                </a:lnTo>
                <a:lnTo>
                  <a:pt x="84741" y="224885"/>
                </a:lnTo>
                <a:lnTo>
                  <a:pt x="230315" y="80359"/>
                </a:lnTo>
                <a:lnTo>
                  <a:pt x="372809" y="224885"/>
                </a:lnTo>
                <a:lnTo>
                  <a:pt x="349536" y="224885"/>
                </a:lnTo>
                <a:lnTo>
                  <a:pt x="349536" y="381000"/>
                </a:lnTo>
                <a:close/>
                <a:moveTo>
                  <a:pt x="274447" y="204089"/>
                </a:moveTo>
                <a:cubicBezTo>
                  <a:pt x="274447" y="178768"/>
                  <a:pt x="253921" y="158242"/>
                  <a:pt x="228600" y="158242"/>
                </a:cubicBezTo>
                <a:cubicBezTo>
                  <a:pt x="203279" y="158242"/>
                  <a:pt x="182753" y="178768"/>
                  <a:pt x="182753" y="204089"/>
                </a:cubicBezTo>
                <a:lnTo>
                  <a:pt x="182753" y="225425"/>
                </a:lnTo>
                <a:lnTo>
                  <a:pt x="152654" y="225425"/>
                </a:lnTo>
                <a:lnTo>
                  <a:pt x="152654" y="342900"/>
                </a:lnTo>
                <a:lnTo>
                  <a:pt x="304546" y="342900"/>
                </a:lnTo>
                <a:lnTo>
                  <a:pt x="304546" y="225425"/>
                </a:lnTo>
                <a:lnTo>
                  <a:pt x="274447" y="225425"/>
                </a:lnTo>
                <a:close/>
                <a:moveTo>
                  <a:pt x="202248" y="204089"/>
                </a:moveTo>
                <a:cubicBezTo>
                  <a:pt x="202248" y="189535"/>
                  <a:pt x="214046" y="177737"/>
                  <a:pt x="228600" y="177737"/>
                </a:cubicBezTo>
                <a:cubicBezTo>
                  <a:pt x="243154" y="177737"/>
                  <a:pt x="254953" y="189535"/>
                  <a:pt x="254953" y="204089"/>
                </a:cubicBezTo>
                <a:lnTo>
                  <a:pt x="254953" y="225425"/>
                </a:lnTo>
                <a:lnTo>
                  <a:pt x="202248" y="225425"/>
                </a:lnTo>
                <a:close/>
                <a:moveTo>
                  <a:pt x="285052" y="323310"/>
                </a:moveTo>
                <a:lnTo>
                  <a:pt x="172149" y="323310"/>
                </a:lnTo>
                <a:lnTo>
                  <a:pt x="172149" y="244793"/>
                </a:lnTo>
                <a:lnTo>
                  <a:pt x="285052" y="244793"/>
                </a:lnTo>
                <a:close/>
                <a:moveTo>
                  <a:pt x="238347" y="298672"/>
                </a:moveTo>
                <a:lnTo>
                  <a:pt x="218853" y="298672"/>
                </a:lnTo>
                <a:lnTo>
                  <a:pt x="218853" y="269431"/>
                </a:lnTo>
                <a:lnTo>
                  <a:pt x="238347" y="269431"/>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1387;p89">
            <a:extLst>
              <a:ext uri="{FF2B5EF4-FFF2-40B4-BE49-F238E27FC236}">
                <a16:creationId xmlns:a16="http://schemas.microsoft.com/office/drawing/2014/main" id="{E12022BE-B37B-AD2A-2AF2-0F4030AB6D1B}"/>
              </a:ext>
            </a:extLst>
          </p:cNvPr>
          <p:cNvSpPr/>
          <p:nvPr/>
        </p:nvSpPr>
        <p:spPr>
          <a:xfrm>
            <a:off x="9768581" y="1517873"/>
            <a:ext cx="432000" cy="432000"/>
          </a:xfrm>
          <a:custGeom>
            <a:avLst/>
            <a:gdLst/>
            <a:ahLst/>
            <a:cxnLst/>
            <a:rect l="l" t="t" r="r" b="b"/>
            <a:pathLst>
              <a:path w="456085" h="455929" extrusionOk="0">
                <a:moveTo>
                  <a:pt x="200614" y="0"/>
                </a:moveTo>
                <a:lnTo>
                  <a:pt x="200614" y="0"/>
                </a:lnTo>
                <a:lnTo>
                  <a:pt x="112153" y="0"/>
                </a:lnTo>
                <a:lnTo>
                  <a:pt x="112153" y="0"/>
                </a:lnTo>
                <a:lnTo>
                  <a:pt x="0" y="0"/>
                </a:lnTo>
                <a:lnTo>
                  <a:pt x="0" y="455930"/>
                </a:lnTo>
                <a:lnTo>
                  <a:pt x="456086" y="455930"/>
                </a:lnTo>
                <a:lnTo>
                  <a:pt x="456086" y="0"/>
                </a:lnTo>
                <a:close/>
                <a:moveTo>
                  <a:pt x="436575" y="436363"/>
                </a:moveTo>
                <a:lnTo>
                  <a:pt x="19384" y="436363"/>
                </a:lnTo>
                <a:lnTo>
                  <a:pt x="19384" y="19440"/>
                </a:lnTo>
                <a:lnTo>
                  <a:pt x="112153" y="19440"/>
                </a:lnTo>
                <a:lnTo>
                  <a:pt x="112153" y="81656"/>
                </a:lnTo>
                <a:lnTo>
                  <a:pt x="35410" y="158372"/>
                </a:lnTo>
                <a:lnTo>
                  <a:pt x="141894" y="264724"/>
                </a:lnTo>
                <a:lnTo>
                  <a:pt x="131948" y="274634"/>
                </a:lnTo>
                <a:lnTo>
                  <a:pt x="175942" y="368923"/>
                </a:lnTo>
                <a:lnTo>
                  <a:pt x="227346" y="317536"/>
                </a:lnTo>
                <a:cubicBezTo>
                  <a:pt x="234473" y="320028"/>
                  <a:pt x="241979" y="321301"/>
                  <a:pt x="249517" y="321304"/>
                </a:cubicBezTo>
                <a:cubicBezTo>
                  <a:pt x="268014" y="321269"/>
                  <a:pt x="285719" y="313889"/>
                  <a:pt x="298768" y="300787"/>
                </a:cubicBezTo>
                <a:cubicBezTo>
                  <a:pt x="317550" y="282189"/>
                  <a:pt x="324074" y="254498"/>
                  <a:pt x="315523" y="229485"/>
                </a:cubicBezTo>
                <a:lnTo>
                  <a:pt x="315523" y="229485"/>
                </a:lnTo>
                <a:lnTo>
                  <a:pt x="366896" y="178129"/>
                </a:lnTo>
                <a:lnTo>
                  <a:pt x="272575" y="134183"/>
                </a:lnTo>
                <a:lnTo>
                  <a:pt x="262661" y="144093"/>
                </a:lnTo>
                <a:lnTo>
                  <a:pt x="200646" y="82131"/>
                </a:lnTo>
                <a:lnTo>
                  <a:pt x="200646" y="19440"/>
                </a:lnTo>
                <a:lnTo>
                  <a:pt x="436607" y="19440"/>
                </a:lnTo>
                <a:close/>
                <a:moveTo>
                  <a:pt x="266303" y="250223"/>
                </a:moveTo>
                <a:lnTo>
                  <a:pt x="220948" y="295531"/>
                </a:lnTo>
                <a:lnTo>
                  <a:pt x="220948" y="295531"/>
                </a:lnTo>
                <a:lnTo>
                  <a:pt x="208818" y="307626"/>
                </a:lnTo>
                <a:lnTo>
                  <a:pt x="208818" y="307626"/>
                </a:lnTo>
                <a:lnTo>
                  <a:pt x="181991" y="334444"/>
                </a:lnTo>
                <a:lnTo>
                  <a:pt x="156146" y="278972"/>
                </a:lnTo>
                <a:lnTo>
                  <a:pt x="237766" y="197380"/>
                </a:lnTo>
                <a:lnTo>
                  <a:pt x="245748" y="189401"/>
                </a:lnTo>
                <a:lnTo>
                  <a:pt x="247522" y="187628"/>
                </a:lnTo>
                <a:lnTo>
                  <a:pt x="249390" y="185760"/>
                </a:lnTo>
                <a:lnTo>
                  <a:pt x="276787" y="158404"/>
                </a:lnTo>
                <a:lnTo>
                  <a:pt x="332278" y="184240"/>
                </a:lnTo>
                <a:close/>
                <a:moveTo>
                  <a:pt x="299116" y="251806"/>
                </a:moveTo>
                <a:cubicBezTo>
                  <a:pt x="299116" y="253484"/>
                  <a:pt x="299116" y="255162"/>
                  <a:pt x="298831" y="256809"/>
                </a:cubicBezTo>
                <a:cubicBezTo>
                  <a:pt x="298831" y="256999"/>
                  <a:pt x="298831" y="257220"/>
                  <a:pt x="298831" y="257410"/>
                </a:cubicBezTo>
                <a:cubicBezTo>
                  <a:pt x="298641" y="259025"/>
                  <a:pt x="298356" y="260577"/>
                  <a:pt x="298008" y="262191"/>
                </a:cubicBezTo>
                <a:cubicBezTo>
                  <a:pt x="298008" y="262413"/>
                  <a:pt x="298008" y="262666"/>
                  <a:pt x="298008" y="262919"/>
                </a:cubicBezTo>
                <a:cubicBezTo>
                  <a:pt x="297628" y="264480"/>
                  <a:pt x="297184" y="266000"/>
                  <a:pt x="296678" y="267479"/>
                </a:cubicBezTo>
                <a:lnTo>
                  <a:pt x="296392" y="268270"/>
                </a:lnTo>
                <a:cubicBezTo>
                  <a:pt x="295854" y="269759"/>
                  <a:pt x="295252" y="271215"/>
                  <a:pt x="294555" y="272671"/>
                </a:cubicBezTo>
                <a:cubicBezTo>
                  <a:pt x="294555" y="272893"/>
                  <a:pt x="294334" y="273115"/>
                  <a:pt x="294207" y="273368"/>
                </a:cubicBezTo>
                <a:cubicBezTo>
                  <a:pt x="293510" y="274821"/>
                  <a:pt x="292719" y="276240"/>
                  <a:pt x="291863" y="277611"/>
                </a:cubicBezTo>
                <a:lnTo>
                  <a:pt x="291483" y="278180"/>
                </a:lnTo>
                <a:cubicBezTo>
                  <a:pt x="290596" y="279574"/>
                  <a:pt x="289614" y="280967"/>
                  <a:pt x="288569" y="282296"/>
                </a:cubicBezTo>
                <a:lnTo>
                  <a:pt x="288284" y="282645"/>
                </a:lnTo>
                <a:cubicBezTo>
                  <a:pt x="287144" y="284035"/>
                  <a:pt x="285972" y="285365"/>
                  <a:pt x="284705" y="286634"/>
                </a:cubicBezTo>
                <a:cubicBezTo>
                  <a:pt x="283438" y="287891"/>
                  <a:pt x="282108" y="289075"/>
                  <a:pt x="280714" y="290180"/>
                </a:cubicBezTo>
                <a:lnTo>
                  <a:pt x="280366" y="290497"/>
                </a:lnTo>
                <a:cubicBezTo>
                  <a:pt x="279036" y="291542"/>
                  <a:pt x="277674" y="292492"/>
                  <a:pt x="276280" y="293410"/>
                </a:cubicBezTo>
                <a:lnTo>
                  <a:pt x="275679" y="293790"/>
                </a:lnTo>
                <a:cubicBezTo>
                  <a:pt x="274317" y="294645"/>
                  <a:pt x="272891" y="295427"/>
                  <a:pt x="271434" y="296133"/>
                </a:cubicBezTo>
                <a:lnTo>
                  <a:pt x="270706" y="296481"/>
                </a:lnTo>
                <a:cubicBezTo>
                  <a:pt x="269281" y="297171"/>
                  <a:pt x="267792" y="297786"/>
                  <a:pt x="266303" y="298317"/>
                </a:cubicBezTo>
                <a:lnTo>
                  <a:pt x="265575" y="298571"/>
                </a:lnTo>
                <a:cubicBezTo>
                  <a:pt x="264055" y="299103"/>
                  <a:pt x="262503" y="299555"/>
                  <a:pt x="260951" y="299932"/>
                </a:cubicBezTo>
                <a:lnTo>
                  <a:pt x="260286" y="299932"/>
                </a:lnTo>
                <a:cubicBezTo>
                  <a:pt x="258702" y="300312"/>
                  <a:pt x="257055" y="300597"/>
                  <a:pt x="255440" y="300787"/>
                </a:cubicBezTo>
                <a:lnTo>
                  <a:pt x="254933" y="300787"/>
                </a:lnTo>
                <a:cubicBezTo>
                  <a:pt x="253254" y="300986"/>
                  <a:pt x="251544" y="301094"/>
                  <a:pt x="249834" y="301104"/>
                </a:cubicBezTo>
                <a:lnTo>
                  <a:pt x="249580" y="301104"/>
                </a:lnTo>
                <a:cubicBezTo>
                  <a:pt x="247870" y="301104"/>
                  <a:pt x="246128" y="301104"/>
                  <a:pt x="244386" y="300787"/>
                </a:cubicBezTo>
                <a:lnTo>
                  <a:pt x="244386" y="300787"/>
                </a:lnTo>
                <a:lnTo>
                  <a:pt x="271783" y="273400"/>
                </a:lnTo>
                <a:lnTo>
                  <a:pt x="299179" y="246044"/>
                </a:lnTo>
                <a:lnTo>
                  <a:pt x="299179" y="246044"/>
                </a:lnTo>
                <a:cubicBezTo>
                  <a:pt x="299370" y="247754"/>
                  <a:pt x="299465" y="249495"/>
                  <a:pt x="299497" y="251236"/>
                </a:cubicBezTo>
                <a:close/>
                <a:moveTo>
                  <a:pt x="156146" y="250540"/>
                </a:moveTo>
                <a:lnTo>
                  <a:pt x="63884" y="158372"/>
                </a:lnTo>
                <a:lnTo>
                  <a:pt x="112153" y="110120"/>
                </a:lnTo>
                <a:lnTo>
                  <a:pt x="112153" y="202287"/>
                </a:lnTo>
                <a:lnTo>
                  <a:pt x="200614" y="202287"/>
                </a:lnTo>
                <a:lnTo>
                  <a:pt x="200614" y="110626"/>
                </a:lnTo>
                <a:lnTo>
                  <a:pt x="228613" y="138584"/>
                </a:lnTo>
                <a:lnTo>
                  <a:pt x="248377" y="158372"/>
                </a:lnTo>
                <a:close/>
                <a:moveTo>
                  <a:pt x="134324" y="180124"/>
                </a:moveTo>
                <a:lnTo>
                  <a:pt x="134324" y="22036"/>
                </a:lnTo>
                <a:lnTo>
                  <a:pt x="178443" y="22036"/>
                </a:lnTo>
                <a:lnTo>
                  <a:pt x="178443" y="180124"/>
                </a:lnTo>
                <a:close/>
                <a:moveTo>
                  <a:pt x="331707" y="260862"/>
                </a:moveTo>
                <a:lnTo>
                  <a:pt x="412694" y="261242"/>
                </a:lnTo>
                <a:lnTo>
                  <a:pt x="412694" y="285368"/>
                </a:lnTo>
                <a:lnTo>
                  <a:pt x="331739" y="284988"/>
                </a:lnTo>
                <a:close/>
                <a:moveTo>
                  <a:pt x="300035" y="325262"/>
                </a:moveTo>
                <a:lnTo>
                  <a:pt x="317170" y="308259"/>
                </a:lnTo>
                <a:lnTo>
                  <a:pt x="377918" y="369525"/>
                </a:lnTo>
                <a:lnTo>
                  <a:pt x="360783" y="386496"/>
                </a:lnTo>
                <a:close/>
                <a:moveTo>
                  <a:pt x="252241" y="338971"/>
                </a:moveTo>
                <a:lnTo>
                  <a:pt x="276375" y="338971"/>
                </a:lnTo>
                <a:lnTo>
                  <a:pt x="275964" y="419899"/>
                </a:lnTo>
                <a:lnTo>
                  <a:pt x="251829" y="419899"/>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aphicFrame>
        <p:nvGraphicFramePr>
          <p:cNvPr id="3" name="Table 4">
            <a:extLst>
              <a:ext uri="{FF2B5EF4-FFF2-40B4-BE49-F238E27FC236}">
                <a16:creationId xmlns:a16="http://schemas.microsoft.com/office/drawing/2014/main" id="{131CAFD5-280B-EA2D-0188-1E6A611145D9}"/>
              </a:ext>
            </a:extLst>
          </p:cNvPr>
          <p:cNvGraphicFramePr>
            <a:graphicFrameLocks noGrp="1"/>
          </p:cNvGraphicFramePr>
          <p:nvPr>
            <p:extLst>
              <p:ext uri="{D42A27DB-BD31-4B8C-83A1-F6EECF244321}">
                <p14:modId xmlns:p14="http://schemas.microsoft.com/office/powerpoint/2010/main" val="2980263796"/>
              </p:ext>
            </p:extLst>
          </p:nvPr>
        </p:nvGraphicFramePr>
        <p:xfrm>
          <a:off x="442911" y="4162841"/>
          <a:ext cx="11306175" cy="1242000"/>
        </p:xfrm>
        <a:graphic>
          <a:graphicData uri="http://schemas.openxmlformats.org/drawingml/2006/table">
            <a:tbl>
              <a:tblPr firstRow="1" bandRow="1">
                <a:tableStyleId>{5C22544A-7EE6-4342-B048-85BDC9FD1C3A}</a:tableStyleId>
              </a:tblPr>
              <a:tblGrid>
                <a:gridCol w="1467169">
                  <a:extLst>
                    <a:ext uri="{9D8B030D-6E8A-4147-A177-3AD203B41FA5}">
                      <a16:colId xmlns:a16="http://schemas.microsoft.com/office/drawing/2014/main" val="1934312288"/>
                    </a:ext>
                  </a:extLst>
                </a:gridCol>
                <a:gridCol w="975360">
                  <a:extLst>
                    <a:ext uri="{9D8B030D-6E8A-4147-A177-3AD203B41FA5}">
                      <a16:colId xmlns:a16="http://schemas.microsoft.com/office/drawing/2014/main" val="1881543274"/>
                    </a:ext>
                  </a:extLst>
                </a:gridCol>
                <a:gridCol w="2804160">
                  <a:extLst>
                    <a:ext uri="{9D8B030D-6E8A-4147-A177-3AD203B41FA5}">
                      <a16:colId xmlns:a16="http://schemas.microsoft.com/office/drawing/2014/main" val="2369749015"/>
                    </a:ext>
                  </a:extLst>
                </a:gridCol>
                <a:gridCol w="3738880">
                  <a:extLst>
                    <a:ext uri="{9D8B030D-6E8A-4147-A177-3AD203B41FA5}">
                      <a16:colId xmlns:a16="http://schemas.microsoft.com/office/drawing/2014/main" val="1885420352"/>
                    </a:ext>
                  </a:extLst>
                </a:gridCol>
                <a:gridCol w="2320606">
                  <a:extLst>
                    <a:ext uri="{9D8B030D-6E8A-4147-A177-3AD203B41FA5}">
                      <a16:colId xmlns:a16="http://schemas.microsoft.com/office/drawing/2014/main" val="732304504"/>
                    </a:ext>
                  </a:extLst>
                </a:gridCol>
              </a:tblGrid>
              <a:tr h="522000">
                <a:tc>
                  <a:txBody>
                    <a:bodyPr/>
                    <a:lstStyle/>
                    <a:p>
                      <a:pPr algn="ctr"/>
                      <a:r>
                        <a:rPr lang="lv-LV" sz="1400">
                          <a:solidFill>
                            <a:schemeClr val="bg1"/>
                          </a:solidFill>
                          <a:effectLst/>
                        </a:rPr>
                        <a:t>Pasākuma nosaukums</a:t>
                      </a:r>
                    </a:p>
                  </a:txBody>
                  <a:tcPr marL="72000" marR="72000" marT="0" marB="0" anchor="ctr">
                    <a:lnL w="12700" cmpd="sng">
                      <a:noFill/>
                    </a:lnL>
                    <a:lnR w="31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4A3B2"/>
                    </a:solidFill>
                  </a:tcPr>
                </a:tc>
                <a:tc>
                  <a:txBody>
                    <a:bodyPr/>
                    <a:lstStyle/>
                    <a:p>
                      <a:pPr algn="ctr"/>
                      <a:r>
                        <a:rPr lang="lv-LV" sz="1400">
                          <a:solidFill>
                            <a:schemeClr val="bg1"/>
                          </a:solidFill>
                          <a:effectLst/>
                        </a:rPr>
                        <a:t>Izpildes termiņš</a:t>
                      </a:r>
                    </a:p>
                  </a:txBody>
                  <a:tcPr marL="72000" marR="7200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4A3B2"/>
                    </a:solidFill>
                  </a:tcPr>
                </a:tc>
                <a:tc>
                  <a:txBody>
                    <a:bodyPr/>
                    <a:lstStyle/>
                    <a:p>
                      <a:pPr algn="ctr"/>
                      <a:r>
                        <a:rPr lang="lv-LV" sz="1400">
                          <a:solidFill>
                            <a:schemeClr val="bg1"/>
                          </a:solidFill>
                          <a:effectLst/>
                        </a:rPr>
                        <a:t>Lēmuma pieņēmējs (L)</a:t>
                      </a:r>
                    </a:p>
                  </a:txBody>
                  <a:tcPr marL="72000" marR="7200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4A3B2"/>
                    </a:solidFill>
                  </a:tcPr>
                </a:tc>
                <a:tc>
                  <a:txBody>
                    <a:bodyPr/>
                    <a:lstStyle/>
                    <a:p>
                      <a:pPr algn="ctr"/>
                      <a:r>
                        <a:rPr lang="lv-LV" sz="1400">
                          <a:solidFill>
                            <a:schemeClr val="bg1"/>
                          </a:solidFill>
                          <a:effectLst/>
                        </a:rPr>
                        <a:t>Par izpildi atbildīgā institūcija (A)</a:t>
                      </a:r>
                    </a:p>
                  </a:txBody>
                  <a:tcPr marL="72000" marR="7200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A4A3B2"/>
                    </a:solidFill>
                  </a:tcPr>
                </a:tc>
                <a:tc>
                  <a:txBody>
                    <a:bodyPr/>
                    <a:lstStyle/>
                    <a:p>
                      <a:pPr algn="ctr"/>
                      <a:r>
                        <a:rPr lang="lv-LV" sz="1400">
                          <a:solidFill>
                            <a:schemeClr val="bg1"/>
                          </a:solidFill>
                          <a:effectLst/>
                        </a:rPr>
                        <a:t>Izpildītāji (I)</a:t>
                      </a:r>
                    </a:p>
                  </a:txBody>
                  <a:tcPr marL="72000" marR="72000" marT="0" marB="0" anchor="ctr">
                    <a:lnL w="3175"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A4A3B2"/>
                    </a:solidFill>
                  </a:tcPr>
                </a:tc>
                <a:extLst>
                  <a:ext uri="{0D108BD9-81ED-4DB2-BD59-A6C34878D82A}">
                    <a16:rowId xmlns:a16="http://schemas.microsoft.com/office/drawing/2014/main" val="202673727"/>
                  </a:ext>
                </a:extLst>
              </a:tr>
              <a:tr h="720000">
                <a:tc>
                  <a:txBody>
                    <a:bodyPr/>
                    <a:lstStyle/>
                    <a:p>
                      <a:endParaRPr lang="lv-LV" sz="1400"/>
                    </a:p>
                  </a:txBody>
                  <a:tcPr marL="72000" marR="72000" marT="0" marB="0">
                    <a:lnL w="12700" cmpd="sng">
                      <a:noFill/>
                    </a:lnL>
                    <a:lnR w="31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lv-LV" sz="1400"/>
                    </a:p>
                  </a:txBody>
                  <a:tcPr marL="72000" marR="7200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lv-LV" sz="1400"/>
                        <a:t>Amatpersona vai institūcija, kas lemj par attiecīgā pasākuma uzsākšanu</a:t>
                      </a:r>
                    </a:p>
                  </a:txBody>
                  <a:tcPr marL="72000" marR="7200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lv-LV" sz="1400"/>
                        <a:t>Amatpersona vai institūcija, kas iesaista un koordinē nepieciešamos resursus un ekspertīzi attiecīgo pasākumu veikšanai</a:t>
                      </a:r>
                    </a:p>
                  </a:txBody>
                  <a:tcPr marL="72000" marR="7200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lv-LV" sz="1400" dirty="0"/>
                        <a:t>Institūcijas, kuras tieši var tikt iesaistītas attiecīgā pasākuma realizācijā</a:t>
                      </a:r>
                    </a:p>
                  </a:txBody>
                  <a:tcPr marL="72000" marR="72000" marT="0" marB="0">
                    <a:lnL w="3175"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503181"/>
                  </a:ext>
                </a:extLst>
              </a:tr>
            </a:tbl>
          </a:graphicData>
        </a:graphic>
      </p:graphicFrame>
      <p:sp>
        <p:nvSpPr>
          <p:cNvPr id="67" name="Rectangle 66">
            <a:extLst>
              <a:ext uri="{FF2B5EF4-FFF2-40B4-BE49-F238E27FC236}">
                <a16:creationId xmlns:a16="http://schemas.microsoft.com/office/drawing/2014/main" id="{D4ECE3C9-23BE-2A7E-34D6-946537B891F1}"/>
              </a:ext>
            </a:extLst>
          </p:cNvPr>
          <p:cNvSpPr/>
          <p:nvPr/>
        </p:nvSpPr>
        <p:spPr>
          <a:xfrm>
            <a:off x="442912" y="2918897"/>
            <a:ext cx="7417596" cy="522571"/>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400" b="0" i="0">
                <a:solidFill>
                  <a:schemeClr val="tx1"/>
                </a:solidFill>
                <a:effectLst/>
                <a:latin typeface="Arial" panose="020B0604020202020204" pitchFamily="34" charset="0"/>
              </a:rPr>
              <a:t>Nosaka reaģēšanas un seku likvidēšanas darbu vadītāju atkarībā no katastrofas veida</a:t>
            </a:r>
            <a:endParaRPr lang="lv-LV" sz="1400">
              <a:solidFill>
                <a:schemeClr val="tx1"/>
              </a:solidFill>
            </a:endParaRPr>
          </a:p>
        </p:txBody>
      </p:sp>
      <p:sp>
        <p:nvSpPr>
          <p:cNvPr id="10" name="Rectangle 9">
            <a:extLst>
              <a:ext uri="{FF2B5EF4-FFF2-40B4-BE49-F238E27FC236}">
                <a16:creationId xmlns:a16="http://schemas.microsoft.com/office/drawing/2014/main" id="{5CE4571E-2910-0F88-058C-9FC1665CA0CC}"/>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sp>
        <p:nvSpPr>
          <p:cNvPr id="11" name="Rectangle 10">
            <a:extLst>
              <a:ext uri="{FF2B5EF4-FFF2-40B4-BE49-F238E27FC236}">
                <a16:creationId xmlns:a16="http://schemas.microsoft.com/office/drawing/2014/main" id="{86E7A1A0-370B-DED0-BB55-DB4EE7BA076E}"/>
              </a:ext>
            </a:extLst>
          </p:cNvPr>
          <p:cNvSpPr/>
          <p:nvPr/>
        </p:nvSpPr>
        <p:spPr>
          <a:xfrm>
            <a:off x="442911" y="5658164"/>
            <a:ext cx="5473702"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 name="Freeform 50">
            <a:extLst>
              <a:ext uri="{FF2B5EF4-FFF2-40B4-BE49-F238E27FC236}">
                <a16:creationId xmlns:a16="http://schemas.microsoft.com/office/drawing/2014/main" id="{61033D49-F51D-314A-8C02-836ABB9CE67F}"/>
              </a:ext>
            </a:extLst>
          </p:cNvPr>
          <p:cNvSpPr>
            <a:spLocks noChangeAspect="1"/>
          </p:cNvSpPr>
          <p:nvPr/>
        </p:nvSpPr>
        <p:spPr bwMode="auto">
          <a:xfrm>
            <a:off x="574425" y="577849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3" name="Google Shape;2685;p25">
            <a:extLst>
              <a:ext uri="{FF2B5EF4-FFF2-40B4-BE49-F238E27FC236}">
                <a16:creationId xmlns:a16="http://schemas.microsoft.com/office/drawing/2014/main" id="{5F4C5F5F-FB79-6B39-DBDC-4B497BB28618}"/>
              </a:ext>
            </a:extLst>
          </p:cNvPr>
          <p:cNvSpPr txBox="1"/>
          <p:nvPr/>
        </p:nvSpPr>
        <p:spPr>
          <a:xfrm>
            <a:off x="987293" y="5750824"/>
            <a:ext cx="3531367" cy="338554"/>
          </a:xfrm>
          <a:prstGeom prst="rect">
            <a:avLst/>
          </a:prstGeom>
          <a:noFill/>
          <a:ln>
            <a:noFill/>
          </a:ln>
        </p:spPr>
        <p:txBody>
          <a:bodyPr spcFirstLastPara="1" wrap="square" lIns="0" tIns="0" rIns="72000" bIns="0" anchor="ctr" anchorCtr="0">
            <a:spAutoFit/>
          </a:bodyPr>
          <a:lstStyle/>
          <a:p>
            <a:r>
              <a:rPr lang="lv-LV" sz="1100" i="0">
                <a:effectLst/>
                <a:latin typeface="Arial" panose="020B0604020202020204" pitchFamily="34" charset="0"/>
                <a:hlinkClick r:id="rId2">
                  <a:extLst>
                    <a:ext uri="{A12FA001-AC4F-418D-AE19-62706E023703}">
                      <ahyp:hlinkClr xmlns:ahyp="http://schemas.microsoft.com/office/drawing/2018/hyperlinkcolor" val="tx"/>
                    </a:ext>
                  </a:extLst>
                </a:hlinkClick>
              </a:rPr>
              <a:t>Noteikumi par civilās aizsardzības plānu struktūru un tajos iekļaujamo informāciju</a:t>
            </a:r>
            <a:endParaRPr lang="lv-LV" sz="1100"/>
          </a:p>
        </p:txBody>
      </p:sp>
      <p:sp>
        <p:nvSpPr>
          <p:cNvPr id="31" name="Rectangle 30">
            <a:extLst>
              <a:ext uri="{FF2B5EF4-FFF2-40B4-BE49-F238E27FC236}">
                <a16:creationId xmlns:a16="http://schemas.microsoft.com/office/drawing/2014/main" id="{E232194D-8C2E-54DC-F8A4-0631D7831D27}"/>
              </a:ext>
            </a:extLst>
          </p:cNvPr>
          <p:cNvSpPr/>
          <p:nvPr/>
        </p:nvSpPr>
        <p:spPr>
          <a:xfrm>
            <a:off x="6275384" y="5658164"/>
            <a:ext cx="5473702" cy="5238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Freeform 50">
            <a:extLst>
              <a:ext uri="{FF2B5EF4-FFF2-40B4-BE49-F238E27FC236}">
                <a16:creationId xmlns:a16="http://schemas.microsoft.com/office/drawing/2014/main" id="{36C43D17-3BEF-D581-2111-E854492C4295}"/>
              </a:ext>
            </a:extLst>
          </p:cNvPr>
          <p:cNvSpPr>
            <a:spLocks noChangeAspect="1"/>
          </p:cNvSpPr>
          <p:nvPr/>
        </p:nvSpPr>
        <p:spPr bwMode="auto">
          <a:xfrm>
            <a:off x="6406898" y="577849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3" name="Google Shape;2685;p25">
            <a:extLst>
              <a:ext uri="{FF2B5EF4-FFF2-40B4-BE49-F238E27FC236}">
                <a16:creationId xmlns:a16="http://schemas.microsoft.com/office/drawing/2014/main" id="{3D4D4E78-0CB4-2474-D39E-E98AEC6BF203}"/>
              </a:ext>
            </a:extLst>
          </p:cNvPr>
          <p:cNvSpPr txBox="1"/>
          <p:nvPr/>
        </p:nvSpPr>
        <p:spPr>
          <a:xfrm>
            <a:off x="6819766" y="5835462"/>
            <a:ext cx="4797811" cy="169277"/>
          </a:xfrm>
          <a:prstGeom prst="rect">
            <a:avLst/>
          </a:prstGeom>
          <a:noFill/>
          <a:ln>
            <a:noFill/>
          </a:ln>
        </p:spPr>
        <p:txBody>
          <a:bodyPr spcFirstLastPara="1" wrap="square" lIns="0" tIns="0" rIns="72000" bIns="0" anchor="ctr" anchorCtr="0">
            <a:spAutoFit/>
          </a:bodyPr>
          <a:lstStyle/>
          <a:p>
            <a:r>
              <a:rPr lang="lv-LV" sz="1100">
                <a:effectLst/>
                <a:hlinkClick r:id="rId3">
                  <a:extLst>
                    <a:ext uri="{A12FA001-AC4F-418D-AE19-62706E023703}">
                      <ahyp:hlinkClr xmlns:ahyp="http://schemas.microsoft.com/office/drawing/2018/hyperlinkcolor" val="tx"/>
                    </a:ext>
                  </a:extLst>
                </a:hlinkClick>
              </a:rPr>
              <a:t>Par Valsts civilās aizsardzības plānu</a:t>
            </a:r>
            <a:endParaRPr lang="lv-LV" sz="1100">
              <a:effectLst/>
            </a:endParaRPr>
          </a:p>
        </p:txBody>
      </p:sp>
      <p:grpSp>
        <p:nvGrpSpPr>
          <p:cNvPr id="20" name="Group 19">
            <a:extLst>
              <a:ext uri="{FF2B5EF4-FFF2-40B4-BE49-F238E27FC236}">
                <a16:creationId xmlns:a16="http://schemas.microsoft.com/office/drawing/2014/main" id="{50940916-81F5-AB76-41DC-8D694BBC52BB}"/>
              </a:ext>
            </a:extLst>
          </p:cNvPr>
          <p:cNvGrpSpPr/>
          <p:nvPr/>
        </p:nvGrpSpPr>
        <p:grpSpPr>
          <a:xfrm>
            <a:off x="7349464" y="130795"/>
            <a:ext cx="4439711" cy="217488"/>
            <a:chOff x="6383783" y="132067"/>
            <a:chExt cx="4439711" cy="217488"/>
          </a:xfrm>
        </p:grpSpPr>
        <p:sp>
          <p:nvSpPr>
            <p:cNvPr id="21" name="Rectangle 20">
              <a:extLst>
                <a:ext uri="{FF2B5EF4-FFF2-40B4-BE49-F238E27FC236}">
                  <a16:creationId xmlns:a16="http://schemas.microsoft.com/office/drawing/2014/main" id="{F3216276-7D12-AE04-0A99-828058BFC9C8}"/>
                </a:ext>
              </a:extLst>
            </p:cNvPr>
            <p:cNvSpPr/>
            <p:nvPr/>
          </p:nvSpPr>
          <p:spPr>
            <a:xfrm>
              <a:off x="6383783" y="132067"/>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lang="en-US"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62B7A0A9-CA19-FBD0-8BD9-CE79F6261A2A}"/>
                </a:ext>
              </a:extLst>
            </p:cNvPr>
            <p:cNvSpPr/>
            <p:nvPr/>
          </p:nvSpPr>
          <p:spPr>
            <a:xfrm>
              <a:off x="9640186"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92D7D7E1-4EFD-0246-B055-FF9CB5948CC1}"/>
                </a:ext>
              </a:extLst>
            </p:cNvPr>
            <p:cNvSpPr/>
            <p:nvPr/>
          </p:nvSpPr>
          <p:spPr>
            <a:xfrm>
              <a:off x="6625610" y="132067"/>
              <a:ext cx="298874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sistēmas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dalībnieku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1E68219A-3DA8-3339-BD41-078D68D56142}"/>
                </a:ext>
              </a:extLst>
            </p:cNvPr>
            <p:cNvSpPr/>
            <p:nvPr/>
          </p:nvSpPr>
          <p:spPr>
            <a:xfrm>
              <a:off x="9882013"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.3</a:t>
              </a:r>
            </a:p>
          </p:txBody>
        </p:sp>
        <p:sp>
          <p:nvSpPr>
            <p:cNvPr id="26" name="Rectangle 25">
              <a:extLst>
                <a:ext uri="{FF2B5EF4-FFF2-40B4-BE49-F238E27FC236}">
                  <a16:creationId xmlns:a16="http://schemas.microsoft.com/office/drawing/2014/main" id="{D29009E9-9F9E-C9EA-7B38-E4CF32223A9B}"/>
                </a:ext>
              </a:extLst>
            </p:cNvPr>
            <p:cNvSpPr/>
            <p:nvPr/>
          </p:nvSpPr>
          <p:spPr>
            <a:xfrm>
              <a:off x="10123840"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.4</a:t>
              </a:r>
            </a:p>
          </p:txBody>
        </p:sp>
        <p:sp>
          <p:nvSpPr>
            <p:cNvPr id="27" name="Rectangle 26">
              <a:extLst>
                <a:ext uri="{FF2B5EF4-FFF2-40B4-BE49-F238E27FC236}">
                  <a16:creationId xmlns:a16="http://schemas.microsoft.com/office/drawing/2014/main" id="{2DE6460A-BF5D-74F7-0EFD-363841658654}"/>
                </a:ext>
              </a:extLst>
            </p:cNvPr>
            <p:cNvSpPr/>
            <p:nvPr/>
          </p:nvSpPr>
          <p:spPr>
            <a:xfrm>
              <a:off x="10365667"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.5</a:t>
              </a:r>
            </a:p>
          </p:txBody>
        </p:sp>
        <p:sp>
          <p:nvSpPr>
            <p:cNvPr id="28" name="Rectangle 27">
              <a:extLst>
                <a:ext uri="{FF2B5EF4-FFF2-40B4-BE49-F238E27FC236}">
                  <a16:creationId xmlns:a16="http://schemas.microsoft.com/office/drawing/2014/main" id="{3C93EC22-48F6-A152-BE37-739C278ED458}"/>
                </a:ext>
              </a:extLst>
            </p:cNvPr>
            <p:cNvSpPr/>
            <p:nvPr/>
          </p:nvSpPr>
          <p:spPr>
            <a:xfrm>
              <a:off x="10607494" y="132067"/>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.6</a:t>
              </a:r>
            </a:p>
          </p:txBody>
        </p:sp>
      </p:grpSp>
    </p:spTree>
    <p:extLst>
      <p:ext uri="{BB962C8B-B14F-4D97-AF65-F5344CB8AC3E}">
        <p14:creationId xmlns:p14="http://schemas.microsoft.com/office/powerpoint/2010/main" val="2841960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3"/>
          <a:srcRect l="12112" r="12112"/>
          <a:stretch/>
        </p:blipFill>
        <p:spPr>
          <a:xfrm>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Mērķi</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Pašvaldību sadarbības teritorijas civilās aizsardzības komisijas mērķi civilajā aizsardzībā un katastrofas pārvaldīšanā </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80</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r>
              <a:rPr lang="lv-LV" sz="1400" b="0">
                <a:solidFill>
                  <a:schemeClr val="bg1"/>
                </a:solidFill>
                <a:ea typeface="+mn-lt"/>
                <a:cs typeface="+mn-lt"/>
              </a:rPr>
              <a:t>Pašvaldību sadarbības teritoriju civilās aizsardzības komisija (PSTCAK) ir koordinējoša un konsultatīva institūcija. Latvijā ir 38 PSTCAK. </a:t>
            </a:r>
            <a:endParaRPr lang="lv-LV" sz="1400" b="0">
              <a:solidFill>
                <a:schemeClr val="bg1"/>
              </a:solidFill>
              <a:cs typeface="Arial"/>
            </a:endParaRP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25276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5" name="Group 34">
            <a:extLst>
              <a:ext uri="{FF2B5EF4-FFF2-40B4-BE49-F238E27FC236}">
                <a16:creationId xmlns:a16="http://schemas.microsoft.com/office/drawing/2014/main" id="{1DD85715-CAD3-AB16-2A3D-E8569E6DCFBC}"/>
              </a:ext>
            </a:extLst>
          </p:cNvPr>
          <p:cNvGrpSpPr/>
          <p:nvPr/>
        </p:nvGrpSpPr>
        <p:grpSpPr>
          <a:xfrm>
            <a:off x="4327525" y="3847905"/>
            <a:ext cx="7421563" cy="241980"/>
            <a:chOff x="4327525" y="3909473"/>
            <a:chExt cx="7421563" cy="241980"/>
          </a:xfrm>
        </p:grpSpPr>
        <p:sp>
          <p:nvSpPr>
            <p:cNvPr id="36" name="Google Shape;112;p22">
              <a:extLst>
                <a:ext uri="{FF2B5EF4-FFF2-40B4-BE49-F238E27FC236}">
                  <a16:creationId xmlns:a16="http://schemas.microsoft.com/office/drawing/2014/main" id="{95D7A0BA-E2F5-C701-DA40-3B9DD6CA8402}"/>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de-DE" sz="1100" err="1">
                  <a:cs typeface="Times New Roman"/>
                </a:rPr>
                <a:t>Koordinēt</a:t>
              </a:r>
              <a:r>
                <a:rPr lang="de-DE" sz="1100">
                  <a:cs typeface="Times New Roman"/>
                </a:rPr>
                <a:t> </a:t>
              </a:r>
              <a:r>
                <a:rPr lang="de-DE" sz="1100" err="1">
                  <a:cs typeface="Times New Roman"/>
                </a:rPr>
                <a:t>pasākumus</a:t>
              </a:r>
              <a:r>
                <a:rPr lang="de-DE" sz="1100">
                  <a:cs typeface="Times New Roman"/>
                </a:rPr>
                <a:t> </a:t>
              </a:r>
              <a:r>
                <a:rPr lang="de-DE" sz="1100" err="1">
                  <a:cs typeface="Times New Roman"/>
                </a:rPr>
                <a:t>katastrofas</a:t>
              </a:r>
              <a:r>
                <a:rPr lang="de-DE" sz="1100">
                  <a:cs typeface="Times New Roman"/>
                </a:rPr>
                <a:t> </a:t>
              </a:r>
              <a:r>
                <a:rPr lang="de-DE" sz="1100" err="1">
                  <a:cs typeface="Times New Roman"/>
                </a:rPr>
                <a:t>un</a:t>
              </a:r>
              <a:r>
                <a:rPr lang="de-DE" sz="1100">
                  <a:cs typeface="Times New Roman"/>
                </a:rPr>
                <a:t> </a:t>
              </a:r>
              <a:r>
                <a:rPr lang="de-DE" sz="1100" err="1">
                  <a:cs typeface="Times New Roman"/>
                </a:rPr>
                <a:t>katastrofas</a:t>
              </a:r>
              <a:r>
                <a:rPr lang="de-DE" sz="1100">
                  <a:cs typeface="Times New Roman"/>
                </a:rPr>
                <a:t> </a:t>
              </a:r>
              <a:r>
                <a:rPr lang="de-DE" sz="1100" err="1">
                  <a:cs typeface="Times New Roman"/>
                </a:rPr>
                <a:t>draudu</a:t>
              </a:r>
              <a:r>
                <a:rPr lang="de-DE" sz="1100">
                  <a:cs typeface="Times New Roman"/>
                </a:rPr>
                <a:t> </a:t>
              </a:r>
              <a:r>
                <a:rPr lang="de-DE" sz="1100" err="1">
                  <a:cs typeface="Times New Roman"/>
                </a:rPr>
                <a:t>gadījumā</a:t>
              </a:r>
              <a:r>
                <a:rPr lang="de-DE" sz="1100">
                  <a:cs typeface="Times New Roman"/>
                </a:rPr>
                <a:t> </a:t>
              </a:r>
            </a:p>
          </p:txBody>
        </p:sp>
        <p:sp>
          <p:nvSpPr>
            <p:cNvPr id="37" name="Freeform 68">
              <a:extLst>
                <a:ext uri="{FF2B5EF4-FFF2-40B4-BE49-F238E27FC236}">
                  <a16:creationId xmlns:a16="http://schemas.microsoft.com/office/drawing/2014/main" id="{100E7119-243A-9129-D620-7F7D2FEFBB4D}"/>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38" name="Group 37">
            <a:extLst>
              <a:ext uri="{FF2B5EF4-FFF2-40B4-BE49-F238E27FC236}">
                <a16:creationId xmlns:a16="http://schemas.microsoft.com/office/drawing/2014/main" id="{0B42D74C-1F79-9BFC-4F2A-DA7FA4AAE170}"/>
              </a:ext>
            </a:extLst>
          </p:cNvPr>
          <p:cNvGrpSpPr/>
          <p:nvPr/>
        </p:nvGrpSpPr>
        <p:grpSpPr>
          <a:xfrm>
            <a:off x="4327525" y="4389577"/>
            <a:ext cx="6506379" cy="411257"/>
            <a:chOff x="4327525" y="4451857"/>
            <a:chExt cx="6506379" cy="411257"/>
          </a:xfrm>
        </p:grpSpPr>
        <p:sp>
          <p:nvSpPr>
            <p:cNvPr id="39" name="Google Shape;112;p22">
              <a:extLst>
                <a:ext uri="{FF2B5EF4-FFF2-40B4-BE49-F238E27FC236}">
                  <a16:creationId xmlns:a16="http://schemas.microsoft.com/office/drawing/2014/main" id="{7720CA56-67A1-73EA-F999-109B09A4F1FB}"/>
                </a:ext>
              </a:extLst>
            </p:cNvPr>
            <p:cNvSpPr/>
            <p:nvPr/>
          </p:nvSpPr>
          <p:spPr>
            <a:xfrm>
              <a:off x="4327525" y="4451857"/>
              <a:ext cx="6506379" cy="411257"/>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Veicināt civilās aizsardzības, katastrofas pārvaldīšanas vai katastrofas pārvaldīšanas koordinēšanas jautājumu risināšanu</a:t>
              </a:r>
            </a:p>
          </p:txBody>
        </p:sp>
        <p:sp>
          <p:nvSpPr>
            <p:cNvPr id="40" name="Freeform 68">
              <a:extLst>
                <a:ext uri="{FF2B5EF4-FFF2-40B4-BE49-F238E27FC236}">
                  <a16:creationId xmlns:a16="http://schemas.microsoft.com/office/drawing/2014/main" id="{8C4E2B4F-4823-F162-1B71-9D61893D5A14}"/>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41" name="Straight Connector 40">
            <a:extLst>
              <a:ext uri="{FF2B5EF4-FFF2-40B4-BE49-F238E27FC236}">
                <a16:creationId xmlns:a16="http://schemas.microsoft.com/office/drawing/2014/main" id="{7CEA0318-22F3-5835-15AA-8A2F8251FDFA}"/>
              </a:ext>
            </a:extLst>
          </p:cNvPr>
          <p:cNvCxnSpPr>
            <a:cxnSpLocks/>
          </p:cNvCxnSpPr>
          <p:nvPr/>
        </p:nvCxnSpPr>
        <p:spPr>
          <a:xfrm>
            <a:off x="4327525" y="4248968"/>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 name="Rectangle 2">
            <a:extLst>
              <a:ext uri="{FF2B5EF4-FFF2-40B4-BE49-F238E27FC236}">
                <a16:creationId xmlns:a16="http://schemas.microsoft.com/office/drawing/2014/main" id="{0728B517-5CE0-BA56-9EF4-F027982176F8}"/>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16" name="Group 15">
            <a:extLst>
              <a:ext uri="{FF2B5EF4-FFF2-40B4-BE49-F238E27FC236}">
                <a16:creationId xmlns:a16="http://schemas.microsoft.com/office/drawing/2014/main" id="{90B490C5-AC54-E9A1-7D25-7FC992D4D38B}"/>
              </a:ext>
            </a:extLst>
          </p:cNvPr>
          <p:cNvGrpSpPr/>
          <p:nvPr/>
        </p:nvGrpSpPr>
        <p:grpSpPr>
          <a:xfrm>
            <a:off x="7511473" y="131212"/>
            <a:ext cx="4237615" cy="218780"/>
            <a:chOff x="7511473" y="131212"/>
            <a:chExt cx="4237615" cy="218780"/>
          </a:xfrm>
        </p:grpSpPr>
        <p:sp>
          <p:nvSpPr>
            <p:cNvPr id="17" name="Rectangle 16">
              <a:extLst>
                <a:ext uri="{FF2B5EF4-FFF2-40B4-BE49-F238E27FC236}">
                  <a16:creationId xmlns:a16="http://schemas.microsoft.com/office/drawing/2014/main" id="{DFFE9B8C-1B58-03F8-A483-099B31611A69}"/>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82B7C7AC-59D6-6311-AD6E-2BE9D8A7E7E8}"/>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9" name="Group 18">
              <a:extLst>
                <a:ext uri="{FF2B5EF4-FFF2-40B4-BE49-F238E27FC236}">
                  <a16:creationId xmlns:a16="http://schemas.microsoft.com/office/drawing/2014/main" id="{C66D1806-FB9E-8CE5-7CC4-A691D4772E5A}"/>
                </a:ext>
              </a:extLst>
            </p:cNvPr>
            <p:cNvGrpSpPr/>
            <p:nvPr/>
          </p:nvGrpSpPr>
          <p:grpSpPr>
            <a:xfrm>
              <a:off x="8725174" y="131292"/>
              <a:ext cx="2544826" cy="217488"/>
              <a:chOff x="8236954" y="132504"/>
              <a:chExt cx="2544826" cy="217488"/>
            </a:xfrm>
          </p:grpSpPr>
          <p:sp>
            <p:nvSpPr>
              <p:cNvPr id="27" name="Rectangle 26">
                <a:extLst>
                  <a:ext uri="{FF2B5EF4-FFF2-40B4-BE49-F238E27FC236}">
                    <a16:creationId xmlns:a16="http://schemas.microsoft.com/office/drawing/2014/main" id="{8507B4CC-9A25-EAC4-9B2F-A90C6BEFE825}"/>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E74DD0E2-9A02-F147-6FF7-C44820F4CB5B}"/>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20" name="Rectangle 19">
              <a:extLst>
                <a:ext uri="{FF2B5EF4-FFF2-40B4-BE49-F238E27FC236}">
                  <a16:creationId xmlns:a16="http://schemas.microsoft.com/office/drawing/2014/main" id="{B58A0C5D-9F6D-B0E7-5E9D-0DB84EC64BC1}"/>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7635DF39-35B5-576C-B2CD-5E1E82DEB4E7}"/>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9D684C04-61FA-AD5A-0396-92985C1387E5}"/>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A0E2ECA4-69B1-A96D-5B76-34CC6DF56BED}"/>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5398059D-4856-12F6-DF9F-4CEC509D271A}"/>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 name="Rectangle 4">
            <a:extLst>
              <a:ext uri="{FF2B5EF4-FFF2-40B4-BE49-F238E27FC236}">
                <a16:creationId xmlns:a16="http://schemas.microsoft.com/office/drawing/2014/main" id="{9F1FA442-42E8-38EA-0F61-F7FB7C329488}"/>
              </a:ext>
            </a:extLst>
          </p:cNvPr>
          <p:cNvSpPr/>
          <p:nvPr/>
        </p:nvSpPr>
        <p:spPr>
          <a:xfrm>
            <a:off x="4327525" y="5602966"/>
            <a:ext cx="7429973" cy="5746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Freeform 50">
            <a:extLst>
              <a:ext uri="{FF2B5EF4-FFF2-40B4-BE49-F238E27FC236}">
                <a16:creationId xmlns:a16="http://schemas.microsoft.com/office/drawing/2014/main" id="{195DBE13-B27B-6630-6455-B33EBABA2068}"/>
              </a:ext>
            </a:extLst>
          </p:cNvPr>
          <p:cNvSpPr>
            <a:spLocks noChangeAspect="1"/>
          </p:cNvSpPr>
          <p:nvPr/>
        </p:nvSpPr>
        <p:spPr bwMode="auto">
          <a:xfrm>
            <a:off x="4400408" y="574869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7" name="Google Shape;2685;p25">
            <a:extLst>
              <a:ext uri="{FF2B5EF4-FFF2-40B4-BE49-F238E27FC236}">
                <a16:creationId xmlns:a16="http://schemas.microsoft.com/office/drawing/2014/main" id="{08FBDEE7-629B-7D97-F18A-E24B6507FC17}"/>
              </a:ext>
            </a:extLst>
          </p:cNvPr>
          <p:cNvSpPr txBox="1"/>
          <p:nvPr/>
        </p:nvSpPr>
        <p:spPr>
          <a:xfrm>
            <a:off x="4813276" y="5805665"/>
            <a:ext cx="6321569" cy="169277"/>
          </a:xfrm>
          <a:prstGeom prst="rect">
            <a:avLst/>
          </a:prstGeom>
          <a:noFill/>
          <a:ln>
            <a:noFill/>
          </a:ln>
        </p:spPr>
        <p:txBody>
          <a:bodyPr spcFirstLastPara="1" wrap="square" lIns="0" tIns="0" rIns="72000" bIns="0" anchor="ctr" anchorCtr="0">
            <a:spAutoFit/>
          </a:bodyPr>
          <a:lstStyle/>
          <a:p>
            <a:r>
              <a:rPr lang="lv-LV" sz="1100">
                <a:hlinkClick r:id="rId4">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p>
        </p:txBody>
      </p:sp>
    </p:spTree>
    <p:extLst>
      <p:ext uri="{BB962C8B-B14F-4D97-AF65-F5344CB8AC3E}">
        <p14:creationId xmlns:p14="http://schemas.microsoft.com/office/powerpoint/2010/main" val="644421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PSTCAK loma civilās aizsardzības sistēmā</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81</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6" name="Group 5">
            <a:extLst>
              <a:ext uri="{FF2B5EF4-FFF2-40B4-BE49-F238E27FC236}">
                <a16:creationId xmlns:a16="http://schemas.microsoft.com/office/drawing/2014/main" id="{A90DCFFB-0B56-0A06-3F5F-5CBF32AF70EE}"/>
              </a:ext>
            </a:extLst>
          </p:cNvPr>
          <p:cNvGrpSpPr/>
          <p:nvPr/>
        </p:nvGrpSpPr>
        <p:grpSpPr>
          <a:xfrm>
            <a:off x="7511473" y="131212"/>
            <a:ext cx="4237615" cy="218780"/>
            <a:chOff x="7511473" y="131212"/>
            <a:chExt cx="4237615" cy="218780"/>
          </a:xfrm>
        </p:grpSpPr>
        <p:sp>
          <p:nvSpPr>
            <p:cNvPr id="10" name="Rectangle 9">
              <a:extLst>
                <a:ext uri="{FF2B5EF4-FFF2-40B4-BE49-F238E27FC236}">
                  <a16:creationId xmlns:a16="http://schemas.microsoft.com/office/drawing/2014/main" id="{C543717B-5D83-2797-A39B-5337BD62CC4B}"/>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EA77E245-3119-A23D-F75B-DB935CB3B103}"/>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4" name="Group 13">
              <a:extLst>
                <a:ext uri="{FF2B5EF4-FFF2-40B4-BE49-F238E27FC236}">
                  <a16:creationId xmlns:a16="http://schemas.microsoft.com/office/drawing/2014/main" id="{2382AEC3-D1B7-560F-AD60-00C81FA4D6CD}"/>
                </a:ext>
              </a:extLst>
            </p:cNvPr>
            <p:cNvGrpSpPr/>
            <p:nvPr/>
          </p:nvGrpSpPr>
          <p:grpSpPr>
            <a:xfrm>
              <a:off x="8725174" y="131292"/>
              <a:ext cx="2544826" cy="217488"/>
              <a:chOff x="8236954" y="132504"/>
              <a:chExt cx="2544826" cy="217488"/>
            </a:xfrm>
          </p:grpSpPr>
          <p:sp>
            <p:nvSpPr>
              <p:cNvPr id="34" name="Rectangle 33">
                <a:extLst>
                  <a:ext uri="{FF2B5EF4-FFF2-40B4-BE49-F238E27FC236}">
                    <a16:creationId xmlns:a16="http://schemas.microsoft.com/office/drawing/2014/main" id="{AD0D8EAC-FDF5-7488-4468-7D26F11684CB}"/>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35" name="Rectangle 34">
                <a:extLst>
                  <a:ext uri="{FF2B5EF4-FFF2-40B4-BE49-F238E27FC236}">
                    <a16:creationId xmlns:a16="http://schemas.microsoft.com/office/drawing/2014/main" id="{D5268932-DF50-3DEB-7DC2-6188DBB53E71}"/>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6" name="Rectangle 15">
              <a:extLst>
                <a:ext uri="{FF2B5EF4-FFF2-40B4-BE49-F238E27FC236}">
                  <a16:creationId xmlns:a16="http://schemas.microsoft.com/office/drawing/2014/main" id="{2808B4C8-2580-C94B-BB86-54748E3EC850}"/>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6F6AB035-0916-C484-3420-61739C55D202}"/>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FC4967C-3ECC-A72B-E340-7EE738806E8A}"/>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47D54D8F-E7BD-1F04-969A-86B1FA956C7A}"/>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B3F73A53-7920-6A95-A083-5FE62EDE968A}"/>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3" name="Rectangle 12">
            <a:extLst>
              <a:ext uri="{FF2B5EF4-FFF2-40B4-BE49-F238E27FC236}">
                <a16:creationId xmlns:a16="http://schemas.microsoft.com/office/drawing/2014/main" id="{DFAF8F97-1C91-B0D5-A6A4-99D0E8C4A42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B85C7508-8D18-E724-B851-7B5F6360CF34}"/>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Rectangle 16">
            <a:extLst>
              <a:ext uri="{FF2B5EF4-FFF2-40B4-BE49-F238E27FC236}">
                <a16:creationId xmlns:a16="http://schemas.microsoft.com/office/drawing/2014/main" id="{6FE1E36A-37BD-888C-0593-14D11ABA4D24}"/>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8" name="Google Shape;2685;p25">
            <a:extLst>
              <a:ext uri="{FF2B5EF4-FFF2-40B4-BE49-F238E27FC236}">
                <a16:creationId xmlns:a16="http://schemas.microsoft.com/office/drawing/2014/main" id="{F26DCF56-3B7D-CCFE-1462-DF6B4FFBC7E5}"/>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19" name="Freeform 50">
            <a:extLst>
              <a:ext uri="{FF2B5EF4-FFF2-40B4-BE49-F238E27FC236}">
                <a16:creationId xmlns:a16="http://schemas.microsoft.com/office/drawing/2014/main" id="{60E5A5B5-F096-B445-AD20-612D7AD5AA4E}"/>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1001;p78">
            <a:extLst>
              <a:ext uri="{FF2B5EF4-FFF2-40B4-BE49-F238E27FC236}">
                <a16:creationId xmlns:a16="http://schemas.microsoft.com/office/drawing/2014/main" id="{C56482DF-2C31-7A70-288E-EF37C5CD63BB}"/>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Rectangle 20">
            <a:extLst>
              <a:ext uri="{FF2B5EF4-FFF2-40B4-BE49-F238E27FC236}">
                <a16:creationId xmlns:a16="http://schemas.microsoft.com/office/drawing/2014/main" id="{C46C7FB3-5BE9-8C84-B570-AFF994AB4ACF}"/>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2" name="Google Shape;2685;p25">
            <a:extLst>
              <a:ext uri="{FF2B5EF4-FFF2-40B4-BE49-F238E27FC236}">
                <a16:creationId xmlns:a16="http://schemas.microsoft.com/office/drawing/2014/main" id="{E1173629-AE01-4D95-9FDB-92C447088902}"/>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23" name="Freeform 50">
            <a:extLst>
              <a:ext uri="{FF2B5EF4-FFF2-40B4-BE49-F238E27FC236}">
                <a16:creationId xmlns:a16="http://schemas.microsoft.com/office/drawing/2014/main" id="{810CCE49-FB60-2EF0-E589-4EAD3546CA9D}"/>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4" name="Rectangle 23">
            <a:extLst>
              <a:ext uri="{FF2B5EF4-FFF2-40B4-BE49-F238E27FC236}">
                <a16:creationId xmlns:a16="http://schemas.microsoft.com/office/drawing/2014/main" id="{50038E74-3D17-52A8-2277-701BC11AB874}"/>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Freeform 50">
            <a:extLst>
              <a:ext uri="{FF2B5EF4-FFF2-40B4-BE49-F238E27FC236}">
                <a16:creationId xmlns:a16="http://schemas.microsoft.com/office/drawing/2014/main" id="{E89CA1F9-81AC-E38F-9D58-E4E0A8E7061C}"/>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6" name="Google Shape;2685;p25">
            <a:extLst>
              <a:ext uri="{FF2B5EF4-FFF2-40B4-BE49-F238E27FC236}">
                <a16:creationId xmlns:a16="http://schemas.microsoft.com/office/drawing/2014/main" id="{F0D49D75-F2CB-156E-110F-FD76D4940BA1}"/>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7" name="Google Shape;2685;p25">
            <a:extLst>
              <a:ext uri="{FF2B5EF4-FFF2-40B4-BE49-F238E27FC236}">
                <a16:creationId xmlns:a16="http://schemas.microsoft.com/office/drawing/2014/main" id="{D918F2D9-77EC-91A8-E012-B031F66DE23C}"/>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8" name="Rectangle 27">
            <a:extLst>
              <a:ext uri="{FF2B5EF4-FFF2-40B4-BE49-F238E27FC236}">
                <a16:creationId xmlns:a16="http://schemas.microsoft.com/office/drawing/2014/main" id="{73751C36-2127-9153-FE9C-913D3F05DE46}"/>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Freeform 50">
            <a:extLst>
              <a:ext uri="{FF2B5EF4-FFF2-40B4-BE49-F238E27FC236}">
                <a16:creationId xmlns:a16="http://schemas.microsoft.com/office/drawing/2014/main" id="{D100F1DF-B398-3A68-E8BF-E05C748BF7F1}"/>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6" name="Google Shape;2685;p25">
            <a:extLst>
              <a:ext uri="{FF2B5EF4-FFF2-40B4-BE49-F238E27FC236}">
                <a16:creationId xmlns:a16="http://schemas.microsoft.com/office/drawing/2014/main" id="{606221B8-F5BD-3A50-775B-C0DCF9C1D8F1}"/>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
        <p:nvSpPr>
          <p:cNvPr id="7" name="Google Shape;112;p22">
            <a:extLst>
              <a:ext uri="{FF2B5EF4-FFF2-40B4-BE49-F238E27FC236}">
                <a16:creationId xmlns:a16="http://schemas.microsoft.com/office/drawing/2014/main" id="{02C2B2EC-DBAE-A5C5-E00B-092BB98EE792}"/>
              </a:ext>
            </a:extLst>
          </p:cNvPr>
          <p:cNvSpPr/>
          <p:nvPr/>
        </p:nvSpPr>
        <p:spPr>
          <a:xfrm>
            <a:off x="7501676" y="3522533"/>
            <a:ext cx="42474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Jēkabpils novada STCAK plūdu laikā koordinēja iedzīvotāju informēšanu un evakuāciju</a:t>
            </a:r>
          </a:p>
        </p:txBody>
      </p:sp>
      <p:sp>
        <p:nvSpPr>
          <p:cNvPr id="8" name="Google Shape;112;p22">
            <a:extLst>
              <a:ext uri="{FF2B5EF4-FFF2-40B4-BE49-F238E27FC236}">
                <a16:creationId xmlns:a16="http://schemas.microsoft.com/office/drawing/2014/main" id="{66BD19AB-D446-AAC5-90F1-65A36E5001B4}"/>
              </a:ext>
            </a:extLst>
          </p:cNvPr>
          <p:cNvSpPr/>
          <p:nvPr/>
        </p:nvSpPr>
        <p:spPr>
          <a:xfrm>
            <a:off x="7501676" y="4907113"/>
            <a:ext cx="4247450" cy="126000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Rīgas</a:t>
            </a:r>
            <a:r>
              <a:rPr lang="en-US" sz="1100"/>
              <a:t> STCAK </a:t>
            </a:r>
            <a:r>
              <a:rPr lang="en-US" sz="1100" err="1"/>
              <a:t>sasauca</a:t>
            </a:r>
            <a:r>
              <a:rPr lang="en-US" sz="1100"/>
              <a:t> </a:t>
            </a:r>
            <a:r>
              <a:rPr lang="en-US" sz="1100" err="1"/>
              <a:t>regulāras</a:t>
            </a:r>
            <a:r>
              <a:rPr lang="en-US" sz="1100"/>
              <a:t> </a:t>
            </a:r>
            <a:r>
              <a:rPr lang="en-US" sz="1100" err="1"/>
              <a:t>sēdes</a:t>
            </a:r>
            <a:r>
              <a:rPr lang="en-US" sz="1100"/>
              <a:t>, </a:t>
            </a:r>
            <a:r>
              <a:rPr lang="en-US" sz="1100" err="1"/>
              <a:t>lai</a:t>
            </a:r>
            <a:r>
              <a:rPr lang="en-US" sz="1100"/>
              <a:t> </a:t>
            </a:r>
            <a:r>
              <a:rPr lang="en-US" sz="1100" err="1"/>
              <a:t>savlaicīgi</a:t>
            </a:r>
            <a:r>
              <a:rPr lang="en-US" sz="1100"/>
              <a:t> </a:t>
            </a:r>
            <a:r>
              <a:rPr lang="en-US" sz="1100" err="1"/>
              <a:t>plānotu</a:t>
            </a:r>
            <a:r>
              <a:rPr lang="en-US" sz="1100"/>
              <a:t> </a:t>
            </a:r>
            <a:r>
              <a:rPr lang="en-US" sz="1100" err="1"/>
              <a:t>dažādus</a:t>
            </a:r>
            <a:r>
              <a:rPr lang="en-US" sz="1100"/>
              <a:t> Covid-19 </a:t>
            </a:r>
            <a:r>
              <a:rPr lang="en-US" sz="1100" err="1"/>
              <a:t>krīzes</a:t>
            </a:r>
            <a:r>
              <a:rPr lang="en-US" sz="1100"/>
              <a:t> </a:t>
            </a:r>
            <a:r>
              <a:rPr lang="en-US" sz="1100" err="1"/>
              <a:t>scenārijus</a:t>
            </a:r>
            <a:r>
              <a:rPr lang="en-US" sz="1100"/>
              <a:t> un </a:t>
            </a:r>
            <a:r>
              <a:rPr lang="en-US" sz="1100" err="1"/>
              <a:t>tiem</a:t>
            </a:r>
            <a:r>
              <a:rPr lang="en-US" sz="1100"/>
              <a:t> </a:t>
            </a:r>
            <a:r>
              <a:rPr lang="en-US" sz="1100" err="1"/>
              <a:t>sagatavotos</a:t>
            </a:r>
            <a:endParaRPr lang="en-US" sz="1100"/>
          </a:p>
        </p:txBody>
      </p:sp>
      <p:sp>
        <p:nvSpPr>
          <p:cNvPr id="12" name="Google Shape;112;p22">
            <a:extLst>
              <a:ext uri="{FF2B5EF4-FFF2-40B4-BE49-F238E27FC236}">
                <a16:creationId xmlns:a16="http://schemas.microsoft.com/office/drawing/2014/main" id="{86E88256-2B46-1332-A7FA-6A3166F7C998}"/>
              </a:ext>
            </a:extLst>
          </p:cNvPr>
          <p:cNvSpPr/>
          <p:nvPr/>
        </p:nvSpPr>
        <p:spPr>
          <a:xfrm>
            <a:off x="3102014" y="3522533"/>
            <a:ext cx="4247449"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de-DE" sz="1100" err="1"/>
              <a:t>Koordinē</a:t>
            </a:r>
            <a:r>
              <a:rPr lang="de-DE" sz="1100"/>
              <a:t> </a:t>
            </a:r>
            <a:r>
              <a:rPr lang="de-DE" sz="1100" err="1"/>
              <a:t>pasākumus</a:t>
            </a:r>
            <a:r>
              <a:rPr lang="de-DE" sz="1100"/>
              <a:t> </a:t>
            </a:r>
            <a:r>
              <a:rPr lang="de-DE" sz="1100" err="1"/>
              <a:t>katastrofas</a:t>
            </a:r>
            <a:r>
              <a:rPr lang="de-DE" sz="1100"/>
              <a:t> </a:t>
            </a:r>
            <a:r>
              <a:rPr lang="de-DE" sz="1100" err="1"/>
              <a:t>un</a:t>
            </a:r>
            <a:r>
              <a:rPr lang="de-DE" sz="1100"/>
              <a:t> </a:t>
            </a:r>
            <a:r>
              <a:rPr lang="de-DE" sz="1100" err="1"/>
              <a:t>katastrofas</a:t>
            </a:r>
            <a:r>
              <a:rPr lang="de-DE" sz="1100"/>
              <a:t> </a:t>
            </a:r>
            <a:r>
              <a:rPr lang="de-DE" sz="1100" err="1"/>
              <a:t>draudu</a:t>
            </a:r>
            <a:r>
              <a:rPr lang="de-DE" sz="1100"/>
              <a:t> </a:t>
            </a:r>
            <a:r>
              <a:rPr lang="de-DE" sz="1100" err="1"/>
              <a:t>gadījumā</a:t>
            </a:r>
            <a:r>
              <a:rPr lang="de-DE" sz="1100"/>
              <a:t> </a:t>
            </a:r>
          </a:p>
        </p:txBody>
      </p:sp>
      <p:sp>
        <p:nvSpPr>
          <p:cNvPr id="37" name="Google Shape;112;p22">
            <a:extLst>
              <a:ext uri="{FF2B5EF4-FFF2-40B4-BE49-F238E27FC236}">
                <a16:creationId xmlns:a16="http://schemas.microsoft.com/office/drawing/2014/main" id="{A624E582-5AB3-06C8-294E-DED60AC98A01}"/>
              </a:ext>
            </a:extLst>
          </p:cNvPr>
          <p:cNvSpPr/>
          <p:nvPr/>
        </p:nvSpPr>
        <p:spPr>
          <a:xfrm>
            <a:off x="3102014" y="4907113"/>
            <a:ext cx="4247449" cy="1260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err="1"/>
              <a:t>Analizē</a:t>
            </a:r>
            <a:r>
              <a:rPr lang="en-US" sz="1100"/>
              <a:t> </a:t>
            </a:r>
            <a:r>
              <a:rPr lang="en-US" sz="1100" err="1"/>
              <a:t>informāciju</a:t>
            </a:r>
            <a:r>
              <a:rPr lang="en-US" sz="1100"/>
              <a:t> par </a:t>
            </a:r>
            <a:r>
              <a:rPr lang="en-US" sz="1100" err="1"/>
              <a:t>katastrofas</a:t>
            </a:r>
            <a:r>
              <a:rPr lang="en-US" sz="1100"/>
              <a:t> </a:t>
            </a:r>
            <a:r>
              <a:rPr lang="en-US" sz="1100" err="1"/>
              <a:t>draudiem</a:t>
            </a:r>
            <a:r>
              <a:rPr lang="en-US" sz="1100"/>
              <a:t>, </a:t>
            </a:r>
            <a:r>
              <a:rPr lang="en-US" sz="1100" err="1"/>
              <a:t>katastrofas</a:t>
            </a:r>
            <a:r>
              <a:rPr lang="en-US" sz="1100"/>
              <a:t> </a:t>
            </a:r>
            <a:r>
              <a:rPr lang="en-US" sz="1100" err="1"/>
              <a:t>iespējamo</a:t>
            </a:r>
            <a:r>
              <a:rPr lang="en-US" sz="1100"/>
              <a:t> </a:t>
            </a:r>
            <a:r>
              <a:rPr lang="en-US" sz="1100" err="1"/>
              <a:t>attīstību</a:t>
            </a:r>
            <a:r>
              <a:rPr lang="en-US" sz="1100"/>
              <a:t>, </a:t>
            </a:r>
            <a:r>
              <a:rPr lang="en-US" sz="1100" err="1"/>
              <a:t>kā</a:t>
            </a:r>
            <a:r>
              <a:rPr lang="en-US" sz="1100"/>
              <a:t> </a:t>
            </a:r>
            <a:r>
              <a:rPr lang="en-US" sz="1100" err="1"/>
              <a:t>arī</a:t>
            </a:r>
            <a:r>
              <a:rPr lang="en-US" sz="1100"/>
              <a:t> par </a:t>
            </a:r>
            <a:r>
              <a:rPr lang="en-US" sz="1100" err="1"/>
              <a:t>situāciju</a:t>
            </a:r>
            <a:r>
              <a:rPr lang="en-US" sz="1100"/>
              <a:t> </a:t>
            </a:r>
            <a:r>
              <a:rPr lang="en-US" sz="1100" err="1"/>
              <a:t>katastrofas</a:t>
            </a:r>
            <a:r>
              <a:rPr lang="en-US" sz="1100"/>
              <a:t> </a:t>
            </a:r>
            <a:r>
              <a:rPr lang="en-US" sz="1100" err="1"/>
              <a:t>vietā</a:t>
            </a:r>
            <a:endParaRPr lang="en-US" sz="1100"/>
          </a:p>
        </p:txBody>
      </p:sp>
      <p:sp>
        <p:nvSpPr>
          <p:cNvPr id="39" name="Google Shape;118;p22">
            <a:extLst>
              <a:ext uri="{FF2B5EF4-FFF2-40B4-BE49-F238E27FC236}">
                <a16:creationId xmlns:a16="http://schemas.microsoft.com/office/drawing/2014/main" id="{96614016-570A-19FD-D780-349B4190F367}"/>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b="1"/>
              <a:t>Pa</a:t>
            </a:r>
            <a:r>
              <a:rPr lang="en-GB" sz="1400" b="1" err="1"/>
              <a:t>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40" name="Google Shape;118;p22">
            <a:extLst>
              <a:ext uri="{FF2B5EF4-FFF2-40B4-BE49-F238E27FC236}">
                <a16:creationId xmlns:a16="http://schemas.microsoft.com/office/drawing/2014/main" id="{AA9F5A06-8635-2BD5-1D2D-76CC2F938A07}"/>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18;p22">
            <a:extLst>
              <a:ext uri="{FF2B5EF4-FFF2-40B4-BE49-F238E27FC236}">
                <a16:creationId xmlns:a16="http://schemas.microsoft.com/office/drawing/2014/main" id="{D97B5C52-D09A-C4F2-DFB5-18852A45398B}"/>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dirty="0">
                <a:solidFill>
                  <a:schemeClr val="bg1">
                    <a:lumMod val="65000"/>
                  </a:schemeClr>
                </a:solidFill>
              </a:rPr>
              <a:t>Lēmumu pieņemšana</a:t>
            </a:r>
            <a:r>
              <a:rPr lang="en-US" sz="1400" dirty="0">
                <a:solidFill>
                  <a:schemeClr val="bg1">
                    <a:lumMod val="65000"/>
                  </a:schemeClr>
                </a:solidFill>
              </a:rPr>
              <a:t> | </a:t>
            </a:r>
            <a:r>
              <a:rPr lang="lv-LV" sz="1400" b="1" dirty="0"/>
              <a:t>Koordinēšana</a:t>
            </a:r>
            <a:r>
              <a:rPr lang="en-US" sz="1400" dirty="0">
                <a:solidFill>
                  <a:schemeClr val="bg1">
                    <a:lumMod val="65000"/>
                  </a:schemeClr>
                </a:solidFill>
              </a:rPr>
              <a:t> | </a:t>
            </a:r>
            <a:r>
              <a:rPr lang="lv-LV" sz="1400" dirty="0">
                <a:solidFill>
                  <a:schemeClr val="bg1">
                    <a:lumMod val="65000"/>
                  </a:schemeClr>
                </a:solidFill>
              </a:rPr>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42" name="Google Shape;118;p22">
            <a:extLst>
              <a:ext uri="{FF2B5EF4-FFF2-40B4-BE49-F238E27FC236}">
                <a16:creationId xmlns:a16="http://schemas.microsoft.com/office/drawing/2014/main" id="{8B608DC1-F688-646E-D615-E364D032B0B7}"/>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3" name="Google Shape;118;p22">
            <a:extLst>
              <a:ext uri="{FF2B5EF4-FFF2-40B4-BE49-F238E27FC236}">
                <a16:creationId xmlns:a16="http://schemas.microsoft.com/office/drawing/2014/main" id="{59F3C76A-6CDC-304D-98C1-F89EE8F14582}"/>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44" name="Google Shape;118;p22">
            <a:extLst>
              <a:ext uri="{FF2B5EF4-FFF2-40B4-BE49-F238E27FC236}">
                <a16:creationId xmlns:a16="http://schemas.microsoft.com/office/drawing/2014/main" id="{CB93FF94-82C6-6161-1B3E-5542D40D7BFA}"/>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Google Shape;118;p22">
            <a:extLst>
              <a:ext uri="{FF2B5EF4-FFF2-40B4-BE49-F238E27FC236}">
                <a16:creationId xmlns:a16="http://schemas.microsoft.com/office/drawing/2014/main" id="{06B91416-9CC7-DB43-D4BF-521B5C1FDFE5}"/>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46" name="Google Shape;118;p22">
            <a:extLst>
              <a:ext uri="{FF2B5EF4-FFF2-40B4-BE49-F238E27FC236}">
                <a16:creationId xmlns:a16="http://schemas.microsoft.com/office/drawing/2014/main" id="{EA081A07-EA29-704A-BC74-10F4B28DF20A}"/>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7" name="Freeform 17">
            <a:extLst>
              <a:ext uri="{FF2B5EF4-FFF2-40B4-BE49-F238E27FC236}">
                <a16:creationId xmlns:a16="http://schemas.microsoft.com/office/drawing/2014/main" id="{123780FF-9EAA-FA76-199B-018D1231BBED}"/>
              </a:ext>
            </a:extLst>
          </p:cNvPr>
          <p:cNvSpPr/>
          <p:nvPr/>
        </p:nvSpPr>
        <p:spPr>
          <a:xfrm>
            <a:off x="3173089" y="400807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9" name="Freeform 17">
            <a:extLst>
              <a:ext uri="{FF2B5EF4-FFF2-40B4-BE49-F238E27FC236}">
                <a16:creationId xmlns:a16="http://schemas.microsoft.com/office/drawing/2014/main" id="{8E0D4910-6A61-FD61-EA8E-4E9DFE1CF4B6}"/>
              </a:ext>
            </a:extLst>
          </p:cNvPr>
          <p:cNvSpPr/>
          <p:nvPr/>
        </p:nvSpPr>
        <p:spPr>
          <a:xfrm>
            <a:off x="7573675" y="400807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1" name="Freeform 45">
            <a:extLst>
              <a:ext uri="{FF2B5EF4-FFF2-40B4-BE49-F238E27FC236}">
                <a16:creationId xmlns:a16="http://schemas.microsoft.com/office/drawing/2014/main" id="{F7310B57-8AA5-16E6-E414-4EC4416CCE75}"/>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53" name="Graphic 47">
            <a:extLst>
              <a:ext uri="{FF2B5EF4-FFF2-40B4-BE49-F238E27FC236}">
                <a16:creationId xmlns:a16="http://schemas.microsoft.com/office/drawing/2014/main" id="{DFDE801C-E998-848E-FCAB-27633EF1B5A4}"/>
              </a:ext>
            </a:extLst>
          </p:cNvPr>
          <p:cNvGrpSpPr/>
          <p:nvPr/>
        </p:nvGrpSpPr>
        <p:grpSpPr>
          <a:xfrm>
            <a:off x="3174014" y="2468509"/>
            <a:ext cx="288925" cy="287338"/>
            <a:chOff x="5489444" y="1867103"/>
            <a:chExt cx="457200" cy="457200"/>
          </a:xfrm>
          <a:solidFill>
            <a:srgbClr val="525A72"/>
          </a:solidFill>
        </p:grpSpPr>
        <p:sp>
          <p:nvSpPr>
            <p:cNvPr id="55" name="Freeform 158">
              <a:extLst>
                <a:ext uri="{FF2B5EF4-FFF2-40B4-BE49-F238E27FC236}">
                  <a16:creationId xmlns:a16="http://schemas.microsoft.com/office/drawing/2014/main" id="{C6411AE2-49D8-134C-F04E-417B18A1A790}"/>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6" name="Freeform 163">
              <a:extLst>
                <a:ext uri="{FF2B5EF4-FFF2-40B4-BE49-F238E27FC236}">
                  <a16:creationId xmlns:a16="http://schemas.microsoft.com/office/drawing/2014/main" id="{8CCD0100-22A9-CAB1-C316-994B16AB5E3C}"/>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7" name="Freeform 164">
              <a:extLst>
                <a:ext uri="{FF2B5EF4-FFF2-40B4-BE49-F238E27FC236}">
                  <a16:creationId xmlns:a16="http://schemas.microsoft.com/office/drawing/2014/main" id="{DA70301B-DE5E-8263-EBFA-77D6EAAC674E}"/>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8" name="Freeform 166">
              <a:extLst>
                <a:ext uri="{FF2B5EF4-FFF2-40B4-BE49-F238E27FC236}">
                  <a16:creationId xmlns:a16="http://schemas.microsoft.com/office/drawing/2014/main" id="{B5261FAB-6916-D0A5-358B-555DCE693206}"/>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9" name="Freeform 73">
            <a:extLst>
              <a:ext uri="{FF2B5EF4-FFF2-40B4-BE49-F238E27FC236}">
                <a16:creationId xmlns:a16="http://schemas.microsoft.com/office/drawing/2014/main" id="{AEB52EC4-4A71-9DA9-C6B1-D70BAB0ABA4C}"/>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60" name="Freeform 80">
            <a:extLst>
              <a:ext uri="{FF2B5EF4-FFF2-40B4-BE49-F238E27FC236}">
                <a16:creationId xmlns:a16="http://schemas.microsoft.com/office/drawing/2014/main" id="{C683D6A5-5F73-D4D9-222C-A611F2C30B89}"/>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61" name="Freeform 17">
            <a:extLst>
              <a:ext uri="{FF2B5EF4-FFF2-40B4-BE49-F238E27FC236}">
                <a16:creationId xmlns:a16="http://schemas.microsoft.com/office/drawing/2014/main" id="{2B0E049D-976A-3383-D8CF-6FD465BD21C0}"/>
              </a:ext>
            </a:extLst>
          </p:cNvPr>
          <p:cNvSpPr/>
          <p:nvPr/>
        </p:nvSpPr>
        <p:spPr>
          <a:xfrm>
            <a:off x="7573675" y="539265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2" name="Freeform 17">
            <a:extLst>
              <a:ext uri="{FF2B5EF4-FFF2-40B4-BE49-F238E27FC236}">
                <a16:creationId xmlns:a16="http://schemas.microsoft.com/office/drawing/2014/main" id="{5EEC40ED-CD46-12D5-368D-E203112977ED}"/>
              </a:ext>
            </a:extLst>
          </p:cNvPr>
          <p:cNvSpPr/>
          <p:nvPr/>
        </p:nvSpPr>
        <p:spPr>
          <a:xfrm>
            <a:off x="3173089" y="539265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1445183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E2E18C-2348-5CCB-054B-963B42228930}"/>
              </a:ext>
            </a:extLst>
          </p:cNvPr>
          <p:cNvPicPr>
            <a:picLocks noChangeAspect="1"/>
          </p:cNvPicPr>
          <p:nvPr/>
        </p:nvPicPr>
        <p:blipFill rotWithShape="1">
          <a:blip r:embed="rId3"/>
          <a:srcRect t="44798" b="20769"/>
          <a:stretch/>
        </p:blipFill>
        <p:spPr>
          <a:xfrm>
            <a:off x="7485318" y="5071103"/>
            <a:ext cx="4263769" cy="1101097"/>
          </a:xfrm>
          <a:prstGeom prst="rect">
            <a:avLst/>
          </a:prstGeom>
        </p:spPr>
      </p:pic>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Katastrofas pārvaldīšanas koordinēšanas uzdevumi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PSTCAK uzdevumi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82</a:t>
            </a:fld>
            <a:endParaRPr lang="en-GB"/>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41" name="Group 40">
            <a:extLst>
              <a:ext uri="{FF2B5EF4-FFF2-40B4-BE49-F238E27FC236}">
                <a16:creationId xmlns:a16="http://schemas.microsoft.com/office/drawing/2014/main" id="{7E8CF233-0508-5DCA-F9E0-AC87A435F6D4}"/>
              </a:ext>
            </a:extLst>
          </p:cNvPr>
          <p:cNvGrpSpPr/>
          <p:nvPr/>
        </p:nvGrpSpPr>
        <p:grpSpPr>
          <a:xfrm>
            <a:off x="3102014" y="2374772"/>
            <a:ext cx="4263731" cy="292025"/>
            <a:chOff x="3102014" y="2428040"/>
            <a:chExt cx="4263731" cy="292025"/>
          </a:xfrm>
        </p:grpSpPr>
        <p:sp>
          <p:nvSpPr>
            <p:cNvPr id="5" name="Google Shape;112;p22">
              <a:extLst>
                <a:ext uri="{FF2B5EF4-FFF2-40B4-BE49-F238E27FC236}">
                  <a16:creationId xmlns:a16="http://schemas.microsoft.com/office/drawing/2014/main" id="{3A099D34-741E-403C-7DB3-76BA4FB67B96}"/>
                </a:ext>
              </a:extLst>
            </p:cNvPr>
            <p:cNvSpPr/>
            <p:nvPr/>
          </p:nvSpPr>
          <p:spPr>
            <a:xfrm>
              <a:off x="3102014" y="2428040"/>
              <a:ext cx="4263731" cy="29202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 </a:t>
              </a:r>
              <a:r>
                <a:rPr lang="lv-LV" sz="1100" b="1"/>
                <a:t>komisijas nolikumu</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893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39" name="Group 38">
            <a:extLst>
              <a:ext uri="{FF2B5EF4-FFF2-40B4-BE49-F238E27FC236}">
                <a16:creationId xmlns:a16="http://schemas.microsoft.com/office/drawing/2014/main" id="{FCCCCC19-3401-4F15-87AD-91B702E57268}"/>
              </a:ext>
            </a:extLst>
          </p:cNvPr>
          <p:cNvGrpSpPr/>
          <p:nvPr/>
        </p:nvGrpSpPr>
        <p:grpSpPr>
          <a:xfrm>
            <a:off x="3096144" y="5442775"/>
            <a:ext cx="4257901" cy="730740"/>
            <a:chOff x="3102014" y="4291553"/>
            <a:chExt cx="4257901" cy="730740"/>
          </a:xfrm>
        </p:grpSpPr>
        <p:sp>
          <p:nvSpPr>
            <p:cNvPr id="25" name="Google Shape;116;p22">
              <a:extLst>
                <a:ext uri="{FF2B5EF4-FFF2-40B4-BE49-F238E27FC236}">
                  <a16:creationId xmlns:a16="http://schemas.microsoft.com/office/drawing/2014/main" id="{8D97A30E-2C4B-0632-9066-907890E96E91}"/>
                </a:ext>
              </a:extLst>
            </p:cNvPr>
            <p:cNvSpPr/>
            <p:nvPr/>
          </p:nvSpPr>
          <p:spPr>
            <a:xfrm>
              <a:off x="3102014" y="4291553"/>
              <a:ext cx="4257901" cy="73074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Organizē </a:t>
              </a:r>
              <a:r>
                <a:rPr lang="lv-LV" sz="1100" b="1"/>
                <a:t>preses konferences </a:t>
              </a:r>
              <a:r>
                <a:rPr lang="lv-LV" sz="1100"/>
                <a:t>elektronisko plašsaziņas līdzekļu pārstāvjiem, lai informētu sabiedrību par katastrofas draudiem, notikušām katastrofām un veiktajiem pasākumiem</a:t>
              </a:r>
            </a:p>
          </p:txBody>
        </p:sp>
        <p:sp>
          <p:nvSpPr>
            <p:cNvPr id="57" name="Freeform 68">
              <a:extLst>
                <a:ext uri="{FF2B5EF4-FFF2-40B4-BE49-F238E27FC236}">
                  <a16:creationId xmlns:a16="http://schemas.microsoft.com/office/drawing/2014/main" id="{8ACC98CB-4A2B-AECD-06D6-8AE23DDABE31}"/>
                </a:ext>
              </a:extLst>
            </p:cNvPr>
            <p:cNvSpPr>
              <a:spLocks noChangeAspect="1" noEditPoints="1"/>
            </p:cNvSpPr>
            <p:nvPr/>
          </p:nvSpPr>
          <p:spPr bwMode="auto">
            <a:xfrm>
              <a:off x="3185487" y="4570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14" name="Group 21513">
            <a:extLst>
              <a:ext uri="{FF2B5EF4-FFF2-40B4-BE49-F238E27FC236}">
                <a16:creationId xmlns:a16="http://schemas.microsoft.com/office/drawing/2014/main" id="{C4E2049E-35A0-FEDB-8242-5ECEB81C30C8}"/>
              </a:ext>
            </a:extLst>
          </p:cNvPr>
          <p:cNvGrpSpPr/>
          <p:nvPr/>
        </p:nvGrpSpPr>
        <p:grpSpPr>
          <a:xfrm>
            <a:off x="7479527" y="2382123"/>
            <a:ext cx="4269600" cy="288000"/>
            <a:chOff x="3095625" y="4723902"/>
            <a:chExt cx="4269600" cy="288000"/>
          </a:xfrm>
        </p:grpSpPr>
        <p:sp>
          <p:nvSpPr>
            <p:cNvPr id="47" name="Google Shape;112;p22">
              <a:extLst>
                <a:ext uri="{FF2B5EF4-FFF2-40B4-BE49-F238E27FC236}">
                  <a16:creationId xmlns:a16="http://schemas.microsoft.com/office/drawing/2014/main" id="{74FC1563-418A-F3F3-A4C1-37346BBC7995}"/>
                </a:ext>
              </a:extLst>
            </p:cNvPr>
            <p:cNvSpPr/>
            <p:nvPr/>
          </p:nvSpPr>
          <p:spPr>
            <a:xfrm>
              <a:off x="3095625" y="4723902"/>
              <a:ext cx="4269600" cy="288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Pēc apdraudējuma pārvarēšanas </a:t>
              </a:r>
              <a:r>
                <a:rPr lang="lv-LV" sz="1100" b="1"/>
                <a:t>novērtē veiktos pasākumus</a:t>
              </a:r>
            </a:p>
          </p:txBody>
        </p:sp>
        <p:sp>
          <p:nvSpPr>
            <p:cNvPr id="48" name="Freeform 68">
              <a:extLst>
                <a:ext uri="{FF2B5EF4-FFF2-40B4-BE49-F238E27FC236}">
                  <a16:creationId xmlns:a16="http://schemas.microsoft.com/office/drawing/2014/main" id="{068DB947-45DF-B44D-DA27-5A02EED0E84E}"/>
                </a:ext>
              </a:extLst>
            </p:cNvPr>
            <p:cNvSpPr>
              <a:spLocks noChangeAspect="1" noEditPoints="1"/>
            </p:cNvSpPr>
            <p:nvPr/>
          </p:nvSpPr>
          <p:spPr bwMode="auto">
            <a:xfrm>
              <a:off x="3179624" y="478119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1504" name="Group 21503">
            <a:extLst>
              <a:ext uri="{FF2B5EF4-FFF2-40B4-BE49-F238E27FC236}">
                <a16:creationId xmlns:a16="http://schemas.microsoft.com/office/drawing/2014/main" id="{238D9654-308A-5787-92C9-5D90AEC2115E}"/>
              </a:ext>
            </a:extLst>
          </p:cNvPr>
          <p:cNvGrpSpPr/>
          <p:nvPr/>
        </p:nvGrpSpPr>
        <p:grpSpPr>
          <a:xfrm>
            <a:off x="3101975" y="4404232"/>
            <a:ext cx="4257902" cy="909245"/>
            <a:chOff x="3048020" y="3838373"/>
            <a:chExt cx="4257902" cy="909245"/>
          </a:xfrm>
        </p:grpSpPr>
        <p:sp>
          <p:nvSpPr>
            <p:cNvPr id="23" name="Google Shape;116;p22">
              <a:extLst>
                <a:ext uri="{FF2B5EF4-FFF2-40B4-BE49-F238E27FC236}">
                  <a16:creationId xmlns:a16="http://schemas.microsoft.com/office/drawing/2014/main" id="{BFFF96E1-81C1-732C-AECA-FE7397544641}"/>
                </a:ext>
              </a:extLst>
            </p:cNvPr>
            <p:cNvSpPr/>
            <p:nvPr/>
          </p:nvSpPr>
          <p:spPr>
            <a:xfrm>
              <a:off x="3048020" y="3838373"/>
              <a:ext cx="4257902" cy="909245"/>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Koordinē </a:t>
              </a:r>
              <a:r>
                <a:rPr lang="lv-LV" sz="1100" b="1"/>
                <a:t>evakuācijas pasākumus</a:t>
              </a:r>
              <a:r>
                <a:rPr lang="lv-LV" sz="1100"/>
                <a:t>, kā arī cita veida pasākumus, lai pēc iespējas nodrošinātu sabiedrībai minimāli nepieciešamās pamatvajadzības katastrofas vai katastrofas draudu gadījumā</a:t>
              </a:r>
            </a:p>
          </p:txBody>
        </p:sp>
        <p:sp>
          <p:nvSpPr>
            <p:cNvPr id="63" name="Freeform 68">
              <a:extLst>
                <a:ext uri="{FF2B5EF4-FFF2-40B4-BE49-F238E27FC236}">
                  <a16:creationId xmlns:a16="http://schemas.microsoft.com/office/drawing/2014/main" id="{26227AC4-46BB-1939-A83A-F78DD025915B}"/>
                </a:ext>
              </a:extLst>
            </p:cNvPr>
            <p:cNvSpPr>
              <a:spLocks noChangeAspect="1" noEditPoints="1"/>
            </p:cNvSpPr>
            <p:nvPr/>
          </p:nvSpPr>
          <p:spPr bwMode="auto">
            <a:xfrm>
              <a:off x="3125662" y="420629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11" name="Rectangle 10">
            <a:extLst>
              <a:ext uri="{FF2B5EF4-FFF2-40B4-BE49-F238E27FC236}">
                <a16:creationId xmlns:a16="http://schemas.microsoft.com/office/drawing/2014/main" id="{A8CB7A42-0D4F-D93A-3E4F-3774629CB298}"/>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 name="Google Shape;2685;p25">
            <a:extLst>
              <a:ext uri="{FF2B5EF4-FFF2-40B4-BE49-F238E27FC236}">
                <a16:creationId xmlns:a16="http://schemas.microsoft.com/office/drawing/2014/main" id="{91978ED8-C84C-9B1A-823D-CBAD46369305}"/>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14" name="Freeform 50">
            <a:extLst>
              <a:ext uri="{FF2B5EF4-FFF2-40B4-BE49-F238E27FC236}">
                <a16:creationId xmlns:a16="http://schemas.microsoft.com/office/drawing/2014/main" id="{4A57A077-5012-A78B-6976-1BE90D96200C}"/>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grpSp>
        <p:nvGrpSpPr>
          <p:cNvPr id="35" name="Group 34">
            <a:extLst>
              <a:ext uri="{FF2B5EF4-FFF2-40B4-BE49-F238E27FC236}">
                <a16:creationId xmlns:a16="http://schemas.microsoft.com/office/drawing/2014/main" id="{46B67EAB-81CE-DCED-346C-0D4E67835728}"/>
              </a:ext>
            </a:extLst>
          </p:cNvPr>
          <p:cNvGrpSpPr/>
          <p:nvPr/>
        </p:nvGrpSpPr>
        <p:grpSpPr>
          <a:xfrm>
            <a:off x="3096148" y="2797488"/>
            <a:ext cx="4269598" cy="936000"/>
            <a:chOff x="3102015" y="3993204"/>
            <a:chExt cx="4269598" cy="936000"/>
          </a:xfrm>
        </p:grpSpPr>
        <p:sp>
          <p:nvSpPr>
            <p:cNvPr id="36" name="Google Shape;116;p22">
              <a:extLst>
                <a:ext uri="{FF2B5EF4-FFF2-40B4-BE49-F238E27FC236}">
                  <a16:creationId xmlns:a16="http://schemas.microsoft.com/office/drawing/2014/main" id="{0730B6D6-239A-5362-71EE-989ED9F6B33E}"/>
                </a:ext>
              </a:extLst>
            </p:cNvPr>
            <p:cNvSpPr/>
            <p:nvPr/>
          </p:nvSpPr>
          <p:spPr>
            <a:xfrm>
              <a:off x="3102015" y="3993204"/>
              <a:ext cx="4269598" cy="93600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b="1"/>
                <a:t>Analizē informāciju </a:t>
              </a:r>
              <a:r>
                <a:rPr lang="lv-LV" sz="1100"/>
                <a:t>par katastrofas draudiem, katastrofas iespējamo attīstību, kā arī par situāciju katastrofas vietā:</a:t>
              </a:r>
            </a:p>
            <a:p>
              <a:pPr marL="172800" lvl="0" indent="-171450" algn="l" rtl="0">
                <a:spcBef>
                  <a:spcPts val="0"/>
                </a:spcBef>
                <a:spcAft>
                  <a:spcPts val="0"/>
                </a:spcAft>
                <a:buFont typeface="Arial" panose="020B0604020202020204" pitchFamily="34" charset="0"/>
                <a:buChar char="•"/>
              </a:pPr>
              <a:r>
                <a:rPr lang="lv-LV" sz="1100"/>
                <a:t>apdraudējumu cilvēku dzīvībai vai veselībai</a:t>
              </a:r>
            </a:p>
            <a:p>
              <a:pPr marL="172800" lvl="0" indent="-171450" algn="l" rtl="0">
                <a:spcBef>
                  <a:spcPts val="0"/>
                </a:spcBef>
                <a:spcAft>
                  <a:spcPts val="0"/>
                </a:spcAft>
                <a:buFont typeface="Arial" panose="020B0604020202020204" pitchFamily="34" charset="0"/>
                <a:buChar char="•"/>
              </a:pPr>
              <a:r>
                <a:rPr lang="lv-LV" sz="1100"/>
                <a:t>nodarīto kaitējumu cilvēkam, videi vai īpašumam</a:t>
              </a:r>
            </a:p>
            <a:p>
              <a:pPr marL="172800" lvl="0" indent="-171450" algn="l" rtl="0">
                <a:spcBef>
                  <a:spcPts val="0"/>
                </a:spcBef>
                <a:spcAft>
                  <a:spcPts val="0"/>
                </a:spcAft>
                <a:buFont typeface="Arial" panose="020B0604020202020204" pitchFamily="34" charset="0"/>
                <a:buChar char="•"/>
              </a:pPr>
              <a:r>
                <a:rPr lang="es-ES" sz="1100" err="1"/>
                <a:t>radītos</a:t>
              </a:r>
              <a:r>
                <a:rPr lang="es-ES" sz="1100"/>
                <a:t> </a:t>
              </a:r>
              <a:r>
                <a:rPr lang="es-ES" sz="1100" err="1"/>
                <a:t>materiālos</a:t>
              </a:r>
              <a:r>
                <a:rPr lang="es-ES" sz="1100"/>
                <a:t> un </a:t>
              </a:r>
              <a:r>
                <a:rPr lang="es-ES" sz="1100" err="1"/>
                <a:t>finansiālos</a:t>
              </a:r>
              <a:r>
                <a:rPr lang="es-ES" sz="1100"/>
                <a:t> </a:t>
              </a:r>
              <a:r>
                <a:rPr lang="es-ES" sz="1100" err="1"/>
                <a:t>zaudējumus</a:t>
              </a:r>
              <a:endParaRPr lang="es-ES" sz="1100"/>
            </a:p>
          </p:txBody>
        </p:sp>
        <p:sp>
          <p:nvSpPr>
            <p:cNvPr id="43" name="Freeform 68">
              <a:extLst>
                <a:ext uri="{FF2B5EF4-FFF2-40B4-BE49-F238E27FC236}">
                  <a16:creationId xmlns:a16="http://schemas.microsoft.com/office/drawing/2014/main" id="{A3480456-2DE7-7E76-0773-83460CC8C95B}"/>
                </a:ext>
              </a:extLst>
            </p:cNvPr>
            <p:cNvSpPr>
              <a:spLocks noChangeAspect="1" noEditPoints="1"/>
            </p:cNvSpPr>
            <p:nvPr/>
          </p:nvSpPr>
          <p:spPr bwMode="auto">
            <a:xfrm>
              <a:off x="3185487" y="43745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46" name="Group 45">
            <a:extLst>
              <a:ext uri="{FF2B5EF4-FFF2-40B4-BE49-F238E27FC236}">
                <a16:creationId xmlns:a16="http://schemas.microsoft.com/office/drawing/2014/main" id="{CD203323-2B6D-3B9B-BD2C-77E190D0AC1E}"/>
              </a:ext>
            </a:extLst>
          </p:cNvPr>
          <p:cNvGrpSpPr/>
          <p:nvPr/>
        </p:nvGrpSpPr>
        <p:grpSpPr>
          <a:xfrm>
            <a:off x="3096145" y="3850724"/>
            <a:ext cx="4263731" cy="432000"/>
            <a:chOff x="3102014" y="2288065"/>
            <a:chExt cx="4263731" cy="432000"/>
          </a:xfrm>
        </p:grpSpPr>
        <p:sp>
          <p:nvSpPr>
            <p:cNvPr id="49" name="Google Shape;112;p22">
              <a:extLst>
                <a:ext uri="{FF2B5EF4-FFF2-40B4-BE49-F238E27FC236}">
                  <a16:creationId xmlns:a16="http://schemas.microsoft.com/office/drawing/2014/main" id="{7E6DF9A4-86B4-F12F-DF0B-008B2D6426DD}"/>
                </a:ext>
              </a:extLst>
            </p:cNvPr>
            <p:cNvSpPr/>
            <p:nvPr/>
          </p:nvSpPr>
          <p:spPr>
            <a:xfrm>
              <a:off x="3102014" y="2288065"/>
              <a:ext cx="4263731"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Koordinē </a:t>
              </a:r>
              <a:r>
                <a:rPr lang="lv-LV" sz="1100" b="1"/>
                <a:t>papildu resursu piesaisti</a:t>
              </a:r>
              <a:r>
                <a:rPr lang="lv-LV" sz="1100"/>
                <a:t>, ņemot vērā reaģēšanas un seku likvidēšanas darbu vadītāja lēmumus</a:t>
              </a:r>
            </a:p>
          </p:txBody>
        </p:sp>
        <p:sp>
          <p:nvSpPr>
            <p:cNvPr id="50" name="Freeform 68">
              <a:extLst>
                <a:ext uri="{FF2B5EF4-FFF2-40B4-BE49-F238E27FC236}">
                  <a16:creationId xmlns:a16="http://schemas.microsoft.com/office/drawing/2014/main" id="{E730B6EE-A610-1934-3DC1-832BF7442582}"/>
                </a:ext>
              </a:extLst>
            </p:cNvPr>
            <p:cNvSpPr>
              <a:spLocks noChangeAspect="1" noEditPoints="1"/>
            </p:cNvSpPr>
            <p:nvPr/>
          </p:nvSpPr>
          <p:spPr bwMode="auto">
            <a:xfrm>
              <a:off x="3185487" y="24173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6" name="Group 55">
            <a:extLst>
              <a:ext uri="{FF2B5EF4-FFF2-40B4-BE49-F238E27FC236}">
                <a16:creationId xmlns:a16="http://schemas.microsoft.com/office/drawing/2014/main" id="{0AFE0594-4431-CFF3-FCA1-5C1095B12C65}"/>
              </a:ext>
            </a:extLst>
          </p:cNvPr>
          <p:cNvGrpSpPr/>
          <p:nvPr/>
        </p:nvGrpSpPr>
        <p:grpSpPr>
          <a:xfrm>
            <a:off x="7479488" y="2797488"/>
            <a:ext cx="4269600" cy="432000"/>
            <a:chOff x="3095625" y="5192504"/>
            <a:chExt cx="4269600" cy="432000"/>
          </a:xfrm>
        </p:grpSpPr>
        <p:sp>
          <p:nvSpPr>
            <p:cNvPr id="59" name="Google Shape;112;p22">
              <a:extLst>
                <a:ext uri="{FF2B5EF4-FFF2-40B4-BE49-F238E27FC236}">
                  <a16:creationId xmlns:a16="http://schemas.microsoft.com/office/drawing/2014/main" id="{6F34FC92-6743-F8F6-2ACF-5F5196028F7F}"/>
                </a:ext>
              </a:extLst>
            </p:cNvPr>
            <p:cNvSpPr/>
            <p:nvPr/>
          </p:nvSpPr>
          <p:spPr>
            <a:xfrm>
              <a:off x="3095625" y="5192504"/>
              <a:ext cx="4269600" cy="432000"/>
            </a:xfrm>
            <a:prstGeom prst="rect">
              <a:avLst/>
            </a:prstGeom>
            <a:solidFill>
              <a:schemeClr val="bg1">
                <a:lumMod val="95000"/>
              </a:schemeClr>
            </a:solidFill>
            <a:ln>
              <a:noFill/>
            </a:ln>
          </p:spPr>
          <p:txBody>
            <a:bodyPr spcFirstLastPara="1" wrap="square" lIns="360000" tIns="36000" rIns="72000" bIns="36000" anchor="ctr" anchorCtr="0">
              <a:noAutofit/>
            </a:bodyPr>
            <a:lstStyle/>
            <a:p>
              <a:pPr marL="0" lvl="0" indent="0" algn="l" rtl="0">
                <a:spcBef>
                  <a:spcPts val="0"/>
                </a:spcBef>
                <a:spcAft>
                  <a:spcPts val="0"/>
                </a:spcAft>
                <a:buNone/>
              </a:pPr>
              <a:r>
                <a:rPr lang="lv-LV" sz="1100"/>
                <a:t>Piedalās vietēja, reģionāla un valsts mēroga civilās aizsardzības un katastrofas pārvaldīšanas </a:t>
              </a:r>
              <a:r>
                <a:rPr lang="lv-LV" sz="1100" b="1"/>
                <a:t>mācībās</a:t>
              </a:r>
            </a:p>
          </p:txBody>
        </p:sp>
        <p:sp>
          <p:nvSpPr>
            <p:cNvPr id="60" name="Freeform 68">
              <a:extLst>
                <a:ext uri="{FF2B5EF4-FFF2-40B4-BE49-F238E27FC236}">
                  <a16:creationId xmlns:a16="http://schemas.microsoft.com/office/drawing/2014/main" id="{6ED22B8E-771B-8A68-5BDF-C9C245A12C4C}"/>
                </a:ext>
              </a:extLst>
            </p:cNvPr>
            <p:cNvSpPr>
              <a:spLocks noChangeAspect="1" noEditPoints="1"/>
            </p:cNvSpPr>
            <p:nvPr/>
          </p:nvSpPr>
          <p:spPr bwMode="auto">
            <a:xfrm>
              <a:off x="3179624" y="532180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21506" name="Group 21505">
            <a:extLst>
              <a:ext uri="{FF2B5EF4-FFF2-40B4-BE49-F238E27FC236}">
                <a16:creationId xmlns:a16="http://schemas.microsoft.com/office/drawing/2014/main" id="{B495BC7F-0582-C1DA-6A70-304B1C9DF9F9}"/>
              </a:ext>
            </a:extLst>
          </p:cNvPr>
          <p:cNvGrpSpPr/>
          <p:nvPr/>
        </p:nvGrpSpPr>
        <p:grpSpPr>
          <a:xfrm>
            <a:off x="7479488" y="3360518"/>
            <a:ext cx="4257901" cy="730740"/>
            <a:chOff x="3102014" y="4291553"/>
            <a:chExt cx="4257901" cy="730740"/>
          </a:xfrm>
        </p:grpSpPr>
        <p:sp>
          <p:nvSpPr>
            <p:cNvPr id="21507" name="Google Shape;116;p22">
              <a:extLst>
                <a:ext uri="{FF2B5EF4-FFF2-40B4-BE49-F238E27FC236}">
                  <a16:creationId xmlns:a16="http://schemas.microsoft.com/office/drawing/2014/main" id="{02D3D885-4668-496E-D449-41C82607A471}"/>
                </a:ext>
              </a:extLst>
            </p:cNvPr>
            <p:cNvSpPr/>
            <p:nvPr/>
          </p:nvSpPr>
          <p:spPr>
            <a:xfrm>
              <a:off x="3102014" y="4291553"/>
              <a:ext cx="4257901" cy="73074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Izskata </a:t>
              </a:r>
              <a:r>
                <a:rPr lang="lv-LV" sz="1100" b="1"/>
                <a:t>citus ar attiecīgās pašvaldības (pašvaldību) drošību saistītos</a:t>
              </a:r>
              <a:r>
                <a:rPr lang="lv-LV" sz="1100"/>
                <a:t> civilās aizsardzības, katastrofas pārvaldīšanas vai katastrofas pārvaldīšanas koordinēšanas </a:t>
              </a:r>
              <a:r>
                <a:rPr lang="lv-LV" sz="1100" b="1"/>
                <a:t>jautājumus</a:t>
              </a:r>
            </a:p>
          </p:txBody>
        </p:sp>
        <p:sp>
          <p:nvSpPr>
            <p:cNvPr id="21508" name="Freeform 68">
              <a:extLst>
                <a:ext uri="{FF2B5EF4-FFF2-40B4-BE49-F238E27FC236}">
                  <a16:creationId xmlns:a16="http://schemas.microsoft.com/office/drawing/2014/main" id="{672F4607-C37C-B4D1-6801-DB5693E7A5D5}"/>
                </a:ext>
              </a:extLst>
            </p:cNvPr>
            <p:cNvSpPr>
              <a:spLocks noChangeAspect="1" noEditPoints="1"/>
            </p:cNvSpPr>
            <p:nvPr/>
          </p:nvSpPr>
          <p:spPr bwMode="auto">
            <a:xfrm>
              <a:off x="3185487" y="4570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21509" name="Group 21508">
            <a:extLst>
              <a:ext uri="{FF2B5EF4-FFF2-40B4-BE49-F238E27FC236}">
                <a16:creationId xmlns:a16="http://schemas.microsoft.com/office/drawing/2014/main" id="{1FB8C6B8-3E69-2139-69A9-5115F5B01473}"/>
              </a:ext>
            </a:extLst>
          </p:cNvPr>
          <p:cNvGrpSpPr/>
          <p:nvPr/>
        </p:nvGrpSpPr>
        <p:grpSpPr>
          <a:xfrm>
            <a:off x="7479487" y="4215811"/>
            <a:ext cx="4257901" cy="730740"/>
            <a:chOff x="3102014" y="4291553"/>
            <a:chExt cx="4257901" cy="730740"/>
          </a:xfrm>
        </p:grpSpPr>
        <p:sp>
          <p:nvSpPr>
            <p:cNvPr id="21510" name="Google Shape;116;p22">
              <a:extLst>
                <a:ext uri="{FF2B5EF4-FFF2-40B4-BE49-F238E27FC236}">
                  <a16:creationId xmlns:a16="http://schemas.microsoft.com/office/drawing/2014/main" id="{60736DE2-738D-DEEA-8DC4-566C52F4378B}"/>
                </a:ext>
              </a:extLst>
            </p:cNvPr>
            <p:cNvSpPr/>
            <p:nvPr/>
          </p:nvSpPr>
          <p:spPr>
            <a:xfrm>
              <a:off x="3102014" y="4291553"/>
              <a:ext cx="4257901" cy="730740"/>
            </a:xfrm>
            <a:prstGeom prst="rect">
              <a:avLst/>
            </a:prstGeom>
            <a:solidFill>
              <a:schemeClr val="bg1">
                <a:lumMod val="95000"/>
              </a:schemeClr>
            </a:solidFill>
            <a:ln>
              <a:noFill/>
            </a:ln>
          </p:spPr>
          <p:txBody>
            <a:bodyPr spcFirstLastPara="1" wrap="square" lIns="360000" tIns="36000" rIns="36000" bIns="36000" anchor="ctr" anchorCtr="0">
              <a:noAutofit/>
            </a:bodyPr>
            <a:lstStyle/>
            <a:p>
              <a:pPr marL="0" lvl="0" indent="0" algn="l" rtl="0">
                <a:spcBef>
                  <a:spcPts val="0"/>
                </a:spcBef>
                <a:spcAft>
                  <a:spcPts val="0"/>
                </a:spcAft>
                <a:buNone/>
              </a:pPr>
              <a:r>
                <a:rPr lang="lv-LV" sz="1100"/>
                <a:t>Iesniedz attiecīgās </a:t>
              </a:r>
              <a:r>
                <a:rPr lang="lv-LV" sz="1100" b="1"/>
                <a:t>pašvaldības domei priekšlikumus </a:t>
              </a:r>
              <a:r>
                <a:rPr lang="lv-LV" sz="1100"/>
                <a:t>par pašvaldības vai sadarbības teritorijas civilās aizsardzības plānā nepieciešamajiem grozījumiem</a:t>
              </a:r>
            </a:p>
          </p:txBody>
        </p:sp>
        <p:sp>
          <p:nvSpPr>
            <p:cNvPr id="21511" name="Freeform 68">
              <a:extLst>
                <a:ext uri="{FF2B5EF4-FFF2-40B4-BE49-F238E27FC236}">
                  <a16:creationId xmlns:a16="http://schemas.microsoft.com/office/drawing/2014/main" id="{3BB60AF3-84AD-90E5-3930-BF86AA0B6894}"/>
                </a:ext>
              </a:extLst>
            </p:cNvPr>
            <p:cNvSpPr>
              <a:spLocks noChangeAspect="1" noEditPoints="1"/>
            </p:cNvSpPr>
            <p:nvPr/>
          </p:nvSpPr>
          <p:spPr bwMode="auto">
            <a:xfrm>
              <a:off x="3185487" y="457022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7" name="Google Shape;1001;p78">
            <a:extLst>
              <a:ext uri="{FF2B5EF4-FFF2-40B4-BE49-F238E27FC236}">
                <a16:creationId xmlns:a16="http://schemas.microsoft.com/office/drawing/2014/main" id="{CDCC4BD7-4783-C32E-0410-E276CC583CAD}"/>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Rectangle 33">
            <a:extLst>
              <a:ext uri="{FF2B5EF4-FFF2-40B4-BE49-F238E27FC236}">
                <a16:creationId xmlns:a16="http://schemas.microsoft.com/office/drawing/2014/main" id="{48C8DADE-484F-75DC-3A64-0AEFA0035F0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8" name="Group 7">
            <a:extLst>
              <a:ext uri="{FF2B5EF4-FFF2-40B4-BE49-F238E27FC236}">
                <a16:creationId xmlns:a16="http://schemas.microsoft.com/office/drawing/2014/main" id="{A338BE6C-BD87-72F8-17A8-5B6CF7D835F8}"/>
              </a:ext>
            </a:extLst>
          </p:cNvPr>
          <p:cNvGrpSpPr/>
          <p:nvPr/>
        </p:nvGrpSpPr>
        <p:grpSpPr>
          <a:xfrm>
            <a:off x="7511473" y="131212"/>
            <a:ext cx="4237615" cy="218780"/>
            <a:chOff x="7511473" y="131212"/>
            <a:chExt cx="4237615" cy="218780"/>
          </a:xfrm>
        </p:grpSpPr>
        <p:sp>
          <p:nvSpPr>
            <p:cNvPr id="38" name="Rectangle 37">
              <a:extLst>
                <a:ext uri="{FF2B5EF4-FFF2-40B4-BE49-F238E27FC236}">
                  <a16:creationId xmlns:a16="http://schemas.microsoft.com/office/drawing/2014/main" id="{1A1DC930-29FE-8210-937A-A67AD7DAAA50}"/>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A36117DD-9D91-8D87-4A8E-8DC070CEACD7}"/>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42" name="Group 41">
              <a:extLst>
                <a:ext uri="{FF2B5EF4-FFF2-40B4-BE49-F238E27FC236}">
                  <a16:creationId xmlns:a16="http://schemas.microsoft.com/office/drawing/2014/main" id="{3E704F55-7BD1-8672-692F-E53B5F286AA6}"/>
                </a:ext>
              </a:extLst>
            </p:cNvPr>
            <p:cNvGrpSpPr/>
            <p:nvPr/>
          </p:nvGrpSpPr>
          <p:grpSpPr>
            <a:xfrm>
              <a:off x="8725174" y="131292"/>
              <a:ext cx="2544826" cy="217488"/>
              <a:chOff x="8236954" y="132504"/>
              <a:chExt cx="2544826" cy="217488"/>
            </a:xfrm>
          </p:grpSpPr>
          <p:sp>
            <p:nvSpPr>
              <p:cNvPr id="54" name="Rectangle 53">
                <a:extLst>
                  <a:ext uri="{FF2B5EF4-FFF2-40B4-BE49-F238E27FC236}">
                    <a16:creationId xmlns:a16="http://schemas.microsoft.com/office/drawing/2014/main" id="{F8BE14A5-1438-E52E-4695-A3B4594A7401}"/>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55" name="Rectangle 54">
                <a:extLst>
                  <a:ext uri="{FF2B5EF4-FFF2-40B4-BE49-F238E27FC236}">
                    <a16:creationId xmlns:a16="http://schemas.microsoft.com/office/drawing/2014/main" id="{2A106D4F-E46A-C310-85C8-A0E1E5326BE0}"/>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44" name="Rectangle 43">
              <a:extLst>
                <a:ext uri="{FF2B5EF4-FFF2-40B4-BE49-F238E27FC236}">
                  <a16:creationId xmlns:a16="http://schemas.microsoft.com/office/drawing/2014/main" id="{AF838652-01FF-69B8-CA98-E7C23600EF0F}"/>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F0D6B8A3-03DF-8BBD-F1B2-9CA17F63CD40}"/>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29CCDA68-CD50-D442-6D5C-DC6AB67E8F2D}"/>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6C043C65-B82F-E6E7-65EA-DFB71E10B663}"/>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3" name="Rectangle 52">
              <a:extLst>
                <a:ext uri="{FF2B5EF4-FFF2-40B4-BE49-F238E27FC236}">
                  <a16:creationId xmlns:a16="http://schemas.microsoft.com/office/drawing/2014/main" id="{6DF82258-B868-4971-98FC-ED15A4C7720D}"/>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 name="Rectangle 3">
            <a:extLst>
              <a:ext uri="{FF2B5EF4-FFF2-40B4-BE49-F238E27FC236}">
                <a16:creationId xmlns:a16="http://schemas.microsoft.com/office/drawing/2014/main" id="{F93877A7-44D5-3700-9FB9-FCED4C95B0EE}"/>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0" name="Google Shape;2685;p25">
            <a:extLst>
              <a:ext uri="{FF2B5EF4-FFF2-40B4-BE49-F238E27FC236}">
                <a16:creationId xmlns:a16="http://schemas.microsoft.com/office/drawing/2014/main" id="{61B05D67-1744-A76C-B5B3-D3B5FB98ECDE}"/>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15" name="Freeform 50">
            <a:extLst>
              <a:ext uri="{FF2B5EF4-FFF2-40B4-BE49-F238E27FC236}">
                <a16:creationId xmlns:a16="http://schemas.microsoft.com/office/drawing/2014/main" id="{D2083A76-75D6-2693-47AA-85596B4C157C}"/>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Rectangle 17">
            <a:extLst>
              <a:ext uri="{FF2B5EF4-FFF2-40B4-BE49-F238E27FC236}">
                <a16:creationId xmlns:a16="http://schemas.microsoft.com/office/drawing/2014/main" id="{35B0DA5C-9D2B-F2DF-5D1C-DB8C240B362F}"/>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9" name="Freeform 50">
            <a:extLst>
              <a:ext uri="{FF2B5EF4-FFF2-40B4-BE49-F238E27FC236}">
                <a16:creationId xmlns:a16="http://schemas.microsoft.com/office/drawing/2014/main" id="{161F017B-1334-2FBE-CCC5-BB4595C89F6E}"/>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0" name="Google Shape;2685;p25">
            <a:extLst>
              <a:ext uri="{FF2B5EF4-FFF2-40B4-BE49-F238E27FC236}">
                <a16:creationId xmlns:a16="http://schemas.microsoft.com/office/drawing/2014/main" id="{7A940EC5-A4E5-9A3A-B22F-B006492D1B5B}"/>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1505" name="Google Shape;2685;p25">
            <a:extLst>
              <a:ext uri="{FF2B5EF4-FFF2-40B4-BE49-F238E27FC236}">
                <a16:creationId xmlns:a16="http://schemas.microsoft.com/office/drawing/2014/main" id="{FC999994-6F68-B0BA-67A1-90DBD1F7BBAB}"/>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1512" name="Rectangle 21511">
            <a:extLst>
              <a:ext uri="{FF2B5EF4-FFF2-40B4-BE49-F238E27FC236}">
                <a16:creationId xmlns:a16="http://schemas.microsoft.com/office/drawing/2014/main" id="{B0051DC4-FF33-AFA2-D62A-01D5D2817F58}"/>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3" name="Freeform 50">
            <a:extLst>
              <a:ext uri="{FF2B5EF4-FFF2-40B4-BE49-F238E27FC236}">
                <a16:creationId xmlns:a16="http://schemas.microsoft.com/office/drawing/2014/main" id="{A7954CF9-854F-A3E4-8973-680C4B0F0ED3}"/>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5" name="Google Shape;2685;p25">
            <a:extLst>
              <a:ext uri="{FF2B5EF4-FFF2-40B4-BE49-F238E27FC236}">
                <a16:creationId xmlns:a16="http://schemas.microsoft.com/office/drawing/2014/main" id="{2A223D59-B0DF-32F8-6C9C-7C0DFAE1949C}"/>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996350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118;p22">
            <a:extLst>
              <a:ext uri="{FF2B5EF4-FFF2-40B4-BE49-F238E27FC236}">
                <a16:creationId xmlns:a16="http://schemas.microsoft.com/office/drawing/2014/main" id="{B3130C1E-6426-065B-5170-8691CF26FFA6}"/>
              </a:ext>
            </a:extLst>
          </p:cNvPr>
          <p:cNvSpPr txBox="1"/>
          <p:nvPr/>
        </p:nvSpPr>
        <p:spPr>
          <a:xfrm>
            <a:off x="11319824" y="402228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1" name="Google Shape;118;p22">
            <a:extLst>
              <a:ext uri="{FF2B5EF4-FFF2-40B4-BE49-F238E27FC236}">
                <a16:creationId xmlns:a16="http://schemas.microsoft.com/office/drawing/2014/main" id="{5B82BC7D-050D-5D8C-EFD2-CDA566021432}"/>
              </a:ext>
            </a:extLst>
          </p:cNvPr>
          <p:cNvSpPr txBox="1"/>
          <p:nvPr/>
        </p:nvSpPr>
        <p:spPr>
          <a:xfrm>
            <a:off x="3104751" y="4022288"/>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Uzdevumi</a:t>
            </a:r>
          </a:p>
        </p:txBody>
      </p:sp>
      <p:pic>
        <p:nvPicPr>
          <p:cNvPr id="57" name="Graphic 56">
            <a:extLst>
              <a:ext uri="{FF2B5EF4-FFF2-40B4-BE49-F238E27FC236}">
                <a16:creationId xmlns:a16="http://schemas.microsoft.com/office/drawing/2014/main" id="{32ACBFDA-D170-66CC-1F3C-DDF84D5CB33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90899" y="4094288"/>
            <a:ext cx="288925" cy="288925"/>
          </a:xfrm>
          <a:prstGeom prst="rect">
            <a:avLst/>
          </a:prstGeom>
        </p:spPr>
      </p:pic>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pic>
        <p:nvPicPr>
          <p:cNvPr id="40" name="Graphic 39">
            <a:extLst>
              <a:ext uri="{FF2B5EF4-FFF2-40B4-BE49-F238E27FC236}">
                <a16:creationId xmlns:a16="http://schemas.microsoft.com/office/drawing/2014/main" id="{B93C90D4-D1CA-8D70-9CDC-5E46AF017F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Autofit/>
          </a:bodyPr>
          <a:lstStyle/>
          <a:p>
            <a:r>
              <a:rPr lang="lv-LV"/>
              <a:t>PSTCAK tiesības un komisijas priekšsēdētāja uzdevumi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83</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087249" y="2994818"/>
            <a:ext cx="4283604"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Izveidot </a:t>
            </a:r>
            <a:r>
              <a:rPr lang="lv-LV" sz="1100" b="1"/>
              <a:t>ekspertu grupas</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70721" y="305211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 name="Google Shape;113;p22">
            <a:extLst>
              <a:ext uri="{FF2B5EF4-FFF2-40B4-BE49-F238E27FC236}">
                <a16:creationId xmlns:a16="http://schemas.microsoft.com/office/drawing/2014/main" id="{D3D0228A-9BE9-C389-BE33-229F32C76912}"/>
              </a:ext>
            </a:extLst>
          </p:cNvPr>
          <p:cNvSpPr/>
          <p:nvPr/>
        </p:nvSpPr>
        <p:spPr>
          <a:xfrm>
            <a:off x="3101973" y="2358150"/>
            <a:ext cx="4283604" cy="5472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Uzaicināt uz komisijas sēdēm </a:t>
            </a:r>
            <a:r>
              <a:rPr lang="lv-LV" sz="1100"/>
              <a:t>valsts, pašvaldību, citu institūciju vai komersantu amatpersonas un speciālistus</a:t>
            </a:r>
          </a:p>
        </p:txBody>
      </p:sp>
      <p:sp>
        <p:nvSpPr>
          <p:cNvPr id="38" name="Freeform 68">
            <a:extLst>
              <a:ext uri="{FF2B5EF4-FFF2-40B4-BE49-F238E27FC236}">
                <a16:creationId xmlns:a16="http://schemas.microsoft.com/office/drawing/2014/main" id="{AEE4E891-2F04-3E3C-13C6-CC119C2ACFFF}"/>
              </a:ext>
            </a:extLst>
          </p:cNvPr>
          <p:cNvSpPr>
            <a:spLocks noChangeAspect="1" noEditPoints="1"/>
          </p:cNvSpPr>
          <p:nvPr/>
        </p:nvSpPr>
        <p:spPr bwMode="auto">
          <a:xfrm>
            <a:off x="3185488" y="2545350"/>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nvGrpSpPr>
          <p:cNvPr id="28" name="Group 27">
            <a:extLst>
              <a:ext uri="{FF2B5EF4-FFF2-40B4-BE49-F238E27FC236}">
                <a16:creationId xmlns:a16="http://schemas.microsoft.com/office/drawing/2014/main" id="{39FE514D-8E46-C77F-354E-FE65E71ED2F3}"/>
              </a:ext>
            </a:extLst>
          </p:cNvPr>
          <p:cNvGrpSpPr/>
          <p:nvPr/>
        </p:nvGrpSpPr>
        <p:grpSpPr>
          <a:xfrm>
            <a:off x="7497177" y="2358150"/>
            <a:ext cx="4263649" cy="730800"/>
            <a:chOff x="3102014" y="3465510"/>
            <a:chExt cx="4263649" cy="7308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2014" y="3465510"/>
              <a:ext cx="4263649" cy="730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nl-NL" sz="1100" b="1"/>
                <a:t>Vērsties Krīzes vadības padomē</a:t>
              </a:r>
              <a:r>
                <a:rPr lang="nl-NL" sz="1100"/>
                <a:t>, lai risinātu jautājumus, kas attiecas uz civilās aizsardzības, katastrofas pārvaldīšanas vai katastrofas pārvaldīšanas koordinēšanas jomu</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87" y="374420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sp>
        <p:nvSpPr>
          <p:cNvPr id="45" name="Google Shape;113;p22">
            <a:extLst>
              <a:ext uri="{FF2B5EF4-FFF2-40B4-BE49-F238E27FC236}">
                <a16:creationId xmlns:a16="http://schemas.microsoft.com/office/drawing/2014/main" id="{B0F5F44C-A56F-563C-13DE-2B9A2103FECE}"/>
              </a:ext>
            </a:extLst>
          </p:cNvPr>
          <p:cNvSpPr/>
          <p:nvPr/>
        </p:nvSpPr>
        <p:spPr>
          <a:xfrm>
            <a:off x="3101973" y="3372287"/>
            <a:ext cx="4283604" cy="54873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Vērsties Valsts ugunsdzēsības un glābšanas dienestā ar ierosinājumu iesaistīt </a:t>
            </a:r>
            <a:r>
              <a:rPr lang="lv-LV" sz="1100" b="1"/>
              <a:t>valsts materiālo rezervju resursus</a:t>
            </a:r>
          </a:p>
        </p:txBody>
      </p:sp>
      <p:sp>
        <p:nvSpPr>
          <p:cNvPr id="46" name="Freeform 68">
            <a:extLst>
              <a:ext uri="{FF2B5EF4-FFF2-40B4-BE49-F238E27FC236}">
                <a16:creationId xmlns:a16="http://schemas.microsoft.com/office/drawing/2014/main" id="{142D0EDD-8E33-F40D-5D85-3205329C92A1}"/>
              </a:ext>
            </a:extLst>
          </p:cNvPr>
          <p:cNvSpPr>
            <a:spLocks noChangeAspect="1" noEditPoints="1"/>
          </p:cNvSpPr>
          <p:nvPr/>
        </p:nvSpPr>
        <p:spPr bwMode="auto">
          <a:xfrm>
            <a:off x="3185445" y="355995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nvGrpSpPr>
          <p:cNvPr id="47" name="Group 46">
            <a:extLst>
              <a:ext uri="{FF2B5EF4-FFF2-40B4-BE49-F238E27FC236}">
                <a16:creationId xmlns:a16="http://schemas.microsoft.com/office/drawing/2014/main" id="{261502C0-DC75-DE2F-28BD-EF833672C10C}"/>
              </a:ext>
            </a:extLst>
          </p:cNvPr>
          <p:cNvGrpSpPr/>
          <p:nvPr/>
        </p:nvGrpSpPr>
        <p:grpSpPr>
          <a:xfrm>
            <a:off x="7497177" y="3190219"/>
            <a:ext cx="4263649" cy="730800"/>
            <a:chOff x="3102014" y="3465510"/>
            <a:chExt cx="4263649" cy="730800"/>
          </a:xfrm>
        </p:grpSpPr>
        <p:sp>
          <p:nvSpPr>
            <p:cNvPr id="48" name="Google Shape;116;p22">
              <a:extLst>
                <a:ext uri="{FF2B5EF4-FFF2-40B4-BE49-F238E27FC236}">
                  <a16:creationId xmlns:a16="http://schemas.microsoft.com/office/drawing/2014/main" id="{D5563130-38F6-6ED3-3C49-5C819A1FD3F2}"/>
                </a:ext>
              </a:extLst>
            </p:cNvPr>
            <p:cNvSpPr/>
            <p:nvPr/>
          </p:nvSpPr>
          <p:spPr>
            <a:xfrm>
              <a:off x="3102014" y="3465510"/>
              <a:ext cx="4263649" cy="730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nl-NL" sz="1100" b="1"/>
                <a:t>Koordinēt</a:t>
              </a:r>
              <a:r>
                <a:rPr lang="nl-NL" sz="1100"/>
                <a:t> komisijā esošo pašvaldību, citu institūciju vai komersantu </a:t>
              </a:r>
              <a:r>
                <a:rPr lang="nl-NL" sz="1100" b="1"/>
                <a:t>uzdevumu izpildi sadarbības teritorijas civilās aizsardzības plāna izstrādei</a:t>
              </a:r>
            </a:p>
          </p:txBody>
        </p:sp>
        <p:sp>
          <p:nvSpPr>
            <p:cNvPr id="49" name="Freeform 68">
              <a:extLst>
                <a:ext uri="{FF2B5EF4-FFF2-40B4-BE49-F238E27FC236}">
                  <a16:creationId xmlns:a16="http://schemas.microsoft.com/office/drawing/2014/main" id="{E5BF7B7F-7BEB-A3D4-1BDB-404D018E60BD}"/>
                </a:ext>
              </a:extLst>
            </p:cNvPr>
            <p:cNvSpPr>
              <a:spLocks noChangeAspect="1" noEditPoints="1"/>
            </p:cNvSpPr>
            <p:nvPr/>
          </p:nvSpPr>
          <p:spPr bwMode="auto">
            <a:xfrm>
              <a:off x="3185487" y="374420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grpSp>
      <p:sp>
        <p:nvSpPr>
          <p:cNvPr id="55" name="Google Shape;118;p22">
            <a:extLst>
              <a:ext uri="{FF2B5EF4-FFF2-40B4-BE49-F238E27FC236}">
                <a16:creationId xmlns:a16="http://schemas.microsoft.com/office/drawing/2014/main" id="{709E016A-CED7-4B9D-7FA8-0E5A559396BA}"/>
              </a:ext>
            </a:extLst>
          </p:cNvPr>
          <p:cNvSpPr txBox="1"/>
          <p:nvPr/>
        </p:nvSpPr>
        <p:spPr>
          <a:xfrm>
            <a:off x="11247823" y="4022288"/>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2" name="Google Shape;112;p22">
            <a:extLst>
              <a:ext uri="{FF2B5EF4-FFF2-40B4-BE49-F238E27FC236}">
                <a16:creationId xmlns:a16="http://schemas.microsoft.com/office/drawing/2014/main" id="{6D91AEAD-818F-E519-69E0-27EDAEF9DBCB}"/>
              </a:ext>
            </a:extLst>
          </p:cNvPr>
          <p:cNvSpPr/>
          <p:nvPr/>
        </p:nvSpPr>
        <p:spPr>
          <a:xfrm>
            <a:off x="3104751" y="4560205"/>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Sadarbībā ar valsts un pašvaldību institūcijām, juridiskajām un fiziskajām personām nodrošināt, ka:</a:t>
            </a:r>
          </a:p>
        </p:txBody>
      </p:sp>
      <p:sp>
        <p:nvSpPr>
          <p:cNvPr id="21504" name="Google Shape;113;p22">
            <a:extLst>
              <a:ext uri="{FF2B5EF4-FFF2-40B4-BE49-F238E27FC236}">
                <a16:creationId xmlns:a16="http://schemas.microsoft.com/office/drawing/2014/main" id="{2420D5AA-00F9-2924-43CE-7C19CB4F3709}"/>
              </a:ext>
            </a:extLst>
          </p:cNvPr>
          <p:cNvSpPr/>
          <p:nvPr/>
        </p:nvSpPr>
        <p:spPr>
          <a:xfrm>
            <a:off x="3101973" y="4957169"/>
            <a:ext cx="3500757" cy="1215031"/>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Tiek izstrādāts, ar Valsts ugunsdzēsības un glābšanas dienestu saskaņots un katras pašvaldības domei apstiprināšanai iesniegts </a:t>
            </a:r>
            <a:r>
              <a:rPr lang="lv-LV" sz="1100" b="1"/>
              <a:t>sadarbības teritorijas civilās aizsardzības komisijas nolikums</a:t>
            </a:r>
          </a:p>
        </p:txBody>
      </p:sp>
      <p:sp>
        <p:nvSpPr>
          <p:cNvPr id="21505" name="Freeform 68">
            <a:extLst>
              <a:ext uri="{FF2B5EF4-FFF2-40B4-BE49-F238E27FC236}">
                <a16:creationId xmlns:a16="http://schemas.microsoft.com/office/drawing/2014/main" id="{C28D8184-DF78-C1AF-834E-0FF3FE637186}"/>
              </a:ext>
            </a:extLst>
          </p:cNvPr>
          <p:cNvSpPr>
            <a:spLocks noChangeAspect="1" noEditPoints="1"/>
          </p:cNvSpPr>
          <p:nvPr/>
        </p:nvSpPr>
        <p:spPr bwMode="auto">
          <a:xfrm>
            <a:off x="3185488" y="547828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21514" name="Google Shape;113;p22">
            <a:extLst>
              <a:ext uri="{FF2B5EF4-FFF2-40B4-BE49-F238E27FC236}">
                <a16:creationId xmlns:a16="http://schemas.microsoft.com/office/drawing/2014/main" id="{6884E5A8-C310-28CB-6F0D-C4A89FE5C301}"/>
              </a:ext>
            </a:extLst>
          </p:cNvPr>
          <p:cNvSpPr/>
          <p:nvPr/>
        </p:nvSpPr>
        <p:spPr>
          <a:xfrm>
            <a:off x="6721201" y="4954122"/>
            <a:ext cx="5022064" cy="54873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Tiek noteikts un katras pašvaldības domei apstiprināšanai iesniegts sadarbības teritorijas civilās aizsardzības </a:t>
            </a:r>
            <a:r>
              <a:rPr lang="lv-LV" sz="1100" b="1"/>
              <a:t>komisijas sastāvs</a:t>
            </a:r>
          </a:p>
        </p:txBody>
      </p:sp>
      <p:sp>
        <p:nvSpPr>
          <p:cNvPr id="21515" name="Freeform 68">
            <a:extLst>
              <a:ext uri="{FF2B5EF4-FFF2-40B4-BE49-F238E27FC236}">
                <a16:creationId xmlns:a16="http://schemas.microsoft.com/office/drawing/2014/main" id="{676851D9-197C-213A-347E-AFF095921FE3}"/>
              </a:ext>
            </a:extLst>
          </p:cNvPr>
          <p:cNvSpPr>
            <a:spLocks noChangeAspect="1" noEditPoints="1"/>
          </p:cNvSpPr>
          <p:nvPr/>
        </p:nvSpPr>
        <p:spPr bwMode="auto">
          <a:xfrm>
            <a:off x="6826293" y="51417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21520" name="Google Shape;113;p22">
            <a:extLst>
              <a:ext uri="{FF2B5EF4-FFF2-40B4-BE49-F238E27FC236}">
                <a16:creationId xmlns:a16="http://schemas.microsoft.com/office/drawing/2014/main" id="{9958E35C-D9D5-E3A9-0E88-D3A5F1EADF14}"/>
              </a:ext>
            </a:extLst>
          </p:cNvPr>
          <p:cNvSpPr/>
          <p:nvPr/>
        </p:nvSpPr>
        <p:spPr>
          <a:xfrm>
            <a:off x="6721201" y="5623468"/>
            <a:ext cx="5022064" cy="54873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Tiek izstrādāts un iesniegts apstiprināšanai katrā pašvaldības domē </a:t>
            </a:r>
            <a:r>
              <a:rPr lang="lv-LV" sz="1100" b="1"/>
              <a:t>sadarbības teritorijas civilās aizsardzības plāna projekts</a:t>
            </a:r>
          </a:p>
        </p:txBody>
      </p:sp>
      <p:sp>
        <p:nvSpPr>
          <p:cNvPr id="21521" name="Freeform 68">
            <a:extLst>
              <a:ext uri="{FF2B5EF4-FFF2-40B4-BE49-F238E27FC236}">
                <a16:creationId xmlns:a16="http://schemas.microsoft.com/office/drawing/2014/main" id="{AED40FFF-F9FD-56C5-42B8-F2544B69E2F7}"/>
              </a:ext>
            </a:extLst>
          </p:cNvPr>
          <p:cNvSpPr>
            <a:spLocks noChangeAspect="1" noEditPoints="1"/>
          </p:cNvSpPr>
          <p:nvPr/>
        </p:nvSpPr>
        <p:spPr bwMode="auto">
          <a:xfrm>
            <a:off x="6826293" y="581113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9" name="Google Shape;1001;p78">
            <a:extLst>
              <a:ext uri="{FF2B5EF4-FFF2-40B4-BE49-F238E27FC236}">
                <a16:creationId xmlns:a16="http://schemas.microsoft.com/office/drawing/2014/main" id="{18945C59-CC3D-5F51-F964-90BC3A0D8401}"/>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Rectangle 55">
            <a:extLst>
              <a:ext uri="{FF2B5EF4-FFF2-40B4-BE49-F238E27FC236}">
                <a16:creationId xmlns:a16="http://schemas.microsoft.com/office/drawing/2014/main" id="{A38F0CEA-2177-028F-6D86-9AC8AFEF672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4" name="Group 3">
            <a:extLst>
              <a:ext uri="{FF2B5EF4-FFF2-40B4-BE49-F238E27FC236}">
                <a16:creationId xmlns:a16="http://schemas.microsoft.com/office/drawing/2014/main" id="{2B7FD6CC-E838-14A3-1C0C-D12961F981B9}"/>
              </a:ext>
            </a:extLst>
          </p:cNvPr>
          <p:cNvGrpSpPr/>
          <p:nvPr/>
        </p:nvGrpSpPr>
        <p:grpSpPr>
          <a:xfrm>
            <a:off x="7511473" y="131212"/>
            <a:ext cx="4237615" cy="218780"/>
            <a:chOff x="7511473" y="131212"/>
            <a:chExt cx="4237615" cy="218780"/>
          </a:xfrm>
        </p:grpSpPr>
        <p:sp>
          <p:nvSpPr>
            <p:cNvPr id="8" name="Rectangle 7">
              <a:extLst>
                <a:ext uri="{FF2B5EF4-FFF2-40B4-BE49-F238E27FC236}">
                  <a16:creationId xmlns:a16="http://schemas.microsoft.com/office/drawing/2014/main" id="{B01DA362-8D8F-E28B-36BD-5239F404399A}"/>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1" name="Rectangle 10">
              <a:extLst>
                <a:ext uri="{FF2B5EF4-FFF2-40B4-BE49-F238E27FC236}">
                  <a16:creationId xmlns:a16="http://schemas.microsoft.com/office/drawing/2014/main" id="{870A6D00-7107-AE85-ABDD-94DE0ED0B576}"/>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2" name="Group 11">
              <a:extLst>
                <a:ext uri="{FF2B5EF4-FFF2-40B4-BE49-F238E27FC236}">
                  <a16:creationId xmlns:a16="http://schemas.microsoft.com/office/drawing/2014/main" id="{ECECE155-3146-8AF6-BBF5-CBC00ECAA365}"/>
                </a:ext>
              </a:extLst>
            </p:cNvPr>
            <p:cNvGrpSpPr/>
            <p:nvPr/>
          </p:nvGrpSpPr>
          <p:grpSpPr>
            <a:xfrm>
              <a:off x="8725174" y="131292"/>
              <a:ext cx="2544826" cy="217488"/>
              <a:chOff x="8236954" y="132504"/>
              <a:chExt cx="2544826" cy="217488"/>
            </a:xfrm>
          </p:grpSpPr>
          <p:sp>
            <p:nvSpPr>
              <p:cNvPr id="44" name="Rectangle 43">
                <a:extLst>
                  <a:ext uri="{FF2B5EF4-FFF2-40B4-BE49-F238E27FC236}">
                    <a16:creationId xmlns:a16="http://schemas.microsoft.com/office/drawing/2014/main" id="{4E4525FD-7AA1-E093-32D4-1A7695A958BB}"/>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58" name="Rectangle 57">
                <a:extLst>
                  <a:ext uri="{FF2B5EF4-FFF2-40B4-BE49-F238E27FC236}">
                    <a16:creationId xmlns:a16="http://schemas.microsoft.com/office/drawing/2014/main" id="{BD567CF0-8BDD-DC0D-25FC-D85852977E66}"/>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4" name="Rectangle 13">
              <a:extLst>
                <a:ext uri="{FF2B5EF4-FFF2-40B4-BE49-F238E27FC236}">
                  <a16:creationId xmlns:a16="http://schemas.microsoft.com/office/drawing/2014/main" id="{D31768F9-16DB-0E30-6B81-041C39A9AE93}"/>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A11868F1-EC5B-E4BA-048E-3A08D8A13530}"/>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A50811E5-1C5C-7221-9A7F-C7C02E65BB96}"/>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B2CC145A-1D1E-76EE-4007-754F1E3BE166}"/>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461892BC-CE64-5D08-2741-EA58BFE23E19}"/>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4" name="Rectangle 23">
            <a:extLst>
              <a:ext uri="{FF2B5EF4-FFF2-40B4-BE49-F238E27FC236}">
                <a16:creationId xmlns:a16="http://schemas.microsoft.com/office/drawing/2014/main" id="{8286E2D7-62D8-5D2E-CA9A-BE0954C5C9AF}"/>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Google Shape;2685;p25">
            <a:extLst>
              <a:ext uri="{FF2B5EF4-FFF2-40B4-BE49-F238E27FC236}">
                <a16:creationId xmlns:a16="http://schemas.microsoft.com/office/drawing/2014/main" id="{62CDA1F3-66FC-4B64-81F7-D7B9E375DB85}"/>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30" name="Freeform 50">
            <a:extLst>
              <a:ext uri="{FF2B5EF4-FFF2-40B4-BE49-F238E27FC236}">
                <a16:creationId xmlns:a16="http://schemas.microsoft.com/office/drawing/2014/main" id="{B7CB5806-DC23-9987-F91D-B8BD16828D12}"/>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1" name="Rectangle 30">
            <a:extLst>
              <a:ext uri="{FF2B5EF4-FFF2-40B4-BE49-F238E27FC236}">
                <a16:creationId xmlns:a16="http://schemas.microsoft.com/office/drawing/2014/main" id="{AB317E57-4B50-6055-8291-778664FC73BE}"/>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Google Shape;2685;p25">
            <a:extLst>
              <a:ext uri="{FF2B5EF4-FFF2-40B4-BE49-F238E27FC236}">
                <a16:creationId xmlns:a16="http://schemas.microsoft.com/office/drawing/2014/main" id="{C81258B1-39E2-715A-0BF2-DDD22006E422}"/>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39" name="Freeform 50">
            <a:extLst>
              <a:ext uri="{FF2B5EF4-FFF2-40B4-BE49-F238E27FC236}">
                <a16:creationId xmlns:a16="http://schemas.microsoft.com/office/drawing/2014/main" id="{AC9EBB11-3973-ED65-5EE6-4938504A9CEB}"/>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Rectangle 41">
            <a:extLst>
              <a:ext uri="{FF2B5EF4-FFF2-40B4-BE49-F238E27FC236}">
                <a16:creationId xmlns:a16="http://schemas.microsoft.com/office/drawing/2014/main" id="{4C80CCF3-F8A6-7E00-3CDB-44F565D29E1D}"/>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3" name="Freeform 50">
            <a:extLst>
              <a:ext uri="{FF2B5EF4-FFF2-40B4-BE49-F238E27FC236}">
                <a16:creationId xmlns:a16="http://schemas.microsoft.com/office/drawing/2014/main" id="{0FAC6789-D552-8C5E-5DB9-A1468982EF18}"/>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2" name="Google Shape;2685;p25">
            <a:extLst>
              <a:ext uri="{FF2B5EF4-FFF2-40B4-BE49-F238E27FC236}">
                <a16:creationId xmlns:a16="http://schemas.microsoft.com/office/drawing/2014/main" id="{CF0574A6-7044-C8C1-0F84-441F5B0E7D6D}"/>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9">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1" name="Google Shape;2685;p25">
            <a:extLst>
              <a:ext uri="{FF2B5EF4-FFF2-40B4-BE49-F238E27FC236}">
                <a16:creationId xmlns:a16="http://schemas.microsoft.com/office/drawing/2014/main" id="{48066FEC-229C-EC36-346B-D4EF8AEAE4CE}"/>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1508" name="Google Shape;2685;p25">
            <a:extLst>
              <a:ext uri="{FF2B5EF4-FFF2-40B4-BE49-F238E27FC236}">
                <a16:creationId xmlns:a16="http://schemas.microsoft.com/office/drawing/2014/main" id="{86378244-706F-7D6B-D555-4979319EB870}"/>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21509" name="Rectangle 21508">
            <a:extLst>
              <a:ext uri="{FF2B5EF4-FFF2-40B4-BE49-F238E27FC236}">
                <a16:creationId xmlns:a16="http://schemas.microsoft.com/office/drawing/2014/main" id="{98DF8D75-80DD-4D0D-F7E7-E515BCB45533}"/>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510" name="Freeform 50">
            <a:extLst>
              <a:ext uri="{FF2B5EF4-FFF2-40B4-BE49-F238E27FC236}">
                <a16:creationId xmlns:a16="http://schemas.microsoft.com/office/drawing/2014/main" id="{69AF2733-0EED-943E-0BAE-5422DDE35E52}"/>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1511" name="Google Shape;2685;p25">
            <a:extLst>
              <a:ext uri="{FF2B5EF4-FFF2-40B4-BE49-F238E27FC236}">
                <a16:creationId xmlns:a16="http://schemas.microsoft.com/office/drawing/2014/main" id="{0D4FE40F-B0E5-E678-A130-636143718ED5}"/>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10">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3688942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AFB419B5-B3DD-47EC-DD82-79E25C420906}"/>
              </a:ext>
            </a:extLst>
          </p:cNvPr>
          <p:cNvSpPr/>
          <p:nvPr/>
        </p:nvSpPr>
        <p:spPr>
          <a:xfrm>
            <a:off x="0" y="1819275"/>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0" name="Rectangle 129">
            <a:extLst>
              <a:ext uri="{FF2B5EF4-FFF2-40B4-BE49-F238E27FC236}">
                <a16:creationId xmlns:a16="http://schemas.microsoft.com/office/drawing/2014/main" id="{2BC0C332-29C9-C185-6503-B2552AE99197}"/>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8" name="Google Shape;1001;p78">
            <a:extLst>
              <a:ext uri="{FF2B5EF4-FFF2-40B4-BE49-F238E27FC236}">
                <a16:creationId xmlns:a16="http://schemas.microsoft.com/office/drawing/2014/main" id="{B275B346-08FB-11F0-7AD5-2555B742D0D0}"/>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PSTCAK pienākumi civilajā aizsardzībā un katastrofas pārvaldīšanā </a:t>
            </a:r>
            <a:endParaRPr lang="en-US"/>
          </a:p>
        </p:txBody>
      </p:sp>
      <p:sp>
        <p:nvSpPr>
          <p:cNvPr id="26" name="Google Shape;112;p22">
            <a:extLst>
              <a:ext uri="{FF2B5EF4-FFF2-40B4-BE49-F238E27FC236}">
                <a16:creationId xmlns:a16="http://schemas.microsoft.com/office/drawing/2014/main" id="{90BAFBD1-373A-C361-6BC9-91E930BA54E1}"/>
              </a:ext>
            </a:extLst>
          </p:cNvPr>
          <p:cNvSpPr/>
          <p:nvPr/>
        </p:nvSpPr>
        <p:spPr>
          <a:xfrm>
            <a:off x="4858049" y="4219575"/>
            <a:ext cx="3089125"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a:t>
            </a:r>
            <a:endParaRPr lang="en-US" sz="1100"/>
          </a:p>
          <a:p>
            <a:pPr marL="0" lvl="0" indent="0" algn="l" rtl="0">
              <a:spcBef>
                <a:spcPts val="0"/>
              </a:spcBef>
              <a:spcAft>
                <a:spcPts val="0"/>
              </a:spcAft>
              <a:buNone/>
            </a:pPr>
            <a:r>
              <a:rPr lang="lv-LV" sz="1100"/>
              <a:t>stiprs sals, karstums, sausums</a:t>
            </a:r>
          </a:p>
        </p:txBody>
      </p:sp>
      <p:sp>
        <p:nvSpPr>
          <p:cNvPr id="30" name="Google Shape;112;p22">
            <a:extLst>
              <a:ext uri="{FF2B5EF4-FFF2-40B4-BE49-F238E27FC236}">
                <a16:creationId xmlns:a16="http://schemas.microsoft.com/office/drawing/2014/main" id="{8E3ED53C-79BA-A280-3A8F-B911A58B4189}"/>
              </a:ext>
            </a:extLst>
          </p:cNvPr>
          <p:cNvSpPr/>
          <p:nvPr/>
        </p:nvSpPr>
        <p:spPr>
          <a:xfrm>
            <a:off x="8062729" y="4219575"/>
            <a:ext cx="1787399"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Vētras (vēja brāzmas), </a:t>
            </a:r>
            <a:br>
              <a:rPr lang="en-US" sz="1100"/>
            </a:br>
            <a:r>
              <a:rPr lang="lv-LV" sz="1100"/>
              <a:t>viesuļi, krasas vēja brāzmas</a:t>
            </a:r>
          </a:p>
        </p:txBody>
      </p:sp>
      <p:sp>
        <p:nvSpPr>
          <p:cNvPr id="34" name="Google Shape;112;p22">
            <a:extLst>
              <a:ext uri="{FF2B5EF4-FFF2-40B4-BE49-F238E27FC236}">
                <a16:creationId xmlns:a16="http://schemas.microsoft.com/office/drawing/2014/main" id="{1B7F1080-7FB9-CFFB-1CC7-27C1724B9ED3}"/>
              </a:ext>
            </a:extLst>
          </p:cNvPr>
          <p:cNvSpPr/>
          <p:nvPr/>
        </p:nvSpPr>
        <p:spPr>
          <a:xfrm>
            <a:off x="9965683" y="4219575"/>
            <a:ext cx="1787399" cy="1022922"/>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sp>
        <p:nvSpPr>
          <p:cNvPr id="38" name="Google Shape;112;p22">
            <a:extLst>
              <a:ext uri="{FF2B5EF4-FFF2-40B4-BE49-F238E27FC236}">
                <a16:creationId xmlns:a16="http://schemas.microsoft.com/office/drawing/2014/main" id="{7EBBADF4-05A1-2735-E929-9312B7C41E9D}"/>
              </a:ext>
            </a:extLst>
          </p:cNvPr>
          <p:cNvSpPr/>
          <p:nvPr/>
        </p:nvSpPr>
        <p:spPr>
          <a:xfrm>
            <a:off x="4866028" y="5352777"/>
            <a:ext cx="2730418"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Epidēmija, pandēmija</a:t>
            </a:r>
          </a:p>
        </p:txBody>
      </p:sp>
      <p:sp>
        <p:nvSpPr>
          <p:cNvPr id="42" name="Google Shape;112;p22">
            <a:extLst>
              <a:ext uri="{FF2B5EF4-FFF2-40B4-BE49-F238E27FC236}">
                <a16:creationId xmlns:a16="http://schemas.microsoft.com/office/drawing/2014/main" id="{AE1D7083-2418-2C76-7544-63A99A53A34F}"/>
              </a:ext>
            </a:extLst>
          </p:cNvPr>
          <p:cNvSpPr/>
          <p:nvPr/>
        </p:nvSpPr>
        <p:spPr>
          <a:xfrm>
            <a:off x="7712001" y="5352777"/>
            <a:ext cx="2138127"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Epizootijas</a:t>
            </a:r>
          </a:p>
        </p:txBody>
      </p:sp>
      <p:sp>
        <p:nvSpPr>
          <p:cNvPr id="46" name="Google Shape;112;p22">
            <a:extLst>
              <a:ext uri="{FF2B5EF4-FFF2-40B4-BE49-F238E27FC236}">
                <a16:creationId xmlns:a16="http://schemas.microsoft.com/office/drawing/2014/main" id="{4147EEF5-15A8-46EF-B022-DE1CBEB3F9F9}"/>
              </a:ext>
            </a:extLst>
          </p:cNvPr>
          <p:cNvSpPr/>
          <p:nvPr/>
        </p:nvSpPr>
        <p:spPr>
          <a:xfrm>
            <a:off x="9965683" y="5353288"/>
            <a:ext cx="1787399"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Epifitotijas</a:t>
            </a:r>
          </a:p>
        </p:txBody>
      </p:sp>
      <p:sp>
        <p:nvSpPr>
          <p:cNvPr id="125" name="Google Shape;118;p22">
            <a:extLst>
              <a:ext uri="{FF2B5EF4-FFF2-40B4-BE49-F238E27FC236}">
                <a16:creationId xmlns:a16="http://schemas.microsoft.com/office/drawing/2014/main" id="{5C891CA7-733F-98F6-59D0-20EA7D6C0B12}"/>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A8192D"/>
                </a:solidFill>
              </a:rPr>
              <a:t>dabas</a:t>
            </a:r>
            <a:r>
              <a:rPr lang="lv-LV" sz="1400" b="1"/>
              <a:t> katastrofām:</a:t>
            </a:r>
          </a:p>
        </p:txBody>
      </p:sp>
      <p:sp>
        <p:nvSpPr>
          <p:cNvPr id="126" name="Google Shape;118;p22">
            <a:extLst>
              <a:ext uri="{FF2B5EF4-FFF2-40B4-BE49-F238E27FC236}">
                <a16:creationId xmlns:a16="http://schemas.microsoft.com/office/drawing/2014/main" id="{DE4159A4-0635-7D6E-D3FD-4CB2C6EFA097}"/>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lang="en-GB" sz="800" b="1">
              <a:solidFill>
                <a:schemeClr val="lt1"/>
              </a:solidFill>
            </a:endParaRPr>
          </a:p>
        </p:txBody>
      </p:sp>
      <p:sp>
        <p:nvSpPr>
          <p:cNvPr id="127" name="Google Shape;118;p22">
            <a:extLst>
              <a:ext uri="{FF2B5EF4-FFF2-40B4-BE49-F238E27FC236}">
                <a16:creationId xmlns:a16="http://schemas.microsoft.com/office/drawing/2014/main" id="{2CFAAEC4-1114-704A-469F-42E4897626CE}"/>
              </a:ext>
            </a:extLst>
          </p:cNvPr>
          <p:cNvSpPr txBox="1"/>
          <p:nvPr/>
        </p:nvSpPr>
        <p:spPr>
          <a:xfrm>
            <a:off x="1124508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lang="en-GB" sz="800" b="1">
              <a:solidFill>
                <a:schemeClr val="lt1"/>
              </a:solidFill>
            </a:endParaRPr>
          </a:p>
        </p:txBody>
      </p:sp>
      <p:sp>
        <p:nvSpPr>
          <p:cNvPr id="139" name="Slide Number Placeholder 4">
            <a:extLst>
              <a:ext uri="{FF2B5EF4-FFF2-40B4-BE49-F238E27FC236}">
                <a16:creationId xmlns:a16="http://schemas.microsoft.com/office/drawing/2014/main" id="{300108DC-A810-191D-03DB-9DDD3A9D59D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84</a:t>
            </a:fld>
            <a:endParaRPr lang="en-GB"/>
          </a:p>
        </p:txBody>
      </p:sp>
      <p:grpSp>
        <p:nvGrpSpPr>
          <p:cNvPr id="147" name="Group 146">
            <a:extLst>
              <a:ext uri="{FF2B5EF4-FFF2-40B4-BE49-F238E27FC236}">
                <a16:creationId xmlns:a16="http://schemas.microsoft.com/office/drawing/2014/main" id="{EF977F57-C7B9-B935-4F73-F25441646797}"/>
              </a:ext>
            </a:extLst>
          </p:cNvPr>
          <p:cNvGrpSpPr/>
          <p:nvPr/>
        </p:nvGrpSpPr>
        <p:grpSpPr>
          <a:xfrm>
            <a:off x="9634128" y="5481455"/>
            <a:ext cx="216000" cy="692060"/>
            <a:chOff x="11567007" y="3478605"/>
            <a:chExt cx="216000" cy="692060"/>
          </a:xfrm>
        </p:grpSpPr>
        <p:sp>
          <p:nvSpPr>
            <p:cNvPr id="148" name="Rectangle 147">
              <a:extLst>
                <a:ext uri="{FF2B5EF4-FFF2-40B4-BE49-F238E27FC236}">
                  <a16:creationId xmlns:a16="http://schemas.microsoft.com/office/drawing/2014/main" id="{BF759D0C-DD7E-8240-CAA9-9AB63774ADC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49" name="Rectangle 148">
              <a:extLst>
                <a:ext uri="{FF2B5EF4-FFF2-40B4-BE49-F238E27FC236}">
                  <a16:creationId xmlns:a16="http://schemas.microsoft.com/office/drawing/2014/main" id="{5B760804-3CFC-B5B9-D199-8DC0D71C651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50" name="Rectangle 149">
              <a:extLst>
                <a:ext uri="{FF2B5EF4-FFF2-40B4-BE49-F238E27FC236}">
                  <a16:creationId xmlns:a16="http://schemas.microsoft.com/office/drawing/2014/main" id="{9E3C70D1-8978-686E-D491-EA44B0C587B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51" name="Group 150">
            <a:extLst>
              <a:ext uri="{FF2B5EF4-FFF2-40B4-BE49-F238E27FC236}">
                <a16:creationId xmlns:a16="http://schemas.microsoft.com/office/drawing/2014/main" id="{A81110AC-4461-8355-04E4-6FCA2FFEDDB9}"/>
              </a:ext>
            </a:extLst>
          </p:cNvPr>
          <p:cNvGrpSpPr/>
          <p:nvPr/>
        </p:nvGrpSpPr>
        <p:grpSpPr>
          <a:xfrm>
            <a:off x="9634128" y="4550437"/>
            <a:ext cx="216000" cy="692060"/>
            <a:chOff x="11567007" y="3478605"/>
            <a:chExt cx="216000" cy="692060"/>
          </a:xfrm>
        </p:grpSpPr>
        <p:sp>
          <p:nvSpPr>
            <p:cNvPr id="152" name="Rectangle 151">
              <a:extLst>
                <a:ext uri="{FF2B5EF4-FFF2-40B4-BE49-F238E27FC236}">
                  <a16:creationId xmlns:a16="http://schemas.microsoft.com/office/drawing/2014/main" id="{A17D12EC-E2BD-6235-6D8E-62D2147FB90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53" name="Rectangle 152">
              <a:extLst>
                <a:ext uri="{FF2B5EF4-FFF2-40B4-BE49-F238E27FC236}">
                  <a16:creationId xmlns:a16="http://schemas.microsoft.com/office/drawing/2014/main" id="{48761419-9C67-9A17-80CD-30CE2487A59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54" name="Rectangle 153">
              <a:extLst>
                <a:ext uri="{FF2B5EF4-FFF2-40B4-BE49-F238E27FC236}">
                  <a16:creationId xmlns:a16="http://schemas.microsoft.com/office/drawing/2014/main" id="{74B59CDA-DA3E-AD21-69D9-5CFE154EDF0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63" name="Group 162">
            <a:extLst>
              <a:ext uri="{FF2B5EF4-FFF2-40B4-BE49-F238E27FC236}">
                <a16:creationId xmlns:a16="http://schemas.microsoft.com/office/drawing/2014/main" id="{F03B8F4B-E055-5CF8-1758-087D892D51D5}"/>
              </a:ext>
            </a:extLst>
          </p:cNvPr>
          <p:cNvGrpSpPr/>
          <p:nvPr/>
        </p:nvGrpSpPr>
        <p:grpSpPr>
          <a:xfrm>
            <a:off x="11533127" y="4550437"/>
            <a:ext cx="216000" cy="692060"/>
            <a:chOff x="11567007" y="3478605"/>
            <a:chExt cx="216000" cy="692060"/>
          </a:xfrm>
        </p:grpSpPr>
        <p:sp>
          <p:nvSpPr>
            <p:cNvPr id="164" name="Rectangle 163">
              <a:extLst>
                <a:ext uri="{FF2B5EF4-FFF2-40B4-BE49-F238E27FC236}">
                  <a16:creationId xmlns:a16="http://schemas.microsoft.com/office/drawing/2014/main" id="{161557E4-9D0D-DFE9-41F2-8132BD55975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65" name="Rectangle 164">
              <a:extLst>
                <a:ext uri="{FF2B5EF4-FFF2-40B4-BE49-F238E27FC236}">
                  <a16:creationId xmlns:a16="http://schemas.microsoft.com/office/drawing/2014/main" id="{2C0D8CF2-38E4-8811-3670-30C02D0F396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66" name="Rectangle 165">
              <a:extLst>
                <a:ext uri="{FF2B5EF4-FFF2-40B4-BE49-F238E27FC236}">
                  <a16:creationId xmlns:a16="http://schemas.microsoft.com/office/drawing/2014/main" id="{9F0C8A37-0ED6-CBA5-E352-DF3F235C8F1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72" name="Group 171">
            <a:extLst>
              <a:ext uri="{FF2B5EF4-FFF2-40B4-BE49-F238E27FC236}">
                <a16:creationId xmlns:a16="http://schemas.microsoft.com/office/drawing/2014/main" id="{B6671AE8-1C70-8BAA-804E-FC613A4F846E}"/>
              </a:ext>
            </a:extLst>
          </p:cNvPr>
          <p:cNvGrpSpPr/>
          <p:nvPr/>
        </p:nvGrpSpPr>
        <p:grpSpPr>
          <a:xfrm>
            <a:off x="11537082" y="5481966"/>
            <a:ext cx="216000" cy="692060"/>
            <a:chOff x="11567007" y="3478605"/>
            <a:chExt cx="216000" cy="692060"/>
          </a:xfrm>
        </p:grpSpPr>
        <p:sp>
          <p:nvSpPr>
            <p:cNvPr id="173" name="Rectangle 172">
              <a:extLst>
                <a:ext uri="{FF2B5EF4-FFF2-40B4-BE49-F238E27FC236}">
                  <a16:creationId xmlns:a16="http://schemas.microsoft.com/office/drawing/2014/main" id="{97690A16-385E-4946-18EF-AD1C365F00B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74" name="Rectangle 173">
              <a:extLst>
                <a:ext uri="{FF2B5EF4-FFF2-40B4-BE49-F238E27FC236}">
                  <a16:creationId xmlns:a16="http://schemas.microsoft.com/office/drawing/2014/main" id="{E7011409-1001-A82E-0AC0-C265AC6FE3C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75" name="Rectangle 174">
              <a:extLst>
                <a:ext uri="{FF2B5EF4-FFF2-40B4-BE49-F238E27FC236}">
                  <a16:creationId xmlns:a16="http://schemas.microsoft.com/office/drawing/2014/main" id="{38512BC7-6326-9549-B4D7-BCDF130A4395}"/>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96" name="Group 195">
            <a:extLst>
              <a:ext uri="{FF2B5EF4-FFF2-40B4-BE49-F238E27FC236}">
                <a16:creationId xmlns:a16="http://schemas.microsoft.com/office/drawing/2014/main" id="{79853DD5-42D0-4A11-A8B7-EF0D9188F8C2}"/>
              </a:ext>
            </a:extLst>
          </p:cNvPr>
          <p:cNvGrpSpPr/>
          <p:nvPr/>
        </p:nvGrpSpPr>
        <p:grpSpPr>
          <a:xfrm>
            <a:off x="7380446" y="5481455"/>
            <a:ext cx="216000" cy="692060"/>
            <a:chOff x="11567007" y="3478605"/>
            <a:chExt cx="216000" cy="692060"/>
          </a:xfrm>
        </p:grpSpPr>
        <p:sp>
          <p:nvSpPr>
            <p:cNvPr id="197" name="Rectangle 196">
              <a:extLst>
                <a:ext uri="{FF2B5EF4-FFF2-40B4-BE49-F238E27FC236}">
                  <a16:creationId xmlns:a16="http://schemas.microsoft.com/office/drawing/2014/main" id="{3AC58B61-6119-4FAA-1935-4B422F5101B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98" name="Rectangle 197">
              <a:extLst>
                <a:ext uri="{FF2B5EF4-FFF2-40B4-BE49-F238E27FC236}">
                  <a16:creationId xmlns:a16="http://schemas.microsoft.com/office/drawing/2014/main" id="{9E75FF89-28A4-B1E9-743B-1700512CDF1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99" name="Rectangle 198">
              <a:extLst>
                <a:ext uri="{FF2B5EF4-FFF2-40B4-BE49-F238E27FC236}">
                  <a16:creationId xmlns:a16="http://schemas.microsoft.com/office/drawing/2014/main" id="{06CEF2D6-3EC3-25D2-4F82-D8550BD571AE}"/>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200" name="Group 199">
            <a:extLst>
              <a:ext uri="{FF2B5EF4-FFF2-40B4-BE49-F238E27FC236}">
                <a16:creationId xmlns:a16="http://schemas.microsoft.com/office/drawing/2014/main" id="{27B190CD-A7E3-75C3-CD43-FB50919A55E3}"/>
              </a:ext>
            </a:extLst>
          </p:cNvPr>
          <p:cNvGrpSpPr/>
          <p:nvPr/>
        </p:nvGrpSpPr>
        <p:grpSpPr>
          <a:xfrm>
            <a:off x="7731174" y="4550437"/>
            <a:ext cx="216000" cy="692060"/>
            <a:chOff x="11567007" y="3478605"/>
            <a:chExt cx="216000" cy="692060"/>
          </a:xfrm>
        </p:grpSpPr>
        <p:sp>
          <p:nvSpPr>
            <p:cNvPr id="201" name="Rectangle 200">
              <a:extLst>
                <a:ext uri="{FF2B5EF4-FFF2-40B4-BE49-F238E27FC236}">
                  <a16:creationId xmlns:a16="http://schemas.microsoft.com/office/drawing/2014/main" id="{52F828B5-B846-9D27-6C16-01CDEC01B1D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02" name="Rectangle 201">
              <a:extLst>
                <a:ext uri="{FF2B5EF4-FFF2-40B4-BE49-F238E27FC236}">
                  <a16:creationId xmlns:a16="http://schemas.microsoft.com/office/drawing/2014/main" id="{85D73915-9F7B-E805-FD90-7FE045CCD11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03" name="Rectangle 202">
              <a:extLst>
                <a:ext uri="{FF2B5EF4-FFF2-40B4-BE49-F238E27FC236}">
                  <a16:creationId xmlns:a16="http://schemas.microsoft.com/office/drawing/2014/main" id="{E005A58F-8B14-88FE-44F9-F38A70E7747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3" name="Group 2">
            <a:extLst>
              <a:ext uri="{FF2B5EF4-FFF2-40B4-BE49-F238E27FC236}">
                <a16:creationId xmlns:a16="http://schemas.microsoft.com/office/drawing/2014/main" id="{E3598A4A-9300-0F8A-181C-431E98BF4DA0}"/>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B3EB8C14-F491-4245-D019-A18ED14EB2E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 name="TextBox 4">
              <a:extLst>
                <a:ext uri="{FF2B5EF4-FFF2-40B4-BE49-F238E27FC236}">
                  <a16:creationId xmlns:a16="http://schemas.microsoft.com/office/drawing/2014/main" id="{11C35253-802B-9A94-73A4-FE507B64F2EB}"/>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 name="Rectangle 5">
              <a:extLst>
                <a:ext uri="{FF2B5EF4-FFF2-40B4-BE49-F238E27FC236}">
                  <a16:creationId xmlns:a16="http://schemas.microsoft.com/office/drawing/2014/main" id="{4C2A7B89-7004-3131-1832-01986F5FB38F}"/>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 name="TextBox 6">
              <a:extLst>
                <a:ext uri="{FF2B5EF4-FFF2-40B4-BE49-F238E27FC236}">
                  <a16:creationId xmlns:a16="http://schemas.microsoft.com/office/drawing/2014/main" id="{025FAE1D-0AFA-F13C-C47D-57AB3B4BD22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 name="Rectangle 7">
              <a:extLst>
                <a:ext uri="{FF2B5EF4-FFF2-40B4-BE49-F238E27FC236}">
                  <a16:creationId xmlns:a16="http://schemas.microsoft.com/office/drawing/2014/main" id="{DBB2D940-AD2D-9CD4-6D7B-8EF78C62076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0" name="TextBox 9">
              <a:extLst>
                <a:ext uri="{FF2B5EF4-FFF2-40B4-BE49-F238E27FC236}">
                  <a16:creationId xmlns:a16="http://schemas.microsoft.com/office/drawing/2014/main" id="{FE20D5B4-45F3-8794-3E95-8623FDD4BDC5}"/>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11" name="Google Shape;112;p22">
            <a:extLst>
              <a:ext uri="{FF2B5EF4-FFF2-40B4-BE49-F238E27FC236}">
                <a16:creationId xmlns:a16="http://schemas.microsoft.com/office/drawing/2014/main" id="{C99BE4E3-034A-49CB-27C1-695C8DF6236D}"/>
              </a:ext>
            </a:extLst>
          </p:cNvPr>
          <p:cNvSpPr/>
          <p:nvPr/>
        </p:nvSpPr>
        <p:spPr>
          <a:xfrm>
            <a:off x="4858049" y="2360627"/>
            <a:ext cx="2780772"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Zemestrīce</a:t>
            </a:r>
          </a:p>
        </p:txBody>
      </p:sp>
      <p:sp>
        <p:nvSpPr>
          <p:cNvPr id="18" name="Google Shape;112;p22">
            <a:extLst>
              <a:ext uri="{FF2B5EF4-FFF2-40B4-BE49-F238E27FC236}">
                <a16:creationId xmlns:a16="http://schemas.microsoft.com/office/drawing/2014/main" id="{12BE0914-3A33-16FF-C420-12342ACB153E}"/>
              </a:ext>
            </a:extLst>
          </p:cNvPr>
          <p:cNvSpPr/>
          <p:nvPr/>
        </p:nvSpPr>
        <p:spPr>
          <a:xfrm>
            <a:off x="4858049" y="3290888"/>
            <a:ext cx="6891038"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Pali,</a:t>
            </a:r>
            <a:r>
              <a:rPr lang="en-US" sz="1100"/>
              <a:t> </a:t>
            </a:r>
            <a:r>
              <a:rPr lang="lv-LV" sz="1100"/>
              <a:t>plūdi un</a:t>
            </a:r>
            <a:r>
              <a:rPr lang="en-US" sz="1100"/>
              <a:t> </a:t>
            </a:r>
            <a:r>
              <a:rPr lang="lv-LV" sz="1100"/>
              <a:t>vējuzplūdi</a:t>
            </a:r>
          </a:p>
        </p:txBody>
      </p:sp>
      <p:sp>
        <p:nvSpPr>
          <p:cNvPr id="24" name="Google Shape;112;p22">
            <a:extLst>
              <a:ext uri="{FF2B5EF4-FFF2-40B4-BE49-F238E27FC236}">
                <a16:creationId xmlns:a16="http://schemas.microsoft.com/office/drawing/2014/main" id="{4A713021-A86A-4921-E719-CC45D5EF63B9}"/>
              </a:ext>
            </a:extLst>
          </p:cNvPr>
          <p:cNvSpPr/>
          <p:nvPr/>
        </p:nvSpPr>
        <p:spPr>
          <a:xfrm>
            <a:off x="7753736" y="2360627"/>
            <a:ext cx="3995351" cy="820738"/>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 nogruvums</a:t>
            </a:r>
          </a:p>
        </p:txBody>
      </p:sp>
      <p:sp>
        <p:nvSpPr>
          <p:cNvPr id="31" name="Google Shape;112;p22">
            <a:extLst>
              <a:ext uri="{FF2B5EF4-FFF2-40B4-BE49-F238E27FC236}">
                <a16:creationId xmlns:a16="http://schemas.microsoft.com/office/drawing/2014/main" id="{B781BDEB-278E-9E6D-C65C-0B5B67E5C0B8}"/>
              </a:ext>
            </a:extLst>
          </p:cNvPr>
          <p:cNvSpPr/>
          <p:nvPr/>
        </p:nvSpPr>
        <p:spPr>
          <a:xfrm>
            <a:off x="3101975" y="236113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32" name="Google Shape;112;p22">
            <a:extLst>
              <a:ext uri="{FF2B5EF4-FFF2-40B4-BE49-F238E27FC236}">
                <a16:creationId xmlns:a16="http://schemas.microsoft.com/office/drawing/2014/main" id="{64242099-71B1-7788-D8E4-BBA0E7EA4A6B}"/>
              </a:ext>
            </a:extLst>
          </p:cNvPr>
          <p:cNvSpPr/>
          <p:nvPr/>
        </p:nvSpPr>
        <p:spPr>
          <a:xfrm>
            <a:off x="3101975" y="329122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33" name="Google Shape;112;p22">
            <a:extLst>
              <a:ext uri="{FF2B5EF4-FFF2-40B4-BE49-F238E27FC236}">
                <a16:creationId xmlns:a16="http://schemas.microsoft.com/office/drawing/2014/main" id="{5B176859-0186-0463-0AA1-84F30FBA0442}"/>
              </a:ext>
            </a:extLst>
          </p:cNvPr>
          <p:cNvSpPr/>
          <p:nvPr/>
        </p:nvSpPr>
        <p:spPr>
          <a:xfrm>
            <a:off x="3104866" y="4220102"/>
            <a:ext cx="1641157" cy="1022395"/>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35" name="Google Shape;112;p22">
            <a:extLst>
              <a:ext uri="{FF2B5EF4-FFF2-40B4-BE49-F238E27FC236}">
                <a16:creationId xmlns:a16="http://schemas.microsoft.com/office/drawing/2014/main" id="{9CE34E23-06F8-DD7A-9CBE-C73E386B6116}"/>
              </a:ext>
            </a:extLst>
          </p:cNvPr>
          <p:cNvSpPr/>
          <p:nvPr/>
        </p:nvSpPr>
        <p:spPr>
          <a:xfrm>
            <a:off x="3101975" y="5353288"/>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Bioloģiskās:</a:t>
            </a:r>
          </a:p>
        </p:txBody>
      </p:sp>
      <p:grpSp>
        <p:nvGrpSpPr>
          <p:cNvPr id="45" name="Group 44">
            <a:extLst>
              <a:ext uri="{FF2B5EF4-FFF2-40B4-BE49-F238E27FC236}">
                <a16:creationId xmlns:a16="http://schemas.microsoft.com/office/drawing/2014/main" id="{43764D08-6B2D-360C-EA5A-5545FEE27CBB}"/>
              </a:ext>
            </a:extLst>
          </p:cNvPr>
          <p:cNvGrpSpPr/>
          <p:nvPr/>
        </p:nvGrpSpPr>
        <p:grpSpPr>
          <a:xfrm>
            <a:off x="7407077" y="2471304"/>
            <a:ext cx="216000" cy="692060"/>
            <a:chOff x="11567007" y="3478605"/>
            <a:chExt cx="216000" cy="692060"/>
          </a:xfrm>
        </p:grpSpPr>
        <p:sp>
          <p:nvSpPr>
            <p:cNvPr id="47" name="Rectangle 46">
              <a:extLst>
                <a:ext uri="{FF2B5EF4-FFF2-40B4-BE49-F238E27FC236}">
                  <a16:creationId xmlns:a16="http://schemas.microsoft.com/office/drawing/2014/main" id="{CCCF3D46-E683-C01D-AC64-7C2C2143742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48" name="Rectangle 47">
              <a:extLst>
                <a:ext uri="{FF2B5EF4-FFF2-40B4-BE49-F238E27FC236}">
                  <a16:creationId xmlns:a16="http://schemas.microsoft.com/office/drawing/2014/main" id="{5043253B-CA27-1388-8A89-C29617BA782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49" name="Rectangle 48">
              <a:extLst>
                <a:ext uri="{FF2B5EF4-FFF2-40B4-BE49-F238E27FC236}">
                  <a16:creationId xmlns:a16="http://schemas.microsoft.com/office/drawing/2014/main" id="{A31334AB-AB98-6008-A930-E310D98B2FB4}"/>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1" name="Group 50">
            <a:extLst>
              <a:ext uri="{FF2B5EF4-FFF2-40B4-BE49-F238E27FC236}">
                <a16:creationId xmlns:a16="http://schemas.microsoft.com/office/drawing/2014/main" id="{95DDB11A-FC57-BDB6-9EC2-7132A1102F15}"/>
              </a:ext>
            </a:extLst>
          </p:cNvPr>
          <p:cNvGrpSpPr/>
          <p:nvPr/>
        </p:nvGrpSpPr>
        <p:grpSpPr>
          <a:xfrm>
            <a:off x="11533127" y="2489305"/>
            <a:ext cx="216000" cy="692060"/>
            <a:chOff x="11567007" y="3478605"/>
            <a:chExt cx="216000" cy="692060"/>
          </a:xfrm>
        </p:grpSpPr>
        <p:sp>
          <p:nvSpPr>
            <p:cNvPr id="52" name="Rectangle 51">
              <a:extLst>
                <a:ext uri="{FF2B5EF4-FFF2-40B4-BE49-F238E27FC236}">
                  <a16:creationId xmlns:a16="http://schemas.microsoft.com/office/drawing/2014/main" id="{EA4BA5DC-8AED-E0C0-6DEA-7291EFAF362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3" name="Rectangle 52">
              <a:extLst>
                <a:ext uri="{FF2B5EF4-FFF2-40B4-BE49-F238E27FC236}">
                  <a16:creationId xmlns:a16="http://schemas.microsoft.com/office/drawing/2014/main" id="{00FB422E-38DC-B56B-2D27-3EE518125EC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4" name="Rectangle 53">
              <a:extLst>
                <a:ext uri="{FF2B5EF4-FFF2-40B4-BE49-F238E27FC236}">
                  <a16:creationId xmlns:a16="http://schemas.microsoft.com/office/drawing/2014/main" id="{557A48A5-6073-155F-7F4F-B6E3F379C91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5" name="Group 54">
            <a:extLst>
              <a:ext uri="{FF2B5EF4-FFF2-40B4-BE49-F238E27FC236}">
                <a16:creationId xmlns:a16="http://schemas.microsoft.com/office/drawing/2014/main" id="{79B31F07-2134-5A05-0B75-2A642665C411}"/>
              </a:ext>
            </a:extLst>
          </p:cNvPr>
          <p:cNvGrpSpPr/>
          <p:nvPr/>
        </p:nvGrpSpPr>
        <p:grpSpPr>
          <a:xfrm>
            <a:off x="11537082" y="3404183"/>
            <a:ext cx="216000" cy="692060"/>
            <a:chOff x="11567007" y="3478605"/>
            <a:chExt cx="216000" cy="692060"/>
          </a:xfrm>
        </p:grpSpPr>
        <p:sp>
          <p:nvSpPr>
            <p:cNvPr id="57" name="Rectangle 56">
              <a:extLst>
                <a:ext uri="{FF2B5EF4-FFF2-40B4-BE49-F238E27FC236}">
                  <a16:creationId xmlns:a16="http://schemas.microsoft.com/office/drawing/2014/main" id="{21EC8442-6F9C-1C70-74A4-15E7A2393E4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8" name="Rectangle 57">
              <a:extLst>
                <a:ext uri="{FF2B5EF4-FFF2-40B4-BE49-F238E27FC236}">
                  <a16:creationId xmlns:a16="http://schemas.microsoft.com/office/drawing/2014/main" id="{47B511F9-2481-0C72-1CF8-74886CD4FB0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9" name="Rectangle 58">
              <a:extLst>
                <a:ext uri="{FF2B5EF4-FFF2-40B4-BE49-F238E27FC236}">
                  <a16:creationId xmlns:a16="http://schemas.microsoft.com/office/drawing/2014/main" id="{921307A4-7794-2452-9AD9-09B117926C2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74" name="Rectangle 73">
            <a:extLst>
              <a:ext uri="{FF2B5EF4-FFF2-40B4-BE49-F238E27FC236}">
                <a16:creationId xmlns:a16="http://schemas.microsoft.com/office/drawing/2014/main" id="{3729DB27-513B-671C-A712-78C3643E35F1}"/>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pic>
        <p:nvPicPr>
          <p:cNvPr id="76" name="Graphic 75">
            <a:extLst>
              <a:ext uri="{FF2B5EF4-FFF2-40B4-BE49-F238E27FC236}">
                <a16:creationId xmlns:a16="http://schemas.microsoft.com/office/drawing/2014/main" id="{AF87B7CC-C8AB-60BA-7C90-33C0CA67A0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625" y="1890813"/>
            <a:ext cx="288925" cy="288925"/>
          </a:xfrm>
          <a:prstGeom prst="rect">
            <a:avLst/>
          </a:prstGeom>
        </p:spPr>
      </p:pic>
      <p:grpSp>
        <p:nvGrpSpPr>
          <p:cNvPr id="9" name="Group 8">
            <a:extLst>
              <a:ext uri="{FF2B5EF4-FFF2-40B4-BE49-F238E27FC236}">
                <a16:creationId xmlns:a16="http://schemas.microsoft.com/office/drawing/2014/main" id="{6DB5A238-533D-2283-7576-CB3837D4095E}"/>
              </a:ext>
            </a:extLst>
          </p:cNvPr>
          <p:cNvGrpSpPr/>
          <p:nvPr/>
        </p:nvGrpSpPr>
        <p:grpSpPr>
          <a:xfrm>
            <a:off x="7511473" y="131212"/>
            <a:ext cx="4237615" cy="218780"/>
            <a:chOff x="7511473" y="131212"/>
            <a:chExt cx="4237615" cy="218780"/>
          </a:xfrm>
        </p:grpSpPr>
        <p:sp>
          <p:nvSpPr>
            <p:cNvPr id="12" name="Rectangle 11">
              <a:extLst>
                <a:ext uri="{FF2B5EF4-FFF2-40B4-BE49-F238E27FC236}">
                  <a16:creationId xmlns:a16="http://schemas.microsoft.com/office/drawing/2014/main" id="{5492C5B5-6E5B-B987-CC2E-220D110702AD}"/>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95E33BA5-42F1-CCDE-0695-9316543B3750}"/>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4" name="Group 13">
              <a:extLst>
                <a:ext uri="{FF2B5EF4-FFF2-40B4-BE49-F238E27FC236}">
                  <a16:creationId xmlns:a16="http://schemas.microsoft.com/office/drawing/2014/main" id="{3205B409-EB97-E430-3CB4-3C0911528E53}"/>
                </a:ext>
              </a:extLst>
            </p:cNvPr>
            <p:cNvGrpSpPr/>
            <p:nvPr/>
          </p:nvGrpSpPr>
          <p:grpSpPr>
            <a:xfrm>
              <a:off x="8725174" y="131292"/>
              <a:ext cx="2544826" cy="217488"/>
              <a:chOff x="8236954" y="132504"/>
              <a:chExt cx="2544826" cy="217488"/>
            </a:xfrm>
          </p:grpSpPr>
          <p:sp>
            <p:nvSpPr>
              <p:cNvPr id="21" name="Rectangle 20">
                <a:extLst>
                  <a:ext uri="{FF2B5EF4-FFF2-40B4-BE49-F238E27FC236}">
                    <a16:creationId xmlns:a16="http://schemas.microsoft.com/office/drawing/2014/main" id="{9CB20F1D-0DB9-7E17-36BC-B50D82BF05C2}"/>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6CE89DE7-F8B9-05DC-8446-0D44848C74FE}"/>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5" name="Rectangle 14">
              <a:extLst>
                <a:ext uri="{FF2B5EF4-FFF2-40B4-BE49-F238E27FC236}">
                  <a16:creationId xmlns:a16="http://schemas.microsoft.com/office/drawing/2014/main" id="{208427CE-63D8-95A7-87F0-611649540D7B}"/>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8FD55E38-FE3D-2D4F-8AFD-B9A32E3D7D65}"/>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9327615F-9E5E-744C-A850-8FB438022737}"/>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3611C514-E7E4-D981-B3B2-8F51205ED72F}"/>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8E361EC1-A15E-614F-E7ED-ED1F03626EAF}"/>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3" name="Rectangle 22">
            <a:extLst>
              <a:ext uri="{FF2B5EF4-FFF2-40B4-BE49-F238E27FC236}">
                <a16:creationId xmlns:a16="http://schemas.microsoft.com/office/drawing/2014/main" id="{A55FBAEF-23B5-FCDF-CCC8-81E573DFEA8F}"/>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5" name="Google Shape;2685;p25">
            <a:extLst>
              <a:ext uri="{FF2B5EF4-FFF2-40B4-BE49-F238E27FC236}">
                <a16:creationId xmlns:a16="http://schemas.microsoft.com/office/drawing/2014/main" id="{80CAB2F7-A294-8FE6-7089-34445A02D724}"/>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27" name="Freeform 50">
            <a:extLst>
              <a:ext uri="{FF2B5EF4-FFF2-40B4-BE49-F238E27FC236}">
                <a16:creationId xmlns:a16="http://schemas.microsoft.com/office/drawing/2014/main" id="{B1FB5C2D-4C7D-E8E9-67B2-96641E4A9109}"/>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Rectangle 27">
            <a:extLst>
              <a:ext uri="{FF2B5EF4-FFF2-40B4-BE49-F238E27FC236}">
                <a16:creationId xmlns:a16="http://schemas.microsoft.com/office/drawing/2014/main" id="{BD0F6CEF-2936-EEB3-213B-9E85BDE35FD8}"/>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2685;p25">
            <a:extLst>
              <a:ext uri="{FF2B5EF4-FFF2-40B4-BE49-F238E27FC236}">
                <a16:creationId xmlns:a16="http://schemas.microsoft.com/office/drawing/2014/main" id="{B4F2D346-2FEF-56E3-276B-96784BD9ADBB}"/>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36" name="Freeform 50">
            <a:extLst>
              <a:ext uri="{FF2B5EF4-FFF2-40B4-BE49-F238E27FC236}">
                <a16:creationId xmlns:a16="http://schemas.microsoft.com/office/drawing/2014/main" id="{3ACAD617-BE54-D910-275C-F2FD8EBEFF7E}"/>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Rectangle 38">
            <a:extLst>
              <a:ext uri="{FF2B5EF4-FFF2-40B4-BE49-F238E27FC236}">
                <a16:creationId xmlns:a16="http://schemas.microsoft.com/office/drawing/2014/main" id="{F8B840F6-F59B-830E-7C8D-B4F237A6B678}"/>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837CE8B2-D011-8F3D-42A3-2FDE999DE76A}"/>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A288185E-37D4-4BF7-9011-4DDF4ED036DE}"/>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63" name="Google Shape;2685;p25">
            <a:extLst>
              <a:ext uri="{FF2B5EF4-FFF2-40B4-BE49-F238E27FC236}">
                <a16:creationId xmlns:a16="http://schemas.microsoft.com/office/drawing/2014/main" id="{B50DCA7A-A100-1B2E-1F49-3645856CBEBB}"/>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64" name="Rectangle 63">
            <a:extLst>
              <a:ext uri="{FF2B5EF4-FFF2-40B4-BE49-F238E27FC236}">
                <a16:creationId xmlns:a16="http://schemas.microsoft.com/office/drawing/2014/main" id="{F59D7015-D899-F92E-81A3-7DD93EE49341}"/>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5" name="Freeform 50">
            <a:extLst>
              <a:ext uri="{FF2B5EF4-FFF2-40B4-BE49-F238E27FC236}">
                <a16:creationId xmlns:a16="http://schemas.microsoft.com/office/drawing/2014/main" id="{D6CE8B59-8A1D-1061-156F-665762C22B53}"/>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6" name="Google Shape;2685;p25">
            <a:extLst>
              <a:ext uri="{FF2B5EF4-FFF2-40B4-BE49-F238E27FC236}">
                <a16:creationId xmlns:a16="http://schemas.microsoft.com/office/drawing/2014/main" id="{7A67A2F0-44DD-A8DF-2810-D6C1BD74F5B3}"/>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8">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2322352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AFB419B5-B3DD-47EC-DD82-79E25C420906}"/>
              </a:ext>
            </a:extLst>
          </p:cNvPr>
          <p:cNvSpPr/>
          <p:nvPr/>
        </p:nvSpPr>
        <p:spPr>
          <a:xfrm>
            <a:off x="0" y="1819275"/>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0" name="Rectangle 129">
            <a:extLst>
              <a:ext uri="{FF2B5EF4-FFF2-40B4-BE49-F238E27FC236}">
                <a16:creationId xmlns:a16="http://schemas.microsoft.com/office/drawing/2014/main" id="{2BC0C332-29C9-C185-6503-B2552AE99197}"/>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8" name="Google Shape;1001;p78">
            <a:extLst>
              <a:ext uri="{FF2B5EF4-FFF2-40B4-BE49-F238E27FC236}">
                <a16:creationId xmlns:a16="http://schemas.microsoft.com/office/drawing/2014/main" id="{B275B346-08FB-11F0-7AD5-2555B742D0D0}"/>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PSTCAK pienākumi civilajā aizsardzībā un katastrofas pārvaldīšanā </a:t>
            </a:r>
            <a:endParaRPr lang="en-US"/>
          </a:p>
        </p:txBody>
      </p:sp>
      <p:sp>
        <p:nvSpPr>
          <p:cNvPr id="139" name="Slide Number Placeholder 4">
            <a:extLst>
              <a:ext uri="{FF2B5EF4-FFF2-40B4-BE49-F238E27FC236}">
                <a16:creationId xmlns:a16="http://schemas.microsoft.com/office/drawing/2014/main" id="{300108DC-A810-191D-03DB-9DDD3A9D59D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85</a:t>
            </a:fld>
            <a:endParaRPr lang="en-GB"/>
          </a:p>
        </p:txBody>
      </p:sp>
      <p:grpSp>
        <p:nvGrpSpPr>
          <p:cNvPr id="3" name="Group 2">
            <a:extLst>
              <a:ext uri="{FF2B5EF4-FFF2-40B4-BE49-F238E27FC236}">
                <a16:creationId xmlns:a16="http://schemas.microsoft.com/office/drawing/2014/main" id="{E3598A4A-9300-0F8A-181C-431E98BF4DA0}"/>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B3EB8C14-F491-4245-D019-A18ED14EB2E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 name="TextBox 4">
              <a:extLst>
                <a:ext uri="{FF2B5EF4-FFF2-40B4-BE49-F238E27FC236}">
                  <a16:creationId xmlns:a16="http://schemas.microsoft.com/office/drawing/2014/main" id="{11C35253-802B-9A94-73A4-FE507B64F2EB}"/>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 name="Rectangle 5">
              <a:extLst>
                <a:ext uri="{FF2B5EF4-FFF2-40B4-BE49-F238E27FC236}">
                  <a16:creationId xmlns:a16="http://schemas.microsoft.com/office/drawing/2014/main" id="{4C2A7B89-7004-3131-1832-01986F5FB38F}"/>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 name="TextBox 6">
              <a:extLst>
                <a:ext uri="{FF2B5EF4-FFF2-40B4-BE49-F238E27FC236}">
                  <a16:creationId xmlns:a16="http://schemas.microsoft.com/office/drawing/2014/main" id="{025FAE1D-0AFA-F13C-C47D-57AB3B4BD22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 name="Rectangle 7">
              <a:extLst>
                <a:ext uri="{FF2B5EF4-FFF2-40B4-BE49-F238E27FC236}">
                  <a16:creationId xmlns:a16="http://schemas.microsoft.com/office/drawing/2014/main" id="{DBB2D940-AD2D-9CD4-6D7B-8EF78C62076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0" name="TextBox 9">
              <a:extLst>
                <a:ext uri="{FF2B5EF4-FFF2-40B4-BE49-F238E27FC236}">
                  <a16:creationId xmlns:a16="http://schemas.microsoft.com/office/drawing/2014/main" id="{FE20D5B4-45F3-8794-3E95-8623FDD4BDC5}"/>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9" name="Google Shape;112;p22">
            <a:extLst>
              <a:ext uri="{FF2B5EF4-FFF2-40B4-BE49-F238E27FC236}">
                <a16:creationId xmlns:a16="http://schemas.microsoft.com/office/drawing/2014/main" id="{F6929A1C-C7C7-C368-72CF-63BAEA1F5F09}"/>
              </a:ext>
            </a:extLst>
          </p:cNvPr>
          <p:cNvSpPr/>
          <p:nvPr/>
        </p:nvSpPr>
        <p:spPr>
          <a:xfrm>
            <a:off x="4861400" y="2361138"/>
            <a:ext cx="1111533" cy="85204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objektā</a:t>
            </a:r>
          </a:p>
        </p:txBody>
      </p:sp>
      <p:sp>
        <p:nvSpPr>
          <p:cNvPr id="13" name="Google Shape;112;p22">
            <a:extLst>
              <a:ext uri="{FF2B5EF4-FFF2-40B4-BE49-F238E27FC236}">
                <a16:creationId xmlns:a16="http://schemas.microsoft.com/office/drawing/2014/main" id="{8BA0924A-B7E2-C90B-9BE8-201D0CC98320}"/>
              </a:ext>
            </a:extLst>
          </p:cNvPr>
          <p:cNvSpPr/>
          <p:nvPr/>
        </p:nvSpPr>
        <p:spPr>
          <a:xfrm>
            <a:off x="6087765" y="2360613"/>
            <a:ext cx="1228657" cy="85256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naftas produktu cauruļvada transporta infrastruktūrā</a:t>
            </a:r>
          </a:p>
        </p:txBody>
      </p:sp>
      <p:sp>
        <p:nvSpPr>
          <p:cNvPr id="15" name="Google Shape;112;p22">
            <a:extLst>
              <a:ext uri="{FF2B5EF4-FFF2-40B4-BE49-F238E27FC236}">
                <a16:creationId xmlns:a16="http://schemas.microsoft.com/office/drawing/2014/main" id="{A20F4661-735C-D8F5-C7FA-B4D8BD4B9753}"/>
              </a:ext>
            </a:extLst>
          </p:cNvPr>
          <p:cNvSpPr/>
          <p:nvPr/>
        </p:nvSpPr>
        <p:spPr>
          <a:xfrm>
            <a:off x="7428258" y="2360613"/>
            <a:ext cx="1030153" cy="85256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dabasgāzes apgādes sistēmā</a:t>
            </a:r>
          </a:p>
        </p:txBody>
      </p:sp>
      <p:sp>
        <p:nvSpPr>
          <p:cNvPr id="21" name="Google Shape;112;p22">
            <a:extLst>
              <a:ext uri="{FF2B5EF4-FFF2-40B4-BE49-F238E27FC236}">
                <a16:creationId xmlns:a16="http://schemas.microsoft.com/office/drawing/2014/main" id="{2D45E0CB-0010-10B1-D78F-C6622DD489C0}"/>
              </a:ext>
            </a:extLst>
          </p:cNvPr>
          <p:cNvSpPr/>
          <p:nvPr/>
        </p:nvSpPr>
        <p:spPr>
          <a:xfrm>
            <a:off x="8570011" y="2360613"/>
            <a:ext cx="938543"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Radiācijas avārijas</a:t>
            </a:r>
          </a:p>
        </p:txBody>
      </p:sp>
      <p:sp>
        <p:nvSpPr>
          <p:cNvPr id="36" name="Google Shape;112;p22">
            <a:extLst>
              <a:ext uri="{FF2B5EF4-FFF2-40B4-BE49-F238E27FC236}">
                <a16:creationId xmlns:a16="http://schemas.microsoft.com/office/drawing/2014/main" id="{5B9486AA-7717-0FAE-4D32-A4AAEFD82EAD}"/>
              </a:ext>
            </a:extLst>
          </p:cNvPr>
          <p:cNvSpPr/>
          <p:nvPr/>
        </p:nvSpPr>
        <p:spPr>
          <a:xfrm>
            <a:off x="9618493" y="2360613"/>
            <a:ext cx="997305"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Bioloģisko vielu negadījumi</a:t>
            </a:r>
          </a:p>
        </p:txBody>
      </p:sp>
      <p:sp>
        <p:nvSpPr>
          <p:cNvPr id="37" name="Google Shape;112;p22">
            <a:extLst>
              <a:ext uri="{FF2B5EF4-FFF2-40B4-BE49-F238E27FC236}">
                <a16:creationId xmlns:a16="http://schemas.microsoft.com/office/drawing/2014/main" id="{ACD7217F-305A-95D0-38FF-33849515F31B}"/>
              </a:ext>
            </a:extLst>
          </p:cNvPr>
          <p:cNvSpPr/>
          <p:nvPr/>
        </p:nvSpPr>
        <p:spPr>
          <a:xfrm>
            <a:off x="10725738" y="2360613"/>
            <a:ext cx="1023352" cy="85248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Ugunsgrēki</a:t>
            </a:r>
          </a:p>
        </p:txBody>
      </p:sp>
      <p:sp>
        <p:nvSpPr>
          <p:cNvPr id="39" name="Google Shape;112;p22">
            <a:extLst>
              <a:ext uri="{FF2B5EF4-FFF2-40B4-BE49-F238E27FC236}">
                <a16:creationId xmlns:a16="http://schemas.microsoft.com/office/drawing/2014/main" id="{493C1B15-222F-80F4-D256-846F15FFB990}"/>
              </a:ext>
            </a:extLst>
          </p:cNvPr>
          <p:cNvSpPr/>
          <p:nvPr/>
        </p:nvSpPr>
        <p:spPr>
          <a:xfrm>
            <a:off x="6387364" y="3326898"/>
            <a:ext cx="1281435"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Avārijas vai negadījumi ostu </a:t>
            </a:r>
            <a:endParaRPr lang="en-US" sz="1100"/>
          </a:p>
          <a:p>
            <a:pPr marL="0" lvl="0" indent="0" algn="l" rtl="0">
              <a:spcBef>
                <a:spcPts val="0"/>
              </a:spcBef>
              <a:spcAft>
                <a:spcPts val="0"/>
              </a:spcAft>
              <a:buNone/>
            </a:pPr>
            <a:r>
              <a:rPr lang="lv-LV" sz="1100"/>
              <a:t>un jūras hidrotehniskajās inženierbūvēs</a:t>
            </a:r>
          </a:p>
        </p:txBody>
      </p:sp>
      <p:sp>
        <p:nvSpPr>
          <p:cNvPr id="40" name="Google Shape;112;p22">
            <a:extLst>
              <a:ext uri="{FF2B5EF4-FFF2-40B4-BE49-F238E27FC236}">
                <a16:creationId xmlns:a16="http://schemas.microsoft.com/office/drawing/2014/main" id="{9C1A2A89-C93E-6214-18B0-CCA56C48DFCC}"/>
              </a:ext>
            </a:extLst>
          </p:cNvPr>
          <p:cNvSpPr/>
          <p:nvPr/>
        </p:nvSpPr>
        <p:spPr>
          <a:xfrm>
            <a:off x="4861401" y="3326513"/>
            <a:ext cx="1413987" cy="1236155"/>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Dambju un citu hidrotehnisko būvju pārrāvumi – </a:t>
            </a:r>
            <a:br>
              <a:rPr lang="en-US" sz="1100"/>
            </a:br>
            <a:r>
              <a:rPr lang="lv-LV" sz="1100"/>
              <a:t>Daugavas hidroelektrostaciju kaskādes hidrobūve</a:t>
            </a:r>
          </a:p>
        </p:txBody>
      </p:sp>
      <p:sp>
        <p:nvSpPr>
          <p:cNvPr id="41" name="Google Shape;112;p22">
            <a:extLst>
              <a:ext uri="{FF2B5EF4-FFF2-40B4-BE49-F238E27FC236}">
                <a16:creationId xmlns:a16="http://schemas.microsoft.com/office/drawing/2014/main" id="{C60A0C5D-FD89-1277-D3DD-9500994408E0}"/>
              </a:ext>
            </a:extLst>
          </p:cNvPr>
          <p:cNvSpPr/>
          <p:nvPr/>
        </p:nvSpPr>
        <p:spPr>
          <a:xfrm>
            <a:off x="7780400" y="3326898"/>
            <a:ext cx="938543"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Pārvades </a:t>
            </a:r>
            <a:endParaRPr lang="en-US" sz="1100"/>
          </a:p>
          <a:p>
            <a:pPr marL="0" lvl="0" indent="0" algn="l" rtl="0">
              <a:spcBef>
                <a:spcPts val="0"/>
              </a:spcBef>
              <a:spcAft>
                <a:spcPts val="0"/>
              </a:spcAft>
              <a:buNone/>
            </a:pPr>
            <a:r>
              <a:rPr lang="lv-LV" sz="1100"/>
              <a:t>un sadales elektrotīklu bojājumi</a:t>
            </a:r>
          </a:p>
        </p:txBody>
      </p:sp>
      <p:sp>
        <p:nvSpPr>
          <p:cNvPr id="43" name="Google Shape;112;p22">
            <a:extLst>
              <a:ext uri="{FF2B5EF4-FFF2-40B4-BE49-F238E27FC236}">
                <a16:creationId xmlns:a16="http://schemas.microsoft.com/office/drawing/2014/main" id="{7E5BE855-4C32-09BD-A499-657B702FFC83}"/>
              </a:ext>
            </a:extLst>
          </p:cNvPr>
          <p:cNvSpPr/>
          <p:nvPr/>
        </p:nvSpPr>
        <p:spPr>
          <a:xfrm>
            <a:off x="8830041" y="3326898"/>
            <a:ext cx="1043167"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Būvju sabrukums</a:t>
            </a:r>
          </a:p>
        </p:txBody>
      </p:sp>
      <p:sp>
        <p:nvSpPr>
          <p:cNvPr id="44" name="Google Shape;112;p22">
            <a:extLst>
              <a:ext uri="{FF2B5EF4-FFF2-40B4-BE49-F238E27FC236}">
                <a16:creationId xmlns:a16="http://schemas.microsoft.com/office/drawing/2014/main" id="{F8D396AB-CA7F-2071-93F2-FEAACE003285}"/>
              </a:ext>
            </a:extLst>
          </p:cNvPr>
          <p:cNvSpPr/>
          <p:nvPr/>
        </p:nvSpPr>
        <p:spPr>
          <a:xfrm>
            <a:off x="9984295" y="3326898"/>
            <a:ext cx="1764793" cy="123577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no kuģiem, kuģa uzskriešana uz sēkļa, kuģu sadursme, </a:t>
            </a:r>
            <a:br>
              <a:rPr lang="en-US" sz="1100"/>
            </a:br>
            <a:r>
              <a:rPr lang="lv-LV" sz="1100"/>
              <a:t>pasažieru kuģa </a:t>
            </a:r>
            <a:br>
              <a:rPr lang="en-US" sz="1100"/>
            </a:br>
            <a:r>
              <a:rPr lang="lv-LV" sz="1100"/>
              <a:t>katastrofa</a:t>
            </a:r>
          </a:p>
        </p:txBody>
      </p:sp>
      <p:sp>
        <p:nvSpPr>
          <p:cNvPr id="45" name="Google Shape;112;p22">
            <a:extLst>
              <a:ext uri="{FF2B5EF4-FFF2-40B4-BE49-F238E27FC236}">
                <a16:creationId xmlns:a16="http://schemas.microsoft.com/office/drawing/2014/main" id="{92796AF8-74A0-5B01-7F31-8EF9B59F1CCC}"/>
              </a:ext>
            </a:extLst>
          </p:cNvPr>
          <p:cNvSpPr/>
          <p:nvPr/>
        </p:nvSpPr>
        <p:spPr>
          <a:xfrm>
            <a:off x="4861399" y="4674076"/>
            <a:ext cx="2281549" cy="69215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Autotransporta </a:t>
            </a:r>
          </a:p>
          <a:p>
            <a:pPr marL="0" lvl="0" indent="0" algn="l" rtl="0">
              <a:spcBef>
                <a:spcPts val="0"/>
              </a:spcBef>
              <a:spcAft>
                <a:spcPts val="0"/>
              </a:spcAft>
              <a:buNone/>
            </a:pPr>
            <a:r>
              <a:rPr lang="lv-LV" sz="1100"/>
              <a:t>avārija</a:t>
            </a:r>
          </a:p>
        </p:txBody>
      </p:sp>
      <p:sp>
        <p:nvSpPr>
          <p:cNvPr id="47" name="Google Shape;112;p22">
            <a:extLst>
              <a:ext uri="{FF2B5EF4-FFF2-40B4-BE49-F238E27FC236}">
                <a16:creationId xmlns:a16="http://schemas.microsoft.com/office/drawing/2014/main" id="{FEFBF358-DB47-6AC0-56DA-805D0F414158}"/>
              </a:ext>
            </a:extLst>
          </p:cNvPr>
          <p:cNvSpPr/>
          <p:nvPr/>
        </p:nvSpPr>
        <p:spPr>
          <a:xfrm>
            <a:off x="7256672" y="4674076"/>
            <a:ext cx="2311288" cy="69215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nelaimes gadījums ar gaisa kuģi</a:t>
            </a:r>
            <a:endParaRPr lang="lv-LV" sz="1100"/>
          </a:p>
        </p:txBody>
      </p:sp>
      <p:sp>
        <p:nvSpPr>
          <p:cNvPr id="48" name="Google Shape;112;p22">
            <a:extLst>
              <a:ext uri="{FF2B5EF4-FFF2-40B4-BE49-F238E27FC236}">
                <a16:creationId xmlns:a16="http://schemas.microsoft.com/office/drawing/2014/main" id="{6D039E54-3EE4-5E74-601B-EE8C97F5575C}"/>
              </a:ext>
            </a:extLst>
          </p:cNvPr>
          <p:cNvSpPr/>
          <p:nvPr/>
        </p:nvSpPr>
        <p:spPr>
          <a:xfrm>
            <a:off x="9679559" y="4674076"/>
            <a:ext cx="2069251" cy="692060"/>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Dzelzceļa transporta katastrofa</a:t>
            </a:r>
          </a:p>
        </p:txBody>
      </p:sp>
      <p:sp>
        <p:nvSpPr>
          <p:cNvPr id="49" name="Google Shape;112;p22">
            <a:extLst>
              <a:ext uri="{FF2B5EF4-FFF2-40B4-BE49-F238E27FC236}">
                <a16:creationId xmlns:a16="http://schemas.microsoft.com/office/drawing/2014/main" id="{CCC572AF-6EF5-649A-F316-0D9CAC2B83EF}"/>
              </a:ext>
            </a:extLst>
          </p:cNvPr>
          <p:cNvSpPr/>
          <p:nvPr/>
        </p:nvSpPr>
        <p:spPr>
          <a:xfrm>
            <a:off x="4861400" y="5478463"/>
            <a:ext cx="3171887" cy="693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Sabiedriskās nekārtības, iekšējie </a:t>
            </a:r>
            <a:endParaRPr lang="en-US" sz="1100"/>
          </a:p>
          <a:p>
            <a:pPr marL="0" lvl="0" indent="0" algn="l" rtl="0">
              <a:spcBef>
                <a:spcPts val="0"/>
              </a:spcBef>
              <a:spcAft>
                <a:spcPts val="0"/>
              </a:spcAft>
              <a:buNone/>
            </a:pPr>
            <a:r>
              <a:rPr lang="lv-LV" sz="1100"/>
              <a:t>nemieri</a:t>
            </a:r>
          </a:p>
        </p:txBody>
      </p:sp>
      <p:sp>
        <p:nvSpPr>
          <p:cNvPr id="51" name="Google Shape;112;p22">
            <a:extLst>
              <a:ext uri="{FF2B5EF4-FFF2-40B4-BE49-F238E27FC236}">
                <a16:creationId xmlns:a16="http://schemas.microsoft.com/office/drawing/2014/main" id="{8C5DA889-4331-D388-FCE3-C7D853D22A8C}"/>
              </a:ext>
            </a:extLst>
          </p:cNvPr>
          <p:cNvSpPr/>
          <p:nvPr/>
        </p:nvSpPr>
        <p:spPr>
          <a:xfrm>
            <a:off x="8146462" y="5478463"/>
            <a:ext cx="3588060" cy="693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Terora akti</a:t>
            </a:r>
          </a:p>
        </p:txBody>
      </p:sp>
      <p:grpSp>
        <p:nvGrpSpPr>
          <p:cNvPr id="52" name="Group 51">
            <a:extLst>
              <a:ext uri="{FF2B5EF4-FFF2-40B4-BE49-F238E27FC236}">
                <a16:creationId xmlns:a16="http://schemas.microsoft.com/office/drawing/2014/main" id="{CC8A6E55-33AC-0A64-96BC-78A578B3E785}"/>
              </a:ext>
            </a:extLst>
          </p:cNvPr>
          <p:cNvGrpSpPr/>
          <p:nvPr/>
        </p:nvGrpSpPr>
        <p:grpSpPr>
          <a:xfrm>
            <a:off x="11532810" y="4674076"/>
            <a:ext cx="216000" cy="692060"/>
            <a:chOff x="11567007" y="3478605"/>
            <a:chExt cx="216000" cy="692060"/>
          </a:xfrm>
        </p:grpSpPr>
        <p:sp>
          <p:nvSpPr>
            <p:cNvPr id="53" name="Rectangle 52">
              <a:extLst>
                <a:ext uri="{FF2B5EF4-FFF2-40B4-BE49-F238E27FC236}">
                  <a16:creationId xmlns:a16="http://schemas.microsoft.com/office/drawing/2014/main" id="{699D29C3-9DA6-8EB3-B520-CA655311F69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4" name="Rectangle 53">
              <a:extLst>
                <a:ext uri="{FF2B5EF4-FFF2-40B4-BE49-F238E27FC236}">
                  <a16:creationId xmlns:a16="http://schemas.microsoft.com/office/drawing/2014/main" id="{EB1B0E27-809B-3CDA-CD35-542DBCE94A0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5" name="Rectangle 54">
              <a:extLst>
                <a:ext uri="{FF2B5EF4-FFF2-40B4-BE49-F238E27FC236}">
                  <a16:creationId xmlns:a16="http://schemas.microsoft.com/office/drawing/2014/main" id="{F20408E9-AC1B-2806-8A9D-77EAE599636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56" name="Group 55">
            <a:extLst>
              <a:ext uri="{FF2B5EF4-FFF2-40B4-BE49-F238E27FC236}">
                <a16:creationId xmlns:a16="http://schemas.microsoft.com/office/drawing/2014/main" id="{6E7ACAB6-B098-0A5B-BB2E-EF63B560E595}"/>
              </a:ext>
            </a:extLst>
          </p:cNvPr>
          <p:cNvGrpSpPr/>
          <p:nvPr/>
        </p:nvGrpSpPr>
        <p:grpSpPr>
          <a:xfrm>
            <a:off x="7100422" y="2521118"/>
            <a:ext cx="216000" cy="692060"/>
            <a:chOff x="11567007" y="3478605"/>
            <a:chExt cx="216000" cy="692060"/>
          </a:xfrm>
        </p:grpSpPr>
        <p:sp>
          <p:nvSpPr>
            <p:cNvPr id="57" name="Rectangle 56">
              <a:extLst>
                <a:ext uri="{FF2B5EF4-FFF2-40B4-BE49-F238E27FC236}">
                  <a16:creationId xmlns:a16="http://schemas.microsoft.com/office/drawing/2014/main" id="{4FA623E8-155E-DD38-D5E3-B3F4BF1A2334}"/>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8" name="Rectangle 57">
              <a:extLst>
                <a:ext uri="{FF2B5EF4-FFF2-40B4-BE49-F238E27FC236}">
                  <a16:creationId xmlns:a16="http://schemas.microsoft.com/office/drawing/2014/main" id="{CA43BCC2-62D8-4773-B7D7-060448CDEC4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59" name="Rectangle 58">
              <a:extLst>
                <a:ext uri="{FF2B5EF4-FFF2-40B4-BE49-F238E27FC236}">
                  <a16:creationId xmlns:a16="http://schemas.microsoft.com/office/drawing/2014/main" id="{68B80BD1-6DC3-447D-EE17-9B20996B6CE4}"/>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0" name="Group 59">
            <a:extLst>
              <a:ext uri="{FF2B5EF4-FFF2-40B4-BE49-F238E27FC236}">
                <a16:creationId xmlns:a16="http://schemas.microsoft.com/office/drawing/2014/main" id="{C89E81EF-8DE3-5D47-6B18-1E98018EA6C3}"/>
              </a:ext>
            </a:extLst>
          </p:cNvPr>
          <p:cNvGrpSpPr/>
          <p:nvPr/>
        </p:nvGrpSpPr>
        <p:grpSpPr>
          <a:xfrm>
            <a:off x="11533089" y="2521041"/>
            <a:ext cx="216000" cy="692060"/>
            <a:chOff x="11567007" y="3478605"/>
            <a:chExt cx="216000" cy="692060"/>
          </a:xfrm>
        </p:grpSpPr>
        <p:sp>
          <p:nvSpPr>
            <p:cNvPr id="61" name="Rectangle 60">
              <a:extLst>
                <a:ext uri="{FF2B5EF4-FFF2-40B4-BE49-F238E27FC236}">
                  <a16:creationId xmlns:a16="http://schemas.microsoft.com/office/drawing/2014/main" id="{8B3AB2E8-07C3-DD16-C1B9-9FFCF0F2E7C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2" name="Rectangle 61">
              <a:extLst>
                <a:ext uri="{FF2B5EF4-FFF2-40B4-BE49-F238E27FC236}">
                  <a16:creationId xmlns:a16="http://schemas.microsoft.com/office/drawing/2014/main" id="{11CC5D8B-0A88-A143-B54E-970CE8470D8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3" name="Rectangle 62">
              <a:extLst>
                <a:ext uri="{FF2B5EF4-FFF2-40B4-BE49-F238E27FC236}">
                  <a16:creationId xmlns:a16="http://schemas.microsoft.com/office/drawing/2014/main" id="{7B927CDC-6685-8306-0FD0-99CC12BD41D1}"/>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4" name="Group 63">
            <a:extLst>
              <a:ext uri="{FF2B5EF4-FFF2-40B4-BE49-F238E27FC236}">
                <a16:creationId xmlns:a16="http://schemas.microsoft.com/office/drawing/2014/main" id="{F6ADDDFA-B179-B2A9-E14F-CB22F7943B8D}"/>
              </a:ext>
            </a:extLst>
          </p:cNvPr>
          <p:cNvGrpSpPr/>
          <p:nvPr/>
        </p:nvGrpSpPr>
        <p:grpSpPr>
          <a:xfrm>
            <a:off x="8242411" y="2521118"/>
            <a:ext cx="216000" cy="692060"/>
            <a:chOff x="11567007" y="3478605"/>
            <a:chExt cx="216000" cy="692060"/>
          </a:xfrm>
        </p:grpSpPr>
        <p:sp>
          <p:nvSpPr>
            <p:cNvPr id="65" name="Rectangle 64">
              <a:extLst>
                <a:ext uri="{FF2B5EF4-FFF2-40B4-BE49-F238E27FC236}">
                  <a16:creationId xmlns:a16="http://schemas.microsoft.com/office/drawing/2014/main" id="{958F7F47-13CE-F359-50B7-F2E805D9CED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6" name="Rectangle 65">
              <a:extLst>
                <a:ext uri="{FF2B5EF4-FFF2-40B4-BE49-F238E27FC236}">
                  <a16:creationId xmlns:a16="http://schemas.microsoft.com/office/drawing/2014/main" id="{45A18B7D-2F3C-274D-2801-BF790B1A1D21}"/>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7" name="Rectangle 66">
              <a:extLst>
                <a:ext uri="{FF2B5EF4-FFF2-40B4-BE49-F238E27FC236}">
                  <a16:creationId xmlns:a16="http://schemas.microsoft.com/office/drawing/2014/main" id="{158948E6-5CF8-327E-00B6-D7E3E7414991}"/>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8" name="Group 67">
            <a:extLst>
              <a:ext uri="{FF2B5EF4-FFF2-40B4-BE49-F238E27FC236}">
                <a16:creationId xmlns:a16="http://schemas.microsoft.com/office/drawing/2014/main" id="{0DEDDB83-5C66-329B-8391-C7980A4E8B8D}"/>
              </a:ext>
            </a:extLst>
          </p:cNvPr>
          <p:cNvGrpSpPr/>
          <p:nvPr/>
        </p:nvGrpSpPr>
        <p:grpSpPr>
          <a:xfrm>
            <a:off x="7452799" y="3870184"/>
            <a:ext cx="216000" cy="692060"/>
            <a:chOff x="11567007" y="3478605"/>
            <a:chExt cx="216000" cy="692060"/>
          </a:xfrm>
        </p:grpSpPr>
        <p:sp>
          <p:nvSpPr>
            <p:cNvPr id="69" name="Rectangle 68">
              <a:extLst>
                <a:ext uri="{FF2B5EF4-FFF2-40B4-BE49-F238E27FC236}">
                  <a16:creationId xmlns:a16="http://schemas.microsoft.com/office/drawing/2014/main" id="{99A35A3B-3BD0-0CCD-FD61-4A8137A4DE4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0" name="Rectangle 69">
              <a:extLst>
                <a:ext uri="{FF2B5EF4-FFF2-40B4-BE49-F238E27FC236}">
                  <a16:creationId xmlns:a16="http://schemas.microsoft.com/office/drawing/2014/main" id="{200555B2-C8DF-3162-4FDD-7872D847F14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1" name="Rectangle 70">
              <a:extLst>
                <a:ext uri="{FF2B5EF4-FFF2-40B4-BE49-F238E27FC236}">
                  <a16:creationId xmlns:a16="http://schemas.microsoft.com/office/drawing/2014/main" id="{726ABDDF-E386-2F9F-4B93-04F14A0B80B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2" name="Group 71">
            <a:extLst>
              <a:ext uri="{FF2B5EF4-FFF2-40B4-BE49-F238E27FC236}">
                <a16:creationId xmlns:a16="http://schemas.microsoft.com/office/drawing/2014/main" id="{05FF8BF8-120D-1267-808C-A16285C1E2EB}"/>
              </a:ext>
            </a:extLst>
          </p:cNvPr>
          <p:cNvGrpSpPr/>
          <p:nvPr/>
        </p:nvGrpSpPr>
        <p:grpSpPr>
          <a:xfrm>
            <a:off x="11533089" y="3870608"/>
            <a:ext cx="216000" cy="692060"/>
            <a:chOff x="11567007" y="3478605"/>
            <a:chExt cx="216000" cy="692060"/>
          </a:xfrm>
        </p:grpSpPr>
        <p:sp>
          <p:nvSpPr>
            <p:cNvPr id="73" name="Rectangle 72">
              <a:extLst>
                <a:ext uri="{FF2B5EF4-FFF2-40B4-BE49-F238E27FC236}">
                  <a16:creationId xmlns:a16="http://schemas.microsoft.com/office/drawing/2014/main" id="{A5BFC854-F182-64B3-22CA-606D0B9C418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4" name="Rectangle 73">
              <a:extLst>
                <a:ext uri="{FF2B5EF4-FFF2-40B4-BE49-F238E27FC236}">
                  <a16:creationId xmlns:a16="http://schemas.microsoft.com/office/drawing/2014/main" id="{3A2F27AB-C1C8-04A7-4062-7AF67FF0F94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5" name="Rectangle 74">
              <a:extLst>
                <a:ext uri="{FF2B5EF4-FFF2-40B4-BE49-F238E27FC236}">
                  <a16:creationId xmlns:a16="http://schemas.microsoft.com/office/drawing/2014/main" id="{B325568A-C87E-732F-429E-23643A3AE79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6" name="Group 75">
            <a:extLst>
              <a:ext uri="{FF2B5EF4-FFF2-40B4-BE49-F238E27FC236}">
                <a16:creationId xmlns:a16="http://schemas.microsoft.com/office/drawing/2014/main" id="{07F44807-17B6-B7EC-6976-5DABEDB78011}"/>
              </a:ext>
            </a:extLst>
          </p:cNvPr>
          <p:cNvGrpSpPr/>
          <p:nvPr/>
        </p:nvGrpSpPr>
        <p:grpSpPr>
          <a:xfrm>
            <a:off x="7817287" y="5480141"/>
            <a:ext cx="216000" cy="692060"/>
            <a:chOff x="11567007" y="3478605"/>
            <a:chExt cx="216000" cy="692060"/>
          </a:xfrm>
        </p:grpSpPr>
        <p:sp>
          <p:nvSpPr>
            <p:cNvPr id="77" name="Rectangle 76">
              <a:extLst>
                <a:ext uri="{FF2B5EF4-FFF2-40B4-BE49-F238E27FC236}">
                  <a16:creationId xmlns:a16="http://schemas.microsoft.com/office/drawing/2014/main" id="{9805A9EC-1F8D-5A4F-01E0-0B287DB73A6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8" name="Rectangle 77">
              <a:extLst>
                <a:ext uri="{FF2B5EF4-FFF2-40B4-BE49-F238E27FC236}">
                  <a16:creationId xmlns:a16="http://schemas.microsoft.com/office/drawing/2014/main" id="{B09F039E-04E2-8B3F-F523-D9D367A827F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9" name="Rectangle 78">
              <a:extLst>
                <a:ext uri="{FF2B5EF4-FFF2-40B4-BE49-F238E27FC236}">
                  <a16:creationId xmlns:a16="http://schemas.microsoft.com/office/drawing/2014/main" id="{C4D452B8-0B15-878A-BB7E-98F93F94C9E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0" name="Group 79">
            <a:extLst>
              <a:ext uri="{FF2B5EF4-FFF2-40B4-BE49-F238E27FC236}">
                <a16:creationId xmlns:a16="http://schemas.microsoft.com/office/drawing/2014/main" id="{E154294C-1F9F-773E-5E1C-EB403591C7EC}"/>
              </a:ext>
            </a:extLst>
          </p:cNvPr>
          <p:cNvGrpSpPr/>
          <p:nvPr/>
        </p:nvGrpSpPr>
        <p:grpSpPr>
          <a:xfrm>
            <a:off x="10399798" y="2521041"/>
            <a:ext cx="216000" cy="692060"/>
            <a:chOff x="11567007" y="3478605"/>
            <a:chExt cx="216000" cy="692060"/>
          </a:xfrm>
        </p:grpSpPr>
        <p:sp>
          <p:nvSpPr>
            <p:cNvPr id="81" name="Rectangle 80">
              <a:extLst>
                <a:ext uri="{FF2B5EF4-FFF2-40B4-BE49-F238E27FC236}">
                  <a16:creationId xmlns:a16="http://schemas.microsoft.com/office/drawing/2014/main" id="{CAB3C0FC-D92E-FADA-B429-742DF559CC1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2" name="Rectangle 81">
              <a:extLst>
                <a:ext uri="{FF2B5EF4-FFF2-40B4-BE49-F238E27FC236}">
                  <a16:creationId xmlns:a16="http://schemas.microsoft.com/office/drawing/2014/main" id="{BD89B83E-FB60-3975-D98D-5637BF040B6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3" name="Rectangle 82">
              <a:extLst>
                <a:ext uri="{FF2B5EF4-FFF2-40B4-BE49-F238E27FC236}">
                  <a16:creationId xmlns:a16="http://schemas.microsoft.com/office/drawing/2014/main" id="{5B385790-4153-4DBE-FDEA-88DCB8A82BB4}"/>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4" name="Group 83">
            <a:extLst>
              <a:ext uri="{FF2B5EF4-FFF2-40B4-BE49-F238E27FC236}">
                <a16:creationId xmlns:a16="http://schemas.microsoft.com/office/drawing/2014/main" id="{C3BF8507-88D1-BCAF-2632-A9E347FC50E2}"/>
              </a:ext>
            </a:extLst>
          </p:cNvPr>
          <p:cNvGrpSpPr/>
          <p:nvPr/>
        </p:nvGrpSpPr>
        <p:grpSpPr>
          <a:xfrm>
            <a:off x="8502943" y="3870184"/>
            <a:ext cx="216000" cy="692060"/>
            <a:chOff x="11567007" y="3478605"/>
            <a:chExt cx="216000" cy="692060"/>
          </a:xfrm>
        </p:grpSpPr>
        <p:sp>
          <p:nvSpPr>
            <p:cNvPr id="85" name="Rectangle 84">
              <a:extLst>
                <a:ext uri="{FF2B5EF4-FFF2-40B4-BE49-F238E27FC236}">
                  <a16:creationId xmlns:a16="http://schemas.microsoft.com/office/drawing/2014/main" id="{508FC469-D538-2F8F-EA9C-4193EA9DD9D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6" name="Rectangle 85">
              <a:extLst>
                <a:ext uri="{FF2B5EF4-FFF2-40B4-BE49-F238E27FC236}">
                  <a16:creationId xmlns:a16="http://schemas.microsoft.com/office/drawing/2014/main" id="{DE35A5CA-3602-AA3C-5507-54CF201A959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7" name="Rectangle 86">
              <a:extLst>
                <a:ext uri="{FF2B5EF4-FFF2-40B4-BE49-F238E27FC236}">
                  <a16:creationId xmlns:a16="http://schemas.microsoft.com/office/drawing/2014/main" id="{F4240DC6-87A1-2BFE-CAEE-F2BB22C8C48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8" name="Group 87">
            <a:extLst>
              <a:ext uri="{FF2B5EF4-FFF2-40B4-BE49-F238E27FC236}">
                <a16:creationId xmlns:a16="http://schemas.microsoft.com/office/drawing/2014/main" id="{FB904198-D03D-AC33-BE71-3D65D75722A2}"/>
              </a:ext>
            </a:extLst>
          </p:cNvPr>
          <p:cNvGrpSpPr/>
          <p:nvPr/>
        </p:nvGrpSpPr>
        <p:grpSpPr>
          <a:xfrm>
            <a:off x="9657208" y="3870184"/>
            <a:ext cx="216000" cy="692060"/>
            <a:chOff x="11567007" y="3478605"/>
            <a:chExt cx="216000" cy="692060"/>
          </a:xfrm>
        </p:grpSpPr>
        <p:sp>
          <p:nvSpPr>
            <p:cNvPr id="89" name="Rectangle 88">
              <a:extLst>
                <a:ext uri="{FF2B5EF4-FFF2-40B4-BE49-F238E27FC236}">
                  <a16:creationId xmlns:a16="http://schemas.microsoft.com/office/drawing/2014/main" id="{851C1FFD-7D79-2F9E-E73B-B7638ADF947B}"/>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0" name="Rectangle 89">
              <a:extLst>
                <a:ext uri="{FF2B5EF4-FFF2-40B4-BE49-F238E27FC236}">
                  <a16:creationId xmlns:a16="http://schemas.microsoft.com/office/drawing/2014/main" id="{384C75FD-7E8D-749E-6776-8CB1FAA8856F}"/>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1" name="Rectangle 90">
              <a:extLst>
                <a:ext uri="{FF2B5EF4-FFF2-40B4-BE49-F238E27FC236}">
                  <a16:creationId xmlns:a16="http://schemas.microsoft.com/office/drawing/2014/main" id="{C56DD5F0-EE6A-3B10-82F1-5E536F70452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2" name="Group 91">
            <a:extLst>
              <a:ext uri="{FF2B5EF4-FFF2-40B4-BE49-F238E27FC236}">
                <a16:creationId xmlns:a16="http://schemas.microsoft.com/office/drawing/2014/main" id="{9B366CCB-2BDF-926F-1FCD-966F42A3DC35}"/>
              </a:ext>
            </a:extLst>
          </p:cNvPr>
          <p:cNvGrpSpPr/>
          <p:nvPr/>
        </p:nvGrpSpPr>
        <p:grpSpPr>
          <a:xfrm>
            <a:off x="9351960" y="4674166"/>
            <a:ext cx="216000" cy="692060"/>
            <a:chOff x="11567007" y="3478605"/>
            <a:chExt cx="216000" cy="692060"/>
          </a:xfrm>
        </p:grpSpPr>
        <p:sp>
          <p:nvSpPr>
            <p:cNvPr id="93" name="Rectangle 92">
              <a:extLst>
                <a:ext uri="{FF2B5EF4-FFF2-40B4-BE49-F238E27FC236}">
                  <a16:creationId xmlns:a16="http://schemas.microsoft.com/office/drawing/2014/main" id="{D82A2714-FB1D-CD43-0AD8-004CED154FF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4" name="Rectangle 93">
              <a:extLst>
                <a:ext uri="{FF2B5EF4-FFF2-40B4-BE49-F238E27FC236}">
                  <a16:creationId xmlns:a16="http://schemas.microsoft.com/office/drawing/2014/main" id="{107BF798-E965-E1D0-5878-EDB62C43C7C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5" name="Rectangle 94">
              <a:extLst>
                <a:ext uri="{FF2B5EF4-FFF2-40B4-BE49-F238E27FC236}">
                  <a16:creationId xmlns:a16="http://schemas.microsoft.com/office/drawing/2014/main" id="{4307A745-97F5-067D-A766-D916FFB12AC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6" name="Group 95">
            <a:extLst>
              <a:ext uri="{FF2B5EF4-FFF2-40B4-BE49-F238E27FC236}">
                <a16:creationId xmlns:a16="http://schemas.microsoft.com/office/drawing/2014/main" id="{1952F27F-A38A-3D34-E1E3-FE54CD186C52}"/>
              </a:ext>
            </a:extLst>
          </p:cNvPr>
          <p:cNvGrpSpPr/>
          <p:nvPr/>
        </p:nvGrpSpPr>
        <p:grpSpPr>
          <a:xfrm>
            <a:off x="5761561" y="2521118"/>
            <a:ext cx="216000" cy="692060"/>
            <a:chOff x="11567007" y="3478605"/>
            <a:chExt cx="216000" cy="692060"/>
          </a:xfrm>
        </p:grpSpPr>
        <p:sp>
          <p:nvSpPr>
            <p:cNvPr id="97" name="Rectangle 96">
              <a:extLst>
                <a:ext uri="{FF2B5EF4-FFF2-40B4-BE49-F238E27FC236}">
                  <a16:creationId xmlns:a16="http://schemas.microsoft.com/office/drawing/2014/main" id="{4791AE4E-4C3F-E3F2-1FEF-F0C736A4703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8" name="Rectangle 97">
              <a:extLst>
                <a:ext uri="{FF2B5EF4-FFF2-40B4-BE49-F238E27FC236}">
                  <a16:creationId xmlns:a16="http://schemas.microsoft.com/office/drawing/2014/main" id="{A2F27002-82D0-D6F2-E72C-F52FCA05E3A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9" name="Rectangle 98">
              <a:extLst>
                <a:ext uri="{FF2B5EF4-FFF2-40B4-BE49-F238E27FC236}">
                  <a16:creationId xmlns:a16="http://schemas.microsoft.com/office/drawing/2014/main" id="{43C86216-6B3D-A8EB-1A85-67D7C3E3578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0" name="Group 99">
            <a:extLst>
              <a:ext uri="{FF2B5EF4-FFF2-40B4-BE49-F238E27FC236}">
                <a16:creationId xmlns:a16="http://schemas.microsoft.com/office/drawing/2014/main" id="{DBEC475D-1DF3-73C5-2E63-AE8B4C3842AE}"/>
              </a:ext>
            </a:extLst>
          </p:cNvPr>
          <p:cNvGrpSpPr/>
          <p:nvPr/>
        </p:nvGrpSpPr>
        <p:grpSpPr>
          <a:xfrm>
            <a:off x="11533088" y="5492086"/>
            <a:ext cx="216000" cy="692060"/>
            <a:chOff x="11567007" y="3478605"/>
            <a:chExt cx="216000" cy="692060"/>
          </a:xfrm>
        </p:grpSpPr>
        <p:sp>
          <p:nvSpPr>
            <p:cNvPr id="101" name="Rectangle 100">
              <a:extLst>
                <a:ext uri="{FF2B5EF4-FFF2-40B4-BE49-F238E27FC236}">
                  <a16:creationId xmlns:a16="http://schemas.microsoft.com/office/drawing/2014/main" id="{56F58040-2551-9ECC-B317-E9E80A8A2974}"/>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2" name="Rectangle 101">
              <a:extLst>
                <a:ext uri="{FF2B5EF4-FFF2-40B4-BE49-F238E27FC236}">
                  <a16:creationId xmlns:a16="http://schemas.microsoft.com/office/drawing/2014/main" id="{C20FF43E-9C9A-73F3-071A-E7225FAC12C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3" name="Rectangle 102">
              <a:extLst>
                <a:ext uri="{FF2B5EF4-FFF2-40B4-BE49-F238E27FC236}">
                  <a16:creationId xmlns:a16="http://schemas.microsoft.com/office/drawing/2014/main" id="{B9D1BD7A-CE3B-294B-73CE-F435045D2A6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8" name="Group 107">
            <a:extLst>
              <a:ext uri="{FF2B5EF4-FFF2-40B4-BE49-F238E27FC236}">
                <a16:creationId xmlns:a16="http://schemas.microsoft.com/office/drawing/2014/main" id="{6CF4DA5B-9BF0-3024-F767-4337A643C275}"/>
              </a:ext>
            </a:extLst>
          </p:cNvPr>
          <p:cNvGrpSpPr/>
          <p:nvPr/>
        </p:nvGrpSpPr>
        <p:grpSpPr>
          <a:xfrm>
            <a:off x="9292554" y="2521041"/>
            <a:ext cx="216000" cy="692060"/>
            <a:chOff x="11567007" y="3478605"/>
            <a:chExt cx="216000" cy="692060"/>
          </a:xfrm>
        </p:grpSpPr>
        <p:sp>
          <p:nvSpPr>
            <p:cNvPr id="109" name="Rectangle 108">
              <a:extLst>
                <a:ext uri="{FF2B5EF4-FFF2-40B4-BE49-F238E27FC236}">
                  <a16:creationId xmlns:a16="http://schemas.microsoft.com/office/drawing/2014/main" id="{51F67CA4-4DEE-87FD-4FA3-72F0D0F81625}"/>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0" name="Rectangle 109">
              <a:extLst>
                <a:ext uri="{FF2B5EF4-FFF2-40B4-BE49-F238E27FC236}">
                  <a16:creationId xmlns:a16="http://schemas.microsoft.com/office/drawing/2014/main" id="{1457D0CC-E589-3DEC-F3FB-57FAF1FC1BC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1" name="Rectangle 110">
              <a:extLst>
                <a:ext uri="{FF2B5EF4-FFF2-40B4-BE49-F238E27FC236}">
                  <a16:creationId xmlns:a16="http://schemas.microsoft.com/office/drawing/2014/main" id="{FCE8BD95-7962-D1E2-335B-55685478AE1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2" name="Group 111">
            <a:extLst>
              <a:ext uri="{FF2B5EF4-FFF2-40B4-BE49-F238E27FC236}">
                <a16:creationId xmlns:a16="http://schemas.microsoft.com/office/drawing/2014/main" id="{481CC08D-D9A6-242E-B7D2-E54E07672733}"/>
              </a:ext>
            </a:extLst>
          </p:cNvPr>
          <p:cNvGrpSpPr/>
          <p:nvPr/>
        </p:nvGrpSpPr>
        <p:grpSpPr>
          <a:xfrm>
            <a:off x="6059388" y="3870608"/>
            <a:ext cx="216000" cy="692060"/>
            <a:chOff x="11567007" y="3478605"/>
            <a:chExt cx="216000" cy="692060"/>
          </a:xfrm>
        </p:grpSpPr>
        <p:sp>
          <p:nvSpPr>
            <p:cNvPr id="113" name="Rectangle 112">
              <a:extLst>
                <a:ext uri="{FF2B5EF4-FFF2-40B4-BE49-F238E27FC236}">
                  <a16:creationId xmlns:a16="http://schemas.microsoft.com/office/drawing/2014/main" id="{87CFD1EB-AF3A-88C5-01B1-BB9182A1CC79}"/>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4" name="Rectangle 113">
              <a:extLst>
                <a:ext uri="{FF2B5EF4-FFF2-40B4-BE49-F238E27FC236}">
                  <a16:creationId xmlns:a16="http://schemas.microsoft.com/office/drawing/2014/main" id="{287D49B0-4A01-A80E-B6C4-8B231B02FF4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5" name="Rectangle 114">
              <a:extLst>
                <a:ext uri="{FF2B5EF4-FFF2-40B4-BE49-F238E27FC236}">
                  <a16:creationId xmlns:a16="http://schemas.microsoft.com/office/drawing/2014/main" id="{C2148E7B-EC34-D7B5-3474-0AE2AF2D752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6" name="Group 115">
            <a:extLst>
              <a:ext uri="{FF2B5EF4-FFF2-40B4-BE49-F238E27FC236}">
                <a16:creationId xmlns:a16="http://schemas.microsoft.com/office/drawing/2014/main" id="{80749343-94B8-52F9-6497-1F53E414426E}"/>
              </a:ext>
            </a:extLst>
          </p:cNvPr>
          <p:cNvGrpSpPr/>
          <p:nvPr/>
        </p:nvGrpSpPr>
        <p:grpSpPr>
          <a:xfrm>
            <a:off x="6926948" y="4674166"/>
            <a:ext cx="216000" cy="692060"/>
            <a:chOff x="11567007" y="3478605"/>
            <a:chExt cx="216000" cy="692060"/>
          </a:xfrm>
        </p:grpSpPr>
        <p:sp>
          <p:nvSpPr>
            <p:cNvPr id="117" name="Rectangle 116">
              <a:extLst>
                <a:ext uri="{FF2B5EF4-FFF2-40B4-BE49-F238E27FC236}">
                  <a16:creationId xmlns:a16="http://schemas.microsoft.com/office/drawing/2014/main" id="{9D4D61C4-7322-F82F-CA9A-2E245C92A2E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8" name="Rectangle 117">
              <a:extLst>
                <a:ext uri="{FF2B5EF4-FFF2-40B4-BE49-F238E27FC236}">
                  <a16:creationId xmlns:a16="http://schemas.microsoft.com/office/drawing/2014/main" id="{7D07EED5-1F68-A7ED-081E-CC08CBBFCE6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9" name="Rectangle 118">
              <a:extLst>
                <a:ext uri="{FF2B5EF4-FFF2-40B4-BE49-F238E27FC236}">
                  <a16:creationId xmlns:a16="http://schemas.microsoft.com/office/drawing/2014/main" id="{6B531854-DA3B-9E52-810E-ED665F59B19D}"/>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20" name="Google Shape;118;p22">
            <a:extLst>
              <a:ext uri="{FF2B5EF4-FFF2-40B4-BE49-F238E27FC236}">
                <a16:creationId xmlns:a16="http://schemas.microsoft.com/office/drawing/2014/main" id="{06945CB5-D989-614C-92F6-C5AA4286E14C}"/>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21" name="Google Shape;118;p22">
            <a:extLst>
              <a:ext uri="{FF2B5EF4-FFF2-40B4-BE49-F238E27FC236}">
                <a16:creationId xmlns:a16="http://schemas.microsoft.com/office/drawing/2014/main" id="{BD433844-3658-C925-5C30-0E3CA05BD540}"/>
              </a:ext>
            </a:extLst>
          </p:cNvPr>
          <p:cNvSpPr txBox="1"/>
          <p:nvPr/>
        </p:nvSpPr>
        <p:spPr>
          <a:xfrm>
            <a:off x="11245066" y="1819275"/>
            <a:ext cx="72000" cy="432000"/>
          </a:xfrm>
          <a:prstGeom prst="rect">
            <a:avLst/>
          </a:prstGeom>
          <a:solidFill>
            <a:srgbClr val="A8192D"/>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22" name="Google Shape;1024;p85">
            <a:extLst>
              <a:ext uri="{FF2B5EF4-FFF2-40B4-BE49-F238E27FC236}">
                <a16:creationId xmlns:a16="http://schemas.microsoft.com/office/drawing/2014/main" id="{F3259FC8-E2EC-371A-4316-8C1DAD0E9A57}"/>
              </a:ext>
            </a:extLst>
          </p:cNvPr>
          <p:cNvSpPr/>
          <p:nvPr/>
        </p:nvSpPr>
        <p:spPr>
          <a:xfrm>
            <a:off x="1138910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24" name="Google Shape;112;p22">
            <a:extLst>
              <a:ext uri="{FF2B5EF4-FFF2-40B4-BE49-F238E27FC236}">
                <a16:creationId xmlns:a16="http://schemas.microsoft.com/office/drawing/2014/main" id="{A79AB7DB-4F70-939E-7FB3-3476B02D981F}"/>
              </a:ext>
            </a:extLst>
          </p:cNvPr>
          <p:cNvSpPr/>
          <p:nvPr/>
        </p:nvSpPr>
        <p:spPr>
          <a:xfrm>
            <a:off x="3101975" y="2361138"/>
            <a:ext cx="1641157" cy="3004998"/>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131" name="Google Shape;112;p22">
            <a:extLst>
              <a:ext uri="{FF2B5EF4-FFF2-40B4-BE49-F238E27FC236}">
                <a16:creationId xmlns:a16="http://schemas.microsoft.com/office/drawing/2014/main" id="{901B669F-9E70-F552-CBE3-F7F647723821}"/>
              </a:ext>
            </a:extLst>
          </p:cNvPr>
          <p:cNvSpPr/>
          <p:nvPr/>
        </p:nvSpPr>
        <p:spPr>
          <a:xfrm>
            <a:off x="3108643" y="5477835"/>
            <a:ext cx="1641157" cy="694366"/>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sp>
        <p:nvSpPr>
          <p:cNvPr id="186" name="Rectangle 185">
            <a:extLst>
              <a:ext uri="{FF2B5EF4-FFF2-40B4-BE49-F238E27FC236}">
                <a16:creationId xmlns:a16="http://schemas.microsoft.com/office/drawing/2014/main" id="{A6F0D29A-2190-C9EB-48B5-DFF768EA811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1" name="Group 10">
            <a:extLst>
              <a:ext uri="{FF2B5EF4-FFF2-40B4-BE49-F238E27FC236}">
                <a16:creationId xmlns:a16="http://schemas.microsoft.com/office/drawing/2014/main" id="{EF8CF5A5-B019-057B-A42F-AD53CEE4EDB5}"/>
              </a:ext>
            </a:extLst>
          </p:cNvPr>
          <p:cNvGrpSpPr/>
          <p:nvPr/>
        </p:nvGrpSpPr>
        <p:grpSpPr>
          <a:xfrm>
            <a:off x="7511473" y="131212"/>
            <a:ext cx="4237615" cy="218780"/>
            <a:chOff x="7511473" y="131212"/>
            <a:chExt cx="4237615" cy="218780"/>
          </a:xfrm>
        </p:grpSpPr>
        <p:sp>
          <p:nvSpPr>
            <p:cNvPr id="12" name="Rectangle 11">
              <a:extLst>
                <a:ext uri="{FF2B5EF4-FFF2-40B4-BE49-F238E27FC236}">
                  <a16:creationId xmlns:a16="http://schemas.microsoft.com/office/drawing/2014/main" id="{E5E1D035-4C61-048A-720C-E8E93011F65E}"/>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61069773-C602-3342-052B-40CE49AAA05C}"/>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6" name="Group 15">
              <a:extLst>
                <a:ext uri="{FF2B5EF4-FFF2-40B4-BE49-F238E27FC236}">
                  <a16:creationId xmlns:a16="http://schemas.microsoft.com/office/drawing/2014/main" id="{C6971147-6175-9CC3-DFB6-842A1194653C}"/>
                </a:ext>
              </a:extLst>
            </p:cNvPr>
            <p:cNvGrpSpPr/>
            <p:nvPr/>
          </p:nvGrpSpPr>
          <p:grpSpPr>
            <a:xfrm>
              <a:off x="8725174" y="131292"/>
              <a:ext cx="2544826" cy="217488"/>
              <a:chOff x="8236954" y="132504"/>
              <a:chExt cx="2544826" cy="217488"/>
            </a:xfrm>
          </p:grpSpPr>
          <p:sp>
            <p:nvSpPr>
              <p:cNvPr id="23" name="Rectangle 22">
                <a:extLst>
                  <a:ext uri="{FF2B5EF4-FFF2-40B4-BE49-F238E27FC236}">
                    <a16:creationId xmlns:a16="http://schemas.microsoft.com/office/drawing/2014/main" id="{DE67BEE3-ACCE-5182-6B5B-1E632CA29607}"/>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4F6EC132-368A-769E-75AE-3C4592ABA7A0}"/>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17" name="Rectangle 16">
              <a:extLst>
                <a:ext uri="{FF2B5EF4-FFF2-40B4-BE49-F238E27FC236}">
                  <a16:creationId xmlns:a16="http://schemas.microsoft.com/office/drawing/2014/main" id="{87AED652-F259-6D52-7D7B-4EFE41537213}"/>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FE8D5541-EF36-CDC2-FE6A-60A093ECA02B}"/>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6EAD0AB8-5900-434B-9876-EDCD8A78F041}"/>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BDC77064-03CE-15FD-5E36-D195B88D96AF}"/>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829D2659-0C4E-3B70-42A7-D7F94FE2CF1C}"/>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5" name="Rectangle 24">
            <a:extLst>
              <a:ext uri="{FF2B5EF4-FFF2-40B4-BE49-F238E27FC236}">
                <a16:creationId xmlns:a16="http://schemas.microsoft.com/office/drawing/2014/main" id="{262A42FE-4539-F025-11AF-0DC30FA3133E}"/>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6" name="Google Shape;2685;p25">
            <a:extLst>
              <a:ext uri="{FF2B5EF4-FFF2-40B4-BE49-F238E27FC236}">
                <a16:creationId xmlns:a16="http://schemas.microsoft.com/office/drawing/2014/main" id="{58F28C79-26D6-4762-F7CD-38791F599420}"/>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27" name="Freeform 50">
            <a:extLst>
              <a:ext uri="{FF2B5EF4-FFF2-40B4-BE49-F238E27FC236}">
                <a16:creationId xmlns:a16="http://schemas.microsoft.com/office/drawing/2014/main" id="{92A42D22-EB6C-1431-93F3-348DB620C488}"/>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Rectangle 27">
            <a:extLst>
              <a:ext uri="{FF2B5EF4-FFF2-40B4-BE49-F238E27FC236}">
                <a16:creationId xmlns:a16="http://schemas.microsoft.com/office/drawing/2014/main" id="{59D4F464-9AE5-145D-B768-E0F6B6794726}"/>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2685;p25">
            <a:extLst>
              <a:ext uri="{FF2B5EF4-FFF2-40B4-BE49-F238E27FC236}">
                <a16:creationId xmlns:a16="http://schemas.microsoft.com/office/drawing/2014/main" id="{6522179F-BB4C-3C33-F54C-E0BE29B43987}"/>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30" name="Freeform 50">
            <a:extLst>
              <a:ext uri="{FF2B5EF4-FFF2-40B4-BE49-F238E27FC236}">
                <a16:creationId xmlns:a16="http://schemas.microsoft.com/office/drawing/2014/main" id="{BFE52E9D-8FA7-F080-6284-EB642793B652}"/>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2" name="Rectangle 31">
            <a:extLst>
              <a:ext uri="{FF2B5EF4-FFF2-40B4-BE49-F238E27FC236}">
                <a16:creationId xmlns:a16="http://schemas.microsoft.com/office/drawing/2014/main" id="{27A4E0BC-2C50-969C-071B-560905ECBCD5}"/>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3" name="Freeform 50">
            <a:extLst>
              <a:ext uri="{FF2B5EF4-FFF2-40B4-BE49-F238E27FC236}">
                <a16:creationId xmlns:a16="http://schemas.microsoft.com/office/drawing/2014/main" id="{516B4289-92C9-827C-513A-4BE3693827BC}"/>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Google Shape;2685;p25">
            <a:extLst>
              <a:ext uri="{FF2B5EF4-FFF2-40B4-BE49-F238E27FC236}">
                <a16:creationId xmlns:a16="http://schemas.microsoft.com/office/drawing/2014/main" id="{D585F71C-BC25-C5E3-BF28-86CB41C53CEC}"/>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106" name="Google Shape;2685;p25">
            <a:extLst>
              <a:ext uri="{FF2B5EF4-FFF2-40B4-BE49-F238E27FC236}">
                <a16:creationId xmlns:a16="http://schemas.microsoft.com/office/drawing/2014/main" id="{9BC2DAA3-B362-4062-8447-753D0F9E1B11}"/>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107" name="Rectangle 106">
            <a:extLst>
              <a:ext uri="{FF2B5EF4-FFF2-40B4-BE49-F238E27FC236}">
                <a16:creationId xmlns:a16="http://schemas.microsoft.com/office/drawing/2014/main" id="{28C9CA64-C452-6777-87F9-BF3DCE231951}"/>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25" name="Freeform 50">
            <a:extLst>
              <a:ext uri="{FF2B5EF4-FFF2-40B4-BE49-F238E27FC236}">
                <a16:creationId xmlns:a16="http://schemas.microsoft.com/office/drawing/2014/main" id="{5C6A00B9-6624-EF57-BEFC-D6AEC9282A80}"/>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26" name="Google Shape;2685;p25">
            <a:extLst>
              <a:ext uri="{FF2B5EF4-FFF2-40B4-BE49-F238E27FC236}">
                <a16:creationId xmlns:a16="http://schemas.microsoft.com/office/drawing/2014/main" id="{B7689106-B6CE-8CF3-A754-A5DBDABE7D7A}"/>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365187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18;p22">
            <a:extLst>
              <a:ext uri="{FF2B5EF4-FFF2-40B4-BE49-F238E27FC236}">
                <a16:creationId xmlns:a16="http://schemas.microsoft.com/office/drawing/2014/main" id="{EB6FF2F9-3BBC-0D08-B105-D7EE248333BF}"/>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A8192D"/>
                </a:solidFill>
              </a:rPr>
              <a:t>kara / militārā iebrukuma </a:t>
            </a:r>
            <a:r>
              <a:rPr lang="lv-LV" sz="1400" b="1"/>
              <a:t>gadījumā:</a:t>
            </a:r>
          </a:p>
        </p:txBody>
      </p:sp>
      <p:sp>
        <p:nvSpPr>
          <p:cNvPr id="129" name="Rectangle 128">
            <a:extLst>
              <a:ext uri="{FF2B5EF4-FFF2-40B4-BE49-F238E27FC236}">
                <a16:creationId xmlns:a16="http://schemas.microsoft.com/office/drawing/2014/main" id="{AFB419B5-B3DD-47EC-DD82-79E25C420906}"/>
              </a:ext>
            </a:extLst>
          </p:cNvPr>
          <p:cNvSpPr/>
          <p:nvPr/>
        </p:nvSpPr>
        <p:spPr>
          <a:xfrm>
            <a:off x="0" y="1819275"/>
            <a:ext cx="2754313" cy="504838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0" name="Rectangle 129">
            <a:extLst>
              <a:ext uri="{FF2B5EF4-FFF2-40B4-BE49-F238E27FC236}">
                <a16:creationId xmlns:a16="http://schemas.microsoft.com/office/drawing/2014/main" id="{2BC0C332-29C9-C185-6503-B2552AE99197}"/>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38" name="Google Shape;1001;p78">
            <a:extLst>
              <a:ext uri="{FF2B5EF4-FFF2-40B4-BE49-F238E27FC236}">
                <a16:creationId xmlns:a16="http://schemas.microsoft.com/office/drawing/2014/main" id="{B275B346-08FB-11F0-7AD5-2555B742D0D0}"/>
              </a:ext>
            </a:extLst>
          </p:cNvPr>
          <p:cNvSpPr/>
          <p:nvPr/>
        </p:nvSpPr>
        <p:spPr>
          <a:xfrm>
            <a:off x="910272" y="428390"/>
            <a:ext cx="933768" cy="962496"/>
          </a:xfrm>
          <a:custGeom>
            <a:avLst/>
            <a:gdLst/>
            <a:ahLst/>
            <a:cxnLst/>
            <a:rect l="l" t="t" r="r" b="b"/>
            <a:pathLst>
              <a:path w="434682" h="448055" extrusionOk="0">
                <a:moveTo>
                  <a:pt x="19594" y="417825"/>
                </a:moveTo>
                <a:lnTo>
                  <a:pt x="311" y="417825"/>
                </a:lnTo>
                <a:lnTo>
                  <a:pt x="311" y="448056"/>
                </a:lnTo>
                <a:lnTo>
                  <a:pt x="434122" y="448056"/>
                </a:lnTo>
                <a:lnTo>
                  <a:pt x="434122" y="417825"/>
                </a:lnTo>
                <a:lnTo>
                  <a:pt x="414964" y="417825"/>
                </a:lnTo>
                <a:lnTo>
                  <a:pt x="414964" y="167764"/>
                </a:lnTo>
                <a:lnTo>
                  <a:pt x="434682" y="167764"/>
                </a:lnTo>
                <a:lnTo>
                  <a:pt x="434682" y="114953"/>
                </a:lnTo>
                <a:lnTo>
                  <a:pt x="215848" y="0"/>
                </a:lnTo>
                <a:lnTo>
                  <a:pt x="0" y="113771"/>
                </a:lnTo>
                <a:lnTo>
                  <a:pt x="0" y="167764"/>
                </a:lnTo>
                <a:lnTo>
                  <a:pt x="19594" y="167764"/>
                </a:lnTo>
                <a:close/>
                <a:moveTo>
                  <a:pt x="49826" y="167951"/>
                </a:moveTo>
                <a:lnTo>
                  <a:pt x="141328" y="167951"/>
                </a:lnTo>
                <a:lnTo>
                  <a:pt x="141328" y="417825"/>
                </a:lnTo>
                <a:lnTo>
                  <a:pt x="49826" y="417825"/>
                </a:lnTo>
                <a:close/>
                <a:moveTo>
                  <a:pt x="263061" y="167951"/>
                </a:moveTo>
                <a:lnTo>
                  <a:pt x="263061" y="417825"/>
                </a:lnTo>
                <a:lnTo>
                  <a:pt x="171559" y="417825"/>
                </a:lnTo>
                <a:lnTo>
                  <a:pt x="171559" y="167764"/>
                </a:lnTo>
                <a:close/>
                <a:moveTo>
                  <a:pt x="404451" y="137720"/>
                </a:moveTo>
                <a:lnTo>
                  <a:pt x="29360" y="137720"/>
                </a:lnTo>
                <a:lnTo>
                  <a:pt x="29360" y="132806"/>
                </a:lnTo>
                <a:lnTo>
                  <a:pt x="215973" y="34399"/>
                </a:lnTo>
                <a:lnTo>
                  <a:pt x="404575" y="133428"/>
                </a:lnTo>
                <a:close/>
                <a:moveTo>
                  <a:pt x="384732" y="417638"/>
                </a:moveTo>
                <a:lnTo>
                  <a:pt x="293292" y="417638"/>
                </a:lnTo>
                <a:lnTo>
                  <a:pt x="293292" y="167764"/>
                </a:lnTo>
                <a:lnTo>
                  <a:pt x="384732" y="1677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PSTCAK pienākumi civilajā aizsardzībā un katastrofas pārvaldīšanā </a:t>
            </a:r>
            <a:endParaRPr lang="en-US"/>
          </a:p>
        </p:txBody>
      </p:sp>
      <p:sp>
        <p:nvSpPr>
          <p:cNvPr id="139" name="Slide Number Placeholder 4">
            <a:extLst>
              <a:ext uri="{FF2B5EF4-FFF2-40B4-BE49-F238E27FC236}">
                <a16:creationId xmlns:a16="http://schemas.microsoft.com/office/drawing/2014/main" id="{300108DC-A810-191D-03DB-9DDD3A9D59D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86</a:t>
            </a:fld>
            <a:endParaRPr lang="en-GB"/>
          </a:p>
        </p:txBody>
      </p:sp>
      <p:grpSp>
        <p:nvGrpSpPr>
          <p:cNvPr id="3" name="Group 2">
            <a:extLst>
              <a:ext uri="{FF2B5EF4-FFF2-40B4-BE49-F238E27FC236}">
                <a16:creationId xmlns:a16="http://schemas.microsoft.com/office/drawing/2014/main" id="{E3598A4A-9300-0F8A-181C-431E98BF4DA0}"/>
              </a:ext>
            </a:extLst>
          </p:cNvPr>
          <p:cNvGrpSpPr/>
          <p:nvPr/>
        </p:nvGrpSpPr>
        <p:grpSpPr>
          <a:xfrm>
            <a:off x="3101975" y="6413400"/>
            <a:ext cx="4293235" cy="216000"/>
            <a:chOff x="3101975" y="6318475"/>
            <a:chExt cx="4293235" cy="216000"/>
          </a:xfrm>
        </p:grpSpPr>
        <p:sp>
          <p:nvSpPr>
            <p:cNvPr id="4" name="Rectangle 3">
              <a:extLst>
                <a:ext uri="{FF2B5EF4-FFF2-40B4-BE49-F238E27FC236}">
                  <a16:creationId xmlns:a16="http://schemas.microsoft.com/office/drawing/2014/main" id="{B3EB8C14-F491-4245-D019-A18ED14EB2E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5" name="TextBox 4">
              <a:extLst>
                <a:ext uri="{FF2B5EF4-FFF2-40B4-BE49-F238E27FC236}">
                  <a16:creationId xmlns:a16="http://schemas.microsoft.com/office/drawing/2014/main" id="{11C35253-802B-9A94-73A4-FE507B64F2EB}"/>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6" name="Rectangle 5">
              <a:extLst>
                <a:ext uri="{FF2B5EF4-FFF2-40B4-BE49-F238E27FC236}">
                  <a16:creationId xmlns:a16="http://schemas.microsoft.com/office/drawing/2014/main" id="{4C2A7B89-7004-3131-1832-01986F5FB38F}"/>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 name="TextBox 6">
              <a:extLst>
                <a:ext uri="{FF2B5EF4-FFF2-40B4-BE49-F238E27FC236}">
                  <a16:creationId xmlns:a16="http://schemas.microsoft.com/office/drawing/2014/main" id="{025FAE1D-0AFA-F13C-C47D-57AB3B4BD22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8" name="Rectangle 7">
              <a:extLst>
                <a:ext uri="{FF2B5EF4-FFF2-40B4-BE49-F238E27FC236}">
                  <a16:creationId xmlns:a16="http://schemas.microsoft.com/office/drawing/2014/main" id="{DBB2D940-AD2D-9CD4-6D7B-8EF78C62076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0" name="TextBox 9">
              <a:extLst>
                <a:ext uri="{FF2B5EF4-FFF2-40B4-BE49-F238E27FC236}">
                  <a16:creationId xmlns:a16="http://schemas.microsoft.com/office/drawing/2014/main" id="{FE20D5B4-45F3-8794-3E95-8623FDD4BDC5}"/>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11" name="Google Shape;112;p22">
            <a:extLst>
              <a:ext uri="{FF2B5EF4-FFF2-40B4-BE49-F238E27FC236}">
                <a16:creationId xmlns:a16="http://schemas.microsoft.com/office/drawing/2014/main" id="{6A0AA382-BA2A-D18B-6BFF-71D5F4CFC4EB}"/>
              </a:ext>
            </a:extLst>
          </p:cNvPr>
          <p:cNvSpPr/>
          <p:nvPr/>
        </p:nvSpPr>
        <p:spPr>
          <a:xfrm>
            <a:off x="3101975" y="2362875"/>
            <a:ext cx="8647113" cy="740447"/>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12" name="Group 11">
            <a:extLst>
              <a:ext uri="{FF2B5EF4-FFF2-40B4-BE49-F238E27FC236}">
                <a16:creationId xmlns:a16="http://schemas.microsoft.com/office/drawing/2014/main" id="{DB78E401-9420-2498-2804-51CAC2B1071F}"/>
              </a:ext>
            </a:extLst>
          </p:cNvPr>
          <p:cNvGrpSpPr/>
          <p:nvPr/>
        </p:nvGrpSpPr>
        <p:grpSpPr>
          <a:xfrm>
            <a:off x="11533088" y="2411262"/>
            <a:ext cx="216000" cy="692060"/>
            <a:chOff x="11567007" y="3478605"/>
            <a:chExt cx="216000" cy="692060"/>
          </a:xfrm>
        </p:grpSpPr>
        <p:sp>
          <p:nvSpPr>
            <p:cNvPr id="14" name="Rectangle 13">
              <a:extLst>
                <a:ext uri="{FF2B5EF4-FFF2-40B4-BE49-F238E27FC236}">
                  <a16:creationId xmlns:a16="http://schemas.microsoft.com/office/drawing/2014/main" id="{56FE6F3A-6452-8F67-C785-240612237173}"/>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6" name="Rectangle 15">
              <a:extLst>
                <a:ext uri="{FF2B5EF4-FFF2-40B4-BE49-F238E27FC236}">
                  <a16:creationId xmlns:a16="http://schemas.microsoft.com/office/drawing/2014/main" id="{7909E46C-CA97-3C46-C98B-AE0C6371003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7" name="Rectangle 16">
              <a:extLst>
                <a:ext uri="{FF2B5EF4-FFF2-40B4-BE49-F238E27FC236}">
                  <a16:creationId xmlns:a16="http://schemas.microsoft.com/office/drawing/2014/main" id="{B6B1C871-8817-02C1-011A-6E0BE361F3F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9" name="Google Shape;118;p22">
            <a:extLst>
              <a:ext uri="{FF2B5EF4-FFF2-40B4-BE49-F238E27FC236}">
                <a16:creationId xmlns:a16="http://schemas.microsoft.com/office/drawing/2014/main" id="{C874B022-1F9C-0E05-7759-48F858730440}"/>
              </a:ext>
            </a:extLst>
          </p:cNvPr>
          <p:cNvSpPr txBox="1"/>
          <p:nvPr/>
        </p:nvSpPr>
        <p:spPr>
          <a:xfrm>
            <a:off x="11230521" y="1816945"/>
            <a:ext cx="72000" cy="432000"/>
          </a:xfrm>
          <a:prstGeom prst="rect">
            <a:avLst/>
          </a:prstGeom>
          <a:solidFill>
            <a:srgbClr val="A8192D"/>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0" name="Google Shape;1318;p88">
            <a:extLst>
              <a:ext uri="{FF2B5EF4-FFF2-40B4-BE49-F238E27FC236}">
                <a16:creationId xmlns:a16="http://schemas.microsoft.com/office/drawing/2014/main" id="{A16EB214-1811-95E8-50E7-191CD58163E7}"/>
              </a:ext>
            </a:extLst>
          </p:cNvPr>
          <p:cNvSpPr/>
          <p:nvPr/>
        </p:nvSpPr>
        <p:spPr>
          <a:xfrm>
            <a:off x="11374522" y="188894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8" name="Picture 27">
            <a:extLst>
              <a:ext uri="{FF2B5EF4-FFF2-40B4-BE49-F238E27FC236}">
                <a16:creationId xmlns:a16="http://schemas.microsoft.com/office/drawing/2014/main" id="{FBC49C2D-58C7-AAAD-6E77-BB2A75D4106B}"/>
              </a:ext>
            </a:extLst>
          </p:cNvPr>
          <p:cNvPicPr>
            <a:picLocks noChangeAspect="1"/>
          </p:cNvPicPr>
          <p:nvPr/>
        </p:nvPicPr>
        <p:blipFill rotWithShape="1">
          <a:blip r:embed="rId3"/>
          <a:srcRect l="930" t="49639" r="290" b="5298"/>
          <a:stretch/>
        </p:blipFill>
        <p:spPr>
          <a:xfrm>
            <a:off x="3102014" y="3214922"/>
            <a:ext cx="8647074" cy="2958593"/>
          </a:xfrm>
          <a:prstGeom prst="rect">
            <a:avLst/>
          </a:prstGeom>
        </p:spPr>
      </p:pic>
      <p:sp>
        <p:nvSpPr>
          <p:cNvPr id="106" name="Rectangle 105">
            <a:extLst>
              <a:ext uri="{FF2B5EF4-FFF2-40B4-BE49-F238E27FC236}">
                <a16:creationId xmlns:a16="http://schemas.microsoft.com/office/drawing/2014/main" id="{2DA66515-BC26-3DCA-0300-CA1C636890DD}"/>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lang="en-US" sz="800" kern="0" dirty="0">
                <a:solidFill>
                  <a:srgbClr val="A4A3B2"/>
                </a:solidFill>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9" name="Group 8">
            <a:extLst>
              <a:ext uri="{FF2B5EF4-FFF2-40B4-BE49-F238E27FC236}">
                <a16:creationId xmlns:a16="http://schemas.microsoft.com/office/drawing/2014/main" id="{41DD0BD9-9A10-D271-B6A0-68222BC7273C}"/>
              </a:ext>
            </a:extLst>
          </p:cNvPr>
          <p:cNvGrpSpPr/>
          <p:nvPr/>
        </p:nvGrpSpPr>
        <p:grpSpPr>
          <a:xfrm>
            <a:off x="7511473" y="131212"/>
            <a:ext cx="4237615" cy="218780"/>
            <a:chOff x="7511473" y="131212"/>
            <a:chExt cx="4237615" cy="218780"/>
          </a:xfrm>
        </p:grpSpPr>
        <p:sp>
          <p:nvSpPr>
            <p:cNvPr id="13" name="Rectangle 12">
              <a:extLst>
                <a:ext uri="{FF2B5EF4-FFF2-40B4-BE49-F238E27FC236}">
                  <a16:creationId xmlns:a16="http://schemas.microsoft.com/office/drawing/2014/main" id="{F108543F-A44B-A508-F8CB-DB1F9E8A1538}"/>
                </a:ext>
              </a:extLst>
            </p:cNvPr>
            <p:cNvSpPr/>
            <p:nvPr/>
          </p:nvSpPr>
          <p:spPr>
            <a:xfrm>
              <a:off x="7753300"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A311168C-A185-D0D2-BF77-DF5F09F268C8}"/>
                </a:ext>
              </a:extLst>
            </p:cNvPr>
            <p:cNvSpPr/>
            <p:nvPr/>
          </p:nvSpPr>
          <p:spPr>
            <a:xfrm>
              <a:off x="7511473"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nvGrpSpPr>
            <p:cNvPr id="18" name="Group 17">
              <a:extLst>
                <a:ext uri="{FF2B5EF4-FFF2-40B4-BE49-F238E27FC236}">
                  <a16:creationId xmlns:a16="http://schemas.microsoft.com/office/drawing/2014/main" id="{50782FAD-A454-05BE-5087-4381D7C87179}"/>
                </a:ext>
              </a:extLst>
            </p:cNvPr>
            <p:cNvGrpSpPr/>
            <p:nvPr/>
          </p:nvGrpSpPr>
          <p:grpSpPr>
            <a:xfrm>
              <a:off x="8725174" y="131292"/>
              <a:ext cx="2544826" cy="217488"/>
              <a:chOff x="8236954" y="132504"/>
              <a:chExt cx="2544826" cy="217488"/>
            </a:xfrm>
          </p:grpSpPr>
          <p:sp>
            <p:nvSpPr>
              <p:cNvPr id="27" name="Rectangle 26">
                <a:extLst>
                  <a:ext uri="{FF2B5EF4-FFF2-40B4-BE49-F238E27FC236}">
                    <a16:creationId xmlns:a16="http://schemas.microsoft.com/office/drawing/2014/main" id="{832ADE0A-CB92-F70F-480A-85033BF30551}"/>
                  </a:ext>
                </a:extLst>
              </p:cNvPr>
              <p:cNvSpPr/>
              <p:nvPr/>
            </p:nvSpPr>
            <p:spPr>
              <a:xfrm>
                <a:off x="8236954"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6</a:t>
                </a:r>
                <a:endParaRPr kumimoji="0" lang="lv-LV" sz="800" b="1" i="0" u="none" strike="noStrike" kern="0" cap="none" spc="0" normalizeH="0" baseline="0">
                  <a:ln>
                    <a:noFill/>
                  </a:ln>
                  <a:effectLst/>
                  <a:uLnTx/>
                  <a:uFillTx/>
                  <a:ea typeface="Georgia"/>
                  <a:cs typeface="Georgia"/>
                  <a:sym typeface="Georgia"/>
                </a:endParaRPr>
              </a:p>
            </p:txBody>
          </p:sp>
          <p:sp>
            <p:nvSpPr>
              <p:cNvPr id="29" name="Rectangle 28">
                <a:extLst>
                  <a:ext uri="{FF2B5EF4-FFF2-40B4-BE49-F238E27FC236}">
                    <a16:creationId xmlns:a16="http://schemas.microsoft.com/office/drawing/2014/main" id="{59A160DA-2609-83FE-6E64-186E769C17BA}"/>
                  </a:ext>
                </a:extLst>
              </p:cNvPr>
              <p:cNvSpPr/>
              <p:nvPr/>
            </p:nvSpPr>
            <p:spPr>
              <a:xfrm>
                <a:off x="8478781" y="132504"/>
                <a:ext cx="2302999"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Pašvaldību</a:t>
                </a:r>
                <a:r>
                  <a:rPr kumimoji="0" lang="en-US" sz="800" b="1" i="0" u="none" strike="noStrike" kern="0" cap="none" spc="0" normalizeH="0" baseline="0">
                    <a:ln>
                      <a:noFill/>
                    </a:ln>
                    <a:effectLst/>
                    <a:uLnTx/>
                    <a:uFillTx/>
                    <a:ea typeface="Georgia"/>
                    <a:cs typeface="Georgia"/>
                    <a:sym typeface="Georgia"/>
                  </a:rPr>
                  <a:t>, PCAK un PSTCAK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grpSp>
        <p:sp>
          <p:nvSpPr>
            <p:cNvPr id="21" name="Rectangle 20">
              <a:extLst>
                <a:ext uri="{FF2B5EF4-FFF2-40B4-BE49-F238E27FC236}">
                  <a16:creationId xmlns:a16="http://schemas.microsoft.com/office/drawing/2014/main" id="{90ECCB5E-E17D-0DC3-727C-3F91BDDB7AEC}"/>
                </a:ext>
              </a:extLst>
            </p:cNvPr>
            <p:cNvSpPr/>
            <p:nvPr/>
          </p:nvSpPr>
          <p:spPr>
            <a:xfrm>
              <a:off x="799512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A489D7F7-588D-A0AB-9CE4-F7452D1D0E5F}"/>
                </a:ext>
              </a:extLst>
            </p:cNvPr>
            <p:cNvSpPr/>
            <p:nvPr/>
          </p:nvSpPr>
          <p:spPr>
            <a:xfrm>
              <a:off x="8236954"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50841C01-E363-3B62-262E-11E9874CC8A1}"/>
                </a:ext>
              </a:extLst>
            </p:cNvPr>
            <p:cNvSpPr/>
            <p:nvPr/>
          </p:nvSpPr>
          <p:spPr>
            <a:xfrm>
              <a:off x="8481064"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E7CA1472-4B2F-0535-F32D-F77615B7BAB5}"/>
                </a:ext>
              </a:extLst>
            </p:cNvPr>
            <p:cNvSpPr/>
            <p:nvPr/>
          </p:nvSpPr>
          <p:spPr>
            <a:xfrm>
              <a:off x="1129126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7</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A2A78434-A09D-B926-024B-7B9A7E9A4B1D}"/>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1" name="Rectangle 30">
            <a:extLst>
              <a:ext uri="{FF2B5EF4-FFF2-40B4-BE49-F238E27FC236}">
                <a16:creationId xmlns:a16="http://schemas.microsoft.com/office/drawing/2014/main" id="{74CAD25F-5E4C-0301-2CC2-03E0686D69A0}"/>
              </a:ext>
            </a:extLst>
          </p:cNvPr>
          <p:cNvSpPr/>
          <p:nvPr/>
        </p:nvSpPr>
        <p:spPr>
          <a:xfrm>
            <a:off x="0" y="2444031"/>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2685;p25">
            <a:extLst>
              <a:ext uri="{FF2B5EF4-FFF2-40B4-BE49-F238E27FC236}">
                <a16:creationId xmlns:a16="http://schemas.microsoft.com/office/drawing/2014/main" id="{4A82A359-E6A8-4EF5-E81A-B1FE7BA753CC}"/>
              </a:ext>
            </a:extLst>
          </p:cNvPr>
          <p:cNvSpPr txBox="1"/>
          <p:nvPr/>
        </p:nvSpPr>
        <p:spPr>
          <a:xfrm>
            <a:off x="875347" y="2444031"/>
            <a:ext cx="1624013" cy="847202"/>
          </a:xfrm>
          <a:prstGeom prst="rect">
            <a:avLst/>
          </a:prstGeom>
          <a:noFill/>
          <a:ln>
            <a:noFill/>
          </a:ln>
        </p:spPr>
        <p:txBody>
          <a:bodyPr spcFirstLastPara="1" wrap="square" lIns="36000" tIns="36000" rIns="36000" bIns="36000" anchor="ctr"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Noteikumi par pašvaldību sadarbības teritorijas civilās aizsardzības komisijām</a:t>
            </a:r>
            <a:endParaRPr lang="lv-LV" sz="1100">
              <a:latin typeface="Arial"/>
              <a:ea typeface="Arial"/>
              <a:cs typeface="Arial"/>
              <a:sym typeface="Arial"/>
            </a:endParaRPr>
          </a:p>
        </p:txBody>
      </p:sp>
      <p:sp>
        <p:nvSpPr>
          <p:cNvPr id="33" name="Freeform 50">
            <a:extLst>
              <a:ext uri="{FF2B5EF4-FFF2-40B4-BE49-F238E27FC236}">
                <a16:creationId xmlns:a16="http://schemas.microsoft.com/office/drawing/2014/main" id="{A00C33F1-E39E-7006-DB94-C44F31668CC1}"/>
              </a:ext>
            </a:extLst>
          </p:cNvPr>
          <p:cNvSpPr>
            <a:spLocks noChangeAspect="1"/>
          </p:cNvSpPr>
          <p:nvPr/>
        </p:nvSpPr>
        <p:spPr bwMode="auto">
          <a:xfrm>
            <a:off x="448735" y="2726023"/>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4" name="Rectangle 33">
            <a:extLst>
              <a:ext uri="{FF2B5EF4-FFF2-40B4-BE49-F238E27FC236}">
                <a16:creationId xmlns:a16="http://schemas.microsoft.com/office/drawing/2014/main" id="{415E05C7-B74C-D7BF-4277-BB593A3EF125}"/>
              </a:ext>
            </a:extLst>
          </p:cNvPr>
          <p:cNvSpPr/>
          <p:nvPr/>
        </p:nvSpPr>
        <p:spPr>
          <a:xfrm>
            <a:off x="0" y="3445408"/>
            <a:ext cx="2499360" cy="84720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Google Shape;2685;p25">
            <a:extLst>
              <a:ext uri="{FF2B5EF4-FFF2-40B4-BE49-F238E27FC236}">
                <a16:creationId xmlns:a16="http://schemas.microsoft.com/office/drawing/2014/main" id="{807BFEBD-2C25-D10B-BAFB-52ECD7D6242E}"/>
              </a:ext>
            </a:extLst>
          </p:cNvPr>
          <p:cNvSpPr txBox="1"/>
          <p:nvPr/>
        </p:nvSpPr>
        <p:spPr>
          <a:xfrm>
            <a:off x="875347" y="3445408"/>
            <a:ext cx="1624013" cy="847202"/>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Sadarbības teritorijas civilās aizsardzības komisijas nolikuma izstrādes rekomendācijas</a:t>
            </a:r>
            <a:r>
              <a:rPr lang="lv-LV" sz="1100">
                <a:latin typeface="Arial"/>
                <a:ea typeface="Arial"/>
                <a:cs typeface="Arial"/>
                <a:sym typeface="Arial"/>
              </a:rPr>
              <a:t> </a:t>
            </a:r>
          </a:p>
        </p:txBody>
      </p:sp>
      <p:sp>
        <p:nvSpPr>
          <p:cNvPr id="36" name="Freeform 50">
            <a:extLst>
              <a:ext uri="{FF2B5EF4-FFF2-40B4-BE49-F238E27FC236}">
                <a16:creationId xmlns:a16="http://schemas.microsoft.com/office/drawing/2014/main" id="{ED0AAE81-063F-B456-AE08-4A7115834025}"/>
              </a:ext>
            </a:extLst>
          </p:cNvPr>
          <p:cNvSpPr>
            <a:spLocks noChangeAspect="1"/>
          </p:cNvSpPr>
          <p:nvPr/>
        </p:nvSpPr>
        <p:spPr bwMode="auto">
          <a:xfrm>
            <a:off x="448735" y="372740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7" name="Google Shape;2685;p25">
            <a:extLst>
              <a:ext uri="{FF2B5EF4-FFF2-40B4-BE49-F238E27FC236}">
                <a16:creationId xmlns:a16="http://schemas.microsoft.com/office/drawing/2014/main" id="{CFD88098-511E-16A1-F204-661384DC2A10}"/>
              </a:ext>
            </a:extLst>
          </p:cNvPr>
          <p:cNvSpPr txBox="1"/>
          <p:nvPr/>
        </p:nvSpPr>
        <p:spPr>
          <a:xfrm>
            <a:off x="547668" y="5304143"/>
            <a:ext cx="1532322" cy="207764"/>
          </a:xfrm>
          <a:prstGeom prst="rect">
            <a:avLst/>
          </a:prstGeom>
          <a:noFill/>
          <a:ln>
            <a:noFill/>
          </a:ln>
        </p:spPr>
        <p:txBody>
          <a:bodyPr spcFirstLastPara="1" wrap="square" lIns="36000" tIns="36000" rIns="36000" bIns="36000" anchor="t" anchorCtr="0">
            <a:noAutofit/>
          </a:bodyPr>
          <a:lstStyle/>
          <a:p>
            <a:pPr marR="0" lvl="0" algn="l" rtl="0">
              <a:lnSpc>
                <a:spcPct val="90000"/>
              </a:lnSpc>
              <a:spcBef>
                <a:spcPts val="0"/>
              </a:spcBef>
              <a:spcAft>
                <a:spcPts val="0"/>
              </a:spcAft>
              <a:buClr>
                <a:srgbClr val="FFFFFF"/>
              </a:buClr>
              <a:buSzPts val="960"/>
            </a:pPr>
            <a:endParaRPr lang="lv-LV" sz="1200">
              <a:solidFill>
                <a:srgbClr val="FFFFFF"/>
              </a:solidFill>
              <a:latin typeface="Arial"/>
              <a:ea typeface="Arial"/>
              <a:cs typeface="Arial"/>
              <a:sym typeface="Arial"/>
            </a:endParaRPr>
          </a:p>
        </p:txBody>
      </p:sp>
      <p:sp>
        <p:nvSpPr>
          <p:cNvPr id="38" name="Rectangle 37">
            <a:extLst>
              <a:ext uri="{FF2B5EF4-FFF2-40B4-BE49-F238E27FC236}">
                <a16:creationId xmlns:a16="http://schemas.microsoft.com/office/drawing/2014/main" id="{69C0A12D-8B4F-4D18-5468-8FBF38D54FC1}"/>
              </a:ext>
            </a:extLst>
          </p:cNvPr>
          <p:cNvSpPr/>
          <p:nvPr/>
        </p:nvSpPr>
        <p:spPr>
          <a:xfrm>
            <a:off x="0" y="4442235"/>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Freeform 50">
            <a:extLst>
              <a:ext uri="{FF2B5EF4-FFF2-40B4-BE49-F238E27FC236}">
                <a16:creationId xmlns:a16="http://schemas.microsoft.com/office/drawing/2014/main" id="{055F852C-ADB9-C44F-BD5F-438937208468}"/>
              </a:ext>
            </a:extLst>
          </p:cNvPr>
          <p:cNvSpPr>
            <a:spLocks noChangeAspect="1"/>
          </p:cNvSpPr>
          <p:nvPr/>
        </p:nvSpPr>
        <p:spPr bwMode="auto">
          <a:xfrm>
            <a:off x="448735" y="469474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0" name="Google Shape;2685;p25">
            <a:extLst>
              <a:ext uri="{FF2B5EF4-FFF2-40B4-BE49-F238E27FC236}">
                <a16:creationId xmlns:a16="http://schemas.microsoft.com/office/drawing/2014/main" id="{14409A47-63D1-1BEC-926F-8EC8ED9A3D37}"/>
              </a:ext>
            </a:extLst>
          </p:cNvPr>
          <p:cNvSpPr txBox="1"/>
          <p:nvPr/>
        </p:nvSpPr>
        <p:spPr>
          <a:xfrm>
            <a:off x="874395" y="4607829"/>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1" name="Rectangle 40">
            <a:extLst>
              <a:ext uri="{FF2B5EF4-FFF2-40B4-BE49-F238E27FC236}">
                <a16:creationId xmlns:a16="http://schemas.microsoft.com/office/drawing/2014/main" id="{1A4608BC-8081-8EAE-BCA1-4950F2B8F5DB}"/>
              </a:ext>
            </a:extLst>
          </p:cNvPr>
          <p:cNvSpPr/>
          <p:nvPr/>
        </p:nvSpPr>
        <p:spPr>
          <a:xfrm>
            <a:off x="0" y="5378877"/>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2" name="Freeform 50">
            <a:extLst>
              <a:ext uri="{FF2B5EF4-FFF2-40B4-BE49-F238E27FC236}">
                <a16:creationId xmlns:a16="http://schemas.microsoft.com/office/drawing/2014/main" id="{882E1FEC-828D-8F3C-F5DD-8BCE70C3FCF5}"/>
              </a:ext>
            </a:extLst>
          </p:cNvPr>
          <p:cNvSpPr>
            <a:spLocks noChangeAspect="1"/>
          </p:cNvSpPr>
          <p:nvPr/>
        </p:nvSpPr>
        <p:spPr bwMode="auto">
          <a:xfrm>
            <a:off x="448735" y="5631386"/>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3" name="Google Shape;2685;p25">
            <a:extLst>
              <a:ext uri="{FF2B5EF4-FFF2-40B4-BE49-F238E27FC236}">
                <a16:creationId xmlns:a16="http://schemas.microsoft.com/office/drawing/2014/main" id="{A8FF0840-AE96-D49A-BD0E-6287820770BA}"/>
              </a:ext>
            </a:extLst>
          </p:cNvPr>
          <p:cNvSpPr txBox="1"/>
          <p:nvPr/>
        </p:nvSpPr>
        <p:spPr>
          <a:xfrm>
            <a:off x="874395" y="5620645"/>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Par Valsts civilās aizsardzības plānu</a:t>
            </a:r>
            <a:r>
              <a:rPr lang="lv-LV" sz="1100">
                <a:latin typeface="Arial"/>
                <a:ea typeface="Arial"/>
                <a:cs typeface="Arial"/>
                <a:sym typeface="Arial"/>
              </a:rPr>
              <a:t> </a:t>
            </a:r>
          </a:p>
        </p:txBody>
      </p:sp>
    </p:spTree>
    <p:extLst>
      <p:ext uri="{BB962C8B-B14F-4D97-AF65-F5344CB8AC3E}">
        <p14:creationId xmlns:p14="http://schemas.microsoft.com/office/powerpoint/2010/main" val="10118647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289B45A-3C04-F353-18FB-26EFABEBDCC1}"/>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23982" r="-432"/>
          <a:stretch/>
        </p:blipFill>
        <p:spPr>
          <a:xfrm>
            <a:off x="4371974" y="-1"/>
            <a:ext cx="7864475" cy="6858000"/>
          </a:xfrm>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noAutofit/>
          </a:bodyPr>
          <a:lstStyle/>
          <a:p>
            <a:r>
              <a:rPr lang="lv-LV" sz="4000"/>
              <a:t>5.7. Juridisko personu, </a:t>
            </a:r>
            <a:br>
              <a:rPr lang="en-US" sz="4000"/>
            </a:br>
            <a:r>
              <a:rPr lang="lv-LV" sz="4000"/>
              <a:t>objektu, paaugstinātas bīstamības objektu un kritiskās infrastruktūras objektu pienākumi civilās aizsardzības jomā</a:t>
            </a:r>
            <a:endParaRPr lang="en-GB" sz="4000"/>
          </a:p>
        </p:txBody>
      </p:sp>
    </p:spTree>
    <p:extLst>
      <p:ext uri="{BB962C8B-B14F-4D97-AF65-F5344CB8AC3E}">
        <p14:creationId xmlns:p14="http://schemas.microsoft.com/office/powerpoint/2010/main" val="3193581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3B0A81D-EA7D-4203-3904-A8CD8DBFE4C7}"/>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Juridisko personu loma civilās aizsardzības sistēmā</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88</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3" name="Graphic 59">
            <a:extLst>
              <a:ext uri="{FF2B5EF4-FFF2-40B4-BE49-F238E27FC236}">
                <a16:creationId xmlns:a16="http://schemas.microsoft.com/office/drawing/2014/main" id="{BEED2EAD-2259-D3AA-1D5E-162C9AB69ACA}"/>
              </a:ext>
            </a:extLst>
          </p:cNvPr>
          <p:cNvGrpSpPr>
            <a:grpSpLocks noChangeAspect="1"/>
          </p:cNvGrpSpPr>
          <p:nvPr/>
        </p:nvGrpSpPr>
        <p:grpSpPr>
          <a:xfrm>
            <a:off x="838956" y="366608"/>
            <a:ext cx="1076400" cy="1076400"/>
            <a:chOff x="5490292" y="2560815"/>
            <a:chExt cx="457200" cy="457200"/>
          </a:xfrm>
          <a:solidFill>
            <a:schemeClr val="tx1"/>
          </a:solidFill>
        </p:grpSpPr>
        <p:sp>
          <p:nvSpPr>
            <p:cNvPr id="15" name="Freeform 135">
              <a:extLst>
                <a:ext uri="{FF2B5EF4-FFF2-40B4-BE49-F238E27FC236}">
                  <a16:creationId xmlns:a16="http://schemas.microsoft.com/office/drawing/2014/main" id="{E2A8CF8B-142A-1393-6CDB-BB71937EBB84}"/>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17" name="Freeform 136">
              <a:extLst>
                <a:ext uri="{FF2B5EF4-FFF2-40B4-BE49-F238E27FC236}">
                  <a16:creationId xmlns:a16="http://schemas.microsoft.com/office/drawing/2014/main" id="{488183EC-5F20-E005-A2DB-B26AD30A822E}"/>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sp>
        <p:nvSpPr>
          <p:cNvPr id="23" name="Rectangle 22">
            <a:extLst>
              <a:ext uri="{FF2B5EF4-FFF2-40B4-BE49-F238E27FC236}">
                <a16:creationId xmlns:a16="http://schemas.microsoft.com/office/drawing/2014/main" id="{6079F788-C705-42ED-2AA7-5340DE2AE28F}"/>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47A06033-0171-054F-21DB-89DF512903D5}"/>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9E5FA14D-7786-158A-9747-BF75C5EDF3BE}"/>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26" name="Rectangle 25">
            <a:extLst>
              <a:ext uri="{FF2B5EF4-FFF2-40B4-BE49-F238E27FC236}">
                <a16:creationId xmlns:a16="http://schemas.microsoft.com/office/drawing/2014/main" id="{29BD7682-6DD1-911D-C6B9-6BE36DCE28B5}"/>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2DD47875-4298-C943-8FCF-C6631D27FA55}"/>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80A28B41-3314-4475-1392-16476D68442A}"/>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grpSp>
        <p:nvGrpSpPr>
          <p:cNvPr id="29" name="Group 28">
            <a:extLst>
              <a:ext uri="{FF2B5EF4-FFF2-40B4-BE49-F238E27FC236}">
                <a16:creationId xmlns:a16="http://schemas.microsoft.com/office/drawing/2014/main" id="{C42E82EA-5B5B-CC75-1DDB-950F6064705A}"/>
              </a:ext>
            </a:extLst>
          </p:cNvPr>
          <p:cNvGrpSpPr/>
          <p:nvPr/>
        </p:nvGrpSpPr>
        <p:grpSpPr>
          <a:xfrm>
            <a:off x="6355777" y="131212"/>
            <a:ext cx="5393311" cy="218780"/>
            <a:chOff x="6355777" y="131212"/>
            <a:chExt cx="5393311" cy="218780"/>
          </a:xfrm>
        </p:grpSpPr>
        <p:sp>
          <p:nvSpPr>
            <p:cNvPr id="40" name="Rectangle 39">
              <a:extLst>
                <a:ext uri="{FF2B5EF4-FFF2-40B4-BE49-F238E27FC236}">
                  <a16:creationId xmlns:a16="http://schemas.microsoft.com/office/drawing/2014/main" id="{E4F0A92E-57EF-C97F-55CF-00AE22932971}"/>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580E4C04-7FA8-26F4-68F7-F4F63238768F}"/>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8D3A7899-C278-C3C9-D3DD-3B2DEDEE0752}"/>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6470E8B6-B99B-B9E1-857B-1F21FFAAA6D9}"/>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3859193F-C529-EB8B-BA86-2039CABD29F5}"/>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87F72033-B257-CF27-FFAD-70BBE25BC966}"/>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B4F55716-9585-18E5-23E0-49EEBE4B14C3}"/>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7" name="Rectangle 46">
              <a:extLst>
                <a:ext uri="{FF2B5EF4-FFF2-40B4-BE49-F238E27FC236}">
                  <a16:creationId xmlns:a16="http://schemas.microsoft.com/office/drawing/2014/main" id="{953F7E25-81D3-6EBF-20C8-DE4FE7CAA315}"/>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8" name="Rectangle 47">
              <a:extLst>
                <a:ext uri="{FF2B5EF4-FFF2-40B4-BE49-F238E27FC236}">
                  <a16:creationId xmlns:a16="http://schemas.microsoft.com/office/drawing/2014/main" id="{9C5036D7-9126-A695-A1CB-0F1D7805DAC3}"/>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6" name="Google Shape;112;p22">
            <a:extLst>
              <a:ext uri="{FF2B5EF4-FFF2-40B4-BE49-F238E27FC236}">
                <a16:creationId xmlns:a16="http://schemas.microsoft.com/office/drawing/2014/main" id="{AD302AA4-19F0-C58F-3B2C-FFD1CAE011AF}"/>
              </a:ext>
            </a:extLst>
          </p:cNvPr>
          <p:cNvSpPr/>
          <p:nvPr/>
        </p:nvSpPr>
        <p:spPr>
          <a:xfrm>
            <a:off x="7501676" y="3523070"/>
            <a:ext cx="4247450" cy="61657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Saskaņā ar Aizsargjoslu likumu AS “Conexus Baltic Grid” ir noteiktas drošības aizsargjoslas, nodrošinot vides un cilvēku drošību</a:t>
            </a:r>
          </a:p>
        </p:txBody>
      </p:sp>
      <p:sp>
        <p:nvSpPr>
          <p:cNvPr id="10" name="Google Shape;112;p22">
            <a:extLst>
              <a:ext uri="{FF2B5EF4-FFF2-40B4-BE49-F238E27FC236}">
                <a16:creationId xmlns:a16="http://schemas.microsoft.com/office/drawing/2014/main" id="{DDC1A2D0-88B2-C6CB-21AE-D6364D62CBB9}"/>
              </a:ext>
            </a:extLst>
          </p:cNvPr>
          <p:cNvSpPr/>
          <p:nvPr/>
        </p:nvSpPr>
        <p:spPr>
          <a:xfrm>
            <a:off x="7501676" y="4292463"/>
            <a:ext cx="4247450" cy="6172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Operatīvo dienestu informēšana par iespējamo ķīmiskās vielas noplūdi objektā	</a:t>
            </a:r>
          </a:p>
        </p:txBody>
      </p:sp>
      <p:sp>
        <p:nvSpPr>
          <p:cNvPr id="11" name="Google Shape;112;p22">
            <a:extLst>
              <a:ext uri="{FF2B5EF4-FFF2-40B4-BE49-F238E27FC236}">
                <a16:creationId xmlns:a16="http://schemas.microsoft.com/office/drawing/2014/main" id="{19F685FD-EAF1-A5F0-BC3A-D3A05570AAAB}"/>
              </a:ext>
            </a:extLst>
          </p:cNvPr>
          <p:cNvSpPr/>
          <p:nvPr/>
        </p:nvSpPr>
        <p:spPr>
          <a:xfrm>
            <a:off x="7501676" y="5028765"/>
            <a:ext cx="4247450" cy="1138152"/>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AS "Conexus Baltic Grid" tīmekļvietnē publicēts raksts «Drošības informācija iedzīvotājiem», sniedzot informāciju par rīcību iespējamās pārvades gāzesvada avārijas gadījumā un veicamajiem aizsardzības pasākumiem</a:t>
            </a:r>
          </a:p>
        </p:txBody>
      </p:sp>
      <p:sp>
        <p:nvSpPr>
          <p:cNvPr id="12" name="Google Shape;112;p22">
            <a:extLst>
              <a:ext uri="{FF2B5EF4-FFF2-40B4-BE49-F238E27FC236}">
                <a16:creationId xmlns:a16="http://schemas.microsoft.com/office/drawing/2014/main" id="{7F479A42-2385-8ABA-CD60-2BF39477D65E}"/>
              </a:ext>
            </a:extLst>
          </p:cNvPr>
          <p:cNvSpPr/>
          <p:nvPr/>
        </p:nvSpPr>
        <p:spPr>
          <a:xfrm>
            <a:off x="3102014" y="3522078"/>
            <a:ext cx="4247449" cy="77137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Nodrošināt sava īpašuma uzturēšanu un izmantošanu tā, lai neradītu kaitējumu cilvēku, vides un īpašuma drošībai</a:t>
            </a:r>
          </a:p>
        </p:txBody>
      </p:sp>
      <p:sp>
        <p:nvSpPr>
          <p:cNvPr id="14" name="Google Shape;112;p22">
            <a:extLst>
              <a:ext uri="{FF2B5EF4-FFF2-40B4-BE49-F238E27FC236}">
                <a16:creationId xmlns:a16="http://schemas.microsoft.com/office/drawing/2014/main" id="{FB8AA15B-EC70-9146-36BA-16A4F1020899}"/>
              </a:ext>
            </a:extLst>
          </p:cNvPr>
          <p:cNvSpPr/>
          <p:nvPr/>
        </p:nvSpPr>
        <p:spPr>
          <a:xfrm>
            <a:off x="3102014" y="4453546"/>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Nodrošināt </a:t>
            </a:r>
            <a:r>
              <a:rPr lang="en-US" sz="1100" err="1"/>
              <a:t>valsts</a:t>
            </a:r>
            <a:r>
              <a:rPr lang="en-US" sz="1100"/>
              <a:t> civilās </a:t>
            </a:r>
            <a:r>
              <a:rPr lang="en-US" sz="1100" err="1"/>
              <a:t>aizsardzības</a:t>
            </a:r>
            <a:r>
              <a:rPr lang="en-US" sz="1100"/>
              <a:t> </a:t>
            </a:r>
            <a:r>
              <a:rPr lang="en-US" sz="1100" err="1"/>
              <a:t>plānā</a:t>
            </a:r>
            <a:r>
              <a:rPr lang="en-US" sz="1100"/>
              <a:t> un </a:t>
            </a:r>
            <a:r>
              <a:rPr lang="en-US" sz="1100" err="1"/>
              <a:t>sadarbības</a:t>
            </a:r>
            <a:r>
              <a:rPr lang="en-US" sz="1100"/>
              <a:t> </a:t>
            </a:r>
            <a:r>
              <a:rPr lang="en-US" sz="1100" err="1"/>
              <a:t>teritoriju</a:t>
            </a:r>
            <a:r>
              <a:rPr lang="en-US" sz="1100"/>
              <a:t> civilās </a:t>
            </a:r>
            <a:r>
              <a:rPr lang="en-US" sz="1100" err="1"/>
              <a:t>aizsardzības</a:t>
            </a:r>
            <a:r>
              <a:rPr lang="en-US" sz="1100"/>
              <a:t> </a:t>
            </a:r>
            <a:r>
              <a:rPr lang="en-US" sz="1100" err="1"/>
              <a:t>plānos</a:t>
            </a:r>
            <a:r>
              <a:rPr lang="en-US" sz="1100"/>
              <a:t> </a:t>
            </a:r>
            <a:r>
              <a:rPr lang="en-US" sz="1100" err="1"/>
              <a:t>juridiskajai</a:t>
            </a:r>
            <a:r>
              <a:rPr lang="en-US" sz="1100"/>
              <a:t> </a:t>
            </a:r>
            <a:r>
              <a:rPr lang="en-US" sz="1100" err="1"/>
              <a:t>personai</a:t>
            </a:r>
            <a:r>
              <a:rPr lang="en-US" sz="1100"/>
              <a:t> </a:t>
            </a:r>
            <a:r>
              <a:rPr lang="en-US" sz="1100" err="1"/>
              <a:t>noteikto</a:t>
            </a:r>
            <a:r>
              <a:rPr lang="en-US" sz="1100"/>
              <a:t> </a:t>
            </a:r>
            <a:r>
              <a:rPr lang="en-US" sz="1100" err="1"/>
              <a:t>pasākumu</a:t>
            </a:r>
            <a:r>
              <a:rPr lang="en-US" sz="1100"/>
              <a:t> </a:t>
            </a:r>
            <a:r>
              <a:rPr lang="en-US" sz="1100" err="1"/>
              <a:t>precīzu</a:t>
            </a:r>
            <a:r>
              <a:rPr lang="en-US" sz="1100"/>
              <a:t> un </a:t>
            </a:r>
            <a:r>
              <a:rPr lang="en-US" sz="1100" err="1"/>
              <a:t>savlaicīgu</a:t>
            </a:r>
            <a:r>
              <a:rPr lang="en-US" sz="1100"/>
              <a:t> </a:t>
            </a:r>
            <a:r>
              <a:rPr lang="en-US" sz="1100" err="1"/>
              <a:t>izpildi</a:t>
            </a:r>
            <a:endParaRPr lang="en-US" sz="1100"/>
          </a:p>
        </p:txBody>
      </p:sp>
      <p:sp>
        <p:nvSpPr>
          <p:cNvPr id="16" name="Google Shape;112;p22">
            <a:extLst>
              <a:ext uri="{FF2B5EF4-FFF2-40B4-BE49-F238E27FC236}">
                <a16:creationId xmlns:a16="http://schemas.microsoft.com/office/drawing/2014/main" id="{18C44A4E-054F-C90C-4109-9E97FA965C2B}"/>
              </a:ext>
            </a:extLst>
          </p:cNvPr>
          <p:cNvSpPr/>
          <p:nvPr/>
        </p:nvSpPr>
        <p:spPr>
          <a:xfrm>
            <a:off x="3102014" y="5396120"/>
            <a:ext cx="4247449" cy="770067"/>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Veikt </a:t>
            </a:r>
            <a:r>
              <a:rPr lang="en-US" sz="1100" err="1"/>
              <a:t>nodarbināto</a:t>
            </a:r>
            <a:r>
              <a:rPr lang="en-US" sz="1100"/>
              <a:t> </a:t>
            </a:r>
            <a:r>
              <a:rPr lang="en-US" sz="1100" err="1"/>
              <a:t>izglītošanu</a:t>
            </a:r>
            <a:r>
              <a:rPr lang="en-US" sz="1100"/>
              <a:t> un </a:t>
            </a:r>
            <a:r>
              <a:rPr lang="en-US" sz="1100" err="1"/>
              <a:t>iedzīvotāju</a:t>
            </a:r>
            <a:r>
              <a:rPr lang="en-US" sz="1100"/>
              <a:t> </a:t>
            </a:r>
            <a:r>
              <a:rPr lang="en-US" sz="1100" err="1"/>
              <a:t>izglītošanu</a:t>
            </a:r>
            <a:r>
              <a:rPr lang="en-US" sz="1100"/>
              <a:t> civilās </a:t>
            </a:r>
            <a:r>
              <a:rPr lang="en-US" sz="1100" err="1"/>
              <a:t>aizsardzības</a:t>
            </a:r>
            <a:r>
              <a:rPr lang="en-US" sz="1100"/>
              <a:t> </a:t>
            </a:r>
            <a:r>
              <a:rPr lang="en-US" sz="1100" err="1"/>
              <a:t>jautājumos</a:t>
            </a:r>
            <a:endParaRPr lang="en-US" sz="1100"/>
          </a:p>
        </p:txBody>
      </p:sp>
      <p:sp>
        <p:nvSpPr>
          <p:cNvPr id="18" name="Google Shape;118;p22">
            <a:extLst>
              <a:ext uri="{FF2B5EF4-FFF2-40B4-BE49-F238E27FC236}">
                <a16:creationId xmlns:a16="http://schemas.microsoft.com/office/drawing/2014/main" id="{54988A42-E530-5644-8D64-D4062BD1948C}"/>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a:solidFill>
                  <a:schemeClr val="bg1">
                    <a:lumMod val="65000"/>
                  </a:schemeClr>
                </a:solidFill>
              </a:rPr>
              <a:t>P</a:t>
            </a:r>
            <a:r>
              <a:rPr lang="en-GB" sz="1400" err="1">
                <a:solidFill>
                  <a:schemeClr val="bg1">
                    <a:lumMod val="65000"/>
                  </a:schemeClr>
                </a:solidFill>
              </a:rPr>
              <a:t>ašvaldības</a:t>
            </a:r>
            <a:r>
              <a:rPr lang="en-GB" sz="1400">
                <a:solidFill>
                  <a:schemeClr val="bg1">
                    <a:lumMod val="65000"/>
                  </a:schemeClr>
                </a:solidFill>
              </a:rPr>
              <a:t> | </a:t>
            </a:r>
            <a:r>
              <a:rPr lang="lv-LV" sz="1400" b="1"/>
              <a:t>V</a:t>
            </a:r>
            <a:r>
              <a:rPr lang="en-GB" sz="1400" b="1" err="1"/>
              <a:t>ietējais</a:t>
            </a:r>
            <a:endParaRPr lang="lv-LV" sz="1400" b="1"/>
          </a:p>
        </p:txBody>
      </p:sp>
      <p:sp>
        <p:nvSpPr>
          <p:cNvPr id="20" name="Google Shape;118;p22">
            <a:extLst>
              <a:ext uri="{FF2B5EF4-FFF2-40B4-BE49-F238E27FC236}">
                <a16:creationId xmlns:a16="http://schemas.microsoft.com/office/drawing/2014/main" id="{D6E24556-8392-69EB-220D-6C5899925E41}"/>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 name="Google Shape;118;p22">
            <a:extLst>
              <a:ext uri="{FF2B5EF4-FFF2-40B4-BE49-F238E27FC236}">
                <a16:creationId xmlns:a16="http://schemas.microsoft.com/office/drawing/2014/main" id="{E89DD5D0-8B33-0FEB-457B-C7D7E8A07D62}"/>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en-US" sz="1400" b="1" dirty="0"/>
              <a:t>-</a:t>
            </a:r>
            <a:endParaRPr lang="lv-LV" sz="1400" dirty="0">
              <a:solidFill>
                <a:schemeClr val="bg1">
                  <a:lumMod val="65000"/>
                </a:schemeClr>
              </a:solidFill>
            </a:endParaRPr>
          </a:p>
        </p:txBody>
      </p:sp>
      <p:sp>
        <p:nvSpPr>
          <p:cNvPr id="22" name="Google Shape;118;p22">
            <a:extLst>
              <a:ext uri="{FF2B5EF4-FFF2-40B4-BE49-F238E27FC236}">
                <a16:creationId xmlns:a16="http://schemas.microsoft.com/office/drawing/2014/main" id="{B39ADCE7-EE2A-2888-E837-607BCCC58366}"/>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0" name="Google Shape;118;p22">
            <a:extLst>
              <a:ext uri="{FF2B5EF4-FFF2-40B4-BE49-F238E27FC236}">
                <a16:creationId xmlns:a16="http://schemas.microsoft.com/office/drawing/2014/main" id="{D51B8E90-80E8-BAF4-4344-F3666A08C86C}"/>
              </a:ext>
            </a:extLst>
          </p:cNvPr>
          <p:cNvSpPr txBox="1"/>
          <p:nvPr/>
        </p:nvSpPr>
        <p:spPr>
          <a:xfrm>
            <a:off x="3102015"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31" name="Google Shape;118;p22">
            <a:extLst>
              <a:ext uri="{FF2B5EF4-FFF2-40B4-BE49-F238E27FC236}">
                <a16:creationId xmlns:a16="http://schemas.microsoft.com/office/drawing/2014/main" id="{DCF8EEBE-3F2F-D993-01F0-43DD1350F1E2}"/>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84050500-99FE-6D75-5AC3-3DB5B7EDE6F7}"/>
              </a:ext>
            </a:extLst>
          </p:cNvPr>
          <p:cNvSpPr txBox="1"/>
          <p:nvPr/>
        </p:nvSpPr>
        <p:spPr>
          <a:xfrm>
            <a:off x="7501676" y="2959293"/>
            <a:ext cx="4247450"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33" name="Google Shape;118;p22">
            <a:extLst>
              <a:ext uri="{FF2B5EF4-FFF2-40B4-BE49-F238E27FC236}">
                <a16:creationId xmlns:a16="http://schemas.microsoft.com/office/drawing/2014/main" id="{C3BAC493-C031-672F-B25B-F65034C1DE2F}"/>
              </a:ext>
            </a:extLst>
          </p:cNvPr>
          <p:cNvSpPr txBox="1"/>
          <p:nvPr/>
        </p:nvSpPr>
        <p:spPr>
          <a:xfrm>
            <a:off x="793619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Freeform 17">
            <a:extLst>
              <a:ext uri="{FF2B5EF4-FFF2-40B4-BE49-F238E27FC236}">
                <a16:creationId xmlns:a16="http://schemas.microsoft.com/office/drawing/2014/main" id="{B8E5F6C7-CE47-2993-5D9E-7187947F0967}"/>
              </a:ext>
            </a:extLst>
          </p:cNvPr>
          <p:cNvSpPr/>
          <p:nvPr/>
        </p:nvSpPr>
        <p:spPr>
          <a:xfrm>
            <a:off x="3173089" y="3763304"/>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5" name="Freeform 17">
            <a:extLst>
              <a:ext uri="{FF2B5EF4-FFF2-40B4-BE49-F238E27FC236}">
                <a16:creationId xmlns:a16="http://schemas.microsoft.com/office/drawing/2014/main" id="{84B38756-3482-3511-C62D-2F8B2CB5BFC6}"/>
              </a:ext>
            </a:extLst>
          </p:cNvPr>
          <p:cNvSpPr/>
          <p:nvPr/>
        </p:nvSpPr>
        <p:spPr>
          <a:xfrm>
            <a:off x="3173089" y="563669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6" name="Freeform 17">
            <a:extLst>
              <a:ext uri="{FF2B5EF4-FFF2-40B4-BE49-F238E27FC236}">
                <a16:creationId xmlns:a16="http://schemas.microsoft.com/office/drawing/2014/main" id="{C7BB1C98-B3F4-5FCD-9222-6219931950D7}"/>
              </a:ext>
            </a:extLst>
          </p:cNvPr>
          <p:cNvSpPr/>
          <p:nvPr/>
        </p:nvSpPr>
        <p:spPr>
          <a:xfrm>
            <a:off x="7573675" y="368689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7" name="Freeform 17">
            <a:extLst>
              <a:ext uri="{FF2B5EF4-FFF2-40B4-BE49-F238E27FC236}">
                <a16:creationId xmlns:a16="http://schemas.microsoft.com/office/drawing/2014/main" id="{D93D9824-3F5F-3DC2-5AFB-8147C5021C1D}"/>
              </a:ext>
            </a:extLst>
          </p:cNvPr>
          <p:cNvSpPr/>
          <p:nvPr/>
        </p:nvSpPr>
        <p:spPr>
          <a:xfrm>
            <a:off x="7573675" y="5453379"/>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38" name="Freeform 45">
            <a:extLst>
              <a:ext uri="{FF2B5EF4-FFF2-40B4-BE49-F238E27FC236}">
                <a16:creationId xmlns:a16="http://schemas.microsoft.com/office/drawing/2014/main" id="{5DCD8457-5869-A399-3222-0CCA4EE4FAB9}"/>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39" name="Graphic 47">
            <a:extLst>
              <a:ext uri="{FF2B5EF4-FFF2-40B4-BE49-F238E27FC236}">
                <a16:creationId xmlns:a16="http://schemas.microsoft.com/office/drawing/2014/main" id="{86FF4C5D-ADC9-9E48-1E29-C3DACD0BAE63}"/>
              </a:ext>
            </a:extLst>
          </p:cNvPr>
          <p:cNvGrpSpPr/>
          <p:nvPr/>
        </p:nvGrpSpPr>
        <p:grpSpPr>
          <a:xfrm>
            <a:off x="3174014" y="2468509"/>
            <a:ext cx="288925" cy="287338"/>
            <a:chOff x="5489444" y="1867103"/>
            <a:chExt cx="457200" cy="457200"/>
          </a:xfrm>
          <a:solidFill>
            <a:srgbClr val="525A72"/>
          </a:solidFill>
        </p:grpSpPr>
        <p:sp>
          <p:nvSpPr>
            <p:cNvPr id="49" name="Freeform 158">
              <a:extLst>
                <a:ext uri="{FF2B5EF4-FFF2-40B4-BE49-F238E27FC236}">
                  <a16:creationId xmlns:a16="http://schemas.microsoft.com/office/drawing/2014/main" id="{D86E40AA-D355-EB97-1159-3346B59994DA}"/>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0" name="Freeform 163">
              <a:extLst>
                <a:ext uri="{FF2B5EF4-FFF2-40B4-BE49-F238E27FC236}">
                  <a16:creationId xmlns:a16="http://schemas.microsoft.com/office/drawing/2014/main" id="{6B40D9CA-1098-E5CE-C007-551D89B80D26}"/>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1" name="Freeform 164">
              <a:extLst>
                <a:ext uri="{FF2B5EF4-FFF2-40B4-BE49-F238E27FC236}">
                  <a16:creationId xmlns:a16="http://schemas.microsoft.com/office/drawing/2014/main" id="{73E62285-27F3-E7C6-0BB5-3D32D864B28B}"/>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6">
              <a:extLst>
                <a:ext uri="{FF2B5EF4-FFF2-40B4-BE49-F238E27FC236}">
                  <a16:creationId xmlns:a16="http://schemas.microsoft.com/office/drawing/2014/main" id="{1B23C489-DCEC-1DD9-0D1D-83413C935F4D}"/>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5" name="Freeform 73">
            <a:extLst>
              <a:ext uri="{FF2B5EF4-FFF2-40B4-BE49-F238E27FC236}">
                <a16:creationId xmlns:a16="http://schemas.microsoft.com/office/drawing/2014/main" id="{25742635-2DC9-6410-DFEF-985855813DDD}"/>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56" name="Freeform 80">
            <a:extLst>
              <a:ext uri="{FF2B5EF4-FFF2-40B4-BE49-F238E27FC236}">
                <a16:creationId xmlns:a16="http://schemas.microsoft.com/office/drawing/2014/main" id="{115D6954-C817-D607-75D2-C125FB4D9060}"/>
              </a:ext>
            </a:extLst>
          </p:cNvPr>
          <p:cNvSpPr>
            <a:spLocks noChangeAspect="1" noEditPoints="1"/>
          </p:cNvSpPr>
          <p:nvPr/>
        </p:nvSpPr>
        <p:spPr bwMode="auto">
          <a:xfrm>
            <a:off x="757367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7" name="Freeform 17">
            <a:extLst>
              <a:ext uri="{FF2B5EF4-FFF2-40B4-BE49-F238E27FC236}">
                <a16:creationId xmlns:a16="http://schemas.microsoft.com/office/drawing/2014/main" id="{47AC8934-AB7A-4347-9D70-E914612F90A5}"/>
              </a:ext>
            </a:extLst>
          </p:cNvPr>
          <p:cNvSpPr/>
          <p:nvPr/>
        </p:nvSpPr>
        <p:spPr>
          <a:xfrm>
            <a:off x="7573675" y="445662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8" name="Freeform 17">
            <a:extLst>
              <a:ext uri="{FF2B5EF4-FFF2-40B4-BE49-F238E27FC236}">
                <a16:creationId xmlns:a16="http://schemas.microsoft.com/office/drawing/2014/main" id="{2E30B0B0-D7E5-9940-9176-1FE31B8DD2F0}"/>
              </a:ext>
            </a:extLst>
          </p:cNvPr>
          <p:cNvSpPr/>
          <p:nvPr/>
        </p:nvSpPr>
        <p:spPr>
          <a:xfrm>
            <a:off x="3173089" y="469411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1266564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A4BE2AD-375D-498E-00AC-70C979FAFBF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23" y="5068404"/>
            <a:ext cx="288925" cy="288925"/>
          </a:xfrm>
          <a:prstGeom prst="rect">
            <a:avLst/>
          </a:prstGeom>
        </p:spPr>
      </p:pic>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pic>
        <p:nvPicPr>
          <p:cNvPr id="31" name="Graphic 30">
            <a:extLst>
              <a:ext uri="{FF2B5EF4-FFF2-40B4-BE49-F238E27FC236}">
                <a16:creationId xmlns:a16="http://schemas.microsoft.com/office/drawing/2014/main" id="{8C7BDCFB-075A-F8A4-2900-3BDFF24EF5B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Juridisko personu pienākumi un tiesības civilajā aizsardzībā un katastrofas pārvaldīšanā </a:t>
            </a:r>
            <a:endParaRPr lang="en-US"/>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89</a:t>
            </a:fld>
            <a:endParaRPr lang="en-GB"/>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62200"/>
            <a:ext cx="8647113" cy="3425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savā īpašumā vai tiesiskajā valdījumā esoša īpašuma </a:t>
            </a:r>
            <a:r>
              <a:rPr lang="lv-LV" sz="1100" b="1"/>
              <a:t>uzturēšanu un ekspluatēšanu </a:t>
            </a:r>
            <a:r>
              <a:rPr lang="lv-LV" sz="1100"/>
              <a:t>tā, lai neradītu kaitējumu </a:t>
            </a:r>
            <a:br>
              <a:rPr lang="en-US" sz="1100"/>
            </a:br>
            <a:r>
              <a:rPr lang="lv-LV" sz="1100"/>
              <a:t>cilvēku, vides un īpašuma drošībai</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467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nvGrpSpPr>
          <p:cNvPr id="38" name="Group 37">
            <a:extLst>
              <a:ext uri="{FF2B5EF4-FFF2-40B4-BE49-F238E27FC236}">
                <a16:creationId xmlns:a16="http://schemas.microsoft.com/office/drawing/2014/main" id="{7B04F844-CA7B-FC2A-DBE3-B0303F7BBCB9}"/>
              </a:ext>
            </a:extLst>
          </p:cNvPr>
          <p:cNvGrpSpPr/>
          <p:nvPr/>
        </p:nvGrpSpPr>
        <p:grpSpPr>
          <a:xfrm>
            <a:off x="3101973" y="3222490"/>
            <a:ext cx="8647113" cy="342900"/>
            <a:chOff x="3101973" y="3259138"/>
            <a:chExt cx="8647113" cy="342900"/>
          </a:xfrm>
        </p:grpSpPr>
        <p:sp>
          <p:nvSpPr>
            <p:cNvPr id="21" name="Google Shape;116;p22">
              <a:extLst>
                <a:ext uri="{FF2B5EF4-FFF2-40B4-BE49-F238E27FC236}">
                  <a16:creationId xmlns:a16="http://schemas.microsoft.com/office/drawing/2014/main" id="{33C168AF-E414-7027-717D-3E8584F851C0}"/>
                </a:ext>
              </a:extLst>
            </p:cNvPr>
            <p:cNvSpPr/>
            <p:nvPr/>
          </p:nvSpPr>
          <p:spPr>
            <a:xfrm>
              <a:off x="3101973" y="3259138"/>
              <a:ext cx="8647113" cy="3429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Katastrofas vai katastrofas draudu gadījumā </a:t>
              </a:r>
              <a:r>
                <a:rPr lang="lv-LV" sz="1100" b="1"/>
                <a:t>rīkoties</a:t>
              </a:r>
              <a:r>
                <a:rPr lang="lv-LV" sz="1100"/>
                <a:t> </a:t>
              </a:r>
              <a:r>
                <a:rPr lang="lv-LV" sz="1100" b="1"/>
                <a:t>saskaņā ar atbildīgo valsts vai pašvaldību institūciju sniegto informāciju </a:t>
              </a:r>
              <a:r>
                <a:rPr lang="lv-LV" sz="1100"/>
                <a:t>un šo institūciju amatpersonu norādījumiem</a:t>
              </a:r>
            </a:p>
          </p:txBody>
        </p:sp>
        <p:sp>
          <p:nvSpPr>
            <p:cNvPr id="54" name="Freeform 68">
              <a:extLst>
                <a:ext uri="{FF2B5EF4-FFF2-40B4-BE49-F238E27FC236}">
                  <a16:creationId xmlns:a16="http://schemas.microsoft.com/office/drawing/2014/main" id="{BAC591EA-FE80-DFF6-FAFB-4BC76466DB2A}"/>
                </a:ext>
              </a:extLst>
            </p:cNvPr>
            <p:cNvSpPr>
              <a:spLocks noChangeAspect="1" noEditPoints="1"/>
            </p:cNvSpPr>
            <p:nvPr/>
          </p:nvSpPr>
          <p:spPr bwMode="auto">
            <a:xfrm>
              <a:off x="3185446" y="3343885"/>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23" name="Google Shape;116;p22">
            <a:extLst>
              <a:ext uri="{FF2B5EF4-FFF2-40B4-BE49-F238E27FC236}">
                <a16:creationId xmlns:a16="http://schemas.microsoft.com/office/drawing/2014/main" id="{BFFF96E1-81C1-732C-AECA-FE7397544641}"/>
              </a:ext>
            </a:extLst>
          </p:cNvPr>
          <p:cNvSpPr/>
          <p:nvPr/>
        </p:nvSpPr>
        <p:spPr>
          <a:xfrm>
            <a:off x="3101975" y="2819635"/>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Nekavējoties </a:t>
            </a:r>
            <a:r>
              <a:rPr lang="lv-LV" sz="1100" b="1"/>
              <a:t>ziņot attiecīgajām valsts vai pašvaldību institūcijām </a:t>
            </a:r>
            <a:r>
              <a:rPr lang="lv-LV" sz="1100"/>
              <a:t>par katastrofas vai katastrofas draudiem</a:t>
            </a:r>
          </a:p>
        </p:txBody>
      </p:sp>
      <p:sp>
        <p:nvSpPr>
          <p:cNvPr id="56" name="Freeform 68">
            <a:extLst>
              <a:ext uri="{FF2B5EF4-FFF2-40B4-BE49-F238E27FC236}">
                <a16:creationId xmlns:a16="http://schemas.microsoft.com/office/drawing/2014/main" id="{D6F8F3C6-6897-98FE-B06D-541DEE27891F}"/>
              </a:ext>
            </a:extLst>
          </p:cNvPr>
          <p:cNvSpPr>
            <a:spLocks noChangeAspect="1" noEditPoints="1"/>
          </p:cNvSpPr>
          <p:nvPr/>
        </p:nvSpPr>
        <p:spPr bwMode="auto">
          <a:xfrm>
            <a:off x="3185448" y="289533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nvGrpSpPr>
          <p:cNvPr id="36" name="Group 35">
            <a:extLst>
              <a:ext uri="{FF2B5EF4-FFF2-40B4-BE49-F238E27FC236}">
                <a16:creationId xmlns:a16="http://schemas.microsoft.com/office/drawing/2014/main" id="{B1CBC9B8-B8BD-C55C-D4F2-BC71AA774A3A}"/>
              </a:ext>
            </a:extLst>
          </p:cNvPr>
          <p:cNvGrpSpPr/>
          <p:nvPr/>
        </p:nvGrpSpPr>
        <p:grpSpPr>
          <a:xfrm>
            <a:off x="3101975" y="3680245"/>
            <a:ext cx="8647113" cy="342900"/>
            <a:chOff x="3101972" y="3876675"/>
            <a:chExt cx="8647113" cy="342900"/>
          </a:xfrm>
        </p:grpSpPr>
        <p:sp>
          <p:nvSpPr>
            <p:cNvPr id="11" name="Google Shape;116;p22">
              <a:extLst>
                <a:ext uri="{FF2B5EF4-FFF2-40B4-BE49-F238E27FC236}">
                  <a16:creationId xmlns:a16="http://schemas.microsoft.com/office/drawing/2014/main" id="{1186D76F-FC05-BC74-79FB-E9A35987333D}"/>
                </a:ext>
              </a:extLst>
            </p:cNvPr>
            <p:cNvSpPr/>
            <p:nvPr/>
          </p:nvSpPr>
          <p:spPr>
            <a:xfrm>
              <a:off x="3101972" y="3876675"/>
              <a:ext cx="8647113" cy="3429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valsts civilās aizsardzības plānā un sadarbības teritoriju civilās aizsardzības plānos juridiskajai personai noteikto </a:t>
              </a:r>
              <a:r>
                <a:rPr lang="lv-LV" sz="1100" b="1"/>
                <a:t>pasākumu precīzu un savlaicīgu izpildi</a:t>
              </a:r>
            </a:p>
          </p:txBody>
        </p:sp>
        <p:sp>
          <p:nvSpPr>
            <p:cNvPr id="12" name="Freeform 68">
              <a:extLst>
                <a:ext uri="{FF2B5EF4-FFF2-40B4-BE49-F238E27FC236}">
                  <a16:creationId xmlns:a16="http://schemas.microsoft.com/office/drawing/2014/main" id="{B883C145-7FC7-E1F8-D14B-2B05435CED99}"/>
                </a:ext>
              </a:extLst>
            </p:cNvPr>
            <p:cNvSpPr>
              <a:spLocks noChangeAspect="1" noEditPoints="1"/>
            </p:cNvSpPr>
            <p:nvPr/>
          </p:nvSpPr>
          <p:spPr bwMode="auto">
            <a:xfrm>
              <a:off x="3185445" y="39614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grpSp>
        <p:nvGrpSpPr>
          <p:cNvPr id="35" name="Group 34">
            <a:extLst>
              <a:ext uri="{FF2B5EF4-FFF2-40B4-BE49-F238E27FC236}">
                <a16:creationId xmlns:a16="http://schemas.microsoft.com/office/drawing/2014/main" id="{781F60F9-DFB4-D597-6817-49D50C5E93DC}"/>
              </a:ext>
            </a:extLst>
          </p:cNvPr>
          <p:cNvGrpSpPr/>
          <p:nvPr/>
        </p:nvGrpSpPr>
        <p:grpSpPr>
          <a:xfrm>
            <a:off x="3101975" y="4138000"/>
            <a:ext cx="8647113" cy="342900"/>
            <a:chOff x="3101971" y="4494213"/>
            <a:chExt cx="8647113" cy="342900"/>
          </a:xfrm>
        </p:grpSpPr>
        <p:sp>
          <p:nvSpPr>
            <p:cNvPr id="15" name="Google Shape;116;p22">
              <a:extLst>
                <a:ext uri="{FF2B5EF4-FFF2-40B4-BE49-F238E27FC236}">
                  <a16:creationId xmlns:a16="http://schemas.microsoft.com/office/drawing/2014/main" id="{6C40670D-C87F-28E1-DD79-F87BD9693523}"/>
                </a:ext>
              </a:extLst>
            </p:cNvPr>
            <p:cNvSpPr/>
            <p:nvPr/>
          </p:nvSpPr>
          <p:spPr>
            <a:xfrm>
              <a:off x="3101971" y="4494213"/>
              <a:ext cx="8647113" cy="3429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Veikt nodarbināto izglītošanu un iedzīvotāju izglītošanu </a:t>
              </a:r>
              <a:r>
                <a:rPr lang="lv-LV" sz="1100"/>
                <a:t>civilās aizsardzības jautājumos, izmantojot plašsaziņas līdzekļus un elektroniskos plašsaziņas līdzekļus, kā arī izplatot informatīvos materiālus, atbilstoši savai darbības jomai</a:t>
              </a:r>
            </a:p>
          </p:txBody>
        </p:sp>
        <p:sp>
          <p:nvSpPr>
            <p:cNvPr id="17" name="Freeform 68">
              <a:extLst>
                <a:ext uri="{FF2B5EF4-FFF2-40B4-BE49-F238E27FC236}">
                  <a16:creationId xmlns:a16="http://schemas.microsoft.com/office/drawing/2014/main" id="{050A2D48-74BF-40A6-43CB-0FA5C62CAE41}"/>
                </a:ext>
              </a:extLst>
            </p:cNvPr>
            <p:cNvSpPr>
              <a:spLocks noChangeAspect="1" noEditPoints="1"/>
            </p:cNvSpPr>
            <p:nvPr/>
          </p:nvSpPr>
          <p:spPr bwMode="auto">
            <a:xfrm>
              <a:off x="3185444" y="45789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27" name="Google Shape;116;p22">
            <a:extLst>
              <a:ext uri="{FF2B5EF4-FFF2-40B4-BE49-F238E27FC236}">
                <a16:creationId xmlns:a16="http://schemas.microsoft.com/office/drawing/2014/main" id="{4412EA66-5350-4501-C937-E8837B1EA5BF}"/>
              </a:ext>
            </a:extLst>
          </p:cNvPr>
          <p:cNvSpPr/>
          <p:nvPr/>
        </p:nvSpPr>
        <p:spPr>
          <a:xfrm>
            <a:off x="3101931" y="4595756"/>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Piedalīties </a:t>
            </a:r>
            <a:r>
              <a:rPr lang="lv-LV" sz="1100" b="1"/>
              <a:t>starptautiskajās mācībās</a:t>
            </a:r>
            <a:r>
              <a:rPr lang="lv-LV" sz="1100"/>
              <a:t>, pamatojoties uz ielūgumiem</a:t>
            </a:r>
          </a:p>
        </p:txBody>
      </p:sp>
      <p:sp>
        <p:nvSpPr>
          <p:cNvPr id="28" name="Freeform 68">
            <a:extLst>
              <a:ext uri="{FF2B5EF4-FFF2-40B4-BE49-F238E27FC236}">
                <a16:creationId xmlns:a16="http://schemas.microsoft.com/office/drawing/2014/main" id="{9D4EF922-15D2-D8F6-2173-3DFCDC1383A1}"/>
              </a:ext>
            </a:extLst>
          </p:cNvPr>
          <p:cNvSpPr>
            <a:spLocks noChangeAspect="1" noEditPoints="1"/>
          </p:cNvSpPr>
          <p:nvPr/>
        </p:nvSpPr>
        <p:spPr bwMode="auto">
          <a:xfrm>
            <a:off x="3185404" y="465305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7" name="Google Shape;118;p22">
            <a:extLst>
              <a:ext uri="{FF2B5EF4-FFF2-40B4-BE49-F238E27FC236}">
                <a16:creationId xmlns:a16="http://schemas.microsoft.com/office/drawing/2014/main" id="{CE4479BB-D73E-6861-ADD7-57253AB62375}"/>
              </a:ext>
            </a:extLst>
          </p:cNvPr>
          <p:cNvSpPr txBox="1"/>
          <p:nvPr/>
        </p:nvSpPr>
        <p:spPr>
          <a:xfrm>
            <a:off x="11317048" y="4996404"/>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8" name="Google Shape;118;p22">
            <a:extLst>
              <a:ext uri="{FF2B5EF4-FFF2-40B4-BE49-F238E27FC236}">
                <a16:creationId xmlns:a16="http://schemas.microsoft.com/office/drawing/2014/main" id="{EFEF0B7B-4D4D-2C20-B434-82CC5FC7D92B}"/>
              </a:ext>
            </a:extLst>
          </p:cNvPr>
          <p:cNvSpPr txBox="1"/>
          <p:nvPr/>
        </p:nvSpPr>
        <p:spPr>
          <a:xfrm>
            <a:off x="3101975" y="4996404"/>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Tiesības</a:t>
            </a:r>
          </a:p>
        </p:txBody>
      </p:sp>
      <p:sp>
        <p:nvSpPr>
          <p:cNvPr id="16" name="Google Shape;118;p22">
            <a:extLst>
              <a:ext uri="{FF2B5EF4-FFF2-40B4-BE49-F238E27FC236}">
                <a16:creationId xmlns:a16="http://schemas.microsoft.com/office/drawing/2014/main" id="{6BF82C48-A923-205F-1D9C-76BDBEE7703F}"/>
              </a:ext>
            </a:extLst>
          </p:cNvPr>
          <p:cNvSpPr txBox="1"/>
          <p:nvPr/>
        </p:nvSpPr>
        <p:spPr>
          <a:xfrm>
            <a:off x="11245047" y="4996404"/>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16;p22">
            <a:extLst>
              <a:ext uri="{FF2B5EF4-FFF2-40B4-BE49-F238E27FC236}">
                <a16:creationId xmlns:a16="http://schemas.microsoft.com/office/drawing/2014/main" id="{B7951CC6-6627-EAC7-C153-7562AC39532F}"/>
              </a:ext>
            </a:extLst>
          </p:cNvPr>
          <p:cNvSpPr/>
          <p:nvPr/>
        </p:nvSpPr>
        <p:spPr>
          <a:xfrm>
            <a:off x="3101930" y="5530197"/>
            <a:ext cx="4158243" cy="64331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en-US" sz="1100"/>
              <a:t>S</a:t>
            </a:r>
            <a:r>
              <a:rPr lang="lv-LV" sz="1100" err="1"/>
              <a:t>aņemt</a:t>
            </a:r>
            <a:r>
              <a:rPr lang="lv-LV" sz="1100"/>
              <a:t> </a:t>
            </a:r>
            <a:r>
              <a:rPr lang="lv-LV" sz="1100" b="1"/>
              <a:t>agrīno brīdināšanu un ieteikumus </a:t>
            </a:r>
            <a:r>
              <a:rPr lang="lv-LV" sz="1100"/>
              <a:t>rīcībai katastrofas vai katastrofas draudu gadījumā</a:t>
            </a:r>
          </a:p>
        </p:txBody>
      </p:sp>
      <p:grpSp>
        <p:nvGrpSpPr>
          <p:cNvPr id="45" name="Group 44">
            <a:extLst>
              <a:ext uri="{FF2B5EF4-FFF2-40B4-BE49-F238E27FC236}">
                <a16:creationId xmlns:a16="http://schemas.microsoft.com/office/drawing/2014/main" id="{6F394A3E-1A43-378E-C564-8AA4321F9475}"/>
              </a:ext>
            </a:extLst>
          </p:cNvPr>
          <p:cNvGrpSpPr/>
          <p:nvPr/>
        </p:nvGrpSpPr>
        <p:grpSpPr>
          <a:xfrm>
            <a:off x="7371774" y="5538975"/>
            <a:ext cx="4371491" cy="624492"/>
            <a:chOff x="7377597" y="4755637"/>
            <a:chExt cx="4371491" cy="624492"/>
          </a:xfrm>
        </p:grpSpPr>
        <p:sp>
          <p:nvSpPr>
            <p:cNvPr id="46" name="Google Shape;116;p22">
              <a:extLst>
                <a:ext uri="{FF2B5EF4-FFF2-40B4-BE49-F238E27FC236}">
                  <a16:creationId xmlns:a16="http://schemas.microsoft.com/office/drawing/2014/main" id="{025E76D9-121F-91B3-329F-CB9B89E37341}"/>
                </a:ext>
              </a:extLst>
            </p:cNvPr>
            <p:cNvSpPr/>
            <p:nvPr/>
          </p:nvSpPr>
          <p:spPr>
            <a:xfrm>
              <a:off x="7377597" y="4755637"/>
              <a:ext cx="4371491" cy="62449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en-US" sz="1100"/>
                <a:t>K</a:t>
              </a:r>
              <a:r>
                <a:rPr lang="lv-LV" sz="1100" err="1"/>
                <a:t>atastrofas</a:t>
              </a:r>
              <a:r>
                <a:rPr lang="lv-LV" sz="1100"/>
                <a:t> vai katastrofas draudu gadījumā </a:t>
              </a:r>
              <a:r>
                <a:rPr lang="lv-LV" sz="1100" b="1"/>
                <a:t>saņemt palīdzību </a:t>
              </a:r>
              <a:r>
                <a:rPr lang="lv-LV" sz="1100"/>
                <a:t>no valsts un pašvaldību institūcijām</a:t>
              </a:r>
            </a:p>
          </p:txBody>
        </p:sp>
        <p:sp>
          <p:nvSpPr>
            <p:cNvPr id="48" name="Freeform 68">
              <a:extLst>
                <a:ext uri="{FF2B5EF4-FFF2-40B4-BE49-F238E27FC236}">
                  <a16:creationId xmlns:a16="http://schemas.microsoft.com/office/drawing/2014/main" id="{364BAB91-29A0-1CAE-F551-1C3B05781E9C}"/>
                </a:ext>
              </a:extLst>
            </p:cNvPr>
            <p:cNvSpPr>
              <a:spLocks noChangeAspect="1" noEditPoints="1"/>
            </p:cNvSpPr>
            <p:nvPr/>
          </p:nvSpPr>
          <p:spPr bwMode="auto">
            <a:xfrm>
              <a:off x="7476497" y="498309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52" name="Freeform 68">
            <a:extLst>
              <a:ext uri="{FF2B5EF4-FFF2-40B4-BE49-F238E27FC236}">
                <a16:creationId xmlns:a16="http://schemas.microsoft.com/office/drawing/2014/main" id="{B8D28DB3-9A2D-EAB0-F266-F55AC398F5FD}"/>
              </a:ext>
            </a:extLst>
          </p:cNvPr>
          <p:cNvSpPr>
            <a:spLocks noChangeAspect="1" noEditPoints="1"/>
          </p:cNvSpPr>
          <p:nvPr/>
        </p:nvSpPr>
        <p:spPr bwMode="auto">
          <a:xfrm>
            <a:off x="3185404" y="576515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sp>
        <p:nvSpPr>
          <p:cNvPr id="55" name="Google Shape;1386;p89">
            <a:extLst>
              <a:ext uri="{FF2B5EF4-FFF2-40B4-BE49-F238E27FC236}">
                <a16:creationId xmlns:a16="http://schemas.microsoft.com/office/drawing/2014/main" id="{1558A86E-1C3A-8823-D1EA-AEAB7991B02C}"/>
              </a:ext>
            </a:extLst>
          </p:cNvPr>
          <p:cNvSpPr/>
          <p:nvPr/>
        </p:nvSpPr>
        <p:spPr>
          <a:xfrm>
            <a:off x="11388123" y="5068404"/>
            <a:ext cx="288925" cy="288925"/>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4" name="Graphic 59">
            <a:extLst>
              <a:ext uri="{FF2B5EF4-FFF2-40B4-BE49-F238E27FC236}">
                <a16:creationId xmlns:a16="http://schemas.microsoft.com/office/drawing/2014/main" id="{16D19205-CDDB-A48D-6489-07F083E51C1E}"/>
              </a:ext>
            </a:extLst>
          </p:cNvPr>
          <p:cNvGrpSpPr>
            <a:grpSpLocks noChangeAspect="1"/>
          </p:cNvGrpSpPr>
          <p:nvPr/>
        </p:nvGrpSpPr>
        <p:grpSpPr>
          <a:xfrm>
            <a:off x="838956" y="366608"/>
            <a:ext cx="1076400" cy="1076400"/>
            <a:chOff x="5490292" y="2560815"/>
            <a:chExt cx="457200" cy="457200"/>
          </a:xfrm>
          <a:solidFill>
            <a:schemeClr val="tx1"/>
          </a:solidFill>
        </p:grpSpPr>
        <p:sp>
          <p:nvSpPr>
            <p:cNvPr id="9" name="Freeform 135">
              <a:extLst>
                <a:ext uri="{FF2B5EF4-FFF2-40B4-BE49-F238E27FC236}">
                  <a16:creationId xmlns:a16="http://schemas.microsoft.com/office/drawing/2014/main" id="{925712BB-4100-3F7F-B193-0F50A56A3C88}"/>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13" name="Freeform 136">
              <a:extLst>
                <a:ext uri="{FF2B5EF4-FFF2-40B4-BE49-F238E27FC236}">
                  <a16:creationId xmlns:a16="http://schemas.microsoft.com/office/drawing/2014/main" id="{31E569F5-5088-617B-3E1D-B2558EECB9FE}"/>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grpSp>
        <p:nvGrpSpPr>
          <p:cNvPr id="53" name="Group 52">
            <a:extLst>
              <a:ext uri="{FF2B5EF4-FFF2-40B4-BE49-F238E27FC236}">
                <a16:creationId xmlns:a16="http://schemas.microsoft.com/office/drawing/2014/main" id="{23C38334-E177-2616-9BEA-1974E3F6FCA7}"/>
              </a:ext>
            </a:extLst>
          </p:cNvPr>
          <p:cNvGrpSpPr/>
          <p:nvPr/>
        </p:nvGrpSpPr>
        <p:grpSpPr>
          <a:xfrm>
            <a:off x="6355777" y="131212"/>
            <a:ext cx="5393311" cy="218780"/>
            <a:chOff x="6355777" y="131212"/>
            <a:chExt cx="5393311" cy="218780"/>
          </a:xfrm>
        </p:grpSpPr>
        <p:sp>
          <p:nvSpPr>
            <p:cNvPr id="25" name="Rectangle 24">
              <a:extLst>
                <a:ext uri="{FF2B5EF4-FFF2-40B4-BE49-F238E27FC236}">
                  <a16:creationId xmlns:a16="http://schemas.microsoft.com/office/drawing/2014/main" id="{D5DD17B7-FA73-5707-A53D-03DF0871302A}"/>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02FF1A9E-E48A-A56A-CC30-47A65B69DECB}"/>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3BFEEB73-9419-16BD-9807-46A5C1569A9E}"/>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47" name="Rectangle 46">
              <a:extLst>
                <a:ext uri="{FF2B5EF4-FFF2-40B4-BE49-F238E27FC236}">
                  <a16:creationId xmlns:a16="http://schemas.microsoft.com/office/drawing/2014/main" id="{FFD7CDF2-6212-8560-9557-2224CA56C062}"/>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69749A93-71AD-1703-B5AB-76D8C008B299}"/>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0527ABD6-E526-8BA9-23C3-387B846C879F}"/>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8503E856-0B48-BD91-8B74-03DF6FE5B123}"/>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CB560D85-FB02-BEE0-0954-B55B76C0E24D}"/>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DF2D2054-6126-BA6F-291A-25C89D4B3966}"/>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1" name="Rectangle 50">
            <a:extLst>
              <a:ext uri="{FF2B5EF4-FFF2-40B4-BE49-F238E27FC236}">
                <a16:creationId xmlns:a16="http://schemas.microsoft.com/office/drawing/2014/main" id="{301175AE-50A1-8613-45C8-DB698C99E834}"/>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49" name="Rectangle 48">
            <a:extLst>
              <a:ext uri="{FF2B5EF4-FFF2-40B4-BE49-F238E27FC236}">
                <a16:creationId xmlns:a16="http://schemas.microsoft.com/office/drawing/2014/main" id="{5EB8DEE3-EB94-3581-67A6-E584E362EFF1}"/>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0" name="Freeform 50">
            <a:extLst>
              <a:ext uri="{FF2B5EF4-FFF2-40B4-BE49-F238E27FC236}">
                <a16:creationId xmlns:a16="http://schemas.microsoft.com/office/drawing/2014/main" id="{376CBA85-D887-714B-9D63-0A6347AB11C7}"/>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6A456818-60E4-6DAC-446B-44806E010A5D}"/>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58" name="Rectangle 57">
            <a:extLst>
              <a:ext uri="{FF2B5EF4-FFF2-40B4-BE49-F238E27FC236}">
                <a16:creationId xmlns:a16="http://schemas.microsoft.com/office/drawing/2014/main" id="{10BD9C2B-640E-3D38-C37A-EDEDD8F81214}"/>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9" name="Freeform 50">
            <a:extLst>
              <a:ext uri="{FF2B5EF4-FFF2-40B4-BE49-F238E27FC236}">
                <a16:creationId xmlns:a16="http://schemas.microsoft.com/office/drawing/2014/main" id="{76180A46-0CA2-4844-E6DA-006F62E38555}"/>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60" name="Google Shape;2685;p25">
            <a:extLst>
              <a:ext uri="{FF2B5EF4-FFF2-40B4-BE49-F238E27FC236}">
                <a16:creationId xmlns:a16="http://schemas.microsoft.com/office/drawing/2014/main" id="{B2720B18-DBD6-E113-8467-06642F07E2FF}"/>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1129676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9796027-F9FE-7852-6994-92728578E89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17754" r="17754"/>
          <a:stretch>
            <a:fillRect/>
          </a:stretch>
        </p:blipFill>
        <p:spPr/>
      </p:pic>
      <p:sp>
        <p:nvSpPr>
          <p:cNvPr id="9" name="Freeform 13">
            <a:extLst>
              <a:ext uri="{FF2B5EF4-FFF2-40B4-BE49-F238E27FC236}">
                <a16:creationId xmlns:a16="http://schemas.microsoft.com/office/drawing/2014/main" id="{9785E169-76CF-809D-5F21-725295478D5E}"/>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9">
            <a:extLst>
              <a:ext uri="{FF2B5EF4-FFF2-40B4-BE49-F238E27FC236}">
                <a16:creationId xmlns:a16="http://schemas.microsoft.com/office/drawing/2014/main" id="{CBD0383E-A317-5F5A-FAE3-A2EC335758EB}"/>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236C40A7-5986-10C2-14A9-E7BC92104EEB}"/>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8516893D-DDDC-9531-3FB9-931A04CB908D}"/>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63615F6E-00D9-F163-2B54-625C41B0B61E}"/>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A6BF4F9D-A241-38FE-5F2F-82F9B455E1A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2AF5E289-579C-A04A-2BC9-36DCBD99268D}"/>
              </a:ext>
            </a:extLst>
          </p:cNvPr>
          <p:cNvSpPr>
            <a:spLocks noGrp="1"/>
          </p:cNvSpPr>
          <p:nvPr>
            <p:ph type="ctrTitle"/>
          </p:nvPr>
        </p:nvSpPr>
        <p:spPr/>
        <p:txBody>
          <a:bodyPr vert="horz">
            <a:noAutofit/>
          </a:bodyPr>
          <a:lstStyle/>
          <a:p>
            <a:r>
              <a:rPr lang="lv-LV" sz="4800"/>
              <a:t>5.2. </a:t>
            </a:r>
            <a:r>
              <a:rPr lang="it-IT" sz="4800"/>
              <a:t>Ministru </a:t>
            </a:r>
            <a:br>
              <a:rPr lang="it-IT" sz="4800"/>
            </a:br>
            <a:r>
              <a:rPr lang="it-IT" sz="4800"/>
              <a:t>prezidenta </a:t>
            </a:r>
            <a:br>
              <a:rPr lang="it-IT" sz="4800"/>
            </a:br>
            <a:r>
              <a:rPr lang="it-IT" sz="4800"/>
              <a:t>un Ministru kabineta </a:t>
            </a:r>
            <a:r>
              <a:rPr lang="lv-LV" sz="4800"/>
              <a:t>pienākumi</a:t>
            </a:r>
            <a:r>
              <a:rPr lang="it-IT" sz="4800"/>
              <a:t> </a:t>
            </a:r>
            <a:r>
              <a:rPr lang="lv-LV" sz="4800"/>
              <a:t>civilās aizsardzības</a:t>
            </a:r>
            <a:r>
              <a:rPr lang="it-IT" sz="4800"/>
              <a:t> jomā</a:t>
            </a:r>
            <a:endParaRPr lang="en-GB" sz="4800"/>
          </a:p>
        </p:txBody>
      </p:sp>
    </p:spTree>
    <p:extLst>
      <p:ext uri="{BB962C8B-B14F-4D97-AF65-F5344CB8AC3E}">
        <p14:creationId xmlns:p14="http://schemas.microsoft.com/office/powerpoint/2010/main" val="1939083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8;p22">
            <a:extLst>
              <a:ext uri="{FF2B5EF4-FFF2-40B4-BE49-F238E27FC236}">
                <a16:creationId xmlns:a16="http://schemas.microsoft.com/office/drawing/2014/main" id="{8E2CD248-AAB2-3960-193B-03B2B5F7D6B7}"/>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a:t>
            </a:r>
            <a:r>
              <a:rPr lang="lv-LV" sz="1400" b="1">
                <a:solidFill>
                  <a:srgbClr val="A8192D"/>
                </a:solidFill>
              </a:rPr>
              <a:t> dabas </a:t>
            </a:r>
            <a:r>
              <a:rPr lang="lv-LV" sz="1400" b="1"/>
              <a:t>katastrofām:</a:t>
            </a:r>
          </a:p>
        </p:txBody>
      </p:sp>
      <p:sp>
        <p:nvSpPr>
          <p:cNvPr id="39" name="Google Shape;118;p22">
            <a:extLst>
              <a:ext uri="{FF2B5EF4-FFF2-40B4-BE49-F238E27FC236}">
                <a16:creationId xmlns:a16="http://schemas.microsoft.com/office/drawing/2014/main" id="{479237E3-FE76-8E42-7F23-A7EA208897C4}"/>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203" name="Graphic 202">
            <a:extLst>
              <a:ext uri="{FF2B5EF4-FFF2-40B4-BE49-F238E27FC236}">
                <a16:creationId xmlns:a16="http://schemas.microsoft.com/office/drawing/2014/main" id="{8B962E77-6E2D-41E7-A407-5E87EA858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88162" y="1890350"/>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Juridisku personu pienākumi civilajā aizsardzībā un katastrofas pārvaldīšanā </a:t>
            </a:r>
            <a:endParaRPr lang="en-US"/>
          </a:p>
        </p:txBody>
      </p:sp>
      <p:sp>
        <p:nvSpPr>
          <p:cNvPr id="40" name="Google Shape;118;p22">
            <a:extLst>
              <a:ext uri="{FF2B5EF4-FFF2-40B4-BE49-F238E27FC236}">
                <a16:creationId xmlns:a16="http://schemas.microsoft.com/office/drawing/2014/main" id="{6A1CDB9C-69C8-44FC-DAA4-D5E3307DB340}"/>
              </a:ext>
            </a:extLst>
          </p:cNvPr>
          <p:cNvSpPr txBox="1"/>
          <p:nvPr/>
        </p:nvSpPr>
        <p:spPr>
          <a:xfrm>
            <a:off x="1124508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 name="Rectangle 2">
            <a:extLst>
              <a:ext uri="{FF2B5EF4-FFF2-40B4-BE49-F238E27FC236}">
                <a16:creationId xmlns:a16="http://schemas.microsoft.com/office/drawing/2014/main" id="{69CE1332-7EEC-60E1-830D-4B2E62263472}"/>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Rectangle 3">
            <a:extLst>
              <a:ext uri="{FF2B5EF4-FFF2-40B4-BE49-F238E27FC236}">
                <a16:creationId xmlns:a16="http://schemas.microsoft.com/office/drawing/2014/main" id="{4582220A-1C81-1DF6-2956-284A3C209282}"/>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 name="Group 9">
            <a:extLst>
              <a:ext uri="{FF2B5EF4-FFF2-40B4-BE49-F238E27FC236}">
                <a16:creationId xmlns:a16="http://schemas.microsoft.com/office/drawing/2014/main" id="{94702D77-2E15-BE15-C95E-298A4FCDEAE7}"/>
              </a:ext>
            </a:extLst>
          </p:cNvPr>
          <p:cNvGrpSpPr/>
          <p:nvPr/>
        </p:nvGrpSpPr>
        <p:grpSpPr>
          <a:xfrm>
            <a:off x="3101975" y="6413400"/>
            <a:ext cx="4293235" cy="216000"/>
            <a:chOff x="3101975" y="6318475"/>
            <a:chExt cx="4293235" cy="216000"/>
          </a:xfrm>
        </p:grpSpPr>
        <p:sp>
          <p:nvSpPr>
            <p:cNvPr id="11" name="Rectangle 10">
              <a:extLst>
                <a:ext uri="{FF2B5EF4-FFF2-40B4-BE49-F238E27FC236}">
                  <a16:creationId xmlns:a16="http://schemas.microsoft.com/office/drawing/2014/main" id="{F0D278D8-DBB9-2F3E-4DCB-A99351F2A54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 name="TextBox 11">
              <a:extLst>
                <a:ext uri="{FF2B5EF4-FFF2-40B4-BE49-F238E27FC236}">
                  <a16:creationId xmlns:a16="http://schemas.microsoft.com/office/drawing/2014/main" id="{9A2BEE88-5E00-E592-1544-58E617F55E1A}"/>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4" name="Rectangle 13">
              <a:extLst>
                <a:ext uri="{FF2B5EF4-FFF2-40B4-BE49-F238E27FC236}">
                  <a16:creationId xmlns:a16="http://schemas.microsoft.com/office/drawing/2014/main" id="{7596BCE0-0C1A-722C-68CA-9BC049B1EED9}"/>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6" name="TextBox 15">
              <a:extLst>
                <a:ext uri="{FF2B5EF4-FFF2-40B4-BE49-F238E27FC236}">
                  <a16:creationId xmlns:a16="http://schemas.microsoft.com/office/drawing/2014/main" id="{5C40FFF2-041F-B189-C675-5231AD19EC7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8" name="Rectangle 17">
              <a:extLst>
                <a:ext uri="{FF2B5EF4-FFF2-40B4-BE49-F238E27FC236}">
                  <a16:creationId xmlns:a16="http://schemas.microsoft.com/office/drawing/2014/main" id="{2FC6A069-60A8-D497-EF37-05C8F8FE91A2}"/>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9" name="TextBox 18">
              <a:extLst>
                <a:ext uri="{FF2B5EF4-FFF2-40B4-BE49-F238E27FC236}">
                  <a16:creationId xmlns:a16="http://schemas.microsoft.com/office/drawing/2014/main" id="{EF18AFBB-E949-38C4-3281-8B968469EB9F}"/>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5" name="Google Shape;112;p22">
            <a:extLst>
              <a:ext uri="{FF2B5EF4-FFF2-40B4-BE49-F238E27FC236}">
                <a16:creationId xmlns:a16="http://schemas.microsoft.com/office/drawing/2014/main" id="{AC94E105-2781-CE28-CFAD-DDC1FD339038}"/>
              </a:ext>
            </a:extLst>
          </p:cNvPr>
          <p:cNvSpPr/>
          <p:nvPr/>
        </p:nvSpPr>
        <p:spPr>
          <a:xfrm>
            <a:off x="4855789" y="4218176"/>
            <a:ext cx="2831725"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Lietusgāzes, ilgstošas lietavas, pērkona negaiss un krusa, sniegs un putenis, apledojums un slapja sniega nogulums, stiprs sals, karstums, sausums</a:t>
            </a:r>
          </a:p>
        </p:txBody>
      </p:sp>
      <p:sp>
        <p:nvSpPr>
          <p:cNvPr id="20" name="Google Shape;112;p22">
            <a:extLst>
              <a:ext uri="{FF2B5EF4-FFF2-40B4-BE49-F238E27FC236}">
                <a16:creationId xmlns:a16="http://schemas.microsoft.com/office/drawing/2014/main" id="{9EC1FA8D-4D5F-7E5C-4BAF-3619672393CB}"/>
              </a:ext>
            </a:extLst>
          </p:cNvPr>
          <p:cNvSpPr/>
          <p:nvPr/>
        </p:nvSpPr>
        <p:spPr>
          <a:xfrm>
            <a:off x="7799115" y="4218176"/>
            <a:ext cx="2067082"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Vētras (vēja brāzmas), </a:t>
            </a:r>
            <a:br>
              <a:rPr lang="en-US" sz="1100"/>
            </a:br>
            <a:r>
              <a:rPr lang="lv-LV" sz="1100"/>
              <a:t>viesuļi, krasas </a:t>
            </a:r>
            <a:br>
              <a:rPr lang="en-US" sz="1100"/>
            </a:br>
            <a:r>
              <a:rPr lang="lv-LV" sz="1100"/>
              <a:t>vēja brāzmas</a:t>
            </a:r>
          </a:p>
        </p:txBody>
      </p:sp>
      <p:sp>
        <p:nvSpPr>
          <p:cNvPr id="22" name="Google Shape;112;p22">
            <a:extLst>
              <a:ext uri="{FF2B5EF4-FFF2-40B4-BE49-F238E27FC236}">
                <a16:creationId xmlns:a16="http://schemas.microsoft.com/office/drawing/2014/main" id="{2003184F-67FE-49AA-0FB7-46AB5787FCD7}"/>
              </a:ext>
            </a:extLst>
          </p:cNvPr>
          <p:cNvSpPr/>
          <p:nvPr/>
        </p:nvSpPr>
        <p:spPr>
          <a:xfrm>
            <a:off x="9977796" y="4224696"/>
            <a:ext cx="1771331" cy="8207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Meža un kūdras </a:t>
            </a:r>
            <a:endParaRPr lang="en-US" sz="1100"/>
          </a:p>
          <a:p>
            <a:pPr marL="0" lvl="0" indent="0" algn="l" rtl="0">
              <a:spcBef>
                <a:spcPts val="0"/>
              </a:spcBef>
              <a:spcAft>
                <a:spcPts val="0"/>
              </a:spcAft>
              <a:buNone/>
            </a:pPr>
            <a:r>
              <a:rPr lang="lv-LV" sz="1100"/>
              <a:t>purvu ugunsgrēki</a:t>
            </a:r>
          </a:p>
        </p:txBody>
      </p:sp>
      <p:grpSp>
        <p:nvGrpSpPr>
          <p:cNvPr id="23" name="Group 22">
            <a:extLst>
              <a:ext uri="{FF2B5EF4-FFF2-40B4-BE49-F238E27FC236}">
                <a16:creationId xmlns:a16="http://schemas.microsoft.com/office/drawing/2014/main" id="{681CF000-3021-5FF5-97FB-016C8428E2FA}"/>
              </a:ext>
            </a:extLst>
          </p:cNvPr>
          <p:cNvGrpSpPr/>
          <p:nvPr/>
        </p:nvGrpSpPr>
        <p:grpSpPr>
          <a:xfrm>
            <a:off x="9650196" y="4346854"/>
            <a:ext cx="216000" cy="692060"/>
            <a:chOff x="11567007" y="3478605"/>
            <a:chExt cx="216000" cy="692060"/>
          </a:xfrm>
        </p:grpSpPr>
        <p:sp>
          <p:nvSpPr>
            <p:cNvPr id="24" name="Rectangle 23">
              <a:extLst>
                <a:ext uri="{FF2B5EF4-FFF2-40B4-BE49-F238E27FC236}">
                  <a16:creationId xmlns:a16="http://schemas.microsoft.com/office/drawing/2014/main" id="{D90D17A8-1257-B04F-76F5-C2EE27437FF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5" name="Rectangle 24">
              <a:extLst>
                <a:ext uri="{FF2B5EF4-FFF2-40B4-BE49-F238E27FC236}">
                  <a16:creationId xmlns:a16="http://schemas.microsoft.com/office/drawing/2014/main" id="{A364DB2F-B746-985F-C05E-C8D5CA456C2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7" name="Rectangle 26">
              <a:extLst>
                <a:ext uri="{FF2B5EF4-FFF2-40B4-BE49-F238E27FC236}">
                  <a16:creationId xmlns:a16="http://schemas.microsoft.com/office/drawing/2014/main" id="{8E46A88E-3F25-0366-F6AB-A3DEC5CE8AA0}"/>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28" name="Group 27">
            <a:extLst>
              <a:ext uri="{FF2B5EF4-FFF2-40B4-BE49-F238E27FC236}">
                <a16:creationId xmlns:a16="http://schemas.microsoft.com/office/drawing/2014/main" id="{F4B5D40F-E76F-1C4E-3739-CBDFE8F40B14}"/>
              </a:ext>
            </a:extLst>
          </p:cNvPr>
          <p:cNvGrpSpPr/>
          <p:nvPr/>
        </p:nvGrpSpPr>
        <p:grpSpPr>
          <a:xfrm>
            <a:off x="11533127" y="4353374"/>
            <a:ext cx="216000" cy="692060"/>
            <a:chOff x="11567007" y="3478605"/>
            <a:chExt cx="216000" cy="692060"/>
          </a:xfrm>
        </p:grpSpPr>
        <p:sp>
          <p:nvSpPr>
            <p:cNvPr id="29" name="Rectangle 28">
              <a:extLst>
                <a:ext uri="{FF2B5EF4-FFF2-40B4-BE49-F238E27FC236}">
                  <a16:creationId xmlns:a16="http://schemas.microsoft.com/office/drawing/2014/main" id="{1D596204-F5BA-DE78-76F4-9205DBEC863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1" name="Rectangle 30">
              <a:extLst>
                <a:ext uri="{FF2B5EF4-FFF2-40B4-BE49-F238E27FC236}">
                  <a16:creationId xmlns:a16="http://schemas.microsoft.com/office/drawing/2014/main" id="{D49FB560-5BB2-0780-C251-9A2A7CD877C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2" name="Rectangle 31">
              <a:extLst>
                <a:ext uri="{FF2B5EF4-FFF2-40B4-BE49-F238E27FC236}">
                  <a16:creationId xmlns:a16="http://schemas.microsoft.com/office/drawing/2014/main" id="{AF3D444A-0F9A-C16E-17D4-C422F2BF24BB}"/>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33" name="Group 32">
            <a:extLst>
              <a:ext uri="{FF2B5EF4-FFF2-40B4-BE49-F238E27FC236}">
                <a16:creationId xmlns:a16="http://schemas.microsoft.com/office/drawing/2014/main" id="{C561CFF2-D203-1DF5-53A1-E28BDD8AB8D7}"/>
              </a:ext>
            </a:extLst>
          </p:cNvPr>
          <p:cNvGrpSpPr/>
          <p:nvPr/>
        </p:nvGrpSpPr>
        <p:grpSpPr>
          <a:xfrm>
            <a:off x="7471514" y="4346854"/>
            <a:ext cx="216000" cy="692060"/>
            <a:chOff x="11567007" y="3478605"/>
            <a:chExt cx="216000" cy="692060"/>
          </a:xfrm>
        </p:grpSpPr>
        <p:sp>
          <p:nvSpPr>
            <p:cNvPr id="35" name="Rectangle 34">
              <a:extLst>
                <a:ext uri="{FF2B5EF4-FFF2-40B4-BE49-F238E27FC236}">
                  <a16:creationId xmlns:a16="http://schemas.microsoft.com/office/drawing/2014/main" id="{52838E72-6D34-B8A0-55F1-EBBAC0D8FCE2}"/>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36" name="Rectangle 35">
              <a:extLst>
                <a:ext uri="{FF2B5EF4-FFF2-40B4-BE49-F238E27FC236}">
                  <a16:creationId xmlns:a16="http://schemas.microsoft.com/office/drawing/2014/main" id="{DD47ABB5-65FD-1C39-9611-85DC18CED3A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37" name="Rectangle 36">
              <a:extLst>
                <a:ext uri="{FF2B5EF4-FFF2-40B4-BE49-F238E27FC236}">
                  <a16:creationId xmlns:a16="http://schemas.microsoft.com/office/drawing/2014/main" id="{ED6E2F94-F014-76CF-D1BB-2D8EE5286D7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38" name="Google Shape;112;p22">
            <a:extLst>
              <a:ext uri="{FF2B5EF4-FFF2-40B4-BE49-F238E27FC236}">
                <a16:creationId xmlns:a16="http://schemas.microsoft.com/office/drawing/2014/main" id="{42A956FF-F86E-A322-215F-CA3040BA44DB}"/>
              </a:ext>
            </a:extLst>
          </p:cNvPr>
          <p:cNvSpPr/>
          <p:nvPr/>
        </p:nvSpPr>
        <p:spPr>
          <a:xfrm>
            <a:off x="4855789" y="2364220"/>
            <a:ext cx="3259866" cy="819150"/>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Zemestrīce</a:t>
            </a:r>
          </a:p>
        </p:txBody>
      </p:sp>
      <p:sp>
        <p:nvSpPr>
          <p:cNvPr id="55" name="Google Shape;112;p22">
            <a:extLst>
              <a:ext uri="{FF2B5EF4-FFF2-40B4-BE49-F238E27FC236}">
                <a16:creationId xmlns:a16="http://schemas.microsoft.com/office/drawing/2014/main" id="{70246982-2452-68D6-15ED-A58868FC86E2}"/>
              </a:ext>
            </a:extLst>
          </p:cNvPr>
          <p:cNvSpPr/>
          <p:nvPr/>
        </p:nvSpPr>
        <p:spPr>
          <a:xfrm>
            <a:off x="4855790" y="3289300"/>
            <a:ext cx="6893338" cy="819150"/>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Pali, plūdi un</a:t>
            </a:r>
            <a:r>
              <a:rPr lang="en-US" sz="1100"/>
              <a:t> </a:t>
            </a:r>
            <a:r>
              <a:rPr lang="lv-LV" sz="1100" err="1"/>
              <a:t>vējuzplūdi</a:t>
            </a:r>
            <a:endParaRPr lang="lv-LV" sz="1100"/>
          </a:p>
        </p:txBody>
      </p:sp>
      <p:sp>
        <p:nvSpPr>
          <p:cNvPr id="62" name="Google Shape;112;p22">
            <a:extLst>
              <a:ext uri="{FF2B5EF4-FFF2-40B4-BE49-F238E27FC236}">
                <a16:creationId xmlns:a16="http://schemas.microsoft.com/office/drawing/2014/main" id="{856ED94D-781E-45FB-E425-35A9E381C947}"/>
              </a:ext>
            </a:extLst>
          </p:cNvPr>
          <p:cNvSpPr/>
          <p:nvPr/>
        </p:nvSpPr>
        <p:spPr>
          <a:xfrm>
            <a:off x="8227255" y="2358443"/>
            <a:ext cx="3521872" cy="819150"/>
          </a:xfrm>
          <a:prstGeom prst="rect">
            <a:avLst/>
          </a:prstGeom>
          <a:solidFill>
            <a:schemeClr val="bg1">
              <a:lumMod val="95000"/>
            </a:schemeClr>
          </a:solidFill>
          <a:ln>
            <a:noFill/>
          </a:ln>
        </p:spPr>
        <p:txBody>
          <a:bodyPr spcFirstLastPara="1" wrap="square" lIns="36000" tIns="72000" rIns="108000" bIns="72000" anchor="ctr" anchorCtr="0">
            <a:noAutofit/>
          </a:bodyPr>
          <a:lstStyle/>
          <a:p>
            <a:pPr marL="0" lvl="0" indent="0" algn="l" rtl="0">
              <a:spcBef>
                <a:spcPts val="0"/>
              </a:spcBef>
              <a:spcAft>
                <a:spcPts val="0"/>
              </a:spcAft>
              <a:buNone/>
            </a:pPr>
            <a:r>
              <a:rPr lang="lv-LV" sz="1100"/>
              <a:t>Zemes nogruvums</a:t>
            </a:r>
          </a:p>
        </p:txBody>
      </p:sp>
      <p:sp>
        <p:nvSpPr>
          <p:cNvPr id="74" name="Google Shape;112;p22">
            <a:extLst>
              <a:ext uri="{FF2B5EF4-FFF2-40B4-BE49-F238E27FC236}">
                <a16:creationId xmlns:a16="http://schemas.microsoft.com/office/drawing/2014/main" id="{4ACD797B-3F03-370D-3090-75B5FE5A7A1A}"/>
              </a:ext>
            </a:extLst>
          </p:cNvPr>
          <p:cNvSpPr/>
          <p:nvPr/>
        </p:nvSpPr>
        <p:spPr>
          <a:xfrm>
            <a:off x="3101975" y="2363143"/>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Ģeofiziskās:</a:t>
            </a:r>
          </a:p>
        </p:txBody>
      </p:sp>
      <p:sp>
        <p:nvSpPr>
          <p:cNvPr id="76" name="Google Shape;112;p22">
            <a:extLst>
              <a:ext uri="{FF2B5EF4-FFF2-40B4-BE49-F238E27FC236}">
                <a16:creationId xmlns:a16="http://schemas.microsoft.com/office/drawing/2014/main" id="{799A0C35-A9B2-4A48-6CCF-E8364D045975}"/>
              </a:ext>
            </a:extLst>
          </p:cNvPr>
          <p:cNvSpPr/>
          <p:nvPr/>
        </p:nvSpPr>
        <p:spPr>
          <a:xfrm>
            <a:off x="3101975" y="3289646"/>
            <a:ext cx="1641157" cy="81915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Hidroloģiskās:</a:t>
            </a:r>
          </a:p>
        </p:txBody>
      </p:sp>
      <p:sp>
        <p:nvSpPr>
          <p:cNvPr id="77" name="Google Shape;112;p22">
            <a:extLst>
              <a:ext uri="{FF2B5EF4-FFF2-40B4-BE49-F238E27FC236}">
                <a16:creationId xmlns:a16="http://schemas.microsoft.com/office/drawing/2014/main" id="{BCAC4B22-A7B9-31FC-2B3D-82E4709310D6}"/>
              </a:ext>
            </a:extLst>
          </p:cNvPr>
          <p:cNvSpPr/>
          <p:nvPr/>
        </p:nvSpPr>
        <p:spPr>
          <a:xfrm>
            <a:off x="3103983" y="4218687"/>
            <a:ext cx="1641157" cy="82022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Meteoroloģiskās un klimatoloģiskās:</a:t>
            </a:r>
          </a:p>
        </p:txBody>
      </p:sp>
      <p:sp>
        <p:nvSpPr>
          <p:cNvPr id="79" name="Slide Number Placeholder 4">
            <a:extLst>
              <a:ext uri="{FF2B5EF4-FFF2-40B4-BE49-F238E27FC236}">
                <a16:creationId xmlns:a16="http://schemas.microsoft.com/office/drawing/2014/main" id="{B84E5267-F7EF-CE27-0D21-8AA828E88936}"/>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90</a:t>
            </a:fld>
            <a:endParaRPr lang="en-GB"/>
          </a:p>
        </p:txBody>
      </p:sp>
      <p:pic>
        <p:nvPicPr>
          <p:cNvPr id="89" name="Picture 88">
            <a:extLst>
              <a:ext uri="{FF2B5EF4-FFF2-40B4-BE49-F238E27FC236}">
                <a16:creationId xmlns:a16="http://schemas.microsoft.com/office/drawing/2014/main" id="{C81B42CA-379F-C5D6-A303-0E3A759AD1EE}"/>
              </a:ext>
            </a:extLst>
          </p:cNvPr>
          <p:cNvPicPr>
            <a:picLocks noChangeAspect="1"/>
          </p:cNvPicPr>
          <p:nvPr/>
        </p:nvPicPr>
        <p:blipFill rotWithShape="1">
          <a:blip r:embed="rId5"/>
          <a:srcRect t="40939" b="41211"/>
          <a:stretch/>
        </p:blipFill>
        <p:spPr>
          <a:xfrm>
            <a:off x="3101974" y="5143257"/>
            <a:ext cx="8647153" cy="1028944"/>
          </a:xfrm>
          <a:prstGeom prst="rect">
            <a:avLst/>
          </a:prstGeom>
        </p:spPr>
      </p:pic>
      <p:grpSp>
        <p:nvGrpSpPr>
          <p:cNvPr id="9" name="Graphic 59">
            <a:extLst>
              <a:ext uri="{FF2B5EF4-FFF2-40B4-BE49-F238E27FC236}">
                <a16:creationId xmlns:a16="http://schemas.microsoft.com/office/drawing/2014/main" id="{34F6120D-8C00-E957-81F9-7BD375A4A548}"/>
              </a:ext>
            </a:extLst>
          </p:cNvPr>
          <p:cNvGrpSpPr>
            <a:grpSpLocks noChangeAspect="1"/>
          </p:cNvGrpSpPr>
          <p:nvPr/>
        </p:nvGrpSpPr>
        <p:grpSpPr>
          <a:xfrm>
            <a:off x="838956" y="366608"/>
            <a:ext cx="1076400" cy="1076400"/>
            <a:chOff x="5490292" y="2560815"/>
            <a:chExt cx="457200" cy="457200"/>
          </a:xfrm>
          <a:solidFill>
            <a:schemeClr val="tx1"/>
          </a:solidFill>
        </p:grpSpPr>
        <p:sp>
          <p:nvSpPr>
            <p:cNvPr id="13" name="Freeform 135">
              <a:extLst>
                <a:ext uri="{FF2B5EF4-FFF2-40B4-BE49-F238E27FC236}">
                  <a16:creationId xmlns:a16="http://schemas.microsoft.com/office/drawing/2014/main" id="{F51D056F-89DE-6651-9B15-8B8EA8EFD404}"/>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15" name="Freeform 136">
              <a:extLst>
                <a:ext uri="{FF2B5EF4-FFF2-40B4-BE49-F238E27FC236}">
                  <a16:creationId xmlns:a16="http://schemas.microsoft.com/office/drawing/2014/main" id="{C52FF499-D1B3-45BE-8FAE-278EFD6BCAF2}"/>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grpSp>
        <p:nvGrpSpPr>
          <p:cNvPr id="92" name="Group 91">
            <a:extLst>
              <a:ext uri="{FF2B5EF4-FFF2-40B4-BE49-F238E27FC236}">
                <a16:creationId xmlns:a16="http://schemas.microsoft.com/office/drawing/2014/main" id="{44DC710A-821E-CA17-6A4C-FF12F011CE2F}"/>
              </a:ext>
            </a:extLst>
          </p:cNvPr>
          <p:cNvGrpSpPr/>
          <p:nvPr/>
        </p:nvGrpSpPr>
        <p:grpSpPr>
          <a:xfrm>
            <a:off x="11533128" y="3416390"/>
            <a:ext cx="216000" cy="692060"/>
            <a:chOff x="11567007" y="3478605"/>
            <a:chExt cx="216000" cy="692060"/>
          </a:xfrm>
        </p:grpSpPr>
        <p:sp>
          <p:nvSpPr>
            <p:cNvPr id="93" name="Rectangle 92">
              <a:extLst>
                <a:ext uri="{FF2B5EF4-FFF2-40B4-BE49-F238E27FC236}">
                  <a16:creationId xmlns:a16="http://schemas.microsoft.com/office/drawing/2014/main" id="{43615849-C037-FFD8-E574-3B18550AA630}"/>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5" name="Rectangle 94">
              <a:extLst>
                <a:ext uri="{FF2B5EF4-FFF2-40B4-BE49-F238E27FC236}">
                  <a16:creationId xmlns:a16="http://schemas.microsoft.com/office/drawing/2014/main" id="{4EA4BBB4-8C01-FD84-7C07-D304A924C8E4}"/>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6" name="Rectangle 95">
              <a:extLst>
                <a:ext uri="{FF2B5EF4-FFF2-40B4-BE49-F238E27FC236}">
                  <a16:creationId xmlns:a16="http://schemas.microsoft.com/office/drawing/2014/main" id="{7073B85D-4FB5-229A-5695-B13694E7808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7" name="Group 96">
            <a:extLst>
              <a:ext uri="{FF2B5EF4-FFF2-40B4-BE49-F238E27FC236}">
                <a16:creationId xmlns:a16="http://schemas.microsoft.com/office/drawing/2014/main" id="{B5EAD60B-7A13-0CD5-B78F-25D0FFA483D7}"/>
              </a:ext>
            </a:extLst>
          </p:cNvPr>
          <p:cNvGrpSpPr/>
          <p:nvPr/>
        </p:nvGrpSpPr>
        <p:grpSpPr>
          <a:xfrm>
            <a:off x="11533127" y="2485533"/>
            <a:ext cx="216000" cy="692060"/>
            <a:chOff x="11567007" y="3478605"/>
            <a:chExt cx="216000" cy="692060"/>
          </a:xfrm>
        </p:grpSpPr>
        <p:sp>
          <p:nvSpPr>
            <p:cNvPr id="99" name="Rectangle 98">
              <a:extLst>
                <a:ext uri="{FF2B5EF4-FFF2-40B4-BE49-F238E27FC236}">
                  <a16:creationId xmlns:a16="http://schemas.microsoft.com/office/drawing/2014/main" id="{71FEED25-CD25-BFE1-FCD9-5DEF80637FF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0" name="Rectangle 99">
              <a:extLst>
                <a:ext uri="{FF2B5EF4-FFF2-40B4-BE49-F238E27FC236}">
                  <a16:creationId xmlns:a16="http://schemas.microsoft.com/office/drawing/2014/main" id="{60AB7438-FBF5-3CF8-27A4-9445597BC82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1" name="Rectangle 100">
              <a:extLst>
                <a:ext uri="{FF2B5EF4-FFF2-40B4-BE49-F238E27FC236}">
                  <a16:creationId xmlns:a16="http://schemas.microsoft.com/office/drawing/2014/main" id="{02C16BFE-468E-1ED6-96F7-916C8EB7137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3" name="Group 102">
            <a:extLst>
              <a:ext uri="{FF2B5EF4-FFF2-40B4-BE49-F238E27FC236}">
                <a16:creationId xmlns:a16="http://schemas.microsoft.com/office/drawing/2014/main" id="{CC20CB0C-38AE-5FAF-64F7-5BCEEABCB770}"/>
              </a:ext>
            </a:extLst>
          </p:cNvPr>
          <p:cNvGrpSpPr/>
          <p:nvPr/>
        </p:nvGrpSpPr>
        <p:grpSpPr>
          <a:xfrm>
            <a:off x="7899655" y="2491310"/>
            <a:ext cx="216000" cy="692060"/>
            <a:chOff x="11567007" y="3478605"/>
            <a:chExt cx="216000" cy="692060"/>
          </a:xfrm>
        </p:grpSpPr>
        <p:sp>
          <p:nvSpPr>
            <p:cNvPr id="104" name="Rectangle 103">
              <a:extLst>
                <a:ext uri="{FF2B5EF4-FFF2-40B4-BE49-F238E27FC236}">
                  <a16:creationId xmlns:a16="http://schemas.microsoft.com/office/drawing/2014/main" id="{70218F80-F92B-A0E6-191E-BF5513D0DAA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5" name="Rectangle 104">
              <a:extLst>
                <a:ext uri="{FF2B5EF4-FFF2-40B4-BE49-F238E27FC236}">
                  <a16:creationId xmlns:a16="http://schemas.microsoft.com/office/drawing/2014/main" id="{ABB4D252-85ED-FB39-FD63-521544BC56A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7" name="Rectangle 106">
              <a:extLst>
                <a:ext uri="{FF2B5EF4-FFF2-40B4-BE49-F238E27FC236}">
                  <a16:creationId xmlns:a16="http://schemas.microsoft.com/office/drawing/2014/main" id="{1A66E03B-0CA3-0033-1157-800318C712D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42" name="Rectangle 141">
            <a:extLst>
              <a:ext uri="{FF2B5EF4-FFF2-40B4-BE49-F238E27FC236}">
                <a16:creationId xmlns:a16="http://schemas.microsoft.com/office/drawing/2014/main" id="{AC8A85BD-D3C5-294E-3EA6-969EBF86134A}"/>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6" name="Group 5">
            <a:extLst>
              <a:ext uri="{FF2B5EF4-FFF2-40B4-BE49-F238E27FC236}">
                <a16:creationId xmlns:a16="http://schemas.microsoft.com/office/drawing/2014/main" id="{AB048BC9-B2F4-7ACC-11DD-27FED78733BF}"/>
              </a:ext>
            </a:extLst>
          </p:cNvPr>
          <p:cNvGrpSpPr/>
          <p:nvPr/>
        </p:nvGrpSpPr>
        <p:grpSpPr>
          <a:xfrm>
            <a:off x="6355777" y="131212"/>
            <a:ext cx="5393311" cy="218780"/>
            <a:chOff x="6355777" y="131212"/>
            <a:chExt cx="5393311" cy="218780"/>
          </a:xfrm>
        </p:grpSpPr>
        <p:sp>
          <p:nvSpPr>
            <p:cNvPr id="17" name="Rectangle 16">
              <a:extLst>
                <a:ext uri="{FF2B5EF4-FFF2-40B4-BE49-F238E27FC236}">
                  <a16:creationId xmlns:a16="http://schemas.microsoft.com/office/drawing/2014/main" id="{A56DBDB8-2F6D-1159-BF83-77C2A2AF75E6}"/>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F939CA8E-47A5-A9A2-B599-54FFF4DBE0E7}"/>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157F4D23-7FD0-3ED4-B910-46FC71788778}"/>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30" name="Rectangle 29">
              <a:extLst>
                <a:ext uri="{FF2B5EF4-FFF2-40B4-BE49-F238E27FC236}">
                  <a16:creationId xmlns:a16="http://schemas.microsoft.com/office/drawing/2014/main" id="{F4B6A5A2-B4D4-4FB4-06E0-C4FA676F703C}"/>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7917C0E5-A801-3AB2-DA9D-35D6BED203DA}"/>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7B3B9C2B-D6F3-3D17-B1B7-6BECFD1BF903}"/>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0CA91C2A-4F1A-670B-3886-2C6639E211FD}"/>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41401357-62B6-FD57-B09D-C100933BE429}"/>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7" name="Rectangle 46">
              <a:extLst>
                <a:ext uri="{FF2B5EF4-FFF2-40B4-BE49-F238E27FC236}">
                  <a16:creationId xmlns:a16="http://schemas.microsoft.com/office/drawing/2014/main" id="{D441117B-2CE3-4097-9E38-8EC41E0A5594}"/>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48" name="Rectangle 47">
            <a:extLst>
              <a:ext uri="{FF2B5EF4-FFF2-40B4-BE49-F238E27FC236}">
                <a16:creationId xmlns:a16="http://schemas.microsoft.com/office/drawing/2014/main" id="{64DD1B29-C775-0BC0-7F09-EF352F9EF539}"/>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9" name="Freeform 50">
            <a:extLst>
              <a:ext uri="{FF2B5EF4-FFF2-40B4-BE49-F238E27FC236}">
                <a16:creationId xmlns:a16="http://schemas.microsoft.com/office/drawing/2014/main" id="{A1A6B7B7-9137-E262-8F2C-3DA0C8FB3FD6}"/>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0" name="Google Shape;2685;p25">
            <a:extLst>
              <a:ext uri="{FF2B5EF4-FFF2-40B4-BE49-F238E27FC236}">
                <a16:creationId xmlns:a16="http://schemas.microsoft.com/office/drawing/2014/main" id="{1380F74F-6378-0D51-D8C2-795340E020F5}"/>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51" name="Rectangle 50">
            <a:extLst>
              <a:ext uri="{FF2B5EF4-FFF2-40B4-BE49-F238E27FC236}">
                <a16:creationId xmlns:a16="http://schemas.microsoft.com/office/drawing/2014/main" id="{03FA7888-877C-F5C4-BD50-7598CCA98CDA}"/>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D68491CA-7A02-FB88-77CA-CBA8E4D2EC06}"/>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3" name="Google Shape;2685;p25">
            <a:extLst>
              <a:ext uri="{FF2B5EF4-FFF2-40B4-BE49-F238E27FC236}">
                <a16:creationId xmlns:a16="http://schemas.microsoft.com/office/drawing/2014/main" id="{864AEC58-5296-8289-ABCD-BA725BC41F6F}"/>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7">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39785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Juridisku personu pienākumi civilajā aizsardzībā un katastrofas pārvaldīšanā </a:t>
            </a:r>
            <a:endParaRPr lang="en-US"/>
          </a:p>
        </p:txBody>
      </p:sp>
      <p:sp>
        <p:nvSpPr>
          <p:cNvPr id="3" name="Rectangle 2">
            <a:extLst>
              <a:ext uri="{FF2B5EF4-FFF2-40B4-BE49-F238E27FC236}">
                <a16:creationId xmlns:a16="http://schemas.microsoft.com/office/drawing/2014/main" id="{69CE1332-7EEC-60E1-830D-4B2E62263472}"/>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Rectangle 3">
            <a:extLst>
              <a:ext uri="{FF2B5EF4-FFF2-40B4-BE49-F238E27FC236}">
                <a16:creationId xmlns:a16="http://schemas.microsoft.com/office/drawing/2014/main" id="{4582220A-1C81-1DF6-2956-284A3C209282}"/>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 name="Group 9">
            <a:extLst>
              <a:ext uri="{FF2B5EF4-FFF2-40B4-BE49-F238E27FC236}">
                <a16:creationId xmlns:a16="http://schemas.microsoft.com/office/drawing/2014/main" id="{94702D77-2E15-BE15-C95E-298A4FCDEAE7}"/>
              </a:ext>
            </a:extLst>
          </p:cNvPr>
          <p:cNvGrpSpPr/>
          <p:nvPr/>
        </p:nvGrpSpPr>
        <p:grpSpPr>
          <a:xfrm>
            <a:off x="3101975" y="6413400"/>
            <a:ext cx="4293235" cy="216000"/>
            <a:chOff x="3101975" y="6318475"/>
            <a:chExt cx="4293235" cy="216000"/>
          </a:xfrm>
        </p:grpSpPr>
        <p:sp>
          <p:nvSpPr>
            <p:cNvPr id="11" name="Rectangle 10">
              <a:extLst>
                <a:ext uri="{FF2B5EF4-FFF2-40B4-BE49-F238E27FC236}">
                  <a16:creationId xmlns:a16="http://schemas.microsoft.com/office/drawing/2014/main" id="{F0D278D8-DBB9-2F3E-4DCB-A99351F2A54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 name="TextBox 11">
              <a:extLst>
                <a:ext uri="{FF2B5EF4-FFF2-40B4-BE49-F238E27FC236}">
                  <a16:creationId xmlns:a16="http://schemas.microsoft.com/office/drawing/2014/main" id="{9A2BEE88-5E00-E592-1544-58E617F55E1A}"/>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4" name="Rectangle 13">
              <a:extLst>
                <a:ext uri="{FF2B5EF4-FFF2-40B4-BE49-F238E27FC236}">
                  <a16:creationId xmlns:a16="http://schemas.microsoft.com/office/drawing/2014/main" id="{7596BCE0-0C1A-722C-68CA-9BC049B1EED9}"/>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6" name="TextBox 15">
              <a:extLst>
                <a:ext uri="{FF2B5EF4-FFF2-40B4-BE49-F238E27FC236}">
                  <a16:creationId xmlns:a16="http://schemas.microsoft.com/office/drawing/2014/main" id="{5C40FFF2-041F-B189-C675-5231AD19EC7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8" name="Rectangle 17">
              <a:extLst>
                <a:ext uri="{FF2B5EF4-FFF2-40B4-BE49-F238E27FC236}">
                  <a16:creationId xmlns:a16="http://schemas.microsoft.com/office/drawing/2014/main" id="{2FC6A069-60A8-D497-EF37-05C8F8FE91A2}"/>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9" name="TextBox 18">
              <a:extLst>
                <a:ext uri="{FF2B5EF4-FFF2-40B4-BE49-F238E27FC236}">
                  <a16:creationId xmlns:a16="http://schemas.microsoft.com/office/drawing/2014/main" id="{EF18AFBB-E949-38C4-3281-8B968469EB9F}"/>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74" name="Google Shape;112;p22">
            <a:extLst>
              <a:ext uri="{FF2B5EF4-FFF2-40B4-BE49-F238E27FC236}">
                <a16:creationId xmlns:a16="http://schemas.microsoft.com/office/drawing/2014/main" id="{4ACD797B-3F03-370D-3090-75B5FE5A7A1A}"/>
              </a:ext>
            </a:extLst>
          </p:cNvPr>
          <p:cNvSpPr/>
          <p:nvPr/>
        </p:nvSpPr>
        <p:spPr>
          <a:xfrm>
            <a:off x="3101975" y="2375842"/>
            <a:ext cx="1641157" cy="2996447"/>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Tehnogēnās:</a:t>
            </a:r>
          </a:p>
        </p:txBody>
      </p:sp>
      <p:sp>
        <p:nvSpPr>
          <p:cNvPr id="9" name="Google Shape;112;p22">
            <a:extLst>
              <a:ext uri="{FF2B5EF4-FFF2-40B4-BE49-F238E27FC236}">
                <a16:creationId xmlns:a16="http://schemas.microsoft.com/office/drawing/2014/main" id="{5EB2C9BC-09F2-B2FC-E9FF-109AA04336CE}"/>
              </a:ext>
            </a:extLst>
          </p:cNvPr>
          <p:cNvSpPr/>
          <p:nvPr/>
        </p:nvSpPr>
        <p:spPr>
          <a:xfrm>
            <a:off x="4859867" y="2375842"/>
            <a:ext cx="1236133" cy="809386"/>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Bīstamo </a:t>
            </a:r>
            <a:br>
              <a:rPr lang="en-US" sz="1100"/>
            </a:br>
            <a:r>
              <a:rPr lang="lv-LV" sz="1100"/>
              <a:t>ķīmisko vielu noplūde </a:t>
            </a:r>
            <a:br>
              <a:rPr lang="en-US" sz="1100"/>
            </a:br>
            <a:r>
              <a:rPr lang="lv-LV" sz="1100"/>
              <a:t>objektā</a:t>
            </a:r>
          </a:p>
        </p:txBody>
      </p:sp>
      <p:sp>
        <p:nvSpPr>
          <p:cNvPr id="13" name="Google Shape;112;p22">
            <a:extLst>
              <a:ext uri="{FF2B5EF4-FFF2-40B4-BE49-F238E27FC236}">
                <a16:creationId xmlns:a16="http://schemas.microsoft.com/office/drawing/2014/main" id="{07DF1FFE-D522-3B56-D635-4F3889C28685}"/>
              </a:ext>
            </a:extLst>
          </p:cNvPr>
          <p:cNvSpPr/>
          <p:nvPr/>
        </p:nvSpPr>
        <p:spPr>
          <a:xfrm>
            <a:off x="6206067" y="2375842"/>
            <a:ext cx="1505901" cy="808038"/>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Avārija naftas produktu </a:t>
            </a:r>
            <a:br>
              <a:rPr lang="en-US" sz="1100"/>
            </a:br>
            <a:r>
              <a:rPr lang="lv-LV" sz="1100"/>
              <a:t>cauruļvada transporta infrastruktūrā</a:t>
            </a:r>
          </a:p>
        </p:txBody>
      </p:sp>
      <p:sp>
        <p:nvSpPr>
          <p:cNvPr id="15" name="Google Shape;112;p22">
            <a:extLst>
              <a:ext uri="{FF2B5EF4-FFF2-40B4-BE49-F238E27FC236}">
                <a16:creationId xmlns:a16="http://schemas.microsoft.com/office/drawing/2014/main" id="{E44C28FA-15C6-9F81-8A30-2D8F51810519}"/>
              </a:ext>
            </a:extLst>
          </p:cNvPr>
          <p:cNvSpPr/>
          <p:nvPr/>
        </p:nvSpPr>
        <p:spPr>
          <a:xfrm>
            <a:off x="7825123" y="2375842"/>
            <a:ext cx="1404795" cy="80803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Avārija </a:t>
            </a:r>
            <a:br>
              <a:rPr lang="en-US" sz="1100"/>
            </a:br>
            <a:r>
              <a:rPr lang="lv-LV" sz="1100"/>
              <a:t>dabasgāzes apgādes sistēmā</a:t>
            </a:r>
          </a:p>
        </p:txBody>
      </p:sp>
      <p:sp>
        <p:nvSpPr>
          <p:cNvPr id="17" name="Google Shape;112;p22">
            <a:extLst>
              <a:ext uri="{FF2B5EF4-FFF2-40B4-BE49-F238E27FC236}">
                <a16:creationId xmlns:a16="http://schemas.microsoft.com/office/drawing/2014/main" id="{778F322B-F49D-7E0E-A282-60CC652D5A7C}"/>
              </a:ext>
            </a:extLst>
          </p:cNvPr>
          <p:cNvSpPr/>
          <p:nvPr/>
        </p:nvSpPr>
        <p:spPr>
          <a:xfrm>
            <a:off x="9339985" y="2375842"/>
            <a:ext cx="1043192" cy="809386"/>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Radiācijas avārijas</a:t>
            </a:r>
          </a:p>
        </p:txBody>
      </p:sp>
      <p:sp>
        <p:nvSpPr>
          <p:cNvPr id="21" name="Google Shape;112;p22">
            <a:extLst>
              <a:ext uri="{FF2B5EF4-FFF2-40B4-BE49-F238E27FC236}">
                <a16:creationId xmlns:a16="http://schemas.microsoft.com/office/drawing/2014/main" id="{1ADDA02E-B376-AE66-0D46-D48436F10ED6}"/>
              </a:ext>
            </a:extLst>
          </p:cNvPr>
          <p:cNvSpPr/>
          <p:nvPr/>
        </p:nvSpPr>
        <p:spPr>
          <a:xfrm>
            <a:off x="10493244" y="2375842"/>
            <a:ext cx="1255844" cy="80803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Bioloģisko </a:t>
            </a:r>
            <a:br>
              <a:rPr lang="en-US" sz="1100"/>
            </a:br>
            <a:r>
              <a:rPr lang="lv-LV" sz="1100"/>
              <a:t>vielu </a:t>
            </a:r>
            <a:br>
              <a:rPr lang="en-US" sz="1100"/>
            </a:br>
            <a:r>
              <a:rPr lang="lv-LV" sz="1100"/>
              <a:t>negadījumi</a:t>
            </a:r>
          </a:p>
        </p:txBody>
      </p:sp>
      <p:sp>
        <p:nvSpPr>
          <p:cNvPr id="26" name="Google Shape;112;p22">
            <a:extLst>
              <a:ext uri="{FF2B5EF4-FFF2-40B4-BE49-F238E27FC236}">
                <a16:creationId xmlns:a16="http://schemas.microsoft.com/office/drawing/2014/main" id="{1DF80D83-D48D-C833-971C-CECAFDD4E0DA}"/>
              </a:ext>
            </a:extLst>
          </p:cNvPr>
          <p:cNvSpPr/>
          <p:nvPr/>
        </p:nvSpPr>
        <p:spPr>
          <a:xfrm>
            <a:off x="4859867" y="3293155"/>
            <a:ext cx="1008084" cy="1247279"/>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Ugunsgrēki</a:t>
            </a:r>
          </a:p>
        </p:txBody>
      </p:sp>
      <p:sp>
        <p:nvSpPr>
          <p:cNvPr id="30" name="Google Shape;112;p22">
            <a:extLst>
              <a:ext uri="{FF2B5EF4-FFF2-40B4-BE49-F238E27FC236}">
                <a16:creationId xmlns:a16="http://schemas.microsoft.com/office/drawing/2014/main" id="{242A19B2-61DC-4B0F-A801-951BC3146AF9}"/>
              </a:ext>
            </a:extLst>
          </p:cNvPr>
          <p:cNvSpPr/>
          <p:nvPr/>
        </p:nvSpPr>
        <p:spPr>
          <a:xfrm>
            <a:off x="7725859" y="3292475"/>
            <a:ext cx="1504060"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Avārijas vai negadījumi </a:t>
            </a:r>
            <a:endParaRPr lang="en-US" sz="1100"/>
          </a:p>
          <a:p>
            <a:pPr marL="0" lvl="0" indent="0" algn="l" rtl="0">
              <a:spcBef>
                <a:spcPts val="0"/>
              </a:spcBef>
              <a:spcAft>
                <a:spcPts val="0"/>
              </a:spcAft>
              <a:buNone/>
            </a:pPr>
            <a:r>
              <a:rPr lang="lv-LV" sz="1100"/>
              <a:t>ostu un jūras hidrotehniskajās inženierbūvēs</a:t>
            </a:r>
          </a:p>
        </p:txBody>
      </p:sp>
      <p:sp>
        <p:nvSpPr>
          <p:cNvPr id="34" name="Google Shape;112;p22">
            <a:extLst>
              <a:ext uri="{FF2B5EF4-FFF2-40B4-BE49-F238E27FC236}">
                <a16:creationId xmlns:a16="http://schemas.microsoft.com/office/drawing/2014/main" id="{8DB64909-C017-AA4F-D3FC-A22F061218E3}"/>
              </a:ext>
            </a:extLst>
          </p:cNvPr>
          <p:cNvSpPr/>
          <p:nvPr/>
        </p:nvSpPr>
        <p:spPr>
          <a:xfrm>
            <a:off x="5984686" y="3292475"/>
            <a:ext cx="1624437"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Dambju un citu hidrotehnisko būvju pārrāvumi – </a:t>
            </a:r>
            <a:br>
              <a:rPr lang="en-US" sz="1100"/>
            </a:br>
            <a:r>
              <a:rPr lang="lv-LV" sz="1100"/>
              <a:t>Daugavas hidroelektrostaciju kaskādes hidrobūve</a:t>
            </a:r>
          </a:p>
        </p:txBody>
      </p:sp>
      <p:sp>
        <p:nvSpPr>
          <p:cNvPr id="45" name="Google Shape;112;p22">
            <a:extLst>
              <a:ext uri="{FF2B5EF4-FFF2-40B4-BE49-F238E27FC236}">
                <a16:creationId xmlns:a16="http://schemas.microsoft.com/office/drawing/2014/main" id="{1920B2FB-71BC-6C6A-1B63-B8E666CA61B1}"/>
              </a:ext>
            </a:extLst>
          </p:cNvPr>
          <p:cNvSpPr/>
          <p:nvPr/>
        </p:nvSpPr>
        <p:spPr>
          <a:xfrm>
            <a:off x="9339986" y="3292475"/>
            <a:ext cx="1231948"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Pārvades un sadales elektrotīklu bojājumi</a:t>
            </a:r>
          </a:p>
        </p:txBody>
      </p:sp>
      <p:sp>
        <p:nvSpPr>
          <p:cNvPr id="46" name="Google Shape;112;p22">
            <a:extLst>
              <a:ext uri="{FF2B5EF4-FFF2-40B4-BE49-F238E27FC236}">
                <a16:creationId xmlns:a16="http://schemas.microsoft.com/office/drawing/2014/main" id="{5D5A4A30-535B-7005-699E-31D169157116}"/>
              </a:ext>
            </a:extLst>
          </p:cNvPr>
          <p:cNvSpPr/>
          <p:nvPr/>
        </p:nvSpPr>
        <p:spPr>
          <a:xfrm>
            <a:off x="10682001" y="3292475"/>
            <a:ext cx="1067087" cy="1247775"/>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Būvju </a:t>
            </a:r>
            <a:endParaRPr lang="en-US" sz="1100"/>
          </a:p>
          <a:p>
            <a:pPr marL="0" lvl="0" indent="0" algn="l" rtl="0">
              <a:spcBef>
                <a:spcPts val="0"/>
              </a:spcBef>
              <a:spcAft>
                <a:spcPts val="0"/>
              </a:spcAft>
              <a:buNone/>
            </a:pPr>
            <a:r>
              <a:rPr lang="lv-LV" sz="1100"/>
              <a:t>sabrukums</a:t>
            </a:r>
          </a:p>
        </p:txBody>
      </p:sp>
      <p:sp>
        <p:nvSpPr>
          <p:cNvPr id="47" name="Google Shape;112;p22">
            <a:extLst>
              <a:ext uri="{FF2B5EF4-FFF2-40B4-BE49-F238E27FC236}">
                <a16:creationId xmlns:a16="http://schemas.microsoft.com/office/drawing/2014/main" id="{26E054EF-2097-06E9-7463-4C19882266EC}"/>
              </a:ext>
            </a:extLst>
          </p:cNvPr>
          <p:cNvSpPr/>
          <p:nvPr/>
        </p:nvSpPr>
        <p:spPr>
          <a:xfrm>
            <a:off x="4859867" y="4650503"/>
            <a:ext cx="3001433" cy="721786"/>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Bīstamo ķīmisko vielu noplūde no kuģiem, kuģa uzskriešana uz sēkļa, </a:t>
            </a:r>
            <a:br>
              <a:rPr lang="en-US" sz="1100"/>
            </a:br>
            <a:r>
              <a:rPr lang="lv-LV" sz="1100"/>
              <a:t>kuģu sadursme, pasažieru kuģa katastrofa</a:t>
            </a:r>
          </a:p>
        </p:txBody>
      </p:sp>
      <p:sp>
        <p:nvSpPr>
          <p:cNvPr id="48" name="Google Shape;112;p22">
            <a:extLst>
              <a:ext uri="{FF2B5EF4-FFF2-40B4-BE49-F238E27FC236}">
                <a16:creationId xmlns:a16="http://schemas.microsoft.com/office/drawing/2014/main" id="{8E0FEA18-CEC5-CC7D-92CA-2C969CAEC645}"/>
              </a:ext>
            </a:extLst>
          </p:cNvPr>
          <p:cNvSpPr/>
          <p:nvPr/>
        </p:nvSpPr>
        <p:spPr>
          <a:xfrm>
            <a:off x="7971549" y="4650445"/>
            <a:ext cx="1106563" cy="721347"/>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Autotran-</a:t>
            </a:r>
            <a:endParaRPr lang="en-US" sz="1100"/>
          </a:p>
          <a:p>
            <a:pPr marL="0" lvl="0" indent="0" algn="l" rtl="0">
              <a:spcBef>
                <a:spcPts val="0"/>
              </a:spcBef>
              <a:spcAft>
                <a:spcPts val="0"/>
              </a:spcAft>
              <a:buNone/>
            </a:pPr>
            <a:r>
              <a:rPr lang="lv-LV" sz="1100"/>
              <a:t>sporta </a:t>
            </a:r>
          </a:p>
          <a:p>
            <a:pPr marL="0" lvl="0" indent="0" algn="l" rtl="0">
              <a:spcBef>
                <a:spcPts val="0"/>
              </a:spcBef>
              <a:spcAft>
                <a:spcPts val="0"/>
              </a:spcAft>
              <a:buNone/>
            </a:pPr>
            <a:r>
              <a:rPr lang="lv-LV" sz="1100"/>
              <a:t>avārija</a:t>
            </a:r>
          </a:p>
        </p:txBody>
      </p:sp>
      <p:sp>
        <p:nvSpPr>
          <p:cNvPr id="49" name="Google Shape;112;p22">
            <a:extLst>
              <a:ext uri="{FF2B5EF4-FFF2-40B4-BE49-F238E27FC236}">
                <a16:creationId xmlns:a16="http://schemas.microsoft.com/office/drawing/2014/main" id="{356F9060-2213-37B7-8E58-433BFCA35B4F}"/>
              </a:ext>
            </a:extLst>
          </p:cNvPr>
          <p:cNvSpPr/>
          <p:nvPr/>
        </p:nvSpPr>
        <p:spPr>
          <a:xfrm>
            <a:off x="9188362" y="4650942"/>
            <a:ext cx="1272158" cy="721347"/>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pt-BR" sz="1100"/>
              <a:t>Aviācijas nelaimes gadījums </a:t>
            </a:r>
          </a:p>
          <a:p>
            <a:pPr marL="0" lvl="0" indent="0" algn="l" rtl="0">
              <a:spcBef>
                <a:spcPts val="0"/>
              </a:spcBef>
              <a:spcAft>
                <a:spcPts val="0"/>
              </a:spcAft>
              <a:buNone/>
            </a:pPr>
            <a:r>
              <a:rPr lang="pt-BR" sz="1100"/>
              <a:t>ar gaisa kuģi</a:t>
            </a:r>
            <a:endParaRPr lang="lv-LV" sz="1100"/>
          </a:p>
        </p:txBody>
      </p:sp>
      <p:sp>
        <p:nvSpPr>
          <p:cNvPr id="50" name="Google Shape;112;p22">
            <a:extLst>
              <a:ext uri="{FF2B5EF4-FFF2-40B4-BE49-F238E27FC236}">
                <a16:creationId xmlns:a16="http://schemas.microsoft.com/office/drawing/2014/main" id="{046C7F13-F4CA-B110-6F86-BA2E1EB3FB9C}"/>
              </a:ext>
            </a:extLst>
          </p:cNvPr>
          <p:cNvSpPr/>
          <p:nvPr/>
        </p:nvSpPr>
        <p:spPr>
          <a:xfrm>
            <a:off x="10571933" y="4621158"/>
            <a:ext cx="1177155" cy="721347"/>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Dzelzceļa transporta katastrofa</a:t>
            </a:r>
          </a:p>
        </p:txBody>
      </p:sp>
      <p:sp>
        <p:nvSpPr>
          <p:cNvPr id="56" name="Google Shape;112;p22">
            <a:extLst>
              <a:ext uri="{FF2B5EF4-FFF2-40B4-BE49-F238E27FC236}">
                <a16:creationId xmlns:a16="http://schemas.microsoft.com/office/drawing/2014/main" id="{99E7F2A7-2690-9A77-5062-7ED247B9B7A2}"/>
              </a:ext>
            </a:extLst>
          </p:cNvPr>
          <p:cNvSpPr/>
          <p:nvPr/>
        </p:nvSpPr>
        <p:spPr>
          <a:xfrm>
            <a:off x="4859867" y="5482357"/>
            <a:ext cx="3759199" cy="69215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Sabiedriskās nekārtības, iekšējie </a:t>
            </a:r>
            <a:endParaRPr lang="en-US" sz="1100"/>
          </a:p>
          <a:p>
            <a:pPr marL="0" lvl="0" indent="0" algn="l" rtl="0">
              <a:spcBef>
                <a:spcPts val="0"/>
              </a:spcBef>
              <a:spcAft>
                <a:spcPts val="0"/>
              </a:spcAft>
              <a:buNone/>
            </a:pPr>
            <a:r>
              <a:rPr lang="lv-LV" sz="1100"/>
              <a:t>nemieri</a:t>
            </a:r>
          </a:p>
        </p:txBody>
      </p:sp>
      <p:sp>
        <p:nvSpPr>
          <p:cNvPr id="71" name="Google Shape;112;p22">
            <a:extLst>
              <a:ext uri="{FF2B5EF4-FFF2-40B4-BE49-F238E27FC236}">
                <a16:creationId xmlns:a16="http://schemas.microsoft.com/office/drawing/2014/main" id="{5C73FE67-E449-90E6-F256-B5EDBCF8ED33}"/>
              </a:ext>
            </a:extLst>
          </p:cNvPr>
          <p:cNvSpPr/>
          <p:nvPr/>
        </p:nvSpPr>
        <p:spPr>
          <a:xfrm>
            <a:off x="8729133" y="5482357"/>
            <a:ext cx="3019955" cy="69215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lv-LV" sz="1100"/>
              <a:t>Terora akti</a:t>
            </a:r>
          </a:p>
        </p:txBody>
      </p:sp>
      <p:sp>
        <p:nvSpPr>
          <p:cNvPr id="72" name="Slide Number Placeholder 4">
            <a:extLst>
              <a:ext uri="{FF2B5EF4-FFF2-40B4-BE49-F238E27FC236}">
                <a16:creationId xmlns:a16="http://schemas.microsoft.com/office/drawing/2014/main" id="{6AD9F6A9-B903-6D16-088C-6E941C54905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91</a:t>
            </a:fld>
            <a:endParaRPr lang="en-GB"/>
          </a:p>
        </p:txBody>
      </p:sp>
      <p:grpSp>
        <p:nvGrpSpPr>
          <p:cNvPr id="73" name="Group 72">
            <a:extLst>
              <a:ext uri="{FF2B5EF4-FFF2-40B4-BE49-F238E27FC236}">
                <a16:creationId xmlns:a16="http://schemas.microsoft.com/office/drawing/2014/main" id="{217691A6-E84B-2E28-1117-3DBBB717CBB9}"/>
              </a:ext>
            </a:extLst>
          </p:cNvPr>
          <p:cNvGrpSpPr/>
          <p:nvPr/>
        </p:nvGrpSpPr>
        <p:grpSpPr>
          <a:xfrm>
            <a:off x="7495968" y="2491820"/>
            <a:ext cx="216000" cy="692060"/>
            <a:chOff x="11567007" y="3478605"/>
            <a:chExt cx="216000" cy="692060"/>
          </a:xfrm>
        </p:grpSpPr>
        <p:sp>
          <p:nvSpPr>
            <p:cNvPr id="75" name="Rectangle 74">
              <a:extLst>
                <a:ext uri="{FF2B5EF4-FFF2-40B4-BE49-F238E27FC236}">
                  <a16:creationId xmlns:a16="http://schemas.microsoft.com/office/drawing/2014/main" id="{C3B4A958-3A96-C8A4-EDEF-9C1DD6C87C0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8" name="Rectangle 77">
              <a:extLst>
                <a:ext uri="{FF2B5EF4-FFF2-40B4-BE49-F238E27FC236}">
                  <a16:creationId xmlns:a16="http://schemas.microsoft.com/office/drawing/2014/main" id="{2C5A784A-2015-6CA1-30A4-D430D026381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9" name="Rectangle 78">
              <a:extLst>
                <a:ext uri="{FF2B5EF4-FFF2-40B4-BE49-F238E27FC236}">
                  <a16:creationId xmlns:a16="http://schemas.microsoft.com/office/drawing/2014/main" id="{A08B22FD-D6A7-FE6F-280F-F259FC858F86}"/>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0" name="Group 79">
            <a:extLst>
              <a:ext uri="{FF2B5EF4-FFF2-40B4-BE49-F238E27FC236}">
                <a16:creationId xmlns:a16="http://schemas.microsoft.com/office/drawing/2014/main" id="{90AEE1F7-DC59-0067-DDDD-19B64C81B012}"/>
              </a:ext>
            </a:extLst>
          </p:cNvPr>
          <p:cNvGrpSpPr/>
          <p:nvPr/>
        </p:nvGrpSpPr>
        <p:grpSpPr>
          <a:xfrm>
            <a:off x="5651951" y="3848374"/>
            <a:ext cx="216000" cy="692060"/>
            <a:chOff x="11567007" y="3478605"/>
            <a:chExt cx="216000" cy="692060"/>
          </a:xfrm>
        </p:grpSpPr>
        <p:sp>
          <p:nvSpPr>
            <p:cNvPr id="81" name="Rectangle 80">
              <a:extLst>
                <a:ext uri="{FF2B5EF4-FFF2-40B4-BE49-F238E27FC236}">
                  <a16:creationId xmlns:a16="http://schemas.microsoft.com/office/drawing/2014/main" id="{57F4E971-0F3E-87FC-E54D-FEF6A1170CA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2" name="Rectangle 81">
              <a:extLst>
                <a:ext uri="{FF2B5EF4-FFF2-40B4-BE49-F238E27FC236}">
                  <a16:creationId xmlns:a16="http://schemas.microsoft.com/office/drawing/2014/main" id="{2046F083-9BD3-9621-00F6-928D1C97DFEC}"/>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3" name="Rectangle 82">
              <a:extLst>
                <a:ext uri="{FF2B5EF4-FFF2-40B4-BE49-F238E27FC236}">
                  <a16:creationId xmlns:a16="http://schemas.microsoft.com/office/drawing/2014/main" id="{C02A06D4-1D5D-EFE4-569C-E6784CB75EC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4" name="Group 83">
            <a:extLst>
              <a:ext uri="{FF2B5EF4-FFF2-40B4-BE49-F238E27FC236}">
                <a16:creationId xmlns:a16="http://schemas.microsoft.com/office/drawing/2014/main" id="{7665E715-A561-7B9E-F4F2-C1D06EEE73E4}"/>
              </a:ext>
            </a:extLst>
          </p:cNvPr>
          <p:cNvGrpSpPr/>
          <p:nvPr/>
        </p:nvGrpSpPr>
        <p:grpSpPr>
          <a:xfrm>
            <a:off x="7645300" y="4680229"/>
            <a:ext cx="216000" cy="692060"/>
            <a:chOff x="11567007" y="3478605"/>
            <a:chExt cx="216000" cy="692060"/>
          </a:xfrm>
        </p:grpSpPr>
        <p:sp>
          <p:nvSpPr>
            <p:cNvPr id="85" name="Rectangle 84">
              <a:extLst>
                <a:ext uri="{FF2B5EF4-FFF2-40B4-BE49-F238E27FC236}">
                  <a16:creationId xmlns:a16="http://schemas.microsoft.com/office/drawing/2014/main" id="{630C8A92-C086-29CA-DDCB-799554307BC1}"/>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6" name="Rectangle 85">
              <a:extLst>
                <a:ext uri="{FF2B5EF4-FFF2-40B4-BE49-F238E27FC236}">
                  <a16:creationId xmlns:a16="http://schemas.microsoft.com/office/drawing/2014/main" id="{0EFFE0BE-ED11-D88D-33B0-94D14D119E7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7" name="Rectangle 86">
              <a:extLst>
                <a:ext uri="{FF2B5EF4-FFF2-40B4-BE49-F238E27FC236}">
                  <a16:creationId xmlns:a16="http://schemas.microsoft.com/office/drawing/2014/main" id="{A8BACB84-F88E-E3A2-9B7F-CC9C12EBAC0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88" name="Group 87">
            <a:extLst>
              <a:ext uri="{FF2B5EF4-FFF2-40B4-BE49-F238E27FC236}">
                <a16:creationId xmlns:a16="http://schemas.microsoft.com/office/drawing/2014/main" id="{326A91B0-12D3-5754-80D2-0D450FC5D0A6}"/>
              </a:ext>
            </a:extLst>
          </p:cNvPr>
          <p:cNvGrpSpPr/>
          <p:nvPr/>
        </p:nvGrpSpPr>
        <p:grpSpPr>
          <a:xfrm>
            <a:off x="10244520" y="4680229"/>
            <a:ext cx="216000" cy="692060"/>
            <a:chOff x="11567007" y="3478605"/>
            <a:chExt cx="216000" cy="692060"/>
          </a:xfrm>
        </p:grpSpPr>
        <p:sp>
          <p:nvSpPr>
            <p:cNvPr id="89" name="Rectangle 88">
              <a:extLst>
                <a:ext uri="{FF2B5EF4-FFF2-40B4-BE49-F238E27FC236}">
                  <a16:creationId xmlns:a16="http://schemas.microsoft.com/office/drawing/2014/main" id="{92E9F24D-CDDE-9639-606A-E33CCFD2D4FA}"/>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0" name="Rectangle 89">
              <a:extLst>
                <a:ext uri="{FF2B5EF4-FFF2-40B4-BE49-F238E27FC236}">
                  <a16:creationId xmlns:a16="http://schemas.microsoft.com/office/drawing/2014/main" id="{0D347B0F-19B8-C04B-7160-1A33EA341CED}"/>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1" name="Rectangle 90">
              <a:extLst>
                <a:ext uri="{FF2B5EF4-FFF2-40B4-BE49-F238E27FC236}">
                  <a16:creationId xmlns:a16="http://schemas.microsoft.com/office/drawing/2014/main" id="{A797A31A-339D-9881-7A82-F65E91706D2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2" name="Group 91">
            <a:extLst>
              <a:ext uri="{FF2B5EF4-FFF2-40B4-BE49-F238E27FC236}">
                <a16:creationId xmlns:a16="http://schemas.microsoft.com/office/drawing/2014/main" id="{B5E58F22-104F-F585-B0C4-377B802FE33E}"/>
              </a:ext>
            </a:extLst>
          </p:cNvPr>
          <p:cNvGrpSpPr/>
          <p:nvPr/>
        </p:nvGrpSpPr>
        <p:grpSpPr>
          <a:xfrm>
            <a:off x="11533088" y="4650445"/>
            <a:ext cx="216000" cy="692060"/>
            <a:chOff x="11567007" y="3478605"/>
            <a:chExt cx="216000" cy="692060"/>
          </a:xfrm>
        </p:grpSpPr>
        <p:sp>
          <p:nvSpPr>
            <p:cNvPr id="93" name="Rectangle 92">
              <a:extLst>
                <a:ext uri="{FF2B5EF4-FFF2-40B4-BE49-F238E27FC236}">
                  <a16:creationId xmlns:a16="http://schemas.microsoft.com/office/drawing/2014/main" id="{0B21A7B5-0E56-7127-565D-174B017600F1}"/>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4" name="Rectangle 93">
              <a:extLst>
                <a:ext uri="{FF2B5EF4-FFF2-40B4-BE49-F238E27FC236}">
                  <a16:creationId xmlns:a16="http://schemas.microsoft.com/office/drawing/2014/main" id="{64C318DD-17C5-18E0-735A-4CC25404EC9B}"/>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5" name="Rectangle 94">
              <a:extLst>
                <a:ext uri="{FF2B5EF4-FFF2-40B4-BE49-F238E27FC236}">
                  <a16:creationId xmlns:a16="http://schemas.microsoft.com/office/drawing/2014/main" id="{7D76A28F-F323-8308-D1AF-E77E83342E8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6" name="Group 95">
            <a:extLst>
              <a:ext uri="{FF2B5EF4-FFF2-40B4-BE49-F238E27FC236}">
                <a16:creationId xmlns:a16="http://schemas.microsoft.com/office/drawing/2014/main" id="{D7A77134-2D54-E58E-C5B4-B9274C03B974}"/>
              </a:ext>
            </a:extLst>
          </p:cNvPr>
          <p:cNvGrpSpPr/>
          <p:nvPr/>
        </p:nvGrpSpPr>
        <p:grpSpPr>
          <a:xfrm>
            <a:off x="8403066" y="5482357"/>
            <a:ext cx="216000" cy="692060"/>
            <a:chOff x="11567007" y="3478605"/>
            <a:chExt cx="216000" cy="692060"/>
          </a:xfrm>
        </p:grpSpPr>
        <p:sp>
          <p:nvSpPr>
            <p:cNvPr id="97" name="Rectangle 96">
              <a:extLst>
                <a:ext uri="{FF2B5EF4-FFF2-40B4-BE49-F238E27FC236}">
                  <a16:creationId xmlns:a16="http://schemas.microsoft.com/office/drawing/2014/main" id="{0567274D-B867-3093-B8B9-28764FB9E71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8" name="Rectangle 97">
              <a:extLst>
                <a:ext uri="{FF2B5EF4-FFF2-40B4-BE49-F238E27FC236}">
                  <a16:creationId xmlns:a16="http://schemas.microsoft.com/office/drawing/2014/main" id="{018FD95E-F911-B9E6-1F9C-B4D34F312B63}"/>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9" name="Rectangle 98">
              <a:extLst>
                <a:ext uri="{FF2B5EF4-FFF2-40B4-BE49-F238E27FC236}">
                  <a16:creationId xmlns:a16="http://schemas.microsoft.com/office/drawing/2014/main" id="{AC578E8B-53D6-C12A-BBA7-EEE655164D8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0" name="Group 99">
            <a:extLst>
              <a:ext uri="{FF2B5EF4-FFF2-40B4-BE49-F238E27FC236}">
                <a16:creationId xmlns:a16="http://schemas.microsoft.com/office/drawing/2014/main" id="{D6410EC5-E7D9-C1D7-1C99-583954FF50BF}"/>
              </a:ext>
            </a:extLst>
          </p:cNvPr>
          <p:cNvGrpSpPr/>
          <p:nvPr/>
        </p:nvGrpSpPr>
        <p:grpSpPr>
          <a:xfrm>
            <a:off x="11533088" y="5482357"/>
            <a:ext cx="216000" cy="692060"/>
            <a:chOff x="11567007" y="3478605"/>
            <a:chExt cx="216000" cy="692060"/>
          </a:xfrm>
        </p:grpSpPr>
        <p:sp>
          <p:nvSpPr>
            <p:cNvPr id="101" name="Rectangle 100">
              <a:extLst>
                <a:ext uri="{FF2B5EF4-FFF2-40B4-BE49-F238E27FC236}">
                  <a16:creationId xmlns:a16="http://schemas.microsoft.com/office/drawing/2014/main" id="{4316D53D-251D-31BE-CBC1-D04CA7AFCCE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2" name="Rectangle 101">
              <a:extLst>
                <a:ext uri="{FF2B5EF4-FFF2-40B4-BE49-F238E27FC236}">
                  <a16:creationId xmlns:a16="http://schemas.microsoft.com/office/drawing/2014/main" id="{E3516FB5-5B1F-F8B5-9B8E-FDDEA0B7EAD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3" name="Rectangle 102">
              <a:extLst>
                <a:ext uri="{FF2B5EF4-FFF2-40B4-BE49-F238E27FC236}">
                  <a16:creationId xmlns:a16="http://schemas.microsoft.com/office/drawing/2014/main" id="{67AE35F8-9AA1-8244-C365-3A3E4028D2D8}"/>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4" name="Group 103">
            <a:extLst>
              <a:ext uri="{FF2B5EF4-FFF2-40B4-BE49-F238E27FC236}">
                <a16:creationId xmlns:a16="http://schemas.microsoft.com/office/drawing/2014/main" id="{607019B5-82D8-F15B-3F30-D0F2FEFD58B3}"/>
              </a:ext>
            </a:extLst>
          </p:cNvPr>
          <p:cNvGrpSpPr/>
          <p:nvPr/>
        </p:nvGrpSpPr>
        <p:grpSpPr>
          <a:xfrm>
            <a:off x="5880000" y="2493168"/>
            <a:ext cx="216000" cy="692060"/>
            <a:chOff x="11567007" y="3478605"/>
            <a:chExt cx="216000" cy="692060"/>
          </a:xfrm>
        </p:grpSpPr>
        <p:sp>
          <p:nvSpPr>
            <p:cNvPr id="105" name="Rectangle 104">
              <a:extLst>
                <a:ext uri="{FF2B5EF4-FFF2-40B4-BE49-F238E27FC236}">
                  <a16:creationId xmlns:a16="http://schemas.microsoft.com/office/drawing/2014/main" id="{F7F5BCA2-D819-8066-8B50-1BD976F8559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06" name="Rectangle 105">
              <a:extLst>
                <a:ext uri="{FF2B5EF4-FFF2-40B4-BE49-F238E27FC236}">
                  <a16:creationId xmlns:a16="http://schemas.microsoft.com/office/drawing/2014/main" id="{81B90DFF-CF32-ED53-66C5-F3D70CA3806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07" name="Rectangle 106">
              <a:extLst>
                <a:ext uri="{FF2B5EF4-FFF2-40B4-BE49-F238E27FC236}">
                  <a16:creationId xmlns:a16="http://schemas.microsoft.com/office/drawing/2014/main" id="{4B408C6B-1F62-C88C-31EA-101FAF671BC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08" name="Group 107">
            <a:extLst>
              <a:ext uri="{FF2B5EF4-FFF2-40B4-BE49-F238E27FC236}">
                <a16:creationId xmlns:a16="http://schemas.microsoft.com/office/drawing/2014/main" id="{95D65E71-FBAD-205C-A3B7-67A1A99D7142}"/>
              </a:ext>
            </a:extLst>
          </p:cNvPr>
          <p:cNvGrpSpPr/>
          <p:nvPr/>
        </p:nvGrpSpPr>
        <p:grpSpPr>
          <a:xfrm>
            <a:off x="10167177" y="2493168"/>
            <a:ext cx="216000" cy="692060"/>
            <a:chOff x="11567007" y="3478605"/>
            <a:chExt cx="216000" cy="692060"/>
          </a:xfrm>
        </p:grpSpPr>
        <p:sp>
          <p:nvSpPr>
            <p:cNvPr id="109" name="Rectangle 108">
              <a:extLst>
                <a:ext uri="{FF2B5EF4-FFF2-40B4-BE49-F238E27FC236}">
                  <a16:creationId xmlns:a16="http://schemas.microsoft.com/office/drawing/2014/main" id="{B38754D6-D8A9-FAA4-D8AA-FEC157D99BF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0" name="Rectangle 109">
              <a:extLst>
                <a:ext uri="{FF2B5EF4-FFF2-40B4-BE49-F238E27FC236}">
                  <a16:creationId xmlns:a16="http://schemas.microsoft.com/office/drawing/2014/main" id="{75AF741C-429E-3CD3-2BAA-59DFEFE9C8E1}"/>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1" name="Rectangle 110">
              <a:extLst>
                <a:ext uri="{FF2B5EF4-FFF2-40B4-BE49-F238E27FC236}">
                  <a16:creationId xmlns:a16="http://schemas.microsoft.com/office/drawing/2014/main" id="{D85145EF-37B6-EC5D-8CA9-9BD801707E8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2" name="Group 111">
            <a:extLst>
              <a:ext uri="{FF2B5EF4-FFF2-40B4-BE49-F238E27FC236}">
                <a16:creationId xmlns:a16="http://schemas.microsoft.com/office/drawing/2014/main" id="{12887C41-F93B-7D03-5992-DE5A38AB30CD}"/>
              </a:ext>
            </a:extLst>
          </p:cNvPr>
          <p:cNvGrpSpPr/>
          <p:nvPr/>
        </p:nvGrpSpPr>
        <p:grpSpPr>
          <a:xfrm>
            <a:off x="7393123" y="3848190"/>
            <a:ext cx="216000" cy="692060"/>
            <a:chOff x="11567007" y="3478605"/>
            <a:chExt cx="216000" cy="692060"/>
          </a:xfrm>
        </p:grpSpPr>
        <p:sp>
          <p:nvSpPr>
            <p:cNvPr id="113" name="Rectangle 112">
              <a:extLst>
                <a:ext uri="{FF2B5EF4-FFF2-40B4-BE49-F238E27FC236}">
                  <a16:creationId xmlns:a16="http://schemas.microsoft.com/office/drawing/2014/main" id="{EBD4D3B4-AE36-9596-BA4A-C1A31A2083B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4" name="Rectangle 113">
              <a:extLst>
                <a:ext uri="{FF2B5EF4-FFF2-40B4-BE49-F238E27FC236}">
                  <a16:creationId xmlns:a16="http://schemas.microsoft.com/office/drawing/2014/main" id="{ADD4050B-F6AC-7C05-2C35-CB0EEA16A25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5" name="Rectangle 114">
              <a:extLst>
                <a:ext uri="{FF2B5EF4-FFF2-40B4-BE49-F238E27FC236}">
                  <a16:creationId xmlns:a16="http://schemas.microsoft.com/office/drawing/2014/main" id="{8FCFFA83-B498-E299-507E-8DDFCA32EED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16" name="Group 115">
            <a:extLst>
              <a:ext uri="{FF2B5EF4-FFF2-40B4-BE49-F238E27FC236}">
                <a16:creationId xmlns:a16="http://schemas.microsoft.com/office/drawing/2014/main" id="{DCC28367-69CF-21A4-C41E-E7A466A93483}"/>
              </a:ext>
            </a:extLst>
          </p:cNvPr>
          <p:cNvGrpSpPr/>
          <p:nvPr/>
        </p:nvGrpSpPr>
        <p:grpSpPr>
          <a:xfrm>
            <a:off x="8862112" y="4679732"/>
            <a:ext cx="216000" cy="692060"/>
            <a:chOff x="11567007" y="3478605"/>
            <a:chExt cx="216000" cy="692060"/>
          </a:xfrm>
        </p:grpSpPr>
        <p:sp>
          <p:nvSpPr>
            <p:cNvPr id="117" name="Rectangle 116">
              <a:extLst>
                <a:ext uri="{FF2B5EF4-FFF2-40B4-BE49-F238E27FC236}">
                  <a16:creationId xmlns:a16="http://schemas.microsoft.com/office/drawing/2014/main" id="{7039E83C-5751-7D08-9B41-4412993A31E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18" name="Rectangle 117">
              <a:extLst>
                <a:ext uri="{FF2B5EF4-FFF2-40B4-BE49-F238E27FC236}">
                  <a16:creationId xmlns:a16="http://schemas.microsoft.com/office/drawing/2014/main" id="{29E51875-2EDF-E261-559A-01C7B3512D25}"/>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19" name="Rectangle 118">
              <a:extLst>
                <a:ext uri="{FF2B5EF4-FFF2-40B4-BE49-F238E27FC236}">
                  <a16:creationId xmlns:a16="http://schemas.microsoft.com/office/drawing/2014/main" id="{EEF88E4F-8755-3830-561A-1E3CDEFECC27}"/>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20" name="Group 119">
            <a:extLst>
              <a:ext uri="{FF2B5EF4-FFF2-40B4-BE49-F238E27FC236}">
                <a16:creationId xmlns:a16="http://schemas.microsoft.com/office/drawing/2014/main" id="{486D9596-2701-8278-2C25-4B66D013364B}"/>
              </a:ext>
            </a:extLst>
          </p:cNvPr>
          <p:cNvGrpSpPr/>
          <p:nvPr/>
        </p:nvGrpSpPr>
        <p:grpSpPr>
          <a:xfrm>
            <a:off x="9013919" y="3848190"/>
            <a:ext cx="216000" cy="692060"/>
            <a:chOff x="11567007" y="3478605"/>
            <a:chExt cx="216000" cy="692060"/>
          </a:xfrm>
        </p:grpSpPr>
        <p:sp>
          <p:nvSpPr>
            <p:cNvPr id="121" name="Rectangle 120">
              <a:extLst>
                <a:ext uri="{FF2B5EF4-FFF2-40B4-BE49-F238E27FC236}">
                  <a16:creationId xmlns:a16="http://schemas.microsoft.com/office/drawing/2014/main" id="{0A1433DF-ECAB-B8D7-9921-0D08312A34B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2" name="Rectangle 121">
              <a:extLst>
                <a:ext uri="{FF2B5EF4-FFF2-40B4-BE49-F238E27FC236}">
                  <a16:creationId xmlns:a16="http://schemas.microsoft.com/office/drawing/2014/main" id="{044251E2-302F-055A-4483-4916445BBBD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23" name="Rectangle 122">
              <a:extLst>
                <a:ext uri="{FF2B5EF4-FFF2-40B4-BE49-F238E27FC236}">
                  <a16:creationId xmlns:a16="http://schemas.microsoft.com/office/drawing/2014/main" id="{A0B6DEFA-5825-F23A-D0F2-FEC52CEBB47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24" name="Group 123">
            <a:extLst>
              <a:ext uri="{FF2B5EF4-FFF2-40B4-BE49-F238E27FC236}">
                <a16:creationId xmlns:a16="http://schemas.microsoft.com/office/drawing/2014/main" id="{F275BCA7-57F6-6F85-5D1B-315553A5A18C}"/>
              </a:ext>
            </a:extLst>
          </p:cNvPr>
          <p:cNvGrpSpPr/>
          <p:nvPr/>
        </p:nvGrpSpPr>
        <p:grpSpPr>
          <a:xfrm>
            <a:off x="9013918" y="2491820"/>
            <a:ext cx="216000" cy="692060"/>
            <a:chOff x="11567007" y="3478605"/>
            <a:chExt cx="216000" cy="692060"/>
          </a:xfrm>
        </p:grpSpPr>
        <p:sp>
          <p:nvSpPr>
            <p:cNvPr id="125" name="Rectangle 124">
              <a:extLst>
                <a:ext uri="{FF2B5EF4-FFF2-40B4-BE49-F238E27FC236}">
                  <a16:creationId xmlns:a16="http://schemas.microsoft.com/office/drawing/2014/main" id="{6C27333A-445C-7009-8F15-D63D2C60B88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6" name="Rectangle 125">
              <a:extLst>
                <a:ext uri="{FF2B5EF4-FFF2-40B4-BE49-F238E27FC236}">
                  <a16:creationId xmlns:a16="http://schemas.microsoft.com/office/drawing/2014/main" id="{F8795000-1750-7863-C282-B4CA3F9C586A}"/>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27" name="Rectangle 126">
              <a:extLst>
                <a:ext uri="{FF2B5EF4-FFF2-40B4-BE49-F238E27FC236}">
                  <a16:creationId xmlns:a16="http://schemas.microsoft.com/office/drawing/2014/main" id="{6142A45D-352E-9CC4-6483-2E65AB86E0D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28" name="Group 127">
            <a:extLst>
              <a:ext uri="{FF2B5EF4-FFF2-40B4-BE49-F238E27FC236}">
                <a16:creationId xmlns:a16="http://schemas.microsoft.com/office/drawing/2014/main" id="{EF1C3E3A-E458-2980-CB8A-FABE5FD5FF42}"/>
              </a:ext>
            </a:extLst>
          </p:cNvPr>
          <p:cNvGrpSpPr/>
          <p:nvPr/>
        </p:nvGrpSpPr>
        <p:grpSpPr>
          <a:xfrm>
            <a:off x="11533088" y="3848190"/>
            <a:ext cx="216000" cy="692060"/>
            <a:chOff x="11567007" y="3478605"/>
            <a:chExt cx="216000" cy="692060"/>
          </a:xfrm>
        </p:grpSpPr>
        <p:sp>
          <p:nvSpPr>
            <p:cNvPr id="129" name="Rectangle 128">
              <a:extLst>
                <a:ext uri="{FF2B5EF4-FFF2-40B4-BE49-F238E27FC236}">
                  <a16:creationId xmlns:a16="http://schemas.microsoft.com/office/drawing/2014/main" id="{362B49E9-FF39-4A09-7AB2-A20452DA589C}"/>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0" name="Rectangle 129">
              <a:extLst>
                <a:ext uri="{FF2B5EF4-FFF2-40B4-BE49-F238E27FC236}">
                  <a16:creationId xmlns:a16="http://schemas.microsoft.com/office/drawing/2014/main" id="{272CF605-8890-B2A7-5315-EFBC69938F4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1" name="Rectangle 130">
              <a:extLst>
                <a:ext uri="{FF2B5EF4-FFF2-40B4-BE49-F238E27FC236}">
                  <a16:creationId xmlns:a16="http://schemas.microsoft.com/office/drawing/2014/main" id="{1729FAC4-2D36-ABE7-500A-E8C0A01E7C81}"/>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32" name="Group 131">
            <a:extLst>
              <a:ext uri="{FF2B5EF4-FFF2-40B4-BE49-F238E27FC236}">
                <a16:creationId xmlns:a16="http://schemas.microsoft.com/office/drawing/2014/main" id="{5DF159C6-DC87-09B9-7014-9FA2569A3787}"/>
              </a:ext>
            </a:extLst>
          </p:cNvPr>
          <p:cNvGrpSpPr/>
          <p:nvPr/>
        </p:nvGrpSpPr>
        <p:grpSpPr>
          <a:xfrm>
            <a:off x="10355934" y="3848190"/>
            <a:ext cx="216000" cy="692060"/>
            <a:chOff x="11567007" y="3478605"/>
            <a:chExt cx="216000" cy="692060"/>
          </a:xfrm>
        </p:grpSpPr>
        <p:sp>
          <p:nvSpPr>
            <p:cNvPr id="133" name="Rectangle 132">
              <a:extLst>
                <a:ext uri="{FF2B5EF4-FFF2-40B4-BE49-F238E27FC236}">
                  <a16:creationId xmlns:a16="http://schemas.microsoft.com/office/drawing/2014/main" id="{87F8C319-28A2-892B-6F0E-C23F4D2CF0A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4" name="Rectangle 133">
              <a:extLst>
                <a:ext uri="{FF2B5EF4-FFF2-40B4-BE49-F238E27FC236}">
                  <a16:creationId xmlns:a16="http://schemas.microsoft.com/office/drawing/2014/main" id="{424B4DF2-CBDC-C35D-B475-E8525E14A556}"/>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5" name="Rectangle 134">
              <a:extLst>
                <a:ext uri="{FF2B5EF4-FFF2-40B4-BE49-F238E27FC236}">
                  <a16:creationId xmlns:a16="http://schemas.microsoft.com/office/drawing/2014/main" id="{6E87D71D-6079-B9B8-0B39-5D4DB772D7A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136" name="Group 135">
            <a:extLst>
              <a:ext uri="{FF2B5EF4-FFF2-40B4-BE49-F238E27FC236}">
                <a16:creationId xmlns:a16="http://schemas.microsoft.com/office/drawing/2014/main" id="{731D443F-6628-5384-9E50-304984752069}"/>
              </a:ext>
            </a:extLst>
          </p:cNvPr>
          <p:cNvGrpSpPr/>
          <p:nvPr/>
        </p:nvGrpSpPr>
        <p:grpSpPr>
          <a:xfrm>
            <a:off x="11533088" y="2491820"/>
            <a:ext cx="216000" cy="692060"/>
            <a:chOff x="11567007" y="3478605"/>
            <a:chExt cx="216000" cy="692060"/>
          </a:xfrm>
        </p:grpSpPr>
        <p:sp>
          <p:nvSpPr>
            <p:cNvPr id="137" name="Rectangle 136">
              <a:extLst>
                <a:ext uri="{FF2B5EF4-FFF2-40B4-BE49-F238E27FC236}">
                  <a16:creationId xmlns:a16="http://schemas.microsoft.com/office/drawing/2014/main" id="{1B3C7301-C542-4A12-439C-43A073C7C497}"/>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38" name="Rectangle 137">
              <a:extLst>
                <a:ext uri="{FF2B5EF4-FFF2-40B4-BE49-F238E27FC236}">
                  <a16:creationId xmlns:a16="http://schemas.microsoft.com/office/drawing/2014/main" id="{9740CAFE-2340-93E1-96AE-05A7D4B6A46E}"/>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39" name="Rectangle 138">
              <a:extLst>
                <a:ext uri="{FF2B5EF4-FFF2-40B4-BE49-F238E27FC236}">
                  <a16:creationId xmlns:a16="http://schemas.microsoft.com/office/drawing/2014/main" id="{767A04E9-94A9-CFC8-170D-D01F07CA650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140" name="Google Shape;118;p22">
            <a:extLst>
              <a:ext uri="{FF2B5EF4-FFF2-40B4-BE49-F238E27FC236}">
                <a16:creationId xmlns:a16="http://schemas.microsoft.com/office/drawing/2014/main" id="{8446E8A5-7508-BA29-255C-603BCF2C3955}"/>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sp>
        <p:nvSpPr>
          <p:cNvPr id="141" name="Google Shape;118;p22">
            <a:extLst>
              <a:ext uri="{FF2B5EF4-FFF2-40B4-BE49-F238E27FC236}">
                <a16:creationId xmlns:a16="http://schemas.microsoft.com/office/drawing/2014/main" id="{D5A616FE-0521-E615-5178-1244DE4C8B63}"/>
              </a:ext>
            </a:extLst>
          </p:cNvPr>
          <p:cNvSpPr txBox="1"/>
          <p:nvPr/>
        </p:nvSpPr>
        <p:spPr>
          <a:xfrm>
            <a:off x="1124506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lang="lv-LV" sz="800" b="1">
              <a:solidFill>
                <a:schemeClr val="lt1"/>
              </a:solidFill>
            </a:endParaRPr>
          </a:p>
        </p:txBody>
      </p:sp>
      <p:sp>
        <p:nvSpPr>
          <p:cNvPr id="142" name="Google Shape;1024;p85">
            <a:extLst>
              <a:ext uri="{FF2B5EF4-FFF2-40B4-BE49-F238E27FC236}">
                <a16:creationId xmlns:a16="http://schemas.microsoft.com/office/drawing/2014/main" id="{228F12AC-3625-C8A9-A5E2-20467354B9F8}"/>
              </a:ext>
            </a:extLst>
          </p:cNvPr>
          <p:cNvSpPr/>
          <p:nvPr/>
        </p:nvSpPr>
        <p:spPr>
          <a:xfrm>
            <a:off x="11389107" y="1891275"/>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800">
              <a:solidFill>
                <a:schemeClr val="dk1"/>
              </a:solidFill>
              <a:latin typeface="Arial"/>
              <a:ea typeface="Arial"/>
              <a:cs typeface="Arial"/>
              <a:sym typeface="Arial"/>
            </a:endParaRPr>
          </a:p>
        </p:txBody>
      </p:sp>
      <p:sp>
        <p:nvSpPr>
          <p:cNvPr id="143" name="Google Shape;112;p22">
            <a:extLst>
              <a:ext uri="{FF2B5EF4-FFF2-40B4-BE49-F238E27FC236}">
                <a16:creationId xmlns:a16="http://schemas.microsoft.com/office/drawing/2014/main" id="{7A8B28CD-8882-EE9E-FEA0-089728BA2E6E}"/>
              </a:ext>
            </a:extLst>
          </p:cNvPr>
          <p:cNvSpPr/>
          <p:nvPr/>
        </p:nvSpPr>
        <p:spPr>
          <a:xfrm>
            <a:off x="3108643" y="5482357"/>
            <a:ext cx="1641157" cy="692060"/>
          </a:xfrm>
          <a:prstGeom prst="rect">
            <a:avLst/>
          </a:prstGeom>
          <a:solidFill>
            <a:srgbClr val="525A72"/>
          </a:solidFill>
          <a:ln>
            <a:noFill/>
          </a:ln>
        </p:spPr>
        <p:txBody>
          <a:bodyPr spcFirstLastPara="1" wrap="square" lIns="72000" tIns="91425" rIns="72000" bIns="91425" anchor="ctr" anchorCtr="0">
            <a:noAutofit/>
          </a:bodyPr>
          <a:lstStyle/>
          <a:p>
            <a:r>
              <a:rPr lang="lv-LV" sz="1100" b="1">
                <a:solidFill>
                  <a:schemeClr val="bg1"/>
                </a:solidFill>
              </a:rPr>
              <a:t>Sabiedriskās nekārtības, terora akti un iekšējie nemieri:</a:t>
            </a:r>
          </a:p>
        </p:txBody>
      </p:sp>
      <p:grpSp>
        <p:nvGrpSpPr>
          <p:cNvPr id="145" name="Graphic 59">
            <a:extLst>
              <a:ext uri="{FF2B5EF4-FFF2-40B4-BE49-F238E27FC236}">
                <a16:creationId xmlns:a16="http://schemas.microsoft.com/office/drawing/2014/main" id="{43CFD7B0-5017-D427-3806-A5B4187717FB}"/>
              </a:ext>
            </a:extLst>
          </p:cNvPr>
          <p:cNvGrpSpPr>
            <a:grpSpLocks noChangeAspect="1"/>
          </p:cNvGrpSpPr>
          <p:nvPr/>
        </p:nvGrpSpPr>
        <p:grpSpPr>
          <a:xfrm>
            <a:off x="838956" y="366608"/>
            <a:ext cx="1076400" cy="1076400"/>
            <a:chOff x="5490292" y="2560815"/>
            <a:chExt cx="457200" cy="457200"/>
          </a:xfrm>
          <a:solidFill>
            <a:schemeClr val="tx1"/>
          </a:solidFill>
        </p:grpSpPr>
        <p:sp>
          <p:nvSpPr>
            <p:cNvPr id="146" name="Freeform 135">
              <a:extLst>
                <a:ext uri="{FF2B5EF4-FFF2-40B4-BE49-F238E27FC236}">
                  <a16:creationId xmlns:a16="http://schemas.microsoft.com/office/drawing/2014/main" id="{93FA8E54-8F32-24F0-917A-21697F0AE11A}"/>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147" name="Freeform 136">
              <a:extLst>
                <a:ext uri="{FF2B5EF4-FFF2-40B4-BE49-F238E27FC236}">
                  <a16:creationId xmlns:a16="http://schemas.microsoft.com/office/drawing/2014/main" id="{357F5AE3-F69C-303B-7C07-336A562814CD}"/>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sp>
        <p:nvSpPr>
          <p:cNvPr id="37" name="Rectangle 36">
            <a:extLst>
              <a:ext uri="{FF2B5EF4-FFF2-40B4-BE49-F238E27FC236}">
                <a16:creationId xmlns:a16="http://schemas.microsoft.com/office/drawing/2014/main" id="{52E3DAF3-8EAA-A349-2508-DAFBEA1492C7}"/>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5" name="Group 4">
            <a:extLst>
              <a:ext uri="{FF2B5EF4-FFF2-40B4-BE49-F238E27FC236}">
                <a16:creationId xmlns:a16="http://schemas.microsoft.com/office/drawing/2014/main" id="{1D771EB9-9375-3072-7315-7E2A067A6FE2}"/>
              </a:ext>
            </a:extLst>
          </p:cNvPr>
          <p:cNvGrpSpPr/>
          <p:nvPr/>
        </p:nvGrpSpPr>
        <p:grpSpPr>
          <a:xfrm>
            <a:off x="6355777" y="131212"/>
            <a:ext cx="5393311" cy="218780"/>
            <a:chOff x="6355777" y="131212"/>
            <a:chExt cx="5393311" cy="218780"/>
          </a:xfrm>
        </p:grpSpPr>
        <p:sp>
          <p:nvSpPr>
            <p:cNvPr id="6" name="Rectangle 5">
              <a:extLst>
                <a:ext uri="{FF2B5EF4-FFF2-40B4-BE49-F238E27FC236}">
                  <a16:creationId xmlns:a16="http://schemas.microsoft.com/office/drawing/2014/main" id="{DBDAB001-C70C-E25A-6BDB-AD9750AD531D}"/>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78301D48-4263-ED2F-4496-FCECFB54811D}"/>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40FE829C-2474-3163-501F-A49E04C3778C}"/>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AACF7D97-C4E2-C24A-1CA4-8A0753A549DB}"/>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3" name="Rectangle 22">
              <a:extLst>
                <a:ext uri="{FF2B5EF4-FFF2-40B4-BE49-F238E27FC236}">
                  <a16:creationId xmlns:a16="http://schemas.microsoft.com/office/drawing/2014/main" id="{6C72FA3A-624B-FE9B-66BC-68F806C836A2}"/>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833F738B-33F7-BC43-060D-283E7A587690}"/>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6DFE50C5-0F93-B23C-09E1-5770006AF3FE}"/>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F2DFA272-B4D4-E249-F76A-49A112EA6BEA}"/>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79A8B443-9E40-0BAA-9B15-33427E5C2356}"/>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5" name="Rectangle 24">
            <a:extLst>
              <a:ext uri="{FF2B5EF4-FFF2-40B4-BE49-F238E27FC236}">
                <a16:creationId xmlns:a16="http://schemas.microsoft.com/office/drawing/2014/main" id="{7C7E3BF3-7F1B-240A-591B-A888A01F81C7}"/>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94FFCB42-C965-E4AA-E64E-3A88C1FF4DA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B69D260B-61B3-94F6-18C0-4013080FB270}"/>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29" name="Rectangle 28">
            <a:extLst>
              <a:ext uri="{FF2B5EF4-FFF2-40B4-BE49-F238E27FC236}">
                <a16:creationId xmlns:a16="http://schemas.microsoft.com/office/drawing/2014/main" id="{F5980827-275A-24F3-B8D8-2CC76563CD8B}"/>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1" name="Freeform 50">
            <a:extLst>
              <a:ext uri="{FF2B5EF4-FFF2-40B4-BE49-F238E27FC236}">
                <a16:creationId xmlns:a16="http://schemas.microsoft.com/office/drawing/2014/main" id="{20E3910B-6D63-1165-CEF7-0D109B0B3E3F}"/>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2" name="Google Shape;2685;p25">
            <a:extLst>
              <a:ext uri="{FF2B5EF4-FFF2-40B4-BE49-F238E27FC236}">
                <a16:creationId xmlns:a16="http://schemas.microsoft.com/office/drawing/2014/main" id="{927C9C37-F08D-B47F-B6BA-626CD43AE163}"/>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16326958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Juridisku personu pienākumi civilajā aizsardzībā un katastrofas pārvaldīšanā </a:t>
            </a:r>
            <a:endParaRPr lang="en-US"/>
          </a:p>
        </p:txBody>
      </p:sp>
      <p:sp>
        <p:nvSpPr>
          <p:cNvPr id="3" name="Rectangle 2">
            <a:extLst>
              <a:ext uri="{FF2B5EF4-FFF2-40B4-BE49-F238E27FC236}">
                <a16:creationId xmlns:a16="http://schemas.microsoft.com/office/drawing/2014/main" id="{69CE1332-7EEC-60E1-830D-4B2E62263472}"/>
              </a:ext>
            </a:extLst>
          </p:cNvPr>
          <p:cNvSpPr/>
          <p:nvPr/>
        </p:nvSpPr>
        <p:spPr>
          <a:xfrm>
            <a:off x="0" y="1809614"/>
            <a:ext cx="2754313" cy="5048385"/>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 name="Rectangle 3">
            <a:extLst>
              <a:ext uri="{FF2B5EF4-FFF2-40B4-BE49-F238E27FC236}">
                <a16:creationId xmlns:a16="http://schemas.microsoft.com/office/drawing/2014/main" id="{4582220A-1C81-1DF6-2956-284A3C209282}"/>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grpSp>
        <p:nvGrpSpPr>
          <p:cNvPr id="10" name="Group 9">
            <a:extLst>
              <a:ext uri="{FF2B5EF4-FFF2-40B4-BE49-F238E27FC236}">
                <a16:creationId xmlns:a16="http://schemas.microsoft.com/office/drawing/2014/main" id="{94702D77-2E15-BE15-C95E-298A4FCDEAE7}"/>
              </a:ext>
            </a:extLst>
          </p:cNvPr>
          <p:cNvGrpSpPr/>
          <p:nvPr/>
        </p:nvGrpSpPr>
        <p:grpSpPr>
          <a:xfrm>
            <a:off x="3101975" y="6413400"/>
            <a:ext cx="4293235" cy="216000"/>
            <a:chOff x="3101975" y="6318475"/>
            <a:chExt cx="4293235" cy="216000"/>
          </a:xfrm>
        </p:grpSpPr>
        <p:sp>
          <p:nvSpPr>
            <p:cNvPr id="11" name="Rectangle 10">
              <a:extLst>
                <a:ext uri="{FF2B5EF4-FFF2-40B4-BE49-F238E27FC236}">
                  <a16:creationId xmlns:a16="http://schemas.microsoft.com/office/drawing/2014/main" id="{F0D278D8-DBB9-2F3E-4DCB-A99351F2A545}"/>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12" name="TextBox 11">
              <a:extLst>
                <a:ext uri="{FF2B5EF4-FFF2-40B4-BE49-F238E27FC236}">
                  <a16:creationId xmlns:a16="http://schemas.microsoft.com/office/drawing/2014/main" id="{9A2BEE88-5E00-E592-1544-58E617F55E1A}"/>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14" name="Rectangle 13">
              <a:extLst>
                <a:ext uri="{FF2B5EF4-FFF2-40B4-BE49-F238E27FC236}">
                  <a16:creationId xmlns:a16="http://schemas.microsoft.com/office/drawing/2014/main" id="{7596BCE0-0C1A-722C-68CA-9BC049B1EED9}"/>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16" name="TextBox 15">
              <a:extLst>
                <a:ext uri="{FF2B5EF4-FFF2-40B4-BE49-F238E27FC236}">
                  <a16:creationId xmlns:a16="http://schemas.microsoft.com/office/drawing/2014/main" id="{5C40FFF2-041F-B189-C675-5231AD19EC74}"/>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18" name="Rectangle 17">
              <a:extLst>
                <a:ext uri="{FF2B5EF4-FFF2-40B4-BE49-F238E27FC236}">
                  <a16:creationId xmlns:a16="http://schemas.microsoft.com/office/drawing/2014/main" id="{2FC6A069-60A8-D497-EF37-05C8F8FE91A2}"/>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19" name="TextBox 18">
              <a:extLst>
                <a:ext uri="{FF2B5EF4-FFF2-40B4-BE49-F238E27FC236}">
                  <a16:creationId xmlns:a16="http://schemas.microsoft.com/office/drawing/2014/main" id="{EF18AFBB-E949-38C4-3281-8B968469EB9F}"/>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72" name="Slide Number Placeholder 4">
            <a:extLst>
              <a:ext uri="{FF2B5EF4-FFF2-40B4-BE49-F238E27FC236}">
                <a16:creationId xmlns:a16="http://schemas.microsoft.com/office/drawing/2014/main" id="{6AD9F6A9-B903-6D16-088C-6E941C549059}"/>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92</a:t>
            </a:fld>
            <a:endParaRPr lang="en-GB"/>
          </a:p>
        </p:txBody>
      </p:sp>
      <p:sp>
        <p:nvSpPr>
          <p:cNvPr id="5" name="Google Shape;112;p22">
            <a:extLst>
              <a:ext uri="{FF2B5EF4-FFF2-40B4-BE49-F238E27FC236}">
                <a16:creationId xmlns:a16="http://schemas.microsoft.com/office/drawing/2014/main" id="{BBC89CD2-B638-03A5-EF9A-8AF548DE3221}"/>
              </a:ext>
            </a:extLst>
          </p:cNvPr>
          <p:cNvSpPr/>
          <p:nvPr/>
        </p:nvSpPr>
        <p:spPr>
          <a:xfrm>
            <a:off x="3101975" y="2357718"/>
            <a:ext cx="8647113" cy="844171"/>
          </a:xfrm>
          <a:prstGeom prst="rect">
            <a:avLst/>
          </a:prstGeom>
          <a:solidFill>
            <a:schemeClr val="bg1">
              <a:lumMod val="95000"/>
            </a:schemeClr>
          </a:solidFill>
          <a:ln>
            <a:noFill/>
          </a:ln>
        </p:spPr>
        <p:txBody>
          <a:bodyPr spcFirstLastPara="1" wrap="square" lIns="36000" tIns="72000" rIns="144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grpSp>
        <p:nvGrpSpPr>
          <p:cNvPr id="8" name="Group 7">
            <a:extLst>
              <a:ext uri="{FF2B5EF4-FFF2-40B4-BE49-F238E27FC236}">
                <a16:creationId xmlns:a16="http://schemas.microsoft.com/office/drawing/2014/main" id="{483D3CB8-8A34-0934-0BD1-208A4729D854}"/>
              </a:ext>
            </a:extLst>
          </p:cNvPr>
          <p:cNvGrpSpPr/>
          <p:nvPr/>
        </p:nvGrpSpPr>
        <p:grpSpPr>
          <a:xfrm>
            <a:off x="11533088" y="2509829"/>
            <a:ext cx="216000" cy="692060"/>
            <a:chOff x="11567007" y="3478605"/>
            <a:chExt cx="216000" cy="692060"/>
          </a:xfrm>
        </p:grpSpPr>
        <p:sp>
          <p:nvSpPr>
            <p:cNvPr id="20" name="Rectangle 19">
              <a:extLst>
                <a:ext uri="{FF2B5EF4-FFF2-40B4-BE49-F238E27FC236}">
                  <a16:creationId xmlns:a16="http://schemas.microsoft.com/office/drawing/2014/main" id="{34D594AC-53EA-AE4A-46EF-05A6C0445B78}"/>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22" name="Rectangle 21">
              <a:extLst>
                <a:ext uri="{FF2B5EF4-FFF2-40B4-BE49-F238E27FC236}">
                  <a16:creationId xmlns:a16="http://schemas.microsoft.com/office/drawing/2014/main" id="{032D6294-F109-0756-3B98-7641E716A9F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23" name="Rectangle 22">
              <a:extLst>
                <a:ext uri="{FF2B5EF4-FFF2-40B4-BE49-F238E27FC236}">
                  <a16:creationId xmlns:a16="http://schemas.microsoft.com/office/drawing/2014/main" id="{48C92984-BFEF-C46D-688D-08887DA2403C}"/>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24" name="Google Shape;118;p22">
            <a:extLst>
              <a:ext uri="{FF2B5EF4-FFF2-40B4-BE49-F238E27FC236}">
                <a16:creationId xmlns:a16="http://schemas.microsoft.com/office/drawing/2014/main" id="{8A6B4157-C9B7-5BF3-5088-113C7E1CC7D7}"/>
              </a:ext>
            </a:extLst>
          </p:cNvPr>
          <p:cNvSpPr txBox="1"/>
          <p:nvPr/>
        </p:nvSpPr>
        <p:spPr>
          <a:xfrm>
            <a:off x="3101975"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27" name="Google Shape;1318;p88">
            <a:extLst>
              <a:ext uri="{FF2B5EF4-FFF2-40B4-BE49-F238E27FC236}">
                <a16:creationId xmlns:a16="http://schemas.microsoft.com/office/drawing/2014/main" id="{38E4EE66-7614-5FDD-E6BB-A32FA44CA483}"/>
              </a:ext>
            </a:extLst>
          </p:cNvPr>
          <p:cNvSpPr/>
          <p:nvPr/>
        </p:nvSpPr>
        <p:spPr>
          <a:xfrm>
            <a:off x="11390306" y="1891275"/>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32" name="Picture 31">
            <a:extLst>
              <a:ext uri="{FF2B5EF4-FFF2-40B4-BE49-F238E27FC236}">
                <a16:creationId xmlns:a16="http://schemas.microsoft.com/office/drawing/2014/main" id="{AA425666-94BD-5C65-286C-7261FF6F68B3}"/>
              </a:ext>
            </a:extLst>
          </p:cNvPr>
          <p:cNvPicPr>
            <a:picLocks noChangeAspect="1"/>
          </p:cNvPicPr>
          <p:nvPr/>
        </p:nvPicPr>
        <p:blipFill rotWithShape="1">
          <a:blip r:embed="rId3"/>
          <a:srcRect l="9431" t="50000" r="6421" b="8248"/>
          <a:stretch/>
        </p:blipFill>
        <p:spPr>
          <a:xfrm>
            <a:off x="3101975" y="3310151"/>
            <a:ext cx="8655580" cy="2863364"/>
          </a:xfrm>
          <a:prstGeom prst="rect">
            <a:avLst/>
          </a:prstGeom>
        </p:spPr>
      </p:pic>
      <p:sp>
        <p:nvSpPr>
          <p:cNvPr id="9" name="Google Shape;118;p22">
            <a:extLst>
              <a:ext uri="{FF2B5EF4-FFF2-40B4-BE49-F238E27FC236}">
                <a16:creationId xmlns:a16="http://schemas.microsoft.com/office/drawing/2014/main" id="{A5C9B8D7-0CC8-4988-8381-2FC9A0A5F527}"/>
              </a:ext>
            </a:extLst>
          </p:cNvPr>
          <p:cNvSpPr txBox="1"/>
          <p:nvPr/>
        </p:nvSpPr>
        <p:spPr>
          <a:xfrm>
            <a:off x="11245066" y="1819275"/>
            <a:ext cx="72000" cy="432000"/>
          </a:xfrm>
          <a:prstGeom prst="rect">
            <a:avLst/>
          </a:prstGeom>
          <a:solidFill>
            <a:srgbClr val="525A72"/>
          </a:solidFill>
          <a:ln>
            <a:noFill/>
          </a:ln>
        </p:spPr>
        <p:txBody>
          <a:bodyPr spcFirstLastPara="1" wrap="square" lIns="72000" tIns="72000" rIns="72000" bIns="72000" anchor="ctr" anchorCtr="0">
            <a:noAutofit/>
          </a:bodyPr>
          <a:lstStyle/>
          <a:p>
            <a:endParaRPr lang="lv-LV" sz="800" b="1">
              <a:solidFill>
                <a:schemeClr val="lt1"/>
              </a:solidFill>
            </a:endParaRPr>
          </a:p>
        </p:txBody>
      </p:sp>
      <p:grpSp>
        <p:nvGrpSpPr>
          <p:cNvPr id="31" name="Graphic 59">
            <a:extLst>
              <a:ext uri="{FF2B5EF4-FFF2-40B4-BE49-F238E27FC236}">
                <a16:creationId xmlns:a16="http://schemas.microsoft.com/office/drawing/2014/main" id="{73757BA2-0016-EF96-FEB9-BB43216B7CC7}"/>
              </a:ext>
            </a:extLst>
          </p:cNvPr>
          <p:cNvGrpSpPr>
            <a:grpSpLocks noChangeAspect="1"/>
          </p:cNvGrpSpPr>
          <p:nvPr/>
        </p:nvGrpSpPr>
        <p:grpSpPr>
          <a:xfrm>
            <a:off x="838956" y="366608"/>
            <a:ext cx="1076400" cy="1076400"/>
            <a:chOff x="5490292" y="2560815"/>
            <a:chExt cx="457200" cy="457200"/>
          </a:xfrm>
          <a:solidFill>
            <a:schemeClr val="tx1"/>
          </a:solidFill>
        </p:grpSpPr>
        <p:sp>
          <p:nvSpPr>
            <p:cNvPr id="35" name="Freeform 135">
              <a:extLst>
                <a:ext uri="{FF2B5EF4-FFF2-40B4-BE49-F238E27FC236}">
                  <a16:creationId xmlns:a16="http://schemas.microsoft.com/office/drawing/2014/main" id="{CCC4707A-F4B1-B319-7E72-E55C182AF5F7}"/>
                </a:ext>
              </a:extLst>
            </p:cNvPr>
            <p:cNvSpPr/>
            <p:nvPr/>
          </p:nvSpPr>
          <p:spPr>
            <a:xfrm>
              <a:off x="5490292" y="2560815"/>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06 w 457200"/>
                <a:gd name="connsiteY4" fmla="*/ 437706 h 457200"/>
                <a:gd name="connsiteX5" fmla="*/ 19495 w 457200"/>
                <a:gd name="connsiteY5" fmla="*/ 437706 h 457200"/>
                <a:gd name="connsiteX6" fmla="*/ 19495 w 457200"/>
                <a:gd name="connsiteY6" fmla="*/ 19495 h 457200"/>
                <a:gd name="connsiteX7" fmla="*/ 437706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w="3175" cap="flat">
              <a:noFill/>
              <a:prstDash val="solid"/>
              <a:miter/>
            </a:ln>
          </p:spPr>
          <p:txBody>
            <a:bodyPr rtlCol="0" anchor="ctr"/>
            <a:lstStyle/>
            <a:p>
              <a:endParaRPr lang="en-GB" sz="700">
                <a:solidFill>
                  <a:schemeClr val="accent1"/>
                </a:solidFill>
              </a:endParaRPr>
            </a:p>
          </p:txBody>
        </p:sp>
        <p:sp>
          <p:nvSpPr>
            <p:cNvPr id="36" name="Freeform 136">
              <a:extLst>
                <a:ext uri="{FF2B5EF4-FFF2-40B4-BE49-F238E27FC236}">
                  <a16:creationId xmlns:a16="http://schemas.microsoft.com/office/drawing/2014/main" id="{4F7C1030-15B9-1B46-AFA9-098819B452D8}"/>
                </a:ext>
              </a:extLst>
            </p:cNvPr>
            <p:cNvSpPr/>
            <p:nvPr/>
          </p:nvSpPr>
          <p:spPr>
            <a:xfrm>
              <a:off x="5537917" y="2608820"/>
              <a:ext cx="365125" cy="363886"/>
            </a:xfrm>
            <a:custGeom>
              <a:avLst/>
              <a:gdLst>
                <a:gd name="connsiteX0" fmla="*/ 269875 w 365125"/>
                <a:gd name="connsiteY0" fmla="*/ 164179 h 363886"/>
                <a:gd name="connsiteX1" fmla="*/ 226886 w 365125"/>
                <a:gd name="connsiteY1" fmla="*/ 164179 h 363886"/>
                <a:gd name="connsiteX2" fmla="*/ 226886 w 365125"/>
                <a:gd name="connsiteY2" fmla="*/ 151479 h 363886"/>
                <a:gd name="connsiteX3" fmla="*/ 194786 w 365125"/>
                <a:gd name="connsiteY3" fmla="*/ 151479 h 363886"/>
                <a:gd name="connsiteX4" fmla="*/ 194786 w 365125"/>
                <a:gd name="connsiteY4" fmla="*/ 135128 h 363886"/>
                <a:gd name="connsiteX5" fmla="*/ 273463 w 365125"/>
                <a:gd name="connsiteY5" fmla="*/ 135128 h 363886"/>
                <a:gd name="connsiteX6" fmla="*/ 273463 w 365125"/>
                <a:gd name="connsiteY6" fmla="*/ 0 h 363886"/>
                <a:gd name="connsiteX7" fmla="*/ 88487 w 365125"/>
                <a:gd name="connsiteY7" fmla="*/ 0 h 363886"/>
                <a:gd name="connsiteX8" fmla="*/ 88487 w 365125"/>
                <a:gd name="connsiteY8" fmla="*/ 135128 h 363886"/>
                <a:gd name="connsiteX9" fmla="*/ 167164 w 365125"/>
                <a:gd name="connsiteY9" fmla="*/ 135128 h 363886"/>
                <a:gd name="connsiteX10" fmla="*/ 167164 w 365125"/>
                <a:gd name="connsiteY10" fmla="*/ 151448 h 363886"/>
                <a:gd name="connsiteX11" fmla="*/ 135065 w 365125"/>
                <a:gd name="connsiteY11" fmla="*/ 151448 h 363886"/>
                <a:gd name="connsiteX12" fmla="*/ 135065 w 365125"/>
                <a:gd name="connsiteY12" fmla="*/ 164148 h 363886"/>
                <a:gd name="connsiteX13" fmla="*/ 0 w 365125"/>
                <a:gd name="connsiteY13" fmla="*/ 164148 h 363886"/>
                <a:gd name="connsiteX14" fmla="*/ 0 w 365125"/>
                <a:gd name="connsiteY14" fmla="*/ 250920 h 363886"/>
                <a:gd name="connsiteX15" fmla="*/ 22606 w 365125"/>
                <a:gd name="connsiteY15" fmla="*/ 250920 h 363886"/>
                <a:gd name="connsiteX16" fmla="*/ 22606 w 365125"/>
                <a:gd name="connsiteY16" fmla="*/ 363887 h 363886"/>
                <a:gd name="connsiteX17" fmla="*/ 342678 w 365125"/>
                <a:gd name="connsiteY17" fmla="*/ 363887 h 363886"/>
                <a:gd name="connsiteX18" fmla="*/ 342678 w 365125"/>
                <a:gd name="connsiteY18" fmla="*/ 250920 h 363886"/>
                <a:gd name="connsiteX19" fmla="*/ 365125 w 365125"/>
                <a:gd name="connsiteY19" fmla="*/ 250920 h 363886"/>
                <a:gd name="connsiteX20" fmla="*/ 365125 w 365125"/>
                <a:gd name="connsiteY20" fmla="*/ 164179 h 363886"/>
                <a:gd name="connsiteX21" fmla="*/ 106775 w 365125"/>
                <a:gd name="connsiteY21" fmla="*/ 18288 h 363886"/>
                <a:gd name="connsiteX22" fmla="*/ 255175 w 365125"/>
                <a:gd name="connsiteY22" fmla="*/ 18288 h 363886"/>
                <a:gd name="connsiteX23" fmla="*/ 255175 w 365125"/>
                <a:gd name="connsiteY23" fmla="*/ 116713 h 363886"/>
                <a:gd name="connsiteX24" fmla="*/ 106775 w 365125"/>
                <a:gd name="connsiteY24" fmla="*/ 116713 h 363886"/>
                <a:gd name="connsiteX25" fmla="*/ 323660 w 365125"/>
                <a:gd name="connsiteY25" fmla="*/ 344869 h 363886"/>
                <a:gd name="connsiteX26" fmla="*/ 41497 w 365125"/>
                <a:gd name="connsiteY26" fmla="*/ 344869 h 363886"/>
                <a:gd name="connsiteX27" fmla="*/ 41497 w 365125"/>
                <a:gd name="connsiteY27" fmla="*/ 250920 h 363886"/>
                <a:gd name="connsiteX28" fmla="*/ 323660 w 365125"/>
                <a:gd name="connsiteY28" fmla="*/ 250920 h 363886"/>
                <a:gd name="connsiteX29" fmla="*/ 346266 w 365125"/>
                <a:gd name="connsiteY29" fmla="*/ 231934 h 363886"/>
                <a:gd name="connsiteX30" fmla="*/ 19050 w 365125"/>
                <a:gd name="connsiteY30" fmla="*/ 231934 h 363886"/>
                <a:gd name="connsiteX31" fmla="*/ 19050 w 365125"/>
                <a:gd name="connsiteY31" fmla="*/ 183166 h 363886"/>
                <a:gd name="connsiteX32" fmla="*/ 346393 w 365125"/>
                <a:gd name="connsiteY32" fmla="*/ 183166 h 36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125" h="363886">
                  <a:moveTo>
                    <a:pt x="269875" y="164179"/>
                  </a:moveTo>
                  <a:lnTo>
                    <a:pt x="226886" y="164179"/>
                  </a:lnTo>
                  <a:lnTo>
                    <a:pt x="226886" y="151479"/>
                  </a:lnTo>
                  <a:lnTo>
                    <a:pt x="194786" y="151479"/>
                  </a:lnTo>
                  <a:lnTo>
                    <a:pt x="194786" y="135128"/>
                  </a:lnTo>
                  <a:lnTo>
                    <a:pt x="273463" y="135128"/>
                  </a:lnTo>
                  <a:lnTo>
                    <a:pt x="273463" y="0"/>
                  </a:lnTo>
                  <a:lnTo>
                    <a:pt x="88487" y="0"/>
                  </a:lnTo>
                  <a:lnTo>
                    <a:pt x="88487" y="135128"/>
                  </a:lnTo>
                  <a:lnTo>
                    <a:pt x="167164" y="135128"/>
                  </a:lnTo>
                  <a:lnTo>
                    <a:pt x="167164" y="151448"/>
                  </a:lnTo>
                  <a:lnTo>
                    <a:pt x="135065" y="151448"/>
                  </a:lnTo>
                  <a:lnTo>
                    <a:pt x="135065" y="164148"/>
                  </a:lnTo>
                  <a:lnTo>
                    <a:pt x="0" y="164148"/>
                  </a:lnTo>
                  <a:lnTo>
                    <a:pt x="0" y="250920"/>
                  </a:lnTo>
                  <a:lnTo>
                    <a:pt x="22606" y="250920"/>
                  </a:lnTo>
                  <a:lnTo>
                    <a:pt x="22606" y="363887"/>
                  </a:lnTo>
                  <a:lnTo>
                    <a:pt x="342678" y="363887"/>
                  </a:lnTo>
                  <a:lnTo>
                    <a:pt x="342678" y="250920"/>
                  </a:lnTo>
                  <a:lnTo>
                    <a:pt x="365125" y="250920"/>
                  </a:lnTo>
                  <a:lnTo>
                    <a:pt x="365125" y="164179"/>
                  </a:lnTo>
                  <a:close/>
                  <a:moveTo>
                    <a:pt x="106775" y="18288"/>
                  </a:moveTo>
                  <a:lnTo>
                    <a:pt x="255175" y="18288"/>
                  </a:lnTo>
                  <a:lnTo>
                    <a:pt x="255175" y="116713"/>
                  </a:lnTo>
                  <a:lnTo>
                    <a:pt x="106775" y="116713"/>
                  </a:lnTo>
                  <a:close/>
                  <a:moveTo>
                    <a:pt x="323660" y="344869"/>
                  </a:moveTo>
                  <a:lnTo>
                    <a:pt x="41497" y="344869"/>
                  </a:lnTo>
                  <a:lnTo>
                    <a:pt x="41497" y="250920"/>
                  </a:lnTo>
                  <a:lnTo>
                    <a:pt x="323660" y="250920"/>
                  </a:lnTo>
                  <a:close/>
                  <a:moveTo>
                    <a:pt x="346266" y="231934"/>
                  </a:moveTo>
                  <a:lnTo>
                    <a:pt x="19050" y="231934"/>
                  </a:lnTo>
                  <a:lnTo>
                    <a:pt x="19050" y="183166"/>
                  </a:lnTo>
                  <a:lnTo>
                    <a:pt x="346393" y="183166"/>
                  </a:lnTo>
                  <a:close/>
                </a:path>
              </a:pathLst>
            </a:custGeom>
            <a:grpFill/>
            <a:ln w="3175" cap="flat">
              <a:noFill/>
              <a:prstDash val="solid"/>
              <a:miter/>
            </a:ln>
          </p:spPr>
          <p:txBody>
            <a:bodyPr rtlCol="0" anchor="ctr"/>
            <a:lstStyle/>
            <a:p>
              <a:endParaRPr lang="en-GB" sz="700">
                <a:solidFill>
                  <a:schemeClr val="accent1"/>
                </a:solidFill>
              </a:endParaRPr>
            </a:p>
          </p:txBody>
        </p:sp>
      </p:grpSp>
      <p:sp>
        <p:nvSpPr>
          <p:cNvPr id="57" name="Rectangle 56">
            <a:extLst>
              <a:ext uri="{FF2B5EF4-FFF2-40B4-BE49-F238E27FC236}">
                <a16:creationId xmlns:a16="http://schemas.microsoft.com/office/drawing/2014/main" id="{E3F3DB32-3FB8-5FCF-AF71-734931B0D800}"/>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6" name="Group 5">
            <a:extLst>
              <a:ext uri="{FF2B5EF4-FFF2-40B4-BE49-F238E27FC236}">
                <a16:creationId xmlns:a16="http://schemas.microsoft.com/office/drawing/2014/main" id="{DFFA8FA7-CC86-2ACE-EF58-7F142BA25A37}"/>
              </a:ext>
            </a:extLst>
          </p:cNvPr>
          <p:cNvGrpSpPr/>
          <p:nvPr/>
        </p:nvGrpSpPr>
        <p:grpSpPr>
          <a:xfrm>
            <a:off x="6355777" y="131212"/>
            <a:ext cx="5393311" cy="218780"/>
            <a:chOff x="6355777" y="131212"/>
            <a:chExt cx="5393311" cy="218780"/>
          </a:xfrm>
        </p:grpSpPr>
        <p:sp>
          <p:nvSpPr>
            <p:cNvPr id="13" name="Rectangle 12">
              <a:extLst>
                <a:ext uri="{FF2B5EF4-FFF2-40B4-BE49-F238E27FC236}">
                  <a16:creationId xmlns:a16="http://schemas.microsoft.com/office/drawing/2014/main" id="{90C0EEF6-0E20-BC57-7C3F-20CF45A05086}"/>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E37C2092-16D6-40F6-237C-64BEE6BDEE6C}"/>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72DFAFFA-632B-129F-8CB8-97B31ADC9F95}"/>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21" name="Rectangle 20">
              <a:extLst>
                <a:ext uri="{FF2B5EF4-FFF2-40B4-BE49-F238E27FC236}">
                  <a16:creationId xmlns:a16="http://schemas.microsoft.com/office/drawing/2014/main" id="{891F443D-232F-BF42-35E7-9CD5DD0EB293}"/>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D491DF0A-D046-88DD-5BFF-32857E1A0053}"/>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C89E73C0-6406-221B-2523-1AB489B52D41}"/>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9CA1C177-B8FC-217B-F74C-62A125E2D224}"/>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AE0BC228-0139-C1DA-A6CE-E3B39606813E}"/>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9320E5B6-7C8C-BD8F-4F91-F71625B5DD60}"/>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3" name="Rectangle 32">
            <a:extLst>
              <a:ext uri="{FF2B5EF4-FFF2-40B4-BE49-F238E27FC236}">
                <a16:creationId xmlns:a16="http://schemas.microsoft.com/office/drawing/2014/main" id="{A33C7CE0-084C-D7A2-5FE7-B6973AEF358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4" name="Freeform 50">
            <a:extLst>
              <a:ext uri="{FF2B5EF4-FFF2-40B4-BE49-F238E27FC236}">
                <a16:creationId xmlns:a16="http://schemas.microsoft.com/office/drawing/2014/main" id="{DC550DF3-4D15-0E08-CF7E-1751C0D9D6C3}"/>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7" name="Google Shape;2685;p25">
            <a:extLst>
              <a:ext uri="{FF2B5EF4-FFF2-40B4-BE49-F238E27FC236}">
                <a16:creationId xmlns:a16="http://schemas.microsoft.com/office/drawing/2014/main" id="{BA0968DB-AFE1-3A1F-F6BC-4EC2533E1C5A}"/>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38" name="Rectangle 37">
            <a:extLst>
              <a:ext uri="{FF2B5EF4-FFF2-40B4-BE49-F238E27FC236}">
                <a16:creationId xmlns:a16="http://schemas.microsoft.com/office/drawing/2014/main" id="{CD05BDAB-C45E-67CE-5750-E7628C92CF40}"/>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9" name="Freeform 50">
            <a:extLst>
              <a:ext uri="{FF2B5EF4-FFF2-40B4-BE49-F238E27FC236}">
                <a16:creationId xmlns:a16="http://schemas.microsoft.com/office/drawing/2014/main" id="{01FF1958-216A-D7B4-3964-A1D101A79B50}"/>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0" name="Google Shape;2685;p25">
            <a:extLst>
              <a:ext uri="{FF2B5EF4-FFF2-40B4-BE49-F238E27FC236}">
                <a16:creationId xmlns:a16="http://schemas.microsoft.com/office/drawing/2014/main" id="{725FBF73-5D4A-0ADB-6735-099BA3DA189F}"/>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656937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18;p22">
            <a:extLst>
              <a:ext uri="{FF2B5EF4-FFF2-40B4-BE49-F238E27FC236}">
                <a16:creationId xmlns:a16="http://schemas.microsoft.com/office/drawing/2014/main" id="{7C3C85B0-D3E8-D2F0-7979-99F6BFB7B335}"/>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11" name="Google Shape;118;p22">
            <a:extLst>
              <a:ext uri="{FF2B5EF4-FFF2-40B4-BE49-F238E27FC236}">
                <a16:creationId xmlns:a16="http://schemas.microsoft.com/office/drawing/2014/main" id="{D3FCF8CF-2943-0054-F2E2-839E6B6848B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 name="Google Shape;2003;p98">
            <a:extLst>
              <a:ext uri="{FF2B5EF4-FFF2-40B4-BE49-F238E27FC236}">
                <a16:creationId xmlns:a16="http://schemas.microsoft.com/office/drawing/2014/main" id="{9FFD4FD8-E3BC-2C68-B79D-FDDCB231D5F1}"/>
              </a:ext>
            </a:extLst>
          </p:cNvPr>
          <p:cNvSpPr/>
          <p:nvPr/>
        </p:nvSpPr>
        <p:spPr>
          <a:xfrm>
            <a:off x="11388162" y="1891275"/>
            <a:ext cx="288925" cy="288925"/>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117" y="90"/>
                </a:moveTo>
                <a:cubicBezTo>
                  <a:pt x="117" y="77"/>
                  <a:pt x="128" y="67"/>
                  <a:pt x="141" y="67"/>
                </a:cubicBezTo>
                <a:cubicBezTo>
                  <a:pt x="153" y="67"/>
                  <a:pt x="164" y="77"/>
                  <a:pt x="164" y="90"/>
                </a:cubicBezTo>
                <a:cubicBezTo>
                  <a:pt x="164" y="103"/>
                  <a:pt x="153" y="113"/>
                  <a:pt x="141" y="113"/>
                </a:cubicBezTo>
                <a:cubicBezTo>
                  <a:pt x="128" y="113"/>
                  <a:pt x="117" y="103"/>
                  <a:pt x="117" y="90"/>
                </a:cubicBezTo>
                <a:close/>
                <a:moveTo>
                  <a:pt x="331" y="332"/>
                </a:moveTo>
                <a:cubicBezTo>
                  <a:pt x="217" y="332"/>
                  <a:pt x="217" y="332"/>
                  <a:pt x="217" y="332"/>
                </a:cubicBezTo>
                <a:cubicBezTo>
                  <a:pt x="217" y="296"/>
                  <a:pt x="217" y="296"/>
                  <a:pt x="217" y="296"/>
                </a:cubicBezTo>
                <a:cubicBezTo>
                  <a:pt x="278" y="246"/>
                  <a:pt x="278" y="246"/>
                  <a:pt x="278" y="246"/>
                </a:cubicBezTo>
                <a:cubicBezTo>
                  <a:pt x="278" y="134"/>
                  <a:pt x="278" y="134"/>
                  <a:pt x="278" y="134"/>
                </a:cubicBezTo>
                <a:cubicBezTo>
                  <a:pt x="295" y="131"/>
                  <a:pt x="309" y="115"/>
                  <a:pt x="309" y="97"/>
                </a:cubicBezTo>
                <a:cubicBezTo>
                  <a:pt x="309" y="76"/>
                  <a:pt x="291" y="59"/>
                  <a:pt x="270" y="59"/>
                </a:cubicBezTo>
                <a:cubicBezTo>
                  <a:pt x="249" y="59"/>
                  <a:pt x="232" y="76"/>
                  <a:pt x="232" y="97"/>
                </a:cubicBezTo>
                <a:cubicBezTo>
                  <a:pt x="232" y="115"/>
                  <a:pt x="245" y="131"/>
                  <a:pt x="263" y="134"/>
                </a:cubicBezTo>
                <a:cubicBezTo>
                  <a:pt x="263" y="239"/>
                  <a:pt x="263" y="239"/>
                  <a:pt x="263" y="239"/>
                </a:cubicBezTo>
                <a:cubicBezTo>
                  <a:pt x="202" y="289"/>
                  <a:pt x="202" y="289"/>
                  <a:pt x="202" y="289"/>
                </a:cubicBezTo>
                <a:cubicBezTo>
                  <a:pt x="202" y="332"/>
                  <a:pt x="202" y="332"/>
                  <a:pt x="202" y="332"/>
                </a:cubicBezTo>
                <a:cubicBezTo>
                  <a:pt x="185" y="332"/>
                  <a:pt x="185" y="332"/>
                  <a:pt x="185" y="332"/>
                </a:cubicBezTo>
                <a:cubicBezTo>
                  <a:pt x="185" y="259"/>
                  <a:pt x="185" y="259"/>
                  <a:pt x="185" y="259"/>
                </a:cubicBezTo>
                <a:cubicBezTo>
                  <a:pt x="213" y="235"/>
                  <a:pt x="213" y="235"/>
                  <a:pt x="213" y="235"/>
                </a:cubicBezTo>
                <a:cubicBezTo>
                  <a:pt x="213" y="198"/>
                  <a:pt x="213" y="198"/>
                  <a:pt x="213" y="198"/>
                </a:cubicBezTo>
                <a:cubicBezTo>
                  <a:pt x="230" y="195"/>
                  <a:pt x="244" y="179"/>
                  <a:pt x="244" y="161"/>
                </a:cubicBezTo>
                <a:cubicBezTo>
                  <a:pt x="244" y="140"/>
                  <a:pt x="227" y="123"/>
                  <a:pt x="205" y="123"/>
                </a:cubicBezTo>
                <a:cubicBezTo>
                  <a:pt x="184" y="123"/>
                  <a:pt x="167" y="140"/>
                  <a:pt x="167" y="161"/>
                </a:cubicBezTo>
                <a:cubicBezTo>
                  <a:pt x="167" y="179"/>
                  <a:pt x="181" y="195"/>
                  <a:pt x="198" y="198"/>
                </a:cubicBezTo>
                <a:cubicBezTo>
                  <a:pt x="198" y="228"/>
                  <a:pt x="198" y="228"/>
                  <a:pt x="198" y="228"/>
                </a:cubicBezTo>
                <a:cubicBezTo>
                  <a:pt x="170" y="252"/>
                  <a:pt x="170" y="252"/>
                  <a:pt x="170" y="252"/>
                </a:cubicBezTo>
                <a:cubicBezTo>
                  <a:pt x="170" y="332"/>
                  <a:pt x="170" y="332"/>
                  <a:pt x="170" y="332"/>
                </a:cubicBezTo>
                <a:cubicBezTo>
                  <a:pt x="153" y="332"/>
                  <a:pt x="153" y="332"/>
                  <a:pt x="153" y="332"/>
                </a:cubicBezTo>
                <a:cubicBezTo>
                  <a:pt x="148" y="127"/>
                  <a:pt x="148" y="127"/>
                  <a:pt x="148" y="127"/>
                </a:cubicBezTo>
                <a:cubicBezTo>
                  <a:pt x="166" y="124"/>
                  <a:pt x="179" y="109"/>
                  <a:pt x="179" y="90"/>
                </a:cubicBezTo>
                <a:cubicBezTo>
                  <a:pt x="179" y="69"/>
                  <a:pt x="162" y="52"/>
                  <a:pt x="141" y="52"/>
                </a:cubicBezTo>
                <a:cubicBezTo>
                  <a:pt x="120" y="52"/>
                  <a:pt x="102" y="69"/>
                  <a:pt x="102" y="90"/>
                </a:cubicBezTo>
                <a:cubicBezTo>
                  <a:pt x="102" y="109"/>
                  <a:pt x="116" y="124"/>
                  <a:pt x="133" y="128"/>
                </a:cubicBezTo>
                <a:cubicBezTo>
                  <a:pt x="138" y="332"/>
                  <a:pt x="138" y="332"/>
                  <a:pt x="138" y="332"/>
                </a:cubicBezTo>
                <a:cubicBezTo>
                  <a:pt x="121" y="332"/>
                  <a:pt x="121" y="332"/>
                  <a:pt x="121" y="332"/>
                </a:cubicBezTo>
                <a:cubicBezTo>
                  <a:pt x="121" y="237"/>
                  <a:pt x="121" y="237"/>
                  <a:pt x="121" y="237"/>
                </a:cubicBezTo>
                <a:cubicBezTo>
                  <a:pt x="89" y="199"/>
                  <a:pt x="89" y="199"/>
                  <a:pt x="89" y="199"/>
                </a:cubicBezTo>
                <a:cubicBezTo>
                  <a:pt x="104" y="194"/>
                  <a:pt x="114" y="180"/>
                  <a:pt x="114" y="163"/>
                </a:cubicBezTo>
                <a:cubicBezTo>
                  <a:pt x="114" y="142"/>
                  <a:pt x="97" y="125"/>
                  <a:pt x="76" y="125"/>
                </a:cubicBezTo>
                <a:cubicBezTo>
                  <a:pt x="55" y="125"/>
                  <a:pt x="38" y="142"/>
                  <a:pt x="38" y="163"/>
                </a:cubicBezTo>
                <a:cubicBezTo>
                  <a:pt x="38" y="183"/>
                  <a:pt x="53" y="200"/>
                  <a:pt x="72" y="201"/>
                </a:cubicBezTo>
                <a:cubicBezTo>
                  <a:pt x="106" y="242"/>
                  <a:pt x="106" y="242"/>
                  <a:pt x="106" y="242"/>
                </a:cubicBezTo>
                <a:cubicBezTo>
                  <a:pt x="106" y="332"/>
                  <a:pt x="106" y="332"/>
                  <a:pt x="106" y="332"/>
                </a:cubicBezTo>
                <a:cubicBezTo>
                  <a:pt x="15" y="332"/>
                  <a:pt x="15" y="332"/>
                  <a:pt x="15" y="332"/>
                </a:cubicBezTo>
                <a:cubicBezTo>
                  <a:pt x="15" y="15"/>
                  <a:pt x="15" y="15"/>
                  <a:pt x="15" y="15"/>
                </a:cubicBezTo>
                <a:cubicBezTo>
                  <a:pt x="331" y="15"/>
                  <a:pt x="331" y="15"/>
                  <a:pt x="331" y="15"/>
                </a:cubicBezTo>
                <a:lnTo>
                  <a:pt x="331" y="332"/>
                </a:lnTo>
                <a:close/>
                <a:moveTo>
                  <a:pt x="270" y="120"/>
                </a:moveTo>
                <a:cubicBezTo>
                  <a:pt x="257" y="120"/>
                  <a:pt x="247" y="110"/>
                  <a:pt x="247" y="97"/>
                </a:cubicBezTo>
                <a:cubicBezTo>
                  <a:pt x="247" y="84"/>
                  <a:pt x="257" y="73"/>
                  <a:pt x="270" y="73"/>
                </a:cubicBezTo>
                <a:cubicBezTo>
                  <a:pt x="283" y="73"/>
                  <a:pt x="294" y="84"/>
                  <a:pt x="294" y="97"/>
                </a:cubicBezTo>
                <a:cubicBezTo>
                  <a:pt x="294" y="110"/>
                  <a:pt x="283" y="120"/>
                  <a:pt x="270" y="120"/>
                </a:cubicBezTo>
                <a:close/>
                <a:moveTo>
                  <a:pt x="205" y="184"/>
                </a:moveTo>
                <a:cubicBezTo>
                  <a:pt x="193" y="184"/>
                  <a:pt x="182" y="174"/>
                  <a:pt x="182" y="161"/>
                </a:cubicBezTo>
                <a:cubicBezTo>
                  <a:pt x="182" y="148"/>
                  <a:pt x="193" y="137"/>
                  <a:pt x="205" y="137"/>
                </a:cubicBezTo>
                <a:cubicBezTo>
                  <a:pt x="218" y="137"/>
                  <a:pt x="229" y="148"/>
                  <a:pt x="229" y="161"/>
                </a:cubicBezTo>
                <a:cubicBezTo>
                  <a:pt x="229" y="174"/>
                  <a:pt x="218" y="184"/>
                  <a:pt x="205" y="184"/>
                </a:cubicBezTo>
                <a:close/>
                <a:moveTo>
                  <a:pt x="52" y="163"/>
                </a:moveTo>
                <a:cubicBezTo>
                  <a:pt x="52" y="151"/>
                  <a:pt x="63" y="140"/>
                  <a:pt x="76" y="140"/>
                </a:cubicBezTo>
                <a:cubicBezTo>
                  <a:pt x="89" y="140"/>
                  <a:pt x="99" y="151"/>
                  <a:pt x="99" y="163"/>
                </a:cubicBezTo>
                <a:cubicBezTo>
                  <a:pt x="99" y="176"/>
                  <a:pt x="89" y="187"/>
                  <a:pt x="76" y="187"/>
                </a:cubicBezTo>
                <a:cubicBezTo>
                  <a:pt x="63" y="187"/>
                  <a:pt x="52" y="176"/>
                  <a:pt x="52" y="163"/>
                </a:cubicBezTo>
                <a:close/>
              </a:path>
            </a:pathLst>
          </a:cu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Objekta īpašnieka vai tiesiskā valdītāja pienākumi civilajā aizsardzībā un katastrofas pārvaldīšanā</a:t>
            </a:r>
            <a:endParaRPr lang="en-US"/>
          </a:p>
        </p:txBody>
      </p:sp>
      <p:sp>
        <p:nvSpPr>
          <p:cNvPr id="12" name="Google Shape;118;p22">
            <a:extLst>
              <a:ext uri="{FF2B5EF4-FFF2-40B4-BE49-F238E27FC236}">
                <a16:creationId xmlns:a16="http://schemas.microsoft.com/office/drawing/2014/main" id="{D026CC82-6338-8D26-9876-D5A88AF4194F}"/>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14" name="Rectangle 13">
            <a:extLst>
              <a:ext uri="{FF2B5EF4-FFF2-40B4-BE49-F238E27FC236}">
                <a16:creationId xmlns:a16="http://schemas.microsoft.com/office/drawing/2014/main" id="{31DB2951-AB6B-C021-C9E9-8BC00D76A9F2}"/>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5" name="Rectangle 14">
            <a:extLst>
              <a:ext uri="{FF2B5EF4-FFF2-40B4-BE49-F238E27FC236}">
                <a16:creationId xmlns:a16="http://schemas.microsoft.com/office/drawing/2014/main" id="{24F0A9CA-DB82-7B6A-0740-A0F1286CCB1F}"/>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1" name="Google Shape;112;p22">
            <a:extLst>
              <a:ext uri="{FF2B5EF4-FFF2-40B4-BE49-F238E27FC236}">
                <a16:creationId xmlns:a16="http://schemas.microsoft.com/office/drawing/2014/main" id="{937FE324-E046-2DD9-8DE7-CFA9BA429FD7}"/>
              </a:ext>
            </a:extLst>
          </p:cNvPr>
          <p:cNvSpPr/>
          <p:nvPr/>
        </p:nvSpPr>
        <p:spPr>
          <a:xfrm>
            <a:off x="3102014" y="2362200"/>
            <a:ext cx="8647113" cy="2873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objekta drošumu</a:t>
            </a:r>
            <a:r>
              <a:rPr lang="lv-LV" sz="1100"/>
              <a:t>, lai neradītu draudus cilvēku, vides un īpašuma drošībai</a:t>
            </a:r>
          </a:p>
        </p:txBody>
      </p:sp>
      <p:sp>
        <p:nvSpPr>
          <p:cNvPr id="22" name="Freeform 68">
            <a:extLst>
              <a:ext uri="{FF2B5EF4-FFF2-40B4-BE49-F238E27FC236}">
                <a16:creationId xmlns:a16="http://schemas.microsoft.com/office/drawing/2014/main" id="{887FB685-92FE-99F4-AD10-325116920F46}"/>
              </a:ext>
            </a:extLst>
          </p:cNvPr>
          <p:cNvSpPr>
            <a:spLocks noChangeAspect="1" noEditPoints="1"/>
          </p:cNvSpPr>
          <p:nvPr/>
        </p:nvSpPr>
        <p:spPr bwMode="auto">
          <a:xfrm>
            <a:off x="3185487" y="241916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nvGrpSpPr>
          <p:cNvPr id="28" name="Group 27">
            <a:extLst>
              <a:ext uri="{FF2B5EF4-FFF2-40B4-BE49-F238E27FC236}">
                <a16:creationId xmlns:a16="http://schemas.microsoft.com/office/drawing/2014/main" id="{EFE548BE-B33A-FA48-A607-53C433A0F0DA}"/>
              </a:ext>
            </a:extLst>
          </p:cNvPr>
          <p:cNvGrpSpPr/>
          <p:nvPr/>
        </p:nvGrpSpPr>
        <p:grpSpPr>
          <a:xfrm>
            <a:off x="3101975" y="2754956"/>
            <a:ext cx="8647113" cy="288000"/>
            <a:chOff x="3101975" y="2807241"/>
            <a:chExt cx="8647113" cy="288000"/>
          </a:xfrm>
        </p:grpSpPr>
        <p:sp>
          <p:nvSpPr>
            <p:cNvPr id="24" name="Google Shape;116;p22">
              <a:extLst>
                <a:ext uri="{FF2B5EF4-FFF2-40B4-BE49-F238E27FC236}">
                  <a16:creationId xmlns:a16="http://schemas.microsoft.com/office/drawing/2014/main" id="{6AB4A591-49AC-3841-6B8E-B88302B5CDB9}"/>
                </a:ext>
              </a:extLst>
            </p:cNvPr>
            <p:cNvSpPr/>
            <p:nvPr/>
          </p:nvSpPr>
          <p:spPr>
            <a:xfrm>
              <a:off x="3101975" y="2807241"/>
              <a:ext cx="8647113" cy="288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lai objektā varētu veikt civilās aizsardzības prasību ievērošanas </a:t>
              </a:r>
              <a:r>
                <a:rPr lang="lv-LV" sz="1100" b="1"/>
                <a:t>pārbaudes</a:t>
              </a:r>
            </a:p>
          </p:txBody>
        </p:sp>
        <p:sp>
          <p:nvSpPr>
            <p:cNvPr id="25" name="Freeform 68">
              <a:extLst>
                <a:ext uri="{FF2B5EF4-FFF2-40B4-BE49-F238E27FC236}">
                  <a16:creationId xmlns:a16="http://schemas.microsoft.com/office/drawing/2014/main" id="{A6BF0CB3-1B7C-1664-5669-491ECEEE08B7}"/>
                </a:ext>
              </a:extLst>
            </p:cNvPr>
            <p:cNvSpPr>
              <a:spLocks noChangeAspect="1" noEditPoints="1"/>
            </p:cNvSpPr>
            <p:nvPr/>
          </p:nvSpPr>
          <p:spPr bwMode="auto">
            <a:xfrm>
              <a:off x="3185448" y="2864538"/>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72000" rIns="72000" bIns="72000" numCol="1" anchor="t" anchorCtr="0" compatLnSpc="1">
              <a:prstTxWarp prst="textNoShape">
                <a:avLst/>
              </a:prstTxWarp>
            </a:bodyPr>
            <a:lstStyle/>
            <a:p>
              <a:endParaRPr lang="en-US" sz="1100"/>
            </a:p>
          </p:txBody>
        </p:sp>
      </p:grpSp>
      <p:sp>
        <p:nvSpPr>
          <p:cNvPr id="30" name="Google Shape;116;p22">
            <a:extLst>
              <a:ext uri="{FF2B5EF4-FFF2-40B4-BE49-F238E27FC236}">
                <a16:creationId xmlns:a16="http://schemas.microsoft.com/office/drawing/2014/main" id="{A3000E0D-CF3E-2421-F081-9B2C94022578}"/>
              </a:ext>
            </a:extLst>
          </p:cNvPr>
          <p:cNvSpPr/>
          <p:nvPr/>
        </p:nvSpPr>
        <p:spPr>
          <a:xfrm>
            <a:off x="3101975" y="3454400"/>
            <a:ext cx="4264025" cy="5461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savlaicīgu </a:t>
            </a:r>
            <a:r>
              <a:rPr lang="lv-LV" sz="1100" b="1"/>
              <a:t>agrīno brīdināšanu </a:t>
            </a:r>
            <a:r>
              <a:rPr lang="lv-LV" sz="1100"/>
              <a:t>un cilvēku informēšanu par nepieciešamo rīcību un evakuēšanu no objekta</a:t>
            </a:r>
          </a:p>
        </p:txBody>
      </p:sp>
      <p:sp>
        <p:nvSpPr>
          <p:cNvPr id="32" name="Google Shape;112;p22">
            <a:extLst>
              <a:ext uri="{FF2B5EF4-FFF2-40B4-BE49-F238E27FC236}">
                <a16:creationId xmlns:a16="http://schemas.microsoft.com/office/drawing/2014/main" id="{A368DA2F-DA77-5447-E900-72088C1B3CD5}"/>
              </a:ext>
            </a:extLst>
          </p:cNvPr>
          <p:cNvSpPr/>
          <p:nvPr/>
        </p:nvSpPr>
        <p:spPr>
          <a:xfrm>
            <a:off x="3104751" y="3156431"/>
            <a:ext cx="8647113" cy="288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Apdraudējuma gadījumā:</a:t>
            </a:r>
          </a:p>
        </p:txBody>
      </p:sp>
      <p:sp>
        <p:nvSpPr>
          <p:cNvPr id="34" name="Google Shape;116;p22">
            <a:extLst>
              <a:ext uri="{FF2B5EF4-FFF2-40B4-BE49-F238E27FC236}">
                <a16:creationId xmlns:a16="http://schemas.microsoft.com/office/drawing/2014/main" id="{1F0F401B-DAA5-4B0B-9F51-AB97BF3F9301}"/>
              </a:ext>
            </a:extLst>
          </p:cNvPr>
          <p:cNvSpPr/>
          <p:nvPr/>
        </p:nvSpPr>
        <p:spPr>
          <a:xfrm>
            <a:off x="3101975" y="4119394"/>
            <a:ext cx="4264025" cy="5461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Nekavējoši </a:t>
            </a:r>
            <a:r>
              <a:rPr lang="lv-LV" sz="1100" b="1"/>
              <a:t>informēt attiecīgo valsts vai pašvaldības institūciju </a:t>
            </a:r>
            <a:r>
              <a:rPr lang="lv-LV" sz="1100"/>
              <a:t>par apdraudējumu un veiktajiem pasākumiem tā novēršanai</a:t>
            </a:r>
          </a:p>
        </p:txBody>
      </p:sp>
      <p:sp>
        <p:nvSpPr>
          <p:cNvPr id="37" name="Google Shape;116;p22">
            <a:extLst>
              <a:ext uri="{FF2B5EF4-FFF2-40B4-BE49-F238E27FC236}">
                <a16:creationId xmlns:a16="http://schemas.microsoft.com/office/drawing/2014/main" id="{4CF62948-E26B-366A-826D-AB719C0FF154}"/>
              </a:ext>
            </a:extLst>
          </p:cNvPr>
          <p:cNvSpPr/>
          <p:nvPr/>
        </p:nvSpPr>
        <p:spPr>
          <a:xfrm>
            <a:off x="3101975" y="4784388"/>
            <a:ext cx="426402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Nodrošināt īpašuma evakuēšanu </a:t>
            </a:r>
            <a:r>
              <a:rPr lang="lv-LV" sz="1100"/>
              <a:t>no objekta, ja tā ir iespējama un nerada draudus cilvēku dzīvībai un veselībai</a:t>
            </a:r>
          </a:p>
        </p:txBody>
      </p:sp>
      <p:sp>
        <p:nvSpPr>
          <p:cNvPr id="40" name="Google Shape;116;p22">
            <a:extLst>
              <a:ext uri="{FF2B5EF4-FFF2-40B4-BE49-F238E27FC236}">
                <a16:creationId xmlns:a16="http://schemas.microsoft.com/office/drawing/2014/main" id="{1DDB7F20-3BE7-DCCF-BD0E-803670987793}"/>
              </a:ext>
            </a:extLst>
          </p:cNvPr>
          <p:cNvSpPr/>
          <p:nvPr/>
        </p:nvSpPr>
        <p:spPr>
          <a:xfrm>
            <a:off x="3101975" y="5335282"/>
            <a:ext cx="4264025" cy="432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Sniegt visu nepieciešamo atbalstu </a:t>
            </a:r>
            <a:r>
              <a:rPr lang="lv-LV" sz="1100"/>
              <a:t>pēc attiecīgo valsts vai pašvaldības institūciju amatpersonu pieprasījuma</a:t>
            </a:r>
          </a:p>
        </p:txBody>
      </p:sp>
      <p:sp>
        <p:nvSpPr>
          <p:cNvPr id="45" name="Google Shape;116;p22">
            <a:extLst>
              <a:ext uri="{FF2B5EF4-FFF2-40B4-BE49-F238E27FC236}">
                <a16:creationId xmlns:a16="http://schemas.microsoft.com/office/drawing/2014/main" id="{3C83DBA0-6187-A159-5C98-5B929D185FE9}"/>
              </a:ext>
            </a:extLst>
          </p:cNvPr>
          <p:cNvSpPr/>
          <p:nvPr/>
        </p:nvSpPr>
        <p:spPr>
          <a:xfrm>
            <a:off x="7485102" y="3454399"/>
            <a:ext cx="4264025" cy="72897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a:t>
            </a:r>
            <a:r>
              <a:rPr lang="lv-LV" sz="1100" b="1"/>
              <a:t>objekta plānojuma shēmu</a:t>
            </a:r>
            <a:r>
              <a:rPr lang="lv-LV" sz="1100"/>
              <a:t>, tajā norādot ēku, telpu un inženierbūvju izvietojumu, elektroapgādes, ūdensapgādes, gāzes vai degvielas apgādes </a:t>
            </a:r>
            <a:r>
              <a:rPr lang="lv-LV" sz="1100" err="1"/>
              <a:t>atslēguma</a:t>
            </a:r>
            <a:r>
              <a:rPr lang="lv-LV" sz="1100"/>
              <a:t> punktus, bīstamo iekārtu atrašanās vietas</a:t>
            </a:r>
          </a:p>
        </p:txBody>
      </p:sp>
      <p:sp>
        <p:nvSpPr>
          <p:cNvPr id="48" name="Google Shape;116;p22">
            <a:extLst>
              <a:ext uri="{FF2B5EF4-FFF2-40B4-BE49-F238E27FC236}">
                <a16:creationId xmlns:a16="http://schemas.microsoft.com/office/drawing/2014/main" id="{2A74D798-D4B5-C704-6E1C-FCE58DA7ACB8}"/>
              </a:ext>
            </a:extLst>
          </p:cNvPr>
          <p:cNvSpPr/>
          <p:nvPr/>
        </p:nvSpPr>
        <p:spPr>
          <a:xfrm>
            <a:off x="3101638" y="5886177"/>
            <a:ext cx="4264025" cy="28733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objekta iekšējos </a:t>
            </a:r>
            <a:r>
              <a:rPr lang="lv-LV" sz="1100" b="1"/>
              <a:t>reglamentējošos dokumentus</a:t>
            </a:r>
          </a:p>
        </p:txBody>
      </p:sp>
      <p:sp>
        <p:nvSpPr>
          <p:cNvPr id="51" name="Google Shape;116;p22">
            <a:extLst>
              <a:ext uri="{FF2B5EF4-FFF2-40B4-BE49-F238E27FC236}">
                <a16:creationId xmlns:a16="http://schemas.microsoft.com/office/drawing/2014/main" id="{E6D1B36D-3885-DD8E-0959-0BE1B36A3E78}"/>
              </a:ext>
            </a:extLst>
          </p:cNvPr>
          <p:cNvSpPr/>
          <p:nvPr/>
        </p:nvSpPr>
        <p:spPr>
          <a:xfrm>
            <a:off x="7485102" y="4306989"/>
            <a:ext cx="4264025"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Iepazīstināt objektā nodarbinātos </a:t>
            </a:r>
            <a:r>
              <a:rPr lang="lv-LV" sz="1100"/>
              <a:t>ar iekšējiem reglamentējošajiem dokumentiem, objekta plānojuma shēmu</a:t>
            </a:r>
          </a:p>
        </p:txBody>
      </p:sp>
      <p:sp>
        <p:nvSpPr>
          <p:cNvPr id="56" name="Google Shape;116;p22">
            <a:extLst>
              <a:ext uri="{FF2B5EF4-FFF2-40B4-BE49-F238E27FC236}">
                <a16:creationId xmlns:a16="http://schemas.microsoft.com/office/drawing/2014/main" id="{4A405E02-43DE-DBAC-0752-7B3677440123}"/>
              </a:ext>
            </a:extLst>
          </p:cNvPr>
          <p:cNvSpPr/>
          <p:nvPr/>
        </p:nvSpPr>
        <p:spPr>
          <a:xfrm>
            <a:off x="7485102" y="4790602"/>
            <a:ext cx="4264025" cy="360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Kontrolēt iekšējos reglamentējošajos dokumentos noteikto </a:t>
            </a:r>
            <a:r>
              <a:rPr lang="lv-LV" sz="1100" b="1"/>
              <a:t>prasību ievērošanu</a:t>
            </a:r>
          </a:p>
        </p:txBody>
      </p:sp>
      <p:sp>
        <p:nvSpPr>
          <p:cNvPr id="59" name="Google Shape;116;p22">
            <a:extLst>
              <a:ext uri="{FF2B5EF4-FFF2-40B4-BE49-F238E27FC236}">
                <a16:creationId xmlns:a16="http://schemas.microsoft.com/office/drawing/2014/main" id="{21E23069-1F92-A8E0-F4E2-AD035893A67B}"/>
              </a:ext>
            </a:extLst>
          </p:cNvPr>
          <p:cNvSpPr/>
          <p:nvPr/>
        </p:nvSpPr>
        <p:spPr>
          <a:xfrm>
            <a:off x="7485102" y="5274215"/>
            <a:ext cx="4264025" cy="8993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saskaņot ar Valsts ugunsdzēsības un glābšanas dienestu un apstiprināt </a:t>
            </a:r>
            <a:r>
              <a:rPr lang="lv-LV" sz="1100" b="1"/>
              <a:t>objekta civilās aizsardzības plānu ne retāk kā reizi četros gados</a:t>
            </a:r>
            <a:r>
              <a:rPr lang="lv-LV" sz="1100"/>
              <a:t>, ja objekts ir iekļauts kritiskās infrastruktūras kopumā un tajā var atrasties vairāk par 100 cilvēkiem</a:t>
            </a:r>
          </a:p>
        </p:txBody>
      </p:sp>
      <p:sp>
        <p:nvSpPr>
          <p:cNvPr id="63" name="Freeform 68">
            <a:extLst>
              <a:ext uri="{FF2B5EF4-FFF2-40B4-BE49-F238E27FC236}">
                <a16:creationId xmlns:a16="http://schemas.microsoft.com/office/drawing/2014/main" id="{4DF70A9C-C3E5-97EA-C2CB-F1372C7250D9}"/>
              </a:ext>
            </a:extLst>
          </p:cNvPr>
          <p:cNvSpPr>
            <a:spLocks noChangeAspect="1" noEditPoints="1"/>
          </p:cNvSpPr>
          <p:nvPr/>
        </p:nvSpPr>
        <p:spPr bwMode="auto">
          <a:xfrm>
            <a:off x="3185488" y="3641050"/>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66" name="Freeform 68">
            <a:extLst>
              <a:ext uri="{FF2B5EF4-FFF2-40B4-BE49-F238E27FC236}">
                <a16:creationId xmlns:a16="http://schemas.microsoft.com/office/drawing/2014/main" id="{157B2C4C-1DC2-3D92-1937-F57FC0C518BD}"/>
              </a:ext>
            </a:extLst>
          </p:cNvPr>
          <p:cNvSpPr>
            <a:spLocks noChangeAspect="1" noEditPoints="1"/>
          </p:cNvSpPr>
          <p:nvPr/>
        </p:nvSpPr>
        <p:spPr bwMode="auto">
          <a:xfrm>
            <a:off x="7580650" y="373218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69" name="Freeform 68">
            <a:extLst>
              <a:ext uri="{FF2B5EF4-FFF2-40B4-BE49-F238E27FC236}">
                <a16:creationId xmlns:a16="http://schemas.microsoft.com/office/drawing/2014/main" id="{49DE0F0D-84FD-6308-2804-8E611814D6EC}"/>
              </a:ext>
            </a:extLst>
          </p:cNvPr>
          <p:cNvSpPr>
            <a:spLocks noChangeAspect="1" noEditPoints="1"/>
          </p:cNvSpPr>
          <p:nvPr/>
        </p:nvSpPr>
        <p:spPr bwMode="auto">
          <a:xfrm>
            <a:off x="3185488" y="430604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0" name="Freeform 68">
            <a:extLst>
              <a:ext uri="{FF2B5EF4-FFF2-40B4-BE49-F238E27FC236}">
                <a16:creationId xmlns:a16="http://schemas.microsoft.com/office/drawing/2014/main" id="{54D4223A-E780-ABE1-EF36-FAF43E6AF264}"/>
              </a:ext>
            </a:extLst>
          </p:cNvPr>
          <p:cNvSpPr>
            <a:spLocks noChangeAspect="1" noEditPoints="1"/>
          </p:cNvSpPr>
          <p:nvPr/>
        </p:nvSpPr>
        <p:spPr bwMode="auto">
          <a:xfrm>
            <a:off x="3185488" y="4913988"/>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1" name="Freeform 68">
            <a:extLst>
              <a:ext uri="{FF2B5EF4-FFF2-40B4-BE49-F238E27FC236}">
                <a16:creationId xmlns:a16="http://schemas.microsoft.com/office/drawing/2014/main" id="{CAEDB5B7-EEA7-1BA4-8C93-BE818A56BC7E}"/>
              </a:ext>
            </a:extLst>
          </p:cNvPr>
          <p:cNvSpPr>
            <a:spLocks noChangeAspect="1" noEditPoints="1"/>
          </p:cNvSpPr>
          <p:nvPr/>
        </p:nvSpPr>
        <p:spPr bwMode="auto">
          <a:xfrm>
            <a:off x="3185488" y="546488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3" name="Freeform 68">
            <a:extLst>
              <a:ext uri="{FF2B5EF4-FFF2-40B4-BE49-F238E27FC236}">
                <a16:creationId xmlns:a16="http://schemas.microsoft.com/office/drawing/2014/main" id="{BDF5555F-86B9-9007-3DAD-BDD3A915FED8}"/>
              </a:ext>
            </a:extLst>
          </p:cNvPr>
          <p:cNvSpPr>
            <a:spLocks noChangeAspect="1" noEditPoints="1"/>
          </p:cNvSpPr>
          <p:nvPr/>
        </p:nvSpPr>
        <p:spPr bwMode="auto">
          <a:xfrm>
            <a:off x="3185488" y="5943446"/>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sp>
        <p:nvSpPr>
          <p:cNvPr id="74" name="Freeform 68">
            <a:extLst>
              <a:ext uri="{FF2B5EF4-FFF2-40B4-BE49-F238E27FC236}">
                <a16:creationId xmlns:a16="http://schemas.microsoft.com/office/drawing/2014/main" id="{1B599508-8106-3D5B-FEF1-15451DD115D7}"/>
              </a:ext>
            </a:extLst>
          </p:cNvPr>
          <p:cNvSpPr>
            <a:spLocks noChangeAspect="1" noEditPoints="1"/>
          </p:cNvSpPr>
          <p:nvPr/>
        </p:nvSpPr>
        <p:spPr bwMode="auto">
          <a:xfrm>
            <a:off x="7580650" y="440028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76" name="Freeform 68">
            <a:extLst>
              <a:ext uri="{FF2B5EF4-FFF2-40B4-BE49-F238E27FC236}">
                <a16:creationId xmlns:a16="http://schemas.microsoft.com/office/drawing/2014/main" id="{277826F1-1A42-3E50-8E09-EB4C0007A8FB}"/>
              </a:ext>
            </a:extLst>
          </p:cNvPr>
          <p:cNvSpPr>
            <a:spLocks noChangeAspect="1" noEditPoints="1"/>
          </p:cNvSpPr>
          <p:nvPr/>
        </p:nvSpPr>
        <p:spPr bwMode="auto">
          <a:xfrm>
            <a:off x="7580650" y="488389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77" name="Freeform 68">
            <a:extLst>
              <a:ext uri="{FF2B5EF4-FFF2-40B4-BE49-F238E27FC236}">
                <a16:creationId xmlns:a16="http://schemas.microsoft.com/office/drawing/2014/main" id="{2B16A79C-10C6-AF33-D842-A4A96F3700A7}"/>
              </a:ext>
            </a:extLst>
          </p:cNvPr>
          <p:cNvSpPr>
            <a:spLocks noChangeAspect="1" noEditPoints="1"/>
          </p:cNvSpPr>
          <p:nvPr/>
        </p:nvSpPr>
        <p:spPr bwMode="auto">
          <a:xfrm>
            <a:off x="7580650" y="563716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100"/>
          </a:p>
        </p:txBody>
      </p:sp>
      <p:sp>
        <p:nvSpPr>
          <p:cNvPr id="4" name="Google Shape;1982;p97">
            <a:extLst>
              <a:ext uri="{FF2B5EF4-FFF2-40B4-BE49-F238E27FC236}">
                <a16:creationId xmlns:a16="http://schemas.microsoft.com/office/drawing/2014/main" id="{319C27B0-50C5-2406-0A4B-32531E2C4AE4}"/>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9" name="Slide Number Placeholder 4">
            <a:extLst>
              <a:ext uri="{FF2B5EF4-FFF2-40B4-BE49-F238E27FC236}">
                <a16:creationId xmlns:a16="http://schemas.microsoft.com/office/drawing/2014/main" id="{27720812-13D0-C8BB-EEC2-4D13B737ABD2}"/>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93</a:t>
            </a:fld>
            <a:endParaRPr lang="en-GB"/>
          </a:p>
        </p:txBody>
      </p:sp>
      <p:sp>
        <p:nvSpPr>
          <p:cNvPr id="29" name="Rectangle 28">
            <a:extLst>
              <a:ext uri="{FF2B5EF4-FFF2-40B4-BE49-F238E27FC236}">
                <a16:creationId xmlns:a16="http://schemas.microsoft.com/office/drawing/2014/main" id="{C0DE1244-9067-34DA-87FC-370C96E42CEF}"/>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33" name="Group 32">
            <a:extLst>
              <a:ext uri="{FF2B5EF4-FFF2-40B4-BE49-F238E27FC236}">
                <a16:creationId xmlns:a16="http://schemas.microsoft.com/office/drawing/2014/main" id="{040B48E7-F20C-CC16-0F9B-162F4B019162}"/>
              </a:ext>
            </a:extLst>
          </p:cNvPr>
          <p:cNvGrpSpPr/>
          <p:nvPr/>
        </p:nvGrpSpPr>
        <p:grpSpPr>
          <a:xfrm>
            <a:off x="6355777" y="131212"/>
            <a:ext cx="5393311" cy="218780"/>
            <a:chOff x="6355777" y="131212"/>
            <a:chExt cx="5393311" cy="218780"/>
          </a:xfrm>
        </p:grpSpPr>
        <p:sp>
          <p:nvSpPr>
            <p:cNvPr id="35" name="Rectangle 34">
              <a:extLst>
                <a:ext uri="{FF2B5EF4-FFF2-40B4-BE49-F238E27FC236}">
                  <a16:creationId xmlns:a16="http://schemas.microsoft.com/office/drawing/2014/main" id="{0565A91E-D4C2-62C5-3BDA-87F0D2B5F9D4}"/>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F7708870-1074-C58B-7613-E46322755D78}"/>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FF478601-B2D0-C794-9EC8-68DFDC81525E}"/>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39" name="Rectangle 38">
              <a:extLst>
                <a:ext uri="{FF2B5EF4-FFF2-40B4-BE49-F238E27FC236}">
                  <a16:creationId xmlns:a16="http://schemas.microsoft.com/office/drawing/2014/main" id="{824D5237-0385-3551-A4F2-3CDBBE975EE9}"/>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F4F68CFA-1F0F-1663-4731-E2F9511D11F6}"/>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2" name="Rectangle 41">
              <a:extLst>
                <a:ext uri="{FF2B5EF4-FFF2-40B4-BE49-F238E27FC236}">
                  <a16:creationId xmlns:a16="http://schemas.microsoft.com/office/drawing/2014/main" id="{B4F7C690-EE89-C2E9-AE24-0B2D0A9ED23A}"/>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AB29A2C8-3361-4A3A-5B7D-A412D2C7DC34}"/>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14B0593B-8756-51DF-4B1D-4133CB72E0F9}"/>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0654CDBC-3E39-E727-E02D-6DE37674F34C}"/>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50" name="Rectangle 49">
            <a:extLst>
              <a:ext uri="{FF2B5EF4-FFF2-40B4-BE49-F238E27FC236}">
                <a16:creationId xmlns:a16="http://schemas.microsoft.com/office/drawing/2014/main" id="{9C4AFCB8-F1D7-0C39-D390-B344A6D8D22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2" name="Freeform 50">
            <a:extLst>
              <a:ext uri="{FF2B5EF4-FFF2-40B4-BE49-F238E27FC236}">
                <a16:creationId xmlns:a16="http://schemas.microsoft.com/office/drawing/2014/main" id="{EBB3964A-BBEC-8A6B-C233-AF5289C7C9BA}"/>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3" name="Google Shape;2685;p25">
            <a:extLst>
              <a:ext uri="{FF2B5EF4-FFF2-40B4-BE49-F238E27FC236}">
                <a16:creationId xmlns:a16="http://schemas.microsoft.com/office/drawing/2014/main" id="{A432131E-25B0-F8D5-5002-9967069D2D85}"/>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54" name="Rectangle 53">
            <a:extLst>
              <a:ext uri="{FF2B5EF4-FFF2-40B4-BE49-F238E27FC236}">
                <a16:creationId xmlns:a16="http://schemas.microsoft.com/office/drawing/2014/main" id="{CFE4B85E-3A7A-BD88-A352-E716A9C945F1}"/>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55" name="Freeform 50">
            <a:extLst>
              <a:ext uri="{FF2B5EF4-FFF2-40B4-BE49-F238E27FC236}">
                <a16:creationId xmlns:a16="http://schemas.microsoft.com/office/drawing/2014/main" id="{66903671-7A6F-5714-31FE-105DA4BD2ABF}"/>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57" name="Google Shape;2685;p25">
            <a:extLst>
              <a:ext uri="{FF2B5EF4-FFF2-40B4-BE49-F238E27FC236}">
                <a16:creationId xmlns:a16="http://schemas.microsoft.com/office/drawing/2014/main" id="{ECA9BF61-DF1B-2981-BE21-891365AFA31A}"/>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1364150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6AC71F-73D0-9458-2D9D-7ECE2D5A5858}"/>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8" name="Rectangle 7">
            <a:extLst>
              <a:ext uri="{FF2B5EF4-FFF2-40B4-BE49-F238E27FC236}">
                <a16:creationId xmlns:a16="http://schemas.microsoft.com/office/drawing/2014/main" id="{B561DB7C-C610-B212-BAE3-5482B165B21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a:t>Objektu pienākumi civilajā aizsardzībā un katastrofas pārvaldīšanā </a:t>
            </a:r>
            <a:endParaRPr lang="en-US"/>
          </a:p>
        </p:txBody>
      </p:sp>
      <p:sp>
        <p:nvSpPr>
          <p:cNvPr id="40" name="Rectangle 39">
            <a:extLst>
              <a:ext uri="{FF2B5EF4-FFF2-40B4-BE49-F238E27FC236}">
                <a16:creationId xmlns:a16="http://schemas.microsoft.com/office/drawing/2014/main" id="{85EE7D33-64B1-DB0C-CB7C-477607ACC04E}"/>
              </a:ext>
            </a:extLst>
          </p:cNvPr>
          <p:cNvSpPr>
            <a:spLocks noChangeAspect="1"/>
          </p:cNvSpPr>
          <p:nvPr/>
        </p:nvSpPr>
        <p:spPr>
          <a:xfrm>
            <a:off x="4365609" y="5715653"/>
            <a:ext cx="216000" cy="216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1100" b="1"/>
              <a:t>A</a:t>
            </a:r>
            <a:endParaRPr lang="en-GB" sz="1100"/>
          </a:p>
        </p:txBody>
      </p:sp>
      <p:sp>
        <p:nvSpPr>
          <p:cNvPr id="52" name="Google Shape;118;p22">
            <a:extLst>
              <a:ext uri="{FF2B5EF4-FFF2-40B4-BE49-F238E27FC236}">
                <a16:creationId xmlns:a16="http://schemas.microsoft.com/office/drawing/2014/main" id="{26B2530E-EBB7-2379-8299-0668BEBD95AA}"/>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p>
          <a:p>
            <a:r>
              <a:rPr lang="lv-LV" sz="1400" b="1"/>
              <a:t>šādām </a:t>
            </a:r>
            <a:r>
              <a:rPr lang="lv-LV" sz="1400" b="1">
                <a:solidFill>
                  <a:srgbClr val="9D2235"/>
                </a:solidFill>
              </a:rPr>
              <a:t>antropogēnajām</a:t>
            </a:r>
            <a:r>
              <a:rPr lang="en-US" sz="1400" b="1">
                <a:solidFill>
                  <a:srgbClr val="9D2235"/>
                </a:solidFill>
              </a:rPr>
              <a:t> </a:t>
            </a:r>
            <a:r>
              <a:rPr lang="lv-LV" sz="1400" b="1"/>
              <a:t>katastrofām:</a:t>
            </a:r>
          </a:p>
        </p:txBody>
      </p:sp>
      <p:grpSp>
        <p:nvGrpSpPr>
          <p:cNvPr id="45" name="Group 44">
            <a:extLst>
              <a:ext uri="{FF2B5EF4-FFF2-40B4-BE49-F238E27FC236}">
                <a16:creationId xmlns:a16="http://schemas.microsoft.com/office/drawing/2014/main" id="{9E902C38-B215-AA5B-C9B9-2AB767F766D9}"/>
              </a:ext>
            </a:extLst>
          </p:cNvPr>
          <p:cNvGrpSpPr/>
          <p:nvPr/>
        </p:nvGrpSpPr>
        <p:grpSpPr>
          <a:xfrm>
            <a:off x="11245126" y="1819275"/>
            <a:ext cx="504001" cy="432000"/>
            <a:chOff x="11145257" y="1846109"/>
            <a:chExt cx="504001" cy="432000"/>
          </a:xfrm>
        </p:grpSpPr>
        <p:sp>
          <p:nvSpPr>
            <p:cNvPr id="53" name="Google Shape;118;p22">
              <a:extLst>
                <a:ext uri="{FF2B5EF4-FFF2-40B4-BE49-F238E27FC236}">
                  <a16:creationId xmlns:a16="http://schemas.microsoft.com/office/drawing/2014/main" id="{17CA2C4D-C8C2-1F26-5C43-7F616A6047D3}"/>
                </a:ext>
              </a:extLst>
            </p:cNvPr>
            <p:cNvSpPr txBox="1"/>
            <p:nvPr/>
          </p:nvSpPr>
          <p:spPr>
            <a:xfrm>
              <a:off x="11217258" y="1846109"/>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4" name="Google Shape;118;p22">
              <a:extLst>
                <a:ext uri="{FF2B5EF4-FFF2-40B4-BE49-F238E27FC236}">
                  <a16:creationId xmlns:a16="http://schemas.microsoft.com/office/drawing/2014/main" id="{630A05E3-7D7E-CF83-8ACB-8C58115BF7DE}"/>
                </a:ext>
              </a:extLst>
            </p:cNvPr>
            <p:cNvSpPr txBox="1"/>
            <p:nvPr/>
          </p:nvSpPr>
          <p:spPr>
            <a:xfrm>
              <a:off x="11145257" y="1846109"/>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1024;p85">
              <a:extLst>
                <a:ext uri="{FF2B5EF4-FFF2-40B4-BE49-F238E27FC236}">
                  <a16:creationId xmlns:a16="http://schemas.microsoft.com/office/drawing/2014/main" id="{CF4B0C4F-F7B1-5E1D-0864-B0F9A6B190A8}"/>
                </a:ext>
              </a:extLst>
            </p:cNvPr>
            <p:cNvSpPr/>
            <p:nvPr/>
          </p:nvSpPr>
          <p:spPr>
            <a:xfrm>
              <a:off x="11289258" y="1918109"/>
              <a:ext cx="288000" cy="288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7" name="Group 6">
            <a:extLst>
              <a:ext uri="{FF2B5EF4-FFF2-40B4-BE49-F238E27FC236}">
                <a16:creationId xmlns:a16="http://schemas.microsoft.com/office/drawing/2014/main" id="{9584A7AC-C04D-4DF4-E508-04E20B448F0E}"/>
              </a:ext>
            </a:extLst>
          </p:cNvPr>
          <p:cNvGrpSpPr/>
          <p:nvPr/>
        </p:nvGrpSpPr>
        <p:grpSpPr>
          <a:xfrm>
            <a:off x="3101994" y="5073576"/>
            <a:ext cx="8647113" cy="432000"/>
            <a:chOff x="2930145" y="5152833"/>
            <a:chExt cx="8647113" cy="432000"/>
          </a:xfrm>
        </p:grpSpPr>
        <p:sp>
          <p:nvSpPr>
            <p:cNvPr id="57" name="Google Shape;118;p22">
              <a:extLst>
                <a:ext uri="{FF2B5EF4-FFF2-40B4-BE49-F238E27FC236}">
                  <a16:creationId xmlns:a16="http://schemas.microsoft.com/office/drawing/2014/main" id="{87CAC171-0475-FE84-BF5C-4202BEA4C3BF}"/>
                </a:ext>
              </a:extLst>
            </p:cNvPr>
            <p:cNvSpPr txBox="1"/>
            <p:nvPr/>
          </p:nvSpPr>
          <p:spPr>
            <a:xfrm>
              <a:off x="2930145" y="5152833"/>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Valsts civilās aizsardzības plānā noteikti pienākumi katastrofas pārvaldīšanas pasākumos </a:t>
              </a:r>
              <a:br>
                <a:rPr lang="lv-LV" sz="1400" b="1"/>
              </a:br>
              <a:r>
                <a:rPr lang="lv-LV" sz="1400" b="1">
                  <a:solidFill>
                    <a:srgbClr val="9D2235"/>
                  </a:solidFill>
                </a:rPr>
                <a:t>kara / militārā iebrukuma</a:t>
              </a:r>
              <a:r>
                <a:rPr lang="lv-LV" sz="1400" b="1"/>
                <a:t> gadījumā:</a:t>
              </a:r>
            </a:p>
          </p:txBody>
        </p:sp>
        <p:sp>
          <p:nvSpPr>
            <p:cNvPr id="58" name="Google Shape;118;p22">
              <a:extLst>
                <a:ext uri="{FF2B5EF4-FFF2-40B4-BE49-F238E27FC236}">
                  <a16:creationId xmlns:a16="http://schemas.microsoft.com/office/drawing/2014/main" id="{4A077BFB-FAAA-E5A3-8798-BBD610A07465}"/>
                </a:ext>
              </a:extLst>
            </p:cNvPr>
            <p:cNvSpPr txBox="1"/>
            <p:nvPr/>
          </p:nvSpPr>
          <p:spPr>
            <a:xfrm>
              <a:off x="11117941" y="5152833"/>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9" name="Google Shape;118;p22">
              <a:extLst>
                <a:ext uri="{FF2B5EF4-FFF2-40B4-BE49-F238E27FC236}">
                  <a16:creationId xmlns:a16="http://schemas.microsoft.com/office/drawing/2014/main" id="{797335F8-F316-3A20-895F-E8814034F167}"/>
                </a:ext>
              </a:extLst>
            </p:cNvPr>
            <p:cNvSpPr txBox="1"/>
            <p:nvPr/>
          </p:nvSpPr>
          <p:spPr>
            <a:xfrm>
              <a:off x="11045940" y="5152833"/>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60" name="Google Shape;1318;p88">
              <a:extLst>
                <a:ext uri="{FF2B5EF4-FFF2-40B4-BE49-F238E27FC236}">
                  <a16:creationId xmlns:a16="http://schemas.microsoft.com/office/drawing/2014/main" id="{812DA18B-9719-09C8-BD04-367B5596201F}"/>
                </a:ext>
              </a:extLst>
            </p:cNvPr>
            <p:cNvSpPr/>
            <p:nvPr/>
          </p:nvSpPr>
          <p:spPr>
            <a:xfrm>
              <a:off x="11189941" y="5224833"/>
              <a:ext cx="288000" cy="288000"/>
            </a:xfrm>
            <a:custGeom>
              <a:avLst/>
              <a:gdLst/>
              <a:ahLst/>
              <a:cxnLst/>
              <a:rect l="l" t="t" r="r" b="b"/>
              <a:pathLst>
                <a:path w="456085" h="455929" extrusionOk="0">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43" name="Google Shape;1982;p97">
            <a:extLst>
              <a:ext uri="{FF2B5EF4-FFF2-40B4-BE49-F238E27FC236}">
                <a16:creationId xmlns:a16="http://schemas.microsoft.com/office/drawing/2014/main" id="{1D74004D-2566-74AD-DD3A-2095077FD940}"/>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3" name="Google Shape;112;p22">
            <a:extLst>
              <a:ext uri="{FF2B5EF4-FFF2-40B4-BE49-F238E27FC236}">
                <a16:creationId xmlns:a16="http://schemas.microsoft.com/office/drawing/2014/main" id="{67814553-648E-18DC-78A6-919A23B77B5A}"/>
              </a:ext>
            </a:extLst>
          </p:cNvPr>
          <p:cNvSpPr/>
          <p:nvPr/>
        </p:nvSpPr>
        <p:spPr>
          <a:xfrm>
            <a:off x="3101974" y="2359289"/>
            <a:ext cx="1641157" cy="2604451"/>
          </a:xfrm>
          <a:prstGeom prst="rect">
            <a:avLst/>
          </a:prstGeom>
          <a:solidFill>
            <a:srgbClr val="525A72"/>
          </a:solidFill>
          <a:ln>
            <a:noFill/>
          </a:ln>
        </p:spPr>
        <p:txBody>
          <a:bodyPr spcFirstLastPara="1" wrap="square" lIns="72000" tIns="72000" rIns="72000" bIns="72000" anchor="ctr" anchorCtr="0">
            <a:noAutofit/>
          </a:bodyPr>
          <a:lstStyle/>
          <a:p>
            <a:r>
              <a:rPr lang="lv-LV" sz="1100" b="1">
                <a:solidFill>
                  <a:schemeClr val="bg1"/>
                </a:solidFill>
              </a:rPr>
              <a:t>Tehnogēnās:</a:t>
            </a:r>
          </a:p>
        </p:txBody>
      </p:sp>
      <p:sp>
        <p:nvSpPr>
          <p:cNvPr id="46" name="Google Shape;112;p22">
            <a:extLst>
              <a:ext uri="{FF2B5EF4-FFF2-40B4-BE49-F238E27FC236}">
                <a16:creationId xmlns:a16="http://schemas.microsoft.com/office/drawing/2014/main" id="{747837F3-9CFD-6CBD-23F1-5078F64ACE8E}"/>
              </a:ext>
            </a:extLst>
          </p:cNvPr>
          <p:cNvSpPr/>
          <p:nvPr/>
        </p:nvSpPr>
        <p:spPr>
          <a:xfrm>
            <a:off x="3102014" y="5614988"/>
            <a:ext cx="8647074" cy="566738"/>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Katastrofas pārvaldīšanas pasākumi kara, militāra iebrukuma vai to draudu gadījumā</a:t>
            </a:r>
          </a:p>
        </p:txBody>
      </p:sp>
      <p:sp>
        <p:nvSpPr>
          <p:cNvPr id="47" name="Google Shape;112;p22">
            <a:extLst>
              <a:ext uri="{FF2B5EF4-FFF2-40B4-BE49-F238E27FC236}">
                <a16:creationId xmlns:a16="http://schemas.microsoft.com/office/drawing/2014/main" id="{DEF6CDB4-34F1-EBF8-BE2B-684D380B9CE2}"/>
              </a:ext>
            </a:extLst>
          </p:cNvPr>
          <p:cNvSpPr/>
          <p:nvPr/>
        </p:nvSpPr>
        <p:spPr>
          <a:xfrm>
            <a:off x="4859693" y="2359289"/>
            <a:ext cx="2890007" cy="7399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Bīstamo ķīmisko vielu noplūde objektā</a:t>
            </a:r>
          </a:p>
        </p:txBody>
      </p:sp>
      <p:sp>
        <p:nvSpPr>
          <p:cNvPr id="48" name="Google Shape;112;p22">
            <a:extLst>
              <a:ext uri="{FF2B5EF4-FFF2-40B4-BE49-F238E27FC236}">
                <a16:creationId xmlns:a16="http://schemas.microsoft.com/office/drawing/2014/main" id="{855D7CA5-5E9E-2F95-3B3B-4CD57F5342B2}"/>
              </a:ext>
            </a:extLst>
          </p:cNvPr>
          <p:cNvSpPr/>
          <p:nvPr/>
        </p:nvSpPr>
        <p:spPr>
          <a:xfrm>
            <a:off x="4859693" y="3214755"/>
            <a:ext cx="2890007" cy="896939"/>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Avārija naftas produktu cauruļvada transporta infrastruktūrā</a:t>
            </a:r>
          </a:p>
        </p:txBody>
      </p:sp>
      <p:sp>
        <p:nvSpPr>
          <p:cNvPr id="49" name="Google Shape;112;p22">
            <a:extLst>
              <a:ext uri="{FF2B5EF4-FFF2-40B4-BE49-F238E27FC236}">
                <a16:creationId xmlns:a16="http://schemas.microsoft.com/office/drawing/2014/main" id="{B8016B1A-616C-017B-4862-96E903A98930}"/>
              </a:ext>
            </a:extLst>
          </p:cNvPr>
          <p:cNvSpPr/>
          <p:nvPr/>
        </p:nvSpPr>
        <p:spPr>
          <a:xfrm>
            <a:off x="4859693" y="4225225"/>
            <a:ext cx="2890007" cy="740475"/>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Avārija dabasgāzes apgādes sistēmā</a:t>
            </a:r>
          </a:p>
        </p:txBody>
      </p:sp>
      <p:sp>
        <p:nvSpPr>
          <p:cNvPr id="44" name="Rectangle 43">
            <a:extLst>
              <a:ext uri="{FF2B5EF4-FFF2-40B4-BE49-F238E27FC236}">
                <a16:creationId xmlns:a16="http://schemas.microsoft.com/office/drawing/2014/main" id="{9E5BEF1A-C8EE-1DA1-3D8C-88A6A95F434A}"/>
              </a:ext>
            </a:extLst>
          </p:cNvPr>
          <p:cNvSpPr/>
          <p:nvPr/>
        </p:nvSpPr>
        <p:spPr>
          <a:xfrm>
            <a:off x="8359792" y="3995700"/>
            <a:ext cx="110254" cy="110254"/>
          </a:xfrm>
          <a:prstGeom prst="rect">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50" name="Group 49">
            <a:extLst>
              <a:ext uri="{FF2B5EF4-FFF2-40B4-BE49-F238E27FC236}">
                <a16:creationId xmlns:a16="http://schemas.microsoft.com/office/drawing/2014/main" id="{C1A02E9F-3F8E-2BF3-7246-225AFEA66EDF}"/>
              </a:ext>
            </a:extLst>
          </p:cNvPr>
          <p:cNvGrpSpPr/>
          <p:nvPr/>
        </p:nvGrpSpPr>
        <p:grpSpPr>
          <a:xfrm>
            <a:off x="7533700" y="2407192"/>
            <a:ext cx="216000" cy="692060"/>
            <a:chOff x="11567007" y="3478605"/>
            <a:chExt cx="216000" cy="692060"/>
          </a:xfrm>
        </p:grpSpPr>
        <p:sp>
          <p:nvSpPr>
            <p:cNvPr id="51" name="Rectangle 50">
              <a:extLst>
                <a:ext uri="{FF2B5EF4-FFF2-40B4-BE49-F238E27FC236}">
                  <a16:creationId xmlns:a16="http://schemas.microsoft.com/office/drawing/2014/main" id="{D1C44B95-20D2-EFFF-72F5-DB2F2DD0137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1" name="Rectangle 60">
              <a:extLst>
                <a:ext uri="{FF2B5EF4-FFF2-40B4-BE49-F238E27FC236}">
                  <a16:creationId xmlns:a16="http://schemas.microsoft.com/office/drawing/2014/main" id="{C96803AF-2657-E873-4B1D-4D0D50141C2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2" name="Rectangle 61">
              <a:extLst>
                <a:ext uri="{FF2B5EF4-FFF2-40B4-BE49-F238E27FC236}">
                  <a16:creationId xmlns:a16="http://schemas.microsoft.com/office/drawing/2014/main" id="{42977A17-DD93-1912-75A7-63E12BB30D7F}"/>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3" name="Group 62">
            <a:extLst>
              <a:ext uri="{FF2B5EF4-FFF2-40B4-BE49-F238E27FC236}">
                <a16:creationId xmlns:a16="http://schemas.microsoft.com/office/drawing/2014/main" id="{F96B78D2-F8A6-DA50-DC43-08BBA02F4CDD}"/>
              </a:ext>
            </a:extLst>
          </p:cNvPr>
          <p:cNvGrpSpPr/>
          <p:nvPr/>
        </p:nvGrpSpPr>
        <p:grpSpPr>
          <a:xfrm>
            <a:off x="7533700" y="3419634"/>
            <a:ext cx="216000" cy="692060"/>
            <a:chOff x="11567007" y="3478605"/>
            <a:chExt cx="216000" cy="692060"/>
          </a:xfrm>
        </p:grpSpPr>
        <p:sp>
          <p:nvSpPr>
            <p:cNvPr id="64" name="Rectangle 63">
              <a:extLst>
                <a:ext uri="{FF2B5EF4-FFF2-40B4-BE49-F238E27FC236}">
                  <a16:creationId xmlns:a16="http://schemas.microsoft.com/office/drawing/2014/main" id="{98506365-240E-C9BD-2332-A0CA45D1AFF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5" name="Rectangle 64">
              <a:extLst>
                <a:ext uri="{FF2B5EF4-FFF2-40B4-BE49-F238E27FC236}">
                  <a16:creationId xmlns:a16="http://schemas.microsoft.com/office/drawing/2014/main" id="{67C19D98-8F06-BF63-DB10-D9574AB6CF67}"/>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66" name="Rectangle 65">
              <a:extLst>
                <a:ext uri="{FF2B5EF4-FFF2-40B4-BE49-F238E27FC236}">
                  <a16:creationId xmlns:a16="http://schemas.microsoft.com/office/drawing/2014/main" id="{94558341-C7D4-BE73-6B64-04D683E07A2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67" name="Group 66">
            <a:extLst>
              <a:ext uri="{FF2B5EF4-FFF2-40B4-BE49-F238E27FC236}">
                <a16:creationId xmlns:a16="http://schemas.microsoft.com/office/drawing/2014/main" id="{EB2C9968-D395-5683-0D20-C833A1BBAC84}"/>
              </a:ext>
            </a:extLst>
          </p:cNvPr>
          <p:cNvGrpSpPr/>
          <p:nvPr/>
        </p:nvGrpSpPr>
        <p:grpSpPr>
          <a:xfrm>
            <a:off x="7533700" y="4273640"/>
            <a:ext cx="216000" cy="692060"/>
            <a:chOff x="11567007" y="3478605"/>
            <a:chExt cx="216000" cy="692060"/>
          </a:xfrm>
        </p:grpSpPr>
        <p:sp>
          <p:nvSpPr>
            <p:cNvPr id="68" name="Rectangle 67">
              <a:extLst>
                <a:ext uri="{FF2B5EF4-FFF2-40B4-BE49-F238E27FC236}">
                  <a16:creationId xmlns:a16="http://schemas.microsoft.com/office/drawing/2014/main" id="{1FCC981E-B879-823A-EE2B-4B32E4E906B6}"/>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69" name="Rectangle 68">
              <a:extLst>
                <a:ext uri="{FF2B5EF4-FFF2-40B4-BE49-F238E27FC236}">
                  <a16:creationId xmlns:a16="http://schemas.microsoft.com/office/drawing/2014/main" id="{C60919D7-38D4-B067-A839-B7B62BC6D299}"/>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0" name="Rectangle 69">
              <a:extLst>
                <a:ext uri="{FF2B5EF4-FFF2-40B4-BE49-F238E27FC236}">
                  <a16:creationId xmlns:a16="http://schemas.microsoft.com/office/drawing/2014/main" id="{D58FBD0F-EB25-7E3A-EC28-06133E74AC22}"/>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71" name="Google Shape;112;p22">
            <a:extLst>
              <a:ext uri="{FF2B5EF4-FFF2-40B4-BE49-F238E27FC236}">
                <a16:creationId xmlns:a16="http://schemas.microsoft.com/office/drawing/2014/main" id="{056A7093-1EE6-E7C8-8111-4E53131156E8}"/>
              </a:ext>
            </a:extLst>
          </p:cNvPr>
          <p:cNvSpPr/>
          <p:nvPr/>
        </p:nvSpPr>
        <p:spPr>
          <a:xfrm>
            <a:off x="7861300" y="2359289"/>
            <a:ext cx="2332567" cy="7399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Bioloģisko vielu negadījumi</a:t>
            </a:r>
          </a:p>
        </p:txBody>
      </p:sp>
      <p:sp>
        <p:nvSpPr>
          <p:cNvPr id="72" name="Google Shape;112;p22">
            <a:extLst>
              <a:ext uri="{FF2B5EF4-FFF2-40B4-BE49-F238E27FC236}">
                <a16:creationId xmlns:a16="http://schemas.microsoft.com/office/drawing/2014/main" id="{88F0F6B0-7DF5-AB61-DA65-E3628A64565B}"/>
              </a:ext>
            </a:extLst>
          </p:cNvPr>
          <p:cNvSpPr/>
          <p:nvPr/>
        </p:nvSpPr>
        <p:spPr>
          <a:xfrm>
            <a:off x="10303933" y="2359289"/>
            <a:ext cx="1445155" cy="7399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Autotransporta avārija</a:t>
            </a:r>
          </a:p>
        </p:txBody>
      </p:sp>
      <p:grpSp>
        <p:nvGrpSpPr>
          <p:cNvPr id="73" name="Group 72">
            <a:extLst>
              <a:ext uri="{FF2B5EF4-FFF2-40B4-BE49-F238E27FC236}">
                <a16:creationId xmlns:a16="http://schemas.microsoft.com/office/drawing/2014/main" id="{5613F2D0-5C19-D411-88C7-1C6F1DC892A3}"/>
              </a:ext>
            </a:extLst>
          </p:cNvPr>
          <p:cNvGrpSpPr/>
          <p:nvPr/>
        </p:nvGrpSpPr>
        <p:grpSpPr>
          <a:xfrm>
            <a:off x="9977867" y="2407192"/>
            <a:ext cx="216000" cy="692060"/>
            <a:chOff x="11567007" y="3478605"/>
            <a:chExt cx="216000" cy="692060"/>
          </a:xfrm>
        </p:grpSpPr>
        <p:sp>
          <p:nvSpPr>
            <p:cNvPr id="74" name="Rectangle 73">
              <a:extLst>
                <a:ext uri="{FF2B5EF4-FFF2-40B4-BE49-F238E27FC236}">
                  <a16:creationId xmlns:a16="http://schemas.microsoft.com/office/drawing/2014/main" id="{18CEE284-CD13-D9DB-9CB6-5702414D26B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5" name="Rectangle 74">
              <a:extLst>
                <a:ext uri="{FF2B5EF4-FFF2-40B4-BE49-F238E27FC236}">
                  <a16:creationId xmlns:a16="http://schemas.microsoft.com/office/drawing/2014/main" id="{834324C7-42CD-F72D-212E-7DCE6FD1B1B0}"/>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76" name="Rectangle 75">
              <a:extLst>
                <a:ext uri="{FF2B5EF4-FFF2-40B4-BE49-F238E27FC236}">
                  <a16:creationId xmlns:a16="http://schemas.microsoft.com/office/drawing/2014/main" id="{00F1259C-2544-3C75-6057-6FBCC5C44C73}"/>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77" name="Group 76">
            <a:extLst>
              <a:ext uri="{FF2B5EF4-FFF2-40B4-BE49-F238E27FC236}">
                <a16:creationId xmlns:a16="http://schemas.microsoft.com/office/drawing/2014/main" id="{35C14668-8C12-C98C-EFE4-2AA13CB0BF77}"/>
              </a:ext>
            </a:extLst>
          </p:cNvPr>
          <p:cNvGrpSpPr/>
          <p:nvPr/>
        </p:nvGrpSpPr>
        <p:grpSpPr>
          <a:xfrm>
            <a:off x="11533088" y="2407192"/>
            <a:ext cx="216000" cy="692060"/>
            <a:chOff x="11567007" y="3478605"/>
            <a:chExt cx="216000" cy="692060"/>
          </a:xfrm>
        </p:grpSpPr>
        <p:sp>
          <p:nvSpPr>
            <p:cNvPr id="78" name="Rectangle 77">
              <a:extLst>
                <a:ext uri="{FF2B5EF4-FFF2-40B4-BE49-F238E27FC236}">
                  <a16:creationId xmlns:a16="http://schemas.microsoft.com/office/drawing/2014/main" id="{1E7BC803-4362-FF6B-EE45-F2DE83F2ECED}"/>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79" name="Rectangle 78">
              <a:extLst>
                <a:ext uri="{FF2B5EF4-FFF2-40B4-BE49-F238E27FC236}">
                  <a16:creationId xmlns:a16="http://schemas.microsoft.com/office/drawing/2014/main" id="{6BFA05DD-5A00-69BC-D32A-1F812D1DDEAB}"/>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0" name="Rectangle 79">
              <a:extLst>
                <a:ext uri="{FF2B5EF4-FFF2-40B4-BE49-F238E27FC236}">
                  <a16:creationId xmlns:a16="http://schemas.microsoft.com/office/drawing/2014/main" id="{DCD5E056-42D2-B1CD-DE2C-A293B925C69A}"/>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81" name="Google Shape;112;p22">
            <a:extLst>
              <a:ext uri="{FF2B5EF4-FFF2-40B4-BE49-F238E27FC236}">
                <a16:creationId xmlns:a16="http://schemas.microsoft.com/office/drawing/2014/main" id="{484686CC-B034-285C-CE5E-2A39F7FFCBCA}"/>
              </a:ext>
            </a:extLst>
          </p:cNvPr>
          <p:cNvSpPr/>
          <p:nvPr/>
        </p:nvSpPr>
        <p:spPr>
          <a:xfrm>
            <a:off x="7861300" y="3218448"/>
            <a:ext cx="3887788" cy="893246"/>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Ugunsgrēki</a:t>
            </a:r>
          </a:p>
        </p:txBody>
      </p:sp>
      <p:grpSp>
        <p:nvGrpSpPr>
          <p:cNvPr id="82" name="Group 81">
            <a:extLst>
              <a:ext uri="{FF2B5EF4-FFF2-40B4-BE49-F238E27FC236}">
                <a16:creationId xmlns:a16="http://schemas.microsoft.com/office/drawing/2014/main" id="{89F3FD11-5184-3A73-966D-4B2FD6DEDF9F}"/>
              </a:ext>
            </a:extLst>
          </p:cNvPr>
          <p:cNvGrpSpPr/>
          <p:nvPr/>
        </p:nvGrpSpPr>
        <p:grpSpPr>
          <a:xfrm>
            <a:off x="11533088" y="3419634"/>
            <a:ext cx="216000" cy="692060"/>
            <a:chOff x="11567007" y="3478605"/>
            <a:chExt cx="216000" cy="692060"/>
          </a:xfrm>
        </p:grpSpPr>
        <p:sp>
          <p:nvSpPr>
            <p:cNvPr id="83" name="Rectangle 82">
              <a:extLst>
                <a:ext uri="{FF2B5EF4-FFF2-40B4-BE49-F238E27FC236}">
                  <a16:creationId xmlns:a16="http://schemas.microsoft.com/office/drawing/2014/main" id="{BB5E11C6-551B-5FCC-570C-612406B9E271}"/>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4" name="Rectangle 83">
              <a:extLst>
                <a:ext uri="{FF2B5EF4-FFF2-40B4-BE49-F238E27FC236}">
                  <a16:creationId xmlns:a16="http://schemas.microsoft.com/office/drawing/2014/main" id="{198EA332-7177-B94A-4233-278287D9DCC2}"/>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85" name="Rectangle 84">
              <a:extLst>
                <a:ext uri="{FF2B5EF4-FFF2-40B4-BE49-F238E27FC236}">
                  <a16:creationId xmlns:a16="http://schemas.microsoft.com/office/drawing/2014/main" id="{025BA72E-0D99-73CF-8516-8A837C922E1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sp>
        <p:nvSpPr>
          <p:cNvPr id="86" name="Google Shape;112;p22">
            <a:extLst>
              <a:ext uri="{FF2B5EF4-FFF2-40B4-BE49-F238E27FC236}">
                <a16:creationId xmlns:a16="http://schemas.microsoft.com/office/drawing/2014/main" id="{DE3A545F-BDEE-D2FD-6BF1-1D2166ED02DB}"/>
              </a:ext>
            </a:extLst>
          </p:cNvPr>
          <p:cNvSpPr/>
          <p:nvPr/>
        </p:nvSpPr>
        <p:spPr>
          <a:xfrm>
            <a:off x="7861299" y="4223777"/>
            <a:ext cx="3887789" cy="739963"/>
          </a:xfrm>
          <a:prstGeom prst="rect">
            <a:avLst/>
          </a:prstGeom>
          <a:solidFill>
            <a:schemeClr val="bg1">
              <a:lumMod val="95000"/>
            </a:schemeClr>
          </a:solidFill>
          <a:ln>
            <a:noFill/>
          </a:ln>
        </p:spPr>
        <p:txBody>
          <a:bodyPr spcFirstLastPara="1" wrap="square" lIns="72000" tIns="72000" rIns="72000" bIns="72000" anchor="ctr" anchorCtr="0">
            <a:noAutofit/>
          </a:bodyPr>
          <a:lstStyle/>
          <a:p>
            <a:pPr marL="0" lvl="0" indent="0" algn="l" rtl="0">
              <a:spcBef>
                <a:spcPts val="0"/>
              </a:spcBef>
              <a:spcAft>
                <a:spcPts val="0"/>
              </a:spcAft>
              <a:buNone/>
            </a:pPr>
            <a:r>
              <a:rPr lang="lv-LV" sz="1100"/>
              <a:t>Būvju sabrukums</a:t>
            </a:r>
          </a:p>
        </p:txBody>
      </p:sp>
      <p:grpSp>
        <p:nvGrpSpPr>
          <p:cNvPr id="87" name="Group 86">
            <a:extLst>
              <a:ext uri="{FF2B5EF4-FFF2-40B4-BE49-F238E27FC236}">
                <a16:creationId xmlns:a16="http://schemas.microsoft.com/office/drawing/2014/main" id="{34B37E1A-31A6-3825-B74E-D0F22E8C20C6}"/>
              </a:ext>
            </a:extLst>
          </p:cNvPr>
          <p:cNvGrpSpPr/>
          <p:nvPr/>
        </p:nvGrpSpPr>
        <p:grpSpPr>
          <a:xfrm>
            <a:off x="11533088" y="4271680"/>
            <a:ext cx="216000" cy="692060"/>
            <a:chOff x="11567007" y="3478605"/>
            <a:chExt cx="216000" cy="692060"/>
          </a:xfrm>
        </p:grpSpPr>
        <p:sp>
          <p:nvSpPr>
            <p:cNvPr id="88" name="Rectangle 87">
              <a:extLst>
                <a:ext uri="{FF2B5EF4-FFF2-40B4-BE49-F238E27FC236}">
                  <a16:creationId xmlns:a16="http://schemas.microsoft.com/office/drawing/2014/main" id="{68C44535-F84F-0745-08F2-2A3CA84E41CE}"/>
                </a:ext>
              </a:extLst>
            </p:cNvPr>
            <p:cNvSpPr>
              <a:spLocks noChangeAspect="1"/>
            </p:cNvSpPr>
            <p:nvPr/>
          </p:nvSpPr>
          <p:spPr>
            <a:xfrm>
              <a:off x="11567007" y="347860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89" name="Rectangle 88">
              <a:extLst>
                <a:ext uri="{FF2B5EF4-FFF2-40B4-BE49-F238E27FC236}">
                  <a16:creationId xmlns:a16="http://schemas.microsoft.com/office/drawing/2014/main" id="{410E4FF2-04BF-5528-BCDE-43B1AD8095C8}"/>
                </a:ext>
              </a:extLst>
            </p:cNvPr>
            <p:cNvSpPr>
              <a:spLocks noChangeAspect="1"/>
            </p:cNvSpPr>
            <p:nvPr/>
          </p:nvSpPr>
          <p:spPr>
            <a:xfrm>
              <a:off x="11567007" y="3718601"/>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0" name="Rectangle 89">
              <a:extLst>
                <a:ext uri="{FF2B5EF4-FFF2-40B4-BE49-F238E27FC236}">
                  <a16:creationId xmlns:a16="http://schemas.microsoft.com/office/drawing/2014/main" id="{C01015E2-2CE0-C9B1-62A2-E8FCF33D1D69}"/>
                </a:ext>
              </a:extLst>
            </p:cNvPr>
            <p:cNvSpPr>
              <a:spLocks noChangeAspect="1"/>
            </p:cNvSpPr>
            <p:nvPr/>
          </p:nvSpPr>
          <p:spPr>
            <a:xfrm>
              <a:off x="11567007" y="395466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grpSp>
      <p:grpSp>
        <p:nvGrpSpPr>
          <p:cNvPr id="91" name="Group 90">
            <a:extLst>
              <a:ext uri="{FF2B5EF4-FFF2-40B4-BE49-F238E27FC236}">
                <a16:creationId xmlns:a16="http://schemas.microsoft.com/office/drawing/2014/main" id="{12827D69-4F8B-35A2-C8B2-73A65CBAE926}"/>
              </a:ext>
            </a:extLst>
          </p:cNvPr>
          <p:cNvGrpSpPr/>
          <p:nvPr/>
        </p:nvGrpSpPr>
        <p:grpSpPr>
          <a:xfrm>
            <a:off x="3101975" y="6413400"/>
            <a:ext cx="4293235" cy="216000"/>
            <a:chOff x="3101975" y="6318475"/>
            <a:chExt cx="4293235" cy="216000"/>
          </a:xfrm>
        </p:grpSpPr>
        <p:sp>
          <p:nvSpPr>
            <p:cNvPr id="92" name="Rectangle 91">
              <a:extLst>
                <a:ext uri="{FF2B5EF4-FFF2-40B4-BE49-F238E27FC236}">
                  <a16:creationId xmlns:a16="http://schemas.microsoft.com/office/drawing/2014/main" id="{2487DB30-DF6E-19D0-B59E-2172B8D88C06}"/>
                </a:ext>
              </a:extLst>
            </p:cNvPr>
            <p:cNvSpPr>
              <a:spLocks noChangeAspect="1"/>
            </p:cNvSpPr>
            <p:nvPr/>
          </p:nvSpPr>
          <p:spPr>
            <a:xfrm>
              <a:off x="3101975"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L</a:t>
              </a:r>
              <a:endParaRPr lang="en-GB" sz="800"/>
            </a:p>
          </p:txBody>
        </p:sp>
        <p:sp>
          <p:nvSpPr>
            <p:cNvPr id="93" name="TextBox 92">
              <a:extLst>
                <a:ext uri="{FF2B5EF4-FFF2-40B4-BE49-F238E27FC236}">
                  <a16:creationId xmlns:a16="http://schemas.microsoft.com/office/drawing/2014/main" id="{CC380F90-D0AC-8CEF-59EE-088B65AE9D04}"/>
                </a:ext>
              </a:extLst>
            </p:cNvPr>
            <p:cNvSpPr txBox="1"/>
            <p:nvPr/>
          </p:nvSpPr>
          <p:spPr>
            <a:xfrm>
              <a:off x="3358003" y="6364920"/>
              <a:ext cx="1387137" cy="123111"/>
            </a:xfrm>
            <a:prstGeom prst="rect">
              <a:avLst/>
            </a:prstGeom>
            <a:noFill/>
          </p:spPr>
          <p:txBody>
            <a:bodyPr wrap="square" lIns="0" tIns="0" rIns="0" bIns="0" rtlCol="0">
              <a:spAutoFit/>
            </a:bodyPr>
            <a:lstStyle/>
            <a:p>
              <a:pPr>
                <a:lnSpc>
                  <a:spcPct val="100000"/>
                </a:lnSpc>
                <a:spcAft>
                  <a:spcPts val="600"/>
                </a:spcAft>
                <a:buSzPct val="100000"/>
              </a:pPr>
              <a:r>
                <a:rPr lang="lv-LV" sz="800"/>
                <a:t>Lēmuma pieņēmējs</a:t>
              </a:r>
              <a:endParaRPr lang="en-GB" sz="800"/>
            </a:p>
          </p:txBody>
        </p:sp>
        <p:sp>
          <p:nvSpPr>
            <p:cNvPr id="94" name="Rectangle 93">
              <a:extLst>
                <a:ext uri="{FF2B5EF4-FFF2-40B4-BE49-F238E27FC236}">
                  <a16:creationId xmlns:a16="http://schemas.microsoft.com/office/drawing/2014/main" id="{9AE6D2C4-AFCD-9605-DB70-5DEBC1BDF4B8}"/>
                </a:ext>
              </a:extLst>
            </p:cNvPr>
            <p:cNvSpPr>
              <a:spLocks noChangeAspect="1"/>
            </p:cNvSpPr>
            <p:nvPr/>
          </p:nvSpPr>
          <p:spPr>
            <a:xfrm>
              <a:off x="4599849"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A</a:t>
              </a:r>
              <a:endParaRPr lang="en-GB" sz="800"/>
            </a:p>
          </p:txBody>
        </p:sp>
        <p:sp>
          <p:nvSpPr>
            <p:cNvPr id="95" name="TextBox 94">
              <a:extLst>
                <a:ext uri="{FF2B5EF4-FFF2-40B4-BE49-F238E27FC236}">
                  <a16:creationId xmlns:a16="http://schemas.microsoft.com/office/drawing/2014/main" id="{7BBF9025-FC4B-3D1C-2CB7-E3FB3B5DC781}"/>
                </a:ext>
              </a:extLst>
            </p:cNvPr>
            <p:cNvSpPr txBox="1"/>
            <p:nvPr/>
          </p:nvSpPr>
          <p:spPr>
            <a:xfrm>
              <a:off x="4866028" y="6364920"/>
              <a:ext cx="1770892" cy="123111"/>
            </a:xfrm>
            <a:prstGeom prst="rect">
              <a:avLst/>
            </a:prstGeom>
            <a:noFill/>
          </p:spPr>
          <p:txBody>
            <a:bodyPr wrap="square" lIns="0" tIns="0" rIns="0" bIns="0" rtlCol="0">
              <a:spAutoFit/>
            </a:bodyPr>
            <a:lstStyle/>
            <a:p>
              <a:pPr>
                <a:lnSpc>
                  <a:spcPct val="100000"/>
                </a:lnSpc>
                <a:spcAft>
                  <a:spcPts val="600"/>
                </a:spcAft>
                <a:buSzPct val="100000"/>
              </a:pPr>
              <a:r>
                <a:rPr lang="lv-LV" sz="800"/>
                <a:t>Par izpildi atbildīgā institūcija</a:t>
              </a:r>
              <a:endParaRPr lang="en-GB" sz="800"/>
            </a:p>
          </p:txBody>
        </p:sp>
        <p:sp>
          <p:nvSpPr>
            <p:cNvPr id="96" name="Rectangle 95">
              <a:extLst>
                <a:ext uri="{FF2B5EF4-FFF2-40B4-BE49-F238E27FC236}">
                  <a16:creationId xmlns:a16="http://schemas.microsoft.com/office/drawing/2014/main" id="{10BDDB6C-D0A5-2FC4-AD89-ED0D21885105}"/>
                </a:ext>
              </a:extLst>
            </p:cNvPr>
            <p:cNvSpPr>
              <a:spLocks noChangeAspect="1"/>
            </p:cNvSpPr>
            <p:nvPr/>
          </p:nvSpPr>
          <p:spPr>
            <a:xfrm>
              <a:off x="6636920" y="6318475"/>
              <a:ext cx="216000" cy="216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r>
                <a:rPr lang="lv-LV" sz="800" b="1"/>
                <a:t>I</a:t>
              </a:r>
              <a:endParaRPr lang="en-GB" sz="800"/>
            </a:p>
          </p:txBody>
        </p:sp>
        <p:sp>
          <p:nvSpPr>
            <p:cNvPr id="97" name="TextBox 96">
              <a:extLst>
                <a:ext uri="{FF2B5EF4-FFF2-40B4-BE49-F238E27FC236}">
                  <a16:creationId xmlns:a16="http://schemas.microsoft.com/office/drawing/2014/main" id="{BBF45377-740C-C6C1-6116-B57371BDC057}"/>
                </a:ext>
              </a:extLst>
            </p:cNvPr>
            <p:cNvSpPr txBox="1"/>
            <p:nvPr/>
          </p:nvSpPr>
          <p:spPr>
            <a:xfrm>
              <a:off x="6903099" y="6364920"/>
              <a:ext cx="492111" cy="123111"/>
            </a:xfrm>
            <a:prstGeom prst="rect">
              <a:avLst/>
            </a:prstGeom>
            <a:noFill/>
          </p:spPr>
          <p:txBody>
            <a:bodyPr wrap="square" lIns="0" tIns="0" rIns="0" bIns="0" rtlCol="0">
              <a:spAutoFit/>
            </a:bodyPr>
            <a:lstStyle/>
            <a:p>
              <a:pPr>
                <a:lnSpc>
                  <a:spcPct val="100000"/>
                </a:lnSpc>
                <a:spcAft>
                  <a:spcPts val="600"/>
                </a:spcAft>
                <a:buSzPct val="100000"/>
              </a:pPr>
              <a:r>
                <a:rPr lang="lv-LV" sz="800"/>
                <a:t>Izpildītāji</a:t>
              </a:r>
              <a:endParaRPr lang="en-GB" sz="800"/>
            </a:p>
          </p:txBody>
        </p:sp>
      </p:grpSp>
      <p:sp>
        <p:nvSpPr>
          <p:cNvPr id="6" name="Slide Number Placeholder 4">
            <a:extLst>
              <a:ext uri="{FF2B5EF4-FFF2-40B4-BE49-F238E27FC236}">
                <a16:creationId xmlns:a16="http://schemas.microsoft.com/office/drawing/2014/main" id="{DD25EBA8-21AE-93E9-DF5B-017A8CAB1CA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94</a:t>
            </a:fld>
            <a:endParaRPr lang="en-GB"/>
          </a:p>
        </p:txBody>
      </p:sp>
      <p:sp>
        <p:nvSpPr>
          <p:cNvPr id="19" name="Rectangle 18">
            <a:extLst>
              <a:ext uri="{FF2B5EF4-FFF2-40B4-BE49-F238E27FC236}">
                <a16:creationId xmlns:a16="http://schemas.microsoft.com/office/drawing/2014/main" id="{BD208FFC-D45B-E585-A483-C655FFAB90E6}"/>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21" name="Group 20">
            <a:extLst>
              <a:ext uri="{FF2B5EF4-FFF2-40B4-BE49-F238E27FC236}">
                <a16:creationId xmlns:a16="http://schemas.microsoft.com/office/drawing/2014/main" id="{7DFDA0BD-AB3B-1305-9306-0192D81714B9}"/>
              </a:ext>
            </a:extLst>
          </p:cNvPr>
          <p:cNvGrpSpPr/>
          <p:nvPr/>
        </p:nvGrpSpPr>
        <p:grpSpPr>
          <a:xfrm>
            <a:off x="6355777" y="131212"/>
            <a:ext cx="5393311" cy="218780"/>
            <a:chOff x="6355777" y="131212"/>
            <a:chExt cx="5393311" cy="218780"/>
          </a:xfrm>
        </p:grpSpPr>
        <p:sp>
          <p:nvSpPr>
            <p:cNvPr id="22" name="Rectangle 21">
              <a:extLst>
                <a:ext uri="{FF2B5EF4-FFF2-40B4-BE49-F238E27FC236}">
                  <a16:creationId xmlns:a16="http://schemas.microsoft.com/office/drawing/2014/main" id="{AC543B7A-E15B-13CE-B89A-2B7BF824C655}"/>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8F1E7933-7129-24FE-1582-A6E76C827BEB}"/>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0F24A094-A92C-5648-CDC9-E4492EAE7910}"/>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54635495-2B90-1CCB-07D3-701EE4EA70EC}"/>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6" name="Rectangle 25">
              <a:extLst>
                <a:ext uri="{FF2B5EF4-FFF2-40B4-BE49-F238E27FC236}">
                  <a16:creationId xmlns:a16="http://schemas.microsoft.com/office/drawing/2014/main" id="{C9C79753-4BDA-AB7C-5F74-E51314A74B6A}"/>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DD773AB9-F1A9-785C-8CF9-82674FDC0A9F}"/>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67312166-09C5-4E96-A14F-75E77BAE8453}"/>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BEB8134E-BDD5-9A91-02C9-AB858ADF2CC3}"/>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7F137EB4-0543-3265-52B2-750BBB4F8919}"/>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12" name="Rectangle 11">
            <a:extLst>
              <a:ext uri="{FF2B5EF4-FFF2-40B4-BE49-F238E27FC236}">
                <a16:creationId xmlns:a16="http://schemas.microsoft.com/office/drawing/2014/main" id="{F29F06AE-1863-0329-165D-FE713DC8B580}"/>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4" name="Freeform 50">
            <a:extLst>
              <a:ext uri="{FF2B5EF4-FFF2-40B4-BE49-F238E27FC236}">
                <a16:creationId xmlns:a16="http://schemas.microsoft.com/office/drawing/2014/main" id="{08ADA7CE-0221-AEDA-987E-9D21ADC8A330}"/>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5" name="Google Shape;2685;p25">
            <a:extLst>
              <a:ext uri="{FF2B5EF4-FFF2-40B4-BE49-F238E27FC236}">
                <a16:creationId xmlns:a16="http://schemas.microsoft.com/office/drawing/2014/main" id="{24B7EA14-751A-87F9-56AB-B6163AD913F6}"/>
              </a:ext>
            </a:extLst>
          </p:cNvPr>
          <p:cNvSpPr txBox="1"/>
          <p:nvPr/>
        </p:nvSpPr>
        <p:spPr>
          <a:xfrm>
            <a:off x="874395" y="5627047"/>
            <a:ext cx="1624965"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Par Valsts civilās aizsardzības plānu</a:t>
            </a:r>
            <a:endParaRPr lang="lv-LV" sz="1100">
              <a:latin typeface="Arial"/>
              <a:ea typeface="Arial"/>
              <a:cs typeface="Arial"/>
              <a:sym typeface="Arial"/>
            </a:endParaRPr>
          </a:p>
        </p:txBody>
      </p:sp>
      <p:sp>
        <p:nvSpPr>
          <p:cNvPr id="16" name="Rectangle 15">
            <a:extLst>
              <a:ext uri="{FF2B5EF4-FFF2-40B4-BE49-F238E27FC236}">
                <a16:creationId xmlns:a16="http://schemas.microsoft.com/office/drawing/2014/main" id="{4C0FF98E-7EA6-8B4E-84B8-10861F1FF981}"/>
              </a:ext>
            </a:extLst>
          </p:cNvPr>
          <p:cNvSpPr/>
          <p:nvPr/>
        </p:nvSpPr>
        <p:spPr>
          <a:xfrm>
            <a:off x="0" y="4396153"/>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17" name="Freeform 50">
            <a:extLst>
              <a:ext uri="{FF2B5EF4-FFF2-40B4-BE49-F238E27FC236}">
                <a16:creationId xmlns:a16="http://schemas.microsoft.com/office/drawing/2014/main" id="{FE36E1B1-FE8A-3DAB-BBDF-547C65F3FE1D}"/>
              </a:ext>
            </a:extLst>
          </p:cNvPr>
          <p:cNvSpPr>
            <a:spLocks noChangeAspect="1"/>
          </p:cNvSpPr>
          <p:nvPr/>
        </p:nvSpPr>
        <p:spPr bwMode="auto">
          <a:xfrm>
            <a:off x="448735" y="4648662"/>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18" name="Google Shape;2685;p25">
            <a:extLst>
              <a:ext uri="{FF2B5EF4-FFF2-40B4-BE49-F238E27FC236}">
                <a16:creationId xmlns:a16="http://schemas.microsoft.com/office/drawing/2014/main" id="{FBEBE8F4-5E63-07CA-7548-2888B845FB33}"/>
              </a:ext>
            </a:extLst>
          </p:cNvPr>
          <p:cNvSpPr txBox="1"/>
          <p:nvPr/>
        </p:nvSpPr>
        <p:spPr>
          <a:xfrm>
            <a:off x="874395" y="4561747"/>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2718539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9A151D6E-9A89-81F7-BCE9-837401ECA627}"/>
              </a:ext>
            </a:extLst>
          </p:cNvPr>
          <p:cNvPicPr>
            <a:picLocks noChangeAspect="1"/>
          </p:cNvPicPr>
          <p:nvPr/>
        </p:nvPicPr>
        <p:blipFill>
          <a:blip r:embed="rId3"/>
          <a:srcRect t="17006" b="17006"/>
          <a:stretch/>
        </p:blipFill>
        <p:spPr>
          <a:xfrm flipH="1">
            <a:off x="0" y="2926483"/>
            <a:ext cx="3971925" cy="3931517"/>
          </a:xfrm>
          <a:prstGeom prst="rect">
            <a:avLst/>
          </a:prstGeom>
        </p:spPr>
      </p:pic>
      <p:sp>
        <p:nvSpPr>
          <p:cNvPr id="30" name="Google Shape;118;p22">
            <a:extLst>
              <a:ext uri="{FF2B5EF4-FFF2-40B4-BE49-F238E27FC236}">
                <a16:creationId xmlns:a16="http://schemas.microsoft.com/office/drawing/2014/main" id="{67D2CC45-BFE3-3D2F-6438-5A3FA9453AAF}"/>
              </a:ext>
            </a:extLst>
          </p:cNvPr>
          <p:cNvSpPr txBox="1"/>
          <p:nvPr/>
        </p:nvSpPr>
        <p:spPr>
          <a:xfrm>
            <a:off x="4327525" y="3252768"/>
            <a:ext cx="7421602"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PBO ir ēkas vai inženierbūves, kuras tiek</a:t>
            </a:r>
            <a:br>
              <a:rPr lang="lv-LV" sz="1400" b="1"/>
            </a:br>
            <a:r>
              <a:rPr lang="lv-LV" sz="1400" b="1"/>
              <a:t>izmantotas veidā, kas saistīts ar:</a:t>
            </a:r>
          </a:p>
        </p:txBody>
      </p:sp>
      <p:sp>
        <p:nvSpPr>
          <p:cNvPr id="2" name="Title 1">
            <a:extLst>
              <a:ext uri="{FF2B5EF4-FFF2-40B4-BE49-F238E27FC236}">
                <a16:creationId xmlns:a16="http://schemas.microsoft.com/office/drawing/2014/main" id="{718A583C-54BD-0B84-B21C-BD9A79904DF2}"/>
              </a:ext>
            </a:extLst>
          </p:cNvPr>
          <p:cNvSpPr>
            <a:spLocks noGrp="1"/>
          </p:cNvSpPr>
          <p:nvPr>
            <p:ph type="title"/>
          </p:nvPr>
        </p:nvSpPr>
        <p:spPr>
          <a:xfrm>
            <a:off x="442913" y="432001"/>
            <a:ext cx="11306175" cy="1387274"/>
          </a:xfrm>
        </p:spPr>
        <p:txBody>
          <a:bodyPr vert="horz">
            <a:normAutofit/>
          </a:bodyPr>
          <a:lstStyle/>
          <a:p>
            <a:r>
              <a:rPr lang="lv-LV"/>
              <a:t>Paaugstinātas bīstamības objekti</a:t>
            </a:r>
            <a:endParaRPr lang="en-US"/>
          </a:p>
        </p:txBody>
      </p:sp>
      <p:sp>
        <p:nvSpPr>
          <p:cNvPr id="4" name="Slide Number Placeholder 3">
            <a:extLst>
              <a:ext uri="{FF2B5EF4-FFF2-40B4-BE49-F238E27FC236}">
                <a16:creationId xmlns:a16="http://schemas.microsoft.com/office/drawing/2014/main" id="{B9F02EFD-4505-0847-8A02-40666C7C68D7}"/>
              </a:ext>
            </a:extLst>
          </p:cNvPr>
          <p:cNvSpPr>
            <a:spLocks noGrp="1"/>
          </p:cNvSpPr>
          <p:nvPr>
            <p:ph type="sldNum" sz="quarter" idx="11"/>
          </p:nvPr>
        </p:nvSpPr>
        <p:spPr/>
        <p:txBody>
          <a:bodyPr/>
          <a:lstStyle/>
          <a:p>
            <a:fld id="{7870704B-CE94-48CC-AF30-84932A1262A7}" type="slidenum">
              <a:rPr lang="en-GB" smtClean="0"/>
              <a:pPr/>
              <a:t>95</a:t>
            </a:fld>
            <a:endParaRPr lang="en-GB"/>
          </a:p>
        </p:txBody>
      </p:sp>
      <p:sp>
        <p:nvSpPr>
          <p:cNvPr id="24" name="Rectangle 23">
            <a:extLst>
              <a:ext uri="{FF2B5EF4-FFF2-40B4-BE49-F238E27FC236}">
                <a16:creationId xmlns:a16="http://schemas.microsoft.com/office/drawing/2014/main" id="{B83BB880-6A8F-BAE8-616E-2F672AADB208}"/>
              </a:ext>
            </a:extLst>
          </p:cNvPr>
          <p:cNvSpPr/>
          <p:nvPr/>
        </p:nvSpPr>
        <p:spPr>
          <a:xfrm>
            <a:off x="0" y="1809614"/>
            <a:ext cx="11749088" cy="1118781"/>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lIns="468000" tIns="72000" rIns="72000" bIns="72000" rtlCol="0" anchor="ctr"/>
          <a:lstStyle/>
          <a:p>
            <a:r>
              <a:rPr lang="lv-LV" sz="1400" b="0">
                <a:solidFill>
                  <a:schemeClr val="tx1"/>
                </a:solidFill>
                <a:ea typeface="+mn-lt"/>
                <a:cs typeface="+mn-lt"/>
              </a:rPr>
              <a:t>Paaugstinātas bīstamības objektu (PBO) sarakstu katru gadu apzina un aktualizē. VUGD sagatavo objektu sarakstu </a:t>
            </a:r>
            <a:br>
              <a:rPr lang="lv-LV" sz="1400" b="0">
                <a:solidFill>
                  <a:schemeClr val="tx1"/>
                </a:solidFill>
                <a:ea typeface="+mn-lt"/>
                <a:cs typeface="+mn-lt"/>
              </a:rPr>
            </a:br>
            <a:r>
              <a:rPr lang="lv-LV" sz="1400" b="0">
                <a:solidFill>
                  <a:schemeClr val="tx1"/>
                </a:solidFill>
                <a:ea typeface="+mn-lt"/>
                <a:cs typeface="+mn-lt"/>
              </a:rPr>
              <a:t>un iesniedz Ministru Kabinetā apstiprināšanai.</a:t>
            </a:r>
          </a:p>
        </p:txBody>
      </p:sp>
      <p:sp>
        <p:nvSpPr>
          <p:cNvPr id="29" name="Google Shape;118;p22">
            <a:extLst>
              <a:ext uri="{FF2B5EF4-FFF2-40B4-BE49-F238E27FC236}">
                <a16:creationId xmlns:a16="http://schemas.microsoft.com/office/drawing/2014/main" id="{399A1A7B-5FCC-3F2F-0DF4-182683D90D12}"/>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2" name="Google Shape;118;p22">
            <a:extLst>
              <a:ext uri="{FF2B5EF4-FFF2-40B4-BE49-F238E27FC236}">
                <a16:creationId xmlns:a16="http://schemas.microsoft.com/office/drawing/2014/main" id="{E51CE227-C347-4EAD-CF5E-0B4AB4044980}"/>
              </a:ext>
            </a:extLst>
          </p:cNvPr>
          <p:cNvSpPr txBox="1"/>
          <p:nvPr/>
        </p:nvSpPr>
        <p:spPr>
          <a:xfrm>
            <a:off x="11245086" y="3252768"/>
            <a:ext cx="72000" cy="432000"/>
          </a:xfrm>
          <a:prstGeom prst="rect">
            <a:avLst/>
          </a:prstGeom>
          <a:solidFill>
            <a:srgbClr val="E57200"/>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5" name="Google Shape;778;p79">
            <a:extLst>
              <a:ext uri="{FF2B5EF4-FFF2-40B4-BE49-F238E27FC236}">
                <a16:creationId xmlns:a16="http://schemas.microsoft.com/office/drawing/2014/main" id="{BDDC45C3-9498-AC03-60BE-D1C2E1DB0429}"/>
              </a:ext>
            </a:extLst>
          </p:cNvPr>
          <p:cNvSpPr/>
          <p:nvPr/>
        </p:nvSpPr>
        <p:spPr>
          <a:xfrm>
            <a:off x="11389087" y="1891275"/>
            <a:ext cx="288000" cy="288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tx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6" name="Google Shape;773;p79">
            <a:extLst>
              <a:ext uri="{FF2B5EF4-FFF2-40B4-BE49-F238E27FC236}">
                <a16:creationId xmlns:a16="http://schemas.microsoft.com/office/drawing/2014/main" id="{042A2AE4-29DB-1A37-59C2-F1862111611A}"/>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1" name="Google Shape;118;p22">
            <a:extLst>
              <a:ext uri="{FF2B5EF4-FFF2-40B4-BE49-F238E27FC236}">
                <a16:creationId xmlns:a16="http://schemas.microsoft.com/office/drawing/2014/main" id="{D2F31C9E-6DEC-34A2-26EF-D822C9767361}"/>
              </a:ext>
            </a:extLst>
          </p:cNvPr>
          <p:cNvSpPr txBox="1"/>
          <p:nvPr/>
        </p:nvSpPr>
        <p:spPr>
          <a:xfrm>
            <a:off x="11317087" y="3252768"/>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3" name="Google Shape;118;p22">
            <a:extLst>
              <a:ext uri="{FF2B5EF4-FFF2-40B4-BE49-F238E27FC236}">
                <a16:creationId xmlns:a16="http://schemas.microsoft.com/office/drawing/2014/main" id="{E23FF3C2-E79D-B265-C25E-FCC8E013DA9D}"/>
              </a:ext>
            </a:extLst>
          </p:cNvPr>
          <p:cNvSpPr txBox="1"/>
          <p:nvPr/>
        </p:nvSpPr>
        <p:spPr>
          <a:xfrm>
            <a:off x="11245086" y="3252768"/>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4" name="Google Shape;773;p79">
            <a:extLst>
              <a:ext uri="{FF2B5EF4-FFF2-40B4-BE49-F238E27FC236}">
                <a16:creationId xmlns:a16="http://schemas.microsoft.com/office/drawing/2014/main" id="{13F6B9EB-DCD3-6DB2-00A1-A2BA0FED5806}"/>
              </a:ext>
            </a:extLst>
          </p:cNvPr>
          <p:cNvSpPr/>
          <p:nvPr/>
        </p:nvSpPr>
        <p:spPr>
          <a:xfrm>
            <a:off x="11389087" y="332476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161"/>
                </a:moveTo>
                <a:cubicBezTo>
                  <a:pt x="552" y="275"/>
                  <a:pt x="552" y="275"/>
                  <a:pt x="552" y="275"/>
                </a:cubicBezTo>
                <a:cubicBezTo>
                  <a:pt x="517" y="275"/>
                  <a:pt x="517" y="275"/>
                  <a:pt x="517" y="275"/>
                </a:cubicBezTo>
                <a:cubicBezTo>
                  <a:pt x="517" y="299"/>
                  <a:pt x="517" y="299"/>
                  <a:pt x="517" y="299"/>
                </a:cubicBezTo>
                <a:cubicBezTo>
                  <a:pt x="552" y="299"/>
                  <a:pt x="552" y="299"/>
                  <a:pt x="552" y="299"/>
                </a:cubicBezTo>
                <a:cubicBezTo>
                  <a:pt x="552" y="414"/>
                  <a:pt x="552" y="414"/>
                  <a:pt x="552" y="414"/>
                </a:cubicBezTo>
                <a:cubicBezTo>
                  <a:pt x="389" y="414"/>
                  <a:pt x="389" y="414"/>
                  <a:pt x="389" y="414"/>
                </a:cubicBezTo>
                <a:cubicBezTo>
                  <a:pt x="389" y="438"/>
                  <a:pt x="389" y="438"/>
                  <a:pt x="389" y="438"/>
                </a:cubicBezTo>
                <a:cubicBezTo>
                  <a:pt x="552" y="438"/>
                  <a:pt x="552" y="438"/>
                  <a:pt x="552" y="438"/>
                </a:cubicBezTo>
                <a:cubicBezTo>
                  <a:pt x="552" y="552"/>
                  <a:pt x="552" y="552"/>
                  <a:pt x="552" y="552"/>
                </a:cubicBezTo>
                <a:cubicBezTo>
                  <a:pt x="24" y="552"/>
                  <a:pt x="24" y="552"/>
                  <a:pt x="24" y="552"/>
                </a:cubicBezTo>
                <a:cubicBezTo>
                  <a:pt x="24" y="438"/>
                  <a:pt x="24" y="438"/>
                  <a:pt x="24" y="438"/>
                </a:cubicBezTo>
                <a:cubicBezTo>
                  <a:pt x="190" y="438"/>
                  <a:pt x="190" y="438"/>
                  <a:pt x="190" y="438"/>
                </a:cubicBezTo>
                <a:cubicBezTo>
                  <a:pt x="190" y="414"/>
                  <a:pt x="190" y="414"/>
                  <a:pt x="190" y="414"/>
                </a:cubicBezTo>
                <a:cubicBezTo>
                  <a:pt x="24" y="414"/>
                  <a:pt x="24" y="414"/>
                  <a:pt x="24" y="414"/>
                </a:cubicBezTo>
                <a:cubicBezTo>
                  <a:pt x="24" y="299"/>
                  <a:pt x="24" y="299"/>
                  <a:pt x="24" y="299"/>
                </a:cubicBezTo>
                <a:cubicBezTo>
                  <a:pt x="317" y="299"/>
                  <a:pt x="317" y="299"/>
                  <a:pt x="317" y="299"/>
                </a:cubicBezTo>
                <a:cubicBezTo>
                  <a:pt x="317" y="275"/>
                  <a:pt x="317" y="275"/>
                  <a:pt x="317" y="275"/>
                </a:cubicBezTo>
                <a:cubicBezTo>
                  <a:pt x="24" y="275"/>
                  <a:pt x="24" y="275"/>
                  <a:pt x="24" y="275"/>
                </a:cubicBezTo>
                <a:cubicBezTo>
                  <a:pt x="24" y="161"/>
                  <a:pt x="24" y="161"/>
                  <a:pt x="24" y="161"/>
                </a:cubicBezTo>
                <a:cubicBezTo>
                  <a:pt x="44" y="161"/>
                  <a:pt x="44" y="161"/>
                  <a:pt x="44" y="161"/>
                </a:cubicBezTo>
                <a:cubicBezTo>
                  <a:pt x="44" y="137"/>
                  <a:pt x="44" y="137"/>
                  <a:pt x="44" y="137"/>
                </a:cubicBezTo>
                <a:cubicBezTo>
                  <a:pt x="24" y="137"/>
                  <a:pt x="24" y="137"/>
                  <a:pt x="24" y="137"/>
                </a:cubicBezTo>
                <a:cubicBezTo>
                  <a:pt x="24" y="24"/>
                  <a:pt x="24" y="24"/>
                  <a:pt x="24" y="24"/>
                </a:cubicBezTo>
                <a:cubicBezTo>
                  <a:pt x="552" y="24"/>
                  <a:pt x="552" y="24"/>
                  <a:pt x="552" y="24"/>
                </a:cubicBezTo>
                <a:cubicBezTo>
                  <a:pt x="552" y="137"/>
                  <a:pt x="552" y="137"/>
                  <a:pt x="552" y="137"/>
                </a:cubicBezTo>
                <a:cubicBezTo>
                  <a:pt x="241" y="137"/>
                  <a:pt x="241" y="137"/>
                  <a:pt x="241" y="137"/>
                </a:cubicBezTo>
                <a:cubicBezTo>
                  <a:pt x="241" y="161"/>
                  <a:pt x="241" y="161"/>
                  <a:pt x="241" y="161"/>
                </a:cubicBezTo>
                <a:lnTo>
                  <a:pt x="552" y="161"/>
                </a:lnTo>
                <a:close/>
                <a:moveTo>
                  <a:pt x="190" y="117"/>
                </a:moveTo>
                <a:cubicBezTo>
                  <a:pt x="203" y="104"/>
                  <a:pt x="203" y="104"/>
                  <a:pt x="203" y="104"/>
                </a:cubicBezTo>
                <a:cubicBezTo>
                  <a:pt x="186" y="87"/>
                  <a:pt x="186" y="87"/>
                  <a:pt x="186" y="87"/>
                </a:cubicBezTo>
                <a:cubicBezTo>
                  <a:pt x="174" y="100"/>
                  <a:pt x="174" y="100"/>
                  <a:pt x="174" y="100"/>
                </a:cubicBezTo>
                <a:cubicBezTo>
                  <a:pt x="168" y="96"/>
                  <a:pt x="161" y="94"/>
                  <a:pt x="155" y="92"/>
                </a:cubicBezTo>
                <a:cubicBezTo>
                  <a:pt x="155" y="74"/>
                  <a:pt x="155" y="74"/>
                  <a:pt x="155" y="74"/>
                </a:cubicBezTo>
                <a:cubicBezTo>
                  <a:pt x="131" y="74"/>
                  <a:pt x="131" y="74"/>
                  <a:pt x="131" y="74"/>
                </a:cubicBezTo>
                <a:cubicBezTo>
                  <a:pt x="131" y="92"/>
                  <a:pt x="131" y="92"/>
                  <a:pt x="131" y="92"/>
                </a:cubicBezTo>
                <a:cubicBezTo>
                  <a:pt x="124" y="94"/>
                  <a:pt x="117" y="96"/>
                  <a:pt x="111" y="100"/>
                </a:cubicBezTo>
                <a:cubicBezTo>
                  <a:pt x="99" y="87"/>
                  <a:pt x="99" y="87"/>
                  <a:pt x="99" y="87"/>
                </a:cubicBezTo>
                <a:cubicBezTo>
                  <a:pt x="82" y="104"/>
                  <a:pt x="82" y="104"/>
                  <a:pt x="82" y="104"/>
                </a:cubicBezTo>
                <a:cubicBezTo>
                  <a:pt x="95" y="117"/>
                  <a:pt x="95" y="117"/>
                  <a:pt x="95" y="117"/>
                </a:cubicBezTo>
                <a:cubicBezTo>
                  <a:pt x="91" y="123"/>
                  <a:pt x="88" y="130"/>
                  <a:pt x="87" y="137"/>
                </a:cubicBezTo>
                <a:cubicBezTo>
                  <a:pt x="69" y="137"/>
                  <a:pt x="69" y="137"/>
                  <a:pt x="69" y="137"/>
                </a:cubicBezTo>
                <a:cubicBezTo>
                  <a:pt x="69" y="161"/>
                  <a:pt x="69" y="161"/>
                  <a:pt x="69" y="161"/>
                </a:cubicBezTo>
                <a:cubicBezTo>
                  <a:pt x="87" y="161"/>
                  <a:pt x="87" y="161"/>
                  <a:pt x="87" y="161"/>
                </a:cubicBezTo>
                <a:cubicBezTo>
                  <a:pt x="88" y="168"/>
                  <a:pt x="91" y="174"/>
                  <a:pt x="95" y="180"/>
                </a:cubicBezTo>
                <a:cubicBezTo>
                  <a:pt x="82" y="193"/>
                  <a:pt x="82" y="193"/>
                  <a:pt x="82" y="193"/>
                </a:cubicBezTo>
                <a:cubicBezTo>
                  <a:pt x="99" y="210"/>
                  <a:pt x="99" y="210"/>
                  <a:pt x="99" y="210"/>
                </a:cubicBezTo>
                <a:cubicBezTo>
                  <a:pt x="111" y="197"/>
                  <a:pt x="111" y="197"/>
                  <a:pt x="111" y="197"/>
                </a:cubicBezTo>
                <a:cubicBezTo>
                  <a:pt x="117" y="201"/>
                  <a:pt x="124" y="204"/>
                  <a:pt x="131" y="205"/>
                </a:cubicBezTo>
                <a:cubicBezTo>
                  <a:pt x="131" y="223"/>
                  <a:pt x="131" y="223"/>
                  <a:pt x="131" y="223"/>
                </a:cubicBezTo>
                <a:cubicBezTo>
                  <a:pt x="155" y="223"/>
                  <a:pt x="155" y="223"/>
                  <a:pt x="155" y="223"/>
                </a:cubicBezTo>
                <a:cubicBezTo>
                  <a:pt x="155" y="205"/>
                  <a:pt x="155" y="205"/>
                  <a:pt x="155" y="205"/>
                </a:cubicBezTo>
                <a:cubicBezTo>
                  <a:pt x="161" y="203"/>
                  <a:pt x="168" y="201"/>
                  <a:pt x="174" y="197"/>
                </a:cubicBezTo>
                <a:cubicBezTo>
                  <a:pt x="186" y="210"/>
                  <a:pt x="186" y="210"/>
                  <a:pt x="186" y="210"/>
                </a:cubicBezTo>
                <a:cubicBezTo>
                  <a:pt x="203" y="193"/>
                  <a:pt x="203" y="193"/>
                  <a:pt x="203" y="193"/>
                </a:cubicBezTo>
                <a:cubicBezTo>
                  <a:pt x="190" y="180"/>
                  <a:pt x="190" y="180"/>
                  <a:pt x="190" y="180"/>
                </a:cubicBezTo>
                <a:cubicBezTo>
                  <a:pt x="194" y="174"/>
                  <a:pt x="197" y="168"/>
                  <a:pt x="198" y="161"/>
                </a:cubicBezTo>
                <a:cubicBezTo>
                  <a:pt x="217" y="161"/>
                  <a:pt x="217" y="161"/>
                  <a:pt x="217" y="161"/>
                </a:cubicBezTo>
                <a:cubicBezTo>
                  <a:pt x="217" y="137"/>
                  <a:pt x="217" y="137"/>
                  <a:pt x="217" y="137"/>
                </a:cubicBezTo>
                <a:cubicBezTo>
                  <a:pt x="198" y="137"/>
                  <a:pt x="198" y="137"/>
                  <a:pt x="198" y="137"/>
                </a:cubicBezTo>
                <a:cubicBezTo>
                  <a:pt x="197" y="130"/>
                  <a:pt x="194" y="123"/>
                  <a:pt x="190" y="117"/>
                </a:cubicBezTo>
                <a:close/>
                <a:moveTo>
                  <a:pt x="176" y="149"/>
                </a:moveTo>
                <a:cubicBezTo>
                  <a:pt x="176" y="168"/>
                  <a:pt x="161" y="183"/>
                  <a:pt x="143" y="183"/>
                </a:cubicBezTo>
                <a:cubicBezTo>
                  <a:pt x="124" y="183"/>
                  <a:pt x="109" y="167"/>
                  <a:pt x="109" y="149"/>
                </a:cubicBezTo>
                <a:cubicBezTo>
                  <a:pt x="109" y="130"/>
                  <a:pt x="124" y="114"/>
                  <a:pt x="143" y="114"/>
                </a:cubicBezTo>
                <a:cubicBezTo>
                  <a:pt x="161" y="114"/>
                  <a:pt x="176" y="130"/>
                  <a:pt x="176" y="149"/>
                </a:cubicBezTo>
                <a:close/>
                <a:moveTo>
                  <a:pt x="368" y="319"/>
                </a:moveTo>
                <a:cubicBezTo>
                  <a:pt x="356" y="331"/>
                  <a:pt x="356" y="331"/>
                  <a:pt x="356" y="331"/>
                </a:cubicBezTo>
                <a:cubicBezTo>
                  <a:pt x="372" y="348"/>
                  <a:pt x="372" y="348"/>
                  <a:pt x="372" y="348"/>
                </a:cubicBezTo>
                <a:cubicBezTo>
                  <a:pt x="385" y="335"/>
                  <a:pt x="385" y="335"/>
                  <a:pt x="385" y="335"/>
                </a:cubicBezTo>
                <a:cubicBezTo>
                  <a:pt x="391" y="339"/>
                  <a:pt x="398" y="342"/>
                  <a:pt x="405" y="343"/>
                </a:cubicBezTo>
                <a:cubicBezTo>
                  <a:pt x="405" y="361"/>
                  <a:pt x="405" y="361"/>
                  <a:pt x="405" y="361"/>
                </a:cubicBezTo>
                <a:cubicBezTo>
                  <a:pt x="428" y="361"/>
                  <a:pt x="428" y="361"/>
                  <a:pt x="428" y="361"/>
                </a:cubicBezTo>
                <a:cubicBezTo>
                  <a:pt x="428" y="343"/>
                  <a:pt x="428" y="343"/>
                  <a:pt x="428" y="343"/>
                </a:cubicBezTo>
                <a:cubicBezTo>
                  <a:pt x="435" y="342"/>
                  <a:pt x="442" y="339"/>
                  <a:pt x="447" y="335"/>
                </a:cubicBezTo>
                <a:cubicBezTo>
                  <a:pt x="460" y="348"/>
                  <a:pt x="460" y="348"/>
                  <a:pt x="460" y="348"/>
                </a:cubicBezTo>
                <a:cubicBezTo>
                  <a:pt x="477" y="331"/>
                  <a:pt x="477" y="331"/>
                  <a:pt x="477" y="331"/>
                </a:cubicBezTo>
                <a:cubicBezTo>
                  <a:pt x="464" y="319"/>
                  <a:pt x="464" y="319"/>
                  <a:pt x="464" y="319"/>
                </a:cubicBezTo>
                <a:cubicBezTo>
                  <a:pt x="468" y="313"/>
                  <a:pt x="470" y="306"/>
                  <a:pt x="472" y="299"/>
                </a:cubicBezTo>
                <a:cubicBezTo>
                  <a:pt x="490" y="299"/>
                  <a:pt x="490" y="299"/>
                  <a:pt x="490" y="299"/>
                </a:cubicBezTo>
                <a:cubicBezTo>
                  <a:pt x="490" y="275"/>
                  <a:pt x="490" y="275"/>
                  <a:pt x="490" y="275"/>
                </a:cubicBezTo>
                <a:cubicBezTo>
                  <a:pt x="472" y="275"/>
                  <a:pt x="472" y="275"/>
                  <a:pt x="472" y="275"/>
                </a:cubicBezTo>
                <a:cubicBezTo>
                  <a:pt x="470" y="268"/>
                  <a:pt x="468" y="261"/>
                  <a:pt x="464" y="256"/>
                </a:cubicBezTo>
                <a:cubicBezTo>
                  <a:pt x="477" y="243"/>
                  <a:pt x="477" y="243"/>
                  <a:pt x="477" y="243"/>
                </a:cubicBezTo>
                <a:cubicBezTo>
                  <a:pt x="460" y="227"/>
                  <a:pt x="460" y="227"/>
                  <a:pt x="460" y="227"/>
                </a:cubicBezTo>
                <a:cubicBezTo>
                  <a:pt x="447" y="239"/>
                  <a:pt x="447" y="239"/>
                  <a:pt x="447" y="239"/>
                </a:cubicBezTo>
                <a:cubicBezTo>
                  <a:pt x="442" y="236"/>
                  <a:pt x="436" y="233"/>
                  <a:pt x="428" y="231"/>
                </a:cubicBezTo>
                <a:cubicBezTo>
                  <a:pt x="428" y="213"/>
                  <a:pt x="428" y="213"/>
                  <a:pt x="428" y="213"/>
                </a:cubicBezTo>
                <a:cubicBezTo>
                  <a:pt x="405" y="213"/>
                  <a:pt x="405" y="213"/>
                  <a:pt x="405" y="213"/>
                </a:cubicBezTo>
                <a:cubicBezTo>
                  <a:pt x="405" y="231"/>
                  <a:pt x="405" y="231"/>
                  <a:pt x="405" y="231"/>
                </a:cubicBezTo>
                <a:cubicBezTo>
                  <a:pt x="397" y="233"/>
                  <a:pt x="391" y="236"/>
                  <a:pt x="385" y="239"/>
                </a:cubicBezTo>
                <a:cubicBezTo>
                  <a:pt x="372" y="227"/>
                  <a:pt x="372" y="227"/>
                  <a:pt x="372" y="227"/>
                </a:cubicBezTo>
                <a:cubicBezTo>
                  <a:pt x="356" y="243"/>
                  <a:pt x="356" y="243"/>
                  <a:pt x="356" y="243"/>
                </a:cubicBezTo>
                <a:cubicBezTo>
                  <a:pt x="368" y="256"/>
                  <a:pt x="368" y="256"/>
                  <a:pt x="368" y="256"/>
                </a:cubicBezTo>
                <a:cubicBezTo>
                  <a:pt x="364" y="261"/>
                  <a:pt x="362" y="268"/>
                  <a:pt x="360" y="275"/>
                </a:cubicBezTo>
                <a:cubicBezTo>
                  <a:pt x="342" y="275"/>
                  <a:pt x="342" y="275"/>
                  <a:pt x="342" y="275"/>
                </a:cubicBezTo>
                <a:cubicBezTo>
                  <a:pt x="342" y="299"/>
                  <a:pt x="342" y="299"/>
                  <a:pt x="342" y="299"/>
                </a:cubicBezTo>
                <a:cubicBezTo>
                  <a:pt x="360" y="299"/>
                  <a:pt x="360" y="299"/>
                  <a:pt x="360" y="299"/>
                </a:cubicBezTo>
                <a:cubicBezTo>
                  <a:pt x="362" y="306"/>
                  <a:pt x="364" y="313"/>
                  <a:pt x="368" y="319"/>
                </a:cubicBezTo>
                <a:close/>
                <a:moveTo>
                  <a:pt x="382" y="287"/>
                </a:moveTo>
                <a:cubicBezTo>
                  <a:pt x="382" y="269"/>
                  <a:pt x="397" y="253"/>
                  <a:pt x="416" y="253"/>
                </a:cubicBezTo>
                <a:cubicBezTo>
                  <a:pt x="435" y="253"/>
                  <a:pt x="450" y="268"/>
                  <a:pt x="450" y="287"/>
                </a:cubicBezTo>
                <a:cubicBezTo>
                  <a:pt x="450" y="306"/>
                  <a:pt x="435" y="321"/>
                  <a:pt x="416" y="321"/>
                </a:cubicBezTo>
                <a:cubicBezTo>
                  <a:pt x="398" y="321"/>
                  <a:pt x="382" y="306"/>
                  <a:pt x="382" y="287"/>
                </a:cubicBezTo>
                <a:close/>
                <a:moveTo>
                  <a:pt x="302" y="351"/>
                </a:moveTo>
                <a:cubicBezTo>
                  <a:pt x="278" y="351"/>
                  <a:pt x="278" y="351"/>
                  <a:pt x="278" y="351"/>
                </a:cubicBezTo>
                <a:cubicBezTo>
                  <a:pt x="278" y="368"/>
                  <a:pt x="278" y="368"/>
                  <a:pt x="278" y="368"/>
                </a:cubicBezTo>
                <a:cubicBezTo>
                  <a:pt x="271" y="370"/>
                  <a:pt x="265" y="373"/>
                  <a:pt x="259" y="377"/>
                </a:cubicBezTo>
                <a:cubicBezTo>
                  <a:pt x="246" y="364"/>
                  <a:pt x="246" y="364"/>
                  <a:pt x="246" y="364"/>
                </a:cubicBezTo>
                <a:cubicBezTo>
                  <a:pt x="229" y="381"/>
                  <a:pt x="229" y="381"/>
                  <a:pt x="229" y="381"/>
                </a:cubicBezTo>
                <a:cubicBezTo>
                  <a:pt x="242" y="393"/>
                  <a:pt x="242" y="393"/>
                  <a:pt x="242" y="393"/>
                </a:cubicBezTo>
                <a:cubicBezTo>
                  <a:pt x="238" y="400"/>
                  <a:pt x="235" y="406"/>
                  <a:pt x="234" y="414"/>
                </a:cubicBezTo>
                <a:cubicBezTo>
                  <a:pt x="216" y="414"/>
                  <a:pt x="216" y="414"/>
                  <a:pt x="216" y="414"/>
                </a:cubicBezTo>
                <a:cubicBezTo>
                  <a:pt x="216" y="437"/>
                  <a:pt x="216" y="437"/>
                  <a:pt x="216" y="437"/>
                </a:cubicBezTo>
                <a:cubicBezTo>
                  <a:pt x="234" y="437"/>
                  <a:pt x="234" y="437"/>
                  <a:pt x="234" y="437"/>
                </a:cubicBezTo>
                <a:cubicBezTo>
                  <a:pt x="235" y="445"/>
                  <a:pt x="238" y="451"/>
                  <a:pt x="242" y="458"/>
                </a:cubicBezTo>
                <a:cubicBezTo>
                  <a:pt x="229" y="470"/>
                  <a:pt x="229" y="470"/>
                  <a:pt x="229" y="470"/>
                </a:cubicBezTo>
                <a:cubicBezTo>
                  <a:pt x="246" y="487"/>
                  <a:pt x="246" y="487"/>
                  <a:pt x="246" y="487"/>
                </a:cubicBezTo>
                <a:cubicBezTo>
                  <a:pt x="259" y="474"/>
                  <a:pt x="259" y="474"/>
                  <a:pt x="259" y="474"/>
                </a:cubicBezTo>
                <a:cubicBezTo>
                  <a:pt x="265" y="478"/>
                  <a:pt x="272" y="481"/>
                  <a:pt x="278" y="482"/>
                </a:cubicBezTo>
                <a:cubicBezTo>
                  <a:pt x="278" y="500"/>
                  <a:pt x="278" y="500"/>
                  <a:pt x="278" y="500"/>
                </a:cubicBezTo>
                <a:cubicBezTo>
                  <a:pt x="302" y="500"/>
                  <a:pt x="302" y="500"/>
                  <a:pt x="302" y="500"/>
                </a:cubicBezTo>
                <a:cubicBezTo>
                  <a:pt x="302" y="482"/>
                  <a:pt x="302" y="482"/>
                  <a:pt x="302" y="482"/>
                </a:cubicBezTo>
                <a:cubicBezTo>
                  <a:pt x="310" y="481"/>
                  <a:pt x="317" y="477"/>
                  <a:pt x="321" y="474"/>
                </a:cubicBezTo>
                <a:cubicBezTo>
                  <a:pt x="334" y="487"/>
                  <a:pt x="334" y="487"/>
                  <a:pt x="334" y="487"/>
                </a:cubicBezTo>
                <a:cubicBezTo>
                  <a:pt x="351" y="470"/>
                  <a:pt x="351" y="470"/>
                  <a:pt x="351" y="470"/>
                </a:cubicBezTo>
                <a:cubicBezTo>
                  <a:pt x="338" y="458"/>
                  <a:pt x="338" y="458"/>
                  <a:pt x="338" y="458"/>
                </a:cubicBezTo>
                <a:cubicBezTo>
                  <a:pt x="342" y="452"/>
                  <a:pt x="344" y="445"/>
                  <a:pt x="347" y="437"/>
                </a:cubicBezTo>
                <a:cubicBezTo>
                  <a:pt x="364" y="437"/>
                  <a:pt x="364" y="437"/>
                  <a:pt x="364" y="437"/>
                </a:cubicBezTo>
                <a:cubicBezTo>
                  <a:pt x="364" y="414"/>
                  <a:pt x="364" y="414"/>
                  <a:pt x="364" y="414"/>
                </a:cubicBezTo>
                <a:cubicBezTo>
                  <a:pt x="347" y="414"/>
                  <a:pt x="347" y="414"/>
                  <a:pt x="347" y="414"/>
                </a:cubicBezTo>
                <a:cubicBezTo>
                  <a:pt x="344" y="406"/>
                  <a:pt x="342" y="399"/>
                  <a:pt x="338" y="393"/>
                </a:cubicBezTo>
                <a:cubicBezTo>
                  <a:pt x="351" y="381"/>
                  <a:pt x="351" y="381"/>
                  <a:pt x="351" y="381"/>
                </a:cubicBezTo>
                <a:cubicBezTo>
                  <a:pt x="334" y="364"/>
                  <a:pt x="334" y="364"/>
                  <a:pt x="334" y="364"/>
                </a:cubicBezTo>
                <a:cubicBezTo>
                  <a:pt x="321" y="376"/>
                  <a:pt x="321" y="376"/>
                  <a:pt x="321" y="376"/>
                </a:cubicBezTo>
                <a:cubicBezTo>
                  <a:pt x="316" y="373"/>
                  <a:pt x="309" y="370"/>
                  <a:pt x="302" y="368"/>
                </a:cubicBezTo>
                <a:lnTo>
                  <a:pt x="302" y="351"/>
                </a:lnTo>
                <a:close/>
                <a:moveTo>
                  <a:pt x="324" y="425"/>
                </a:moveTo>
                <a:cubicBezTo>
                  <a:pt x="324" y="444"/>
                  <a:pt x="309" y="459"/>
                  <a:pt x="290" y="459"/>
                </a:cubicBezTo>
                <a:cubicBezTo>
                  <a:pt x="271" y="459"/>
                  <a:pt x="256" y="444"/>
                  <a:pt x="256" y="425"/>
                </a:cubicBezTo>
                <a:cubicBezTo>
                  <a:pt x="256" y="407"/>
                  <a:pt x="271" y="391"/>
                  <a:pt x="290" y="391"/>
                </a:cubicBezTo>
                <a:cubicBezTo>
                  <a:pt x="309" y="391"/>
                  <a:pt x="324" y="406"/>
                  <a:pt x="324" y="4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 name="Group 2">
            <a:extLst>
              <a:ext uri="{FF2B5EF4-FFF2-40B4-BE49-F238E27FC236}">
                <a16:creationId xmlns:a16="http://schemas.microsoft.com/office/drawing/2014/main" id="{E7F2433B-6F2C-11B8-7BBD-D2934DDC4552}"/>
              </a:ext>
            </a:extLst>
          </p:cNvPr>
          <p:cNvGrpSpPr/>
          <p:nvPr/>
        </p:nvGrpSpPr>
        <p:grpSpPr>
          <a:xfrm>
            <a:off x="4327525" y="3774016"/>
            <a:ext cx="7421563" cy="241980"/>
            <a:chOff x="4327525" y="3909473"/>
            <a:chExt cx="7421563" cy="241980"/>
          </a:xfrm>
        </p:grpSpPr>
        <p:sp>
          <p:nvSpPr>
            <p:cNvPr id="5" name="Google Shape;112;p22">
              <a:extLst>
                <a:ext uri="{FF2B5EF4-FFF2-40B4-BE49-F238E27FC236}">
                  <a16:creationId xmlns:a16="http://schemas.microsoft.com/office/drawing/2014/main" id="{AF28D3CC-A6D0-2C14-4CD5-60D9A9D4660C}"/>
                </a:ext>
              </a:extLst>
            </p:cNvPr>
            <p:cNvSpPr/>
            <p:nvPr/>
          </p:nvSpPr>
          <p:spPr>
            <a:xfrm>
              <a:off x="4327525" y="3909473"/>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Enerģijas ražošanu un uzkrāšanu</a:t>
              </a:r>
            </a:p>
          </p:txBody>
        </p:sp>
        <p:sp>
          <p:nvSpPr>
            <p:cNvPr id="6" name="Freeform 68">
              <a:extLst>
                <a:ext uri="{FF2B5EF4-FFF2-40B4-BE49-F238E27FC236}">
                  <a16:creationId xmlns:a16="http://schemas.microsoft.com/office/drawing/2014/main" id="{88AE724E-23D7-83BD-7D11-50824BDD4BEE}"/>
                </a:ext>
              </a:extLst>
            </p:cNvPr>
            <p:cNvSpPr>
              <a:spLocks noChangeAspect="1" noEditPoints="1"/>
            </p:cNvSpPr>
            <p:nvPr/>
          </p:nvSpPr>
          <p:spPr bwMode="auto">
            <a:xfrm>
              <a:off x="4411322" y="39437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7" name="Group 6">
            <a:extLst>
              <a:ext uri="{FF2B5EF4-FFF2-40B4-BE49-F238E27FC236}">
                <a16:creationId xmlns:a16="http://schemas.microsoft.com/office/drawing/2014/main" id="{060C1E6C-1FA1-9783-D688-3A2DC4C35436}"/>
              </a:ext>
            </a:extLst>
          </p:cNvPr>
          <p:cNvGrpSpPr/>
          <p:nvPr/>
        </p:nvGrpSpPr>
        <p:grpSpPr>
          <a:xfrm>
            <a:off x="4327524" y="4177848"/>
            <a:ext cx="7421563" cy="241980"/>
            <a:chOff x="4327525" y="4536495"/>
            <a:chExt cx="7421563" cy="241980"/>
          </a:xfrm>
        </p:grpSpPr>
        <p:sp>
          <p:nvSpPr>
            <p:cNvPr id="8" name="Google Shape;112;p22">
              <a:extLst>
                <a:ext uri="{FF2B5EF4-FFF2-40B4-BE49-F238E27FC236}">
                  <a16:creationId xmlns:a16="http://schemas.microsoft.com/office/drawing/2014/main" id="{258AF30A-4C34-826F-1855-5F3879C41005}"/>
                </a:ext>
              </a:extLst>
            </p:cNvPr>
            <p:cNvSpPr/>
            <p:nvPr/>
          </p:nvSpPr>
          <p:spPr>
            <a:xfrm>
              <a:off x="4327525" y="4536495"/>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Elektromagnētisko starojumu </a:t>
              </a:r>
            </a:p>
          </p:txBody>
        </p:sp>
        <p:sp>
          <p:nvSpPr>
            <p:cNvPr id="9" name="Freeform 68">
              <a:extLst>
                <a:ext uri="{FF2B5EF4-FFF2-40B4-BE49-F238E27FC236}">
                  <a16:creationId xmlns:a16="http://schemas.microsoft.com/office/drawing/2014/main" id="{CD9FCFC6-A0C3-16B6-AF12-E31DCE2717CD}"/>
                </a:ext>
              </a:extLst>
            </p:cNvPr>
            <p:cNvSpPr>
              <a:spLocks noChangeAspect="1" noEditPoints="1"/>
            </p:cNvSpPr>
            <p:nvPr/>
          </p:nvSpPr>
          <p:spPr bwMode="auto">
            <a:xfrm>
              <a:off x="4411322" y="457078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0" name="Group 9">
            <a:extLst>
              <a:ext uri="{FF2B5EF4-FFF2-40B4-BE49-F238E27FC236}">
                <a16:creationId xmlns:a16="http://schemas.microsoft.com/office/drawing/2014/main" id="{DC520F0B-72D0-20D4-830C-5BBE121C81C8}"/>
              </a:ext>
            </a:extLst>
          </p:cNvPr>
          <p:cNvGrpSpPr/>
          <p:nvPr/>
        </p:nvGrpSpPr>
        <p:grpSpPr>
          <a:xfrm>
            <a:off x="4327525" y="4581680"/>
            <a:ext cx="7421563" cy="241980"/>
            <a:chOff x="4327525" y="5078880"/>
            <a:chExt cx="7421563" cy="241980"/>
          </a:xfrm>
        </p:grpSpPr>
        <p:sp>
          <p:nvSpPr>
            <p:cNvPr id="11" name="Google Shape;112;p22">
              <a:extLst>
                <a:ext uri="{FF2B5EF4-FFF2-40B4-BE49-F238E27FC236}">
                  <a16:creationId xmlns:a16="http://schemas.microsoft.com/office/drawing/2014/main" id="{B9E62EA5-22D0-BE39-8915-80244493DBF1}"/>
                </a:ext>
              </a:extLst>
            </p:cNvPr>
            <p:cNvSpPr/>
            <p:nvPr/>
          </p:nvSpPr>
          <p:spPr>
            <a:xfrm>
              <a:off x="4327525" y="5078880"/>
              <a:ext cx="7421563" cy="241980"/>
            </a:xfrm>
            <a:prstGeom prst="rect">
              <a:avLst/>
            </a:prstGeom>
            <a:solidFill>
              <a:schemeClr val="bg1"/>
            </a:solidFill>
            <a:ln>
              <a:noFill/>
            </a:ln>
          </p:spPr>
          <p:txBody>
            <a:bodyPr spcFirstLastPara="1" wrap="square" lIns="360000" tIns="36000" rIns="72000" bIns="36000" anchor="ctr" anchorCtr="0">
              <a:spAutoFit/>
            </a:bodyPr>
            <a:lstStyle/>
            <a:p>
              <a:pPr>
                <a:tabLst>
                  <a:tab pos="354965" algn="l"/>
                </a:tabLst>
              </a:pPr>
              <a:r>
                <a:rPr lang="lv-LV" sz="1100">
                  <a:cs typeface="Times New Roman"/>
                </a:rPr>
                <a:t>Ugunsnedrošu, </a:t>
              </a:r>
              <a:r>
                <a:rPr lang="lv-LV" sz="1100" err="1">
                  <a:cs typeface="Times New Roman"/>
                </a:rPr>
                <a:t>sprādzienbīstamu</a:t>
              </a:r>
              <a:r>
                <a:rPr lang="lv-LV" sz="1100">
                  <a:cs typeface="Times New Roman"/>
                </a:rPr>
                <a:t>, bīstamu ķīmisku vielu un maisījumu </a:t>
              </a:r>
            </a:p>
          </p:txBody>
        </p:sp>
        <p:sp>
          <p:nvSpPr>
            <p:cNvPr id="12" name="Freeform 68">
              <a:extLst>
                <a:ext uri="{FF2B5EF4-FFF2-40B4-BE49-F238E27FC236}">
                  <a16:creationId xmlns:a16="http://schemas.microsoft.com/office/drawing/2014/main" id="{C49AFD4E-E911-1AE0-485F-94BCE315C4EC}"/>
                </a:ext>
              </a:extLst>
            </p:cNvPr>
            <p:cNvSpPr>
              <a:spLocks noChangeAspect="1" noEditPoints="1"/>
            </p:cNvSpPr>
            <p:nvPr/>
          </p:nvSpPr>
          <p:spPr bwMode="auto">
            <a:xfrm>
              <a:off x="4411322" y="511316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grpSp>
        <p:nvGrpSpPr>
          <p:cNvPr id="13" name="Group 12">
            <a:extLst>
              <a:ext uri="{FF2B5EF4-FFF2-40B4-BE49-F238E27FC236}">
                <a16:creationId xmlns:a16="http://schemas.microsoft.com/office/drawing/2014/main" id="{7CDB165C-3B81-2516-01FF-AAFB4EA367B5}"/>
              </a:ext>
            </a:extLst>
          </p:cNvPr>
          <p:cNvGrpSpPr/>
          <p:nvPr/>
        </p:nvGrpSpPr>
        <p:grpSpPr>
          <a:xfrm>
            <a:off x="4327525" y="4985512"/>
            <a:ext cx="7421563" cy="241980"/>
            <a:chOff x="4327525" y="5790538"/>
            <a:chExt cx="7421563" cy="241980"/>
          </a:xfrm>
        </p:grpSpPr>
        <p:sp>
          <p:nvSpPr>
            <p:cNvPr id="14" name="Google Shape;112;p22">
              <a:extLst>
                <a:ext uri="{FF2B5EF4-FFF2-40B4-BE49-F238E27FC236}">
                  <a16:creationId xmlns:a16="http://schemas.microsoft.com/office/drawing/2014/main" id="{E776344E-99E7-60D7-D58A-FBDE2D0EA37A}"/>
                </a:ext>
              </a:extLst>
            </p:cNvPr>
            <p:cNvSpPr/>
            <p:nvPr/>
          </p:nvSpPr>
          <p:spPr>
            <a:xfrm>
              <a:off x="4327525" y="5790538"/>
              <a:ext cx="7421563" cy="241980"/>
            </a:xfrm>
            <a:prstGeom prst="rect">
              <a:avLst/>
            </a:prstGeom>
            <a:solidFill>
              <a:schemeClr val="bg1"/>
            </a:solidFill>
            <a:ln>
              <a:noFill/>
            </a:ln>
          </p:spPr>
          <p:txBody>
            <a:bodyPr spcFirstLastPara="1" wrap="square" lIns="360000" tIns="36000" rIns="72000" bIns="36000" anchor="ctr" anchorCtr="0">
              <a:spAutoFit/>
            </a:bodyPr>
            <a:lstStyle/>
            <a:p>
              <a:pPr marR="5080">
                <a:tabLst>
                  <a:tab pos="355600" algn="l"/>
                </a:tabLst>
              </a:pPr>
              <a:r>
                <a:rPr lang="lv-LV" sz="1100">
                  <a:cs typeface="Times New Roman"/>
                </a:rPr>
                <a:t>Bīstamo atkritumu </a:t>
              </a:r>
            </a:p>
          </p:txBody>
        </p:sp>
        <p:sp>
          <p:nvSpPr>
            <p:cNvPr id="15" name="Freeform 68">
              <a:extLst>
                <a:ext uri="{FF2B5EF4-FFF2-40B4-BE49-F238E27FC236}">
                  <a16:creationId xmlns:a16="http://schemas.microsoft.com/office/drawing/2014/main" id="{72FB14DF-4231-E59E-CA74-D6511533736C}"/>
                </a:ext>
              </a:extLst>
            </p:cNvPr>
            <p:cNvSpPr>
              <a:spLocks noChangeAspect="1" noEditPoints="1"/>
            </p:cNvSpPr>
            <p:nvPr/>
          </p:nvSpPr>
          <p:spPr bwMode="auto">
            <a:xfrm>
              <a:off x="4411322" y="582482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16" name="Straight Connector 15">
            <a:extLst>
              <a:ext uri="{FF2B5EF4-FFF2-40B4-BE49-F238E27FC236}">
                <a16:creationId xmlns:a16="http://schemas.microsoft.com/office/drawing/2014/main" id="{35CD195D-D556-2210-F500-786373EEC38D}"/>
              </a:ext>
            </a:extLst>
          </p:cNvPr>
          <p:cNvCxnSpPr>
            <a:cxnSpLocks/>
          </p:cNvCxnSpPr>
          <p:nvPr/>
        </p:nvCxnSpPr>
        <p:spPr>
          <a:xfrm>
            <a:off x="4327525" y="4063205"/>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D8FCF506-9C58-0A2C-8A80-EA4435038DDD}"/>
              </a:ext>
            </a:extLst>
          </p:cNvPr>
          <p:cNvCxnSpPr>
            <a:cxnSpLocks/>
          </p:cNvCxnSpPr>
          <p:nvPr/>
        </p:nvCxnSpPr>
        <p:spPr>
          <a:xfrm>
            <a:off x="4327525" y="4484712"/>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827FC001-A5FB-80EC-3821-A3A96681836F}"/>
              </a:ext>
            </a:extLst>
          </p:cNvPr>
          <p:cNvCxnSpPr>
            <a:cxnSpLocks/>
          </p:cNvCxnSpPr>
          <p:nvPr/>
        </p:nvCxnSpPr>
        <p:spPr>
          <a:xfrm>
            <a:off x="4327525" y="4902057"/>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19" name="Group 18">
            <a:extLst>
              <a:ext uri="{FF2B5EF4-FFF2-40B4-BE49-F238E27FC236}">
                <a16:creationId xmlns:a16="http://schemas.microsoft.com/office/drawing/2014/main" id="{95ECCBC7-E14F-4202-2CDB-5C13C1FAABD4}"/>
              </a:ext>
            </a:extLst>
          </p:cNvPr>
          <p:cNvGrpSpPr/>
          <p:nvPr/>
        </p:nvGrpSpPr>
        <p:grpSpPr>
          <a:xfrm>
            <a:off x="4327525" y="5389344"/>
            <a:ext cx="7421563" cy="241980"/>
            <a:chOff x="4327525" y="5809701"/>
            <a:chExt cx="7421563" cy="241980"/>
          </a:xfrm>
        </p:grpSpPr>
        <p:sp>
          <p:nvSpPr>
            <p:cNvPr id="20" name="Google Shape;112;p22">
              <a:extLst>
                <a:ext uri="{FF2B5EF4-FFF2-40B4-BE49-F238E27FC236}">
                  <a16:creationId xmlns:a16="http://schemas.microsoft.com/office/drawing/2014/main" id="{3FCC3817-108C-50F0-D514-DD5059207E87}"/>
                </a:ext>
              </a:extLst>
            </p:cNvPr>
            <p:cNvSpPr/>
            <p:nvPr/>
          </p:nvSpPr>
          <p:spPr>
            <a:xfrm>
              <a:off x="4327525" y="5809701"/>
              <a:ext cx="7421563" cy="241980"/>
            </a:xfrm>
            <a:prstGeom prst="rect">
              <a:avLst/>
            </a:prstGeom>
            <a:solidFill>
              <a:schemeClr val="bg1"/>
            </a:solidFill>
            <a:ln>
              <a:noFill/>
            </a:ln>
          </p:spPr>
          <p:txBody>
            <a:bodyPr spcFirstLastPara="1" wrap="square" lIns="360000" tIns="36000" rIns="72000" bIns="36000" anchor="ctr" anchorCtr="0">
              <a:spAutoFit/>
            </a:bodyPr>
            <a:lstStyle/>
            <a:p>
              <a:pPr marR="320040">
                <a:tabLst>
                  <a:tab pos="355600" algn="l"/>
                </a:tabLst>
              </a:pPr>
              <a:r>
                <a:rPr lang="lv-LV" sz="1100">
                  <a:cs typeface="Times New Roman"/>
                </a:rPr>
                <a:t>Augu karantīnas organismu </a:t>
              </a:r>
            </a:p>
          </p:txBody>
        </p:sp>
        <p:sp>
          <p:nvSpPr>
            <p:cNvPr id="21" name="Freeform 68">
              <a:extLst>
                <a:ext uri="{FF2B5EF4-FFF2-40B4-BE49-F238E27FC236}">
                  <a16:creationId xmlns:a16="http://schemas.microsoft.com/office/drawing/2014/main" id="{948AFF0D-E420-736B-BABF-4313D786B927}"/>
                </a:ext>
              </a:extLst>
            </p:cNvPr>
            <p:cNvSpPr>
              <a:spLocks noChangeAspect="1" noEditPoints="1"/>
            </p:cNvSpPr>
            <p:nvPr/>
          </p:nvSpPr>
          <p:spPr bwMode="auto">
            <a:xfrm>
              <a:off x="4411322" y="58439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23" name="Straight Connector 22">
            <a:extLst>
              <a:ext uri="{FF2B5EF4-FFF2-40B4-BE49-F238E27FC236}">
                <a16:creationId xmlns:a16="http://schemas.microsoft.com/office/drawing/2014/main" id="{89AB8218-2E35-613B-CBCB-687873888347}"/>
              </a:ext>
            </a:extLst>
          </p:cNvPr>
          <p:cNvCxnSpPr>
            <a:cxnSpLocks/>
          </p:cNvCxnSpPr>
          <p:nvPr/>
        </p:nvCxnSpPr>
        <p:spPr>
          <a:xfrm>
            <a:off x="4327525" y="5321483"/>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grpSp>
        <p:nvGrpSpPr>
          <p:cNvPr id="25" name="Group 24">
            <a:extLst>
              <a:ext uri="{FF2B5EF4-FFF2-40B4-BE49-F238E27FC236}">
                <a16:creationId xmlns:a16="http://schemas.microsoft.com/office/drawing/2014/main" id="{0540396C-26C5-C59D-105B-5FC5CE29A915}"/>
              </a:ext>
            </a:extLst>
          </p:cNvPr>
          <p:cNvGrpSpPr/>
          <p:nvPr/>
        </p:nvGrpSpPr>
        <p:grpSpPr>
          <a:xfrm>
            <a:off x="4327525" y="5793177"/>
            <a:ext cx="7421563" cy="411257"/>
            <a:chOff x="4327525" y="6068696"/>
            <a:chExt cx="7421563" cy="411257"/>
          </a:xfrm>
        </p:grpSpPr>
        <p:sp>
          <p:nvSpPr>
            <p:cNvPr id="26" name="Google Shape;112;p22">
              <a:extLst>
                <a:ext uri="{FF2B5EF4-FFF2-40B4-BE49-F238E27FC236}">
                  <a16:creationId xmlns:a16="http://schemas.microsoft.com/office/drawing/2014/main" id="{DEE44FE4-0A15-D592-64CA-CC624BA632A8}"/>
                </a:ext>
              </a:extLst>
            </p:cNvPr>
            <p:cNvSpPr/>
            <p:nvPr/>
          </p:nvSpPr>
          <p:spPr>
            <a:xfrm>
              <a:off x="4327525" y="6068696"/>
              <a:ext cx="7421563" cy="411257"/>
            </a:xfrm>
            <a:prstGeom prst="rect">
              <a:avLst/>
            </a:prstGeom>
            <a:solidFill>
              <a:schemeClr val="bg1"/>
            </a:solidFill>
            <a:ln>
              <a:noFill/>
            </a:ln>
          </p:spPr>
          <p:txBody>
            <a:bodyPr spcFirstLastPara="1" wrap="square" lIns="360000" tIns="36000" rIns="72000" bIns="36000" anchor="ctr" anchorCtr="0">
              <a:spAutoFit/>
            </a:bodyPr>
            <a:lstStyle/>
            <a:p>
              <a:pPr marR="808355">
                <a:tabLst>
                  <a:tab pos="355600" algn="l"/>
                </a:tabLst>
              </a:pPr>
              <a:r>
                <a:rPr lang="lv-LV" sz="1100">
                  <a:cs typeface="Times New Roman"/>
                </a:rPr>
                <a:t>Bioloģiski aktīvu un radioaktīvu vielu, kodolmateriālu un to atkritumu pārstrādi, apstrādi, ražošanu, lietošanu, uzglabāšanu un transportēšanu</a:t>
              </a:r>
            </a:p>
          </p:txBody>
        </p:sp>
        <p:sp>
          <p:nvSpPr>
            <p:cNvPr id="27" name="Freeform 68">
              <a:extLst>
                <a:ext uri="{FF2B5EF4-FFF2-40B4-BE49-F238E27FC236}">
                  <a16:creationId xmlns:a16="http://schemas.microsoft.com/office/drawing/2014/main" id="{DA7AE158-3BC5-833F-C2DC-F273018BF910}"/>
                </a:ext>
              </a:extLst>
            </p:cNvPr>
            <p:cNvSpPr>
              <a:spLocks noChangeAspect="1" noEditPoints="1"/>
            </p:cNvSpPr>
            <p:nvPr/>
          </p:nvSpPr>
          <p:spPr bwMode="auto">
            <a:xfrm>
              <a:off x="4411322" y="618762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983"/>
            </a:p>
          </p:txBody>
        </p:sp>
      </p:grpSp>
      <p:cxnSp>
        <p:nvCxnSpPr>
          <p:cNvPr id="28" name="Straight Connector 27">
            <a:extLst>
              <a:ext uri="{FF2B5EF4-FFF2-40B4-BE49-F238E27FC236}">
                <a16:creationId xmlns:a16="http://schemas.microsoft.com/office/drawing/2014/main" id="{B8C010BB-CF01-A625-1B5E-CE25088D24B6}"/>
              </a:ext>
            </a:extLst>
          </p:cNvPr>
          <p:cNvCxnSpPr>
            <a:cxnSpLocks/>
          </p:cNvCxnSpPr>
          <p:nvPr/>
        </p:nvCxnSpPr>
        <p:spPr>
          <a:xfrm>
            <a:off x="4327525" y="5740911"/>
            <a:ext cx="7421563" cy="0"/>
          </a:xfrm>
          <a:prstGeom prst="line">
            <a:avLst/>
          </a:prstGeom>
          <a:ln w="12700" cap="sq">
            <a:solidFill>
              <a:srgbClr val="CFD6E8"/>
            </a:solidFill>
          </a:ln>
        </p:spPr>
        <p:style>
          <a:lnRef idx="1">
            <a:schemeClr val="accent1"/>
          </a:lnRef>
          <a:fillRef idx="0">
            <a:schemeClr val="accent1"/>
          </a:fillRef>
          <a:effectRef idx="0">
            <a:schemeClr val="dk1"/>
          </a:effectRef>
          <a:fontRef idx="minor">
            <a:schemeClr val="lt1"/>
          </a:fontRef>
        </p:style>
      </p:cxnSp>
      <p:sp>
        <p:nvSpPr>
          <p:cNvPr id="35" name="Rectangle 34">
            <a:extLst>
              <a:ext uri="{FF2B5EF4-FFF2-40B4-BE49-F238E27FC236}">
                <a16:creationId xmlns:a16="http://schemas.microsoft.com/office/drawing/2014/main" id="{F849740B-3695-3C5F-4D6B-D8246C572B6C}"/>
              </a:ext>
            </a:extLst>
          </p:cNvPr>
          <p:cNvSpPr/>
          <p:nvPr/>
        </p:nvSpPr>
        <p:spPr>
          <a:xfrm>
            <a:off x="442912"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 UZDEVUMI, TIESĪBAS UN PIENĀKUMI </a:t>
            </a:r>
          </a:p>
        </p:txBody>
      </p:sp>
      <p:grpSp>
        <p:nvGrpSpPr>
          <p:cNvPr id="48" name="Group 47">
            <a:extLst>
              <a:ext uri="{FF2B5EF4-FFF2-40B4-BE49-F238E27FC236}">
                <a16:creationId xmlns:a16="http://schemas.microsoft.com/office/drawing/2014/main" id="{31866472-0AA1-AC1E-3E97-2111C281425D}"/>
              </a:ext>
            </a:extLst>
          </p:cNvPr>
          <p:cNvGrpSpPr/>
          <p:nvPr/>
        </p:nvGrpSpPr>
        <p:grpSpPr>
          <a:xfrm>
            <a:off x="6355777" y="131212"/>
            <a:ext cx="5393311" cy="218780"/>
            <a:chOff x="6355777" y="131212"/>
            <a:chExt cx="5393311" cy="218780"/>
          </a:xfrm>
        </p:grpSpPr>
        <p:sp>
          <p:nvSpPr>
            <p:cNvPr id="50" name="Rectangle 49">
              <a:extLst>
                <a:ext uri="{FF2B5EF4-FFF2-40B4-BE49-F238E27FC236}">
                  <a16:creationId xmlns:a16="http://schemas.microsoft.com/office/drawing/2014/main" id="{CD493C08-90FB-1213-5CBF-046DA3C03903}"/>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7FBEB365-39C3-0656-387C-A964BFB225A8}"/>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B910D57D-1D45-43DB-E191-415961AA7DB1}"/>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B1154C29-C3BA-C17F-0B23-6E4B64393A1F}"/>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54" name="Rectangle 53">
              <a:extLst>
                <a:ext uri="{FF2B5EF4-FFF2-40B4-BE49-F238E27FC236}">
                  <a16:creationId xmlns:a16="http://schemas.microsoft.com/office/drawing/2014/main" id="{BA84CAAA-82DC-79DD-D205-53F9456E597A}"/>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7" name="Rectangle 56">
              <a:extLst>
                <a:ext uri="{FF2B5EF4-FFF2-40B4-BE49-F238E27FC236}">
                  <a16:creationId xmlns:a16="http://schemas.microsoft.com/office/drawing/2014/main" id="{A72FFAFB-A525-F97F-E2C6-E6E3567B7B8D}"/>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8" name="Rectangle 57">
              <a:extLst>
                <a:ext uri="{FF2B5EF4-FFF2-40B4-BE49-F238E27FC236}">
                  <a16:creationId xmlns:a16="http://schemas.microsoft.com/office/drawing/2014/main" id="{2D325DDD-9B95-E869-AA68-0F90F41CEEFC}"/>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9" name="Rectangle 58">
              <a:extLst>
                <a:ext uri="{FF2B5EF4-FFF2-40B4-BE49-F238E27FC236}">
                  <a16:creationId xmlns:a16="http://schemas.microsoft.com/office/drawing/2014/main" id="{8D8B0308-9244-11A2-21C0-9184958927FF}"/>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1" name="Rectangle 60">
              <a:extLst>
                <a:ext uri="{FF2B5EF4-FFF2-40B4-BE49-F238E27FC236}">
                  <a16:creationId xmlns:a16="http://schemas.microsoft.com/office/drawing/2014/main" id="{3368025F-6439-B4ED-A712-60A6EDAA414D}"/>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9" name="Rectangle 38">
            <a:extLst>
              <a:ext uri="{FF2B5EF4-FFF2-40B4-BE49-F238E27FC236}">
                <a16:creationId xmlns:a16="http://schemas.microsoft.com/office/drawing/2014/main" id="{4C231F8D-02FE-13CA-1769-3BEF0E8CCBB5}"/>
              </a:ext>
            </a:extLst>
          </p:cNvPr>
          <p:cNvSpPr/>
          <p:nvPr/>
        </p:nvSpPr>
        <p:spPr>
          <a:xfrm>
            <a:off x="0" y="4383844"/>
            <a:ext cx="3850640" cy="786384"/>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26625BF5-321D-FFB1-D5B9-104EC50C4BE6}"/>
              </a:ext>
            </a:extLst>
          </p:cNvPr>
          <p:cNvSpPr>
            <a:spLocks noChangeAspect="1"/>
          </p:cNvSpPr>
          <p:nvPr/>
        </p:nvSpPr>
        <p:spPr bwMode="auto">
          <a:xfrm>
            <a:off x="448735" y="4635427"/>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5830DC9A-D307-7E76-A318-0B0C7C6D76FF}"/>
              </a:ext>
            </a:extLst>
          </p:cNvPr>
          <p:cNvSpPr txBox="1"/>
          <p:nvPr/>
        </p:nvSpPr>
        <p:spPr>
          <a:xfrm>
            <a:off x="874395" y="4472337"/>
            <a:ext cx="2976245" cy="60939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42" name="Rectangle 41">
            <a:extLst>
              <a:ext uri="{FF2B5EF4-FFF2-40B4-BE49-F238E27FC236}">
                <a16:creationId xmlns:a16="http://schemas.microsoft.com/office/drawing/2014/main" id="{9EAA5277-A615-3DFE-DD7F-F572253E474E}"/>
              </a:ext>
            </a:extLst>
          </p:cNvPr>
          <p:cNvSpPr/>
          <p:nvPr/>
        </p:nvSpPr>
        <p:spPr>
          <a:xfrm>
            <a:off x="0" y="5385279"/>
            <a:ext cx="385064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6" name="Freeform 50">
            <a:extLst>
              <a:ext uri="{FF2B5EF4-FFF2-40B4-BE49-F238E27FC236}">
                <a16:creationId xmlns:a16="http://schemas.microsoft.com/office/drawing/2014/main" id="{46A6D379-03D2-9563-78AF-A81C1C34B1E2}"/>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7" name="Google Shape;2685;p25">
            <a:extLst>
              <a:ext uri="{FF2B5EF4-FFF2-40B4-BE49-F238E27FC236}">
                <a16:creationId xmlns:a16="http://schemas.microsoft.com/office/drawing/2014/main" id="{4DA967A5-CA29-C44F-FD31-717B2EA0FDF7}"/>
              </a:ext>
            </a:extLst>
          </p:cNvPr>
          <p:cNvSpPr txBox="1"/>
          <p:nvPr/>
        </p:nvSpPr>
        <p:spPr>
          <a:xfrm>
            <a:off x="874395" y="5627047"/>
            <a:ext cx="2806354" cy="304699"/>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Tree>
    <p:extLst>
      <p:ext uri="{BB962C8B-B14F-4D97-AF65-F5344CB8AC3E}">
        <p14:creationId xmlns:p14="http://schemas.microsoft.com/office/powerpoint/2010/main" val="5695574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12;p22">
            <a:extLst>
              <a:ext uri="{FF2B5EF4-FFF2-40B4-BE49-F238E27FC236}">
                <a16:creationId xmlns:a16="http://schemas.microsoft.com/office/drawing/2014/main" id="{82DE05CC-B623-0440-AE14-EE9C069A26E3}"/>
              </a:ext>
            </a:extLst>
          </p:cNvPr>
          <p:cNvSpPr/>
          <p:nvPr/>
        </p:nvSpPr>
        <p:spPr>
          <a:xfrm>
            <a:off x="6473190" y="3501848"/>
            <a:ext cx="5275936" cy="691058"/>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Sākoties rūpnieciskajai avārijai vai tās laikā objekta atbildīgā persona nodrošina tehnoloģisko iekārtu, elektroierīču u.tml. iekārtu atvienošanu vai pārslēgšanu uz darba režīmu, kas neveicina ugunsgrēka attīstību un neierobežo tā dzēšanu</a:t>
            </a:r>
          </a:p>
        </p:txBody>
      </p:sp>
      <p:sp>
        <p:nvSpPr>
          <p:cNvPr id="18" name="Google Shape;112;p22">
            <a:extLst>
              <a:ext uri="{FF2B5EF4-FFF2-40B4-BE49-F238E27FC236}">
                <a16:creationId xmlns:a16="http://schemas.microsoft.com/office/drawing/2014/main" id="{B5FB6C5F-55DB-AD55-3CF5-BA9189781927}"/>
              </a:ext>
            </a:extLst>
          </p:cNvPr>
          <p:cNvSpPr/>
          <p:nvPr/>
        </p:nvSpPr>
        <p:spPr>
          <a:xfrm>
            <a:off x="6473190" y="4311084"/>
            <a:ext cx="5275936" cy="617250"/>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MK noteikumu Nr. 131 "Rūpniecisko avāriju riska novērtēšanas kārtība un riska samazināšanas pasākumi" 1. pielikums nosaka bīstamās vielas un to kvalificējošos daudzumus</a:t>
            </a:r>
          </a:p>
        </p:txBody>
      </p:sp>
      <p:sp>
        <p:nvSpPr>
          <p:cNvPr id="19" name="Google Shape;112;p22">
            <a:extLst>
              <a:ext uri="{FF2B5EF4-FFF2-40B4-BE49-F238E27FC236}">
                <a16:creationId xmlns:a16="http://schemas.microsoft.com/office/drawing/2014/main" id="{39AC7F82-ADDD-501A-174D-62737643E36D}"/>
              </a:ext>
            </a:extLst>
          </p:cNvPr>
          <p:cNvSpPr/>
          <p:nvPr/>
        </p:nvSpPr>
        <p:spPr>
          <a:xfrm>
            <a:off x="6473190" y="5054133"/>
            <a:ext cx="5275936" cy="5048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AS „Conexus Baltic Grid” Inčukalna pazemes gāzes krātuvē norisinājās vietēja līmeņa civilās aizsardzības un katastrofas pārvaldīšanas mācības, simulējot dabasgāzes noplūdi ar aizdegšanos</a:t>
            </a:r>
          </a:p>
        </p:txBody>
      </p:sp>
      <p:sp>
        <p:nvSpPr>
          <p:cNvPr id="60" name="Google Shape;112;p22">
            <a:extLst>
              <a:ext uri="{FF2B5EF4-FFF2-40B4-BE49-F238E27FC236}">
                <a16:creationId xmlns:a16="http://schemas.microsoft.com/office/drawing/2014/main" id="{1BB994EE-6E2F-BC13-75E7-2906C1716B42}"/>
              </a:ext>
            </a:extLst>
          </p:cNvPr>
          <p:cNvSpPr/>
          <p:nvPr/>
        </p:nvSpPr>
        <p:spPr>
          <a:xfrm>
            <a:off x="6473190" y="5669515"/>
            <a:ext cx="5275936" cy="504825"/>
          </a:xfrm>
          <a:prstGeom prst="rect">
            <a:avLst/>
          </a:prstGeom>
          <a:solidFill>
            <a:schemeClr val="bg1">
              <a:lumMod val="8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Ugunsgrēka vai avārijas gadījumā darbinieks par to ziņo stacijas dispečeram, kurš iedarbina agrīnās brīdināšanas trauksmes sirēnu</a:t>
            </a:r>
          </a:p>
        </p:txBody>
      </p:sp>
      <p:sp>
        <p:nvSpPr>
          <p:cNvPr id="32" name="Google Shape;112;p22">
            <a:extLst>
              <a:ext uri="{FF2B5EF4-FFF2-40B4-BE49-F238E27FC236}">
                <a16:creationId xmlns:a16="http://schemas.microsoft.com/office/drawing/2014/main" id="{B92D4F2A-373F-2139-DEC7-4B9D7C9A849F}"/>
              </a:ext>
            </a:extLst>
          </p:cNvPr>
          <p:cNvSpPr/>
          <p:nvPr/>
        </p:nvSpPr>
        <p:spPr>
          <a:xfrm>
            <a:off x="3102014" y="3501848"/>
            <a:ext cx="3253763" cy="612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Pamatojoties uz risku novērtējumu, noteikt preventīvos, gatavības, reaģēšanas un seku likvidēšanas pasākumus</a:t>
            </a:r>
          </a:p>
        </p:txBody>
      </p:sp>
      <p:sp>
        <p:nvSpPr>
          <p:cNvPr id="33" name="Google Shape;112;p22">
            <a:extLst>
              <a:ext uri="{FF2B5EF4-FFF2-40B4-BE49-F238E27FC236}">
                <a16:creationId xmlns:a16="http://schemas.microsoft.com/office/drawing/2014/main" id="{ED08D9C0-5B79-210A-1520-8BC85B1C6FEF}"/>
              </a:ext>
            </a:extLst>
          </p:cNvPr>
          <p:cNvSpPr/>
          <p:nvPr/>
        </p:nvSpPr>
        <p:spPr>
          <a:xfrm>
            <a:off x="3102014" y="4224403"/>
            <a:ext cx="3253763" cy="612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lv-LV" sz="1100"/>
              <a:t>Atbilstoši uzglabāt bīstamas vielas un izvietot bīstamās vielas objektā tā, lai nepieļautu tādu to savstarpējo iedarbību</a:t>
            </a:r>
          </a:p>
        </p:txBody>
      </p:sp>
      <p:sp>
        <p:nvSpPr>
          <p:cNvPr id="34" name="Google Shape;112;p22">
            <a:extLst>
              <a:ext uri="{FF2B5EF4-FFF2-40B4-BE49-F238E27FC236}">
                <a16:creationId xmlns:a16="http://schemas.microsoft.com/office/drawing/2014/main" id="{53589978-B8AD-E5AE-B3E2-E812856DC22B}"/>
              </a:ext>
            </a:extLst>
          </p:cNvPr>
          <p:cNvSpPr/>
          <p:nvPr/>
        </p:nvSpPr>
        <p:spPr>
          <a:xfrm>
            <a:off x="3102014" y="4946958"/>
            <a:ext cx="3253763" cy="612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Iepazīstināt </a:t>
            </a:r>
            <a:r>
              <a:rPr lang="en-US" sz="1100" err="1"/>
              <a:t>nodarbinātos</a:t>
            </a:r>
            <a:r>
              <a:rPr lang="en-US" sz="1100"/>
              <a:t> </a:t>
            </a:r>
            <a:r>
              <a:rPr lang="en-US" sz="1100" err="1"/>
              <a:t>ar</a:t>
            </a:r>
            <a:r>
              <a:rPr lang="en-US" sz="1100"/>
              <a:t> civilās </a:t>
            </a:r>
            <a:r>
              <a:rPr lang="en-US" sz="1100" err="1"/>
              <a:t>aizsardzības</a:t>
            </a:r>
            <a:r>
              <a:rPr lang="en-US" sz="1100"/>
              <a:t> </a:t>
            </a:r>
            <a:r>
              <a:rPr lang="en-US" sz="1100" err="1"/>
              <a:t>plānu</a:t>
            </a:r>
            <a:r>
              <a:rPr lang="en-US" sz="1100"/>
              <a:t> un </a:t>
            </a:r>
            <a:r>
              <a:rPr lang="en-US" sz="1100" err="1"/>
              <a:t>tajā</a:t>
            </a:r>
            <a:r>
              <a:rPr lang="en-US" sz="1100"/>
              <a:t> </a:t>
            </a:r>
            <a:r>
              <a:rPr lang="en-US" sz="1100" err="1"/>
              <a:t>paredzētajiem</a:t>
            </a:r>
            <a:r>
              <a:rPr lang="en-US" sz="1100"/>
              <a:t> </a:t>
            </a:r>
            <a:r>
              <a:rPr lang="en-US" sz="1100" err="1"/>
              <a:t>pasākumiem</a:t>
            </a:r>
            <a:r>
              <a:rPr lang="en-US" sz="1100"/>
              <a:t>, </a:t>
            </a:r>
            <a:r>
              <a:rPr lang="en-US" sz="1100" err="1"/>
              <a:t>kā</a:t>
            </a:r>
            <a:r>
              <a:rPr lang="en-US" sz="1100"/>
              <a:t> </a:t>
            </a:r>
            <a:r>
              <a:rPr lang="en-US" sz="1100" err="1"/>
              <a:t>arī</a:t>
            </a:r>
            <a:r>
              <a:rPr lang="en-US" sz="1100"/>
              <a:t> </a:t>
            </a:r>
            <a:r>
              <a:rPr lang="en-US" sz="1100" err="1"/>
              <a:t>nodrošināt</a:t>
            </a:r>
            <a:r>
              <a:rPr lang="en-US" sz="1100"/>
              <a:t> </a:t>
            </a:r>
            <a:r>
              <a:rPr lang="en-US" sz="1100" err="1"/>
              <a:t>mācības</a:t>
            </a:r>
            <a:endParaRPr lang="en-US" sz="1100"/>
          </a:p>
        </p:txBody>
      </p:sp>
      <p:sp>
        <p:nvSpPr>
          <p:cNvPr id="59" name="Google Shape;112;p22">
            <a:extLst>
              <a:ext uri="{FF2B5EF4-FFF2-40B4-BE49-F238E27FC236}">
                <a16:creationId xmlns:a16="http://schemas.microsoft.com/office/drawing/2014/main" id="{232EFCB9-19B6-2229-1752-598339C954B5}"/>
              </a:ext>
            </a:extLst>
          </p:cNvPr>
          <p:cNvSpPr/>
          <p:nvPr/>
        </p:nvSpPr>
        <p:spPr>
          <a:xfrm>
            <a:off x="3102014" y="5670340"/>
            <a:ext cx="3253763" cy="504000"/>
          </a:xfrm>
          <a:prstGeom prst="rect">
            <a:avLst/>
          </a:prstGeom>
          <a:solidFill>
            <a:schemeClr val="bg1">
              <a:lumMod val="95000"/>
            </a:schemeClr>
          </a:solidFill>
          <a:ln>
            <a:noFill/>
          </a:ln>
        </p:spPr>
        <p:txBody>
          <a:bodyPr spcFirstLastPara="1" wrap="square" lIns="504000" tIns="36000" rIns="72000" bIns="36000" anchor="ctr" anchorCtr="0">
            <a:noAutofit/>
          </a:bodyPr>
          <a:lstStyle/>
          <a:p>
            <a:pPr marL="0" lvl="0" indent="0" algn="l" rtl="0">
              <a:spcBef>
                <a:spcPts val="0"/>
              </a:spcBef>
              <a:spcAft>
                <a:spcPts val="0"/>
              </a:spcAft>
              <a:buNone/>
            </a:pPr>
            <a:r>
              <a:rPr lang="en-US" sz="1100"/>
              <a:t>Nodrošināt </a:t>
            </a:r>
            <a:r>
              <a:rPr lang="en-US" sz="1100" err="1"/>
              <a:t>agrīno</a:t>
            </a:r>
            <a:r>
              <a:rPr lang="en-US" sz="1100"/>
              <a:t> </a:t>
            </a:r>
            <a:r>
              <a:rPr lang="en-US" sz="1100" err="1"/>
              <a:t>brīdināšanu</a:t>
            </a:r>
            <a:r>
              <a:rPr lang="en-US" sz="1100"/>
              <a:t> un </a:t>
            </a:r>
            <a:r>
              <a:rPr lang="en-US" sz="1100" err="1"/>
              <a:t>informēšanu</a:t>
            </a:r>
            <a:r>
              <a:rPr lang="en-US" sz="1100"/>
              <a:t> </a:t>
            </a:r>
            <a:r>
              <a:rPr lang="en-US" sz="1100" err="1"/>
              <a:t>apdraudējuma</a:t>
            </a:r>
            <a:r>
              <a:rPr lang="en-US" sz="1100"/>
              <a:t> </a:t>
            </a:r>
            <a:r>
              <a:rPr lang="en-US" sz="1100" err="1"/>
              <a:t>gadījumā</a:t>
            </a:r>
            <a:endParaRPr lang="en-US" sz="1100"/>
          </a:p>
        </p:txBody>
      </p:sp>
      <p:sp>
        <p:nvSpPr>
          <p:cNvPr id="25" name="Rectangle 24">
            <a:extLst>
              <a:ext uri="{FF2B5EF4-FFF2-40B4-BE49-F238E27FC236}">
                <a16:creationId xmlns:a16="http://schemas.microsoft.com/office/drawing/2014/main" id="{60738AFB-06BE-6B8C-F3F4-B129109162D2}"/>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7" name="Rectangle 6">
            <a:extLst>
              <a:ext uri="{FF2B5EF4-FFF2-40B4-BE49-F238E27FC236}">
                <a16:creationId xmlns:a16="http://schemas.microsoft.com/office/drawing/2014/main" id="{DB4D91D2-81FB-7B83-092D-AE72336CD33E}"/>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p:txBody>
          <a:bodyPr vert="horz">
            <a:normAutofit/>
          </a:bodyPr>
          <a:lstStyle/>
          <a:p>
            <a:r>
              <a:rPr lang="lv-LV" dirty="0"/>
              <a:t>Paaugstinātas bīstamības objekta īpašnieka vai tiesiskā valdītāja loma civilās aizsardzības sistēmā</a:t>
            </a:r>
            <a:endParaRPr lang="en-US" dirty="0"/>
          </a:p>
        </p:txBody>
      </p:sp>
      <p:sp>
        <p:nvSpPr>
          <p:cNvPr id="52" name="Slide Number Placeholder 4">
            <a:extLst>
              <a:ext uri="{FF2B5EF4-FFF2-40B4-BE49-F238E27FC236}">
                <a16:creationId xmlns:a16="http://schemas.microsoft.com/office/drawing/2014/main" id="{E1A4A593-700F-87B6-7030-A7A2E1C0E917}"/>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96</a:t>
            </a:fld>
            <a:endParaRPr lang="en-GB"/>
          </a:p>
        </p:txBody>
      </p:sp>
      <p:sp>
        <p:nvSpPr>
          <p:cNvPr id="63" name="Rectangle 62">
            <a:extLst>
              <a:ext uri="{FF2B5EF4-FFF2-40B4-BE49-F238E27FC236}">
                <a16:creationId xmlns:a16="http://schemas.microsoft.com/office/drawing/2014/main" id="{B7FAA654-E0CA-E585-6A3C-5049BFBE05F9}"/>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sp>
        <p:nvSpPr>
          <p:cNvPr id="6" name="Google Shape;1982;p97">
            <a:extLst>
              <a:ext uri="{FF2B5EF4-FFF2-40B4-BE49-F238E27FC236}">
                <a16:creationId xmlns:a16="http://schemas.microsoft.com/office/drawing/2014/main" id="{1E35CCC1-5413-FAE5-7872-97957C09C6CD}"/>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10" name="Group 9">
            <a:extLst>
              <a:ext uri="{FF2B5EF4-FFF2-40B4-BE49-F238E27FC236}">
                <a16:creationId xmlns:a16="http://schemas.microsoft.com/office/drawing/2014/main" id="{ED8D8048-FFD9-57DE-DF77-CDBE57138F2D}"/>
              </a:ext>
            </a:extLst>
          </p:cNvPr>
          <p:cNvGrpSpPr/>
          <p:nvPr/>
        </p:nvGrpSpPr>
        <p:grpSpPr>
          <a:xfrm>
            <a:off x="6355777" y="131212"/>
            <a:ext cx="5393311" cy="218780"/>
            <a:chOff x="6355777" y="131212"/>
            <a:chExt cx="5393311" cy="218780"/>
          </a:xfrm>
        </p:grpSpPr>
        <p:sp>
          <p:nvSpPr>
            <p:cNvPr id="11" name="Rectangle 10">
              <a:extLst>
                <a:ext uri="{FF2B5EF4-FFF2-40B4-BE49-F238E27FC236}">
                  <a16:creationId xmlns:a16="http://schemas.microsoft.com/office/drawing/2014/main" id="{5182314A-AD81-1145-BA84-991E98680D96}"/>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58EF2FD7-3F13-75FD-0BA7-4A7D4A94081A}"/>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80ABAC7B-5D1D-007C-3A9B-B3980949C379}"/>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801AAA08-AF4A-2148-95E4-BACC949DE5C3}"/>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aizsardzības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8746214D-9F7D-3201-6FB8-8E4864ED8FE7}"/>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5C2E55C1-7D6B-8A63-323D-A0264306056E}"/>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2C777F46-3488-B9EC-8AE9-5ABA895FE7A5}"/>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FF3AE618-19A7-A8B9-6420-F40485B350D9}"/>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06D5AD84-23C7-7FA4-FFF7-C66EA7906DF4}"/>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26" name="Rectangle 25">
            <a:extLst>
              <a:ext uri="{FF2B5EF4-FFF2-40B4-BE49-F238E27FC236}">
                <a16:creationId xmlns:a16="http://schemas.microsoft.com/office/drawing/2014/main" id="{DFC2F02B-A325-3BE9-E654-51D79769287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7" name="Freeform 50">
            <a:extLst>
              <a:ext uri="{FF2B5EF4-FFF2-40B4-BE49-F238E27FC236}">
                <a16:creationId xmlns:a16="http://schemas.microsoft.com/office/drawing/2014/main" id="{F8A348C0-B264-BC6D-A946-316123034B4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8" name="Google Shape;2685;p25">
            <a:extLst>
              <a:ext uri="{FF2B5EF4-FFF2-40B4-BE49-F238E27FC236}">
                <a16:creationId xmlns:a16="http://schemas.microsoft.com/office/drawing/2014/main" id="{38D3EFC8-825C-5662-B22B-A7D272BC9D68}"/>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3">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9" name="Rectangle 28">
            <a:extLst>
              <a:ext uri="{FF2B5EF4-FFF2-40B4-BE49-F238E27FC236}">
                <a16:creationId xmlns:a16="http://schemas.microsoft.com/office/drawing/2014/main" id="{E60E5FCA-2343-23BF-80CE-72F69F2BC65E}"/>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0" name="Freeform 50">
            <a:extLst>
              <a:ext uri="{FF2B5EF4-FFF2-40B4-BE49-F238E27FC236}">
                <a16:creationId xmlns:a16="http://schemas.microsoft.com/office/drawing/2014/main" id="{E158B995-DDED-B770-65D1-6C494CE1FAB9}"/>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1" name="Google Shape;2685;p25">
            <a:extLst>
              <a:ext uri="{FF2B5EF4-FFF2-40B4-BE49-F238E27FC236}">
                <a16:creationId xmlns:a16="http://schemas.microsoft.com/office/drawing/2014/main" id="{7B442DCC-4EC6-D457-C4E2-10EA2E6E7A79}"/>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4">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
        <p:nvSpPr>
          <p:cNvPr id="35" name="Google Shape;118;p22">
            <a:extLst>
              <a:ext uri="{FF2B5EF4-FFF2-40B4-BE49-F238E27FC236}">
                <a16:creationId xmlns:a16="http://schemas.microsoft.com/office/drawing/2014/main" id="{EF27FD8F-FEF8-92C4-9BB7-CE9709B9AD75}"/>
              </a:ext>
            </a:extLst>
          </p:cNvPr>
          <p:cNvSpPr txBox="1"/>
          <p:nvPr/>
        </p:nvSpPr>
        <p:spPr>
          <a:xfrm>
            <a:off x="3102014" y="1819275"/>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a:t>Līmenis</a:t>
            </a:r>
            <a:r>
              <a:rPr lang="lv-LV" sz="1400" b="1"/>
              <a:t>: </a:t>
            </a:r>
            <a:r>
              <a:rPr lang="lv-LV" sz="1400">
                <a:solidFill>
                  <a:schemeClr val="bg1">
                    <a:lumMod val="65000"/>
                  </a:schemeClr>
                </a:solidFill>
              </a:rPr>
              <a:t>V</a:t>
            </a:r>
            <a:r>
              <a:rPr lang="en-GB" sz="1400" err="1">
                <a:solidFill>
                  <a:schemeClr val="bg1">
                    <a:lumMod val="65000"/>
                  </a:schemeClr>
                </a:solidFill>
              </a:rPr>
              <a:t>alsts</a:t>
            </a:r>
            <a:r>
              <a:rPr lang="en-GB" sz="1400"/>
              <a:t> </a:t>
            </a:r>
            <a:r>
              <a:rPr lang="en-GB" sz="1400">
                <a:solidFill>
                  <a:schemeClr val="bg1">
                    <a:lumMod val="65000"/>
                  </a:schemeClr>
                </a:solidFill>
              </a:rPr>
              <a:t>| </a:t>
            </a:r>
            <a:r>
              <a:rPr lang="lv-LV" sz="1400" b="1"/>
              <a:t>P</a:t>
            </a:r>
            <a:r>
              <a:rPr lang="en-GB" sz="1400" b="1" err="1"/>
              <a:t>ašvaldības</a:t>
            </a:r>
            <a:r>
              <a:rPr lang="en-GB" sz="1400">
                <a:solidFill>
                  <a:schemeClr val="bg1">
                    <a:lumMod val="65000"/>
                  </a:schemeClr>
                </a:solidFill>
              </a:rPr>
              <a:t> | </a:t>
            </a:r>
            <a:r>
              <a:rPr lang="lv-LV" sz="1400">
                <a:solidFill>
                  <a:schemeClr val="bg1">
                    <a:lumMod val="65000"/>
                  </a:schemeClr>
                </a:solidFill>
              </a:rPr>
              <a:t>V</a:t>
            </a:r>
            <a:r>
              <a:rPr lang="en-GB" sz="1400" err="1">
                <a:solidFill>
                  <a:schemeClr val="bg1">
                    <a:lumMod val="65000"/>
                  </a:schemeClr>
                </a:solidFill>
              </a:rPr>
              <a:t>ietējais</a:t>
            </a:r>
            <a:endParaRPr lang="lv-LV" sz="1400">
              <a:solidFill>
                <a:schemeClr val="bg1">
                  <a:lumMod val="65000"/>
                </a:schemeClr>
              </a:solidFill>
            </a:endParaRPr>
          </a:p>
        </p:txBody>
      </p:sp>
      <p:sp>
        <p:nvSpPr>
          <p:cNvPr id="36" name="Google Shape;118;p22">
            <a:extLst>
              <a:ext uri="{FF2B5EF4-FFF2-40B4-BE49-F238E27FC236}">
                <a16:creationId xmlns:a16="http://schemas.microsoft.com/office/drawing/2014/main" id="{A3B26AA6-D66B-3A52-F24E-8B913AF3ED3C}"/>
              </a:ext>
            </a:extLst>
          </p:cNvPr>
          <p:cNvSpPr txBox="1"/>
          <p:nvPr/>
        </p:nvSpPr>
        <p:spPr>
          <a:xfrm>
            <a:off x="3536535" y="1819275"/>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7" name="Google Shape;118;p22">
            <a:extLst>
              <a:ext uri="{FF2B5EF4-FFF2-40B4-BE49-F238E27FC236}">
                <a16:creationId xmlns:a16="http://schemas.microsoft.com/office/drawing/2014/main" id="{FBA32E2A-801E-8E7E-2EF6-6C898B5B681D}"/>
              </a:ext>
            </a:extLst>
          </p:cNvPr>
          <p:cNvSpPr txBox="1"/>
          <p:nvPr/>
        </p:nvSpPr>
        <p:spPr>
          <a:xfrm>
            <a:off x="3102014" y="2396509"/>
            <a:ext cx="8647113"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buSzPct val="100000"/>
            </a:pPr>
            <a:r>
              <a:rPr lang="lv-LV" sz="1400" dirty="0"/>
              <a:t>Vadības loma: </a:t>
            </a:r>
            <a:r>
              <a:rPr lang="lv-LV" sz="1400" dirty="0">
                <a:solidFill>
                  <a:schemeClr val="bg1">
                    <a:lumMod val="65000"/>
                  </a:schemeClr>
                </a:solidFill>
              </a:rPr>
              <a:t>Lēmumu pieņemšana</a:t>
            </a:r>
            <a:r>
              <a:rPr lang="en-US" sz="1400" dirty="0">
                <a:solidFill>
                  <a:schemeClr val="bg1">
                    <a:lumMod val="65000"/>
                  </a:schemeClr>
                </a:solidFill>
              </a:rPr>
              <a:t> | </a:t>
            </a:r>
            <a:r>
              <a:rPr lang="lv-LV" sz="1400" dirty="0">
                <a:solidFill>
                  <a:schemeClr val="bg1">
                    <a:lumMod val="65000"/>
                  </a:schemeClr>
                </a:solidFill>
              </a:rPr>
              <a:t>Koordinēšana</a:t>
            </a:r>
            <a:r>
              <a:rPr lang="en-US" sz="1400" dirty="0">
                <a:solidFill>
                  <a:schemeClr val="bg1">
                    <a:lumMod val="65000"/>
                  </a:schemeClr>
                </a:solidFill>
              </a:rPr>
              <a:t> | </a:t>
            </a:r>
            <a:r>
              <a:rPr lang="lv-LV" sz="1400" b="1" dirty="0"/>
              <a:t>Atbalsts</a:t>
            </a:r>
            <a:r>
              <a:rPr lang="en-US" sz="1400" dirty="0">
                <a:solidFill>
                  <a:schemeClr val="bg1">
                    <a:lumMod val="65000"/>
                  </a:schemeClr>
                </a:solidFill>
              </a:rPr>
              <a:t> | </a:t>
            </a:r>
            <a:r>
              <a:rPr lang="lv-LV" sz="1400" dirty="0">
                <a:solidFill>
                  <a:schemeClr val="bg1">
                    <a:lumMod val="65000"/>
                  </a:schemeClr>
                </a:solidFill>
              </a:rPr>
              <a:t>Infrastruktūra</a:t>
            </a:r>
            <a:r>
              <a:rPr lang="en-US" sz="1400" dirty="0">
                <a:solidFill>
                  <a:schemeClr val="bg1">
                    <a:lumMod val="65000"/>
                  </a:schemeClr>
                </a:solidFill>
              </a:rPr>
              <a:t> </a:t>
            </a:r>
            <a:endParaRPr lang="lv-LV" sz="1400" dirty="0">
              <a:solidFill>
                <a:schemeClr val="bg1">
                  <a:lumMod val="65000"/>
                </a:schemeClr>
              </a:solidFill>
            </a:endParaRPr>
          </a:p>
        </p:txBody>
      </p:sp>
      <p:sp>
        <p:nvSpPr>
          <p:cNvPr id="38" name="Google Shape;118;p22">
            <a:extLst>
              <a:ext uri="{FF2B5EF4-FFF2-40B4-BE49-F238E27FC236}">
                <a16:creationId xmlns:a16="http://schemas.microsoft.com/office/drawing/2014/main" id="{D3DAAE7D-0A54-7F8A-D79C-5A0A48FF8E12}"/>
              </a:ext>
            </a:extLst>
          </p:cNvPr>
          <p:cNvSpPr txBox="1"/>
          <p:nvPr/>
        </p:nvSpPr>
        <p:spPr>
          <a:xfrm>
            <a:off x="3536535" y="2396509"/>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39" name="Google Shape;118;p22">
            <a:extLst>
              <a:ext uri="{FF2B5EF4-FFF2-40B4-BE49-F238E27FC236}">
                <a16:creationId xmlns:a16="http://schemas.microsoft.com/office/drawing/2014/main" id="{D55AD32B-AB18-8F09-DB6B-05C85D288662}"/>
              </a:ext>
            </a:extLst>
          </p:cNvPr>
          <p:cNvSpPr txBox="1"/>
          <p:nvPr/>
        </p:nvSpPr>
        <p:spPr>
          <a:xfrm>
            <a:off x="3102015" y="2959293"/>
            <a:ext cx="3253764"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Nozīmīgākie iesaistes veidi: </a:t>
            </a:r>
          </a:p>
        </p:txBody>
      </p:sp>
      <p:sp>
        <p:nvSpPr>
          <p:cNvPr id="40" name="Google Shape;118;p22">
            <a:extLst>
              <a:ext uri="{FF2B5EF4-FFF2-40B4-BE49-F238E27FC236}">
                <a16:creationId xmlns:a16="http://schemas.microsoft.com/office/drawing/2014/main" id="{681E60F4-6E01-93B4-F4A4-3B1BF864EBBE}"/>
              </a:ext>
            </a:extLst>
          </p:cNvPr>
          <p:cNvSpPr txBox="1"/>
          <p:nvPr/>
        </p:nvSpPr>
        <p:spPr>
          <a:xfrm>
            <a:off x="3536535"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1" name="Google Shape;118;p22">
            <a:extLst>
              <a:ext uri="{FF2B5EF4-FFF2-40B4-BE49-F238E27FC236}">
                <a16:creationId xmlns:a16="http://schemas.microsoft.com/office/drawing/2014/main" id="{64425181-F0B4-8ACB-C933-A11B8D68C607}"/>
              </a:ext>
            </a:extLst>
          </p:cNvPr>
          <p:cNvSpPr txBox="1"/>
          <p:nvPr/>
        </p:nvSpPr>
        <p:spPr>
          <a:xfrm>
            <a:off x="6473190" y="2959293"/>
            <a:ext cx="5275936" cy="432000"/>
          </a:xfrm>
          <a:prstGeom prst="rect">
            <a:avLst/>
          </a:prstGeom>
          <a:solidFill>
            <a:schemeClr val="bg1">
              <a:lumMod val="95000"/>
            </a:schemeClr>
          </a:solidFill>
          <a:ln>
            <a:noFill/>
          </a:ln>
        </p:spPr>
        <p:txBody>
          <a:bodyPr spcFirstLastPara="1" wrap="square" lIns="612000" tIns="72000" rIns="72000" bIns="72000" anchor="ctr" anchorCtr="0">
            <a:noAutofit/>
          </a:bodyPr>
          <a:lstStyle/>
          <a:p>
            <a:pPr>
              <a:lnSpc>
                <a:spcPct val="100000"/>
              </a:lnSpc>
              <a:buSzPct val="100000"/>
            </a:pPr>
            <a:r>
              <a:rPr lang="lv-LV" sz="1400" b="1"/>
              <a:t>Piemērs</a:t>
            </a:r>
          </a:p>
        </p:txBody>
      </p:sp>
      <p:sp>
        <p:nvSpPr>
          <p:cNvPr id="43" name="Freeform 17">
            <a:extLst>
              <a:ext uri="{FF2B5EF4-FFF2-40B4-BE49-F238E27FC236}">
                <a16:creationId xmlns:a16="http://schemas.microsoft.com/office/drawing/2014/main" id="{66959CA3-8491-B0B6-00C8-882E0D226AC9}"/>
              </a:ext>
            </a:extLst>
          </p:cNvPr>
          <p:cNvSpPr/>
          <p:nvPr/>
        </p:nvSpPr>
        <p:spPr>
          <a:xfrm>
            <a:off x="3173089" y="366338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4" name="Freeform 17">
            <a:extLst>
              <a:ext uri="{FF2B5EF4-FFF2-40B4-BE49-F238E27FC236}">
                <a16:creationId xmlns:a16="http://schemas.microsoft.com/office/drawing/2014/main" id="{B7A6884D-9ACF-165F-D2E1-8E83EA03B85A}"/>
              </a:ext>
            </a:extLst>
          </p:cNvPr>
          <p:cNvSpPr/>
          <p:nvPr/>
        </p:nvSpPr>
        <p:spPr>
          <a:xfrm>
            <a:off x="3173089" y="5108496"/>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7" name="Freeform 45">
            <a:extLst>
              <a:ext uri="{FF2B5EF4-FFF2-40B4-BE49-F238E27FC236}">
                <a16:creationId xmlns:a16="http://schemas.microsoft.com/office/drawing/2014/main" id="{49B411DA-1389-C696-7930-BC44368B1921}"/>
              </a:ext>
            </a:extLst>
          </p:cNvPr>
          <p:cNvSpPr>
            <a:spLocks noChangeAspect="1" noEditPoints="1"/>
          </p:cNvSpPr>
          <p:nvPr/>
        </p:nvSpPr>
        <p:spPr bwMode="auto">
          <a:xfrm>
            <a:off x="3174014" y="1891275"/>
            <a:ext cx="288925" cy="288925"/>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5 w 704"/>
              <a:gd name="T11" fmla="*/ 678 h 706"/>
              <a:gd name="T12" fmla="*/ 29 w 704"/>
              <a:gd name="T13" fmla="*/ 678 h 706"/>
              <a:gd name="T14" fmla="*/ 29 w 704"/>
              <a:gd name="T15" fmla="*/ 29 h 706"/>
              <a:gd name="T16" fmla="*/ 675 w 704"/>
              <a:gd name="T17" fmla="*/ 29 h 706"/>
              <a:gd name="T18" fmla="*/ 675 w 704"/>
              <a:gd name="T19" fmla="*/ 678 h 706"/>
              <a:gd name="T20" fmla="*/ 354 w 704"/>
              <a:gd name="T21" fmla="*/ 630 h 706"/>
              <a:gd name="T22" fmla="*/ 667 w 704"/>
              <a:gd name="T23" fmla="*/ 442 h 706"/>
              <a:gd name="T24" fmla="*/ 593 w 704"/>
              <a:gd name="T25" fmla="*/ 397 h 706"/>
              <a:gd name="T26" fmla="*/ 667 w 704"/>
              <a:gd name="T27" fmla="*/ 353 h 706"/>
              <a:gd name="T28" fmla="*/ 593 w 704"/>
              <a:gd name="T29" fmla="*/ 308 h 706"/>
              <a:gd name="T30" fmla="*/ 667 w 704"/>
              <a:gd name="T31" fmla="*/ 262 h 706"/>
              <a:gd name="T32" fmla="*/ 353 w 704"/>
              <a:gd name="T33" fmla="*/ 75 h 706"/>
              <a:gd name="T34" fmla="*/ 40 w 704"/>
              <a:gd name="T35" fmla="*/ 263 h 706"/>
              <a:gd name="T36" fmla="*/ 115 w 704"/>
              <a:gd name="T37" fmla="*/ 308 h 706"/>
              <a:gd name="T38" fmla="*/ 40 w 704"/>
              <a:gd name="T39" fmla="*/ 353 h 706"/>
              <a:gd name="T40" fmla="*/ 115 w 704"/>
              <a:gd name="T41" fmla="*/ 398 h 706"/>
              <a:gd name="T42" fmla="*/ 40 w 704"/>
              <a:gd name="T43" fmla="*/ 442 h 706"/>
              <a:gd name="T44" fmla="*/ 354 w 704"/>
              <a:gd name="T45" fmla="*/ 630 h 706"/>
              <a:gd name="T46" fmla="*/ 354 w 704"/>
              <a:gd name="T47" fmla="*/ 109 h 706"/>
              <a:gd name="T48" fmla="*/ 611 w 704"/>
              <a:gd name="T49" fmla="*/ 262 h 706"/>
              <a:gd name="T50" fmla="*/ 353 w 704"/>
              <a:gd name="T51" fmla="*/ 417 h 706"/>
              <a:gd name="T52" fmla="*/ 97 w 704"/>
              <a:gd name="T53" fmla="*/ 263 h 706"/>
              <a:gd name="T54" fmla="*/ 354 w 704"/>
              <a:gd name="T55" fmla="*/ 109 h 706"/>
              <a:gd name="T56" fmla="*/ 143 w 704"/>
              <a:gd name="T57" fmla="*/ 325 h 706"/>
              <a:gd name="T58" fmla="*/ 354 w 704"/>
              <a:gd name="T59" fmla="*/ 451 h 706"/>
              <a:gd name="T60" fmla="*/ 565 w 704"/>
              <a:gd name="T61" fmla="*/ 325 h 706"/>
              <a:gd name="T62" fmla="*/ 611 w 704"/>
              <a:gd name="T63" fmla="*/ 353 h 706"/>
              <a:gd name="T64" fmla="*/ 353 w 704"/>
              <a:gd name="T65" fmla="*/ 507 h 706"/>
              <a:gd name="T66" fmla="*/ 97 w 704"/>
              <a:gd name="T67" fmla="*/ 353 h 706"/>
              <a:gd name="T68" fmla="*/ 143 w 704"/>
              <a:gd name="T69" fmla="*/ 325 h 706"/>
              <a:gd name="T70" fmla="*/ 354 w 704"/>
              <a:gd name="T71" fmla="*/ 540 h 706"/>
              <a:gd name="T72" fmla="*/ 565 w 704"/>
              <a:gd name="T73" fmla="*/ 414 h 706"/>
              <a:gd name="T74" fmla="*/ 611 w 704"/>
              <a:gd name="T75" fmla="*/ 442 h 706"/>
              <a:gd name="T76" fmla="*/ 353 w 704"/>
              <a:gd name="T77" fmla="*/ 597 h 706"/>
              <a:gd name="T78" fmla="*/ 97 w 704"/>
              <a:gd name="T79" fmla="*/ 442 h 706"/>
              <a:gd name="T80" fmla="*/ 143 w 704"/>
              <a:gd name="T81" fmla="*/ 414 h 706"/>
              <a:gd name="T82" fmla="*/ 354 w 704"/>
              <a:gd name="T83" fmla="*/ 54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4" h="706">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grpSp>
        <p:nvGrpSpPr>
          <p:cNvPr id="48" name="Graphic 47">
            <a:extLst>
              <a:ext uri="{FF2B5EF4-FFF2-40B4-BE49-F238E27FC236}">
                <a16:creationId xmlns:a16="http://schemas.microsoft.com/office/drawing/2014/main" id="{CB955092-DC51-56C4-7604-9E22CDF53F89}"/>
              </a:ext>
            </a:extLst>
          </p:cNvPr>
          <p:cNvGrpSpPr/>
          <p:nvPr/>
        </p:nvGrpSpPr>
        <p:grpSpPr>
          <a:xfrm>
            <a:off x="3174014" y="2468509"/>
            <a:ext cx="288925" cy="287338"/>
            <a:chOff x="5489444" y="1867103"/>
            <a:chExt cx="457200" cy="457200"/>
          </a:xfrm>
          <a:solidFill>
            <a:srgbClr val="525A72"/>
          </a:solidFill>
        </p:grpSpPr>
        <p:sp>
          <p:nvSpPr>
            <p:cNvPr id="49" name="Freeform 158">
              <a:extLst>
                <a:ext uri="{FF2B5EF4-FFF2-40B4-BE49-F238E27FC236}">
                  <a16:creationId xmlns:a16="http://schemas.microsoft.com/office/drawing/2014/main" id="{DE5FEB53-6670-52BF-1F65-3AD83F3EAF0C}"/>
                </a:ext>
              </a:extLst>
            </p:cNvPr>
            <p:cNvSpPr/>
            <p:nvPr/>
          </p:nvSpPr>
          <p:spPr>
            <a:xfrm>
              <a:off x="5489444" y="1867103"/>
              <a:ext cx="457200" cy="457200"/>
            </a:xfrm>
            <a:custGeom>
              <a:avLst/>
              <a:gdLst>
                <a:gd name="connsiteX0" fmla="*/ 0 w 457200"/>
                <a:gd name="connsiteY0" fmla="*/ 0 h 457200"/>
                <a:gd name="connsiteX1" fmla="*/ 0 w 457200"/>
                <a:gd name="connsiteY1" fmla="*/ 456978 h 457200"/>
                <a:gd name="connsiteX2" fmla="*/ 96584 w 457200"/>
                <a:gd name="connsiteY2" fmla="*/ 456978 h 457200"/>
                <a:gd name="connsiteX3" fmla="*/ 96584 w 457200"/>
                <a:gd name="connsiteY3" fmla="*/ 457200 h 457200"/>
                <a:gd name="connsiteX4" fmla="*/ 210090 w 457200"/>
                <a:gd name="connsiteY4" fmla="*/ 457200 h 457200"/>
                <a:gd name="connsiteX5" fmla="*/ 210090 w 457200"/>
                <a:gd name="connsiteY5" fmla="*/ 456978 h 457200"/>
                <a:gd name="connsiteX6" fmla="*/ 457200 w 457200"/>
                <a:gd name="connsiteY6" fmla="*/ 456978 h 457200"/>
                <a:gd name="connsiteX7" fmla="*/ 457200 w 457200"/>
                <a:gd name="connsiteY7" fmla="*/ 0 h 457200"/>
                <a:gd name="connsiteX8" fmla="*/ 437706 w 457200"/>
                <a:gd name="connsiteY8" fmla="*/ 437483 h 457200"/>
                <a:gd name="connsiteX9" fmla="*/ 19495 w 457200"/>
                <a:gd name="connsiteY9" fmla="*/ 437483 h 457200"/>
                <a:gd name="connsiteX10" fmla="*/ 19495 w 457200"/>
                <a:gd name="connsiteY10" fmla="*/ 19495 h 457200"/>
                <a:gd name="connsiteX11" fmla="*/ 437706 w 457200"/>
                <a:gd name="connsiteY11"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457200">
                  <a:moveTo>
                    <a:pt x="0" y="0"/>
                  </a:moveTo>
                  <a:lnTo>
                    <a:pt x="0" y="456978"/>
                  </a:lnTo>
                  <a:lnTo>
                    <a:pt x="96584" y="456978"/>
                  </a:lnTo>
                  <a:lnTo>
                    <a:pt x="96584" y="457200"/>
                  </a:lnTo>
                  <a:lnTo>
                    <a:pt x="210090" y="457200"/>
                  </a:lnTo>
                  <a:lnTo>
                    <a:pt x="210090" y="456978"/>
                  </a:lnTo>
                  <a:lnTo>
                    <a:pt x="457200" y="456978"/>
                  </a:lnTo>
                  <a:lnTo>
                    <a:pt x="457200" y="0"/>
                  </a:lnTo>
                  <a:close/>
                  <a:moveTo>
                    <a:pt x="437706" y="437483"/>
                  </a:moveTo>
                  <a:lnTo>
                    <a:pt x="19495" y="437483"/>
                  </a:lnTo>
                  <a:lnTo>
                    <a:pt x="19495" y="19495"/>
                  </a:lnTo>
                  <a:lnTo>
                    <a:pt x="437706" y="19495"/>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0" name="Freeform 163">
              <a:extLst>
                <a:ext uri="{FF2B5EF4-FFF2-40B4-BE49-F238E27FC236}">
                  <a16:creationId xmlns:a16="http://schemas.microsoft.com/office/drawing/2014/main" id="{24B44B7B-7105-E500-C932-601C1B9DFFB9}"/>
                </a:ext>
              </a:extLst>
            </p:cNvPr>
            <p:cNvSpPr/>
            <p:nvPr/>
          </p:nvSpPr>
          <p:spPr>
            <a:xfrm>
              <a:off x="5508938" y="1886597"/>
              <a:ext cx="400018" cy="417988"/>
            </a:xfrm>
            <a:custGeom>
              <a:avLst/>
              <a:gdLst>
                <a:gd name="connsiteX0" fmla="*/ 0 w 400018"/>
                <a:gd name="connsiteY0" fmla="*/ 0 h 417988"/>
                <a:gd name="connsiteX1" fmla="*/ 0 w 400018"/>
                <a:gd name="connsiteY1" fmla="*/ 0 h 417988"/>
                <a:gd name="connsiteX2" fmla="*/ 0 w 400018"/>
                <a:gd name="connsiteY2" fmla="*/ 417989 h 417988"/>
                <a:gd name="connsiteX3" fmla="*/ 201962 w 400018"/>
                <a:gd name="connsiteY3" fmla="*/ 417989 h 417988"/>
                <a:gd name="connsiteX4" fmla="*/ 240856 w 400018"/>
                <a:gd name="connsiteY4" fmla="*/ 350806 h 417988"/>
                <a:gd name="connsiteX5" fmla="*/ 343313 w 400018"/>
                <a:gd name="connsiteY5" fmla="*/ 350806 h 417988"/>
                <a:gd name="connsiteX6" fmla="*/ 400018 w 400018"/>
                <a:gd name="connsiteY6" fmla="*/ 252667 h 417988"/>
                <a:gd name="connsiteX7" fmla="*/ 349758 w 400018"/>
                <a:gd name="connsiteY7" fmla="*/ 165735 h 417988"/>
                <a:gd name="connsiteX8" fmla="*/ 399955 w 400018"/>
                <a:gd name="connsiteY8" fmla="*/ 78931 h 417988"/>
                <a:gd name="connsiteX9" fmla="*/ 354394 w 400018"/>
                <a:gd name="connsiteY9" fmla="*/ 0 h 417988"/>
                <a:gd name="connsiteX10" fmla="*/ 218631 w 400018"/>
                <a:gd name="connsiteY10" fmla="*/ 0 h 417988"/>
                <a:gd name="connsiteX11" fmla="*/ 179673 w 400018"/>
                <a:gd name="connsiteY11" fmla="*/ 67596 h 417988"/>
                <a:gd name="connsiteX12" fmla="*/ 77184 w 400018"/>
                <a:gd name="connsiteY12" fmla="*/ 67596 h 417988"/>
                <a:gd name="connsiteX13" fmla="*/ 20511 w 400018"/>
                <a:gd name="connsiteY13" fmla="*/ 165735 h 417988"/>
                <a:gd name="connsiteX14" fmla="*/ 70707 w 400018"/>
                <a:gd name="connsiteY14" fmla="*/ 252667 h 417988"/>
                <a:gd name="connsiteX15" fmla="*/ 20511 w 400018"/>
                <a:gd name="connsiteY15" fmla="*/ 339566 h 417988"/>
                <a:gd name="connsiteX16" fmla="*/ 65818 w 400018"/>
                <a:gd name="connsiteY16" fmla="*/ 417989 h 417988"/>
                <a:gd name="connsiteX17" fmla="*/ 0 w 400018"/>
                <a:gd name="connsiteY17" fmla="*/ 417989 h 417988"/>
                <a:gd name="connsiteX18" fmla="*/ 332327 w 400018"/>
                <a:gd name="connsiteY18" fmla="*/ 327247 h 417988"/>
                <a:gd name="connsiteX19" fmla="*/ 330994 w 400018"/>
                <a:gd name="connsiteY19" fmla="*/ 329565 h 417988"/>
                <a:gd name="connsiteX20" fmla="*/ 242094 w 400018"/>
                <a:gd name="connsiteY20" fmla="*/ 329565 h 417988"/>
                <a:gd name="connsiteX21" fmla="*/ 241554 w 400018"/>
                <a:gd name="connsiteY21" fmla="*/ 328644 h 417988"/>
                <a:gd name="connsiteX22" fmla="*/ 241554 w 400018"/>
                <a:gd name="connsiteY22" fmla="*/ 292703 h 417988"/>
                <a:gd name="connsiteX23" fmla="*/ 332296 w 400018"/>
                <a:gd name="connsiteY23" fmla="*/ 292703 h 417988"/>
                <a:gd name="connsiteX24" fmla="*/ 375444 w 400018"/>
                <a:gd name="connsiteY24" fmla="*/ 252667 h 417988"/>
                <a:gd name="connsiteX25" fmla="*/ 352330 w 400018"/>
                <a:gd name="connsiteY25" fmla="*/ 292608 h 417988"/>
                <a:gd name="connsiteX26" fmla="*/ 352330 w 400018"/>
                <a:gd name="connsiteY26" fmla="*/ 272606 h 417988"/>
                <a:gd name="connsiteX27" fmla="*/ 221583 w 400018"/>
                <a:gd name="connsiteY27" fmla="*/ 272606 h 417988"/>
                <a:gd name="connsiteX28" fmla="*/ 221583 w 400018"/>
                <a:gd name="connsiteY28" fmla="*/ 293910 h 417988"/>
                <a:gd name="connsiteX29" fmla="*/ 197707 w 400018"/>
                <a:gd name="connsiteY29" fmla="*/ 252635 h 417988"/>
                <a:gd name="connsiteX30" fmla="*/ 241427 w 400018"/>
                <a:gd name="connsiteY30" fmla="*/ 176975 h 417988"/>
                <a:gd name="connsiteX31" fmla="*/ 331724 w 400018"/>
                <a:gd name="connsiteY31" fmla="*/ 176975 h 417988"/>
                <a:gd name="connsiteX32" fmla="*/ 242094 w 400018"/>
                <a:gd name="connsiteY32" fmla="*/ 1841 h 417988"/>
                <a:gd name="connsiteX33" fmla="*/ 330994 w 400018"/>
                <a:gd name="connsiteY33" fmla="*/ 1841 h 417988"/>
                <a:gd name="connsiteX34" fmla="*/ 375444 w 400018"/>
                <a:gd name="connsiteY34" fmla="*/ 78772 h 417988"/>
                <a:gd name="connsiteX35" fmla="*/ 331724 w 400018"/>
                <a:gd name="connsiteY35" fmla="*/ 154496 h 417988"/>
                <a:gd name="connsiteX36" fmla="*/ 241427 w 400018"/>
                <a:gd name="connsiteY36" fmla="*/ 154496 h 417988"/>
                <a:gd name="connsiteX37" fmla="*/ 197707 w 400018"/>
                <a:gd name="connsiteY37" fmla="*/ 78931 h 417988"/>
                <a:gd name="connsiteX38" fmla="*/ 68390 w 400018"/>
                <a:gd name="connsiteY38" fmla="*/ 181801 h 417988"/>
                <a:gd name="connsiteX39" fmla="*/ 68390 w 400018"/>
                <a:gd name="connsiteY39" fmla="*/ 206185 h 417988"/>
                <a:gd name="connsiteX40" fmla="*/ 45022 w 400018"/>
                <a:gd name="connsiteY40" fmla="*/ 165735 h 417988"/>
                <a:gd name="connsiteX41" fmla="*/ 89472 w 400018"/>
                <a:gd name="connsiteY41" fmla="*/ 88805 h 417988"/>
                <a:gd name="connsiteX42" fmla="*/ 178372 w 400018"/>
                <a:gd name="connsiteY42" fmla="*/ 88805 h 417988"/>
                <a:gd name="connsiteX43" fmla="*/ 222822 w 400018"/>
                <a:gd name="connsiteY43" fmla="*/ 165735 h 417988"/>
                <a:gd name="connsiteX44" fmla="*/ 199136 w 400018"/>
                <a:gd name="connsiteY44" fmla="*/ 206597 h 417988"/>
                <a:gd name="connsiteX45" fmla="*/ 199136 w 400018"/>
                <a:gd name="connsiteY45" fmla="*/ 181801 h 417988"/>
                <a:gd name="connsiteX46" fmla="*/ 179134 w 400018"/>
                <a:gd name="connsiteY46" fmla="*/ 201803 h 417988"/>
                <a:gd name="connsiteX47" fmla="*/ 179134 w 400018"/>
                <a:gd name="connsiteY47" fmla="*/ 241237 h 417988"/>
                <a:gd name="connsiteX48" fmla="*/ 179134 w 400018"/>
                <a:gd name="connsiteY48" fmla="*/ 241427 h 417988"/>
                <a:gd name="connsiteX49" fmla="*/ 88741 w 400018"/>
                <a:gd name="connsiteY49" fmla="*/ 241427 h 417988"/>
                <a:gd name="connsiteX50" fmla="*/ 88456 w 400018"/>
                <a:gd name="connsiteY50" fmla="*/ 240856 h 417988"/>
                <a:gd name="connsiteX51" fmla="*/ 88456 w 400018"/>
                <a:gd name="connsiteY51" fmla="*/ 201803 h 417988"/>
                <a:gd name="connsiteX52" fmla="*/ 89472 w 400018"/>
                <a:gd name="connsiteY52" fmla="*/ 416497 h 417988"/>
                <a:gd name="connsiteX53" fmla="*/ 45022 w 400018"/>
                <a:gd name="connsiteY53" fmla="*/ 339566 h 417988"/>
                <a:gd name="connsiteX54" fmla="*/ 88741 w 400018"/>
                <a:gd name="connsiteY54" fmla="*/ 263874 h 417988"/>
                <a:gd name="connsiteX55" fmla="*/ 179038 w 400018"/>
                <a:gd name="connsiteY55" fmla="*/ 263874 h 417988"/>
                <a:gd name="connsiteX56" fmla="*/ 222758 w 400018"/>
                <a:gd name="connsiteY56" fmla="*/ 339566 h 417988"/>
                <a:gd name="connsiteX57" fmla="*/ 178308 w 400018"/>
                <a:gd name="connsiteY57" fmla="*/ 416497 h 4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018" h="417988">
                  <a:moveTo>
                    <a:pt x="0" y="0"/>
                  </a:moveTo>
                  <a:lnTo>
                    <a:pt x="0" y="0"/>
                  </a:lnTo>
                  <a:lnTo>
                    <a:pt x="0" y="417989"/>
                  </a:lnTo>
                  <a:lnTo>
                    <a:pt x="201962" y="417989"/>
                  </a:lnTo>
                  <a:lnTo>
                    <a:pt x="240856" y="350806"/>
                  </a:lnTo>
                  <a:lnTo>
                    <a:pt x="343313" y="350806"/>
                  </a:lnTo>
                  <a:lnTo>
                    <a:pt x="400018" y="252667"/>
                  </a:lnTo>
                  <a:lnTo>
                    <a:pt x="349758" y="165735"/>
                  </a:lnTo>
                  <a:lnTo>
                    <a:pt x="399955" y="78931"/>
                  </a:lnTo>
                  <a:lnTo>
                    <a:pt x="354394" y="0"/>
                  </a:lnTo>
                  <a:lnTo>
                    <a:pt x="218631" y="0"/>
                  </a:lnTo>
                  <a:lnTo>
                    <a:pt x="179673" y="67596"/>
                  </a:lnTo>
                  <a:lnTo>
                    <a:pt x="77184" y="67596"/>
                  </a:lnTo>
                  <a:lnTo>
                    <a:pt x="20511" y="165735"/>
                  </a:lnTo>
                  <a:lnTo>
                    <a:pt x="70707" y="252667"/>
                  </a:lnTo>
                  <a:lnTo>
                    <a:pt x="20511" y="339566"/>
                  </a:lnTo>
                  <a:lnTo>
                    <a:pt x="65818" y="417989"/>
                  </a:lnTo>
                  <a:lnTo>
                    <a:pt x="0" y="417989"/>
                  </a:lnTo>
                  <a:moveTo>
                    <a:pt x="332327" y="327247"/>
                  </a:moveTo>
                  <a:lnTo>
                    <a:pt x="330994" y="329565"/>
                  </a:lnTo>
                  <a:lnTo>
                    <a:pt x="242094" y="329565"/>
                  </a:lnTo>
                  <a:lnTo>
                    <a:pt x="241554" y="328644"/>
                  </a:lnTo>
                  <a:lnTo>
                    <a:pt x="241554" y="292703"/>
                  </a:lnTo>
                  <a:lnTo>
                    <a:pt x="332296" y="292703"/>
                  </a:lnTo>
                  <a:close/>
                  <a:moveTo>
                    <a:pt x="375444" y="252667"/>
                  </a:moveTo>
                  <a:lnTo>
                    <a:pt x="352330" y="292608"/>
                  </a:lnTo>
                  <a:lnTo>
                    <a:pt x="352330" y="272606"/>
                  </a:lnTo>
                  <a:lnTo>
                    <a:pt x="221583" y="272606"/>
                  </a:lnTo>
                  <a:lnTo>
                    <a:pt x="221583" y="293910"/>
                  </a:lnTo>
                  <a:lnTo>
                    <a:pt x="197707" y="252635"/>
                  </a:lnTo>
                  <a:lnTo>
                    <a:pt x="241427" y="176975"/>
                  </a:lnTo>
                  <a:lnTo>
                    <a:pt x="331724" y="176975"/>
                  </a:lnTo>
                  <a:close/>
                  <a:moveTo>
                    <a:pt x="242094" y="1841"/>
                  </a:moveTo>
                  <a:lnTo>
                    <a:pt x="330994" y="1841"/>
                  </a:lnTo>
                  <a:lnTo>
                    <a:pt x="375444" y="78772"/>
                  </a:lnTo>
                  <a:lnTo>
                    <a:pt x="331724" y="154496"/>
                  </a:lnTo>
                  <a:lnTo>
                    <a:pt x="241427" y="154496"/>
                  </a:lnTo>
                  <a:lnTo>
                    <a:pt x="197707" y="78931"/>
                  </a:lnTo>
                  <a:close/>
                  <a:moveTo>
                    <a:pt x="68390" y="181801"/>
                  </a:moveTo>
                  <a:lnTo>
                    <a:pt x="68390" y="206185"/>
                  </a:lnTo>
                  <a:lnTo>
                    <a:pt x="45022" y="165735"/>
                  </a:lnTo>
                  <a:lnTo>
                    <a:pt x="89472" y="88805"/>
                  </a:lnTo>
                  <a:lnTo>
                    <a:pt x="178372" y="88805"/>
                  </a:lnTo>
                  <a:lnTo>
                    <a:pt x="222822" y="165735"/>
                  </a:lnTo>
                  <a:lnTo>
                    <a:pt x="199136" y="206597"/>
                  </a:lnTo>
                  <a:lnTo>
                    <a:pt x="199136" y="181801"/>
                  </a:lnTo>
                  <a:close/>
                  <a:moveTo>
                    <a:pt x="179134" y="201803"/>
                  </a:moveTo>
                  <a:lnTo>
                    <a:pt x="179134" y="241237"/>
                  </a:lnTo>
                  <a:lnTo>
                    <a:pt x="179134" y="241427"/>
                  </a:lnTo>
                  <a:lnTo>
                    <a:pt x="88741" y="241427"/>
                  </a:lnTo>
                  <a:lnTo>
                    <a:pt x="88456" y="240856"/>
                  </a:lnTo>
                  <a:lnTo>
                    <a:pt x="88456" y="201803"/>
                  </a:lnTo>
                  <a:close/>
                  <a:moveTo>
                    <a:pt x="89472" y="416497"/>
                  </a:moveTo>
                  <a:lnTo>
                    <a:pt x="45022" y="339566"/>
                  </a:lnTo>
                  <a:lnTo>
                    <a:pt x="88741" y="263874"/>
                  </a:lnTo>
                  <a:lnTo>
                    <a:pt x="179038" y="263874"/>
                  </a:lnTo>
                  <a:lnTo>
                    <a:pt x="222758" y="339566"/>
                  </a:lnTo>
                  <a:lnTo>
                    <a:pt x="178308" y="416497"/>
                  </a:ln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1" name="Freeform 164">
              <a:extLst>
                <a:ext uri="{FF2B5EF4-FFF2-40B4-BE49-F238E27FC236}">
                  <a16:creationId xmlns:a16="http://schemas.microsoft.com/office/drawing/2014/main" id="{1D2AC500-E296-ED0B-ED5F-7DD729B88200}"/>
                </a:ext>
              </a:extLst>
            </p:cNvPr>
            <p:cNvSpPr/>
            <p:nvPr/>
          </p:nvSpPr>
          <p:spPr>
            <a:xfrm>
              <a:off x="5607268" y="1991658"/>
              <a:ext cx="71183" cy="71183"/>
            </a:xfrm>
            <a:custGeom>
              <a:avLst/>
              <a:gdLst>
                <a:gd name="connsiteX0" fmla="*/ 35592 w 71183"/>
                <a:gd name="connsiteY0" fmla="*/ 0 h 71183"/>
                <a:gd name="connsiteX1" fmla="*/ 0 w 71183"/>
                <a:gd name="connsiteY1" fmla="*/ 35592 h 71183"/>
                <a:gd name="connsiteX2" fmla="*/ 35592 w 71183"/>
                <a:gd name="connsiteY2" fmla="*/ 71184 h 71183"/>
                <a:gd name="connsiteX3" fmla="*/ 71183 w 71183"/>
                <a:gd name="connsiteY3" fmla="*/ 35592 h 71183"/>
                <a:gd name="connsiteX4" fmla="*/ 35592 w 71183"/>
                <a:gd name="connsiteY4" fmla="*/ 0 h 71183"/>
                <a:gd name="connsiteX5" fmla="*/ 35592 w 71183"/>
                <a:gd name="connsiteY5" fmla="*/ 51181 h 71183"/>
                <a:gd name="connsiteX6" fmla="*/ 20002 w 71183"/>
                <a:gd name="connsiteY6" fmla="*/ 35592 h 71183"/>
                <a:gd name="connsiteX7" fmla="*/ 35592 w 71183"/>
                <a:gd name="connsiteY7" fmla="*/ 20002 h 71183"/>
                <a:gd name="connsiteX8" fmla="*/ 51181 w 71183"/>
                <a:gd name="connsiteY8" fmla="*/ 35592 h 71183"/>
                <a:gd name="connsiteX9" fmla="*/ 35592 w 71183"/>
                <a:gd name="connsiteY9" fmla="*/ 51181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4"/>
                    <a:pt x="35592" y="71184"/>
                  </a:cubicBezTo>
                  <a:cubicBezTo>
                    <a:pt x="55248" y="71184"/>
                    <a:pt x="71183" y="55248"/>
                    <a:pt x="71183" y="35592"/>
                  </a:cubicBezTo>
                  <a:cubicBezTo>
                    <a:pt x="71149" y="15950"/>
                    <a:pt x="55234" y="35"/>
                    <a:pt x="35592" y="0"/>
                  </a:cubicBezTo>
                  <a:close/>
                  <a:moveTo>
                    <a:pt x="35592" y="51181"/>
                  </a:moveTo>
                  <a:cubicBezTo>
                    <a:pt x="26982" y="51181"/>
                    <a:pt x="20002" y="44201"/>
                    <a:pt x="20002" y="35592"/>
                  </a:cubicBezTo>
                  <a:cubicBezTo>
                    <a:pt x="20002" y="26982"/>
                    <a:pt x="26982" y="20002"/>
                    <a:pt x="35592" y="20002"/>
                  </a:cubicBezTo>
                  <a:cubicBezTo>
                    <a:pt x="44201" y="20002"/>
                    <a:pt x="51181" y="26982"/>
                    <a:pt x="51181" y="35592"/>
                  </a:cubicBezTo>
                  <a:cubicBezTo>
                    <a:pt x="51164" y="44194"/>
                    <a:pt x="44194" y="51164"/>
                    <a:pt x="35592" y="51181"/>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sp>
          <p:nvSpPr>
            <p:cNvPr id="53" name="Freeform 166">
              <a:extLst>
                <a:ext uri="{FF2B5EF4-FFF2-40B4-BE49-F238E27FC236}">
                  <a16:creationId xmlns:a16="http://schemas.microsoft.com/office/drawing/2014/main" id="{C0FB12AA-2501-53BC-4CB2-C5F742116DD0}"/>
                </a:ext>
              </a:extLst>
            </p:cNvPr>
            <p:cNvSpPr/>
            <p:nvPr/>
          </p:nvSpPr>
          <p:spPr>
            <a:xfrm>
              <a:off x="5760462" y="2082590"/>
              <a:ext cx="71183" cy="71183"/>
            </a:xfrm>
            <a:custGeom>
              <a:avLst/>
              <a:gdLst>
                <a:gd name="connsiteX0" fmla="*/ 35592 w 71183"/>
                <a:gd name="connsiteY0" fmla="*/ 0 h 71183"/>
                <a:gd name="connsiteX1" fmla="*/ 0 w 71183"/>
                <a:gd name="connsiteY1" fmla="*/ 35592 h 71183"/>
                <a:gd name="connsiteX2" fmla="*/ 35592 w 71183"/>
                <a:gd name="connsiteY2" fmla="*/ 71183 h 71183"/>
                <a:gd name="connsiteX3" fmla="*/ 71183 w 71183"/>
                <a:gd name="connsiteY3" fmla="*/ 35592 h 71183"/>
                <a:gd name="connsiteX4" fmla="*/ 35592 w 71183"/>
                <a:gd name="connsiteY4" fmla="*/ 0 h 71183"/>
                <a:gd name="connsiteX5" fmla="*/ 35592 w 71183"/>
                <a:gd name="connsiteY5" fmla="*/ 51181 h 71183"/>
                <a:gd name="connsiteX6" fmla="*/ 20003 w 71183"/>
                <a:gd name="connsiteY6" fmla="*/ 35592 h 71183"/>
                <a:gd name="connsiteX7" fmla="*/ 35592 w 71183"/>
                <a:gd name="connsiteY7" fmla="*/ 20002 h 71183"/>
                <a:gd name="connsiteX8" fmla="*/ 51181 w 71183"/>
                <a:gd name="connsiteY8" fmla="*/ 35592 h 71183"/>
                <a:gd name="connsiteX9" fmla="*/ 35592 w 71183"/>
                <a:gd name="connsiteY9" fmla="*/ 51213 h 7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183" h="71183">
                  <a:moveTo>
                    <a:pt x="35592" y="0"/>
                  </a:moveTo>
                  <a:cubicBezTo>
                    <a:pt x="15935" y="0"/>
                    <a:pt x="0" y="15935"/>
                    <a:pt x="0" y="35592"/>
                  </a:cubicBezTo>
                  <a:cubicBezTo>
                    <a:pt x="0" y="55248"/>
                    <a:pt x="15935" y="71183"/>
                    <a:pt x="35592" y="71183"/>
                  </a:cubicBezTo>
                  <a:cubicBezTo>
                    <a:pt x="55248" y="71183"/>
                    <a:pt x="71183" y="55248"/>
                    <a:pt x="71183" y="35592"/>
                  </a:cubicBezTo>
                  <a:cubicBezTo>
                    <a:pt x="71149" y="15950"/>
                    <a:pt x="55235" y="35"/>
                    <a:pt x="35592" y="0"/>
                  </a:cubicBezTo>
                  <a:close/>
                  <a:moveTo>
                    <a:pt x="35592" y="51181"/>
                  </a:moveTo>
                  <a:cubicBezTo>
                    <a:pt x="26982" y="51181"/>
                    <a:pt x="20003" y="44201"/>
                    <a:pt x="20003" y="35592"/>
                  </a:cubicBezTo>
                  <a:cubicBezTo>
                    <a:pt x="20003" y="26982"/>
                    <a:pt x="26982" y="20002"/>
                    <a:pt x="35592" y="20002"/>
                  </a:cubicBezTo>
                  <a:cubicBezTo>
                    <a:pt x="44201" y="20002"/>
                    <a:pt x="51181" y="26982"/>
                    <a:pt x="51181" y="35592"/>
                  </a:cubicBezTo>
                  <a:cubicBezTo>
                    <a:pt x="51181" y="44206"/>
                    <a:pt x="44206" y="51195"/>
                    <a:pt x="35592" y="51213"/>
                  </a:cubicBezTo>
                  <a:close/>
                </a:path>
              </a:pathLst>
            </a:custGeom>
            <a:grpFill/>
            <a:ln w="317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700" b="1">
                <a:solidFill>
                  <a:schemeClr val="accent1"/>
                </a:solidFill>
              </a:endParaRPr>
            </a:p>
          </p:txBody>
        </p:sp>
      </p:grpSp>
      <p:sp>
        <p:nvSpPr>
          <p:cNvPr id="55" name="Freeform 73">
            <a:extLst>
              <a:ext uri="{FF2B5EF4-FFF2-40B4-BE49-F238E27FC236}">
                <a16:creationId xmlns:a16="http://schemas.microsoft.com/office/drawing/2014/main" id="{3A9C8AA4-DE1F-C29A-7ED2-49BC806226C6}"/>
              </a:ext>
            </a:extLst>
          </p:cNvPr>
          <p:cNvSpPr>
            <a:spLocks noChangeAspect="1" noEditPoints="1"/>
          </p:cNvSpPr>
          <p:nvPr/>
        </p:nvSpPr>
        <p:spPr bwMode="auto">
          <a:xfrm>
            <a:off x="3174014" y="3031293"/>
            <a:ext cx="288925" cy="288925"/>
          </a:xfrm>
          <a:custGeom>
            <a:avLst/>
            <a:gdLst>
              <a:gd name="T0" fmla="*/ 255 w 704"/>
              <a:gd name="T1" fmla="*/ 304 h 706"/>
              <a:gd name="T2" fmla="*/ 131 w 704"/>
              <a:gd name="T3" fmla="*/ 304 h 706"/>
              <a:gd name="T4" fmla="*/ 131 w 704"/>
              <a:gd name="T5" fmla="*/ 274 h 706"/>
              <a:gd name="T6" fmla="*/ 255 w 704"/>
              <a:gd name="T7" fmla="*/ 274 h 706"/>
              <a:gd name="T8" fmla="*/ 255 w 704"/>
              <a:gd name="T9" fmla="*/ 304 h 706"/>
              <a:gd name="T10" fmla="*/ 255 w 704"/>
              <a:gd name="T11" fmla="*/ 401 h 706"/>
              <a:gd name="T12" fmla="*/ 131 w 704"/>
              <a:gd name="T13" fmla="*/ 401 h 706"/>
              <a:gd name="T14" fmla="*/ 131 w 704"/>
              <a:gd name="T15" fmla="*/ 431 h 706"/>
              <a:gd name="T16" fmla="*/ 255 w 704"/>
              <a:gd name="T17" fmla="*/ 431 h 706"/>
              <a:gd name="T18" fmla="*/ 255 w 704"/>
              <a:gd name="T19" fmla="*/ 401 h 706"/>
              <a:gd name="T20" fmla="*/ 131 w 704"/>
              <a:gd name="T21" fmla="*/ 559 h 706"/>
              <a:gd name="T22" fmla="*/ 255 w 704"/>
              <a:gd name="T23" fmla="*/ 559 h 706"/>
              <a:gd name="T24" fmla="*/ 255 w 704"/>
              <a:gd name="T25" fmla="*/ 528 h 706"/>
              <a:gd name="T26" fmla="*/ 131 w 704"/>
              <a:gd name="T27" fmla="*/ 528 h 706"/>
              <a:gd name="T28" fmla="*/ 131 w 704"/>
              <a:gd name="T29" fmla="*/ 559 h 706"/>
              <a:gd name="T30" fmla="*/ 430 w 704"/>
              <a:gd name="T31" fmla="*/ 431 h 706"/>
              <a:gd name="T32" fmla="*/ 591 w 704"/>
              <a:gd name="T33" fmla="*/ 431 h 706"/>
              <a:gd name="T34" fmla="*/ 591 w 704"/>
              <a:gd name="T35" fmla="*/ 401 h 706"/>
              <a:gd name="T36" fmla="*/ 430 w 704"/>
              <a:gd name="T37" fmla="*/ 401 h 706"/>
              <a:gd name="T38" fmla="*/ 430 w 704"/>
              <a:gd name="T39" fmla="*/ 431 h 706"/>
              <a:gd name="T40" fmla="*/ 430 w 704"/>
              <a:gd name="T41" fmla="*/ 559 h 706"/>
              <a:gd name="T42" fmla="*/ 591 w 704"/>
              <a:gd name="T43" fmla="*/ 559 h 706"/>
              <a:gd name="T44" fmla="*/ 591 w 704"/>
              <a:gd name="T45" fmla="*/ 528 h 706"/>
              <a:gd name="T46" fmla="*/ 430 w 704"/>
              <a:gd name="T47" fmla="*/ 528 h 706"/>
              <a:gd name="T48" fmla="*/ 430 w 704"/>
              <a:gd name="T49" fmla="*/ 559 h 706"/>
              <a:gd name="T50" fmla="*/ 323 w 704"/>
              <a:gd name="T51" fmla="*/ 274 h 706"/>
              <a:gd name="T52" fmla="*/ 704 w 704"/>
              <a:gd name="T53" fmla="*/ 274 h 706"/>
              <a:gd name="T54" fmla="*/ 704 w 704"/>
              <a:gd name="T55" fmla="*/ 706 h 706"/>
              <a:gd name="T56" fmla="*/ 323 w 704"/>
              <a:gd name="T57" fmla="*/ 706 h 706"/>
              <a:gd name="T58" fmla="*/ 323 w 704"/>
              <a:gd name="T59" fmla="*/ 274 h 706"/>
              <a:gd name="T60" fmla="*/ 353 w 704"/>
              <a:gd name="T61" fmla="*/ 675 h 706"/>
              <a:gd name="T62" fmla="*/ 673 w 704"/>
              <a:gd name="T63" fmla="*/ 675 h 706"/>
              <a:gd name="T64" fmla="*/ 673 w 704"/>
              <a:gd name="T65" fmla="*/ 305 h 706"/>
              <a:gd name="T66" fmla="*/ 353 w 704"/>
              <a:gd name="T67" fmla="*/ 305 h 706"/>
              <a:gd name="T68" fmla="*/ 353 w 704"/>
              <a:gd name="T69" fmla="*/ 675 h 706"/>
              <a:gd name="T70" fmla="*/ 430 w 704"/>
              <a:gd name="T71" fmla="*/ 147 h 706"/>
              <a:gd name="T72" fmla="*/ 131 w 704"/>
              <a:gd name="T73" fmla="*/ 147 h 706"/>
              <a:gd name="T74" fmla="*/ 131 w 704"/>
              <a:gd name="T75" fmla="*/ 178 h 706"/>
              <a:gd name="T76" fmla="*/ 430 w 704"/>
              <a:gd name="T77" fmla="*/ 178 h 706"/>
              <a:gd name="T78" fmla="*/ 430 w 704"/>
              <a:gd name="T79" fmla="*/ 147 h 706"/>
              <a:gd name="T80" fmla="*/ 704 w 704"/>
              <a:gd name="T81" fmla="*/ 149 h 706"/>
              <a:gd name="T82" fmla="*/ 704 w 704"/>
              <a:gd name="T83" fmla="*/ 225 h 706"/>
              <a:gd name="T84" fmla="*/ 673 w 704"/>
              <a:gd name="T85" fmla="*/ 225 h 706"/>
              <a:gd name="T86" fmla="*/ 673 w 704"/>
              <a:gd name="T87" fmla="*/ 176 h 706"/>
              <a:gd name="T88" fmla="*/ 533 w 704"/>
              <a:gd name="T89" fmla="*/ 176 h 706"/>
              <a:gd name="T90" fmla="*/ 533 w 704"/>
              <a:gd name="T91" fmla="*/ 29 h 706"/>
              <a:gd name="T92" fmla="*/ 29 w 704"/>
              <a:gd name="T93" fmla="*/ 29 h 706"/>
              <a:gd name="T94" fmla="*/ 29 w 704"/>
              <a:gd name="T95" fmla="*/ 675 h 706"/>
              <a:gd name="T96" fmla="*/ 274 w 704"/>
              <a:gd name="T97" fmla="*/ 675 h 706"/>
              <a:gd name="T98" fmla="*/ 274 w 704"/>
              <a:gd name="T99" fmla="*/ 706 h 706"/>
              <a:gd name="T100" fmla="*/ 0 w 704"/>
              <a:gd name="T101" fmla="*/ 706 h 706"/>
              <a:gd name="T102" fmla="*/ 0 w 704"/>
              <a:gd name="T103" fmla="*/ 0 h 706"/>
              <a:gd name="T104" fmla="*/ 554 w 704"/>
              <a:gd name="T105" fmla="*/ 0 h 706"/>
              <a:gd name="T106" fmla="*/ 704 w 704"/>
              <a:gd name="T107" fmla="*/ 149 h 706"/>
              <a:gd name="T108" fmla="*/ 563 w 704"/>
              <a:gd name="T109" fmla="*/ 146 h 706"/>
              <a:gd name="T110" fmla="*/ 657 w 704"/>
              <a:gd name="T111" fmla="*/ 146 h 706"/>
              <a:gd name="T112" fmla="*/ 563 w 704"/>
              <a:gd name="T113" fmla="*/ 51 h 706"/>
              <a:gd name="T114" fmla="*/ 563 w 704"/>
              <a:gd name="T115" fmla="*/ 14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255" y="304"/>
                </a:moveTo>
                <a:lnTo>
                  <a:pt x="131" y="304"/>
                </a:lnTo>
                <a:lnTo>
                  <a:pt x="131" y="274"/>
                </a:lnTo>
                <a:lnTo>
                  <a:pt x="255" y="274"/>
                </a:lnTo>
                <a:lnTo>
                  <a:pt x="255" y="304"/>
                </a:lnTo>
                <a:close/>
                <a:moveTo>
                  <a:pt x="255" y="401"/>
                </a:moveTo>
                <a:lnTo>
                  <a:pt x="131" y="401"/>
                </a:lnTo>
                <a:lnTo>
                  <a:pt x="131" y="431"/>
                </a:lnTo>
                <a:lnTo>
                  <a:pt x="255" y="431"/>
                </a:lnTo>
                <a:lnTo>
                  <a:pt x="255" y="401"/>
                </a:lnTo>
                <a:close/>
                <a:moveTo>
                  <a:pt x="131" y="559"/>
                </a:moveTo>
                <a:lnTo>
                  <a:pt x="255" y="559"/>
                </a:lnTo>
                <a:lnTo>
                  <a:pt x="255" y="528"/>
                </a:lnTo>
                <a:lnTo>
                  <a:pt x="131" y="528"/>
                </a:lnTo>
                <a:lnTo>
                  <a:pt x="131" y="559"/>
                </a:lnTo>
                <a:close/>
                <a:moveTo>
                  <a:pt x="430" y="431"/>
                </a:moveTo>
                <a:lnTo>
                  <a:pt x="591" y="431"/>
                </a:lnTo>
                <a:lnTo>
                  <a:pt x="591" y="401"/>
                </a:lnTo>
                <a:lnTo>
                  <a:pt x="430" y="401"/>
                </a:lnTo>
                <a:lnTo>
                  <a:pt x="430" y="431"/>
                </a:lnTo>
                <a:close/>
                <a:moveTo>
                  <a:pt x="430" y="559"/>
                </a:moveTo>
                <a:lnTo>
                  <a:pt x="591" y="559"/>
                </a:lnTo>
                <a:lnTo>
                  <a:pt x="591" y="528"/>
                </a:lnTo>
                <a:lnTo>
                  <a:pt x="430" y="528"/>
                </a:lnTo>
                <a:lnTo>
                  <a:pt x="430" y="559"/>
                </a:lnTo>
                <a:close/>
                <a:moveTo>
                  <a:pt x="323" y="274"/>
                </a:moveTo>
                <a:lnTo>
                  <a:pt x="704" y="274"/>
                </a:lnTo>
                <a:lnTo>
                  <a:pt x="704" y="706"/>
                </a:lnTo>
                <a:lnTo>
                  <a:pt x="323" y="706"/>
                </a:lnTo>
                <a:lnTo>
                  <a:pt x="323" y="274"/>
                </a:lnTo>
                <a:close/>
                <a:moveTo>
                  <a:pt x="353" y="675"/>
                </a:moveTo>
                <a:lnTo>
                  <a:pt x="673" y="675"/>
                </a:lnTo>
                <a:lnTo>
                  <a:pt x="673" y="305"/>
                </a:lnTo>
                <a:lnTo>
                  <a:pt x="353" y="305"/>
                </a:lnTo>
                <a:lnTo>
                  <a:pt x="353" y="675"/>
                </a:lnTo>
                <a:close/>
                <a:moveTo>
                  <a:pt x="430" y="147"/>
                </a:moveTo>
                <a:lnTo>
                  <a:pt x="131" y="147"/>
                </a:lnTo>
                <a:lnTo>
                  <a:pt x="131" y="178"/>
                </a:lnTo>
                <a:lnTo>
                  <a:pt x="430" y="178"/>
                </a:lnTo>
                <a:lnTo>
                  <a:pt x="430" y="147"/>
                </a:lnTo>
                <a:close/>
                <a:moveTo>
                  <a:pt x="704" y="149"/>
                </a:moveTo>
                <a:lnTo>
                  <a:pt x="704" y="225"/>
                </a:lnTo>
                <a:lnTo>
                  <a:pt x="673" y="225"/>
                </a:lnTo>
                <a:lnTo>
                  <a:pt x="673" y="176"/>
                </a:lnTo>
                <a:lnTo>
                  <a:pt x="533" y="176"/>
                </a:lnTo>
                <a:lnTo>
                  <a:pt x="533" y="29"/>
                </a:lnTo>
                <a:lnTo>
                  <a:pt x="29" y="29"/>
                </a:lnTo>
                <a:lnTo>
                  <a:pt x="29" y="675"/>
                </a:lnTo>
                <a:lnTo>
                  <a:pt x="274" y="675"/>
                </a:lnTo>
                <a:lnTo>
                  <a:pt x="274" y="706"/>
                </a:lnTo>
                <a:lnTo>
                  <a:pt x="0" y="706"/>
                </a:lnTo>
                <a:lnTo>
                  <a:pt x="0" y="0"/>
                </a:lnTo>
                <a:lnTo>
                  <a:pt x="554" y="0"/>
                </a:lnTo>
                <a:lnTo>
                  <a:pt x="704" y="149"/>
                </a:lnTo>
                <a:close/>
                <a:moveTo>
                  <a:pt x="563" y="146"/>
                </a:moveTo>
                <a:lnTo>
                  <a:pt x="657" y="146"/>
                </a:lnTo>
                <a:lnTo>
                  <a:pt x="563" y="51"/>
                </a:lnTo>
                <a:lnTo>
                  <a:pt x="563" y="14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42" name="Google Shape;118;p22">
            <a:extLst>
              <a:ext uri="{FF2B5EF4-FFF2-40B4-BE49-F238E27FC236}">
                <a16:creationId xmlns:a16="http://schemas.microsoft.com/office/drawing/2014/main" id="{901B8EEB-529A-979E-B7A8-B89DF9801FBF}"/>
              </a:ext>
            </a:extLst>
          </p:cNvPr>
          <p:cNvSpPr txBox="1"/>
          <p:nvPr/>
        </p:nvSpPr>
        <p:spPr>
          <a:xfrm>
            <a:off x="6898576" y="2959293"/>
            <a:ext cx="7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45" name="Freeform 17">
            <a:extLst>
              <a:ext uri="{FF2B5EF4-FFF2-40B4-BE49-F238E27FC236}">
                <a16:creationId xmlns:a16="http://schemas.microsoft.com/office/drawing/2014/main" id="{73EBDCD2-7ECC-AF71-F0D2-0C5AFE543B70}"/>
              </a:ext>
            </a:extLst>
          </p:cNvPr>
          <p:cNvSpPr/>
          <p:nvPr/>
        </p:nvSpPr>
        <p:spPr>
          <a:xfrm>
            <a:off x="6536055" y="370291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46" name="Freeform 17">
            <a:extLst>
              <a:ext uri="{FF2B5EF4-FFF2-40B4-BE49-F238E27FC236}">
                <a16:creationId xmlns:a16="http://schemas.microsoft.com/office/drawing/2014/main" id="{8E4A7EC1-7684-939C-910D-C3C7798B66ED}"/>
              </a:ext>
            </a:extLst>
          </p:cNvPr>
          <p:cNvSpPr/>
          <p:nvPr/>
        </p:nvSpPr>
        <p:spPr>
          <a:xfrm>
            <a:off x="6536055" y="5777465"/>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6" name="Freeform 80">
            <a:extLst>
              <a:ext uri="{FF2B5EF4-FFF2-40B4-BE49-F238E27FC236}">
                <a16:creationId xmlns:a16="http://schemas.microsoft.com/office/drawing/2014/main" id="{8F9D1A22-1D96-3724-662F-B860DF2C21E0}"/>
              </a:ext>
            </a:extLst>
          </p:cNvPr>
          <p:cNvSpPr>
            <a:spLocks noChangeAspect="1" noEditPoints="1"/>
          </p:cNvSpPr>
          <p:nvPr/>
        </p:nvSpPr>
        <p:spPr bwMode="auto">
          <a:xfrm>
            <a:off x="6536055" y="3031293"/>
            <a:ext cx="287338" cy="288925"/>
          </a:xfrm>
          <a:custGeom>
            <a:avLst/>
            <a:gdLst>
              <a:gd name="T0" fmla="*/ 527 w 704"/>
              <a:gd name="T1" fmla="*/ 320 h 706"/>
              <a:gd name="T2" fmla="*/ 588 w 704"/>
              <a:gd name="T3" fmla="*/ 259 h 706"/>
              <a:gd name="T4" fmla="*/ 631 w 704"/>
              <a:gd name="T5" fmla="*/ 214 h 706"/>
              <a:gd name="T6" fmla="*/ 506 w 704"/>
              <a:gd name="T7" fmla="*/ 88 h 706"/>
              <a:gd name="T8" fmla="*/ 462 w 704"/>
              <a:gd name="T9" fmla="*/ 131 h 706"/>
              <a:gd name="T10" fmla="*/ 400 w 704"/>
              <a:gd name="T11" fmla="*/ 194 h 706"/>
              <a:gd name="T12" fmla="*/ 87 w 704"/>
              <a:gd name="T13" fmla="*/ 507 h 706"/>
              <a:gd name="T14" fmla="*/ 31 w 704"/>
              <a:gd name="T15" fmla="*/ 691 h 706"/>
              <a:gd name="T16" fmla="*/ 213 w 704"/>
              <a:gd name="T17" fmla="*/ 635 h 706"/>
              <a:gd name="T18" fmla="*/ 527 w 704"/>
              <a:gd name="T19" fmla="*/ 320 h 706"/>
              <a:gd name="T20" fmla="*/ 527 w 704"/>
              <a:gd name="T21" fmla="*/ 320 h 706"/>
              <a:gd name="T22" fmla="*/ 483 w 704"/>
              <a:gd name="T23" fmla="*/ 153 h 706"/>
              <a:gd name="T24" fmla="*/ 506 w 704"/>
              <a:gd name="T25" fmla="*/ 130 h 706"/>
              <a:gd name="T26" fmla="*/ 589 w 704"/>
              <a:gd name="T27" fmla="*/ 214 h 706"/>
              <a:gd name="T28" fmla="*/ 567 w 704"/>
              <a:gd name="T29" fmla="*/ 237 h 706"/>
              <a:gd name="T30" fmla="*/ 540 w 704"/>
              <a:gd name="T31" fmla="*/ 264 h 706"/>
              <a:gd name="T32" fmla="*/ 456 w 704"/>
              <a:gd name="T33" fmla="*/ 179 h 706"/>
              <a:gd name="T34" fmla="*/ 483 w 704"/>
              <a:gd name="T35" fmla="*/ 153 h 706"/>
              <a:gd name="T36" fmla="*/ 400 w 704"/>
              <a:gd name="T37" fmla="*/ 235 h 706"/>
              <a:gd name="T38" fmla="*/ 431 w 704"/>
              <a:gd name="T39" fmla="*/ 267 h 706"/>
              <a:gd name="T40" fmla="*/ 175 w 704"/>
              <a:gd name="T41" fmla="*/ 525 h 706"/>
              <a:gd name="T42" fmla="*/ 130 w 704"/>
              <a:gd name="T43" fmla="*/ 525 h 706"/>
              <a:gd name="T44" fmla="*/ 121 w 704"/>
              <a:gd name="T45" fmla="*/ 516 h 706"/>
              <a:gd name="T46" fmla="*/ 400 w 704"/>
              <a:gd name="T47" fmla="*/ 235 h 706"/>
              <a:gd name="T48" fmla="*/ 76 w 704"/>
              <a:gd name="T49" fmla="*/ 646 h 706"/>
              <a:gd name="T50" fmla="*/ 82 w 704"/>
              <a:gd name="T51" fmla="*/ 625 h 706"/>
              <a:gd name="T52" fmla="*/ 97 w 704"/>
              <a:gd name="T53" fmla="*/ 639 h 706"/>
              <a:gd name="T54" fmla="*/ 76 w 704"/>
              <a:gd name="T55" fmla="*/ 646 h 706"/>
              <a:gd name="T56" fmla="*/ 128 w 704"/>
              <a:gd name="T57" fmla="*/ 629 h 706"/>
              <a:gd name="T58" fmla="*/ 92 w 704"/>
              <a:gd name="T59" fmla="*/ 592 h 706"/>
              <a:gd name="T60" fmla="*/ 106 w 704"/>
              <a:gd name="T61" fmla="*/ 544 h 706"/>
              <a:gd name="T62" fmla="*/ 117 w 704"/>
              <a:gd name="T63" fmla="*/ 554 h 706"/>
              <a:gd name="T64" fmla="*/ 166 w 704"/>
              <a:gd name="T65" fmla="*/ 554 h 706"/>
              <a:gd name="T66" fmla="*/ 166 w 704"/>
              <a:gd name="T67" fmla="*/ 604 h 706"/>
              <a:gd name="T68" fmla="*/ 177 w 704"/>
              <a:gd name="T69" fmla="*/ 614 h 706"/>
              <a:gd name="T70" fmla="*/ 128 w 704"/>
              <a:gd name="T71" fmla="*/ 629 h 706"/>
              <a:gd name="T72" fmla="*/ 205 w 704"/>
              <a:gd name="T73" fmla="*/ 601 h 706"/>
              <a:gd name="T74" fmla="*/ 197 w 704"/>
              <a:gd name="T75" fmla="*/ 592 h 706"/>
              <a:gd name="T76" fmla="*/ 197 w 704"/>
              <a:gd name="T77" fmla="*/ 545 h 706"/>
              <a:gd name="T78" fmla="*/ 452 w 704"/>
              <a:gd name="T79" fmla="*/ 288 h 706"/>
              <a:gd name="T80" fmla="*/ 484 w 704"/>
              <a:gd name="T81" fmla="*/ 320 h 706"/>
              <a:gd name="T82" fmla="*/ 205 w 704"/>
              <a:gd name="T83" fmla="*/ 601 h 706"/>
              <a:gd name="T84" fmla="*/ 505 w 704"/>
              <a:gd name="T85" fmla="*/ 299 h 706"/>
              <a:gd name="T86" fmla="*/ 422 w 704"/>
              <a:gd name="T87" fmla="*/ 214 h 706"/>
              <a:gd name="T88" fmla="*/ 435 w 704"/>
              <a:gd name="T89" fmla="*/ 201 h 706"/>
              <a:gd name="T90" fmla="*/ 519 w 704"/>
              <a:gd name="T91" fmla="*/ 284 h 706"/>
              <a:gd name="T92" fmla="*/ 505 w 704"/>
              <a:gd name="T93" fmla="*/ 299 h 706"/>
              <a:gd name="T94" fmla="*/ 704 w 704"/>
              <a:gd name="T95" fmla="*/ 706 h 706"/>
              <a:gd name="T96" fmla="*/ 243 w 704"/>
              <a:gd name="T97" fmla="*/ 706 h 706"/>
              <a:gd name="T98" fmla="*/ 243 w 704"/>
              <a:gd name="T99" fmla="*/ 675 h 706"/>
              <a:gd name="T100" fmla="*/ 673 w 704"/>
              <a:gd name="T101" fmla="*/ 675 h 706"/>
              <a:gd name="T102" fmla="*/ 673 w 704"/>
              <a:gd name="T103" fmla="*/ 31 h 706"/>
              <a:gd name="T104" fmla="*/ 31 w 704"/>
              <a:gd name="T105" fmla="*/ 31 h 706"/>
              <a:gd name="T106" fmla="*/ 31 w 704"/>
              <a:gd name="T107" fmla="*/ 691 h 706"/>
              <a:gd name="T108" fmla="*/ 0 w 704"/>
              <a:gd name="T109" fmla="*/ 691 h 706"/>
              <a:gd name="T110" fmla="*/ 0 w 704"/>
              <a:gd name="T111" fmla="*/ 0 h 706"/>
              <a:gd name="T112" fmla="*/ 704 w 704"/>
              <a:gd name="T113" fmla="*/ 0 h 706"/>
              <a:gd name="T114" fmla="*/ 704 w 704"/>
              <a:gd name="T11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706">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rgbClr val="525A7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b="1">
              <a:solidFill>
                <a:schemeClr val="accent1"/>
              </a:solidFill>
            </a:endParaRPr>
          </a:p>
        </p:txBody>
      </p:sp>
      <p:sp>
        <p:nvSpPr>
          <p:cNvPr id="57" name="Freeform 17">
            <a:extLst>
              <a:ext uri="{FF2B5EF4-FFF2-40B4-BE49-F238E27FC236}">
                <a16:creationId xmlns:a16="http://schemas.microsoft.com/office/drawing/2014/main" id="{5E1B23DA-E792-0488-6D0B-07067D8B0FBA}"/>
              </a:ext>
            </a:extLst>
          </p:cNvPr>
          <p:cNvSpPr/>
          <p:nvPr/>
        </p:nvSpPr>
        <p:spPr>
          <a:xfrm>
            <a:off x="6536055" y="4475247"/>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58" name="Freeform 17">
            <a:extLst>
              <a:ext uri="{FF2B5EF4-FFF2-40B4-BE49-F238E27FC236}">
                <a16:creationId xmlns:a16="http://schemas.microsoft.com/office/drawing/2014/main" id="{005330D4-AD30-10A9-252D-790B8ED9B5CC}"/>
              </a:ext>
            </a:extLst>
          </p:cNvPr>
          <p:cNvSpPr/>
          <p:nvPr/>
        </p:nvSpPr>
        <p:spPr>
          <a:xfrm>
            <a:off x="3173089" y="4385941"/>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4" name="Freeform 17">
            <a:extLst>
              <a:ext uri="{FF2B5EF4-FFF2-40B4-BE49-F238E27FC236}">
                <a16:creationId xmlns:a16="http://schemas.microsoft.com/office/drawing/2014/main" id="{387D7E85-07A9-99EE-C755-76642DA3F8E0}"/>
              </a:ext>
            </a:extLst>
          </p:cNvPr>
          <p:cNvSpPr/>
          <p:nvPr/>
        </p:nvSpPr>
        <p:spPr>
          <a:xfrm>
            <a:off x="3173089" y="5777878"/>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
        <p:nvSpPr>
          <p:cNvPr id="65" name="Freeform 17">
            <a:extLst>
              <a:ext uri="{FF2B5EF4-FFF2-40B4-BE49-F238E27FC236}">
                <a16:creationId xmlns:a16="http://schemas.microsoft.com/office/drawing/2014/main" id="{63DD78EF-94D0-9FCD-3024-DD5F5E10D9C1}"/>
              </a:ext>
            </a:extLst>
          </p:cNvPr>
          <p:cNvSpPr/>
          <p:nvPr/>
        </p:nvSpPr>
        <p:spPr>
          <a:xfrm>
            <a:off x="6536055" y="5162083"/>
            <a:ext cx="288925" cy="288925"/>
          </a:xfrm>
          <a:custGeom>
            <a:avLst/>
            <a:gdLst>
              <a:gd name="connsiteX0" fmla="*/ 185741 w 447729"/>
              <a:gd name="connsiteY0" fmla="*/ 3732 h 447130"/>
              <a:gd name="connsiteX1" fmla="*/ 156194 w 447729"/>
              <a:gd name="connsiteY1" fmla="*/ 10699 h 447130"/>
              <a:gd name="connsiteX2" fmla="*/ 0 w 447729"/>
              <a:gd name="connsiteY2" fmla="*/ 224059 h 447130"/>
              <a:gd name="connsiteX3" fmla="*/ 0 w 447729"/>
              <a:gd name="connsiteY3" fmla="*/ 224059 h 447130"/>
              <a:gd name="connsiteX4" fmla="*/ 0 w 447729"/>
              <a:gd name="connsiteY4" fmla="*/ 224059 h 447130"/>
              <a:gd name="connsiteX5" fmla="*/ 224799 w 447729"/>
              <a:gd name="connsiteY5" fmla="*/ 447129 h 447130"/>
              <a:gd name="connsiteX6" fmla="*/ 440903 w 447729"/>
              <a:gd name="connsiteY6" fmla="*/ 278612 h 447130"/>
              <a:gd name="connsiteX7" fmla="*/ 291613 w 447729"/>
              <a:gd name="connsiteY7" fmla="*/ 10513 h 447130"/>
              <a:gd name="connsiteX8" fmla="*/ 262066 w 447729"/>
              <a:gd name="connsiteY8" fmla="*/ 3546 h 447130"/>
              <a:gd name="connsiteX9" fmla="*/ 185679 w 447729"/>
              <a:gd name="connsiteY9" fmla="*/ 3546 h 447130"/>
              <a:gd name="connsiteX10" fmla="*/ 419878 w 447729"/>
              <a:gd name="connsiteY10" fmla="*/ 224121 h 447130"/>
              <a:gd name="connsiteX11" fmla="*/ 223935 w 447729"/>
              <a:gd name="connsiteY11" fmla="*/ 420064 h 447130"/>
              <a:gd name="connsiteX12" fmla="*/ 27992 w 447729"/>
              <a:gd name="connsiteY12" fmla="*/ 224121 h 447130"/>
              <a:gd name="connsiteX13" fmla="*/ 223935 w 447729"/>
              <a:gd name="connsiteY13" fmla="*/ 28178 h 447130"/>
              <a:gd name="connsiteX14" fmla="*/ 419878 w 447729"/>
              <a:gd name="connsiteY14" fmla="*/ 224121 h 447130"/>
              <a:gd name="connsiteX15" fmla="*/ 238366 w 447729"/>
              <a:gd name="connsiteY15" fmla="*/ 224121 h 447130"/>
              <a:gd name="connsiteX16" fmla="*/ 169942 w 447729"/>
              <a:gd name="connsiteY16" fmla="*/ 292546 h 447130"/>
              <a:gd name="connsiteX17" fmla="*/ 189722 w 447729"/>
              <a:gd name="connsiteY17" fmla="*/ 312327 h 447130"/>
              <a:gd name="connsiteX18" fmla="*/ 277928 w 447729"/>
              <a:gd name="connsiteY18" fmla="*/ 224121 h 447130"/>
              <a:gd name="connsiteX19" fmla="*/ 189722 w 447729"/>
              <a:gd name="connsiteY19" fmla="*/ 135916 h 447130"/>
              <a:gd name="connsiteX20" fmla="*/ 169942 w 447729"/>
              <a:gd name="connsiteY20" fmla="*/ 155697 h 447130"/>
              <a:gd name="connsiteX21" fmla="*/ 238366 w 447729"/>
              <a:gd name="connsiteY21" fmla="*/ 224121 h 44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7729" h="447130">
                <a:moveTo>
                  <a:pt x="185741" y="3732"/>
                </a:moveTo>
                <a:cubicBezTo>
                  <a:pt x="175739" y="5350"/>
                  <a:pt x="165867" y="7676"/>
                  <a:pt x="156194" y="10699"/>
                </a:cubicBezTo>
                <a:cubicBezTo>
                  <a:pt x="63554" y="40675"/>
                  <a:pt x="585" y="126691"/>
                  <a:pt x="0" y="224059"/>
                </a:cubicBezTo>
                <a:lnTo>
                  <a:pt x="0" y="224059"/>
                </a:lnTo>
                <a:lnTo>
                  <a:pt x="0" y="224059"/>
                </a:lnTo>
                <a:cubicBezTo>
                  <a:pt x="479" y="347733"/>
                  <a:pt x="101119" y="447608"/>
                  <a:pt x="224799" y="447129"/>
                </a:cubicBezTo>
                <a:cubicBezTo>
                  <a:pt x="326808" y="446737"/>
                  <a:pt x="415660" y="377448"/>
                  <a:pt x="440903" y="278612"/>
                </a:cubicBezTo>
                <a:cubicBezTo>
                  <a:pt x="469815" y="163833"/>
                  <a:pt x="404407" y="46380"/>
                  <a:pt x="291613" y="10513"/>
                </a:cubicBezTo>
                <a:cubicBezTo>
                  <a:pt x="281946" y="7483"/>
                  <a:pt x="272068" y="5157"/>
                  <a:pt x="262066" y="3546"/>
                </a:cubicBezTo>
                <a:cubicBezTo>
                  <a:pt x="236824" y="-1182"/>
                  <a:pt x="210922" y="-1182"/>
                  <a:pt x="185679" y="3546"/>
                </a:cubicBezTo>
                <a:close/>
                <a:moveTo>
                  <a:pt x="419878" y="224121"/>
                </a:moveTo>
                <a:cubicBezTo>
                  <a:pt x="419878" y="332338"/>
                  <a:pt x="332151" y="420064"/>
                  <a:pt x="223935" y="420064"/>
                </a:cubicBezTo>
                <a:cubicBezTo>
                  <a:pt x="115718" y="420064"/>
                  <a:pt x="27992" y="332338"/>
                  <a:pt x="27992" y="224121"/>
                </a:cubicBezTo>
                <a:cubicBezTo>
                  <a:pt x="27992" y="115905"/>
                  <a:pt x="115718" y="28178"/>
                  <a:pt x="223935" y="28178"/>
                </a:cubicBezTo>
                <a:cubicBezTo>
                  <a:pt x="332108" y="28284"/>
                  <a:pt x="419772" y="115948"/>
                  <a:pt x="419878" y="224121"/>
                </a:cubicBezTo>
                <a:close/>
                <a:moveTo>
                  <a:pt x="238366" y="224121"/>
                </a:moveTo>
                <a:lnTo>
                  <a:pt x="169942" y="292546"/>
                </a:lnTo>
                <a:lnTo>
                  <a:pt x="189722" y="312327"/>
                </a:lnTo>
                <a:lnTo>
                  <a:pt x="277928" y="224121"/>
                </a:lnTo>
                <a:lnTo>
                  <a:pt x="189722" y="135916"/>
                </a:lnTo>
                <a:lnTo>
                  <a:pt x="169942" y="155697"/>
                </a:lnTo>
                <a:lnTo>
                  <a:pt x="238366" y="224121"/>
                </a:lnTo>
                <a:close/>
              </a:path>
            </a:pathLst>
          </a:custGeom>
          <a:solidFill>
            <a:srgbClr val="525A72"/>
          </a:solidFill>
          <a:ln w="6220" cap="flat">
            <a:noFill/>
            <a:prstDash val="solid"/>
            <a:miter/>
          </a:ln>
        </p:spPr>
        <p:txBody>
          <a:bodyPr rtlCol="0" anchor="ctr"/>
          <a:lstStyle/>
          <a:p>
            <a:endParaRPr lang="en-GB"/>
          </a:p>
        </p:txBody>
      </p:sp>
    </p:spTree>
    <p:extLst>
      <p:ext uri="{BB962C8B-B14F-4D97-AF65-F5344CB8AC3E}">
        <p14:creationId xmlns:p14="http://schemas.microsoft.com/office/powerpoint/2010/main" val="10370195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11199"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Pienākumi</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11238" y="432001"/>
            <a:ext cx="8647074" cy="1387274"/>
          </a:xfrm>
        </p:spPr>
        <p:txBody>
          <a:bodyPr vert="horz">
            <a:normAutofit/>
          </a:bodyPr>
          <a:lstStyle/>
          <a:p>
            <a:r>
              <a:rPr lang="lv-LV"/>
              <a:t>Paaugstinātas bīstamības objekta īpašnieka vai tiesiskā valdītāja pienākumi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97</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grpSp>
        <p:nvGrpSpPr>
          <p:cNvPr id="63" name="Group 62">
            <a:extLst>
              <a:ext uri="{FF2B5EF4-FFF2-40B4-BE49-F238E27FC236}">
                <a16:creationId xmlns:a16="http://schemas.microsoft.com/office/drawing/2014/main" id="{840AC36F-43CF-0B96-71F6-B871FAD1AD09}"/>
              </a:ext>
            </a:extLst>
          </p:cNvPr>
          <p:cNvGrpSpPr/>
          <p:nvPr/>
        </p:nvGrpSpPr>
        <p:grpSpPr>
          <a:xfrm>
            <a:off x="3111199" y="2329752"/>
            <a:ext cx="8647113" cy="411480"/>
            <a:chOff x="3111199" y="2329752"/>
            <a:chExt cx="8647113" cy="411480"/>
          </a:xfrm>
        </p:grpSpPr>
        <p:sp>
          <p:nvSpPr>
            <p:cNvPr id="5" name="Google Shape;112;p22">
              <a:extLst>
                <a:ext uri="{FF2B5EF4-FFF2-40B4-BE49-F238E27FC236}">
                  <a16:creationId xmlns:a16="http://schemas.microsoft.com/office/drawing/2014/main" id="{3A099D34-741E-403C-7DB3-76BA4FB67B96}"/>
                </a:ext>
              </a:extLst>
            </p:cNvPr>
            <p:cNvSpPr/>
            <p:nvPr/>
          </p:nvSpPr>
          <p:spPr>
            <a:xfrm>
              <a:off x="3111199" y="2329752"/>
              <a:ext cx="8647113"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PBO drošumu, lai </a:t>
              </a:r>
              <a:r>
                <a:rPr lang="lv-LV" sz="1100" b="1"/>
                <a:t>neradītu draudus </a:t>
              </a:r>
              <a:r>
                <a:rPr lang="lv-LV" sz="1100"/>
                <a:t>cilvēku, vides un īpašuma drošībai</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48789"/>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1531" name="Rectangle 21530">
            <a:extLst>
              <a:ext uri="{FF2B5EF4-FFF2-40B4-BE49-F238E27FC236}">
                <a16:creationId xmlns:a16="http://schemas.microsoft.com/office/drawing/2014/main" id="{A542D80D-E467-5CF6-4DF2-23FD5EDA43D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0" name="Group 9">
            <a:extLst>
              <a:ext uri="{FF2B5EF4-FFF2-40B4-BE49-F238E27FC236}">
                <a16:creationId xmlns:a16="http://schemas.microsoft.com/office/drawing/2014/main" id="{1782E595-7B57-56E8-1CC0-6E833F9BBC08}"/>
              </a:ext>
            </a:extLst>
          </p:cNvPr>
          <p:cNvGrpSpPr/>
          <p:nvPr/>
        </p:nvGrpSpPr>
        <p:grpSpPr>
          <a:xfrm>
            <a:off x="6355777" y="131212"/>
            <a:ext cx="5393311" cy="218780"/>
            <a:chOff x="6355777" y="131212"/>
            <a:chExt cx="5393311" cy="218780"/>
          </a:xfrm>
        </p:grpSpPr>
        <p:sp>
          <p:nvSpPr>
            <p:cNvPr id="11" name="Rectangle 10">
              <a:extLst>
                <a:ext uri="{FF2B5EF4-FFF2-40B4-BE49-F238E27FC236}">
                  <a16:creationId xmlns:a16="http://schemas.microsoft.com/office/drawing/2014/main" id="{998285EE-7BFA-CB55-E1B9-FE02E1FBA87D}"/>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777520B4-B58B-3077-A4A1-4F758F5DA1B1}"/>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C1C46BAB-5F26-8053-8EF0-11211DDB203E}"/>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3A0AB952-7A04-6B2F-D391-ADEECAF54BB3}"/>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40AF9D1D-1C8F-A3C1-1313-F757CA620BBF}"/>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7E745F1A-388C-8AA5-853D-B3C4CC055B40}"/>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7BB3A11E-AFF2-C800-D8EE-57C549CEF6C7}"/>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ECA4A6AF-1474-7F14-3AB6-8005ECC32B43}"/>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FDF7595B-3D25-D94C-B355-EBB03D49F5E4}"/>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grpSp>
        <p:nvGrpSpPr>
          <p:cNvPr id="62" name="Group 61">
            <a:extLst>
              <a:ext uri="{FF2B5EF4-FFF2-40B4-BE49-F238E27FC236}">
                <a16:creationId xmlns:a16="http://schemas.microsoft.com/office/drawing/2014/main" id="{B79DB02E-8BEB-2315-4A9A-2927CAB5EB60}"/>
              </a:ext>
            </a:extLst>
          </p:cNvPr>
          <p:cNvGrpSpPr/>
          <p:nvPr/>
        </p:nvGrpSpPr>
        <p:grpSpPr>
          <a:xfrm>
            <a:off x="3108423" y="2819709"/>
            <a:ext cx="8649889" cy="411480"/>
            <a:chOff x="3108423" y="2819709"/>
            <a:chExt cx="8649889" cy="411480"/>
          </a:xfrm>
        </p:grpSpPr>
        <p:sp>
          <p:nvSpPr>
            <p:cNvPr id="14" name="Google Shape;116;p22">
              <a:extLst>
                <a:ext uri="{FF2B5EF4-FFF2-40B4-BE49-F238E27FC236}">
                  <a16:creationId xmlns:a16="http://schemas.microsoft.com/office/drawing/2014/main" id="{5DD62DF8-A4E5-FF25-E075-3CE830FCEC7A}"/>
                </a:ext>
              </a:extLst>
            </p:cNvPr>
            <p:cNvSpPr/>
            <p:nvPr/>
          </p:nvSpPr>
          <p:spPr>
            <a:xfrm>
              <a:off x="3108423" y="2819709"/>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10"/>
                <a:t>Nodrošināt, lai PBO varētu tikt veikta </a:t>
              </a:r>
              <a:r>
                <a:rPr lang="lv-LV" sz="1100" b="1" spc="-10"/>
                <a:t>civilās aizsardzības prasību ievērošanas pārbaude</a:t>
              </a:r>
            </a:p>
          </p:txBody>
        </p:sp>
        <p:sp>
          <p:nvSpPr>
            <p:cNvPr id="39" name="Freeform 68">
              <a:extLst>
                <a:ext uri="{FF2B5EF4-FFF2-40B4-BE49-F238E27FC236}">
                  <a16:creationId xmlns:a16="http://schemas.microsoft.com/office/drawing/2014/main" id="{D05E9836-9F57-9F17-4C9B-5B5EB2530302}"/>
                </a:ext>
              </a:extLst>
            </p:cNvPr>
            <p:cNvSpPr>
              <a:spLocks noChangeAspect="1" noEditPoints="1"/>
            </p:cNvSpPr>
            <p:nvPr/>
          </p:nvSpPr>
          <p:spPr bwMode="auto">
            <a:xfrm>
              <a:off x="3185487" y="2938746"/>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4" name="Group 53">
            <a:extLst>
              <a:ext uri="{FF2B5EF4-FFF2-40B4-BE49-F238E27FC236}">
                <a16:creationId xmlns:a16="http://schemas.microsoft.com/office/drawing/2014/main" id="{4A0EB4F9-DACE-7957-50AC-3554DD57003A}"/>
              </a:ext>
            </a:extLst>
          </p:cNvPr>
          <p:cNvGrpSpPr/>
          <p:nvPr/>
        </p:nvGrpSpPr>
        <p:grpSpPr>
          <a:xfrm>
            <a:off x="3108423" y="3309666"/>
            <a:ext cx="8649889" cy="411480"/>
            <a:chOff x="3108423" y="3309666"/>
            <a:chExt cx="8649889" cy="411480"/>
          </a:xfrm>
        </p:grpSpPr>
        <p:sp>
          <p:nvSpPr>
            <p:cNvPr id="4" name="Google Shape;116;p22">
              <a:extLst>
                <a:ext uri="{FF2B5EF4-FFF2-40B4-BE49-F238E27FC236}">
                  <a16:creationId xmlns:a16="http://schemas.microsoft.com/office/drawing/2014/main" id="{3AB8BAF6-78B9-F1CD-3058-5AAFB23430FD}"/>
                </a:ext>
              </a:extLst>
            </p:cNvPr>
            <p:cNvSpPr/>
            <p:nvPr/>
          </p:nvSpPr>
          <p:spPr>
            <a:xfrm>
              <a:off x="3108423" y="3309666"/>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saskaņot ar Valsts ugunsdzēsības un glābšanas dienestu un apstiprināt </a:t>
              </a:r>
              <a:r>
                <a:rPr lang="lv-LV" sz="1100" b="1"/>
                <a:t>objekta civilās aizsardzības plānu</a:t>
              </a:r>
            </a:p>
          </p:txBody>
        </p:sp>
        <p:sp>
          <p:nvSpPr>
            <p:cNvPr id="40" name="Freeform 68">
              <a:extLst>
                <a:ext uri="{FF2B5EF4-FFF2-40B4-BE49-F238E27FC236}">
                  <a16:creationId xmlns:a16="http://schemas.microsoft.com/office/drawing/2014/main" id="{380E347B-4639-B621-8C66-ED311EB88E1C}"/>
                </a:ext>
              </a:extLst>
            </p:cNvPr>
            <p:cNvSpPr>
              <a:spLocks noChangeAspect="1" noEditPoints="1"/>
            </p:cNvSpPr>
            <p:nvPr/>
          </p:nvSpPr>
          <p:spPr bwMode="auto">
            <a:xfrm>
              <a:off x="3185487" y="3428703"/>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3" name="Group 52">
            <a:extLst>
              <a:ext uri="{FF2B5EF4-FFF2-40B4-BE49-F238E27FC236}">
                <a16:creationId xmlns:a16="http://schemas.microsoft.com/office/drawing/2014/main" id="{E5C3ED1F-252B-F175-6219-AB8EC789F283}"/>
              </a:ext>
            </a:extLst>
          </p:cNvPr>
          <p:cNvGrpSpPr/>
          <p:nvPr/>
        </p:nvGrpSpPr>
        <p:grpSpPr>
          <a:xfrm>
            <a:off x="3108423" y="3799623"/>
            <a:ext cx="8649889" cy="411480"/>
            <a:chOff x="3108423" y="3799623"/>
            <a:chExt cx="8649889" cy="411480"/>
          </a:xfrm>
        </p:grpSpPr>
        <p:sp>
          <p:nvSpPr>
            <p:cNvPr id="7" name="Google Shape;116;p22">
              <a:extLst>
                <a:ext uri="{FF2B5EF4-FFF2-40B4-BE49-F238E27FC236}">
                  <a16:creationId xmlns:a16="http://schemas.microsoft.com/office/drawing/2014/main" id="{5415E391-AFCB-E03A-00B0-BC6C4AA301C5}"/>
                </a:ext>
              </a:extLst>
            </p:cNvPr>
            <p:cNvSpPr/>
            <p:nvPr/>
          </p:nvSpPr>
          <p:spPr>
            <a:xfrm>
              <a:off x="3108423" y="3799623"/>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10"/>
                <a:t>Saskaņoto civilās aizsardzības </a:t>
              </a:r>
              <a:r>
                <a:rPr lang="lv-LV" sz="1100" b="1" spc="-10"/>
                <a:t>plānu iesniegt attiecīgajai pašvaldībai</a:t>
              </a:r>
            </a:p>
          </p:txBody>
        </p:sp>
        <p:sp>
          <p:nvSpPr>
            <p:cNvPr id="41" name="Freeform 68">
              <a:extLst>
                <a:ext uri="{FF2B5EF4-FFF2-40B4-BE49-F238E27FC236}">
                  <a16:creationId xmlns:a16="http://schemas.microsoft.com/office/drawing/2014/main" id="{7C73DC48-D67E-FDA7-6E7C-AEB18DBD1F83}"/>
                </a:ext>
              </a:extLst>
            </p:cNvPr>
            <p:cNvSpPr>
              <a:spLocks noChangeAspect="1" noEditPoints="1"/>
            </p:cNvSpPr>
            <p:nvPr/>
          </p:nvSpPr>
          <p:spPr bwMode="auto">
            <a:xfrm>
              <a:off x="3185487" y="3918660"/>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2" name="Group 51">
            <a:extLst>
              <a:ext uri="{FF2B5EF4-FFF2-40B4-BE49-F238E27FC236}">
                <a16:creationId xmlns:a16="http://schemas.microsoft.com/office/drawing/2014/main" id="{169ADA7D-F4E2-B744-737E-1EA7060CC59B}"/>
              </a:ext>
            </a:extLst>
          </p:cNvPr>
          <p:cNvGrpSpPr/>
          <p:nvPr/>
        </p:nvGrpSpPr>
        <p:grpSpPr>
          <a:xfrm>
            <a:off x="3108423" y="4289580"/>
            <a:ext cx="8649889" cy="411480"/>
            <a:chOff x="3108423" y="4289580"/>
            <a:chExt cx="8649889" cy="411480"/>
          </a:xfrm>
        </p:grpSpPr>
        <p:sp>
          <p:nvSpPr>
            <p:cNvPr id="8" name="Google Shape;116;p22">
              <a:extLst>
                <a:ext uri="{FF2B5EF4-FFF2-40B4-BE49-F238E27FC236}">
                  <a16:creationId xmlns:a16="http://schemas.microsoft.com/office/drawing/2014/main" id="{9B26FA97-1ABD-A2D4-D982-1CF0825394FA}"/>
                </a:ext>
              </a:extLst>
            </p:cNvPr>
            <p:cNvSpPr/>
            <p:nvPr/>
          </p:nvSpPr>
          <p:spPr>
            <a:xfrm>
              <a:off x="3108423" y="4289580"/>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civilās aizsardzības </a:t>
              </a:r>
              <a:r>
                <a:rPr lang="lv-LV" sz="1100" b="1"/>
                <a:t>pasākumu plānošanu un īstenošanu</a:t>
              </a:r>
            </a:p>
          </p:txBody>
        </p:sp>
        <p:sp>
          <p:nvSpPr>
            <p:cNvPr id="42" name="Freeform 68">
              <a:extLst>
                <a:ext uri="{FF2B5EF4-FFF2-40B4-BE49-F238E27FC236}">
                  <a16:creationId xmlns:a16="http://schemas.microsoft.com/office/drawing/2014/main" id="{FC9740A4-E993-E16A-8A31-2712677E2902}"/>
                </a:ext>
              </a:extLst>
            </p:cNvPr>
            <p:cNvSpPr>
              <a:spLocks noChangeAspect="1" noEditPoints="1"/>
            </p:cNvSpPr>
            <p:nvPr/>
          </p:nvSpPr>
          <p:spPr bwMode="auto">
            <a:xfrm>
              <a:off x="3185487" y="440861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1" name="Group 50">
            <a:extLst>
              <a:ext uri="{FF2B5EF4-FFF2-40B4-BE49-F238E27FC236}">
                <a16:creationId xmlns:a16="http://schemas.microsoft.com/office/drawing/2014/main" id="{78EBB461-92CF-09B3-B1A9-ADFB9D26F7D3}"/>
              </a:ext>
            </a:extLst>
          </p:cNvPr>
          <p:cNvGrpSpPr/>
          <p:nvPr/>
        </p:nvGrpSpPr>
        <p:grpSpPr>
          <a:xfrm>
            <a:off x="3108423" y="4779537"/>
            <a:ext cx="8649889" cy="411480"/>
            <a:chOff x="3108423" y="4779537"/>
            <a:chExt cx="8649889" cy="411480"/>
          </a:xfrm>
        </p:grpSpPr>
        <p:sp>
          <p:nvSpPr>
            <p:cNvPr id="21" name="Google Shape;116;p22">
              <a:extLst>
                <a:ext uri="{FF2B5EF4-FFF2-40B4-BE49-F238E27FC236}">
                  <a16:creationId xmlns:a16="http://schemas.microsoft.com/office/drawing/2014/main" id="{6191CEBC-0B7F-6AF4-DAB7-02DE8F49F13A}"/>
                </a:ext>
              </a:extLst>
            </p:cNvPr>
            <p:cNvSpPr/>
            <p:nvPr/>
          </p:nvSpPr>
          <p:spPr>
            <a:xfrm>
              <a:off x="3108423" y="4779537"/>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PBO </a:t>
              </a:r>
              <a:r>
                <a:rPr lang="lv-LV" sz="1100" b="1"/>
                <a:t>nodarbināto iepazīstināšanu </a:t>
              </a:r>
              <a:r>
                <a:rPr lang="lv-LV" sz="1100"/>
                <a:t>ar PBO civilās aizsardzības plānu</a:t>
              </a:r>
            </a:p>
          </p:txBody>
        </p:sp>
        <p:sp>
          <p:nvSpPr>
            <p:cNvPr id="43" name="Freeform 68">
              <a:extLst>
                <a:ext uri="{FF2B5EF4-FFF2-40B4-BE49-F238E27FC236}">
                  <a16:creationId xmlns:a16="http://schemas.microsoft.com/office/drawing/2014/main" id="{D047A503-918D-70E5-95EC-DE52B790850C}"/>
                </a:ext>
              </a:extLst>
            </p:cNvPr>
            <p:cNvSpPr>
              <a:spLocks noChangeAspect="1" noEditPoints="1"/>
            </p:cNvSpPr>
            <p:nvPr/>
          </p:nvSpPr>
          <p:spPr bwMode="auto">
            <a:xfrm>
              <a:off x="3185487" y="4898574"/>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50" name="Group 49">
            <a:extLst>
              <a:ext uri="{FF2B5EF4-FFF2-40B4-BE49-F238E27FC236}">
                <a16:creationId xmlns:a16="http://schemas.microsoft.com/office/drawing/2014/main" id="{49150C52-A772-5336-2EEB-2AD0DACA351D}"/>
              </a:ext>
            </a:extLst>
          </p:cNvPr>
          <p:cNvGrpSpPr/>
          <p:nvPr/>
        </p:nvGrpSpPr>
        <p:grpSpPr>
          <a:xfrm>
            <a:off x="3108423" y="5269494"/>
            <a:ext cx="8649889" cy="411480"/>
            <a:chOff x="3108423" y="5269494"/>
            <a:chExt cx="8649889" cy="411480"/>
          </a:xfrm>
        </p:grpSpPr>
        <p:sp>
          <p:nvSpPr>
            <p:cNvPr id="23" name="Google Shape;116;p22">
              <a:extLst>
                <a:ext uri="{FF2B5EF4-FFF2-40B4-BE49-F238E27FC236}">
                  <a16:creationId xmlns:a16="http://schemas.microsoft.com/office/drawing/2014/main" id="{18544948-ABB0-5047-7A26-B03973E8764D}"/>
                </a:ext>
              </a:extLst>
            </p:cNvPr>
            <p:cNvSpPr/>
            <p:nvPr/>
          </p:nvSpPr>
          <p:spPr>
            <a:xfrm>
              <a:off x="3108423" y="5269494"/>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civilās aizsardzības plāna </a:t>
              </a:r>
              <a:r>
                <a:rPr lang="lv-LV" sz="1100" b="1"/>
                <a:t>ievērošanas kontroli</a:t>
              </a:r>
            </a:p>
          </p:txBody>
        </p:sp>
        <p:sp>
          <p:nvSpPr>
            <p:cNvPr id="44" name="Freeform 68">
              <a:extLst>
                <a:ext uri="{FF2B5EF4-FFF2-40B4-BE49-F238E27FC236}">
                  <a16:creationId xmlns:a16="http://schemas.microsoft.com/office/drawing/2014/main" id="{5D714AD8-9F85-C7B3-32DA-10F9EC6CE630}"/>
                </a:ext>
              </a:extLst>
            </p:cNvPr>
            <p:cNvSpPr>
              <a:spLocks noChangeAspect="1" noEditPoints="1"/>
            </p:cNvSpPr>
            <p:nvPr/>
          </p:nvSpPr>
          <p:spPr bwMode="auto">
            <a:xfrm>
              <a:off x="3185487" y="5388531"/>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grpSp>
        <p:nvGrpSpPr>
          <p:cNvPr id="49" name="Group 48">
            <a:extLst>
              <a:ext uri="{FF2B5EF4-FFF2-40B4-BE49-F238E27FC236}">
                <a16:creationId xmlns:a16="http://schemas.microsoft.com/office/drawing/2014/main" id="{34456AD6-8C42-5202-F6B0-D5C95E750283}"/>
              </a:ext>
            </a:extLst>
          </p:cNvPr>
          <p:cNvGrpSpPr/>
          <p:nvPr/>
        </p:nvGrpSpPr>
        <p:grpSpPr>
          <a:xfrm>
            <a:off x="3108423" y="5759450"/>
            <a:ext cx="8649889" cy="411480"/>
            <a:chOff x="3108423" y="5759450"/>
            <a:chExt cx="8649889" cy="411480"/>
          </a:xfrm>
        </p:grpSpPr>
        <p:sp>
          <p:nvSpPr>
            <p:cNvPr id="46" name="Google Shape;116;p22">
              <a:extLst>
                <a:ext uri="{FF2B5EF4-FFF2-40B4-BE49-F238E27FC236}">
                  <a16:creationId xmlns:a16="http://schemas.microsoft.com/office/drawing/2014/main" id="{275A613B-32C4-7691-0FF0-A566F384E20E}"/>
                </a:ext>
              </a:extLst>
            </p:cNvPr>
            <p:cNvSpPr/>
            <p:nvPr/>
          </p:nvSpPr>
          <p:spPr>
            <a:xfrm>
              <a:off x="3108423" y="5759450"/>
              <a:ext cx="8649889" cy="41148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nodarbināto apmācību </a:t>
              </a:r>
              <a:r>
                <a:rPr lang="lv-LV" sz="1100"/>
                <a:t>civilās aizsardzības un katastrofas pārvaldīšanas jomā</a:t>
              </a:r>
            </a:p>
          </p:txBody>
        </p:sp>
        <p:sp>
          <p:nvSpPr>
            <p:cNvPr id="45" name="Freeform 68">
              <a:extLst>
                <a:ext uri="{FF2B5EF4-FFF2-40B4-BE49-F238E27FC236}">
                  <a16:creationId xmlns:a16="http://schemas.microsoft.com/office/drawing/2014/main" id="{D1CB7BAE-AFD3-CFF3-A4C1-0AEE0291F2BA}"/>
                </a:ext>
              </a:extLst>
            </p:cNvPr>
            <p:cNvSpPr>
              <a:spLocks noChangeAspect="1" noEditPoints="1"/>
            </p:cNvSpPr>
            <p:nvPr/>
          </p:nvSpPr>
          <p:spPr bwMode="auto">
            <a:xfrm>
              <a:off x="3185487" y="5878487"/>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17" name="Rectangle 16">
            <a:extLst>
              <a:ext uri="{FF2B5EF4-FFF2-40B4-BE49-F238E27FC236}">
                <a16:creationId xmlns:a16="http://schemas.microsoft.com/office/drawing/2014/main" id="{C29726FB-DEE0-538D-2CF7-935599B329A2}"/>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4" name="Freeform 50">
            <a:extLst>
              <a:ext uri="{FF2B5EF4-FFF2-40B4-BE49-F238E27FC236}">
                <a16:creationId xmlns:a16="http://schemas.microsoft.com/office/drawing/2014/main" id="{A8639876-A36E-83F6-DBE6-936C1215E84F}"/>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25" name="Google Shape;2685;p25">
            <a:extLst>
              <a:ext uri="{FF2B5EF4-FFF2-40B4-BE49-F238E27FC236}">
                <a16:creationId xmlns:a16="http://schemas.microsoft.com/office/drawing/2014/main" id="{1C159C8F-6743-0F74-375C-46B3E67CE240}"/>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27" name="Rectangle 26">
            <a:extLst>
              <a:ext uri="{FF2B5EF4-FFF2-40B4-BE49-F238E27FC236}">
                <a16:creationId xmlns:a16="http://schemas.microsoft.com/office/drawing/2014/main" id="{5EC2CC9D-3080-95D6-A7C2-D87BECB8F682}"/>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28" name="Freeform 50">
            <a:extLst>
              <a:ext uri="{FF2B5EF4-FFF2-40B4-BE49-F238E27FC236}">
                <a16:creationId xmlns:a16="http://schemas.microsoft.com/office/drawing/2014/main" id="{5DEA8518-A453-DFF0-3B5B-76A3D905D0AA}"/>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0" name="Google Shape;2685;p25">
            <a:extLst>
              <a:ext uri="{FF2B5EF4-FFF2-40B4-BE49-F238E27FC236}">
                <a16:creationId xmlns:a16="http://schemas.microsoft.com/office/drawing/2014/main" id="{464C8F85-5317-E7B1-3DA9-F88CE812A899}"/>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Tree>
    <p:extLst>
      <p:ext uri="{BB962C8B-B14F-4D97-AF65-F5344CB8AC3E}">
        <p14:creationId xmlns:p14="http://schemas.microsoft.com/office/powerpoint/2010/main" val="12173322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4751"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un katastrofas pārvaldīšanas plānošanas un īstenošanas uzdevumi (1/3)</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4790" y="432001"/>
            <a:ext cx="8647074" cy="1387274"/>
          </a:xfrm>
        </p:spPr>
        <p:txBody>
          <a:bodyPr vert="horz">
            <a:normAutofit/>
          </a:bodyPr>
          <a:lstStyle/>
          <a:p>
            <a:r>
              <a:rPr lang="lv-LV"/>
              <a:t>Paaugstinātas bīstamības objekta īpašnieka vai tiesiskā valdītāja uzdevumi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98</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5" name="Google Shape;112;p22">
            <a:extLst>
              <a:ext uri="{FF2B5EF4-FFF2-40B4-BE49-F238E27FC236}">
                <a16:creationId xmlns:a16="http://schemas.microsoft.com/office/drawing/2014/main" id="{3A099D34-741E-403C-7DB3-76BA4FB67B96}"/>
              </a:ext>
            </a:extLst>
          </p:cNvPr>
          <p:cNvSpPr/>
          <p:nvPr/>
        </p:nvSpPr>
        <p:spPr>
          <a:xfrm>
            <a:off x="3102014" y="2365375"/>
            <a:ext cx="8647113" cy="2794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Norīko objektā </a:t>
            </a:r>
            <a:r>
              <a:rPr lang="lv-LV" sz="1100" b="1"/>
              <a:t>atbildīgo personu </a:t>
            </a:r>
            <a:r>
              <a:rPr lang="lv-LV" sz="1100"/>
              <a:t>par civilās aizsardzības jautājumiem</a:t>
            </a:r>
          </a:p>
        </p:txBody>
      </p:sp>
      <p:sp>
        <p:nvSpPr>
          <p:cNvPr id="37" name="Freeform 68">
            <a:extLst>
              <a:ext uri="{FF2B5EF4-FFF2-40B4-BE49-F238E27FC236}">
                <a16:creationId xmlns:a16="http://schemas.microsoft.com/office/drawing/2014/main" id="{737CBD96-D868-368F-590B-9B25B2EAEB5B}"/>
              </a:ext>
            </a:extLst>
          </p:cNvPr>
          <p:cNvSpPr>
            <a:spLocks noChangeAspect="1" noEditPoints="1"/>
          </p:cNvSpPr>
          <p:nvPr/>
        </p:nvSpPr>
        <p:spPr bwMode="auto">
          <a:xfrm>
            <a:off x="3185487" y="24183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57" name="Group 56">
            <a:extLst>
              <a:ext uri="{FF2B5EF4-FFF2-40B4-BE49-F238E27FC236}">
                <a16:creationId xmlns:a16="http://schemas.microsoft.com/office/drawing/2014/main" id="{297039F7-9670-3D5E-024C-EC7BD8DCF4C5}"/>
              </a:ext>
            </a:extLst>
          </p:cNvPr>
          <p:cNvGrpSpPr/>
          <p:nvPr/>
        </p:nvGrpSpPr>
        <p:grpSpPr>
          <a:xfrm>
            <a:off x="3104751" y="3210637"/>
            <a:ext cx="8649889" cy="279400"/>
            <a:chOff x="3104751" y="3317874"/>
            <a:chExt cx="8649889" cy="279400"/>
          </a:xfrm>
        </p:grpSpPr>
        <p:sp>
          <p:nvSpPr>
            <p:cNvPr id="4" name="Google Shape;116;p22">
              <a:extLst>
                <a:ext uri="{FF2B5EF4-FFF2-40B4-BE49-F238E27FC236}">
                  <a16:creationId xmlns:a16="http://schemas.microsoft.com/office/drawing/2014/main" id="{3AB8BAF6-78B9-F1CD-3058-5AAFB23430FD}"/>
                </a:ext>
              </a:extLst>
            </p:cNvPr>
            <p:cNvSpPr/>
            <p:nvPr/>
          </p:nvSpPr>
          <p:spPr>
            <a:xfrm>
              <a:off x="3104751" y="3317874"/>
              <a:ext cx="8649889" cy="2794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Pamatojoties uz risku novērtējumu, </a:t>
              </a:r>
              <a:r>
                <a:rPr lang="lv-LV" sz="1100" b="1"/>
                <a:t>noteikt preventīvos, gatavības, reaģēšanas un seku likvidēšanas pasākumus</a:t>
              </a:r>
            </a:p>
          </p:txBody>
        </p:sp>
        <p:sp>
          <p:nvSpPr>
            <p:cNvPr id="24" name="Freeform 68">
              <a:extLst>
                <a:ext uri="{FF2B5EF4-FFF2-40B4-BE49-F238E27FC236}">
                  <a16:creationId xmlns:a16="http://schemas.microsoft.com/office/drawing/2014/main" id="{3FAD4AC7-E8DD-1B42-B0E5-BAEF2CE919ED}"/>
                </a:ext>
              </a:extLst>
            </p:cNvPr>
            <p:cNvSpPr>
              <a:spLocks noChangeAspect="1" noEditPoints="1"/>
            </p:cNvSpPr>
            <p:nvPr/>
          </p:nvSpPr>
          <p:spPr bwMode="auto">
            <a:xfrm>
              <a:off x="3188264" y="337117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6" name="Group 55">
            <a:extLst>
              <a:ext uri="{FF2B5EF4-FFF2-40B4-BE49-F238E27FC236}">
                <a16:creationId xmlns:a16="http://schemas.microsoft.com/office/drawing/2014/main" id="{CEA86204-2435-27C9-D509-34B1390087A0}"/>
              </a:ext>
            </a:extLst>
          </p:cNvPr>
          <p:cNvGrpSpPr/>
          <p:nvPr/>
        </p:nvGrpSpPr>
        <p:grpSpPr>
          <a:xfrm>
            <a:off x="3101975" y="3601352"/>
            <a:ext cx="8649889" cy="279400"/>
            <a:chOff x="3101975" y="3694113"/>
            <a:chExt cx="8649889" cy="279400"/>
          </a:xfrm>
        </p:grpSpPr>
        <p:sp>
          <p:nvSpPr>
            <p:cNvPr id="7" name="Google Shape;116;p22">
              <a:extLst>
                <a:ext uri="{FF2B5EF4-FFF2-40B4-BE49-F238E27FC236}">
                  <a16:creationId xmlns:a16="http://schemas.microsoft.com/office/drawing/2014/main" id="{5415E391-AFCB-E03A-00B0-BC6C4AA301C5}"/>
                </a:ext>
              </a:extLst>
            </p:cNvPr>
            <p:cNvSpPr/>
            <p:nvPr/>
          </p:nvSpPr>
          <p:spPr>
            <a:xfrm>
              <a:off x="3101975" y="3694113"/>
              <a:ext cx="8649889" cy="2794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spc="-10"/>
                <a:t>Pamatojoties uz risku novērtējumu, </a:t>
              </a:r>
              <a:r>
                <a:rPr lang="lv-LV" sz="1100" b="1" spc="-10"/>
                <a:t>apzināt un plānot resursus </a:t>
              </a:r>
              <a:r>
                <a:rPr lang="lv-LV" sz="1100" spc="-10"/>
                <a:t>negadījumu vai avāriju gadījumiem un noteikto pasākumu īstenošanai</a:t>
              </a:r>
            </a:p>
          </p:txBody>
        </p:sp>
        <p:sp>
          <p:nvSpPr>
            <p:cNvPr id="25" name="Freeform 68">
              <a:extLst>
                <a:ext uri="{FF2B5EF4-FFF2-40B4-BE49-F238E27FC236}">
                  <a16:creationId xmlns:a16="http://schemas.microsoft.com/office/drawing/2014/main" id="{4D2D7C9F-5E01-C65C-C2CE-F6FBB064387A}"/>
                </a:ext>
              </a:extLst>
            </p:cNvPr>
            <p:cNvSpPr>
              <a:spLocks noChangeAspect="1" noEditPoints="1"/>
            </p:cNvSpPr>
            <p:nvPr/>
          </p:nvSpPr>
          <p:spPr bwMode="auto">
            <a:xfrm>
              <a:off x="3185488" y="3747413"/>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1" name="Group 60">
            <a:extLst>
              <a:ext uri="{FF2B5EF4-FFF2-40B4-BE49-F238E27FC236}">
                <a16:creationId xmlns:a16="http://schemas.microsoft.com/office/drawing/2014/main" id="{552BEB8E-94BA-C0A5-C3F2-1234939C01FF}"/>
              </a:ext>
            </a:extLst>
          </p:cNvPr>
          <p:cNvGrpSpPr/>
          <p:nvPr/>
        </p:nvGrpSpPr>
        <p:grpSpPr>
          <a:xfrm>
            <a:off x="3101975" y="3992067"/>
            <a:ext cx="8649889" cy="514350"/>
            <a:chOff x="3101975" y="3992067"/>
            <a:chExt cx="8649889" cy="514350"/>
          </a:xfrm>
        </p:grpSpPr>
        <p:sp>
          <p:nvSpPr>
            <p:cNvPr id="8" name="Google Shape;116;p22">
              <a:extLst>
                <a:ext uri="{FF2B5EF4-FFF2-40B4-BE49-F238E27FC236}">
                  <a16:creationId xmlns:a16="http://schemas.microsoft.com/office/drawing/2014/main" id="{9B26FA97-1ABD-A2D4-D982-1CF0825394FA}"/>
                </a:ext>
              </a:extLst>
            </p:cNvPr>
            <p:cNvSpPr/>
            <p:nvPr/>
          </p:nvSpPr>
          <p:spPr>
            <a:xfrm>
              <a:off x="3101975" y="3992067"/>
              <a:ext cx="8649889" cy="51435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Apzināt paaugstinātas bīstamības </a:t>
              </a:r>
              <a:r>
                <a:rPr lang="lv-LV" sz="1100" b="1"/>
                <a:t>objektā esošo bīstamo vielu </a:t>
              </a:r>
              <a:r>
                <a:rPr lang="lv-LV" sz="1100"/>
                <a:t>īpašības, fizikālo stāvokli, iespējamās ķīmiskās reakcijas un izvietot bīstamās vielas objektā tā, lai nepieļautu tādu to savstarpējo iedarbību, kas rada vai var radīt kaitējumu videi, cilvēka dzīvībai vai veselībai un var izraisīt katastrofas, negadījumu vai avāriju objektā</a:t>
              </a:r>
            </a:p>
          </p:txBody>
        </p:sp>
        <p:sp>
          <p:nvSpPr>
            <p:cNvPr id="27" name="Freeform 68">
              <a:extLst>
                <a:ext uri="{FF2B5EF4-FFF2-40B4-BE49-F238E27FC236}">
                  <a16:creationId xmlns:a16="http://schemas.microsoft.com/office/drawing/2014/main" id="{C9CF5FF7-D8EE-BCC3-099E-92E7759D64C6}"/>
                </a:ext>
              </a:extLst>
            </p:cNvPr>
            <p:cNvSpPr>
              <a:spLocks noChangeAspect="1" noEditPoints="1"/>
            </p:cNvSpPr>
            <p:nvPr/>
          </p:nvSpPr>
          <p:spPr bwMode="auto">
            <a:xfrm>
              <a:off x="3185488" y="416284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5" name="Group 54">
            <a:extLst>
              <a:ext uri="{FF2B5EF4-FFF2-40B4-BE49-F238E27FC236}">
                <a16:creationId xmlns:a16="http://schemas.microsoft.com/office/drawing/2014/main" id="{77852E85-234B-C4F9-C489-7D8BDFD1999E}"/>
              </a:ext>
            </a:extLst>
          </p:cNvPr>
          <p:cNvGrpSpPr/>
          <p:nvPr/>
        </p:nvGrpSpPr>
        <p:grpSpPr>
          <a:xfrm>
            <a:off x="3101975" y="4617732"/>
            <a:ext cx="8649889" cy="279679"/>
            <a:chOff x="3101975" y="4717770"/>
            <a:chExt cx="8649889" cy="279679"/>
          </a:xfrm>
        </p:grpSpPr>
        <p:sp>
          <p:nvSpPr>
            <p:cNvPr id="21" name="Google Shape;116;p22">
              <a:extLst>
                <a:ext uri="{FF2B5EF4-FFF2-40B4-BE49-F238E27FC236}">
                  <a16:creationId xmlns:a16="http://schemas.microsoft.com/office/drawing/2014/main" id="{6191CEBC-0B7F-6AF4-DAB7-02DE8F49F13A}"/>
                </a:ext>
              </a:extLst>
            </p:cNvPr>
            <p:cNvSpPr/>
            <p:nvPr/>
          </p:nvSpPr>
          <p:spPr>
            <a:xfrm>
              <a:off x="3101975" y="4717770"/>
              <a:ext cx="8649889" cy="279679"/>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Bīstamo vielu atrašanās vietas apzīmēt </a:t>
              </a:r>
              <a:r>
                <a:rPr lang="lv-LV" sz="1100"/>
                <a:t>atbilstoši normatīvajiem aktiem par darba aizsardzības prasībām drošības zīmju lietošanā</a:t>
              </a:r>
            </a:p>
          </p:txBody>
        </p:sp>
        <p:sp>
          <p:nvSpPr>
            <p:cNvPr id="28" name="Freeform 68">
              <a:extLst>
                <a:ext uri="{FF2B5EF4-FFF2-40B4-BE49-F238E27FC236}">
                  <a16:creationId xmlns:a16="http://schemas.microsoft.com/office/drawing/2014/main" id="{376D9C93-567A-01C7-3654-734FF7E28770}"/>
                </a:ext>
              </a:extLst>
            </p:cNvPr>
            <p:cNvSpPr>
              <a:spLocks noChangeAspect="1" noEditPoints="1"/>
            </p:cNvSpPr>
            <p:nvPr/>
          </p:nvSpPr>
          <p:spPr bwMode="auto">
            <a:xfrm>
              <a:off x="3185488" y="477120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0" name="Group 59">
            <a:extLst>
              <a:ext uri="{FF2B5EF4-FFF2-40B4-BE49-F238E27FC236}">
                <a16:creationId xmlns:a16="http://schemas.microsoft.com/office/drawing/2014/main" id="{17E9B22E-4E05-929C-286C-1C58B6BDCE9E}"/>
              </a:ext>
            </a:extLst>
          </p:cNvPr>
          <p:cNvGrpSpPr/>
          <p:nvPr/>
        </p:nvGrpSpPr>
        <p:grpSpPr>
          <a:xfrm>
            <a:off x="3101638" y="5008726"/>
            <a:ext cx="8649889" cy="514237"/>
            <a:chOff x="3101638" y="5008726"/>
            <a:chExt cx="8649889" cy="514237"/>
          </a:xfrm>
        </p:grpSpPr>
        <p:sp>
          <p:nvSpPr>
            <p:cNvPr id="23" name="Google Shape;116;p22">
              <a:extLst>
                <a:ext uri="{FF2B5EF4-FFF2-40B4-BE49-F238E27FC236}">
                  <a16:creationId xmlns:a16="http://schemas.microsoft.com/office/drawing/2014/main" id="{18544948-ABB0-5047-7A26-B03973E8764D}"/>
                </a:ext>
              </a:extLst>
            </p:cNvPr>
            <p:cNvSpPr/>
            <p:nvPr/>
          </p:nvSpPr>
          <p:spPr>
            <a:xfrm>
              <a:off x="3101638" y="5008726"/>
              <a:ext cx="8649889" cy="514237"/>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Izstrādāt </a:t>
              </a:r>
              <a:r>
                <a:rPr lang="lv-LV" sz="1100" b="1"/>
                <a:t>bīstamo vielu atrašanās vietu shematisku attēlojumu </a:t>
              </a:r>
              <a:r>
                <a:rPr lang="lv-LV" sz="1100"/>
                <a:t>(plānu), norādot bīstamās vielas nosaukumu, ANO numuru, bīstamības piktogrammas, bīstamības apzīmējumus (H frāzes), drošības prasību apzīmējumus (P frāzes), kā arī nodrošina šīs informācijas aktualitāti un izvietošanu pieejamā vietā</a:t>
              </a:r>
            </a:p>
          </p:txBody>
        </p:sp>
        <p:sp>
          <p:nvSpPr>
            <p:cNvPr id="30" name="Freeform 68">
              <a:extLst>
                <a:ext uri="{FF2B5EF4-FFF2-40B4-BE49-F238E27FC236}">
                  <a16:creationId xmlns:a16="http://schemas.microsoft.com/office/drawing/2014/main" id="{DD64670F-E4A0-BA6B-4C3D-07E03EE8C339}"/>
                </a:ext>
              </a:extLst>
            </p:cNvPr>
            <p:cNvSpPr>
              <a:spLocks noChangeAspect="1" noEditPoints="1"/>
            </p:cNvSpPr>
            <p:nvPr/>
          </p:nvSpPr>
          <p:spPr bwMode="auto">
            <a:xfrm>
              <a:off x="3185488" y="515744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sp>
        <p:nvSpPr>
          <p:cNvPr id="31" name="Google Shape;112;p22">
            <a:extLst>
              <a:ext uri="{FF2B5EF4-FFF2-40B4-BE49-F238E27FC236}">
                <a16:creationId xmlns:a16="http://schemas.microsoft.com/office/drawing/2014/main" id="{49B1138A-EEF7-B6A1-A1A1-72249AE3FC90}"/>
              </a:ext>
            </a:extLst>
          </p:cNvPr>
          <p:cNvSpPr/>
          <p:nvPr/>
        </p:nvSpPr>
        <p:spPr>
          <a:xfrm>
            <a:off x="3104751" y="2752223"/>
            <a:ext cx="8647113" cy="34430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lv-LV" sz="1100" b="1">
                <a:solidFill>
                  <a:srgbClr val="A8192D"/>
                </a:solidFill>
              </a:rPr>
              <a:t>Civilās aizsardzības un katastrofas pārvaldīšanas plānošanas ietvaros paaugstinātas bīstamības objektā nodrošināt šādus pasākumus:</a:t>
            </a:r>
          </a:p>
        </p:txBody>
      </p:sp>
      <p:grpSp>
        <p:nvGrpSpPr>
          <p:cNvPr id="59" name="Group 58">
            <a:extLst>
              <a:ext uri="{FF2B5EF4-FFF2-40B4-BE49-F238E27FC236}">
                <a16:creationId xmlns:a16="http://schemas.microsoft.com/office/drawing/2014/main" id="{D4A10489-DB2C-D457-F930-3D7135C5683C}"/>
              </a:ext>
            </a:extLst>
          </p:cNvPr>
          <p:cNvGrpSpPr/>
          <p:nvPr/>
        </p:nvGrpSpPr>
        <p:grpSpPr>
          <a:xfrm>
            <a:off x="3093376" y="5634038"/>
            <a:ext cx="8649889" cy="538162"/>
            <a:chOff x="3093376" y="5634038"/>
            <a:chExt cx="8649889" cy="538162"/>
          </a:xfrm>
        </p:grpSpPr>
        <p:sp>
          <p:nvSpPr>
            <p:cNvPr id="46" name="Google Shape;116;p22">
              <a:extLst>
                <a:ext uri="{FF2B5EF4-FFF2-40B4-BE49-F238E27FC236}">
                  <a16:creationId xmlns:a16="http://schemas.microsoft.com/office/drawing/2014/main" id="{275A613B-32C4-7691-0FF0-A566F384E20E}"/>
                </a:ext>
              </a:extLst>
            </p:cNvPr>
            <p:cNvSpPr/>
            <p:nvPr/>
          </p:nvSpPr>
          <p:spPr>
            <a:xfrm>
              <a:off x="3093376" y="5634038"/>
              <a:ext cx="8649889" cy="538162"/>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Noteikt </a:t>
              </a:r>
              <a:r>
                <a:rPr lang="lv-LV" sz="1100" b="1"/>
                <a:t>evakuācijas maršrutus un pulcēšanās vietas </a:t>
              </a:r>
              <a:r>
                <a:rPr lang="lv-LV" sz="1100"/>
                <a:t>dažāda rakstura negadījumu vai avāriju laikā, kā arī apzīmēt tās atbilstoši normatīvajiem aktiem par darba aizsardzības prasībām drošības zīmju lietošanā</a:t>
              </a:r>
            </a:p>
          </p:txBody>
        </p:sp>
        <p:sp>
          <p:nvSpPr>
            <p:cNvPr id="47" name="Freeform 68">
              <a:extLst>
                <a:ext uri="{FF2B5EF4-FFF2-40B4-BE49-F238E27FC236}">
                  <a16:creationId xmlns:a16="http://schemas.microsoft.com/office/drawing/2014/main" id="{D8E98D7A-5B58-E9BD-642E-74436EE3959B}"/>
                </a:ext>
              </a:extLst>
            </p:cNvPr>
            <p:cNvSpPr>
              <a:spLocks noChangeAspect="1" noEditPoints="1"/>
            </p:cNvSpPr>
            <p:nvPr/>
          </p:nvSpPr>
          <p:spPr bwMode="auto">
            <a:xfrm>
              <a:off x="3176889" y="581671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sp>
        <p:nvSpPr>
          <p:cNvPr id="21531" name="Rectangle 21530">
            <a:extLst>
              <a:ext uri="{FF2B5EF4-FFF2-40B4-BE49-F238E27FC236}">
                <a16:creationId xmlns:a16="http://schemas.microsoft.com/office/drawing/2014/main" id="{A542D80D-E467-5CF6-4DF2-23FD5EDA43D8}"/>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1" name="Group 10">
            <a:extLst>
              <a:ext uri="{FF2B5EF4-FFF2-40B4-BE49-F238E27FC236}">
                <a16:creationId xmlns:a16="http://schemas.microsoft.com/office/drawing/2014/main" id="{D6754D7C-10C0-286E-F9ED-57DAD4C052C3}"/>
              </a:ext>
            </a:extLst>
          </p:cNvPr>
          <p:cNvGrpSpPr/>
          <p:nvPr/>
        </p:nvGrpSpPr>
        <p:grpSpPr>
          <a:xfrm>
            <a:off x="6355777" y="131212"/>
            <a:ext cx="5393311" cy="218780"/>
            <a:chOff x="6355777" y="131212"/>
            <a:chExt cx="5393311" cy="218780"/>
          </a:xfrm>
        </p:grpSpPr>
        <p:sp>
          <p:nvSpPr>
            <p:cNvPr id="13" name="Rectangle 12">
              <a:extLst>
                <a:ext uri="{FF2B5EF4-FFF2-40B4-BE49-F238E27FC236}">
                  <a16:creationId xmlns:a16="http://schemas.microsoft.com/office/drawing/2014/main" id="{9EC31A3E-ABC6-A667-7D51-5AABE2E2203B}"/>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4" name="Rectangle 13">
              <a:extLst>
                <a:ext uri="{FF2B5EF4-FFF2-40B4-BE49-F238E27FC236}">
                  <a16:creationId xmlns:a16="http://schemas.microsoft.com/office/drawing/2014/main" id="{8287928D-0BBF-C2C5-0CE4-270CCA9145CF}"/>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4BFD8FC0-2218-B80A-DCA5-C5B01DECCF43}"/>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D6D2AF49-7A56-C7C7-4C15-AE6DB7BBF294}"/>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A8DF4F83-5C07-BE03-6B75-0ACFA4F92593}"/>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7C07969D-C53E-0457-B09C-5CF4F9F5597A}"/>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D58FA3A3-89CC-CAC7-C70B-4950E4FDDCB4}"/>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AAB8BAFC-4EBD-5AE0-1102-D026F88CDF4B}"/>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0BC5B3CD-EC5E-59A9-2EF7-ED9513303215}"/>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6" name="Rectangle 35">
            <a:extLst>
              <a:ext uri="{FF2B5EF4-FFF2-40B4-BE49-F238E27FC236}">
                <a16:creationId xmlns:a16="http://schemas.microsoft.com/office/drawing/2014/main" id="{487C18CD-7594-BEB7-FC4B-8873B626C0A3}"/>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8" name="Freeform 50">
            <a:extLst>
              <a:ext uri="{FF2B5EF4-FFF2-40B4-BE49-F238E27FC236}">
                <a16:creationId xmlns:a16="http://schemas.microsoft.com/office/drawing/2014/main" id="{C4A92F15-0EF9-483C-8365-2E5BB9AA4CBD}"/>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9" name="Google Shape;2685;p25">
            <a:extLst>
              <a:ext uri="{FF2B5EF4-FFF2-40B4-BE49-F238E27FC236}">
                <a16:creationId xmlns:a16="http://schemas.microsoft.com/office/drawing/2014/main" id="{6DDD6FAB-709B-CC0E-7C02-50AE15D4F084}"/>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40" name="Rectangle 39">
            <a:extLst>
              <a:ext uri="{FF2B5EF4-FFF2-40B4-BE49-F238E27FC236}">
                <a16:creationId xmlns:a16="http://schemas.microsoft.com/office/drawing/2014/main" id="{41DA4398-2E15-83E4-D5C0-72A8948541EA}"/>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1" name="Freeform 50">
            <a:extLst>
              <a:ext uri="{FF2B5EF4-FFF2-40B4-BE49-F238E27FC236}">
                <a16:creationId xmlns:a16="http://schemas.microsoft.com/office/drawing/2014/main" id="{C439DF72-5C7A-555E-6E14-56FD5BD87DA4}"/>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2" name="Google Shape;2685;p25">
            <a:extLst>
              <a:ext uri="{FF2B5EF4-FFF2-40B4-BE49-F238E27FC236}">
                <a16:creationId xmlns:a16="http://schemas.microsoft.com/office/drawing/2014/main" id="{6FE944F1-CF74-73C2-D4FF-8A3FCA2C52F3}"/>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Tree>
    <p:extLst>
      <p:ext uri="{BB962C8B-B14F-4D97-AF65-F5344CB8AC3E}">
        <p14:creationId xmlns:p14="http://schemas.microsoft.com/office/powerpoint/2010/main" val="3222809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18;p22">
            <a:extLst>
              <a:ext uri="{FF2B5EF4-FFF2-40B4-BE49-F238E27FC236}">
                <a16:creationId xmlns:a16="http://schemas.microsoft.com/office/drawing/2014/main" id="{F544121A-13EB-FE7C-810D-BC30C45CCF2B}"/>
              </a:ext>
            </a:extLst>
          </p:cNvPr>
          <p:cNvSpPr txBox="1"/>
          <p:nvPr/>
        </p:nvSpPr>
        <p:spPr>
          <a:xfrm>
            <a:off x="3102014" y="1819275"/>
            <a:ext cx="8647113" cy="432000"/>
          </a:xfrm>
          <a:prstGeom prst="rect">
            <a:avLst/>
          </a:prstGeom>
          <a:solidFill>
            <a:srgbClr val="CFD6E8"/>
          </a:solidFill>
          <a:ln>
            <a:noFill/>
          </a:ln>
        </p:spPr>
        <p:txBody>
          <a:bodyPr spcFirstLastPara="1" wrap="square" lIns="72000" tIns="72000" rIns="72000" bIns="72000" anchor="ctr" anchorCtr="0">
            <a:noAutofit/>
          </a:bodyPr>
          <a:lstStyle/>
          <a:p>
            <a:r>
              <a:rPr lang="lv-LV" sz="1400" b="1"/>
              <a:t>Civilās aizsardzības un katastrofas pārvaldīšanas plānošanas un īstenošanas uzdevumi (2/3)</a:t>
            </a:r>
          </a:p>
        </p:txBody>
      </p:sp>
      <p:sp>
        <p:nvSpPr>
          <p:cNvPr id="29" name="Google Shape;118;p22">
            <a:extLst>
              <a:ext uri="{FF2B5EF4-FFF2-40B4-BE49-F238E27FC236}">
                <a16:creationId xmlns:a16="http://schemas.microsoft.com/office/drawing/2014/main" id="{4047002B-C200-1793-A89A-AE0BDF18AFEB}"/>
              </a:ext>
            </a:extLst>
          </p:cNvPr>
          <p:cNvSpPr txBox="1"/>
          <p:nvPr/>
        </p:nvSpPr>
        <p:spPr>
          <a:xfrm>
            <a:off x="11317087" y="1819275"/>
            <a:ext cx="432000" cy="432000"/>
          </a:xfrm>
          <a:prstGeom prst="rect">
            <a:avLst/>
          </a:prstGeom>
          <a:solidFill>
            <a:srgbClr val="CFD6E8"/>
          </a:solidFill>
          <a:ln>
            <a:noFill/>
          </a:ln>
        </p:spPr>
        <p:txBody>
          <a:bodyPr spcFirstLastPara="1" wrap="square" lIns="72000" tIns="72000" rIns="72000" bIns="72000" anchor="ctr" anchorCtr="0">
            <a:noAutofit/>
          </a:bodyPr>
          <a:lstStyle/>
          <a:p>
            <a:endParaRPr sz="1400" b="1">
              <a:solidFill>
                <a:schemeClr val="lt1"/>
              </a:solidFill>
            </a:endParaRPr>
          </a:p>
        </p:txBody>
      </p:sp>
      <p:pic>
        <p:nvPicPr>
          <p:cNvPr id="12" name="Graphic 11">
            <a:extLst>
              <a:ext uri="{FF2B5EF4-FFF2-40B4-BE49-F238E27FC236}">
                <a16:creationId xmlns:a16="http://schemas.microsoft.com/office/drawing/2014/main" id="{9DD630EF-E6CB-2D90-EE82-DA6D84167F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88162" y="1891275"/>
            <a:ext cx="288925" cy="288925"/>
          </a:xfrm>
          <a:prstGeom prst="rect">
            <a:avLst/>
          </a:prstGeom>
        </p:spPr>
      </p:pic>
      <p:sp>
        <p:nvSpPr>
          <p:cNvPr id="2" name="Title 1">
            <a:extLst>
              <a:ext uri="{FF2B5EF4-FFF2-40B4-BE49-F238E27FC236}">
                <a16:creationId xmlns:a16="http://schemas.microsoft.com/office/drawing/2014/main" id="{466EDCEA-A2D7-A4D7-79C5-EAFD5F32D48A}"/>
              </a:ext>
            </a:extLst>
          </p:cNvPr>
          <p:cNvSpPr>
            <a:spLocks noGrp="1"/>
          </p:cNvSpPr>
          <p:nvPr>
            <p:ph type="title"/>
          </p:nvPr>
        </p:nvSpPr>
        <p:spPr>
          <a:xfrm>
            <a:off x="3102014" y="432001"/>
            <a:ext cx="8647074" cy="1387274"/>
          </a:xfrm>
        </p:spPr>
        <p:txBody>
          <a:bodyPr vert="horz">
            <a:normAutofit/>
          </a:bodyPr>
          <a:lstStyle/>
          <a:p>
            <a:r>
              <a:rPr lang="lv-LV"/>
              <a:t>Paaugstinātas bīstamības objekta īpašnieka vai tiesiskā valdītāja uzdevumi civilajā aizsardzībā un katastrofas pārvaldīšanā </a:t>
            </a:r>
            <a:endParaRPr lang="en-US"/>
          </a:p>
        </p:txBody>
      </p:sp>
      <p:sp>
        <p:nvSpPr>
          <p:cNvPr id="21516" name="Slide Number Placeholder 4">
            <a:extLst>
              <a:ext uri="{FF2B5EF4-FFF2-40B4-BE49-F238E27FC236}">
                <a16:creationId xmlns:a16="http://schemas.microsoft.com/office/drawing/2014/main" id="{74E86C1B-B5CF-5550-058A-3297164988C8}"/>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99</a:t>
            </a:fld>
            <a:endParaRPr lang="en-GB"/>
          </a:p>
        </p:txBody>
      </p:sp>
      <p:sp>
        <p:nvSpPr>
          <p:cNvPr id="3" name="Rectangle 2">
            <a:extLst>
              <a:ext uri="{FF2B5EF4-FFF2-40B4-BE49-F238E27FC236}">
                <a16:creationId xmlns:a16="http://schemas.microsoft.com/office/drawing/2014/main" id="{C4CADEC5-A513-9C65-B6A6-80647FBCA2B4}"/>
              </a:ext>
            </a:extLst>
          </p:cNvPr>
          <p:cNvSpPr/>
          <p:nvPr/>
        </p:nvSpPr>
        <p:spPr>
          <a:xfrm>
            <a:off x="0" y="1809614"/>
            <a:ext cx="2754313" cy="504838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6" name="Rectangle 5">
            <a:extLst>
              <a:ext uri="{FF2B5EF4-FFF2-40B4-BE49-F238E27FC236}">
                <a16:creationId xmlns:a16="http://schemas.microsoft.com/office/drawing/2014/main" id="{C72E1F27-4CA6-F8D8-11B3-12C60CFBA9F1}"/>
              </a:ext>
            </a:extLst>
          </p:cNvPr>
          <p:cNvSpPr/>
          <p:nvPr/>
        </p:nvSpPr>
        <p:spPr>
          <a:xfrm>
            <a:off x="0" y="1"/>
            <a:ext cx="2754313" cy="18192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2" name="Google Shape;118;p22">
            <a:extLst>
              <a:ext uri="{FF2B5EF4-FFF2-40B4-BE49-F238E27FC236}">
                <a16:creationId xmlns:a16="http://schemas.microsoft.com/office/drawing/2014/main" id="{96F4F7D8-2E65-3EA1-7BF0-F0A10548FBD0}"/>
              </a:ext>
            </a:extLst>
          </p:cNvPr>
          <p:cNvSpPr txBox="1"/>
          <p:nvPr/>
        </p:nvSpPr>
        <p:spPr>
          <a:xfrm>
            <a:off x="11245086" y="1819275"/>
            <a:ext cx="72000" cy="432000"/>
          </a:xfrm>
          <a:prstGeom prst="rect">
            <a:avLst/>
          </a:prstGeom>
          <a:solidFill>
            <a:srgbClr val="D18D85"/>
          </a:solidFill>
          <a:ln>
            <a:noFill/>
          </a:ln>
        </p:spPr>
        <p:txBody>
          <a:bodyPr spcFirstLastPara="1" wrap="square" lIns="72000" tIns="72000" rIns="72000" bIns="72000" anchor="ctr" anchorCtr="0">
            <a:noAutofit/>
          </a:bodyPr>
          <a:lstStyle/>
          <a:p>
            <a:endParaRPr sz="1400" b="1">
              <a:solidFill>
                <a:schemeClr val="lt1"/>
              </a:solidFill>
            </a:endParaRPr>
          </a:p>
        </p:txBody>
      </p:sp>
      <p:sp>
        <p:nvSpPr>
          <p:cNvPr id="9" name="Google Shape;1982;p97">
            <a:extLst>
              <a:ext uri="{FF2B5EF4-FFF2-40B4-BE49-F238E27FC236}">
                <a16:creationId xmlns:a16="http://schemas.microsoft.com/office/drawing/2014/main" id="{36F501E2-15A1-C1D9-CCD0-37DE25607F0C}"/>
              </a:ext>
            </a:extLst>
          </p:cNvPr>
          <p:cNvSpPr/>
          <p:nvPr/>
        </p:nvSpPr>
        <p:spPr>
          <a:xfrm>
            <a:off x="838200" y="371475"/>
            <a:ext cx="1077913" cy="1076325"/>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60" name="Group 59">
            <a:extLst>
              <a:ext uri="{FF2B5EF4-FFF2-40B4-BE49-F238E27FC236}">
                <a16:creationId xmlns:a16="http://schemas.microsoft.com/office/drawing/2014/main" id="{36350270-221D-7813-508C-BD4A575F5C02}"/>
              </a:ext>
            </a:extLst>
          </p:cNvPr>
          <p:cNvGrpSpPr/>
          <p:nvPr/>
        </p:nvGrpSpPr>
        <p:grpSpPr>
          <a:xfrm>
            <a:off x="3104751" y="2875266"/>
            <a:ext cx="8649889" cy="431800"/>
            <a:chOff x="3104751" y="2816224"/>
            <a:chExt cx="8649889" cy="431800"/>
          </a:xfrm>
        </p:grpSpPr>
        <p:sp>
          <p:nvSpPr>
            <p:cNvPr id="8" name="Google Shape;116;p22">
              <a:extLst>
                <a:ext uri="{FF2B5EF4-FFF2-40B4-BE49-F238E27FC236}">
                  <a16:creationId xmlns:a16="http://schemas.microsoft.com/office/drawing/2014/main" id="{F8A8F24B-1B83-660A-7F1B-E1832308DD56}"/>
                </a:ext>
              </a:extLst>
            </p:cNvPr>
            <p:cNvSpPr/>
            <p:nvPr/>
          </p:nvSpPr>
          <p:spPr>
            <a:xfrm>
              <a:off x="3104751" y="2816224"/>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Norīkot vienu vai vairākas </a:t>
              </a:r>
              <a:r>
                <a:rPr lang="lv-LV" sz="1100" b="1"/>
                <a:t>atbildīgās personas</a:t>
              </a:r>
              <a:r>
                <a:rPr lang="lv-LV" sz="1100"/>
                <a:t>, kas katastrofas, avārijas, negadījuma vai to draudu gadījumā pieņem lēmumu par agrīnās brīdināšanas un informēšanas īstenošanu</a:t>
              </a:r>
            </a:p>
          </p:txBody>
        </p:sp>
        <p:sp>
          <p:nvSpPr>
            <p:cNvPr id="11" name="Freeform 68">
              <a:extLst>
                <a:ext uri="{FF2B5EF4-FFF2-40B4-BE49-F238E27FC236}">
                  <a16:creationId xmlns:a16="http://schemas.microsoft.com/office/drawing/2014/main" id="{103D42A6-D992-E46C-20D5-5788BCB93406}"/>
                </a:ext>
              </a:extLst>
            </p:cNvPr>
            <p:cNvSpPr>
              <a:spLocks noChangeAspect="1" noEditPoints="1"/>
            </p:cNvSpPr>
            <p:nvPr/>
          </p:nvSpPr>
          <p:spPr bwMode="auto">
            <a:xfrm>
              <a:off x="3188264" y="2945724"/>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9" name="Group 58">
            <a:extLst>
              <a:ext uri="{FF2B5EF4-FFF2-40B4-BE49-F238E27FC236}">
                <a16:creationId xmlns:a16="http://schemas.microsoft.com/office/drawing/2014/main" id="{DCEE3750-F5E4-649C-385F-504E6C8A7C2D}"/>
              </a:ext>
            </a:extLst>
          </p:cNvPr>
          <p:cNvGrpSpPr/>
          <p:nvPr/>
        </p:nvGrpSpPr>
        <p:grpSpPr>
          <a:xfrm>
            <a:off x="3101975" y="3420957"/>
            <a:ext cx="8649889" cy="431800"/>
            <a:chOff x="3101975" y="3390899"/>
            <a:chExt cx="8649889" cy="431800"/>
          </a:xfrm>
        </p:grpSpPr>
        <p:sp>
          <p:nvSpPr>
            <p:cNvPr id="14" name="Google Shape;116;p22">
              <a:extLst>
                <a:ext uri="{FF2B5EF4-FFF2-40B4-BE49-F238E27FC236}">
                  <a16:creationId xmlns:a16="http://schemas.microsoft.com/office/drawing/2014/main" id="{2C9175D2-78D3-3E17-142F-E16AAF50E7C5}"/>
                </a:ext>
              </a:extLst>
            </p:cNvPr>
            <p:cNvSpPr/>
            <p:nvPr/>
          </p:nvSpPr>
          <p:spPr>
            <a:xfrm>
              <a:off x="3101975" y="3390899"/>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Nodrošināt </a:t>
              </a:r>
              <a:r>
                <a:rPr lang="lv-LV" sz="1100" b="1"/>
                <a:t>brīvu piekļūšanu manuālās vai tālvadības iedarbināšanas ierīcei</a:t>
              </a:r>
              <a:r>
                <a:rPr lang="lv-LV" sz="1100"/>
                <a:t>, ja tāda uzstādīta, lai īstenotu agrīno brīdināšanu un informēšanu</a:t>
              </a:r>
            </a:p>
          </p:txBody>
        </p:sp>
        <p:sp>
          <p:nvSpPr>
            <p:cNvPr id="21" name="Freeform 68">
              <a:extLst>
                <a:ext uri="{FF2B5EF4-FFF2-40B4-BE49-F238E27FC236}">
                  <a16:creationId xmlns:a16="http://schemas.microsoft.com/office/drawing/2014/main" id="{566E2313-C247-D87C-048F-758A76EFC1E5}"/>
                </a:ext>
              </a:extLst>
            </p:cNvPr>
            <p:cNvSpPr>
              <a:spLocks noChangeAspect="1" noEditPoints="1"/>
            </p:cNvSpPr>
            <p:nvPr/>
          </p:nvSpPr>
          <p:spPr bwMode="auto">
            <a:xfrm>
              <a:off x="3185488" y="3520399"/>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7" name="Group 56">
            <a:extLst>
              <a:ext uri="{FF2B5EF4-FFF2-40B4-BE49-F238E27FC236}">
                <a16:creationId xmlns:a16="http://schemas.microsoft.com/office/drawing/2014/main" id="{DA90ECE1-75AC-50C6-C773-8E090A597D46}"/>
              </a:ext>
            </a:extLst>
          </p:cNvPr>
          <p:cNvGrpSpPr/>
          <p:nvPr/>
        </p:nvGrpSpPr>
        <p:grpSpPr>
          <a:xfrm>
            <a:off x="3101975" y="3966510"/>
            <a:ext cx="8649889" cy="606306"/>
            <a:chOff x="3101975" y="3966510"/>
            <a:chExt cx="8649889" cy="606306"/>
          </a:xfrm>
        </p:grpSpPr>
        <p:sp>
          <p:nvSpPr>
            <p:cNvPr id="24" name="Google Shape;116;p22">
              <a:extLst>
                <a:ext uri="{FF2B5EF4-FFF2-40B4-BE49-F238E27FC236}">
                  <a16:creationId xmlns:a16="http://schemas.microsoft.com/office/drawing/2014/main" id="{4AFC0331-4478-4937-66E4-FF9A6803D802}"/>
                </a:ext>
              </a:extLst>
            </p:cNvPr>
            <p:cNvSpPr/>
            <p:nvPr/>
          </p:nvSpPr>
          <p:spPr>
            <a:xfrm>
              <a:off x="3101975" y="3966510"/>
              <a:ext cx="8649889" cy="606306"/>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Slēgt līgumus </a:t>
              </a:r>
              <a:r>
                <a:rPr lang="lv-LV" sz="1100"/>
                <a:t>ar speciālajiem avārijas un inženiertehniskajiem dienestiem, citām institūcijām un komersantiem, ja paredzams, ka saimnieciskās darbības izraisītā negadījuma vai avārijas rezultātā paaugstinātas bīstamības objekts nespēs nodrošināt reaģēšanas un seku likvidēšanas pasākumus</a:t>
              </a:r>
            </a:p>
          </p:txBody>
        </p:sp>
        <p:sp>
          <p:nvSpPr>
            <p:cNvPr id="25" name="Freeform 68">
              <a:extLst>
                <a:ext uri="{FF2B5EF4-FFF2-40B4-BE49-F238E27FC236}">
                  <a16:creationId xmlns:a16="http://schemas.microsoft.com/office/drawing/2014/main" id="{EFABF5F9-88D5-B025-9965-033E54D0844B}"/>
                </a:ext>
              </a:extLst>
            </p:cNvPr>
            <p:cNvSpPr>
              <a:spLocks noChangeAspect="1" noEditPoints="1"/>
            </p:cNvSpPr>
            <p:nvPr/>
          </p:nvSpPr>
          <p:spPr bwMode="auto">
            <a:xfrm>
              <a:off x="3185488" y="4183263"/>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6" name="Group 55">
            <a:extLst>
              <a:ext uri="{FF2B5EF4-FFF2-40B4-BE49-F238E27FC236}">
                <a16:creationId xmlns:a16="http://schemas.microsoft.com/office/drawing/2014/main" id="{88C1DF48-C6AD-33DE-F2BC-D62577659A5D}"/>
              </a:ext>
            </a:extLst>
          </p:cNvPr>
          <p:cNvGrpSpPr/>
          <p:nvPr/>
        </p:nvGrpSpPr>
        <p:grpSpPr>
          <a:xfrm>
            <a:off x="3101975" y="4686845"/>
            <a:ext cx="8649889" cy="431800"/>
            <a:chOff x="3101975" y="4745037"/>
            <a:chExt cx="8649889" cy="431800"/>
          </a:xfrm>
        </p:grpSpPr>
        <p:sp>
          <p:nvSpPr>
            <p:cNvPr id="28" name="Google Shape;116;p22">
              <a:extLst>
                <a:ext uri="{FF2B5EF4-FFF2-40B4-BE49-F238E27FC236}">
                  <a16:creationId xmlns:a16="http://schemas.microsoft.com/office/drawing/2014/main" id="{DA1DC692-CA2D-1D4C-E81F-147CDF93CB50}"/>
                </a:ext>
              </a:extLst>
            </p:cNvPr>
            <p:cNvSpPr/>
            <p:nvPr/>
          </p:nvSpPr>
          <p:spPr>
            <a:xfrm>
              <a:off x="3101975" y="4745037"/>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b="1"/>
                <a:t>Iepazīstināt objektā nodarbinātos un uz līguma pamata nodarbinātos ar civilās aizsardzības plānu </a:t>
              </a:r>
              <a:r>
                <a:rPr lang="lv-LV" sz="1100"/>
                <a:t>un tajā paredzētajiem pasākumiem (nodarbinātie to apliecina ar parakstu)</a:t>
              </a:r>
            </a:p>
          </p:txBody>
        </p:sp>
        <p:sp>
          <p:nvSpPr>
            <p:cNvPr id="30" name="Freeform 68">
              <a:extLst>
                <a:ext uri="{FF2B5EF4-FFF2-40B4-BE49-F238E27FC236}">
                  <a16:creationId xmlns:a16="http://schemas.microsoft.com/office/drawing/2014/main" id="{45327257-E617-7EC4-8D8E-0CAA1B7EB1CD}"/>
                </a:ext>
              </a:extLst>
            </p:cNvPr>
            <p:cNvSpPr>
              <a:spLocks noChangeAspect="1" noEditPoints="1"/>
            </p:cNvSpPr>
            <p:nvPr/>
          </p:nvSpPr>
          <p:spPr bwMode="auto">
            <a:xfrm>
              <a:off x="3185488" y="4874537"/>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2" name="Group 61">
            <a:extLst>
              <a:ext uri="{FF2B5EF4-FFF2-40B4-BE49-F238E27FC236}">
                <a16:creationId xmlns:a16="http://schemas.microsoft.com/office/drawing/2014/main" id="{78165184-1682-D97D-DC4A-8738674F57DD}"/>
              </a:ext>
            </a:extLst>
          </p:cNvPr>
          <p:cNvGrpSpPr/>
          <p:nvPr/>
        </p:nvGrpSpPr>
        <p:grpSpPr>
          <a:xfrm>
            <a:off x="3104751" y="5232536"/>
            <a:ext cx="8649889" cy="395288"/>
            <a:chOff x="3104751" y="5208588"/>
            <a:chExt cx="8649889" cy="395288"/>
          </a:xfrm>
        </p:grpSpPr>
        <p:sp>
          <p:nvSpPr>
            <p:cNvPr id="33" name="Google Shape;116;p22">
              <a:extLst>
                <a:ext uri="{FF2B5EF4-FFF2-40B4-BE49-F238E27FC236}">
                  <a16:creationId xmlns:a16="http://schemas.microsoft.com/office/drawing/2014/main" id="{43726F3B-D1C0-5509-3659-275BA4E9572F}"/>
                </a:ext>
              </a:extLst>
            </p:cNvPr>
            <p:cNvSpPr/>
            <p:nvPr/>
          </p:nvSpPr>
          <p:spPr>
            <a:xfrm>
              <a:off x="3104751" y="5208588"/>
              <a:ext cx="8649889" cy="395288"/>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Ja izveidota </a:t>
              </a:r>
              <a:r>
                <a:rPr lang="lv-LV" sz="1100" b="1"/>
                <a:t>reaģēšanas un seku likvidēšanas pasākumu veikšanas vienība</a:t>
              </a:r>
              <a:r>
                <a:rPr lang="lv-LV" sz="1100"/>
                <a:t>, veikt atbilstošās rīcības</a:t>
              </a:r>
            </a:p>
          </p:txBody>
        </p:sp>
        <p:sp>
          <p:nvSpPr>
            <p:cNvPr id="34" name="Freeform 68">
              <a:extLst>
                <a:ext uri="{FF2B5EF4-FFF2-40B4-BE49-F238E27FC236}">
                  <a16:creationId xmlns:a16="http://schemas.microsoft.com/office/drawing/2014/main" id="{2F6B3AD7-A21B-6EFE-E19D-BB7542A95F45}"/>
                </a:ext>
              </a:extLst>
            </p:cNvPr>
            <p:cNvSpPr>
              <a:spLocks noChangeAspect="1" noEditPoints="1"/>
            </p:cNvSpPr>
            <p:nvPr/>
          </p:nvSpPr>
          <p:spPr bwMode="auto">
            <a:xfrm>
              <a:off x="3188601" y="531983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54" name="Group 53">
            <a:extLst>
              <a:ext uri="{FF2B5EF4-FFF2-40B4-BE49-F238E27FC236}">
                <a16:creationId xmlns:a16="http://schemas.microsoft.com/office/drawing/2014/main" id="{55A145BA-5807-B924-0D85-D2E5E31D219E}"/>
              </a:ext>
            </a:extLst>
          </p:cNvPr>
          <p:cNvGrpSpPr/>
          <p:nvPr/>
        </p:nvGrpSpPr>
        <p:grpSpPr>
          <a:xfrm>
            <a:off x="3104751" y="5741715"/>
            <a:ext cx="8649889" cy="431800"/>
            <a:chOff x="3104751" y="5770562"/>
            <a:chExt cx="8649889" cy="431800"/>
          </a:xfrm>
        </p:grpSpPr>
        <p:sp>
          <p:nvSpPr>
            <p:cNvPr id="36" name="Google Shape;116;p22">
              <a:extLst>
                <a:ext uri="{FF2B5EF4-FFF2-40B4-BE49-F238E27FC236}">
                  <a16:creationId xmlns:a16="http://schemas.microsoft.com/office/drawing/2014/main" id="{169BBDF3-7A81-49BC-FA48-5A78A5FD1C2B}"/>
                </a:ext>
              </a:extLst>
            </p:cNvPr>
            <p:cNvSpPr/>
            <p:nvPr/>
          </p:nvSpPr>
          <p:spPr>
            <a:xfrm>
              <a:off x="3104751" y="5770562"/>
              <a:ext cx="8649889" cy="4318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Īpašniekam nodrošināt paaugstinātas bīstamības objekta </a:t>
              </a:r>
              <a:r>
                <a:rPr lang="lv-LV" sz="1100" b="1"/>
                <a:t>civilās</a:t>
              </a:r>
              <a:r>
                <a:rPr lang="lv-LV" sz="1100"/>
                <a:t> </a:t>
              </a:r>
              <a:r>
                <a:rPr lang="lv-LV" sz="1100" b="1"/>
                <a:t>aizsardzības plāna precizēšanu </a:t>
              </a:r>
              <a:r>
                <a:rPr lang="lv-LV" sz="1100"/>
                <a:t>saskaņā ar normatīvajiem aktiem par civilās aizsardzības plāna struktūru, tā izstrādāšanas un apstiprināšanas kārtību</a:t>
              </a:r>
            </a:p>
          </p:txBody>
        </p:sp>
        <p:sp>
          <p:nvSpPr>
            <p:cNvPr id="38" name="Freeform 68">
              <a:extLst>
                <a:ext uri="{FF2B5EF4-FFF2-40B4-BE49-F238E27FC236}">
                  <a16:creationId xmlns:a16="http://schemas.microsoft.com/office/drawing/2014/main" id="{5FF45235-1917-220E-4399-1DD83638C33B}"/>
                </a:ext>
              </a:extLst>
            </p:cNvPr>
            <p:cNvSpPr>
              <a:spLocks noChangeAspect="1" noEditPoints="1"/>
            </p:cNvSpPr>
            <p:nvPr/>
          </p:nvSpPr>
          <p:spPr bwMode="auto">
            <a:xfrm>
              <a:off x="3188264" y="5900062"/>
              <a:ext cx="173363" cy="172800"/>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t" anchorCtr="0" compatLnSpc="1">
              <a:prstTxWarp prst="textNoShape">
                <a:avLst/>
              </a:prstTxWarp>
            </a:bodyPr>
            <a:lstStyle/>
            <a:p>
              <a:endParaRPr lang="en-US" sz="1100"/>
            </a:p>
          </p:txBody>
        </p:sp>
      </p:grpSp>
      <p:grpSp>
        <p:nvGrpSpPr>
          <p:cNvPr id="63" name="Group 62">
            <a:extLst>
              <a:ext uri="{FF2B5EF4-FFF2-40B4-BE49-F238E27FC236}">
                <a16:creationId xmlns:a16="http://schemas.microsoft.com/office/drawing/2014/main" id="{8F3F8AF5-7A9B-EB6D-732F-01B6C61CC857}"/>
              </a:ext>
            </a:extLst>
          </p:cNvPr>
          <p:cNvGrpSpPr/>
          <p:nvPr/>
        </p:nvGrpSpPr>
        <p:grpSpPr>
          <a:xfrm>
            <a:off x="3102014" y="2365375"/>
            <a:ext cx="8647113" cy="396000"/>
            <a:chOff x="3102014" y="2365375"/>
            <a:chExt cx="8647113" cy="396000"/>
          </a:xfrm>
        </p:grpSpPr>
        <p:sp>
          <p:nvSpPr>
            <p:cNvPr id="43" name="Google Shape;112;p22">
              <a:extLst>
                <a:ext uri="{FF2B5EF4-FFF2-40B4-BE49-F238E27FC236}">
                  <a16:creationId xmlns:a16="http://schemas.microsoft.com/office/drawing/2014/main" id="{DE303B87-78E7-8A2D-C098-4E65701FE3EC}"/>
                </a:ext>
              </a:extLst>
            </p:cNvPr>
            <p:cNvSpPr/>
            <p:nvPr/>
          </p:nvSpPr>
          <p:spPr>
            <a:xfrm>
              <a:off x="3102014" y="2365375"/>
              <a:ext cx="8647113" cy="396000"/>
            </a:xfrm>
            <a:prstGeom prst="rect">
              <a:avLst/>
            </a:prstGeom>
            <a:solidFill>
              <a:schemeClr val="bg1">
                <a:lumMod val="95000"/>
              </a:schemeClr>
            </a:solidFill>
            <a:ln>
              <a:noFill/>
            </a:ln>
          </p:spPr>
          <p:txBody>
            <a:bodyPr spcFirstLastPara="1" wrap="square" lIns="360000" tIns="72000" rIns="72000" bIns="72000" anchor="ctr" anchorCtr="0">
              <a:noAutofit/>
            </a:bodyPr>
            <a:lstStyle/>
            <a:p>
              <a:pPr marL="0" lvl="0" indent="0" algn="l" rtl="0">
                <a:spcBef>
                  <a:spcPts val="0"/>
                </a:spcBef>
                <a:spcAft>
                  <a:spcPts val="0"/>
                </a:spcAft>
                <a:buNone/>
              </a:pPr>
              <a:r>
                <a:rPr lang="lv-LV" sz="1100"/>
                <a:t>Atbilstoši </a:t>
              </a:r>
              <a:r>
                <a:rPr lang="lv-LV" sz="1100" b="1"/>
                <a:t>uzglabāt bīstamas vielas</a:t>
              </a:r>
            </a:p>
          </p:txBody>
        </p:sp>
        <p:sp>
          <p:nvSpPr>
            <p:cNvPr id="44" name="Freeform 68">
              <a:extLst>
                <a:ext uri="{FF2B5EF4-FFF2-40B4-BE49-F238E27FC236}">
                  <a16:creationId xmlns:a16="http://schemas.microsoft.com/office/drawing/2014/main" id="{144A763F-7AD0-8808-D956-3D9E965B08FA}"/>
                </a:ext>
              </a:extLst>
            </p:cNvPr>
            <p:cNvSpPr>
              <a:spLocks noChangeAspect="1" noEditPoints="1"/>
            </p:cNvSpPr>
            <p:nvPr/>
          </p:nvSpPr>
          <p:spPr bwMode="auto">
            <a:xfrm>
              <a:off x="3185487" y="2476672"/>
              <a:ext cx="173406" cy="173406"/>
            </a:xfrm>
            <a:custGeom>
              <a:avLst/>
              <a:gdLst>
                <a:gd name="T0" fmla="*/ 186 w 200"/>
                <a:gd name="T1" fmla="*/ 84 h 200"/>
                <a:gd name="T2" fmla="*/ 188 w 200"/>
                <a:gd name="T3" fmla="*/ 100 h 200"/>
                <a:gd name="T4" fmla="*/ 100 w 200"/>
                <a:gd name="T5" fmla="*/ 188 h 200"/>
                <a:gd name="T6" fmla="*/ 13 w 200"/>
                <a:gd name="T7" fmla="*/ 100 h 200"/>
                <a:gd name="T8" fmla="*/ 100 w 200"/>
                <a:gd name="T9" fmla="*/ 13 h 200"/>
                <a:gd name="T10" fmla="*/ 141 w 200"/>
                <a:gd name="T11" fmla="*/ 23 h 200"/>
                <a:gd name="T12" fmla="*/ 150 w 200"/>
                <a:gd name="T13" fmla="*/ 14 h 200"/>
                <a:gd name="T14" fmla="*/ 100 w 200"/>
                <a:gd name="T15" fmla="*/ 0 h 200"/>
                <a:gd name="T16" fmla="*/ 0 w 200"/>
                <a:gd name="T17" fmla="*/ 100 h 200"/>
                <a:gd name="T18" fmla="*/ 100 w 200"/>
                <a:gd name="T19" fmla="*/ 200 h 200"/>
                <a:gd name="T20" fmla="*/ 200 w 200"/>
                <a:gd name="T21" fmla="*/ 100 h 200"/>
                <a:gd name="T22" fmla="*/ 197 w 200"/>
                <a:gd name="T23" fmla="*/ 74 h 200"/>
                <a:gd name="T24" fmla="*/ 186 w 200"/>
                <a:gd name="T25" fmla="*/ 84 h 200"/>
                <a:gd name="T26" fmla="*/ 73 w 200"/>
                <a:gd name="T27" fmla="*/ 87 h 200"/>
                <a:gd name="T28" fmla="*/ 64 w 200"/>
                <a:gd name="T29" fmla="*/ 96 h 200"/>
                <a:gd name="T30" fmla="*/ 97 w 200"/>
                <a:gd name="T31" fmla="*/ 129 h 200"/>
                <a:gd name="T32" fmla="*/ 189 w 200"/>
                <a:gd name="T33" fmla="*/ 37 h 200"/>
                <a:gd name="T34" fmla="*/ 180 w 200"/>
                <a:gd name="T35" fmla="*/ 28 h 200"/>
                <a:gd name="T36" fmla="*/ 97 w 200"/>
                <a:gd name="T37" fmla="*/ 111 h 200"/>
                <a:gd name="T38" fmla="*/ 73 w 200"/>
                <a:gd name="T39" fmla="*/ 8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200">
                  <a:moveTo>
                    <a:pt x="186" y="84"/>
                  </a:moveTo>
                  <a:cubicBezTo>
                    <a:pt x="187" y="89"/>
                    <a:pt x="188" y="95"/>
                    <a:pt x="188" y="100"/>
                  </a:cubicBezTo>
                  <a:cubicBezTo>
                    <a:pt x="188" y="148"/>
                    <a:pt x="149" y="188"/>
                    <a:pt x="100" y="188"/>
                  </a:cubicBezTo>
                  <a:cubicBezTo>
                    <a:pt x="52" y="188"/>
                    <a:pt x="13" y="148"/>
                    <a:pt x="13" y="100"/>
                  </a:cubicBezTo>
                  <a:cubicBezTo>
                    <a:pt x="13" y="52"/>
                    <a:pt x="52" y="13"/>
                    <a:pt x="100" y="13"/>
                  </a:cubicBezTo>
                  <a:cubicBezTo>
                    <a:pt x="115" y="13"/>
                    <a:pt x="129" y="16"/>
                    <a:pt x="141" y="23"/>
                  </a:cubicBezTo>
                  <a:cubicBezTo>
                    <a:pt x="150" y="14"/>
                    <a:pt x="150" y="14"/>
                    <a:pt x="150" y="14"/>
                  </a:cubicBezTo>
                  <a:cubicBezTo>
                    <a:pt x="136" y="5"/>
                    <a:pt x="119" y="0"/>
                    <a:pt x="100" y="0"/>
                  </a:cubicBezTo>
                  <a:cubicBezTo>
                    <a:pt x="45" y="0"/>
                    <a:pt x="0" y="45"/>
                    <a:pt x="0" y="100"/>
                  </a:cubicBezTo>
                  <a:cubicBezTo>
                    <a:pt x="0" y="155"/>
                    <a:pt x="45" y="200"/>
                    <a:pt x="100" y="200"/>
                  </a:cubicBezTo>
                  <a:cubicBezTo>
                    <a:pt x="156" y="200"/>
                    <a:pt x="200" y="155"/>
                    <a:pt x="200" y="100"/>
                  </a:cubicBezTo>
                  <a:cubicBezTo>
                    <a:pt x="200" y="91"/>
                    <a:pt x="199" y="82"/>
                    <a:pt x="197" y="74"/>
                  </a:cubicBezTo>
                  <a:lnTo>
                    <a:pt x="186" y="84"/>
                  </a:lnTo>
                  <a:close/>
                  <a:moveTo>
                    <a:pt x="73" y="87"/>
                  </a:moveTo>
                  <a:cubicBezTo>
                    <a:pt x="64" y="96"/>
                    <a:pt x="64" y="96"/>
                    <a:pt x="64" y="96"/>
                  </a:cubicBezTo>
                  <a:cubicBezTo>
                    <a:pt x="97" y="129"/>
                    <a:pt x="97" y="129"/>
                    <a:pt x="97" y="129"/>
                  </a:cubicBezTo>
                  <a:cubicBezTo>
                    <a:pt x="189" y="37"/>
                    <a:pt x="189" y="37"/>
                    <a:pt x="189" y="37"/>
                  </a:cubicBezTo>
                  <a:cubicBezTo>
                    <a:pt x="180" y="28"/>
                    <a:pt x="180" y="28"/>
                    <a:pt x="180" y="28"/>
                  </a:cubicBezTo>
                  <a:cubicBezTo>
                    <a:pt x="97" y="111"/>
                    <a:pt x="97" y="111"/>
                    <a:pt x="97" y="111"/>
                  </a:cubicBezTo>
                  <a:lnTo>
                    <a:pt x="73" y="87"/>
                  </a:lnTo>
                  <a:close/>
                </a:path>
              </a:pathLst>
            </a:custGeom>
            <a:solidFill>
              <a:srgbClr val="A8192D"/>
            </a:solidFill>
            <a:ln>
              <a:noFill/>
            </a:ln>
          </p:spPr>
          <p:txBody>
            <a:bodyPr vert="horz" wrap="square" lIns="360000" tIns="24961" rIns="49923" bIns="24961" numCol="1" anchor="ctr" anchorCtr="0" compatLnSpc="1">
              <a:prstTxWarp prst="textNoShape">
                <a:avLst/>
              </a:prstTxWarp>
            </a:bodyPr>
            <a:lstStyle/>
            <a:p>
              <a:endParaRPr lang="en-US" sz="1000"/>
            </a:p>
          </p:txBody>
        </p:sp>
      </p:grpSp>
      <p:sp>
        <p:nvSpPr>
          <p:cNvPr id="21520" name="Rectangle 21519">
            <a:extLst>
              <a:ext uri="{FF2B5EF4-FFF2-40B4-BE49-F238E27FC236}">
                <a16:creationId xmlns:a16="http://schemas.microsoft.com/office/drawing/2014/main" id="{97A56B05-5F5A-72F8-2AB4-DE7BDB7CBA7B}"/>
              </a:ext>
            </a:extLst>
          </p:cNvPr>
          <p:cNvSpPr/>
          <p:nvPr/>
        </p:nvSpPr>
        <p:spPr>
          <a:xfrm>
            <a:off x="3102014" y="132067"/>
            <a:ext cx="5342192" cy="216216"/>
          </a:xfrm>
          <a:prstGeom prst="rect">
            <a:avLst/>
          </a:prstGeom>
          <a:noFill/>
          <a:ln>
            <a:noFill/>
          </a:ln>
        </p:spPr>
        <p:txBody>
          <a:bodyPr wrap="none"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i="0" u="none" strike="noStrike" kern="0" cap="none" spc="0" normalizeH="0" baseline="0" dirty="0">
                <a:ln>
                  <a:noFill/>
                </a:ln>
                <a:solidFill>
                  <a:srgbClr val="A4A3B2"/>
                </a:solidFill>
                <a:effectLst/>
                <a:uLnTx/>
                <a:uFillTx/>
                <a:ea typeface="Georgia"/>
                <a:cs typeface="Georgia"/>
                <a:sym typeface="Georgia"/>
              </a:rPr>
              <a:t>5</a:t>
            </a:r>
            <a:r>
              <a:rPr kumimoji="0" lang="lv-LV" sz="800" i="0" u="none" strike="noStrike" kern="0" cap="none" spc="0" normalizeH="0" baseline="0" dirty="0">
                <a:ln>
                  <a:noFill/>
                </a:ln>
                <a:solidFill>
                  <a:srgbClr val="A4A3B2"/>
                </a:solidFill>
                <a:effectLst/>
                <a:uLnTx/>
                <a:uFillTx/>
                <a:ea typeface="Georgia"/>
                <a:cs typeface="Georgia"/>
                <a:sym typeface="Georgia"/>
              </a:rPr>
              <a:t>. VALSTS, PAŠVALDĪBU, JURIDISKO UN FIZISKO PERSONU</a:t>
            </a:r>
            <a:br>
              <a:rPr kumimoji="0" lang="lv-LV" sz="800" i="0" u="none" strike="noStrike" kern="0" cap="none" spc="0" normalizeH="0" baseline="0" dirty="0">
                <a:ln>
                  <a:noFill/>
                </a:ln>
                <a:solidFill>
                  <a:srgbClr val="A4A3B2"/>
                </a:solidFill>
                <a:effectLst/>
                <a:uLnTx/>
                <a:uFillTx/>
                <a:ea typeface="Georgia"/>
                <a:cs typeface="Georgia"/>
                <a:sym typeface="Georgia"/>
              </a:rPr>
            </a:br>
            <a:r>
              <a:rPr kumimoji="0" lang="lv-LV" sz="800" i="0" u="none" strike="noStrike" kern="0" cap="none" spc="0" normalizeH="0" baseline="0" dirty="0">
                <a:ln>
                  <a:noFill/>
                </a:ln>
                <a:solidFill>
                  <a:srgbClr val="A4A3B2"/>
                </a:solidFill>
                <a:effectLst/>
                <a:uLnTx/>
                <a:uFillTx/>
                <a:ea typeface="Georgia"/>
                <a:cs typeface="Georgia"/>
                <a:sym typeface="Georgia"/>
              </a:rPr>
              <a:t>UZDEVUMI, TIESĪBAS UN PIENĀKUMI </a:t>
            </a:r>
          </a:p>
        </p:txBody>
      </p:sp>
      <p:grpSp>
        <p:nvGrpSpPr>
          <p:cNvPr id="10" name="Group 9">
            <a:extLst>
              <a:ext uri="{FF2B5EF4-FFF2-40B4-BE49-F238E27FC236}">
                <a16:creationId xmlns:a16="http://schemas.microsoft.com/office/drawing/2014/main" id="{715C0475-C86E-1CAB-0776-8BDDFADF2DF6}"/>
              </a:ext>
            </a:extLst>
          </p:cNvPr>
          <p:cNvGrpSpPr/>
          <p:nvPr/>
        </p:nvGrpSpPr>
        <p:grpSpPr>
          <a:xfrm>
            <a:off x="6355777" y="131212"/>
            <a:ext cx="5393311" cy="218780"/>
            <a:chOff x="6355777" y="131212"/>
            <a:chExt cx="5393311" cy="218780"/>
          </a:xfrm>
        </p:grpSpPr>
        <p:sp>
          <p:nvSpPr>
            <p:cNvPr id="13" name="Rectangle 12">
              <a:extLst>
                <a:ext uri="{FF2B5EF4-FFF2-40B4-BE49-F238E27FC236}">
                  <a16:creationId xmlns:a16="http://schemas.microsoft.com/office/drawing/2014/main" id="{1474B0D5-0694-023D-81D1-CAE57F420AB3}"/>
                </a:ext>
              </a:extLst>
            </p:cNvPr>
            <p:cNvSpPr/>
            <p:nvPr/>
          </p:nvSpPr>
          <p:spPr>
            <a:xfrm>
              <a:off x="6597604"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48A92127-1D4F-61C9-43DD-831AA1F658B9}"/>
                </a:ext>
              </a:extLst>
            </p:cNvPr>
            <p:cNvSpPr/>
            <p:nvPr/>
          </p:nvSpPr>
          <p:spPr>
            <a:xfrm>
              <a:off x="6355777"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a:ln>
                    <a:noFill/>
                  </a:ln>
                  <a:solidFill>
                    <a:srgbClr val="A4A3B2"/>
                  </a:solidFill>
                  <a:effectLst/>
                  <a:uLnTx/>
                  <a:uFillTx/>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lang="en-US"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CCBE223B-AAF7-6522-5872-754BEE8DD938}"/>
                </a:ext>
              </a:extLst>
            </p:cNvPr>
            <p:cNvSpPr/>
            <p:nvPr/>
          </p:nvSpPr>
          <p:spPr>
            <a:xfrm>
              <a:off x="7805846" y="132504"/>
              <a:ext cx="216000" cy="217488"/>
            </a:xfrm>
            <a:prstGeom prst="rect">
              <a:avLst/>
            </a:prstGeom>
            <a:solidFill>
              <a:srgbClr val="CFD6E8"/>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ea typeface="Georgia"/>
                  <a:cs typeface="Georgia"/>
                  <a:sym typeface="Georgia"/>
                </a:rPr>
                <a:t>5</a:t>
              </a:r>
              <a:r>
                <a:rPr kumimoji="0" lang="lv-LV" sz="800" b="1" i="0" u="none" strike="noStrike" kern="0" cap="none" spc="0" normalizeH="0" baseline="0">
                  <a:ln>
                    <a:noFill/>
                  </a:ln>
                  <a:effectLst/>
                  <a:uLnTx/>
                  <a:uFillTx/>
                  <a:ea typeface="Georgia"/>
                  <a:cs typeface="Georgia"/>
                  <a:sym typeface="Georgia"/>
                </a:rPr>
                <a:t>.</a:t>
              </a:r>
              <a:r>
                <a:rPr kumimoji="0" lang="en-US" sz="800" b="1" i="0" u="none" strike="noStrike" kern="0" cap="none" spc="0" normalizeH="0" baseline="0">
                  <a:ln>
                    <a:noFill/>
                  </a:ln>
                  <a:effectLst/>
                  <a:uLnTx/>
                  <a:uFillTx/>
                  <a:ea typeface="Georgia"/>
                  <a:cs typeface="Georgia"/>
                  <a:sym typeface="Georgia"/>
                </a:rPr>
                <a:t>7</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416FC3EA-4767-E706-68CC-9302E990A12B}"/>
                </a:ext>
              </a:extLst>
            </p:cNvPr>
            <p:cNvSpPr/>
            <p:nvPr/>
          </p:nvSpPr>
          <p:spPr>
            <a:xfrm>
              <a:off x="8045077" y="131212"/>
              <a:ext cx="3462713" cy="217488"/>
            </a:xfrm>
            <a:prstGeom prst="rect">
              <a:avLst/>
            </a:prstGeom>
            <a:solidFill>
              <a:srgbClr val="CFD6E8"/>
            </a:solidFill>
            <a:ln w="3175">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en-US" sz="800" b="1" i="0" u="none" strike="noStrike" kern="0" cap="none" spc="0" normalizeH="0" baseline="0" err="1">
                  <a:ln>
                    <a:noFill/>
                  </a:ln>
                  <a:effectLst/>
                  <a:uLnTx/>
                  <a:uFillTx/>
                  <a:ea typeface="Georgia"/>
                  <a:cs typeface="Georgia"/>
                  <a:sym typeface="Georgia"/>
                </a:rPr>
                <a:t>Juridisko</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personu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paaugstinātas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bīstamības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un </a:t>
              </a:r>
              <a:br>
                <a:rPr kumimoji="0" lang="en-US" sz="800" b="1" i="0" u="none" strike="noStrike" kern="0" cap="none" spc="0" normalizeH="0" baseline="0">
                  <a:ln>
                    <a:noFill/>
                  </a:ln>
                  <a:effectLst/>
                  <a:uLnTx/>
                  <a:uFillTx/>
                  <a:ea typeface="Georgia"/>
                  <a:cs typeface="Georgia"/>
                  <a:sym typeface="Georgia"/>
                </a:rPr>
              </a:br>
              <a:r>
                <a:rPr kumimoji="0" lang="en-US" sz="800" b="1" i="0" u="none" strike="noStrike" kern="0" cap="none" spc="0" normalizeH="0" baseline="0" err="1">
                  <a:ln>
                    <a:noFill/>
                  </a:ln>
                  <a:effectLst/>
                  <a:uLnTx/>
                  <a:uFillTx/>
                  <a:ea typeface="Georgia"/>
                  <a:cs typeface="Georgia"/>
                  <a:sym typeface="Georgia"/>
                </a:rPr>
                <a:t>kritiskās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infrastruktūras</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objektu</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pienākumi</a:t>
              </a:r>
              <a:r>
                <a:rPr kumimoji="0" lang="en-US" sz="800" b="1" i="0" u="none" strike="noStrike" kern="0" cap="none" spc="0" normalizeH="0" baseline="0">
                  <a:ln>
                    <a:noFill/>
                  </a:ln>
                  <a:effectLst/>
                  <a:uLnTx/>
                  <a:uFillTx/>
                  <a:ea typeface="Georgia"/>
                  <a:cs typeface="Georgia"/>
                  <a:sym typeface="Georgia"/>
                </a:rPr>
                <a:t> </a:t>
              </a:r>
              <a:r>
                <a:rPr kumimoji="0" lang="en-US" sz="800" b="1" i="0" u="none" strike="noStrike" kern="0" cap="none" spc="0" normalizeH="0" baseline="0" err="1">
                  <a:ln>
                    <a:noFill/>
                  </a:ln>
                  <a:effectLst/>
                  <a:uLnTx/>
                  <a:uFillTx/>
                  <a:ea typeface="Georgia"/>
                  <a:cs typeface="Georgia"/>
                  <a:sym typeface="Georgia"/>
                </a:rPr>
                <a:t>civilās</a:t>
              </a:r>
              <a:r>
                <a:rPr kumimoji="0" lang="en-US" sz="800" b="1" i="0" u="none" strike="noStrike" kern="0" cap="none" spc="0" normalizeH="0" baseline="0">
                  <a:ln>
                    <a:noFill/>
                  </a:ln>
                  <a:effectLst/>
                  <a:uLnTx/>
                  <a:uFillTx/>
                  <a:ea typeface="Georgia"/>
                  <a:cs typeface="Georgia"/>
                  <a:sym typeface="Georgia"/>
                </a:rPr>
                <a:t> aizsardzības </a:t>
              </a:r>
              <a:r>
                <a:rPr kumimoji="0" lang="en-US" sz="800" b="1" i="0" u="none" strike="noStrike" kern="0" cap="none" spc="0" normalizeH="0" baseline="0" err="1">
                  <a:ln>
                    <a:noFill/>
                  </a:ln>
                  <a:effectLst/>
                  <a:uLnTx/>
                  <a:uFillTx/>
                  <a:ea typeface="Georgia"/>
                  <a:cs typeface="Georgia"/>
                  <a:sym typeface="Georgia"/>
                </a:rPr>
                <a:t>jomā</a:t>
              </a:r>
              <a:endParaRPr kumimoji="0" lang="lv-LV" sz="800" b="1" i="0" u="none" strike="noStrike" kern="0" cap="none" spc="0" normalizeH="0" baseline="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741F005F-8416-22D0-8660-5F4D7D157AC1}"/>
                </a:ext>
              </a:extLst>
            </p:cNvPr>
            <p:cNvSpPr/>
            <p:nvPr/>
          </p:nvSpPr>
          <p:spPr>
            <a:xfrm>
              <a:off x="6839431"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672A64FF-1D99-5193-66D9-C962AA75CE18}"/>
                </a:ext>
              </a:extLst>
            </p:cNvPr>
            <p:cNvSpPr/>
            <p:nvPr/>
          </p:nvSpPr>
          <p:spPr>
            <a:xfrm>
              <a:off x="7081258" y="131911"/>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4</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E627B58B-24D4-7D2B-538D-C775D7164655}"/>
                </a:ext>
              </a:extLst>
            </p:cNvPr>
            <p:cNvSpPr/>
            <p:nvPr/>
          </p:nvSpPr>
          <p:spPr>
            <a:xfrm>
              <a:off x="7325368" y="131212"/>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5</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5A67E646-B609-E2D1-D23E-E7100D132A6D}"/>
                </a:ext>
              </a:extLst>
            </p:cNvPr>
            <p:cNvSpPr/>
            <p:nvPr/>
          </p:nvSpPr>
          <p:spPr>
            <a:xfrm>
              <a:off x="7564912"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6</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7C4B6C01-3024-874A-D9F2-22C4A0AEC3E3}"/>
                </a:ext>
              </a:extLst>
            </p:cNvPr>
            <p:cNvSpPr/>
            <p:nvPr/>
          </p:nvSpPr>
          <p:spPr>
            <a:xfrm>
              <a:off x="11533088" y="132504"/>
              <a:ext cx="216000" cy="217488"/>
            </a:xfrm>
            <a:prstGeom prst="rect">
              <a:avLst/>
            </a:prstGeom>
            <a:solidFill>
              <a:schemeClr val="bg1">
                <a:lumMod val="95000"/>
              </a:schemeClr>
            </a:solidFill>
            <a:ln>
              <a:noFill/>
            </a:ln>
          </p:spPr>
          <p:txBody>
            <a:bodyPr wrap="none" lIns="72000" tIns="72000" rIns="72000" bIns="720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en-US" sz="800" b="1" kern="0">
                  <a:solidFill>
                    <a:srgbClr val="A4A3B2"/>
                  </a:solidFill>
                  <a:ea typeface="Georgia"/>
                  <a:cs typeface="Georgia"/>
                  <a:sym typeface="Georgia"/>
                </a:rPr>
                <a:t>5</a:t>
              </a:r>
              <a:r>
                <a:rPr kumimoji="0" lang="lv-LV" sz="800" b="1" i="0" u="none" strike="noStrike" kern="0" cap="none" spc="0" normalizeH="0" baseline="0">
                  <a:ln>
                    <a:noFill/>
                  </a:ln>
                  <a:solidFill>
                    <a:srgbClr val="A4A3B2"/>
                  </a:solidFill>
                  <a:effectLst/>
                  <a:uLnTx/>
                  <a:uFillTx/>
                  <a:ea typeface="Georgia"/>
                  <a:cs typeface="Georgia"/>
                  <a:sym typeface="Georgia"/>
                </a:rPr>
                <a:t>.</a:t>
              </a:r>
              <a:r>
                <a:rPr kumimoji="0" lang="en-US" sz="800" b="1" i="0" u="none" strike="noStrike" kern="0" cap="none" spc="0" normalizeH="0" baseline="0">
                  <a:ln>
                    <a:noFill/>
                  </a:ln>
                  <a:solidFill>
                    <a:srgbClr val="A4A3B2"/>
                  </a:solidFill>
                  <a:effectLst/>
                  <a:uLnTx/>
                  <a:uFillTx/>
                  <a:ea typeface="Georgia"/>
                  <a:cs typeface="Georgia"/>
                  <a:sym typeface="Georgia"/>
                </a:rPr>
                <a:t>8</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31" name="Rectangle 30">
            <a:extLst>
              <a:ext uri="{FF2B5EF4-FFF2-40B4-BE49-F238E27FC236}">
                <a16:creationId xmlns:a16="http://schemas.microsoft.com/office/drawing/2014/main" id="{52E7CC99-95FA-C8E6-19BA-7C4E441EBD5B}"/>
              </a:ext>
            </a:extLst>
          </p:cNvPr>
          <p:cNvSpPr/>
          <p:nvPr/>
        </p:nvSpPr>
        <p:spPr>
          <a:xfrm>
            <a:off x="0" y="5385279"/>
            <a:ext cx="2499360" cy="7882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35" name="Freeform 50">
            <a:extLst>
              <a:ext uri="{FF2B5EF4-FFF2-40B4-BE49-F238E27FC236}">
                <a16:creationId xmlns:a16="http://schemas.microsoft.com/office/drawing/2014/main" id="{1A531AC0-565D-DC5E-5136-68487AE4C3AC}"/>
              </a:ext>
            </a:extLst>
          </p:cNvPr>
          <p:cNvSpPr>
            <a:spLocks noChangeAspect="1"/>
          </p:cNvSpPr>
          <p:nvPr/>
        </p:nvSpPr>
        <p:spPr bwMode="auto">
          <a:xfrm>
            <a:off x="448735" y="563778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37" name="Google Shape;2685;p25">
            <a:extLst>
              <a:ext uri="{FF2B5EF4-FFF2-40B4-BE49-F238E27FC236}">
                <a16:creationId xmlns:a16="http://schemas.microsoft.com/office/drawing/2014/main" id="{A14882C0-5372-C12D-DBEF-3EF4F7F4514D}"/>
              </a:ext>
            </a:extLst>
          </p:cNvPr>
          <p:cNvSpPr txBox="1"/>
          <p:nvPr/>
        </p:nvSpPr>
        <p:spPr>
          <a:xfrm>
            <a:off x="874395" y="5550873"/>
            <a:ext cx="1624965" cy="457048"/>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5">
                  <a:extLst>
                    <a:ext uri="{A12FA001-AC4F-418D-AE19-62706E023703}">
                      <ahyp:hlinkClr xmlns:ahyp="http://schemas.microsoft.com/office/drawing/2018/hyperlinkcolor" val="tx"/>
                    </a:ext>
                  </a:extLst>
                </a:hlinkClick>
              </a:rPr>
              <a:t>Civilās aizsardzības un katastrofas pārvaldīšanas likums</a:t>
            </a:r>
            <a:endParaRPr lang="lv-LV" sz="1100">
              <a:latin typeface="Arial"/>
              <a:ea typeface="Arial"/>
              <a:cs typeface="Arial"/>
              <a:sym typeface="Arial"/>
            </a:endParaRPr>
          </a:p>
        </p:txBody>
      </p:sp>
      <p:sp>
        <p:nvSpPr>
          <p:cNvPr id="39" name="Rectangle 38">
            <a:extLst>
              <a:ext uri="{FF2B5EF4-FFF2-40B4-BE49-F238E27FC236}">
                <a16:creationId xmlns:a16="http://schemas.microsoft.com/office/drawing/2014/main" id="{D255146F-0AF4-4152-A746-F367C61BA78B}"/>
              </a:ext>
            </a:extLst>
          </p:cNvPr>
          <p:cNvSpPr/>
          <p:nvPr/>
        </p:nvSpPr>
        <p:spPr>
          <a:xfrm>
            <a:off x="0" y="3628888"/>
            <a:ext cx="2499360" cy="155448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cs-CZ" sz="1600"/>
          </a:p>
        </p:txBody>
      </p:sp>
      <p:sp>
        <p:nvSpPr>
          <p:cNvPr id="40" name="Freeform 50">
            <a:extLst>
              <a:ext uri="{FF2B5EF4-FFF2-40B4-BE49-F238E27FC236}">
                <a16:creationId xmlns:a16="http://schemas.microsoft.com/office/drawing/2014/main" id="{0D3E96F5-0DD2-C59E-B10C-0EE337A41F25}"/>
              </a:ext>
            </a:extLst>
          </p:cNvPr>
          <p:cNvSpPr>
            <a:spLocks noChangeAspect="1"/>
          </p:cNvSpPr>
          <p:nvPr/>
        </p:nvSpPr>
        <p:spPr bwMode="auto">
          <a:xfrm>
            <a:off x="448735" y="425795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anchor="t" anchorCtr="0" compatLnSpc="1">
            <a:prstTxWarp prst="textNoShape">
              <a:avLst/>
            </a:prstTxWarp>
          </a:bodyPr>
          <a:lstStyle/>
          <a:p>
            <a:endParaRPr lang="en-US" sz="983"/>
          </a:p>
        </p:txBody>
      </p:sp>
      <p:sp>
        <p:nvSpPr>
          <p:cNvPr id="41" name="Google Shape;2685;p25">
            <a:extLst>
              <a:ext uri="{FF2B5EF4-FFF2-40B4-BE49-F238E27FC236}">
                <a16:creationId xmlns:a16="http://schemas.microsoft.com/office/drawing/2014/main" id="{3191FB28-F534-D78D-46A0-B6C5E971A78A}"/>
              </a:ext>
            </a:extLst>
          </p:cNvPr>
          <p:cNvSpPr txBox="1"/>
          <p:nvPr/>
        </p:nvSpPr>
        <p:spPr>
          <a:xfrm>
            <a:off x="874395" y="3713987"/>
            <a:ext cx="1624965" cy="1371145"/>
          </a:xfrm>
          <a:prstGeom prst="rect">
            <a:avLst/>
          </a:prstGeom>
          <a:noFill/>
          <a:ln>
            <a:noFill/>
          </a:ln>
        </p:spPr>
        <p:txBody>
          <a:bodyPr spcFirstLastPara="1" wrap="square" lIns="0" tIns="0" rIns="72000" bIns="0" anchor="ctr" anchorCtr="0">
            <a:spAutoFit/>
          </a:bodyPr>
          <a:lstStyle/>
          <a:p>
            <a:pPr marR="0" lvl="0" algn="l" rtl="0">
              <a:lnSpc>
                <a:spcPct val="90000"/>
              </a:lnSpc>
              <a:spcBef>
                <a:spcPts val="0"/>
              </a:spcBef>
              <a:spcAft>
                <a:spcPts val="0"/>
              </a:spcAft>
              <a:buClr>
                <a:srgbClr val="FFFFFF"/>
              </a:buClr>
              <a:buSzPts val="960"/>
            </a:pPr>
            <a:r>
              <a:rPr lang="lv-LV" sz="1100">
                <a:latin typeface="Arial"/>
                <a:ea typeface="Arial"/>
                <a:cs typeface="Arial"/>
                <a:sym typeface="Arial"/>
                <a:hlinkClick r:id="rId6">
                  <a:extLst>
                    <a:ext uri="{A12FA001-AC4F-418D-AE19-62706E023703}">
                      <ahyp:hlinkClr xmlns:ahyp="http://schemas.microsoft.com/office/drawing/2018/hyperlinkcolor" val="tx"/>
                    </a:ext>
                  </a:extLst>
                </a:hlinkClick>
              </a:rPr>
              <a:t>Paaugstinātas bīstamības objektu apzināšanas un noteikšanas, kā arī civilās aizsardzības un katastrofas pārvaldīšanas plānošanas un īstenošanas kārtība</a:t>
            </a:r>
            <a:r>
              <a:rPr lang="lv-LV" sz="1100">
                <a:latin typeface="Arial"/>
                <a:ea typeface="Arial"/>
                <a:cs typeface="Arial"/>
                <a:sym typeface="Arial"/>
              </a:rPr>
              <a:t> </a:t>
            </a:r>
          </a:p>
        </p:txBody>
      </p:sp>
    </p:spTree>
    <p:extLst>
      <p:ext uri="{BB962C8B-B14F-4D97-AF65-F5344CB8AC3E}">
        <p14:creationId xmlns:p14="http://schemas.microsoft.com/office/powerpoint/2010/main" val="2511588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24,1,Slide2147481769"/>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6EE3BE-4734-4A00-8655-15F5E49497F8}">
  <ds:schemaRefs>
    <ds:schemaRef ds:uri="http://purl.org/dc/terms/"/>
    <ds:schemaRef ds:uri="http://schemas.openxmlformats.org/package/2006/metadata/core-properties"/>
    <ds:schemaRef ds:uri="e2c4cda6-785d-47ce-9885-f4b56b8398c9"/>
    <ds:schemaRef ds:uri="http://www.w3.org/XML/1998/namespace"/>
    <ds:schemaRef ds:uri="http://schemas.microsoft.com/office/infopath/2007/PartnerControls"/>
    <ds:schemaRef ds:uri="51cb120f-d312-4c6b-a4cc-bcc7f473426d"/>
    <ds:schemaRef ds:uri="http://schemas.microsoft.com/office/2006/documentManagement/types"/>
    <ds:schemaRef ds:uri="http://purl.org/dc/dcmityp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4952FED-4E3B-48BF-9577-1C49425135BA}">
  <ds:schemaRefs>
    <ds:schemaRef ds:uri="http://schemas.microsoft.com/sharepoint/v3/contenttype/forms"/>
  </ds:schemaRefs>
</ds:datastoreItem>
</file>

<file path=customXml/itemProps3.xml><?xml version="1.0" encoding="utf-8"?>
<ds:datastoreItem xmlns:ds="http://schemas.openxmlformats.org/officeDocument/2006/customXml" ds:itemID="{9FB71889-02FE-40EF-A157-C05E5E17FE9C}"/>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19529</Words>
  <Application>Microsoft Office PowerPoint</Application>
  <PresentationFormat>Widescreen</PresentationFormat>
  <Paragraphs>3469</Paragraphs>
  <Slides>111</Slides>
  <Notes>108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7" baseType="lpstr">
      <vt:lpstr>Arial</vt:lpstr>
      <vt:lpstr>Calibri</vt:lpstr>
      <vt:lpstr>Georgia</vt:lpstr>
      <vt:lpstr>Symbol</vt:lpstr>
      <vt:lpstr>PwC</vt:lpstr>
      <vt:lpstr>think-cell Slide</vt:lpstr>
      <vt:lpstr>PowerPoint Presentation</vt:lpstr>
      <vt:lpstr>Mērķis</vt:lpstr>
      <vt:lpstr>Satura rādītājs</vt:lpstr>
      <vt:lpstr>Ievaddiskusija ar apmācības dalībniekiem par pienākumiem civilajā aizsardzībā</vt:lpstr>
      <vt:lpstr>5.1. Civilās aizsardzības  sistēmas dalībnieku pienākumi</vt:lpstr>
      <vt:lpstr>Vadības struktūra civilās aizsardzības sistēmā</vt:lpstr>
      <vt:lpstr>Normatīvajos aktos noteiktie pienākumi</vt:lpstr>
      <vt:lpstr>Civilās aizsardzības plānošanas dokumentos noteiktie pienākumi</vt:lpstr>
      <vt:lpstr>5.2. Ministru  prezidenta  un Ministru kabineta pienākumi civilās aizsardzības jomā</vt:lpstr>
      <vt:lpstr>Ministru prezidenta loma civilās aizsardzības sistēmā</vt:lpstr>
      <vt:lpstr>Ministru prezidenta uzdevumi un pienākumi civilajā aizsardzībā un katastrofas pārvaldīšanā</vt:lpstr>
      <vt:lpstr>Ministru kabineta loma civilās aizsardzības sistēmā</vt:lpstr>
      <vt:lpstr>Ministru kabineta uzdevumi civilajā aizsardzībā un katastrofas pārvaldīšanā</vt:lpstr>
      <vt:lpstr>Ministru kabineta uzdevumi civilajā aizsardzībā un katastrofas pārvaldīšanā</vt:lpstr>
      <vt:lpstr>Ministru kabineta pienākumi civilajā aizsardzībā un katastrofas pārvaldīšanā</vt:lpstr>
      <vt:lpstr>Kārtība, kādā valsts augstākās amatpersonas ziņo Ministru prezidentam par ārkārtas notikumiem</vt:lpstr>
      <vt:lpstr>Krīzes vadības padome</vt:lpstr>
      <vt:lpstr>Krīzes vadības padomes loma civilās aizsardzības sistēmā</vt:lpstr>
      <vt:lpstr>Piemēri vadītājiem Krīzes vadības padomes loma civilās aizsardzības sistēmā</vt:lpstr>
      <vt:lpstr>Krīzes vadības padomes uzdevumi civilās aizsardzības jomā</vt:lpstr>
      <vt:lpstr>Kārtība, kādā valsts augstākās amatpersonas apziņojamas valsts apdraudējuma gadījumā un par ārkārtas notikumiem valstī (neattiecas uz militāru draudu gadījumiem)  </vt:lpstr>
      <vt:lpstr>5.3. Ministriju pienākumi civilās aizsardzības jomā</vt:lpstr>
      <vt:lpstr>Ministriju loma civilās aizsardzības sistēmā</vt:lpstr>
      <vt:lpstr>Ministriju uzdevumi civilajā aizsardzībā un katastrofas pārvaldīšanā</vt:lpstr>
      <vt:lpstr>Ministriju uzdevumi un tiesības civilajā aizsardzībā un katastrofas pārvaldīšanā </vt:lpstr>
      <vt:lpstr>Apdraudējumu katastrofas pārvaldīšanas institūcijas</vt:lpstr>
      <vt:lpstr>Veselības ministrijas uzdevumi civilajā aizsardzībā un katastrofas pārvaldīšanā </vt:lpstr>
      <vt:lpstr>Veselības ministrijas pienākumi civilajā aizsardzībā un katastrofas pārvaldīšanā </vt:lpstr>
      <vt:lpstr>Veselības ministrijas pienākumi civilajā aizsardzībā un katastrofas pārvaldīšanā </vt:lpstr>
      <vt:lpstr>Veselības ministrijas pienākumi civilajā aizsardzībā un katastrofas pārvaldīšanā </vt:lpstr>
      <vt:lpstr>Aizsardzības ministrijas uzdevumi civilajā aizsardzībā un katastrofas pārvaldīšanā</vt:lpstr>
      <vt:lpstr>Aizsardzības ministrijas pienākumi civilajā aizsardzībā un katastrofas pārvaldīšanā </vt:lpstr>
      <vt:lpstr>Aizsardzības ministrijas pienākumi civilajā aizsardzībā un katastrofas pārvaldīšanā </vt:lpstr>
      <vt:lpstr>Ārlietu ministrijas uzdevumi un pienākumi civilajā aizsardzībā un katastrofas pārvaldīšanā </vt:lpstr>
      <vt:lpstr>Ārlietu ministrijas pienākumi civilajā aizsardzībā un katastrofas pārvaldīšanā </vt:lpstr>
      <vt:lpstr>Klimata un enerģētikas ministrijas uzdevumi civilajā aizsardzībā un katastrofas pārvaldīšanā </vt:lpstr>
      <vt:lpstr>Klimata un enerģētikas ministrijas pienākumi civilajā aizsardzībā un katastrofas pārvaldīšanā </vt:lpstr>
      <vt:lpstr>Iekšlietu ministrijas uzdevumi civilajā aizsardzībā un katastrofas pārvaldīšanā</vt:lpstr>
      <vt:lpstr>Iekšlietu ministrijas pienākumi civilajā aizsardzībā un katastrofas pārvaldīšanā </vt:lpstr>
      <vt:lpstr>Iekšlietu ministrijas pienākumi civilajā aizsardzībā un katastrofas pārvaldīšanā </vt:lpstr>
      <vt:lpstr>Iekšlietu ministrijas Informācijas centrs</vt:lpstr>
      <vt:lpstr>Satiksmes ministrijas uzdevumi civilajā aizsardzībā un katastrofas pārvaldīšanā </vt:lpstr>
      <vt:lpstr>Satiksmes ministrijas pienākumi civilajā aizsardzībā un katastrofas pārvaldīšanā </vt:lpstr>
      <vt:lpstr>Vides aizsardzības un reģionālās  attīstības ministrijas uzdevumi civilajā aizsardzībā un katastrofas pārvaldīšanā </vt:lpstr>
      <vt:lpstr>Vides aizsardzības un reģionālās  attīstības ministrijas pienākumi civilajā aizsardzībā un katastrofas pārvaldīšanā </vt:lpstr>
      <vt:lpstr>Vides aizsardzības un reģionālās  attīstības ministrijas pienākumi civilajā aizsardzībā un katastrofas pārvaldīšanā </vt:lpstr>
      <vt:lpstr>Zemkopības ministrijas uzdevumi civilajā aizsardzībā un katastrofas pārvaldīšanā </vt:lpstr>
      <vt:lpstr>Zemkopības ministrijas pienākumi civilajā aizsardzībā un katastrofas pārvaldīšanā </vt:lpstr>
      <vt:lpstr>Ekonomikas ministrijas pienākumi civilajā aizsardzībā un katastrofas pārvaldīšanā </vt:lpstr>
      <vt:lpstr>5.4.VUGD pienākumi civilās aizsardzības jomā</vt:lpstr>
      <vt:lpstr>Valsts ugunsdzēsības un glābšanas dienesta – VUGD – funkcijas civilajā aizsardzībā un katastrofas pārvaldīšanā</vt:lpstr>
      <vt:lpstr>Valsts ugunsdzēsības un glābšanas dienesta loma civilās aizsardzības sistēmā</vt:lpstr>
      <vt:lpstr>Valsts ugunsdzēsības un glābšanas dienesta uzdevumi civilajā aizsardzībā un katastrofas pārvaldīšanā </vt:lpstr>
      <vt:lpstr>Valsts ugunsdzēsības un glābšanas dienesta uzdevumi</vt:lpstr>
      <vt:lpstr>Valsts ugunsdzēsības un glābšanas dienesta uzdevumi</vt:lpstr>
      <vt:lpstr>Valsts ugunsdzēsības un glābšanas dienesta tiesības civilajā aizsardzībā un katastrofas pārvaldīšanā </vt:lpstr>
      <vt:lpstr>Valsts ugunsdzēsības un glābšanas dienesta amatpersonu civilās aizsardzības prasību ievērošanas pārbaudes pienākumi</vt:lpstr>
      <vt:lpstr>Valsts ugunsdzēsības un glābšanas dienesta pienākumi civilajā aizsardzībā un katastrofas pārvaldīšanā </vt:lpstr>
      <vt:lpstr>Valsts ugunsdzēsības un glābšanas dienesta pienākumi civilajā aizsardzībā un katastrofas pārvaldīšanā </vt:lpstr>
      <vt:lpstr>Valsts ugunsdzēsības un glābšanas dienesta pienākumi civilajā aizsardzībā un katastrofas pārvaldīšanā </vt:lpstr>
      <vt:lpstr>5.5. Valsts institūciju pienākumi civilās aizsardzības jomā</vt:lpstr>
      <vt:lpstr>Valsts institūciju loma civilās aizsardzības sistēmā</vt:lpstr>
      <vt:lpstr>Valsts institūciju uzdevumi civilajā aizsardzībā un katastrofas pārvaldīšanā </vt:lpstr>
      <vt:lpstr>Valsts institūciju administratīvo vadītāju uzdevumi civilajā aizsardzībā un katastrofas pārvaldīšanā </vt:lpstr>
      <vt:lpstr>Valsts institūciju tiesības civilajā aizsardzībā un katastrofas pārvaldīšanā </vt:lpstr>
      <vt:lpstr>Valsts institūciju pienākumi civilajā aizsardzībā un katastrofas pārvaldīšanā </vt:lpstr>
      <vt:lpstr>Valsts institūciju pienākumi civilajā aizsardzībā un katastrofas pārvaldīšanā </vt:lpstr>
      <vt:lpstr>Valsts institūciju pienākumi civilajā aizsardzībā un katastrofas pārvaldīšanā </vt:lpstr>
      <vt:lpstr>Civilās aizsardzības operacionālā vadības centra uzdevumi civilajā aizsardzībā un katastrofas pārvaldīšanā </vt:lpstr>
      <vt:lpstr>Civilās aizsardzības operacionālā  vadības centra pienākumi civilajā aizsardzībā un katastrofas pārvaldīšanā </vt:lpstr>
      <vt:lpstr>5.6. Pašvaldību, PCAK un PSTCAK pienākumi civilās aizsardzības jomā</vt:lpstr>
      <vt:lpstr>Pašvaldību loma civilās aizsardzības sistēmā</vt:lpstr>
      <vt:lpstr>Pašvaldību uzdevumi civilajā aizsardzībā un katastrofas pārvaldīšanā </vt:lpstr>
      <vt:lpstr>Pašvaldības domes uzdevumi civilajā aizsardzībā un katastrofas pārvaldīšanā </vt:lpstr>
      <vt:lpstr>Pašvaldības domes tiesības civilajā aizsardzībā un katastrofas pārvaldīšanā </vt:lpstr>
      <vt:lpstr>Pašvaldības institūcijas vadītāja uzdevumi civilajā aizsardzībā un katastrofas pārvaldīšanā </vt:lpstr>
      <vt:lpstr>Pašvaldību pienākumi civilajā aizsardzībā un katastrofas pārvaldīšanā </vt:lpstr>
      <vt:lpstr>Pašvaldību pienākumi civilajā aizsardzībā un katastrofas pārvaldīšanā </vt:lpstr>
      <vt:lpstr>Pašvaldību pienākumi civilajā aizsardzībā un katastrofas pārvaldīšanā </vt:lpstr>
      <vt:lpstr>Pašvaldību sadarbības teritorijas civilās aizsardzības komisijas mērķi civilajā aizsardzībā un katastrofas pārvaldīšanā </vt:lpstr>
      <vt:lpstr>PSTCAK loma civilās aizsardzības sistēmā</vt:lpstr>
      <vt:lpstr>PSTCAK uzdevumi civilajā aizsardzībā un katastrofas pārvaldīšanā </vt:lpstr>
      <vt:lpstr>PSTCAK tiesības un komisijas priekšsēdētāja uzdevumi civilajā aizsardzībā un katastrofas pārvaldīšanā </vt:lpstr>
      <vt:lpstr>PSTCAK pienākumi civilajā aizsardzībā un katastrofas pārvaldīšanā </vt:lpstr>
      <vt:lpstr>PSTCAK pienākumi civilajā aizsardzībā un katastrofas pārvaldīšanā </vt:lpstr>
      <vt:lpstr>PSTCAK pienākumi civilajā aizsardzībā un katastrofas pārvaldīšanā </vt:lpstr>
      <vt:lpstr>5.7. Juridisko personu,  objektu, paaugstinātas bīstamības objektu un kritiskās infrastruktūras objektu pienākumi civilās aizsardzības jomā</vt:lpstr>
      <vt:lpstr>Juridisko personu loma civilās aizsardzības sistēmā</vt:lpstr>
      <vt:lpstr>Juridisko personu pienākumi un tiesības civilajā aizsardzībā un katastrofas pārvaldīšanā </vt:lpstr>
      <vt:lpstr>Juridisku personu pienākumi civilajā aizsardzībā un katastrofas pārvaldīšanā </vt:lpstr>
      <vt:lpstr>Juridisku personu pienākumi civilajā aizsardzībā un katastrofas pārvaldīšanā </vt:lpstr>
      <vt:lpstr>Juridisku personu pienākumi civilajā aizsardzībā un katastrofas pārvaldīšanā </vt:lpstr>
      <vt:lpstr>Objekta īpašnieka vai tiesiskā valdītāja pienākumi civilajā aizsardzībā un katastrofas pārvaldīšanā</vt:lpstr>
      <vt:lpstr>Objektu pienākumi civilajā aizsardzībā un katastrofas pārvaldīšanā </vt:lpstr>
      <vt:lpstr>Paaugstinātas bīstamības objekti</vt:lpstr>
      <vt:lpstr>Paaugstinātas bīstamības objekta īpašnieka vai tiesiskā valdītāja loma civilās aizsardzības sistēmā</vt:lpstr>
      <vt:lpstr>Paaugstinātas bīstamības objekta īpašnieka vai tiesiskā valdītāja pienākumi civilajā aizsardzībā un katastrofas pārvaldīšanā </vt:lpstr>
      <vt:lpstr>Paaugstinātas bīstamības objekta īpašnieka vai tiesiskā valdītāja uzdevumi civilajā aizsardzībā un katastrofas pārvaldīšanā </vt:lpstr>
      <vt:lpstr>Paaugstinātas bīstamības objekta īpašnieka vai tiesiskā valdītāja uzdevumi civilajā aizsardzībā un katastrofas pārvaldīšanā </vt:lpstr>
      <vt:lpstr>Paaugstinātas bīstamības objekta īpašnieka vai tiesiskā valdītāja uzdevumi civilajā aizsardzībā un katastrofas pārvaldīšanā </vt:lpstr>
      <vt:lpstr>Kritiskās infrastruktūras objekti</vt:lpstr>
      <vt:lpstr>Kritiskās infrastruktūras objekta īpašnieka vai tiesiskā valdītāja pienākumi civilajā aizsardzībā un katastrofas pārvaldīšanā </vt:lpstr>
      <vt:lpstr>5.8. Fizisku personu pienākumi civilās aizsardzības jomā</vt:lpstr>
      <vt:lpstr>Fizisku personu loma civilās aizsardzības sistēmā</vt:lpstr>
      <vt:lpstr>Fizisku personu pienākumi un tiesības civilajā aizsardzībā un katastrofas pārvaldīšanā</vt:lpstr>
      <vt:lpstr>Fizisku personu pienākumi civilajā aizsardzībā un katastrofas pārvaldīšanā</vt:lpstr>
      <vt:lpstr>Fizisku personu pienākumi civilajā aizsardzībā un katastrofas pārvaldīšanā</vt:lpstr>
      <vt:lpstr>Fizisku personu pienākumi civilajā aizsardzībā un katastrofas pārvaldīšanā</vt:lpstr>
      <vt:lpstr>Izmantotie avoti (1/3)</vt:lpstr>
      <vt:lpstr>Izmantotie avoti (2/3)</vt:lpstr>
      <vt:lpstr>Izmantotie avoti (3/3)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1</cp:revision>
  <dcterms:created xsi:type="dcterms:W3CDTF">2024-05-09T18:00:05Z</dcterms:created>
  <dcterms:modified xsi:type="dcterms:W3CDTF">2024-06-04T13:36:42Z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